
<file path=[Content_Types].xml><?xml version="1.0" encoding="utf-8"?>
<Types xmlns="http://schemas.openxmlformats.org/package/2006/content-types">
  <Default Extension="xml" ContentType="application/xml"/>
  <Default Extension="png" ContentType="image/png"/>
  <Default Extension="jpg" ContentType="image/jpeg"/>
  <Default Extension="jpeg" ContentType="image/jpeg"/>
  <Default Extension="rels" ContentType="application/vnd.openxmlformats-package.relationships+xml"/>
  <Default Extension="wav" ContentType="audio/x-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10" r:id="rId2"/>
    <p:sldMasterId id="2147483722" r:id="rId3"/>
  </p:sldMasterIdLst>
  <p:notesMasterIdLst>
    <p:notesMasterId r:id="rId70"/>
  </p:notesMasterIdLst>
  <p:sldIdLst>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2" autoAdjust="0"/>
    <p:restoredTop sz="37922" autoAdjust="0"/>
  </p:normalViewPr>
  <p:slideViewPr>
    <p:cSldViewPr snapToGrid="0">
      <p:cViewPr varScale="1">
        <p:scale>
          <a:sx n="52" d="100"/>
          <a:sy n="52" d="100"/>
        </p:scale>
        <p:origin x="-1104" y="-10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09/02/21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www.flickr.com/photos/44745854@N03/16380857943/in/photostream/"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ur01.safelinks.protection.outlook.com/?url=https://commons.wikimedia.org/w/index.php?curid=35430968&amp;data=02%7C01%7C%7C044a078ce90e4c3d985208d82d78b05c%7C7eeaedd6bf3740158fe919fbc2c02d55%7C0%7C0%7C637309343683772639&amp;sdata=MmWUr+rDR9n0BBR3zgyMVXztyZmduEGZ6SZ/BBT8G98=&amp;reserved=0" TargetMode="External"/><Relationship Id="rId4" Type="http://schemas.openxmlformats.org/officeDocument/2006/relationships/hyperlink" Target="https://eur01.safelinks.protection.outlook.com/?url=https://commons.wikimedia.org/w/index.php?curid=85583925&amp;data=02%7C01%7C%7C044a078ce90e4c3d985208d82d78b05c%7C7eeaedd6bf3740158fe919fbc2c02d55%7C0%7C0%7C637309343683782628&amp;sdata=prNlYn/9tLtA2jpURPu7gN/cglfVX6b8jVnvfOAH9q0=&amp;reserved=0" TargetMode="External"/><Relationship Id="rId5" Type="http://schemas.openxmlformats.org/officeDocument/2006/relationships/hyperlink" Target="https://eur01.safelinks.protection.outlook.com/?url=http://www.histoire-image.com/site/oeuvre/analyse.php?liste_analyse=299&amp;data=02%7C01%7C%7C044a078ce90e4c3d985208d82d78b05c%7C7eeaedd6bf3740158fe919fbc2c02d55%7C0%7C0%7C637309343683782628&amp;sdata=fiRqkE+kBv4kWASoQXEeP0oPmL6pSwY7qXThwO5TtkQ=&amp;reserved=0" TargetMode="External"/><Relationship Id="rId6" Type="http://schemas.openxmlformats.org/officeDocument/2006/relationships/hyperlink" Target="https://eur01.safelinks.protection.outlook.com/?url=https://commons.wikimedia.org/w/index.php?curid=1422859&amp;data=02%7C01%7C%7C044a078ce90e4c3d985208d82d78b05c%7C7eeaedd6bf3740158fe919fbc2c02d55%7C0%7C0%7C637309343683792627&amp;sdata=AL9ZYq8rOaR53ZThACQoOZUqaHft2T0XyHfEI/3GWtA=&amp;reserved=0" TargetMode="External"/><Relationship Id="rId7" Type="http://schemas.openxmlformats.org/officeDocument/2006/relationships/hyperlink" Target="https://eur01.safelinks.protection.outlook.com/?url=https://commons.wikimedia.org/w/index.php?curid=20023503&amp;data=02%7C01%7C%7C044a078ce90e4c3d985208d82d78b05c%7C7eeaedd6bf3740158fe919fbc2c02d55%7C0%7C0%7C637309343683792627&amp;sdata=sbcQvnNLLImvQAfIErV18Gi975J2t1i21IzDd52z7VA=&amp;reserved=0"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ur01.safelinks.protection.outlook.com/?url=https://commons.wikimedia.org/w/index.php?curid=24158&amp;data=02%7C01%7C%7C044a078ce90e4c3d985208d82d78b05c%7C7eeaedd6bf3740158fe919fbc2c02d55%7C0%7C0%7C637309343683802617&amp;sdata=WsHRoNUX5Ja8LNFmA6/hwvRypa+pydMpRv1mE68R/r8=&amp;reserved=0" TargetMode="External"/><Relationship Id="rId4" Type="http://schemas.openxmlformats.org/officeDocument/2006/relationships/hyperlink" Target="https://eur01.safelinks.protection.outlook.com/?url=https://commons.wikimedia.org/w/index.php?curid=15472203&amp;data=02%7C01%7C%7C044a078ce90e4c3d985208d82d78b05c%7C7eeaedd6bf3740158fe919fbc2c02d55%7C0%7C0%7C637309343683802617&amp;sdata=G7XTm2PROP0cIiv5Bu4PdXKE1uYTIEuGtQovTh7dKVA=&amp;reserved=0" TargetMode="External"/><Relationship Id="rId5" Type="http://schemas.openxmlformats.org/officeDocument/2006/relationships/hyperlink" Target="https://eur01.safelinks.protection.outlook.com/?url=https://commons.wikimedia.org/w/index.php?curid=7240817&amp;data=02%7C01%7C%7C044a078ce90e4c3d985208d82d78b05c%7C7eeaedd6bf3740158fe919fbc2c02d55%7C0%7C0%7C637309343683802617&amp;sdata=uRHsjER3OGFCB2xEUaEn3H33iBkswBZRGRFc5f2P4Gc=&amp;reserved=0" TargetMode="External"/><Relationship Id="rId6" Type="http://schemas.openxmlformats.org/officeDocument/2006/relationships/hyperlink" Target="https://eur01.safelinks.protection.outlook.com/?url=https://commons.wikimedia.org/w/index.php?curid=16072224&amp;data=02%7C01%7C%7C044a078ce90e4c3d985208d82d78b05c%7C7eeaedd6bf3740158fe919fbc2c02d55%7C0%7C0%7C637309343683812621&amp;sdata=Blc2LgTrWEfg65q7JOW/V1bGSNXci4wpGMYnS8F+sT4=&amp;reserved=0"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1" Type="http://schemas.openxmlformats.org/officeDocument/2006/relationships/hyperlink" Target="https://commons.wikimedia.org/w/index.php?curid=64407703" TargetMode="External"/><Relationship Id="rId12" Type="http://schemas.openxmlformats.org/officeDocument/2006/relationships/hyperlink" Target="https://commons.wikimedia.org/w/index.php?title=User:Nchavance&amp;action=edit&amp;redlink=1" TargetMode="External"/><Relationship Id="rId13" Type="http://schemas.openxmlformats.org/officeDocument/2006/relationships/hyperlink" Target="https://creativecommons.org/licenses/by-sa/4.0?ref=ccsearch&amp;atype=rich" TargetMode="External"/><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s://www.flickr.com/photos/102670102@N04/14684020983" TargetMode="External"/><Relationship Id="rId4" Type="http://schemas.openxmlformats.org/officeDocument/2006/relationships/hyperlink" Target="https://www.flickr.com/photos/102670102@N04" TargetMode="External"/><Relationship Id="rId5" Type="http://schemas.openxmlformats.org/officeDocument/2006/relationships/hyperlink" Target="https://creativecommons.org/licenses/by/2.0/?ref=ccsearch&amp;atype=rich" TargetMode="External"/><Relationship Id="rId6" Type="http://schemas.openxmlformats.org/officeDocument/2006/relationships/hyperlink" Target="https://www.flickr.com/photos/42310076@N04/35087624434" TargetMode="External"/><Relationship Id="rId7" Type="http://schemas.openxmlformats.org/officeDocument/2006/relationships/hyperlink" Target="https://www.flickr.com/photos/42310076@N04" TargetMode="External"/><Relationship Id="rId8" Type="http://schemas.openxmlformats.org/officeDocument/2006/relationships/hyperlink" Target="https://www.flickr.com/photos/63234672@N04/36127738205" TargetMode="External"/><Relationship Id="rId9" Type="http://schemas.openxmlformats.org/officeDocument/2006/relationships/hyperlink" Target="https://www.flickr.com/photos/63234672@N04" TargetMode="External"/><Relationship Id="rId10" Type="http://schemas.openxmlformats.org/officeDocument/2006/relationships/hyperlink" Target="https://creativecommons.org/licenses/cc0/1.0/?ref=ccsearch&amp;atype=rich"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 Id="rId3" Type="http://schemas.openxmlformats.org/officeDocument/2006/relationships/hyperlink" Target="https://www.franceinter.fr/sciences/le-repas-de-noel-de-thomas-pesquet-dans-l-espace"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1" Type="http://schemas.openxmlformats.org/officeDocument/2006/relationships/hyperlink" Target="https://creativecommons.org/licenses/by-nd/2.0/?ref=ccsearch&amp;atype=rich" TargetMode="External"/><Relationship Id="rId12" Type="http://schemas.openxmlformats.org/officeDocument/2006/relationships/hyperlink" Target="https://www.flickr.com/photos/65590076@N08/6815304460" TargetMode="External"/><Relationship Id="rId13" Type="http://schemas.openxmlformats.org/officeDocument/2006/relationships/hyperlink" Target="https://www.flickr.com/photos/65590076@N08" TargetMode="External"/><Relationship Id="rId14" Type="http://schemas.openxmlformats.org/officeDocument/2006/relationships/hyperlink" Target="https://creativecommons.org/licenses/by-nc-nd/2.0/?ref=ccsearch&amp;atype=rich" TargetMode="External"/><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www.flickr.com/photos/38516770@N05/24993769673" TargetMode="External"/><Relationship Id="rId4" Type="http://schemas.openxmlformats.org/officeDocument/2006/relationships/hyperlink" Target="https://www.flickr.com/photos/38516770@N05" TargetMode="External"/><Relationship Id="rId5" Type="http://schemas.openxmlformats.org/officeDocument/2006/relationships/hyperlink" Target="https://creativecommons.org/licenses/by-sa/2.0/?ref=ccsearch&amp;atype=rich" TargetMode="External"/><Relationship Id="rId6" Type="http://schemas.openxmlformats.org/officeDocument/2006/relationships/hyperlink" Target="https://www.flickr.com/photos/129248199@N08/16414803898" TargetMode="External"/><Relationship Id="rId7" Type="http://schemas.openxmlformats.org/officeDocument/2006/relationships/hyperlink" Target="https://www.flickr.com/photos/129248199@N08" TargetMode="External"/><Relationship Id="rId8" Type="http://schemas.openxmlformats.org/officeDocument/2006/relationships/hyperlink" Target="https://creativecommons.org/licenses/by-nc-sa/2.0/?ref=ccsearch&amp;atype=rich" TargetMode="External"/><Relationship Id="rId9" Type="http://schemas.openxmlformats.org/officeDocument/2006/relationships/hyperlink" Target="https://www.flickr.com/photos/38215523@N03/16078831133" TargetMode="External"/><Relationship Id="rId10" Type="http://schemas.openxmlformats.org/officeDocument/2006/relationships/hyperlink" Target="https://www.flickr.com/photos/38215523@N03"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36194864@N00/14508703433" TargetMode="External"/><Relationship Id="rId4" Type="http://schemas.openxmlformats.org/officeDocument/2006/relationships/hyperlink" Target="https://www.flickr.com/photos/36194864@N00" TargetMode="External"/><Relationship Id="rId5" Type="http://schemas.openxmlformats.org/officeDocument/2006/relationships/hyperlink" Target="https://creativecommons.org/licenses/by-nc-sa/2.0/?ref=ccsearch&amp;atype=rich" TargetMode="External"/><Relationship Id="rId6" Type="http://schemas.openxmlformats.org/officeDocument/2006/relationships/hyperlink" Target="https://www.flickr.com/photos/46398874@N00/27742784632" TargetMode="External"/><Relationship Id="rId7" Type="http://schemas.openxmlformats.org/officeDocument/2006/relationships/hyperlink" Target="https://www.flickr.com/photos/46398874@N00" TargetMode="External"/><Relationship Id="rId8" Type="http://schemas.openxmlformats.org/officeDocument/2006/relationships/hyperlink" Target="https://www.flickr.com/photos/10653408@N00/2599097210" TargetMode="External"/><Relationship Id="rId9" Type="http://schemas.openxmlformats.org/officeDocument/2006/relationships/hyperlink" Target="https://www.flickr.com/photos/10653408@N00"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latin typeface="Calibri" panose="020F0502020204030204"/>
              </a:rPr>
              <a:pPr>
                <a:defRPr/>
              </a:pPr>
              <a:t>1</a:t>
            </a:fld>
            <a:endParaRPr lang="en-GB">
              <a:solidFill>
                <a:prstClr val="black"/>
              </a:solidFill>
              <a:latin typeface="Calibri" panose="020F0502020204030204"/>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Suggested answers appear on clicks.</a:t>
            </a:r>
            <a:endParaRPr lang="en-US" b="0" dirty="0"/>
          </a:p>
          <a:p>
            <a:endParaRPr lang="fr-FR" sz="1200" b="0" i="0" u="none" strike="noStrike" kern="1200" cap="all"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12</a:t>
            </a:fld>
            <a:endParaRPr lang="en-GB">
              <a:solidFill>
                <a:prstClr val="black"/>
              </a:solidFill>
              <a:latin typeface="Calibri" panose="020F0502020204030204"/>
            </a:endParaRPr>
          </a:p>
        </p:txBody>
      </p:sp>
    </p:spTree>
    <p:extLst>
      <p:ext uri="{BB962C8B-B14F-4D97-AF65-F5344CB8AC3E}">
        <p14:creationId xmlns:p14="http://schemas.microsoft.com/office/powerpoint/2010/main" val="1716947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 the </a:t>
            </a:r>
            <a:r>
              <a:rPr lang="en-US" b="0" i="1" dirty="0"/>
              <a:t>on </a:t>
            </a:r>
            <a:r>
              <a:rPr lang="en-US" b="0" i="0" dirty="0"/>
              <a:t>form of regular and irregular verbs</a:t>
            </a:r>
            <a:endParaRPr lang="en-US" b="1" dirty="0"/>
          </a:p>
          <a:p>
            <a:endParaRPr lang="en-US" b="1" dirty="0"/>
          </a:p>
          <a:p>
            <a:r>
              <a:rPr lang="en-US" b="1" dirty="0"/>
              <a:t>Procedure:</a:t>
            </a:r>
          </a:p>
          <a:p>
            <a:r>
              <a:rPr lang="en-US" b="0" dirty="0"/>
              <a:t>1. Write 1-8 and the </a:t>
            </a:r>
            <a:r>
              <a:rPr lang="en-US" b="0" i="1" dirty="0"/>
              <a:t>on</a:t>
            </a:r>
            <a:r>
              <a:rPr lang="en-US" b="0" i="0" dirty="0"/>
              <a:t> form of the verb in brackets.</a:t>
            </a:r>
            <a:endParaRPr lang="en-US" b="0" dirty="0"/>
          </a:p>
          <a:p>
            <a:r>
              <a:rPr lang="en-US" b="0" dirty="0"/>
              <a:t>2. Click to reveal answers.</a:t>
            </a:r>
          </a:p>
          <a:p>
            <a:r>
              <a:rPr lang="en-US" b="0" dirty="0"/>
              <a:t>3. If time permits, ask students to </a:t>
            </a:r>
            <a:r>
              <a:rPr lang="en-US" b="0" dirty="0" err="1"/>
              <a:t>summarise</a:t>
            </a:r>
            <a:r>
              <a:rPr lang="en-US" b="0" dirty="0"/>
              <a:t> the text in English. If there is less time, assign pairs of students a sentence each to translate, and share the information as a class. Suggested answers can be found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a:t>information [317], internet [&gt;5000], </a:t>
            </a:r>
            <a:r>
              <a:rPr lang="en-GB" baseline="0" dirty="0" err="1"/>
              <a:t>compléter</a:t>
            </a:r>
            <a:r>
              <a:rPr lang="en-GB" baseline="0" dirty="0"/>
              <a:t> [2034], </a:t>
            </a:r>
            <a:r>
              <a:rPr lang="en-GB" baseline="0" dirty="0" err="1"/>
              <a:t>poisson</a:t>
            </a:r>
            <a:r>
              <a:rPr lang="en-GB" baseline="0" dirty="0"/>
              <a:t> [1616], papier [951], farce [4285], </a:t>
            </a:r>
            <a:r>
              <a:rPr lang="en-GB" baseline="0" dirty="0" err="1"/>
              <a:t>origine</a:t>
            </a:r>
            <a:r>
              <a:rPr lang="en-GB" baseline="0" dirty="0"/>
              <a:t> [709], </a:t>
            </a:r>
            <a:r>
              <a:rPr lang="en-GB" baseline="0" dirty="0" err="1"/>
              <a:t>théorie</a:t>
            </a:r>
            <a:r>
              <a:rPr lang="en-GB" baseline="0" dirty="0"/>
              <a:t> [1773], original [1814]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“Poisson </a:t>
            </a:r>
            <a:r>
              <a:rPr lang="en-GB" sz="1200" b="0" i="0" kern="1200" dirty="0" err="1">
                <a:solidFill>
                  <a:schemeClr val="tx1"/>
                </a:solidFill>
                <a:effectLst/>
                <a:latin typeface="+mn-lt"/>
                <a:ea typeface="+mn-ea"/>
                <a:cs typeface="+mn-cs"/>
              </a:rPr>
              <a:t>d'avril</a:t>
            </a:r>
            <a:r>
              <a:rPr lang="en-GB" sz="1200" b="0" i="0" kern="1200" dirty="0">
                <a:solidFill>
                  <a:schemeClr val="tx1"/>
                </a:solidFill>
                <a:effectLst/>
                <a:latin typeface="+mn-lt"/>
                <a:ea typeface="+mn-ea"/>
                <a:cs typeface="+mn-cs"/>
              </a:rPr>
              <a:t> &gt; April Fools Day” by Ian Thomas is licensed under CC BY-SA 2.0 </a:t>
            </a:r>
            <a:r>
              <a:rPr lang="en-GB" dirty="0">
                <a:hlinkClick r:id="rId3"/>
              </a:rPr>
              <a:t>https://www.flickr.com/photos/44745854@N03/16380857943/in/photostream/</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13</a:t>
            </a:fld>
            <a:endParaRPr lang="en-GB">
              <a:solidFill>
                <a:prstClr val="black"/>
              </a:solidFill>
              <a:latin typeface="Calibri" panose="020F0502020204030204"/>
            </a:endParaRPr>
          </a:p>
        </p:txBody>
      </p:sp>
    </p:spTree>
    <p:extLst>
      <p:ext uri="{BB962C8B-B14F-4D97-AF65-F5344CB8AC3E}">
        <p14:creationId xmlns:p14="http://schemas.microsoft.com/office/powerpoint/2010/main" val="2967654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Suggested translations of the sentences on the previous slide.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Note the various different translations of ‘on’ (‘people’, ‘they’, ‘French people’, passive construction).</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14</a:t>
            </a:fld>
            <a:endParaRPr lang="en-GB">
              <a:solidFill>
                <a:prstClr val="black"/>
              </a:solidFill>
              <a:latin typeface="Calibri" panose="020F0502020204030204"/>
            </a:endParaRPr>
          </a:p>
        </p:txBody>
      </p:sp>
    </p:spTree>
    <p:extLst>
      <p:ext uri="{BB962C8B-B14F-4D97-AF65-F5344CB8AC3E}">
        <p14:creationId xmlns:p14="http://schemas.microsoft.com/office/powerpoint/2010/main" val="318655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2 slides</a:t>
            </a:r>
            <a:endParaRPr lang="en-US" b="1" dirty="0"/>
          </a:p>
          <a:p>
            <a:endParaRPr lang="en-US" b="1" dirty="0"/>
          </a:p>
          <a:p>
            <a:r>
              <a:rPr lang="en-US" b="1" dirty="0"/>
              <a:t>Aim: </a:t>
            </a:r>
            <a:r>
              <a:rPr lang="en-US" b="0" dirty="0" err="1"/>
              <a:t>practising</a:t>
            </a:r>
            <a:r>
              <a:rPr lang="en-US" b="0" dirty="0"/>
              <a:t> aural comprehension / oral production of this week’s new vocabulary</a:t>
            </a:r>
            <a:endParaRPr lang="en-US" b="1" dirty="0"/>
          </a:p>
          <a:p>
            <a:endParaRPr lang="en-US" b="1" dirty="0"/>
          </a:p>
          <a:p>
            <a:r>
              <a:rPr lang="en-US" b="1" dirty="0"/>
              <a:t>Procedure:</a:t>
            </a:r>
          </a:p>
          <a:p>
            <a:r>
              <a:rPr lang="en-US" b="0" dirty="0"/>
              <a:t>1. As a class, ensure students understand the facts about the celebrities.</a:t>
            </a:r>
          </a:p>
          <a:p>
            <a:r>
              <a:rPr lang="en-US" b="0" dirty="0"/>
              <a:t>2. Partner B turns away from the board.</a:t>
            </a:r>
          </a:p>
          <a:p>
            <a:r>
              <a:rPr lang="en-US" b="0" dirty="0"/>
              <a:t>3. Click to reveal the ages.</a:t>
            </a:r>
          </a:p>
          <a:p>
            <a:r>
              <a:rPr lang="en-US" b="0" dirty="0"/>
              <a:t>4. Partner A reads aloud the information in each box.</a:t>
            </a:r>
          </a:p>
          <a:p>
            <a:r>
              <a:rPr lang="en-US" b="0" dirty="0"/>
              <a:t>5. Partner B listens and writes down the number they hear.</a:t>
            </a:r>
          </a:p>
          <a:p>
            <a:r>
              <a:rPr lang="en-US" b="0" dirty="0"/>
              <a:t>6. Partner B turns back to the board to check answers.</a:t>
            </a:r>
          </a:p>
          <a:p>
            <a:r>
              <a:rPr lang="en-US" b="0" dirty="0"/>
              <a:t>7. Partners swap roles (see next slide).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err="1"/>
              <a:t>âge</a:t>
            </a:r>
            <a:r>
              <a:rPr lang="en-GB" baseline="0" dirty="0"/>
              <a:t> [502], </a:t>
            </a:r>
            <a:r>
              <a:rPr lang="en-GB" baseline="0" dirty="0" err="1"/>
              <a:t>célébrité</a:t>
            </a:r>
            <a:r>
              <a:rPr lang="en-GB" baseline="0" dirty="0"/>
              <a:t> [&gt;5000], </a:t>
            </a:r>
            <a:r>
              <a:rPr lang="en-GB" baseline="0" dirty="0" err="1"/>
              <a:t>créateur</a:t>
            </a:r>
            <a:r>
              <a:rPr lang="en-GB" baseline="0" dirty="0"/>
              <a:t> [2613], boutique [3791], </a:t>
            </a:r>
            <a:r>
              <a:rPr lang="en-GB" baseline="0" dirty="0" err="1"/>
              <a:t>footballeur</a:t>
            </a:r>
            <a:r>
              <a:rPr lang="en-GB" baseline="0" dirty="0"/>
              <a:t> [&gt;5000], </a:t>
            </a:r>
            <a:r>
              <a:rPr lang="en-GB" baseline="0" dirty="0" err="1"/>
              <a:t>contrat</a:t>
            </a:r>
            <a:r>
              <a:rPr lang="en-GB" baseline="0" dirty="0"/>
              <a:t> [832], </a:t>
            </a:r>
            <a:r>
              <a:rPr lang="en-GB" baseline="0" dirty="0" err="1"/>
              <a:t>professionnel</a:t>
            </a:r>
            <a:r>
              <a:rPr lang="en-GB" baseline="0" dirty="0"/>
              <a:t> [1000], auteur [762], album [2874]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r>
              <a:rPr lang="en-US" b="1" dirty="0"/>
              <a:t/>
            </a:r>
            <a:br>
              <a:rPr lang="en-US" b="1" dirty="0"/>
            </a:br>
            <a:r>
              <a:rPr lang="en-US" b="1" dirty="0"/>
              <a:t>Source of images: </a:t>
            </a:r>
            <a:br>
              <a:rPr lang="en-US" b="1" dirty="0"/>
            </a:br>
            <a:r>
              <a:rPr lang="en-GB" sz="1200" b="1" kern="1200" dirty="0">
                <a:solidFill>
                  <a:schemeClr val="tx1"/>
                </a:solidFill>
                <a:effectLst/>
                <a:latin typeface="+mn-lt"/>
                <a:ea typeface="+mn-ea"/>
                <a:cs typeface="+mn-cs"/>
              </a:rPr>
              <a:t>Coco Chanel:</a:t>
            </a:r>
            <a:r>
              <a:rPr lang="en-GB" sz="1200" kern="1200" dirty="0">
                <a:solidFill>
                  <a:schemeClr val="tx1"/>
                </a:solidFill>
                <a:effectLst/>
                <a:latin typeface="+mn-lt"/>
                <a:ea typeface="+mn-ea"/>
                <a:cs typeface="+mn-cs"/>
              </a:rPr>
              <a:t> Par Auteur inconnu — [1], Domaine public, </a:t>
            </a:r>
            <a:r>
              <a:rPr lang="en-GB" sz="1200" u="sng" kern="1200" dirty="0">
                <a:solidFill>
                  <a:schemeClr val="tx1"/>
                </a:solidFill>
                <a:effectLst/>
                <a:latin typeface="+mn-lt"/>
                <a:ea typeface="+mn-ea"/>
                <a:cs typeface="+mn-cs"/>
                <a:hlinkClick r:id="rId3"/>
              </a:rPr>
              <a:t>https://commons.wikimedia.org/w/index.php?curid=35430968</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Didier Drogba: </a:t>
            </a:r>
            <a:r>
              <a:rPr lang="en-GB" sz="1200" kern="1200" dirty="0">
                <a:solidFill>
                  <a:schemeClr val="tx1"/>
                </a:solidFill>
                <a:effectLst/>
                <a:latin typeface="+mn-lt"/>
                <a:ea typeface="+mn-ea"/>
                <a:cs typeface="+mn-cs"/>
              </a:rPr>
              <a:t>By </a:t>
            </a:r>
            <a:r>
              <a:rPr lang="en-GB" sz="1200" kern="1200" dirty="0" err="1">
                <a:solidFill>
                  <a:schemeClr val="tx1"/>
                </a:solidFill>
                <a:effectLst/>
                <a:latin typeface="+mn-lt"/>
                <a:ea typeface="+mn-ea"/>
                <a:cs typeface="+mn-cs"/>
              </a:rPr>
              <a:t>Y.Leclercq</a:t>
            </a:r>
            <a:r>
              <a:rPr lang="en-GB" sz="1200" kern="1200" dirty="0">
                <a:solidFill>
                  <a:schemeClr val="tx1"/>
                </a:solidFill>
                <a:effectLst/>
                <a:latin typeface="+mn-lt"/>
                <a:ea typeface="+mn-ea"/>
                <a:cs typeface="+mn-cs"/>
              </a:rPr>
              <a:t>© - Own work, CC BY-SA 4.0, </a:t>
            </a:r>
            <a:r>
              <a:rPr lang="en-GB" sz="1200" u="sng" kern="1200" dirty="0">
                <a:solidFill>
                  <a:schemeClr val="tx1"/>
                </a:solidFill>
                <a:effectLst/>
                <a:latin typeface="+mn-lt"/>
                <a:ea typeface="+mn-ea"/>
                <a:cs typeface="+mn-cs"/>
                <a:hlinkClick r:id="rId4"/>
              </a:rPr>
              <a:t>https://commons.wikimedia.org/w/index.php?curid=85583925</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Victor Hugo: </a:t>
            </a:r>
            <a:r>
              <a:rPr lang="en-GB" sz="1200" kern="1200" dirty="0">
                <a:solidFill>
                  <a:schemeClr val="tx1"/>
                </a:solidFill>
                <a:effectLst/>
                <a:latin typeface="+mn-lt"/>
                <a:ea typeface="+mn-ea"/>
                <a:cs typeface="+mn-cs"/>
              </a:rPr>
              <a:t>Par Léon </a:t>
            </a:r>
            <a:r>
              <a:rPr lang="en-GB" sz="1200" kern="1200" dirty="0" err="1">
                <a:solidFill>
                  <a:schemeClr val="tx1"/>
                </a:solidFill>
                <a:effectLst/>
                <a:latin typeface="+mn-lt"/>
                <a:ea typeface="+mn-ea"/>
                <a:cs typeface="+mn-cs"/>
              </a:rPr>
              <a:t>Bonnat</a:t>
            </a:r>
            <a:r>
              <a:rPr lang="en-GB" sz="1200" kern="1200" dirty="0">
                <a:solidFill>
                  <a:schemeClr val="tx1"/>
                </a:solidFill>
                <a:effectLst/>
                <a:latin typeface="+mn-lt"/>
                <a:ea typeface="+mn-ea"/>
                <a:cs typeface="+mn-cs"/>
              </a:rPr>
              <a:t> — </a:t>
            </a:r>
            <a:r>
              <a:rPr lang="en-GB" sz="1200" u="sng" kern="1200" dirty="0">
                <a:solidFill>
                  <a:schemeClr val="tx1"/>
                </a:solidFill>
                <a:effectLst/>
                <a:latin typeface="+mn-lt"/>
                <a:ea typeface="+mn-ea"/>
                <a:cs typeface="+mn-cs"/>
                <a:hlinkClick r:id="rId5"/>
              </a:rPr>
              <a:t>http://www.histoire-image.com/site/oeuvre/analyse.php?liste_analyse=299</a:t>
            </a:r>
            <a:r>
              <a:rPr lang="en-GB" sz="1200" kern="1200" dirty="0">
                <a:solidFill>
                  <a:schemeClr val="tx1"/>
                </a:solidFill>
                <a:effectLst/>
                <a:latin typeface="+mn-lt"/>
                <a:ea typeface="+mn-ea"/>
                <a:cs typeface="+mn-cs"/>
              </a:rPr>
              <a:t>, Domaine public, </a:t>
            </a:r>
            <a:r>
              <a:rPr lang="en-GB" sz="1200" u="sng" kern="1200" dirty="0">
                <a:solidFill>
                  <a:schemeClr val="tx1"/>
                </a:solidFill>
                <a:effectLst/>
                <a:latin typeface="+mn-lt"/>
                <a:ea typeface="+mn-ea"/>
                <a:cs typeface="+mn-cs"/>
                <a:hlinkClick r:id="rId6"/>
              </a:rPr>
              <a:t>https://commons.wikimedia.org/w/index.php?curid=1422859</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Céline Dion: </a:t>
            </a:r>
            <a:r>
              <a:rPr lang="en-GB" sz="1200" kern="1200" dirty="0">
                <a:solidFill>
                  <a:schemeClr val="tx1"/>
                </a:solidFill>
                <a:effectLst/>
                <a:latin typeface="+mn-lt"/>
                <a:ea typeface="+mn-ea"/>
                <a:cs typeface="+mn-cs"/>
              </a:rPr>
              <a:t>Par Linda Bisset — Celine Dion, CC BY-SA 2.0, </a:t>
            </a:r>
            <a:r>
              <a:rPr lang="en-GB" sz="1200" u="sng" kern="1200" dirty="0">
                <a:solidFill>
                  <a:schemeClr val="tx1"/>
                </a:solidFill>
                <a:effectLst/>
                <a:latin typeface="+mn-lt"/>
                <a:ea typeface="+mn-ea"/>
                <a:cs typeface="+mn-cs"/>
                <a:hlinkClick r:id="rId7"/>
              </a:rPr>
              <a:t>https://commons.wikimedia.org/w/index.php?curid=20023503</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15</a:t>
            </a:fld>
            <a:endParaRPr lang="en-GB">
              <a:solidFill>
                <a:prstClr val="black"/>
              </a:solidFill>
              <a:latin typeface="Calibri" panose="020F0502020204030204"/>
            </a:endParaRPr>
          </a:p>
        </p:txBody>
      </p:sp>
    </p:spTree>
    <p:extLst>
      <p:ext uri="{BB962C8B-B14F-4D97-AF65-F5344CB8AC3E}">
        <p14:creationId xmlns:p14="http://schemas.microsoft.com/office/powerpoint/2010/main" val="2792159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a:t>philosophe [3609], </a:t>
            </a:r>
            <a:r>
              <a:rPr lang="en-GB" baseline="0" dirty="0" err="1"/>
              <a:t>essai</a:t>
            </a:r>
            <a:r>
              <a:rPr lang="en-GB" baseline="0" dirty="0"/>
              <a:t> [1475], </a:t>
            </a:r>
            <a:r>
              <a:rPr lang="en-GB" baseline="0" dirty="0" err="1"/>
              <a:t>scientifique</a:t>
            </a:r>
            <a:r>
              <a:rPr lang="en-GB" baseline="0" dirty="0"/>
              <a:t> [950], </a:t>
            </a:r>
            <a:r>
              <a:rPr lang="en-GB" baseline="0" dirty="0" err="1"/>
              <a:t>rappeur</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US" b="1" dirty="0"/>
              <a:t>Source of images:</a:t>
            </a:r>
            <a:br>
              <a:rPr lang="en-US" b="1" dirty="0"/>
            </a:br>
            <a:r>
              <a:rPr lang="en-GB" sz="1200" b="1" kern="1200" dirty="0">
                <a:solidFill>
                  <a:schemeClr val="tx1"/>
                </a:solidFill>
                <a:effectLst/>
                <a:latin typeface="+mn-lt"/>
                <a:ea typeface="+mn-ea"/>
                <a:cs typeface="+mn-cs"/>
              </a:rPr>
              <a:t>Jean-Jacques Rousseau:</a:t>
            </a:r>
            <a:r>
              <a:rPr lang="en-GB" sz="1200" kern="1200" dirty="0">
                <a:solidFill>
                  <a:schemeClr val="tx1"/>
                </a:solidFill>
                <a:effectLst/>
                <a:latin typeface="+mn-lt"/>
                <a:ea typeface="+mn-ea"/>
                <a:cs typeface="+mn-cs"/>
              </a:rPr>
              <a:t> Par Maurice-Quentin de La Tour — Source </a:t>
            </a:r>
            <a:r>
              <a:rPr lang="en-GB" sz="1200" kern="1200" dirty="0" err="1">
                <a:solidFill>
                  <a:schemeClr val="tx1"/>
                </a:solidFill>
                <a:effectLst/>
                <a:latin typeface="+mn-lt"/>
                <a:ea typeface="+mn-ea"/>
                <a:cs typeface="+mn-cs"/>
              </a:rPr>
              <a:t>inconnue</a:t>
            </a:r>
            <a:r>
              <a:rPr lang="en-GB" sz="1200" kern="1200" dirty="0">
                <a:solidFill>
                  <a:schemeClr val="tx1"/>
                </a:solidFill>
                <a:effectLst/>
                <a:latin typeface="+mn-lt"/>
                <a:ea typeface="+mn-ea"/>
                <a:cs typeface="+mn-cs"/>
              </a:rPr>
              <a:t>, Domaine public, </a:t>
            </a:r>
            <a:r>
              <a:rPr lang="en-GB" sz="1200" u="sng" kern="1200" dirty="0">
                <a:solidFill>
                  <a:schemeClr val="tx1"/>
                </a:solidFill>
                <a:effectLst/>
                <a:latin typeface="+mn-lt"/>
                <a:ea typeface="+mn-ea"/>
                <a:cs typeface="+mn-cs"/>
                <a:hlinkClick r:id="rId3"/>
              </a:rPr>
              <a:t>https://commons.wikimedia.org/w/index.php?curid=24158</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Marie Curie:</a:t>
            </a:r>
            <a:r>
              <a:rPr lang="en-GB" sz="1200" kern="1200" dirty="0">
                <a:solidFill>
                  <a:schemeClr val="tx1"/>
                </a:solidFill>
                <a:effectLst/>
                <a:latin typeface="+mn-lt"/>
                <a:ea typeface="+mn-ea"/>
                <a:cs typeface="+mn-cs"/>
              </a:rPr>
              <a:t> Par Henri Manuel — Christie's, [1], Domaine public, </a:t>
            </a:r>
            <a:r>
              <a:rPr lang="en-GB" sz="1200" u="sng" kern="1200" dirty="0">
                <a:solidFill>
                  <a:schemeClr val="tx1"/>
                </a:solidFill>
                <a:effectLst/>
                <a:latin typeface="+mn-lt"/>
                <a:ea typeface="+mn-ea"/>
                <a:cs typeface="+mn-cs"/>
                <a:hlinkClick r:id="rId4"/>
              </a:rPr>
              <a:t>https://commons.wikimedia.org/w/index.php?curid=15472203</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Marion </a:t>
            </a:r>
            <a:r>
              <a:rPr lang="en-GB" sz="1200" b="1" kern="1200" dirty="0" err="1">
                <a:solidFill>
                  <a:schemeClr val="tx1"/>
                </a:solidFill>
                <a:effectLst/>
                <a:latin typeface="+mn-lt"/>
                <a:ea typeface="+mn-ea"/>
                <a:cs typeface="+mn-cs"/>
              </a:rPr>
              <a:t>Cotillard</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Par </a:t>
            </a:r>
            <a:r>
              <a:rPr lang="en-GB" sz="1200" kern="1200" dirty="0" err="1">
                <a:solidFill>
                  <a:schemeClr val="tx1"/>
                </a:solidFill>
                <a:effectLst/>
                <a:latin typeface="+mn-lt"/>
                <a:ea typeface="+mn-ea"/>
                <a:cs typeface="+mn-cs"/>
              </a:rPr>
              <a:t>nicogenin</a:t>
            </a:r>
            <a:r>
              <a:rPr lang="en-GB" sz="1200" kern="1200" dirty="0">
                <a:solidFill>
                  <a:schemeClr val="tx1"/>
                </a:solidFill>
                <a:effectLst/>
                <a:latin typeface="+mn-lt"/>
                <a:ea typeface="+mn-ea"/>
                <a:cs typeface="+mn-cs"/>
              </a:rPr>
              <a:t> — Flickr, CC BY-SA 2.0, </a:t>
            </a:r>
            <a:r>
              <a:rPr lang="en-GB" sz="1200" u="sng" kern="1200" dirty="0">
                <a:solidFill>
                  <a:schemeClr val="tx1"/>
                </a:solidFill>
                <a:effectLst/>
                <a:latin typeface="+mn-lt"/>
                <a:ea typeface="+mn-ea"/>
                <a:cs typeface="+mn-cs"/>
                <a:hlinkClick r:id="rId5"/>
              </a:rPr>
              <a:t>https://commons.wikimedia.org/w/index.php?curid=7240817</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err="1">
                <a:solidFill>
                  <a:schemeClr val="tx1"/>
                </a:solidFill>
                <a:effectLst/>
                <a:latin typeface="+mn-lt"/>
                <a:ea typeface="+mn-ea"/>
                <a:cs typeface="+mn-cs"/>
              </a:rPr>
              <a:t>Stromae</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By Georges </a:t>
            </a:r>
            <a:r>
              <a:rPr lang="en-GB" sz="1200" kern="1200" dirty="0" err="1">
                <a:solidFill>
                  <a:schemeClr val="tx1"/>
                </a:solidFill>
                <a:effectLst/>
                <a:latin typeface="+mn-lt"/>
                <a:ea typeface="+mn-ea"/>
                <a:cs typeface="+mn-cs"/>
              </a:rPr>
              <a:t>Biard</a:t>
            </a:r>
            <a:r>
              <a:rPr lang="en-GB" sz="1200" kern="1200" dirty="0">
                <a:solidFill>
                  <a:schemeClr val="tx1"/>
                </a:solidFill>
                <a:effectLst/>
                <a:latin typeface="+mn-lt"/>
                <a:ea typeface="+mn-ea"/>
                <a:cs typeface="+mn-cs"/>
              </a:rPr>
              <a:t>, CC BY-SA 3.0, </a:t>
            </a:r>
            <a:r>
              <a:rPr lang="en-GB" sz="1200" u="sng" kern="1200" dirty="0">
                <a:solidFill>
                  <a:schemeClr val="tx1"/>
                </a:solidFill>
                <a:effectLst/>
                <a:latin typeface="+mn-lt"/>
                <a:ea typeface="+mn-ea"/>
                <a:cs typeface="+mn-cs"/>
                <a:hlinkClick r:id="rId6"/>
              </a:rPr>
              <a:t>https://commons.wikimedia.org/w/index.php?curid=16072224</a:t>
            </a:r>
            <a:endParaRPr lang="en-GB"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16</a:t>
            </a:fld>
            <a:endParaRPr lang="en-GB">
              <a:solidFill>
                <a:prstClr val="black"/>
              </a:solidFill>
              <a:latin typeface="Calibri" panose="020F0502020204030204"/>
            </a:endParaRPr>
          </a:p>
        </p:txBody>
      </p:sp>
    </p:spTree>
    <p:extLst>
      <p:ext uri="{BB962C8B-B14F-4D97-AF65-F5344CB8AC3E}">
        <p14:creationId xmlns:p14="http://schemas.microsoft.com/office/powerpoint/2010/main" val="220877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written recognition of information questions with </a:t>
            </a:r>
            <a:r>
              <a:rPr lang="en-US" b="0" i="1" dirty="0" err="1"/>
              <a:t>qu-est-ce</a:t>
            </a:r>
            <a:r>
              <a:rPr lang="en-US" b="0" i="1" dirty="0"/>
              <a:t> que</a:t>
            </a:r>
            <a:endParaRPr lang="en-US" b="1" dirty="0"/>
          </a:p>
          <a:p>
            <a:endParaRPr lang="en-US" b="1" dirty="0"/>
          </a:p>
          <a:p>
            <a:r>
              <a:rPr lang="en-US" b="1" dirty="0"/>
              <a:t>Procedure:</a:t>
            </a:r>
          </a:p>
          <a:p>
            <a:r>
              <a:rPr lang="en-US" b="0" dirty="0"/>
              <a:t>1. Write 1-8 and choose </a:t>
            </a:r>
            <a:r>
              <a:rPr lang="en-US" b="0" i="1" dirty="0" err="1"/>
              <a:t>est-ce</a:t>
            </a:r>
            <a:r>
              <a:rPr lang="en-US" b="0" i="1" dirty="0"/>
              <a:t> que </a:t>
            </a:r>
            <a:r>
              <a:rPr lang="en-US" b="0" i="0" dirty="0"/>
              <a:t>or </a:t>
            </a:r>
            <a:r>
              <a:rPr lang="en-US" b="0" i="1" dirty="0" err="1"/>
              <a:t>qu’est-ce</a:t>
            </a:r>
            <a:r>
              <a:rPr lang="en-US" b="0" i="1" dirty="0"/>
              <a:t> que </a:t>
            </a:r>
            <a:r>
              <a:rPr lang="en-US" b="0" i="0" dirty="0"/>
              <a:t>to complete each question, based on the answer given.</a:t>
            </a:r>
            <a:endParaRPr lang="en-US" b="0" dirty="0"/>
          </a:p>
          <a:p>
            <a:r>
              <a:rPr lang="en-US" b="0" dirty="0"/>
              <a:t>2. Click to reveal the answers.</a:t>
            </a:r>
          </a:p>
          <a:p>
            <a:r>
              <a:rPr lang="en-US" b="0" dirty="0"/>
              <a:t>3. English translations can also be elicited.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err="1"/>
              <a:t>francophonie</a:t>
            </a:r>
            <a:r>
              <a:rPr lang="en-GB" baseline="0" dirty="0"/>
              <a:t> [&gt;5000], </a:t>
            </a:r>
            <a:r>
              <a:rPr lang="en-GB" baseline="0" dirty="0" err="1"/>
              <a:t>journée</a:t>
            </a:r>
            <a:r>
              <a:rPr lang="en-GB" baseline="0" dirty="0"/>
              <a:t> [587], international [282],  interview [3186], continent [2388], message [792], tajine [&gt;5000], Maghreb [n/a], </a:t>
            </a:r>
            <a:r>
              <a:rPr lang="en-GB" baseline="0" dirty="0" err="1"/>
              <a:t>compétition</a:t>
            </a:r>
            <a:r>
              <a:rPr lang="en-GB" baseline="0" dirty="0"/>
              <a:t> [2651], secret [796]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17</a:t>
            </a:fld>
            <a:endParaRPr lang="en-GB">
              <a:solidFill>
                <a:prstClr val="black"/>
              </a:solidFill>
              <a:latin typeface="Calibri" panose="020F0502020204030204"/>
            </a:endParaRPr>
          </a:p>
        </p:txBody>
      </p:sp>
    </p:spTree>
    <p:extLst>
      <p:ext uri="{BB962C8B-B14F-4D97-AF65-F5344CB8AC3E}">
        <p14:creationId xmlns:p14="http://schemas.microsoft.com/office/powerpoint/2010/main" val="3265574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for two slides</a:t>
            </a:r>
          </a:p>
          <a:p>
            <a:endParaRPr lang="en-US" b="1" dirty="0"/>
          </a:p>
          <a:p>
            <a:r>
              <a:rPr lang="en-US" b="1" dirty="0"/>
              <a:t>Aim: </a:t>
            </a:r>
            <a:r>
              <a:rPr lang="en-US" b="0" dirty="0" err="1"/>
              <a:t>practising</a:t>
            </a:r>
            <a:r>
              <a:rPr lang="en-US" b="0" dirty="0"/>
              <a:t> aural recognition of word order with </a:t>
            </a:r>
            <a:r>
              <a:rPr lang="en-US" b="0" i="1" dirty="0" err="1"/>
              <a:t>est-ce</a:t>
            </a:r>
            <a:r>
              <a:rPr lang="en-US" b="0" i="1" dirty="0"/>
              <a:t> que </a:t>
            </a:r>
            <a:r>
              <a:rPr lang="en-US" b="0" i="0" dirty="0"/>
              <a:t>+ question words</a:t>
            </a:r>
            <a:endParaRPr lang="en-US" b="1" dirty="0"/>
          </a:p>
          <a:p>
            <a:endParaRPr lang="en-US" b="1" dirty="0"/>
          </a:p>
          <a:p>
            <a:r>
              <a:rPr lang="en-US" b="1" dirty="0"/>
              <a:t>Procedure:</a:t>
            </a:r>
          </a:p>
          <a:p>
            <a:pPr marL="228600" indent="-228600">
              <a:buAutoNum type="arabicPeriod"/>
            </a:pPr>
            <a:r>
              <a:rPr lang="en-US" b="0" dirty="0"/>
              <a:t>Recap word order with inversion questions and compare with word order in </a:t>
            </a:r>
            <a:r>
              <a:rPr lang="en-US" b="0" dirty="0" err="1"/>
              <a:t>est-ce</a:t>
            </a:r>
            <a:r>
              <a:rPr lang="en-US" b="0" dirty="0"/>
              <a:t> que questions.</a:t>
            </a:r>
          </a:p>
          <a:p>
            <a:pPr marL="228600" indent="-228600">
              <a:buAutoNum type="arabicPeriod"/>
            </a:pPr>
            <a:r>
              <a:rPr lang="en-US" b="0" dirty="0"/>
              <a:t>Click the numbers to play the audio. The beginning of the questions are obscured by beeps.</a:t>
            </a:r>
          </a:p>
          <a:p>
            <a:pPr marL="228600" indent="-228600">
              <a:buAutoNum type="arabicPeriod"/>
            </a:pPr>
            <a:r>
              <a:rPr lang="en-US" b="0" dirty="0"/>
              <a:t>Write 1-8 and choose ‘a’ or ‘b’ to complete each question. Use the presence or absence of beeps to </a:t>
            </a:r>
          </a:p>
          <a:p>
            <a:pPr marL="228600" indent="-228600">
              <a:buAutoNum type="arabicPeriod"/>
            </a:pPr>
            <a:r>
              <a:rPr lang="en-US" b="0" dirty="0"/>
              <a:t>Answers and full audio (without beeps) are provided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 fait-on la fête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on </a:t>
            </a:r>
            <a:r>
              <a:rPr lang="fr-FR" sz="1200" kern="1200" dirty="0">
                <a:solidFill>
                  <a:schemeClr val="tx1"/>
                </a:solidFill>
                <a:effectLst/>
                <a:latin typeface="+mn-lt"/>
                <a:ea typeface="+mn-ea"/>
                <a:cs typeface="+mn-cs"/>
              </a:rPr>
              <a:t>célèbre</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 12 Janvier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mj-lt"/>
              <a:buAutoNum type="arabicPeriod"/>
            </a:pPr>
            <a:r>
              <a:rPr lang="fr-FR" sz="1200" kern="1200" dirty="0">
                <a:solidFill>
                  <a:schemeClr val="tx1"/>
                </a:solidFill>
                <a:effectLst/>
                <a:latin typeface="+mn-lt"/>
                <a:ea typeface="+mn-ea"/>
                <a:cs typeface="+mn-cs"/>
              </a:rPr>
              <a:t>[…] préfères-tu, le premier ou le 12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Yennayer</a:t>
            </a:r>
            <a:r>
              <a:rPr lang="fr-FR" sz="1200" kern="1200" dirty="0">
                <a:solidFill>
                  <a:schemeClr val="tx1"/>
                </a:solidFill>
                <a:effectLst/>
                <a:latin typeface="+mn-lt"/>
                <a:ea typeface="+mn-ea"/>
                <a:cs typeface="+mn-cs"/>
              </a:rPr>
              <a:t> devient une fête nationale officielle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on célèbre </a:t>
            </a:r>
            <a:r>
              <a:rPr lang="fr-FR" sz="1200" kern="1200" dirty="0" err="1">
                <a:solidFill>
                  <a:schemeClr val="tx1"/>
                </a:solidFill>
                <a:effectLst/>
                <a:latin typeface="+mn-lt"/>
                <a:ea typeface="+mn-ea"/>
                <a:cs typeface="+mn-cs"/>
              </a:rPr>
              <a:t>Yennayer</a:t>
            </a:r>
            <a:r>
              <a:rPr lang="fr-FR" sz="1200" kern="1200" dirty="0">
                <a:solidFill>
                  <a:schemeClr val="tx1"/>
                </a:solidFill>
                <a:effectLst/>
                <a:latin typeface="+mn-lt"/>
                <a:ea typeface="+mn-ea"/>
                <a:cs typeface="+mn-cs"/>
              </a:rPr>
              <a:t> dans le monde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prépare-t-on pour le déjeuner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tu aides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manges-tu ?</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a:t>national [227], </a:t>
            </a:r>
            <a:r>
              <a:rPr lang="en-GB" baseline="0" dirty="0" err="1"/>
              <a:t>officiel</a:t>
            </a:r>
            <a:r>
              <a:rPr lang="en-GB" baseline="0" dirty="0"/>
              <a:t> [996]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18</a:t>
            </a:fld>
            <a:endParaRPr lang="en-GB">
              <a:solidFill>
                <a:prstClr val="black"/>
              </a:solidFill>
              <a:latin typeface="Calibri" panose="020F0502020204030204"/>
            </a:endParaRPr>
          </a:p>
        </p:txBody>
      </p:sp>
    </p:spTree>
    <p:extLst>
      <p:ext uri="{BB962C8B-B14F-4D97-AF65-F5344CB8AC3E}">
        <p14:creationId xmlns:p14="http://schemas.microsoft.com/office/powerpoint/2010/main" val="3268221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pPr marL="228600" indent="-228600">
              <a:buAutoNum type="arabicPeriod"/>
            </a:pPr>
            <a:r>
              <a:rPr lang="en-US" b="0" dirty="0"/>
              <a:t>Click the numbers to play the full audio without beeps.</a:t>
            </a:r>
          </a:p>
          <a:p>
            <a:pPr marL="228600" indent="-228600">
              <a:buAutoNum type="arabicPeriod"/>
            </a:pPr>
            <a:r>
              <a:rPr lang="en-US" b="0" dirty="0"/>
              <a:t>Click to reveal the answers.</a:t>
            </a:r>
          </a:p>
          <a:p>
            <a:pPr marL="228600" indent="-228600">
              <a:buAutoNum type="arabicPeriod"/>
            </a:pPr>
            <a:r>
              <a:rPr lang="en-US" b="0" dirty="0"/>
              <a:t>English translations can also be elicited.</a:t>
            </a:r>
            <a:endParaRPr lang="en-US" b="1" dirty="0"/>
          </a:p>
          <a:p>
            <a:endParaRPr lang="en-US" b="1"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Quel jour fait-on la fête ?</a:t>
            </a:r>
            <a:endParaRPr lang="en-GB" sz="1200" kern="1200" dirty="0">
              <a:solidFill>
                <a:schemeClr val="tx1"/>
              </a:solidFill>
              <a:effectLst/>
              <a:latin typeface="+mn-lt"/>
              <a:ea typeface="+mn-ea"/>
              <a:cs typeface="+mn-cs"/>
            </a:endParaRPr>
          </a:p>
          <a:p>
            <a:pPr marL="228600" indent="-228600">
              <a:buFont typeface="+mj-lt"/>
              <a:buAutoNum type="arabicPeriod"/>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Pourquoi</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est-ce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qu’on</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fr-FR" sz="1800" kern="1200" dirty="0">
                <a:solidFill>
                  <a:schemeClr val="tx1"/>
                </a:solidFill>
                <a:effectLst/>
                <a:latin typeface="+mn-lt"/>
                <a:ea typeface="+mn-ea"/>
                <a:cs typeface="+mn-cs"/>
              </a:rPr>
              <a:t>célèbre </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 12 Janvier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Font typeface="+mj-lt"/>
              <a:buAutoNum type="arabicPeriod"/>
            </a:pPr>
            <a:r>
              <a:rPr lang="fr-FR" sz="1200" kern="1200" dirty="0">
                <a:solidFill>
                  <a:schemeClr val="tx1"/>
                </a:solidFill>
                <a:effectLst/>
                <a:latin typeface="+mn-lt"/>
                <a:ea typeface="+mn-ea"/>
                <a:cs typeface="+mn-cs"/>
              </a:rPr>
              <a:t>Quelle date préfères-tu, le premier ou le 12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Quand est-ce que </a:t>
            </a:r>
            <a:r>
              <a:rPr lang="fr-FR" sz="1200" kern="1200" dirty="0" err="1">
                <a:solidFill>
                  <a:schemeClr val="tx1"/>
                </a:solidFill>
                <a:effectLst/>
                <a:latin typeface="+mn-lt"/>
                <a:ea typeface="+mn-ea"/>
                <a:cs typeface="+mn-cs"/>
              </a:rPr>
              <a:t>Yennayer</a:t>
            </a:r>
            <a:r>
              <a:rPr lang="fr-FR" sz="1200" kern="1200" dirty="0">
                <a:solidFill>
                  <a:schemeClr val="tx1"/>
                </a:solidFill>
                <a:effectLst/>
                <a:latin typeface="+mn-lt"/>
                <a:ea typeface="+mn-ea"/>
                <a:cs typeface="+mn-cs"/>
              </a:rPr>
              <a:t> devient une fête nationale officielle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Où est-ce qu’on célèbre </a:t>
            </a:r>
            <a:r>
              <a:rPr lang="fr-FR" sz="1200" kern="1200" dirty="0" err="1">
                <a:solidFill>
                  <a:schemeClr val="tx1"/>
                </a:solidFill>
                <a:effectLst/>
                <a:latin typeface="+mn-lt"/>
                <a:ea typeface="+mn-ea"/>
                <a:cs typeface="+mn-cs"/>
              </a:rPr>
              <a:t>Yennayer</a:t>
            </a:r>
            <a:r>
              <a:rPr lang="fr-FR" sz="1200" kern="1200" dirty="0">
                <a:solidFill>
                  <a:schemeClr val="tx1"/>
                </a:solidFill>
                <a:effectLst/>
                <a:latin typeface="+mn-lt"/>
                <a:ea typeface="+mn-ea"/>
                <a:cs typeface="+mn-cs"/>
              </a:rPr>
              <a:t> dans le monde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Que prépare-t-on pour le déjeuner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Comment est-ce que tu aides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Que manges-tu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19</a:t>
            </a:fld>
            <a:endParaRPr lang="en-GB">
              <a:solidFill>
                <a:prstClr val="black"/>
              </a:solidFill>
              <a:latin typeface="Calibri" panose="020F0502020204030204"/>
            </a:endParaRPr>
          </a:p>
        </p:txBody>
      </p:sp>
    </p:spTree>
    <p:extLst>
      <p:ext uri="{BB962C8B-B14F-4D97-AF65-F5344CB8AC3E}">
        <p14:creationId xmlns:p14="http://schemas.microsoft.com/office/powerpoint/2010/main" val="3074194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8 </a:t>
            </a:r>
            <a:r>
              <a:rPr lang="en-US" b="1" dirty="0"/>
              <a:t>minutes for two slides</a:t>
            </a:r>
          </a:p>
          <a:p>
            <a:endParaRPr lang="en-US" b="1" dirty="0"/>
          </a:p>
          <a:p>
            <a:r>
              <a:rPr lang="en-US" b="1" dirty="0"/>
              <a:t>Aim: </a:t>
            </a:r>
            <a:r>
              <a:rPr lang="en-US" b="0" dirty="0" err="1"/>
              <a:t>practising</a:t>
            </a:r>
            <a:r>
              <a:rPr lang="en-US" b="0" dirty="0"/>
              <a:t> written production of word order with </a:t>
            </a:r>
            <a:r>
              <a:rPr lang="en-US" b="0" i="1" dirty="0" err="1"/>
              <a:t>est-ce</a:t>
            </a:r>
            <a:r>
              <a:rPr lang="en-US" b="0" i="1" dirty="0"/>
              <a:t> que </a:t>
            </a:r>
            <a:r>
              <a:rPr lang="en-US" b="0" i="0" dirty="0"/>
              <a:t>+ question words</a:t>
            </a:r>
            <a:endParaRPr lang="en-US" b="1" dirty="0"/>
          </a:p>
          <a:p>
            <a:endParaRPr lang="en-US" b="1" dirty="0"/>
          </a:p>
          <a:p>
            <a:r>
              <a:rPr lang="en-US" b="1" dirty="0"/>
              <a:t>Procedure:</a:t>
            </a:r>
          </a:p>
          <a:p>
            <a:r>
              <a:rPr lang="en-US" b="0" dirty="0"/>
              <a:t>1. Write 1-8 and write a question for each answer using </a:t>
            </a:r>
            <a:r>
              <a:rPr lang="en-US" b="0" i="1" dirty="0" err="1"/>
              <a:t>est-ce</a:t>
            </a:r>
            <a:r>
              <a:rPr lang="en-US" b="0" i="1" dirty="0"/>
              <a:t> que </a:t>
            </a:r>
            <a:r>
              <a:rPr lang="en-US" b="0" i="0" dirty="0"/>
              <a:t>+ question word.</a:t>
            </a:r>
            <a:endParaRPr lang="en-US" b="0" dirty="0"/>
          </a:p>
          <a:p>
            <a:r>
              <a:rPr lang="en-US" b="0" dirty="0"/>
              <a:t>2. Suggested answers are provided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a:t>festival [3858], interview [3186]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20</a:t>
            </a:fld>
            <a:endParaRPr lang="en-GB">
              <a:solidFill>
                <a:prstClr val="black"/>
              </a:solidFill>
              <a:latin typeface="Calibri" panose="020F0502020204030204"/>
            </a:endParaRPr>
          </a:p>
        </p:txBody>
      </p:sp>
    </p:spTree>
    <p:extLst>
      <p:ext uri="{BB962C8B-B14F-4D97-AF65-F5344CB8AC3E}">
        <p14:creationId xmlns:p14="http://schemas.microsoft.com/office/powerpoint/2010/main" val="3289633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to reveal suggested answers.</a:t>
            </a:r>
          </a:p>
          <a:p>
            <a:r>
              <a:rPr lang="en-US" b="0" dirty="0"/>
              <a:t>2. English translations can also be elicited.</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21</a:t>
            </a:fld>
            <a:endParaRPr lang="en-GB">
              <a:solidFill>
                <a:prstClr val="black"/>
              </a:solidFill>
              <a:latin typeface="Calibri" panose="020F0502020204030204"/>
            </a:endParaRPr>
          </a:p>
        </p:txBody>
      </p:sp>
    </p:spTree>
    <p:extLst>
      <p:ext uri="{BB962C8B-B14F-4D97-AF65-F5344CB8AC3E}">
        <p14:creationId xmlns:p14="http://schemas.microsoft.com/office/powerpoint/2010/main" val="1168688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r>
              <a:rPr lang="en-GB" dirty="0"/>
              <a:t/>
            </a:r>
            <a:br>
              <a:rPr lang="en-GB" dirty="0"/>
            </a:br>
            <a:r>
              <a:rPr lang="en-GB" b="1" dirty="0"/>
              <a:t/>
            </a:r>
            <a:br>
              <a:rPr lang="en-GB" b="1" dirty="0"/>
            </a:br>
            <a:r>
              <a:rPr lang="en-GB" b="1" dirty="0"/>
              <a:t>Aim: </a:t>
            </a:r>
            <a:r>
              <a:rPr lang="en-GB" b="0" dirty="0"/>
              <a:t>aural comprehension and transcription of letters of the alphabet</a:t>
            </a:r>
            <a:r>
              <a:rPr lang="en-GB" dirty="0"/>
              <a:t/>
            </a:r>
            <a:br>
              <a:rPr lang="en-GB" dirty="0"/>
            </a:br>
            <a:r>
              <a:rPr lang="en-GB" dirty="0"/>
              <a:t/>
            </a:r>
            <a:br>
              <a:rPr lang="en-GB" dirty="0"/>
            </a:br>
            <a:r>
              <a:rPr lang="en-GB" b="1" dirty="0"/>
              <a:t>Procedure: </a:t>
            </a:r>
          </a:p>
          <a:p>
            <a:r>
              <a:rPr lang="en-GB" b="0" dirty="0"/>
              <a:t>1. Check students understand task instructions. Ask students where they have they met pronoun </a:t>
            </a:r>
            <a:r>
              <a:rPr lang="en-GB" b="0" i="1" dirty="0"/>
              <a:t>on </a:t>
            </a:r>
            <a:r>
              <a:rPr lang="en-GB" b="0" i="0" dirty="0"/>
              <a:t>before (in the phrase </a:t>
            </a:r>
            <a:r>
              <a:rPr lang="en-GB" b="0" i="1" dirty="0"/>
              <a:t>comment </a:t>
            </a:r>
            <a:r>
              <a:rPr lang="en-GB" b="0" i="1" dirty="0" err="1"/>
              <a:t>dit</a:t>
            </a:r>
            <a:r>
              <a:rPr lang="en-GB" b="0" i="1" dirty="0"/>
              <a:t>-on </a:t>
            </a:r>
            <a:r>
              <a:rPr lang="en-GB" b="0" i="0" dirty="0"/>
              <a:t>in Lesson 1) and what it means here.</a:t>
            </a:r>
            <a:endParaRPr lang="en-GB" b="0" dirty="0"/>
          </a:p>
          <a:p>
            <a:r>
              <a:rPr lang="en-GB" b="0" dirty="0"/>
              <a:t>2. Click on a number to hear a dialogue between </a:t>
            </a:r>
            <a:r>
              <a:rPr lang="en-GB" b="0" dirty="0" err="1"/>
              <a:t>Noura</a:t>
            </a:r>
            <a:r>
              <a:rPr lang="en-GB" b="0" dirty="0"/>
              <a:t> and </a:t>
            </a:r>
            <a:r>
              <a:rPr lang="en-GB" b="0" dirty="0" err="1"/>
              <a:t>Léa</a:t>
            </a:r>
            <a:r>
              <a:rPr lang="en-GB" b="0" dirty="0"/>
              <a:t>.</a:t>
            </a:r>
            <a:r>
              <a:rPr lang="en-GB" dirty="0"/>
              <a:t/>
            </a:r>
            <a:br>
              <a:rPr lang="en-GB" dirty="0"/>
            </a:br>
            <a:r>
              <a:rPr lang="en-GB" dirty="0"/>
              <a:t>3. Students write down the place names based on the spelling they hear.</a:t>
            </a:r>
          </a:p>
          <a:p>
            <a:r>
              <a:rPr lang="en-GB" dirty="0"/>
              <a:t>4. Click to check.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r>
            <a:br>
              <a:rPr lang="en-GB" dirty="0"/>
            </a:br>
            <a:r>
              <a:rPr lang="en-GB" dirty="0"/>
              <a:t>1. </a:t>
            </a:r>
            <a:r>
              <a:rPr lang="en-GB" dirty="0" err="1"/>
              <a:t>C’est</a:t>
            </a:r>
            <a:r>
              <a:rPr lang="en-GB" dirty="0"/>
              <a:t> </a:t>
            </a:r>
            <a:r>
              <a:rPr lang="en-GB" dirty="0" err="1"/>
              <a:t>où</a:t>
            </a:r>
            <a:r>
              <a:rPr lang="en-GB" dirty="0"/>
              <a:t> </a:t>
            </a:r>
            <a:r>
              <a:rPr lang="en-GB" dirty="0" err="1"/>
              <a:t>ça</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err="1"/>
              <a:t>Ça</a:t>
            </a:r>
            <a:r>
              <a:rPr lang="en-GB" b="1" i="1" dirty="0"/>
              <a:t> </a:t>
            </a:r>
            <a:r>
              <a:rPr lang="en-GB" b="1" i="1" dirty="0" err="1"/>
              <a:t>c’est</a:t>
            </a:r>
            <a:r>
              <a:rPr lang="en-GB" b="1" i="1" dirty="0"/>
              <a:t> Tournai. </a:t>
            </a:r>
            <a:endParaRPr lang="en-GB" sz="12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Comment </a:t>
            </a:r>
            <a:r>
              <a:rPr lang="en-GB" sz="1200" b="0" dirty="0" err="1">
                <a:solidFill>
                  <a:srgbClr val="4472C4">
                    <a:lumMod val="50000"/>
                  </a:srgbClr>
                </a:solidFill>
              </a:rPr>
              <a:t>ça</a:t>
            </a:r>
            <a:r>
              <a:rPr lang="en-GB" sz="1200" b="0" dirty="0">
                <a:solidFill>
                  <a:srgbClr val="4472C4">
                    <a:lumMod val="50000"/>
                  </a:srgbClr>
                </a:solidFill>
              </a:rPr>
              <a:t> </a:t>
            </a:r>
            <a:r>
              <a:rPr lang="en-GB" sz="1200" b="0" dirty="0" err="1">
                <a:solidFill>
                  <a:srgbClr val="4472C4">
                    <a:lumMod val="50000"/>
                  </a:srgbClr>
                </a:solidFill>
              </a:rPr>
              <a:t>s’écrit</a:t>
            </a:r>
            <a:r>
              <a:rPr lang="en-GB" sz="1200" b="0" dirty="0">
                <a:solidFill>
                  <a:srgbClr val="4472C4">
                    <a:lumMod val="50000"/>
                  </a:srgb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solidFill>
                  <a:srgbClr val="4472C4">
                    <a:lumMod val="50000"/>
                  </a:srgbClr>
                </a:solidFill>
              </a:rPr>
              <a:t>T-O-U-R-N-A-I.</a:t>
            </a:r>
            <a:r>
              <a:rPr lang="en-GB" dirty="0"/>
              <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C’est</a:t>
            </a:r>
            <a:r>
              <a:rPr lang="en-GB" dirty="0"/>
              <a:t> </a:t>
            </a:r>
            <a:r>
              <a:rPr lang="en-GB" dirty="0" err="1"/>
              <a:t>où</a:t>
            </a:r>
            <a:r>
              <a:rPr lang="en-GB" dirty="0"/>
              <a:t> </a:t>
            </a:r>
            <a:r>
              <a:rPr lang="en-GB" dirty="0" err="1"/>
              <a:t>ça</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err="1">
                <a:solidFill>
                  <a:srgbClr val="4472C4">
                    <a:lumMod val="50000"/>
                  </a:srgbClr>
                </a:solidFill>
              </a:rPr>
              <a:t>Ça</a:t>
            </a:r>
            <a:r>
              <a:rPr lang="ja-JP" altLang="en-US" sz="1200" b="1" i="1" dirty="0">
                <a:solidFill>
                  <a:srgbClr val="4472C4">
                    <a:lumMod val="50000"/>
                  </a:srgbClr>
                </a:solidFill>
              </a:rPr>
              <a:t> </a:t>
            </a:r>
            <a:r>
              <a:rPr lang="en-GB" altLang="ja-JP" sz="1200" b="1" i="1" dirty="0" err="1">
                <a:solidFill>
                  <a:srgbClr val="4472C4">
                    <a:lumMod val="50000"/>
                  </a:srgbClr>
                </a:solidFill>
              </a:rPr>
              <a:t>c’est</a:t>
            </a:r>
            <a:r>
              <a:rPr lang="ja-JP" altLang="en-US" sz="1200" b="1" i="1" dirty="0">
                <a:solidFill>
                  <a:srgbClr val="4472C4">
                    <a:lumMod val="50000"/>
                  </a:srgbClr>
                </a:solidFill>
              </a:rPr>
              <a:t> </a:t>
            </a:r>
            <a:r>
              <a:rPr lang="en-GB" altLang="ja-JP" sz="1200" b="1" i="1" dirty="0" err="1">
                <a:solidFill>
                  <a:srgbClr val="4472C4">
                    <a:lumMod val="50000"/>
                  </a:srgbClr>
                </a:solidFill>
              </a:rPr>
              <a:t>Rumelange</a:t>
            </a:r>
            <a:r>
              <a:rPr lang="en-GB" altLang="ja-JP" sz="1200" b="1" i="1" dirty="0">
                <a:solidFill>
                  <a:srgbClr val="4472C4">
                    <a:lumMod val="50000"/>
                  </a:srgbClr>
                </a:solidFill>
              </a:rPr>
              <a:t>.</a:t>
            </a:r>
            <a:endParaRPr lang="en-GB" sz="12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Comment </a:t>
            </a:r>
            <a:r>
              <a:rPr lang="en-GB" sz="1200" b="0" dirty="0" err="1">
                <a:solidFill>
                  <a:srgbClr val="4472C4">
                    <a:lumMod val="50000"/>
                  </a:srgbClr>
                </a:solidFill>
              </a:rPr>
              <a:t>ça</a:t>
            </a:r>
            <a:r>
              <a:rPr lang="en-GB" sz="1200" b="0" dirty="0">
                <a:solidFill>
                  <a:srgbClr val="4472C4">
                    <a:lumMod val="50000"/>
                  </a:srgbClr>
                </a:solidFill>
              </a:rPr>
              <a:t> </a:t>
            </a:r>
            <a:r>
              <a:rPr lang="en-GB" sz="1200" b="0" dirty="0" err="1">
                <a:solidFill>
                  <a:srgbClr val="4472C4">
                    <a:lumMod val="50000"/>
                  </a:srgbClr>
                </a:solidFill>
              </a:rPr>
              <a:t>s’écrit</a:t>
            </a:r>
            <a:r>
              <a:rPr lang="en-GB" sz="1200" b="0" dirty="0">
                <a:solidFill>
                  <a:srgbClr val="4472C4">
                    <a:lumMod val="50000"/>
                  </a:srgb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solidFill>
                  <a:srgbClr val="4472C4">
                    <a:lumMod val="50000"/>
                  </a:srgbClr>
                </a:solidFill>
              </a:rPr>
              <a:t>R-U-M-E-L-A-N-G-E.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C’est</a:t>
            </a:r>
            <a:r>
              <a:rPr lang="en-GB" dirty="0"/>
              <a:t> </a:t>
            </a:r>
            <a:r>
              <a:rPr lang="en-GB" dirty="0" err="1"/>
              <a:t>où</a:t>
            </a:r>
            <a:r>
              <a:rPr lang="en-GB" dirty="0"/>
              <a:t> </a:t>
            </a:r>
            <a:r>
              <a:rPr lang="en-GB" dirty="0" err="1"/>
              <a:t>ça</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err="1"/>
              <a:t>Ça</a:t>
            </a:r>
            <a:r>
              <a:rPr lang="en-GB" b="1" i="1" dirty="0"/>
              <a:t> </a:t>
            </a:r>
            <a:r>
              <a:rPr lang="en-GB" b="1" i="1" dirty="0" err="1"/>
              <a:t>c’est</a:t>
            </a:r>
            <a:r>
              <a:rPr lang="en-GB" b="1" i="1" dirty="0"/>
              <a:t> Montreux.</a:t>
            </a:r>
            <a:endParaRPr lang="en-GB" sz="12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Comment </a:t>
            </a:r>
            <a:r>
              <a:rPr lang="en-GB" sz="1200" b="0" dirty="0" err="1">
                <a:solidFill>
                  <a:srgbClr val="4472C4">
                    <a:lumMod val="50000"/>
                  </a:srgbClr>
                </a:solidFill>
              </a:rPr>
              <a:t>ça</a:t>
            </a:r>
            <a:r>
              <a:rPr lang="en-GB" sz="1200" b="0" dirty="0">
                <a:solidFill>
                  <a:srgbClr val="4472C4">
                    <a:lumMod val="50000"/>
                  </a:srgbClr>
                </a:solidFill>
              </a:rPr>
              <a:t> </a:t>
            </a:r>
            <a:r>
              <a:rPr lang="en-GB" sz="1200" b="0" dirty="0" err="1">
                <a:solidFill>
                  <a:srgbClr val="4472C4">
                    <a:lumMod val="50000"/>
                  </a:srgbClr>
                </a:solidFill>
              </a:rPr>
              <a:t>s’écrit</a:t>
            </a:r>
            <a:r>
              <a:rPr lang="en-GB" sz="1200" b="0" dirty="0">
                <a:solidFill>
                  <a:srgbClr val="4472C4">
                    <a:lumMod val="50000"/>
                  </a:srgb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solidFill>
                  <a:srgbClr val="4472C4">
                    <a:lumMod val="50000"/>
                  </a:srgbClr>
                </a:solidFill>
              </a:rPr>
              <a:t>M-O-N-T-R-E-U-X.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C’est</a:t>
            </a:r>
            <a:r>
              <a:rPr lang="en-GB" dirty="0"/>
              <a:t> </a:t>
            </a:r>
            <a:r>
              <a:rPr lang="en-GB" dirty="0" err="1"/>
              <a:t>où</a:t>
            </a:r>
            <a:r>
              <a:rPr lang="en-GB" dirty="0"/>
              <a:t> </a:t>
            </a:r>
            <a:r>
              <a:rPr lang="en-GB" dirty="0" err="1"/>
              <a:t>ça</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err="1"/>
              <a:t>Ça</a:t>
            </a:r>
            <a:r>
              <a:rPr lang="en-GB" b="1" i="1" dirty="0"/>
              <a:t> </a:t>
            </a:r>
            <a:r>
              <a:rPr lang="en-GB" b="1" i="1" dirty="0" err="1"/>
              <a:t>c’est</a:t>
            </a:r>
            <a:r>
              <a:rPr lang="en-GB" b="1" i="1" dirty="0"/>
              <a:t> Monte Carlo.</a:t>
            </a:r>
            <a:endParaRPr lang="en-GB" sz="12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4472C4">
                    <a:lumMod val="50000"/>
                  </a:srgbClr>
                </a:solidFill>
              </a:rPr>
              <a:t>Comment </a:t>
            </a:r>
            <a:r>
              <a:rPr lang="en-GB" sz="1200" b="0" dirty="0" err="1">
                <a:solidFill>
                  <a:srgbClr val="4472C4">
                    <a:lumMod val="50000"/>
                  </a:srgbClr>
                </a:solidFill>
              </a:rPr>
              <a:t>ça</a:t>
            </a:r>
            <a:r>
              <a:rPr lang="en-GB" sz="1200" b="0" dirty="0">
                <a:solidFill>
                  <a:srgbClr val="4472C4">
                    <a:lumMod val="50000"/>
                  </a:srgbClr>
                </a:solidFill>
              </a:rPr>
              <a:t> </a:t>
            </a:r>
            <a:r>
              <a:rPr lang="en-GB" sz="1200" b="0" dirty="0" err="1">
                <a:solidFill>
                  <a:srgbClr val="4472C4">
                    <a:lumMod val="50000"/>
                  </a:srgbClr>
                </a:solidFill>
              </a:rPr>
              <a:t>s’écrit</a:t>
            </a:r>
            <a:r>
              <a:rPr lang="en-GB" sz="1200" b="0" dirty="0">
                <a:solidFill>
                  <a:srgbClr val="4472C4">
                    <a:lumMod val="50000"/>
                  </a:srgb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err="1">
                <a:solidFill>
                  <a:srgbClr val="4472C4">
                    <a:lumMod val="50000"/>
                  </a:srgbClr>
                </a:solidFill>
              </a:rPr>
              <a:t>C’est</a:t>
            </a:r>
            <a:r>
              <a:rPr lang="en-GB" sz="1200" b="1" i="1" dirty="0">
                <a:solidFill>
                  <a:srgbClr val="4472C4">
                    <a:lumMod val="50000"/>
                  </a:srgbClr>
                </a:solidFill>
              </a:rPr>
              <a:t> deux mots: M-O-N-T-E, et C-A-R-L-O.</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3</a:t>
            </a:fld>
            <a:endParaRPr lang="en-GB">
              <a:solidFill>
                <a:prstClr val="black"/>
              </a:solidFill>
              <a:latin typeface="Calibri" panose="020F0502020204030204"/>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for 6 slides</a:t>
            </a:r>
          </a:p>
          <a:p>
            <a:endParaRPr lang="en-US" b="1" dirty="0"/>
          </a:p>
          <a:p>
            <a:r>
              <a:rPr lang="en-US" b="1" dirty="0"/>
              <a:t>Aim: </a:t>
            </a:r>
            <a:r>
              <a:rPr lang="en-US" b="0" dirty="0" err="1"/>
              <a:t>practising</a:t>
            </a:r>
            <a:r>
              <a:rPr lang="en-US" b="0" dirty="0"/>
              <a:t> aural production of word order with </a:t>
            </a:r>
            <a:r>
              <a:rPr lang="en-US" b="0" i="1" dirty="0" err="1"/>
              <a:t>est-ce</a:t>
            </a:r>
            <a:r>
              <a:rPr lang="en-US" b="0" i="1" dirty="0"/>
              <a:t> que </a:t>
            </a:r>
            <a:r>
              <a:rPr lang="en-US" b="1" i="1" dirty="0"/>
              <a:t>+ </a:t>
            </a:r>
            <a:r>
              <a:rPr lang="en-US" b="0" i="0" dirty="0"/>
              <a:t>question words</a:t>
            </a:r>
            <a:endParaRPr lang="en-US" b="1" dirty="0"/>
          </a:p>
          <a:p>
            <a:endParaRPr lang="en-US" b="1" dirty="0"/>
          </a:p>
          <a:p>
            <a:r>
              <a:rPr lang="en-US" b="1" dirty="0"/>
              <a:t>Procedure:</a:t>
            </a:r>
          </a:p>
          <a:p>
            <a:r>
              <a:rPr lang="en-US" b="0" dirty="0"/>
              <a:t>1. Partner A reads out the beginning of 6 questions using the question words in bold.</a:t>
            </a:r>
          </a:p>
          <a:p>
            <a:r>
              <a:rPr lang="en-US" b="0" dirty="0"/>
              <a:t>2. Partner B completes the question, choosing from the word order options presented on the role card on the next slide.</a:t>
            </a:r>
          </a:p>
          <a:p>
            <a:r>
              <a:rPr lang="en-US" b="0" dirty="0"/>
              <a:t>3. Peer- correction of answers.</a:t>
            </a:r>
          </a:p>
          <a:p>
            <a:r>
              <a:rPr lang="en-US" b="0" dirty="0"/>
              <a:t>4. Partners swap roles and repeat steps 1-4.</a:t>
            </a:r>
          </a:p>
          <a:p>
            <a:r>
              <a:rPr lang="en-US" b="0" dirty="0"/>
              <a:t>5. Optional extension: students write possible answers to questions (suggestions given on the slide after next).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a:t>farce [4285]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22</a:t>
            </a:fld>
            <a:endParaRPr lang="en-GB">
              <a:solidFill>
                <a:prstClr val="black"/>
              </a:solidFill>
              <a:latin typeface="Calibri" panose="020F0502020204030204"/>
            </a:endParaRPr>
          </a:p>
        </p:txBody>
      </p:sp>
    </p:spTree>
    <p:extLst>
      <p:ext uri="{BB962C8B-B14F-4D97-AF65-F5344CB8AC3E}">
        <p14:creationId xmlns:p14="http://schemas.microsoft.com/office/powerpoint/2010/main" val="3001565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Answers revealed on clicks.</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23</a:t>
            </a:fld>
            <a:endParaRPr lang="en-GB">
              <a:solidFill>
                <a:prstClr val="black"/>
              </a:solidFill>
              <a:latin typeface="Calibri" panose="020F0502020204030204"/>
            </a:endParaRPr>
          </a:p>
        </p:txBody>
      </p:sp>
    </p:spTree>
    <p:extLst>
      <p:ext uri="{BB962C8B-B14F-4D97-AF65-F5344CB8AC3E}">
        <p14:creationId xmlns:p14="http://schemas.microsoft.com/office/powerpoint/2010/main" val="4034302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Suggested answers for possible written extension to previous activity.</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24</a:t>
            </a:fld>
            <a:endParaRPr lang="en-GB">
              <a:solidFill>
                <a:prstClr val="black"/>
              </a:solidFill>
              <a:latin typeface="Calibri" panose="020F0502020204030204"/>
            </a:endParaRPr>
          </a:p>
        </p:txBody>
      </p:sp>
    </p:spTree>
    <p:extLst>
      <p:ext uri="{BB962C8B-B14F-4D97-AF65-F5344CB8AC3E}">
        <p14:creationId xmlns:p14="http://schemas.microsoft.com/office/powerpoint/2010/main" val="1873348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25</a:t>
            </a:fld>
            <a:endParaRPr lang="en-GB">
              <a:solidFill>
                <a:prstClr val="black"/>
              </a:solidFill>
              <a:latin typeface="Calibri" panose="020F0502020204030204"/>
            </a:endParaRPr>
          </a:p>
        </p:txBody>
      </p:sp>
    </p:spTree>
    <p:extLst>
      <p:ext uri="{BB962C8B-B14F-4D97-AF65-F5344CB8AC3E}">
        <p14:creationId xmlns:p14="http://schemas.microsoft.com/office/powerpoint/2010/main" val="3706736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26</a:t>
            </a:fld>
            <a:endParaRPr lang="en-GB">
              <a:solidFill>
                <a:prstClr val="black"/>
              </a:solidFill>
              <a:latin typeface="Calibri" panose="020F0502020204030204"/>
            </a:endParaRPr>
          </a:p>
        </p:txBody>
      </p:sp>
    </p:spTree>
    <p:extLst>
      <p:ext uri="{BB962C8B-B14F-4D97-AF65-F5344CB8AC3E}">
        <p14:creationId xmlns:p14="http://schemas.microsoft.com/office/powerpoint/2010/main" val="3719765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Suggested answers for possible written extension to previous activity.</a:t>
            </a:r>
          </a:p>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27</a:t>
            </a:fld>
            <a:endParaRPr lang="en-GB">
              <a:solidFill>
                <a:prstClr val="black"/>
              </a:solidFill>
              <a:latin typeface="Calibri" panose="020F0502020204030204"/>
            </a:endParaRPr>
          </a:p>
        </p:txBody>
      </p:sp>
    </p:spTree>
    <p:extLst>
      <p:ext uri="{BB962C8B-B14F-4D97-AF65-F5344CB8AC3E}">
        <p14:creationId xmlns:p14="http://schemas.microsoft.com/office/powerpoint/2010/main" val="1360683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written recognition of nouns in agreement with </a:t>
            </a:r>
            <a:r>
              <a:rPr lang="en-US" b="0" i="1" u="none" dirty="0"/>
              <a:t>son </a:t>
            </a:r>
            <a:r>
              <a:rPr lang="en-US" b="0" i="0" u="none" dirty="0"/>
              <a:t>/</a:t>
            </a:r>
            <a:r>
              <a:rPr lang="en-US" b="0" i="1" u="none" dirty="0"/>
              <a:t> </a:t>
            </a:r>
            <a:r>
              <a:rPr lang="en-US" b="0" i="1" u="none" dirty="0" err="1"/>
              <a:t>sa</a:t>
            </a:r>
            <a:r>
              <a:rPr lang="en-US" b="0" i="1" u="none" dirty="0"/>
              <a:t> </a:t>
            </a:r>
            <a:r>
              <a:rPr lang="en-US" b="0" i="0" u="none" dirty="0"/>
              <a:t>/</a:t>
            </a:r>
            <a:r>
              <a:rPr lang="en-US" b="0" i="1" u="none" dirty="0"/>
              <a:t> </a:t>
            </a:r>
            <a:r>
              <a:rPr lang="en-US" b="0" i="1" u="none" dirty="0" err="1"/>
              <a:t>ses</a:t>
            </a:r>
            <a:endParaRPr lang="en-US" b="0" i="0" dirty="0"/>
          </a:p>
          <a:p>
            <a:endParaRPr lang="en-US" b="1" dirty="0"/>
          </a:p>
          <a:p>
            <a:r>
              <a:rPr lang="en-US" b="1" dirty="0"/>
              <a:t>Procedure:</a:t>
            </a:r>
          </a:p>
          <a:p>
            <a:r>
              <a:rPr lang="en-US" b="0" dirty="0"/>
              <a:t>1. Write 1-8 and choose </a:t>
            </a:r>
            <a:r>
              <a:rPr lang="en-US" b="0" i="0" dirty="0"/>
              <a:t>which noun agrees with the possessive adjective.</a:t>
            </a:r>
            <a:endParaRPr lang="en-US" b="0" dirty="0"/>
          </a:p>
          <a:p>
            <a:r>
              <a:rPr lang="en-US" b="0" dirty="0"/>
              <a:t>2. Click to reveal answers.</a:t>
            </a:r>
          </a:p>
          <a:p>
            <a:r>
              <a:rPr lang="en-US" b="0" dirty="0"/>
              <a:t>3. English translations can also be elicited.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a:t>parade [&gt;5000], </a:t>
            </a:r>
            <a:r>
              <a:rPr lang="en-GB" baseline="0" dirty="0" err="1"/>
              <a:t>militaire</a:t>
            </a:r>
            <a:r>
              <a:rPr lang="en-GB" baseline="0" dirty="0"/>
              <a:t> [690], video [2611], secret [796], feu [786], artifice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US" b="1" dirty="0"/>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hlinkClick r:id="rId3"/>
              </a:rPr>
              <a:t>"</a:t>
            </a:r>
            <a:r>
              <a:rPr lang="en-GB" sz="1200" b="0" i="0" u="none" strike="noStrike" kern="1200" dirty="0" err="1">
                <a:solidFill>
                  <a:schemeClr val="tx1"/>
                </a:solidFill>
                <a:effectLst/>
                <a:latin typeface="+mn-lt"/>
                <a:ea typeface="+mn-ea"/>
                <a:cs typeface="+mn-cs"/>
                <a:hlinkClick r:id="rId3"/>
              </a:rPr>
              <a:t>Défilé</a:t>
            </a:r>
            <a:r>
              <a:rPr lang="en-GB" sz="1200" b="0" i="0" u="none" strike="noStrike" kern="1200" dirty="0">
                <a:solidFill>
                  <a:schemeClr val="tx1"/>
                </a:solidFill>
                <a:effectLst/>
                <a:latin typeface="+mn-lt"/>
                <a:ea typeface="+mn-ea"/>
                <a:cs typeface="+mn-cs"/>
                <a:hlinkClick r:id="rId3"/>
              </a:rPr>
              <a:t> 14 </a:t>
            </a:r>
            <a:r>
              <a:rPr lang="en-GB" sz="1200" b="0" i="0" u="none" strike="noStrike" kern="1200" dirty="0" err="1">
                <a:solidFill>
                  <a:schemeClr val="tx1"/>
                </a:solidFill>
                <a:effectLst/>
                <a:latin typeface="+mn-lt"/>
                <a:ea typeface="+mn-ea"/>
                <a:cs typeface="+mn-cs"/>
                <a:hlinkClick r:id="rId3"/>
              </a:rPr>
              <a:t>juillet</a:t>
            </a:r>
            <a:r>
              <a:rPr lang="en-GB" sz="1200" b="0" i="0" u="none" strike="noStrike" kern="1200" dirty="0">
                <a:solidFill>
                  <a:schemeClr val="tx1"/>
                </a:solidFill>
                <a:effectLst/>
                <a:latin typeface="+mn-lt"/>
                <a:ea typeface="+mn-ea"/>
                <a:cs typeface="+mn-cs"/>
                <a:hlinkClick r:id="rId3"/>
              </a:rPr>
              <a:t> 2014 Paris Champs </a:t>
            </a:r>
            <a:r>
              <a:rPr lang="en-GB" sz="1200" b="0" i="0" u="none" strike="noStrike" kern="1200" dirty="0" err="1">
                <a:solidFill>
                  <a:schemeClr val="tx1"/>
                </a:solidFill>
                <a:effectLst/>
                <a:latin typeface="+mn-lt"/>
                <a:ea typeface="+mn-ea"/>
                <a:cs typeface="+mn-cs"/>
                <a:hlinkClick r:id="rId3"/>
              </a:rPr>
              <a:t>Elysées</a:t>
            </a:r>
            <a:r>
              <a:rPr lang="en-GB" sz="1200" b="0" i="0" u="none" strike="noStrike" kern="1200" dirty="0">
                <a:solidFill>
                  <a:schemeClr val="tx1"/>
                </a:solidFill>
                <a:effectLst/>
                <a:latin typeface="+mn-lt"/>
                <a:ea typeface="+mn-ea"/>
                <a:cs typeface="+mn-cs"/>
                <a:hlinkClick r:id="rId3"/>
              </a:rPr>
              <a:t>"</a:t>
            </a:r>
            <a:r>
              <a:rPr lang="en-GB" sz="1200" b="0" i="0" kern="1200" dirty="0">
                <a:solidFill>
                  <a:schemeClr val="tx1"/>
                </a:solidFill>
                <a:effectLst/>
                <a:latin typeface="+mn-lt"/>
                <a:ea typeface="+mn-ea"/>
                <a:cs typeface="+mn-cs"/>
              </a:rPr>
              <a:t> by </a:t>
            </a:r>
            <a:r>
              <a:rPr lang="en-GB" sz="1200" b="0" i="0" u="none" strike="noStrike" kern="1200" dirty="0">
                <a:solidFill>
                  <a:schemeClr val="tx1"/>
                </a:solidFill>
                <a:effectLst/>
                <a:latin typeface="+mn-lt"/>
                <a:ea typeface="+mn-ea"/>
                <a:cs typeface="+mn-cs"/>
                <a:hlinkClick r:id="rId4"/>
              </a:rPr>
              <a:t>Vince11111</a:t>
            </a:r>
            <a:r>
              <a:rPr lang="en-GB" sz="1200" b="0" i="0" kern="1200" dirty="0">
                <a:solidFill>
                  <a:schemeClr val="tx1"/>
                </a:solidFill>
                <a:effectLst/>
                <a:latin typeface="+mn-lt"/>
                <a:ea typeface="+mn-ea"/>
                <a:cs typeface="+mn-cs"/>
              </a:rPr>
              <a:t> is licensed under </a:t>
            </a:r>
            <a:r>
              <a:rPr lang="en-GB" sz="1200" b="0" i="0" u="none" strike="noStrike" kern="1200" cap="all" dirty="0">
                <a:solidFill>
                  <a:schemeClr val="tx1"/>
                </a:solidFill>
                <a:effectLst/>
                <a:latin typeface="+mn-lt"/>
                <a:ea typeface="+mn-ea"/>
                <a:cs typeface="+mn-cs"/>
                <a:hlinkClick r:id="rId5"/>
              </a:rPr>
              <a:t>CC BY 2.0</a:t>
            </a:r>
            <a:endParaRPr lang="en-US" b="1" dirty="0"/>
          </a:p>
          <a:p>
            <a:r>
              <a:rPr lang="en-US" sz="1200" b="0" i="0" u="none" strike="noStrike" kern="1200" dirty="0">
                <a:solidFill>
                  <a:schemeClr val="tx1"/>
                </a:solidFill>
                <a:effectLst/>
                <a:latin typeface="+mn-lt"/>
                <a:ea typeface="+mn-ea"/>
                <a:cs typeface="+mn-cs"/>
                <a:hlinkClick r:id="rId6"/>
              </a:rPr>
              <a:t>"170714-D-PB383-005"</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7"/>
              </a:rPr>
              <a:t>Chairman of the Joint Chiefs of Staff</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5"/>
              </a:rPr>
              <a:t>CC BY 2.0</a:t>
            </a:r>
            <a:endParaRPr lang="en-US" sz="1200" b="0" i="0" u="none" strike="noStrike" kern="1200" cap="all"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a:rPr>
              <a:t>"Bastille Day, Paris, 2017"</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9"/>
              </a:rPr>
              <a:t>Mustang Joe</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10"/>
              </a:rPr>
              <a:t>CC0 1.0</a:t>
            </a:r>
            <a:endParaRPr lang="en-US" sz="1200" b="0" i="0" u="none" strike="noStrike" kern="1200" cap="all"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11"/>
              </a:rPr>
              <a:t>"File:Tour </a:t>
            </a:r>
            <a:r>
              <a:rPr lang="en-US" sz="1200" b="0" i="0" u="none" strike="noStrike" kern="1200" dirty="0" err="1">
                <a:solidFill>
                  <a:schemeClr val="tx1"/>
                </a:solidFill>
                <a:effectLst/>
                <a:latin typeface="+mn-lt"/>
                <a:ea typeface="+mn-ea"/>
                <a:cs typeface="+mn-cs"/>
                <a:hlinkClick r:id="rId11"/>
              </a:rPr>
              <a:t>eiffel</a:t>
            </a:r>
            <a:r>
              <a:rPr lang="en-US" sz="1200" b="0" i="0" u="none" strike="noStrike" kern="1200" dirty="0">
                <a:solidFill>
                  <a:schemeClr val="tx1"/>
                </a:solidFill>
                <a:effectLst/>
                <a:latin typeface="+mn-lt"/>
                <a:ea typeface="+mn-ea"/>
                <a:cs typeface="+mn-cs"/>
                <a:hlinkClick r:id="rId11"/>
              </a:rPr>
              <a:t> Groupe F Paris.jpg"</a:t>
            </a:r>
            <a:r>
              <a:rPr lang="en-US" sz="1200" b="0" i="0" kern="1200" dirty="0">
                <a:solidFill>
                  <a:schemeClr val="tx1"/>
                </a:solidFill>
                <a:effectLst/>
                <a:latin typeface="+mn-lt"/>
                <a:ea typeface="+mn-ea"/>
                <a:cs typeface="+mn-cs"/>
              </a:rPr>
              <a:t> by </a:t>
            </a:r>
            <a:r>
              <a:rPr lang="en-US" sz="1200" b="0" i="0" u="none" strike="noStrike" kern="1200" dirty="0" err="1">
                <a:solidFill>
                  <a:schemeClr val="tx1"/>
                </a:solidFill>
                <a:effectLst/>
                <a:latin typeface="+mn-lt"/>
                <a:ea typeface="+mn-ea"/>
                <a:cs typeface="+mn-cs"/>
                <a:hlinkClick r:id="rId12"/>
              </a:rPr>
              <a:t>Nchavance</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13"/>
              </a:rPr>
              <a:t>CC BY-SA 4.0</a:t>
            </a:r>
            <a:endParaRPr lang="en-US" b="0"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29</a:t>
            </a:fld>
            <a:endParaRPr lang="en-GB">
              <a:solidFill>
                <a:prstClr val="black"/>
              </a:solidFill>
              <a:latin typeface="Calibri" panose="020F0502020204030204"/>
            </a:endParaRPr>
          </a:p>
        </p:txBody>
      </p:sp>
    </p:spTree>
    <p:extLst>
      <p:ext uri="{BB962C8B-B14F-4D97-AF65-F5344CB8AC3E}">
        <p14:creationId xmlns:p14="http://schemas.microsoft.com/office/powerpoint/2010/main" val="722184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r>
              <a:rPr lang="en-US" b="0" dirty="0"/>
              <a:t>for 2 slides</a:t>
            </a:r>
            <a:endParaRPr lang="en-US" b="1" dirty="0"/>
          </a:p>
          <a:p>
            <a:endParaRPr lang="en-US" b="1" dirty="0"/>
          </a:p>
          <a:p>
            <a:r>
              <a:rPr lang="en-US" b="1" dirty="0"/>
              <a:t>Aim: </a:t>
            </a:r>
            <a:r>
              <a:rPr lang="en-US" b="0" dirty="0" err="1"/>
              <a:t>practising</a:t>
            </a:r>
            <a:r>
              <a:rPr lang="en-US" b="0" dirty="0"/>
              <a:t> aural comprehension / oral production of this week’s new vocabulary</a:t>
            </a:r>
            <a:endParaRPr lang="en-US" b="1" dirty="0"/>
          </a:p>
          <a:p>
            <a:endParaRPr lang="en-US" b="1" dirty="0"/>
          </a:p>
          <a:p>
            <a:r>
              <a:rPr lang="en-US" b="1" dirty="0"/>
              <a:t>Procedure:</a:t>
            </a:r>
          </a:p>
          <a:p>
            <a:r>
              <a:rPr lang="en-US" b="0" dirty="0"/>
              <a:t>1. Partner B turns away from the board.</a:t>
            </a:r>
          </a:p>
          <a:p>
            <a:r>
              <a:rPr lang="en-US" b="0" dirty="0"/>
              <a:t>2. Click to reveal the birthdays.</a:t>
            </a:r>
          </a:p>
          <a:p>
            <a:r>
              <a:rPr lang="en-US" b="0" dirty="0"/>
              <a:t>3. Partner A says each date in French in a sentence using </a:t>
            </a:r>
            <a:r>
              <a:rPr lang="en-US" b="0" i="1" dirty="0"/>
              <a:t>le</a:t>
            </a:r>
            <a:r>
              <a:rPr lang="en-US" b="0" dirty="0"/>
              <a:t>, </a:t>
            </a:r>
            <a:r>
              <a:rPr lang="en-US" b="0" dirty="0" err="1"/>
              <a:t>eg.</a:t>
            </a:r>
            <a:r>
              <a:rPr lang="en-US" b="0" dirty="0"/>
              <a:t> </a:t>
            </a:r>
            <a:r>
              <a:rPr lang="en-US" b="0" i="1" dirty="0"/>
              <a:t>‘Coco Chanel célèbre son </a:t>
            </a:r>
            <a:r>
              <a:rPr lang="en-US" b="0" i="1" dirty="0" err="1"/>
              <a:t>anniversaire</a:t>
            </a:r>
            <a:r>
              <a:rPr lang="en-US" b="0" i="1" dirty="0"/>
              <a:t> le dix-</a:t>
            </a:r>
            <a:r>
              <a:rPr lang="en-US" b="0" i="1" dirty="0" err="1"/>
              <a:t>neuf</a:t>
            </a:r>
            <a:r>
              <a:rPr lang="en-US" b="0" i="1" dirty="0"/>
              <a:t> </a:t>
            </a:r>
            <a:r>
              <a:rPr lang="en-US" b="0" i="1" dirty="0" err="1"/>
              <a:t>août</a:t>
            </a:r>
            <a:r>
              <a:rPr lang="en-US" b="0" i="0" dirty="0"/>
              <a:t>’.</a:t>
            </a:r>
          </a:p>
          <a:p>
            <a:r>
              <a:rPr lang="en-US" b="0" dirty="0"/>
              <a:t>4. Partner B listens and writes down the dates they hear.</a:t>
            </a:r>
          </a:p>
          <a:p>
            <a:r>
              <a:rPr lang="en-US" b="0" dirty="0"/>
              <a:t>5. Partner B turns back to the board to check answers.</a:t>
            </a:r>
          </a:p>
          <a:p>
            <a:r>
              <a:rPr lang="en-US" b="0" dirty="0"/>
              <a:t>6. Partners swap roles (see next slide).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err="1"/>
              <a:t>célébrité</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30</a:t>
            </a:fld>
            <a:endParaRPr lang="en-GB">
              <a:solidFill>
                <a:prstClr val="black"/>
              </a:solidFill>
              <a:latin typeface="Calibri" panose="020F0502020204030204"/>
            </a:endParaRPr>
          </a:p>
        </p:txBody>
      </p:sp>
    </p:spTree>
    <p:extLst>
      <p:ext uri="{BB962C8B-B14F-4D97-AF65-F5344CB8AC3E}">
        <p14:creationId xmlns:p14="http://schemas.microsoft.com/office/powerpoint/2010/main" val="2792159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31</a:t>
            </a:fld>
            <a:endParaRPr lang="en-GB">
              <a:solidFill>
                <a:prstClr val="black"/>
              </a:solidFill>
              <a:latin typeface="Calibri" panose="020F0502020204030204"/>
            </a:endParaRPr>
          </a:p>
        </p:txBody>
      </p:sp>
    </p:spTree>
    <p:extLst>
      <p:ext uri="{BB962C8B-B14F-4D97-AF65-F5344CB8AC3E}">
        <p14:creationId xmlns:p14="http://schemas.microsoft.com/office/powerpoint/2010/main" val="220877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aural recognition of possessive adjectives </a:t>
            </a:r>
            <a:r>
              <a:rPr lang="en-US" b="0" i="1" dirty="0"/>
              <a:t>son / </a:t>
            </a:r>
            <a:r>
              <a:rPr lang="en-US" b="0" i="1" dirty="0" err="1"/>
              <a:t>sa</a:t>
            </a:r>
            <a:r>
              <a:rPr lang="en-US" b="0" i="1" dirty="0"/>
              <a:t>/ </a:t>
            </a:r>
            <a:r>
              <a:rPr lang="en-US" b="0" i="1" dirty="0" err="1"/>
              <a:t>ses</a:t>
            </a:r>
            <a:r>
              <a:rPr lang="en-US" b="0" i="1" dirty="0"/>
              <a:t> </a:t>
            </a:r>
            <a:r>
              <a:rPr lang="en-US" b="0" i="0" dirty="0"/>
              <a:t>and</a:t>
            </a:r>
            <a:r>
              <a:rPr lang="en-US" b="0" dirty="0"/>
              <a:t> </a:t>
            </a:r>
            <a:r>
              <a:rPr lang="en-US" b="0" i="1" dirty="0" err="1"/>
              <a:t>notre</a:t>
            </a:r>
            <a:r>
              <a:rPr lang="en-US" b="0" i="1" dirty="0"/>
              <a:t> </a:t>
            </a:r>
            <a:r>
              <a:rPr lang="en-US" b="0" i="0" dirty="0"/>
              <a:t>/ </a:t>
            </a:r>
            <a:r>
              <a:rPr lang="en-US" b="0" i="1" dirty="0" err="1"/>
              <a:t>nos</a:t>
            </a:r>
            <a:endParaRPr lang="en-US" b="1" dirty="0"/>
          </a:p>
          <a:p>
            <a:endParaRPr lang="en-US" b="1" dirty="0"/>
          </a:p>
          <a:p>
            <a:r>
              <a:rPr lang="en-US" b="1" dirty="0"/>
              <a:t>Procedure:</a:t>
            </a:r>
          </a:p>
          <a:p>
            <a:r>
              <a:rPr lang="en-US" b="0" dirty="0"/>
              <a:t>1. Click the numbers to play the audio.</a:t>
            </a:r>
          </a:p>
          <a:p>
            <a:r>
              <a:rPr lang="en-US" b="0" dirty="0"/>
              <a:t>2. Write 1-8 and choose ‘a’ or ‘b’ to complete the sentence, or ‘c’ if either word could complete the sentence.</a:t>
            </a:r>
          </a:p>
          <a:p>
            <a:r>
              <a:rPr lang="en-US" b="0" dirty="0"/>
              <a:t>3. Click to reveal answers.</a:t>
            </a:r>
          </a:p>
          <a:p>
            <a:r>
              <a:rPr lang="en-US" b="0" dirty="0"/>
              <a:t>4. English translations can also be elicited.</a:t>
            </a:r>
          </a:p>
          <a:p>
            <a:r>
              <a:rPr lang="en-US" b="0" dirty="0"/>
              <a:t>5. The full audio (including pronouns) can be found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Pour Amir, le 14 juillet est sa […] nationale.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le 1</a:t>
            </a:r>
            <a:r>
              <a:rPr lang="fr-FR" sz="1200" kern="1200" baseline="30000" dirty="0">
                <a:solidFill>
                  <a:schemeClr val="tx1"/>
                </a:solidFill>
                <a:effectLst/>
                <a:latin typeface="+mn-lt"/>
                <a:ea typeface="+mn-ea"/>
                <a:cs typeface="+mn-cs"/>
              </a:rPr>
              <a:t>er</a:t>
            </a:r>
            <a:r>
              <a:rPr lang="fr-FR" sz="1200" kern="1200" dirty="0">
                <a:solidFill>
                  <a:schemeClr val="tx1"/>
                </a:solidFill>
                <a:effectLst/>
                <a:latin typeface="+mn-lt"/>
                <a:ea typeface="+mn-ea"/>
                <a:cs typeface="+mn-cs"/>
              </a:rPr>
              <a:t> novembre dans notre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En France, on célèbre son […] de révolution.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En Algérie, c’est le premier jour de notre […] d’indépendance.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Normalement, Amir fait la fête avec ses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Dans ma famille, nous pensons à notre […] dans le pays.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À Nice, Amir aime partager des photos de son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Ici, nous aimons partager nos […] pour le pays.</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a:t>comparer [1560], </a:t>
            </a:r>
            <a:r>
              <a:rPr lang="en-GB" baseline="0" dirty="0" err="1"/>
              <a:t>révolution</a:t>
            </a:r>
            <a:r>
              <a:rPr lang="en-GB" baseline="0" dirty="0"/>
              <a:t> [1617], </a:t>
            </a:r>
            <a:r>
              <a:rPr lang="en-GB" baseline="0" dirty="0" err="1"/>
              <a:t>indépendance</a:t>
            </a:r>
            <a:r>
              <a:rPr lang="en-GB" baseline="0" dirty="0"/>
              <a:t> [1651], photo [1412]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32</a:t>
            </a:fld>
            <a:endParaRPr lang="en-GB">
              <a:solidFill>
                <a:prstClr val="black"/>
              </a:solidFill>
              <a:latin typeface="Calibri" panose="020F0502020204030204"/>
            </a:endParaRPr>
          </a:p>
        </p:txBody>
      </p:sp>
    </p:spTree>
    <p:extLst>
      <p:ext uri="{BB962C8B-B14F-4D97-AF65-F5344CB8AC3E}">
        <p14:creationId xmlns:p14="http://schemas.microsoft.com/office/powerpoint/2010/main" val="3684426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a:t>
            </a:r>
            <a:r>
              <a:rPr lang="en-GB" b="0" dirty="0"/>
              <a:t>for two slides.</a:t>
            </a:r>
            <a:r>
              <a:rPr lang="en-GB" dirty="0"/>
              <a:t/>
            </a:r>
            <a:br>
              <a:rPr lang="en-GB" dirty="0"/>
            </a:br>
            <a:r>
              <a:rPr lang="en-GB" b="1" dirty="0"/>
              <a:t/>
            </a:r>
            <a:br>
              <a:rPr lang="en-GB" b="1" dirty="0"/>
            </a:br>
            <a:r>
              <a:rPr lang="en-GB" b="1" dirty="0"/>
              <a:t>Aim: </a:t>
            </a:r>
            <a:r>
              <a:rPr lang="en-GB" b="0" dirty="0"/>
              <a:t>to practise hearing, writing and saying new words and their spellings</a:t>
            </a:r>
            <a:r>
              <a:rPr lang="en-GB" dirty="0"/>
              <a:t/>
            </a:r>
            <a:br>
              <a:rPr lang="en-GB" dirty="0"/>
            </a:br>
            <a:r>
              <a:rPr lang="en-GB" dirty="0"/>
              <a:t/>
            </a:r>
            <a:br>
              <a:rPr lang="en-GB" dirty="0"/>
            </a:br>
            <a:r>
              <a:rPr lang="en-GB" b="1" dirty="0"/>
              <a:t>Procedure:</a:t>
            </a:r>
            <a:r>
              <a:rPr lang="en-GB" dirty="0"/>
              <a:t/>
            </a:r>
            <a:br>
              <a:rPr lang="en-GB" dirty="0"/>
            </a:br>
            <a:r>
              <a:rPr lang="en-GB" dirty="0"/>
              <a:t>1. Starting with number 1, Partner B asks </a:t>
            </a:r>
            <a:r>
              <a:rPr lang="en-GB" i="1" dirty="0"/>
              <a:t>‘</a:t>
            </a:r>
            <a:r>
              <a:rPr lang="en-GB" i="1" dirty="0" err="1"/>
              <a:t>C’est</a:t>
            </a:r>
            <a:r>
              <a:rPr lang="en-GB" i="1" dirty="0"/>
              <a:t> </a:t>
            </a:r>
            <a:r>
              <a:rPr lang="en-GB" i="1" dirty="0" err="1"/>
              <a:t>où</a:t>
            </a:r>
            <a:r>
              <a:rPr lang="en-GB" i="1" dirty="0"/>
              <a:t> </a:t>
            </a:r>
            <a:r>
              <a:rPr lang="en-GB" i="1" dirty="0" err="1"/>
              <a:t>ça</a:t>
            </a:r>
            <a:r>
              <a:rPr lang="ja-JP" altLang="en-US" i="1" dirty="0"/>
              <a:t> </a:t>
            </a:r>
            <a:r>
              <a:rPr lang="en-GB" altLang="ja-JP" i="1" dirty="0"/>
              <a:t>?’</a:t>
            </a:r>
            <a:endParaRPr lang="en-GB" i="1" dirty="0"/>
          </a:p>
          <a:p>
            <a:r>
              <a:rPr lang="en-GB" dirty="0"/>
              <a:t>2. Partner B turns away from the board.</a:t>
            </a:r>
          </a:p>
          <a:p>
            <a:r>
              <a:rPr lang="en-GB" dirty="0"/>
              <a:t>3. Click to reveal the place name.</a:t>
            </a:r>
          </a:p>
          <a:p>
            <a:r>
              <a:rPr lang="en-GB" dirty="0"/>
              <a:t>4. Using their SSC knowledge, Partner A reads the word out loud.</a:t>
            </a:r>
          </a:p>
          <a:p>
            <a:r>
              <a:rPr lang="en-GB" dirty="0"/>
              <a:t>5. Partner B asks </a:t>
            </a:r>
            <a:r>
              <a:rPr lang="en-GB" i="1" dirty="0"/>
              <a:t>‘Comment </a:t>
            </a:r>
            <a:r>
              <a:rPr lang="en-GB" i="1" dirty="0" err="1"/>
              <a:t>ça</a:t>
            </a:r>
            <a:r>
              <a:rPr lang="en-GB" i="1" dirty="0"/>
              <a:t> </a:t>
            </a:r>
            <a:r>
              <a:rPr lang="en-GB" i="1" dirty="0" err="1"/>
              <a:t>s’écrit</a:t>
            </a:r>
            <a:r>
              <a:rPr lang="en-GB" i="1" dirty="0"/>
              <a:t> ?’</a:t>
            </a:r>
          </a:p>
          <a:p>
            <a:r>
              <a:rPr lang="en-GB" dirty="0"/>
              <a:t>5. Partner A spells the words while Partner B writes it down.</a:t>
            </a:r>
          </a:p>
          <a:p>
            <a:r>
              <a:rPr lang="en-GB" dirty="0"/>
              <a:t>6. Partner B turns back to the board to check the spelling.</a:t>
            </a:r>
          </a:p>
          <a:p>
            <a:r>
              <a:rPr lang="en-GB" dirty="0"/>
              <a:t>7. Click on the number to check pronunciation.</a:t>
            </a:r>
          </a:p>
          <a:p>
            <a:r>
              <a:rPr lang="en-GB" dirty="0"/>
              <a:t>8. Repeat for the remaining items, then move on to the next slide to swap roles.</a:t>
            </a:r>
          </a:p>
          <a:p>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sz="1200" dirty="0">
                <a:solidFill>
                  <a:schemeClr val="accent5">
                    <a:lumMod val="50000"/>
                  </a:schemeClr>
                </a:solidFill>
              </a:rPr>
              <a:t>Sousse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sz="1200" dirty="0">
                <a:solidFill>
                  <a:schemeClr val="accent5">
                    <a:lumMod val="50000"/>
                  </a:schemeClr>
                </a:solidFill>
              </a:rPr>
              <a:t>Ballou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sz="1200" dirty="0">
                <a:solidFill>
                  <a:schemeClr val="accent5">
                    <a:lumMod val="50000"/>
                  </a:schemeClr>
                </a:solidFill>
              </a:rPr>
              <a:t>Bamako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lang="en-GB" sz="1200" dirty="0">
                <a:solidFill>
                  <a:schemeClr val="accent5">
                    <a:lumMod val="50000"/>
                  </a:schemeClr>
                </a:solidFill>
              </a:rPr>
              <a:t>Libreville</a:t>
            </a:r>
            <a:endParaRPr lang="en-GB" b="0"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4</a:t>
            </a:fld>
            <a:endParaRPr lang="en-GB">
              <a:solidFill>
                <a:prstClr val="black"/>
              </a:solidFill>
              <a:latin typeface="Calibri" panose="020F0502020204030204"/>
            </a:endParaRPr>
          </a:p>
        </p:txBody>
      </p:sp>
    </p:spTree>
    <p:extLst>
      <p:ext uri="{BB962C8B-B14F-4D97-AF65-F5344CB8AC3E}">
        <p14:creationId xmlns:p14="http://schemas.microsoft.com/office/powerpoint/2010/main" val="102842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Complete audio for the activity on the previous slide.</a:t>
            </a:r>
          </a:p>
          <a:p>
            <a:endParaRPr lang="en-US" b="0" dirty="0"/>
          </a:p>
          <a:p>
            <a:r>
              <a:rPr lang="en-US" b="1" dirty="0"/>
              <a:t>Transcript:</a:t>
            </a:r>
          </a:p>
          <a:p>
            <a:pPr lvl="0"/>
            <a:r>
              <a:rPr lang="fr-FR" sz="1200" kern="1200" dirty="0">
                <a:solidFill>
                  <a:schemeClr val="tx1"/>
                </a:solidFill>
                <a:effectLst/>
                <a:latin typeface="+mn-lt"/>
                <a:ea typeface="+mn-ea"/>
                <a:cs typeface="+mn-cs"/>
              </a:rPr>
              <a:t>1. Pour Amir, le 14 juillet est sa </a:t>
            </a:r>
            <a:r>
              <a:rPr lang="en-GB" sz="1200" kern="1200" dirty="0">
                <a:solidFill>
                  <a:schemeClr val="tx1"/>
                </a:solidFill>
                <a:effectLst/>
                <a:latin typeface="+mn-lt"/>
                <a:ea typeface="+mn-ea"/>
                <a:cs typeface="+mn-cs"/>
              </a:rPr>
              <a:t>fête</a:t>
            </a:r>
            <a:r>
              <a:rPr lang="fr-FR" sz="1200" kern="1200" dirty="0">
                <a:solidFill>
                  <a:schemeClr val="tx1"/>
                </a:solidFill>
                <a:effectLst/>
                <a:latin typeface="+mn-lt"/>
                <a:ea typeface="+mn-ea"/>
                <a:cs typeface="+mn-cs"/>
              </a:rPr>
              <a:t> nationale.</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2. C’est le 1</a:t>
            </a:r>
            <a:r>
              <a:rPr lang="fr-FR" sz="1200" kern="1200" baseline="30000" dirty="0">
                <a:solidFill>
                  <a:schemeClr val="tx1"/>
                </a:solidFill>
                <a:effectLst/>
                <a:latin typeface="+mn-lt"/>
                <a:ea typeface="+mn-ea"/>
                <a:cs typeface="+mn-cs"/>
              </a:rPr>
              <a:t>er</a:t>
            </a:r>
            <a:r>
              <a:rPr lang="fr-FR" sz="1200" kern="1200" dirty="0">
                <a:solidFill>
                  <a:schemeClr val="tx1"/>
                </a:solidFill>
                <a:effectLst/>
                <a:latin typeface="+mn-lt"/>
                <a:ea typeface="+mn-ea"/>
                <a:cs typeface="+mn-cs"/>
              </a:rPr>
              <a:t> novembre dans notre pays. /  C’est le 1</a:t>
            </a:r>
            <a:r>
              <a:rPr lang="fr-FR" sz="1200" kern="1200" baseline="30000" dirty="0">
                <a:solidFill>
                  <a:schemeClr val="tx1"/>
                </a:solidFill>
                <a:effectLst/>
                <a:latin typeface="+mn-lt"/>
                <a:ea typeface="+mn-ea"/>
                <a:cs typeface="+mn-cs"/>
              </a:rPr>
              <a:t>er</a:t>
            </a:r>
            <a:r>
              <a:rPr lang="fr-FR" sz="1200" kern="1200" dirty="0">
                <a:solidFill>
                  <a:schemeClr val="tx1"/>
                </a:solidFill>
                <a:effectLst/>
                <a:latin typeface="+mn-lt"/>
                <a:ea typeface="+mn-ea"/>
                <a:cs typeface="+mn-cs"/>
              </a:rPr>
              <a:t> novembre dans notre famille.</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3. En France, on célèbre son </a:t>
            </a:r>
            <a:r>
              <a:rPr lang="en-GB" sz="1200" kern="1200" dirty="0" err="1">
                <a:solidFill>
                  <a:schemeClr val="tx1"/>
                </a:solidFill>
                <a:effectLst/>
                <a:latin typeface="+mn-lt"/>
                <a:ea typeface="+mn-ea"/>
                <a:cs typeface="+mn-cs"/>
              </a:rPr>
              <a:t>histoire</a:t>
            </a:r>
            <a:r>
              <a:rPr lang="fr-FR" sz="1200" kern="1200" dirty="0">
                <a:solidFill>
                  <a:schemeClr val="tx1"/>
                </a:solidFill>
                <a:effectLst/>
                <a:latin typeface="+mn-lt"/>
                <a:ea typeface="+mn-ea"/>
                <a:cs typeface="+mn-cs"/>
              </a:rPr>
              <a:t> de révolution.</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4. En Algérie, c’est le premier jour de notre </a:t>
            </a:r>
            <a:r>
              <a:rPr lang="en-GB" sz="1200" kern="1200" dirty="0">
                <a:solidFill>
                  <a:schemeClr val="tx1"/>
                </a:solidFill>
                <a:effectLst/>
                <a:latin typeface="+mn-lt"/>
                <a:ea typeface="+mn-ea"/>
                <a:cs typeface="+mn-cs"/>
              </a:rPr>
              <a:t>guerre</a:t>
            </a:r>
            <a:r>
              <a:rPr lang="fr-FR" sz="1200" kern="1200" dirty="0">
                <a:solidFill>
                  <a:schemeClr val="tx1"/>
                </a:solidFill>
                <a:effectLst/>
                <a:latin typeface="+mn-lt"/>
                <a:ea typeface="+mn-ea"/>
                <a:cs typeface="+mn-cs"/>
              </a:rPr>
              <a:t> d’indépendance.</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Normalement, Amir fait la fête avec ses </a:t>
            </a:r>
            <a:r>
              <a:rPr lang="en-GB" sz="1200" kern="1200" dirty="0" err="1">
                <a:solidFill>
                  <a:schemeClr val="tx1"/>
                </a:solidFill>
                <a:effectLst/>
                <a:latin typeface="+mn-lt"/>
                <a:ea typeface="+mn-ea"/>
                <a:cs typeface="+mn-cs"/>
              </a:rPr>
              <a:t>amis</a:t>
            </a:r>
            <a:r>
              <a:rPr lang="fr-FR"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Dans ma famille, nous pensons à notre </a:t>
            </a:r>
            <a:r>
              <a:rPr lang="en-GB" sz="1200" kern="1200" dirty="0" err="1">
                <a:solidFill>
                  <a:schemeClr val="tx1"/>
                </a:solidFill>
                <a:effectLst/>
                <a:latin typeface="+mn-lt"/>
                <a:ea typeface="+mn-ea"/>
                <a:cs typeface="+mn-cs"/>
              </a:rPr>
              <a:t>avenir</a:t>
            </a:r>
            <a:r>
              <a:rPr lang="fr-FR" sz="1200" kern="1200" dirty="0">
                <a:solidFill>
                  <a:schemeClr val="tx1"/>
                </a:solidFill>
                <a:effectLst/>
                <a:latin typeface="+mn-lt"/>
                <a:ea typeface="+mn-ea"/>
                <a:cs typeface="+mn-cs"/>
              </a:rPr>
              <a:t> dans le pays. / Dans ma famille, nous pensons à notre [</a:t>
            </a:r>
            <a:r>
              <a:rPr lang="en-GB" sz="1200" kern="1200" dirty="0">
                <a:solidFill>
                  <a:schemeClr val="tx1"/>
                </a:solidFill>
                <a:effectLst/>
                <a:latin typeface="+mn-lt"/>
                <a:ea typeface="+mn-ea"/>
                <a:cs typeface="+mn-cs"/>
              </a:rPr>
              <a:t>politique</a:t>
            </a:r>
            <a:r>
              <a:rPr lang="fr-FR" sz="1200" kern="1200" dirty="0">
                <a:solidFill>
                  <a:schemeClr val="tx1"/>
                </a:solidFill>
                <a:effectLst/>
                <a:latin typeface="+mn-lt"/>
                <a:ea typeface="+mn-ea"/>
                <a:cs typeface="+mn-cs"/>
              </a:rPr>
              <a:t>] dans le pays.</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À Nice, Amir aime partager des photos de son </a:t>
            </a:r>
            <a:r>
              <a:rPr lang="en-GB" sz="1200" kern="1200" dirty="0" err="1">
                <a:solidFill>
                  <a:schemeClr val="tx1"/>
                </a:solidFill>
                <a:effectLst/>
                <a:latin typeface="+mn-lt"/>
                <a:ea typeface="+mn-ea"/>
                <a:cs typeface="+mn-cs"/>
              </a:rPr>
              <a:t>événement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préféré</a:t>
            </a:r>
            <a:r>
              <a:rPr lang="fr-FR"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Ici, nous aimons partager nos </a:t>
            </a:r>
            <a:r>
              <a:rPr lang="en-GB" sz="1200" kern="1200" dirty="0" err="1">
                <a:solidFill>
                  <a:schemeClr val="tx1"/>
                </a:solidFill>
                <a:effectLst/>
                <a:latin typeface="+mn-lt"/>
                <a:ea typeface="+mn-ea"/>
                <a:cs typeface="+mn-cs"/>
              </a:rPr>
              <a:t>idées</a:t>
            </a:r>
            <a:r>
              <a:rPr lang="fr-FR" sz="1200" kern="1200" dirty="0">
                <a:solidFill>
                  <a:schemeClr val="tx1"/>
                </a:solidFill>
                <a:effectLst/>
                <a:latin typeface="+mn-lt"/>
                <a:ea typeface="+mn-ea"/>
                <a:cs typeface="+mn-cs"/>
              </a:rPr>
              <a:t> pour le pays.</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a:t>comparer [1560], </a:t>
            </a:r>
            <a:r>
              <a:rPr lang="en-GB" baseline="0" dirty="0" err="1"/>
              <a:t>révolution</a:t>
            </a:r>
            <a:r>
              <a:rPr lang="en-GB" baseline="0" dirty="0"/>
              <a:t> [1617], </a:t>
            </a:r>
            <a:r>
              <a:rPr lang="en-GB" baseline="0" dirty="0" err="1"/>
              <a:t>indépendance</a:t>
            </a:r>
            <a:r>
              <a:rPr lang="en-GB" baseline="0" dirty="0"/>
              <a:t> [1651], photo [1412]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33</a:t>
            </a:fld>
            <a:endParaRPr lang="en-GB">
              <a:solidFill>
                <a:prstClr val="black"/>
              </a:solidFill>
              <a:latin typeface="Calibri" panose="020F0502020204030204"/>
            </a:endParaRPr>
          </a:p>
        </p:txBody>
      </p:sp>
    </p:spTree>
    <p:extLst>
      <p:ext uri="{BB962C8B-B14F-4D97-AF65-F5344CB8AC3E}">
        <p14:creationId xmlns:p14="http://schemas.microsoft.com/office/powerpoint/2010/main" val="1930613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provide production (writing) practice in the use of</a:t>
            </a:r>
            <a:r>
              <a:rPr lang="en-US" b="0" baseline="0" dirty="0"/>
              <a:t> the present tense verb form (</a:t>
            </a:r>
            <a:r>
              <a:rPr lang="en-US" b="0" i="0" baseline="0" dirty="0"/>
              <a:t>with</a:t>
            </a:r>
            <a:r>
              <a:rPr lang="en-US" b="0" i="1" baseline="0" dirty="0"/>
              <a:t> je</a:t>
            </a:r>
            <a:r>
              <a:rPr lang="en-US" b="0" i="0" baseline="0" dirty="0"/>
              <a:t>) or the past participle as appropriate, with known –ER verbs.</a:t>
            </a:r>
            <a:endParaRPr lang="en-US" b="0" dirty="0"/>
          </a:p>
          <a:p>
            <a:endParaRPr lang="en-US" b="1" dirty="0"/>
          </a:p>
          <a:p>
            <a:r>
              <a:rPr lang="en-US" b="1" dirty="0"/>
              <a:t>Procedure:</a:t>
            </a:r>
          </a:p>
          <a:p>
            <a:r>
              <a:rPr lang="en-US" b="0" dirty="0"/>
              <a:t>1. Students read the sentences and put the appropriate form</a:t>
            </a:r>
            <a:r>
              <a:rPr lang="en-US" b="0" baseline="0" dirty="0"/>
              <a:t> (present tense or past participle) of the verb indicated in brackets into the gap in each, considering whether or not the auxiliary verb is present.</a:t>
            </a:r>
            <a:endParaRPr lang="en-US" b="0" dirty="0"/>
          </a:p>
          <a:p>
            <a:r>
              <a:rPr lang="en-US" b="0" dirty="0"/>
              <a:t>2. Click to reveal the answers, one by one.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r>
              <a:rPr lang="en-GB" baseline="0" dirty="0"/>
              <a:t/>
            </a:r>
            <a:br>
              <a:rPr lang="en-GB" baseline="0" dirty="0"/>
            </a:br>
            <a:r>
              <a:rPr lang="en-GB" sz="1200" dirty="0">
                <a:solidFill>
                  <a:srgbClr val="4472C4">
                    <a:lumMod val="50000"/>
                  </a:srgbClr>
                </a:solidFill>
              </a:rPr>
              <a:t>presentation [1723], pizza [&gt;5000], </a:t>
            </a:r>
            <a:r>
              <a:rPr lang="en-GB" sz="1200" noProof="0" dirty="0">
                <a:solidFill>
                  <a:srgbClr val="4472C4">
                    <a:lumMod val="50000"/>
                  </a:srgbClr>
                </a:solidFill>
                <a:latin typeface="Century Gothic" panose="020F0302020204030204"/>
              </a:rPr>
              <a:t>telephone [1366]</a:t>
            </a:r>
            <a:endParaRPr lang="en-GB" sz="12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35</a:t>
            </a:fld>
            <a:endParaRPr lang="en-GB">
              <a:solidFill>
                <a:prstClr val="black"/>
              </a:solidFill>
              <a:latin typeface="Calibri" panose="020F0502020204030204"/>
            </a:endParaRPr>
          </a:p>
        </p:txBody>
      </p:sp>
    </p:spTree>
    <p:extLst>
      <p:ext uri="{BB962C8B-B14F-4D97-AF65-F5344CB8AC3E}">
        <p14:creationId xmlns:p14="http://schemas.microsoft.com/office/powerpoint/2010/main" val="3875598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To revise some of this week’s revisited vocabulary in context.</a:t>
            </a:r>
          </a:p>
          <a:p>
            <a:endParaRPr lang="en-US" b="0" dirty="0"/>
          </a:p>
          <a:p>
            <a:r>
              <a:rPr lang="en-US" b="1" dirty="0"/>
              <a:t>Procedure</a:t>
            </a:r>
          </a:p>
          <a:p>
            <a:r>
              <a:rPr lang="en-US" b="0" dirty="0"/>
              <a:t>1. Students write 1-8 and try to fill the gaps. Remind them that, in some cases, they will need to agree the word with the surrounding vocabulary in the text. The forms in the table will not help them! They will have to understand the context.</a:t>
            </a:r>
          </a:p>
          <a:p>
            <a:r>
              <a:rPr lang="en-US" b="0" dirty="0"/>
              <a:t>2. Answers revealed on clicks.</a:t>
            </a:r>
          </a:p>
          <a:p>
            <a:r>
              <a:rPr lang="en-US" b="0" dirty="0"/>
              <a:t>3. If time permits, students translate or </a:t>
            </a:r>
            <a:r>
              <a:rPr lang="en-US" b="0" dirty="0" err="1"/>
              <a:t>summarise</a:t>
            </a:r>
            <a:r>
              <a:rPr lang="en-US" b="0" dirty="0"/>
              <a:t> the text in English.</a:t>
            </a:r>
          </a:p>
          <a:p>
            <a:r>
              <a:rPr lang="en-US" b="0" dirty="0"/>
              <a:t>4. A suggested translation is given on the next slide.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r>
              <a:rPr lang="en-GB" baseline="0" dirty="0"/>
              <a:t/>
            </a:r>
            <a:br>
              <a:rPr lang="en-GB" baseline="0" dirty="0"/>
            </a:br>
            <a:r>
              <a:rPr lang="en-GB" baseline="0" dirty="0" err="1"/>
              <a:t>fois</a:t>
            </a:r>
            <a:r>
              <a:rPr lang="en-GB" baseline="0" dirty="0"/>
              <a:t> [49], </a:t>
            </a:r>
            <a:r>
              <a:rPr lang="fr-FR" sz="1200" dirty="0">
                <a:solidFill>
                  <a:srgbClr val="1F4E79"/>
                </a:solidFill>
                <a:latin typeface="Century Gothic" panose="020B0502020202020204" pitchFamily="34" charset="0"/>
              </a:rPr>
              <a:t>magnifique [2136], posséder [709], officiel [996], néerlandais [4640], moule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37</a:t>
            </a:fld>
            <a:endParaRPr lang="en-GB">
              <a:solidFill>
                <a:prstClr val="black"/>
              </a:solidFill>
              <a:latin typeface="Calibri" panose="020F0502020204030204"/>
            </a:endParaRPr>
          </a:p>
        </p:txBody>
      </p:sp>
    </p:spTree>
    <p:extLst>
      <p:ext uri="{BB962C8B-B14F-4D97-AF65-F5344CB8AC3E}">
        <p14:creationId xmlns:p14="http://schemas.microsoft.com/office/powerpoint/2010/main" val="2303195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Suggested translation for the previous activity.</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38</a:t>
            </a:fld>
            <a:endParaRPr lang="en-GB">
              <a:solidFill>
                <a:prstClr val="black"/>
              </a:solidFill>
              <a:latin typeface="Calibri" panose="020F0502020204030204"/>
            </a:endParaRPr>
          </a:p>
        </p:txBody>
      </p:sp>
    </p:spTree>
    <p:extLst>
      <p:ext uri="{BB962C8B-B14F-4D97-AF65-F5344CB8AC3E}">
        <p14:creationId xmlns:p14="http://schemas.microsoft.com/office/powerpoint/2010/main" val="1855674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for four slides</a:t>
            </a:r>
            <a:endParaRPr lang="en-US" b="1" dirty="0"/>
          </a:p>
          <a:p>
            <a:endParaRPr lang="en-US" b="1" dirty="0"/>
          </a:p>
          <a:p>
            <a:r>
              <a:rPr lang="en-US" b="1" dirty="0"/>
              <a:t>Aim: </a:t>
            </a:r>
            <a:r>
              <a:rPr lang="en-US" b="0" dirty="0"/>
              <a:t>To provide practice in </a:t>
            </a:r>
            <a:r>
              <a:rPr lang="en-US" b="0" dirty="0" err="1"/>
              <a:t>recognising</a:t>
            </a:r>
            <a:r>
              <a:rPr lang="en-US" b="0" dirty="0"/>
              <a:t> the different</a:t>
            </a:r>
            <a:r>
              <a:rPr lang="en-US" b="0" baseline="0" dirty="0"/>
              <a:t> forms of the demonstrative adjective and linking these to appropriate nouns</a:t>
            </a:r>
            <a:endParaRPr lang="en-US" b="0" dirty="0"/>
          </a:p>
          <a:p>
            <a:endParaRPr lang="en-US" b="1" dirty="0"/>
          </a:p>
          <a:p>
            <a:r>
              <a:rPr lang="en-US" b="1" dirty="0"/>
              <a:t>Procedure:</a:t>
            </a:r>
          </a:p>
          <a:p>
            <a:r>
              <a:rPr lang="en-US" b="0" dirty="0"/>
              <a:t>1. Students read the sentences and select</a:t>
            </a:r>
            <a:r>
              <a:rPr lang="en-US" b="0" baseline="0" dirty="0"/>
              <a:t> the correct noun from the two options in each, according to the form of the demonstrative adjective shown.</a:t>
            </a:r>
            <a:endParaRPr lang="en-US" b="0" dirty="0"/>
          </a:p>
          <a:p>
            <a:r>
              <a:rPr lang="en-US" b="0" dirty="0"/>
              <a:t>2. Click</a:t>
            </a:r>
            <a:r>
              <a:rPr lang="en-US" b="0" baseline="0" dirty="0"/>
              <a:t> to show the answers and pictures.</a:t>
            </a:r>
            <a:endParaRPr lang="en-US" b="0" dirty="0"/>
          </a:p>
          <a:p>
            <a:r>
              <a:rPr lang="en-US" b="0" dirty="0"/>
              <a:t>3. </a:t>
            </a:r>
            <a:r>
              <a:rPr lang="en-US" b="1" dirty="0"/>
              <a:t>This</a:t>
            </a:r>
            <a:r>
              <a:rPr lang="en-US" b="1" baseline="0" dirty="0"/>
              <a:t> is the first of three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r>
              <a:rPr lang="en-GB" baseline="0" dirty="0"/>
              <a:t/>
            </a:r>
            <a:br>
              <a:rPr lang="en-GB" baseline="0" dirty="0"/>
            </a:br>
            <a:r>
              <a:rPr lang="en-GB" baseline="0" dirty="0"/>
              <a:t>célèbre [1689], </a:t>
            </a:r>
            <a:r>
              <a:rPr lang="en-GB" baseline="0" dirty="0" err="1"/>
              <a:t>gaufre</a:t>
            </a:r>
            <a:r>
              <a:rPr lang="en-GB" baseline="0" dirty="0"/>
              <a:t> [&gt;5000] </a:t>
            </a:r>
            <a:r>
              <a:rPr lang="en-GB" baseline="0" dirty="0" err="1"/>
              <a:t>frite</a:t>
            </a:r>
            <a:r>
              <a:rPr lang="en-GB" baseline="0" dirty="0"/>
              <a:t> [&gt;5000], </a:t>
            </a:r>
            <a:r>
              <a:rPr lang="en-GB" baseline="0" dirty="0" err="1"/>
              <a:t>spécialité</a:t>
            </a:r>
            <a:r>
              <a:rPr lang="en-GB" baseline="0" dirty="0"/>
              <a:t> [3356]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39</a:t>
            </a:fld>
            <a:endParaRPr lang="en-GB">
              <a:solidFill>
                <a:prstClr val="black"/>
              </a:solidFill>
              <a:latin typeface="Calibri" panose="020F0502020204030204"/>
            </a:endParaRPr>
          </a:p>
        </p:txBody>
      </p:sp>
    </p:spTree>
    <p:extLst>
      <p:ext uri="{BB962C8B-B14F-4D97-AF65-F5344CB8AC3E}">
        <p14:creationId xmlns:p14="http://schemas.microsoft.com/office/powerpoint/2010/main" val="1442929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a:t>
            </a:r>
            <a:r>
              <a:rPr lang="en-US" b="1" baseline="0" dirty="0"/>
              <a:t> is the second of four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a:solidFill>
                  <a:srgbClr val="4472C4">
                    <a:lumMod val="50000"/>
                  </a:srgbClr>
                </a:solidFill>
              </a:rPr>
              <a:t>moderne</a:t>
            </a:r>
            <a:r>
              <a:rPr lang="en-US" b="0" baseline="0" dirty="0">
                <a:solidFill>
                  <a:srgbClr val="4472C4">
                    <a:lumMod val="50000"/>
                  </a:srgbClr>
                </a:solidFill>
              </a:rPr>
              <a:t> [1239]</a:t>
            </a:r>
            <a:endParaRPr lang="en-US" b="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40</a:t>
            </a:fld>
            <a:endParaRPr lang="en-GB">
              <a:solidFill>
                <a:prstClr val="black"/>
              </a:solidFill>
              <a:latin typeface="Calibri" panose="020F0502020204030204"/>
            </a:endParaRPr>
          </a:p>
        </p:txBody>
      </p:sp>
    </p:spTree>
    <p:extLst>
      <p:ext uri="{BB962C8B-B14F-4D97-AF65-F5344CB8AC3E}">
        <p14:creationId xmlns:p14="http://schemas.microsoft.com/office/powerpoint/2010/main" val="1889375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a:t>
            </a:r>
            <a:r>
              <a:rPr lang="en-US" b="1" baseline="0" dirty="0"/>
              <a:t> is the third of four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r>
              <a:rPr lang="en-GB" baseline="0" dirty="0"/>
              <a:t/>
            </a:r>
            <a:br>
              <a:rPr lang="en-GB" baseline="0" dirty="0"/>
            </a:br>
            <a:r>
              <a:rPr lang="en-GB" baseline="0" dirty="0" err="1"/>
              <a:t>cathédrale</a:t>
            </a:r>
            <a:r>
              <a:rPr lang="en-GB" baseline="0" dirty="0"/>
              <a:t> [&gt;5000] </a:t>
            </a:r>
            <a:r>
              <a:rPr lang="en-GB" baseline="0" dirty="0" err="1"/>
              <a:t>chocolat</a:t>
            </a:r>
            <a:r>
              <a:rPr lang="en-GB" baseline="0" dirty="0"/>
              <a:t> [4556]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41</a:t>
            </a:fld>
            <a:endParaRPr lang="en-GB">
              <a:solidFill>
                <a:prstClr val="black"/>
              </a:solidFill>
              <a:latin typeface="Calibri" panose="020F0502020204030204"/>
            </a:endParaRPr>
          </a:p>
        </p:txBody>
      </p:sp>
    </p:spTree>
    <p:extLst>
      <p:ext uri="{BB962C8B-B14F-4D97-AF65-F5344CB8AC3E}">
        <p14:creationId xmlns:p14="http://schemas.microsoft.com/office/powerpoint/2010/main" val="3563169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a:t>
            </a:r>
            <a:r>
              <a:rPr lang="en-US" b="1" baseline="0" dirty="0"/>
              <a:t> is the fourth of four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r>
              <a:rPr lang="en-GB" baseline="0" dirty="0"/>
              <a:t/>
            </a:r>
            <a:br>
              <a:rPr lang="en-GB" baseline="0" dirty="0"/>
            </a:br>
            <a:r>
              <a:rPr lang="en-GB" baseline="0" dirty="0"/>
              <a:t>monument [4113], structure [964]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b="1" kern="1200" dirty="0">
              <a:solidFill>
                <a:schemeClr val="tx1"/>
              </a:solidFill>
              <a:effectLst/>
              <a:latin typeface="Century Gothic" panose="020B0502020202020204" pitchFamily="34" charset="0"/>
              <a:ea typeface="+mn-ea"/>
              <a:cs typeface="+mn-cs"/>
            </a:endParaRPr>
          </a:p>
          <a:p>
            <a:r>
              <a:rPr lang="en-GB" b="1" dirty="0"/>
              <a:t>Image attributions:</a:t>
            </a:r>
          </a:p>
          <a:p>
            <a:r>
              <a:rPr lang="en-GB" b="1" dirty="0" err="1"/>
              <a:t>Mannekin</a:t>
            </a:r>
            <a:r>
              <a:rPr lang="en-GB" b="1" dirty="0"/>
              <a:t> </a:t>
            </a:r>
            <a:r>
              <a:rPr lang="en-GB" b="1" dirty="0" err="1"/>
              <a:t>Pis</a:t>
            </a:r>
            <a:r>
              <a:rPr lang="en-GB" b="1" dirty="0"/>
              <a:t>: </a:t>
            </a:r>
            <a:r>
              <a:rPr lang="en-GB" b="0" dirty="0"/>
              <a:t>By </a:t>
            </a:r>
            <a:r>
              <a:rPr lang="en-GB" b="0" dirty="0" err="1"/>
              <a:t>Trougnouf</a:t>
            </a:r>
            <a:r>
              <a:rPr lang="en-GB" b="0" dirty="0"/>
              <a:t> - Own work, CC BY-SA 4.0, https://commons.wikimedia.org/w/index.php?curid=69684858</a:t>
            </a:r>
          </a:p>
          <a:p>
            <a:r>
              <a:rPr lang="en-GB" b="1" dirty="0" err="1"/>
              <a:t>Atomium</a:t>
            </a:r>
            <a:r>
              <a:rPr lang="en-GB" b="1" dirty="0"/>
              <a:t>: </a:t>
            </a:r>
            <a:r>
              <a:rPr lang="en-GB" b="0" dirty="0"/>
              <a:t>By Horst J. </a:t>
            </a:r>
            <a:r>
              <a:rPr lang="en-GB" b="0" dirty="0" err="1"/>
              <a:t>Meuter</a:t>
            </a:r>
            <a:r>
              <a:rPr lang="en-GB" b="0" dirty="0"/>
              <a:t> - Own work, CC BY-SA 4.0, https://commons.wikimedia.org/w/index.php?curid=87967315</a:t>
            </a:r>
            <a:endParaRPr lang="en-US" b="0"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42</a:t>
            </a:fld>
            <a:endParaRPr lang="en-GB">
              <a:solidFill>
                <a:prstClr val="black"/>
              </a:solidFill>
              <a:latin typeface="Calibri" panose="020F0502020204030204"/>
            </a:endParaRPr>
          </a:p>
        </p:txBody>
      </p:sp>
    </p:spTree>
    <p:extLst>
      <p:ext uri="{BB962C8B-B14F-4D97-AF65-F5344CB8AC3E}">
        <p14:creationId xmlns:p14="http://schemas.microsoft.com/office/powerpoint/2010/main" val="3022565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2 slides</a:t>
            </a:r>
            <a:endParaRPr lang="en-US" b="1" dirty="0"/>
          </a:p>
          <a:p>
            <a:endParaRPr lang="en-US" b="1" dirty="0"/>
          </a:p>
          <a:p>
            <a:r>
              <a:rPr lang="en-US" b="1" dirty="0"/>
              <a:t>Aim: </a:t>
            </a:r>
            <a:r>
              <a:rPr lang="en-US" b="0" dirty="0" err="1"/>
              <a:t>practising</a:t>
            </a:r>
            <a:r>
              <a:rPr lang="en-US" b="0" dirty="0"/>
              <a:t> written recognition of the </a:t>
            </a:r>
            <a:r>
              <a:rPr lang="en-US" b="0" i="1" dirty="0" err="1"/>
              <a:t>il</a:t>
            </a:r>
            <a:r>
              <a:rPr lang="en-US" b="0" i="1" dirty="0"/>
              <a:t>/</a:t>
            </a:r>
            <a:r>
              <a:rPr lang="en-US" b="0" i="1" dirty="0" err="1"/>
              <a:t>elle</a:t>
            </a:r>
            <a:r>
              <a:rPr lang="en-US" b="0" i="1" dirty="0"/>
              <a:t> </a:t>
            </a:r>
            <a:r>
              <a:rPr lang="en-US" b="0" dirty="0"/>
              <a:t>form of </a:t>
            </a:r>
            <a:r>
              <a:rPr lang="en-US" b="0" i="1" dirty="0" err="1"/>
              <a:t>avoir</a:t>
            </a:r>
            <a:r>
              <a:rPr lang="en-US" b="0" i="1" dirty="0"/>
              <a:t> </a:t>
            </a:r>
            <a:r>
              <a:rPr lang="en-US" b="0" i="0" dirty="0"/>
              <a:t>as the auxiliary in the perfect tense</a:t>
            </a:r>
            <a:endParaRPr lang="en-US" b="0" dirty="0"/>
          </a:p>
          <a:p>
            <a:endParaRPr lang="en-US" b="1" dirty="0"/>
          </a:p>
          <a:p>
            <a:r>
              <a:rPr lang="en-US" b="1" dirty="0"/>
              <a:t>Procedure:</a:t>
            </a:r>
          </a:p>
          <a:p>
            <a:r>
              <a:rPr lang="en-US" b="0" dirty="0"/>
              <a:t>1. Students write 1-8 (the activity continues on the next slide) and choose ‘Amir’ for the </a:t>
            </a:r>
            <a:r>
              <a:rPr lang="en-US" b="0" i="1" dirty="0"/>
              <a:t>je</a:t>
            </a:r>
            <a:r>
              <a:rPr lang="en-US" b="0" dirty="0"/>
              <a:t> form, or ‘</a:t>
            </a:r>
            <a:r>
              <a:rPr lang="en-US" b="0" dirty="0" err="1"/>
              <a:t>Noura</a:t>
            </a:r>
            <a:r>
              <a:rPr lang="en-US" b="0" dirty="0"/>
              <a:t>’ for the </a:t>
            </a:r>
            <a:r>
              <a:rPr lang="en-US" b="0" i="1" dirty="0" err="1"/>
              <a:t>elle</a:t>
            </a:r>
            <a:r>
              <a:rPr lang="en-US" b="0" i="0" dirty="0"/>
              <a:t> form.</a:t>
            </a:r>
            <a:r>
              <a:rPr lang="en-US" b="0" dirty="0"/>
              <a:t> </a:t>
            </a:r>
          </a:p>
          <a:p>
            <a:r>
              <a:rPr lang="en-US" b="0" dirty="0"/>
              <a:t>2. Click to reveal the answers.</a:t>
            </a:r>
          </a:p>
          <a:p>
            <a:r>
              <a:rPr lang="en-US" b="0" dirty="0"/>
              <a:t>3. English translations can also be elicited.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a:t>photo [1412], sandwich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Century Gothic" panose="020B0502020202020204" pitchFamily="34" charset="0"/>
                <a:ea typeface="+mn-ea"/>
                <a:cs typeface="+mn-cs"/>
              </a:rPr>
              <a:t>Par </a:t>
            </a:r>
            <a:r>
              <a:rPr lang="fr-FR" sz="1200" b="0" kern="1200" dirty="0" err="1">
                <a:solidFill>
                  <a:schemeClr val="tx1"/>
                </a:solidFill>
                <a:effectLst/>
                <a:latin typeface="Century Gothic" panose="020B0502020202020204" pitchFamily="34" charset="0"/>
                <a:ea typeface="+mn-ea"/>
                <a:cs typeface="+mn-cs"/>
              </a:rPr>
              <a:t>jules:stonesoup</a:t>
            </a:r>
            <a:r>
              <a:rPr lang="fr-FR" sz="1200" b="0" kern="1200" dirty="0">
                <a:solidFill>
                  <a:schemeClr val="tx1"/>
                </a:solidFill>
                <a:effectLst/>
                <a:latin typeface="Century Gothic" panose="020B0502020202020204" pitchFamily="34" charset="0"/>
                <a:ea typeface="+mn-ea"/>
                <a:cs typeface="+mn-cs"/>
              </a:rPr>
              <a:t> — https://www.flickr.com/photos/stone-soup/4143143813/, CC BY 2.0, https://commons.wikimedia.org/w/index.php?curid=12248164</a:t>
            </a:r>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Century Gothic" panose="020B0502020202020204" pitchFamily="34" charset="0"/>
                <a:ea typeface="+mn-ea"/>
                <a:cs typeface="+mn-cs"/>
              </a:rPr>
              <a:t>Par Ludovic Péron — Travail personnel, CC BY-SA 3.0, https://commons.wikimedia.org/w/index.php?curid=20025169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Taxiarchos228 - Own work, CC BY-SA 3.0, https://commons.wikimedia.org/wiki/File:Bern_Kaefigturm.jpg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By Norbert </a:t>
            </a:r>
            <a:r>
              <a:rPr lang="en-US" b="0" dirty="0" err="1"/>
              <a:t>Aepli</a:t>
            </a:r>
            <a:r>
              <a:rPr lang="en-US" b="0" dirty="0"/>
              <a:t>, Switzerland, CC BY 2.5, https://commons.wikimedia.org/w/index.php?curid=1254144</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44</a:t>
            </a:fld>
            <a:endParaRPr lang="en-GB">
              <a:solidFill>
                <a:prstClr val="black"/>
              </a:solidFill>
              <a:latin typeface="Calibri" panose="020F0502020204030204"/>
            </a:endParaRPr>
          </a:p>
        </p:txBody>
      </p:sp>
    </p:spTree>
    <p:extLst>
      <p:ext uri="{BB962C8B-B14F-4D97-AF65-F5344CB8AC3E}">
        <p14:creationId xmlns:p14="http://schemas.microsoft.com/office/powerpoint/2010/main" val="2303195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Teacher to highlight the difference in French/English preposition use in </a:t>
            </a:r>
            <a:r>
              <a:rPr lang="en-GB" b="1" i="1" baseline="0" dirty="0"/>
              <a:t>‘à la </a:t>
            </a:r>
            <a:r>
              <a:rPr lang="en-GB" b="1" i="1" baseline="0" dirty="0" err="1"/>
              <a:t>montagne</a:t>
            </a:r>
            <a:r>
              <a:rPr lang="en-GB" b="1" i="1" baseline="0" dirty="0"/>
              <a:t>’, </a:t>
            </a:r>
            <a:r>
              <a:rPr lang="en-GB" b="1" i="0" baseline="0" dirty="0"/>
              <a:t>meaning ‘in the mountains’.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r>
              <a:rPr lang="en-GB" baseline="0" dirty="0"/>
              <a:t/>
            </a:r>
            <a:br>
              <a:rPr lang="en-GB" baseline="0" dirty="0"/>
            </a:br>
            <a:r>
              <a:rPr lang="en-GB" baseline="0" dirty="0" err="1"/>
              <a:t>botanique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Century Gothic" panose="020B0502020202020204" pitchFamily="34" charset="0"/>
                <a:ea typeface="+mn-ea"/>
                <a:cs typeface="+mn-cs"/>
              </a:rPr>
              <a:t>Par Geneva photos — Travail personnel, CC BY-SA 4.0, https://commons.wikimedia.org/w/index.php?curid=82625475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Par </a:t>
            </a:r>
            <a:r>
              <a:rPr lang="fr-FR" b="0" dirty="0" err="1"/>
              <a:t>Babsy</a:t>
            </a:r>
            <a:r>
              <a:rPr lang="fr-FR" b="0" dirty="0"/>
              <a:t> — Travail personnel, CC BY-SA 4.0, https://commons.wikimedia.org/w/index.php?curid=37089073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By Björn S., CC BY-SA 3.0, https://commons.wikimedia.org/w/index.php?curid=54431295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Par Benoit </a:t>
            </a:r>
            <a:r>
              <a:rPr lang="en-US" b="0" dirty="0" err="1"/>
              <a:t>Kornmann</a:t>
            </a:r>
            <a:r>
              <a:rPr lang="en-US" b="0" dirty="0"/>
              <a:t> — Travail personnel, CC BY-SA 3.0, https://commons.wikimedia.org/w/index.php?curid=1366663</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45</a:t>
            </a:fld>
            <a:endParaRPr lang="en-GB">
              <a:solidFill>
                <a:prstClr val="black"/>
              </a:solidFill>
              <a:latin typeface="Calibri" panose="020F0502020204030204"/>
            </a:endParaRPr>
          </a:p>
        </p:txBody>
      </p:sp>
    </p:spTree>
    <p:extLst>
      <p:ext uri="{BB962C8B-B14F-4D97-AF65-F5344CB8AC3E}">
        <p14:creationId xmlns:p14="http://schemas.microsoft.com/office/powerpoint/2010/main" val="2354076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second part of the activity described on the previous slide.</a:t>
            </a:r>
            <a:br>
              <a:rPr lang="en-GB" dirty="0"/>
            </a:br>
            <a:r>
              <a:rPr lang="en-GB" dirty="0"/>
              <a:t>Students swap roles.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Gatineau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Carrefour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Dubedou</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Kourou</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5</a:t>
            </a:fld>
            <a:endParaRPr lang="en-GB">
              <a:solidFill>
                <a:prstClr val="black"/>
              </a:solidFill>
              <a:latin typeface="Calibri" panose="020F0502020204030204"/>
            </a:endParaRPr>
          </a:p>
        </p:txBody>
      </p:sp>
    </p:spTree>
    <p:extLst>
      <p:ext uri="{BB962C8B-B14F-4D97-AF65-F5344CB8AC3E}">
        <p14:creationId xmlns:p14="http://schemas.microsoft.com/office/powerpoint/2010/main" val="1226823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D4192B-9CA7-45FF-9C52-8A205CBBB02E}" type="slidenum">
              <a:rPr lang="en-GB" smtClean="0">
                <a:solidFill>
                  <a:prstClr val="black"/>
                </a:solidFill>
                <a:latin typeface="Calibri"/>
              </a:rPr>
              <a:pPr/>
              <a:t>46</a:t>
            </a:fld>
            <a:endParaRPr lang="en-GB">
              <a:solidFill>
                <a:prstClr val="black"/>
              </a:solidFill>
              <a:latin typeface="Calibri"/>
            </a:endParaRPr>
          </a:p>
        </p:txBody>
      </p:sp>
    </p:spTree>
    <p:extLst>
      <p:ext uri="{BB962C8B-B14F-4D97-AF65-F5344CB8AC3E}">
        <p14:creationId xmlns:p14="http://schemas.microsoft.com/office/powerpoint/2010/main" val="3139884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anticipating the key ideas of the text, re-activating prior knowledge and language relevant to the text</a:t>
            </a:r>
            <a:endParaRPr lang="en-US" b="1" dirty="0"/>
          </a:p>
          <a:p>
            <a:endParaRPr lang="en-US" b="1" dirty="0"/>
          </a:p>
          <a:p>
            <a:r>
              <a:rPr lang="en-US" b="1" dirty="0"/>
              <a:t>Procedure:</a:t>
            </a:r>
          </a:p>
          <a:p>
            <a:r>
              <a:rPr lang="en-US" b="0" dirty="0"/>
              <a:t>1. Students work in pairs to discuss possible answers to the questions.</a:t>
            </a:r>
          </a:p>
          <a:p>
            <a:r>
              <a:rPr lang="en-US" b="0" dirty="0"/>
              <a:t>2. Teacher elicits answers from the class – not for the purpose of correction, but to build interest and anticipation.</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a:t>bizarre [2756], photo [1412]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r>
              <a:rPr lang="en-US" b="1" dirty="0"/>
              <a:t>Image attribution:</a:t>
            </a:r>
          </a:p>
          <a:p>
            <a:r>
              <a:rPr lang="en-US" b="0" dirty="0"/>
              <a:t>By NASA - https://www.flickr.com/photos/nasa2explore/32421914515/, Public Domain, https://commons.wikimedia.org/w/index.php?curid=55256303</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47</a:t>
            </a:fld>
            <a:endParaRPr lang="en-GB">
              <a:solidFill>
                <a:prstClr val="black"/>
              </a:solidFill>
              <a:latin typeface="Calibri" panose="020F0502020204030204"/>
            </a:endParaRPr>
          </a:p>
        </p:txBody>
      </p:sp>
    </p:spTree>
    <p:extLst>
      <p:ext uri="{BB962C8B-B14F-4D97-AF65-F5344CB8AC3E}">
        <p14:creationId xmlns:p14="http://schemas.microsoft.com/office/powerpoint/2010/main" val="370939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providing background to the text, </a:t>
            </a:r>
            <a:r>
              <a:rPr lang="en-US" b="0" dirty="0" err="1"/>
              <a:t>practising</a:t>
            </a:r>
            <a:r>
              <a:rPr lang="en-US" b="0" dirty="0"/>
              <a:t> aural recognition of dates</a:t>
            </a:r>
            <a:endParaRPr lang="en-US" b="1" dirty="0"/>
          </a:p>
          <a:p>
            <a:endParaRPr lang="en-US" b="1" dirty="0"/>
          </a:p>
          <a:p>
            <a:r>
              <a:rPr lang="en-US" b="1" dirty="0"/>
              <a:t>Procedure:</a:t>
            </a:r>
          </a:p>
          <a:p>
            <a:r>
              <a:rPr lang="en-US" b="0" dirty="0"/>
              <a:t>1. First, orally elicit some descriptions of Thomas </a:t>
            </a:r>
            <a:r>
              <a:rPr lang="en-US" b="0" dirty="0" err="1"/>
              <a:t>Pesquet</a:t>
            </a:r>
            <a:r>
              <a:rPr lang="en-US" b="0" dirty="0"/>
              <a:t> based on the photo. (Descriptions could be physical, or speculation about his mood or personality.)</a:t>
            </a:r>
          </a:p>
          <a:p>
            <a:r>
              <a:rPr lang="en-US" b="0" dirty="0"/>
              <a:t>2. Next, bring up the box with the key events. Students read the events. Elicit any further descriptions based on this information.</a:t>
            </a:r>
          </a:p>
          <a:p>
            <a:r>
              <a:rPr lang="en-US" b="0" dirty="0"/>
              <a:t>3. Finally, click the numbers to play the audio. Students write the dates they hear.</a:t>
            </a:r>
          </a:p>
          <a:p>
            <a:r>
              <a:rPr lang="en-US" b="0" dirty="0"/>
              <a:t>4. Click to reveal the answers and check understanding.</a:t>
            </a:r>
          </a:p>
          <a:p>
            <a:endParaRPr lang="en-US" b="0" dirty="0"/>
          </a:p>
          <a:p>
            <a:r>
              <a:rPr lang="en-US" b="1" dirty="0"/>
              <a:t>Note: Students have not yet encountered ordinal numbers in the format ‘</a:t>
            </a:r>
            <a:r>
              <a:rPr lang="fr-FR" sz="1200" b="1" dirty="0">
                <a:solidFill>
                  <a:schemeClr val="accent5">
                    <a:lumMod val="50000"/>
                  </a:schemeClr>
                </a:solidFill>
              </a:rPr>
              <a:t>39</a:t>
            </a:r>
            <a:r>
              <a:rPr lang="fr-FR" sz="1200" b="1" baseline="30000" dirty="0">
                <a:solidFill>
                  <a:schemeClr val="accent5">
                    <a:lumMod val="50000"/>
                  </a:schemeClr>
                </a:solidFill>
              </a:rPr>
              <a:t>e</a:t>
            </a:r>
            <a:r>
              <a:rPr lang="en-US" b="1" dirty="0"/>
              <a:t>‘. Try to elicit the English equivalent for ‘e’.</a:t>
            </a:r>
          </a:p>
          <a:p>
            <a:endParaRPr lang="en-US" b="0" dirty="0"/>
          </a:p>
          <a:p>
            <a:r>
              <a:rPr lang="en-US" b="1" dirty="0"/>
              <a:t>Transcript:</a:t>
            </a:r>
          </a:p>
          <a:p>
            <a:pPr marL="228600" indent="-228600">
              <a:buAutoNum type="arabicPeriod"/>
            </a:pPr>
            <a:r>
              <a:rPr lang="en-US" b="0" dirty="0"/>
              <a:t>le dix-sept </a:t>
            </a:r>
            <a:r>
              <a:rPr lang="en-US" b="0" dirty="0" err="1"/>
              <a:t>novembre</a:t>
            </a:r>
            <a:endParaRPr lang="en-US" b="0" dirty="0"/>
          </a:p>
          <a:p>
            <a:pPr marL="228600" indent="-228600">
              <a:buAutoNum type="arabicPeriod"/>
            </a:pPr>
            <a:r>
              <a:rPr lang="en-US" b="0" dirty="0"/>
              <a:t>le </a:t>
            </a:r>
            <a:r>
              <a:rPr lang="en-US" b="0" dirty="0" err="1"/>
              <a:t>treize</a:t>
            </a:r>
            <a:r>
              <a:rPr lang="en-US" b="0" dirty="0"/>
              <a:t> </a:t>
            </a:r>
            <a:r>
              <a:rPr lang="en-US" b="0" dirty="0" err="1"/>
              <a:t>janvier</a:t>
            </a:r>
            <a:endParaRPr lang="en-US" b="0" dirty="0"/>
          </a:p>
          <a:p>
            <a:pPr marL="228600" indent="-228600">
              <a:buAutoNum type="arabicPeriod"/>
            </a:pPr>
            <a:r>
              <a:rPr lang="en-US" b="0" dirty="0"/>
              <a:t>le </a:t>
            </a:r>
            <a:r>
              <a:rPr lang="en-US" b="0" dirty="0" err="1"/>
              <a:t>vingt</a:t>
            </a:r>
            <a:r>
              <a:rPr lang="en-US" b="0" dirty="0"/>
              <a:t>-sept </a:t>
            </a:r>
            <a:r>
              <a:rPr lang="en-US" b="0" dirty="0" err="1"/>
              <a:t>février</a:t>
            </a:r>
            <a:endParaRPr lang="en-US" b="0" dirty="0"/>
          </a:p>
          <a:p>
            <a:pPr marL="228600" indent="-228600">
              <a:buAutoNum type="arabicPeriod"/>
            </a:pPr>
            <a:r>
              <a:rPr lang="en-US" b="0" dirty="0"/>
              <a:t>le deux </a:t>
            </a:r>
            <a:r>
              <a:rPr lang="en-US" b="0" dirty="0" err="1"/>
              <a:t>juin</a:t>
            </a:r>
            <a:endParaRPr lang="en-US" b="0" dirty="0"/>
          </a:p>
          <a:p>
            <a:pPr marL="228600" indent="-228600">
              <a:buAutoNum type="arabicPeriod"/>
            </a:pPr>
            <a:r>
              <a:rPr lang="en-US" b="0" dirty="0"/>
              <a:t>le </a:t>
            </a:r>
            <a:r>
              <a:rPr lang="en-US" b="0" dirty="0" err="1"/>
              <a:t>vingt</a:t>
            </a:r>
            <a:r>
              <a:rPr lang="en-US" b="0" dirty="0"/>
              <a:t>-deux </a:t>
            </a:r>
            <a:r>
              <a:rPr lang="en-US" b="0" dirty="0" err="1"/>
              <a:t>janvier</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a:t>photo [1412], </a:t>
            </a:r>
            <a:r>
              <a:rPr lang="en-GB" baseline="0" dirty="0" err="1"/>
              <a:t>véhicule</a:t>
            </a:r>
            <a:r>
              <a:rPr lang="en-GB" baseline="0" dirty="0"/>
              <a:t> [1959], mission [627], spatial [2765], </a:t>
            </a:r>
            <a:r>
              <a:rPr lang="en-GB" baseline="0" dirty="0" err="1"/>
              <a:t>sélectionner</a:t>
            </a:r>
            <a:r>
              <a:rPr lang="en-GB" baseline="0" dirty="0"/>
              <a:t> [3671], second [379]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US" b="1" dirty="0"/>
              <a:t>Image attribution:</a:t>
            </a:r>
          </a:p>
          <a:p>
            <a:r>
              <a:rPr lang="en-US" b="0" dirty="0"/>
              <a:t>By NASA / BILL STAFFORD - https://www.flickr.com/photos/nasa2explore/27057214603/in/photostream/, Public Domain, https://commons.wikimedia.org/w/index.php?curid=49456677</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48</a:t>
            </a:fld>
            <a:endParaRPr lang="en-GB">
              <a:solidFill>
                <a:prstClr val="black"/>
              </a:solidFill>
              <a:latin typeface="Calibri" panose="020F0502020204030204"/>
            </a:endParaRPr>
          </a:p>
        </p:txBody>
      </p:sp>
    </p:spTree>
    <p:extLst>
      <p:ext uri="{BB962C8B-B14F-4D97-AF65-F5344CB8AC3E}">
        <p14:creationId xmlns:p14="http://schemas.microsoft.com/office/powerpoint/2010/main" val="3709393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a:t>
            </a:r>
            <a:r>
              <a:rPr lang="en-US" b="0" dirty="0" err="1"/>
              <a:t>practising</a:t>
            </a:r>
            <a:r>
              <a:rPr lang="en-US" b="0" dirty="0"/>
              <a:t> aural recognition of SSC [r], checking students’ predictions about the themes of the text</a:t>
            </a:r>
          </a:p>
          <a:p>
            <a:endParaRPr lang="en-US" b="1" dirty="0"/>
          </a:p>
          <a:p>
            <a:r>
              <a:rPr lang="en-US" b="1" dirty="0"/>
              <a:t>Procedure:</a:t>
            </a:r>
          </a:p>
          <a:p>
            <a:pPr marL="0" indent="0">
              <a:buNone/>
            </a:pPr>
            <a:r>
              <a:rPr lang="en-US" b="0" dirty="0"/>
              <a:t>1. Click the numbers to play the audio.</a:t>
            </a:r>
          </a:p>
          <a:p>
            <a:pPr marL="0" indent="0">
              <a:buNone/>
            </a:pPr>
            <a:r>
              <a:rPr lang="en-US" b="0" dirty="0"/>
              <a:t>2. First, students listen for phonics. They tally the number of times they hear the SSC [r] in each sentence.</a:t>
            </a:r>
          </a:p>
          <a:p>
            <a:pPr marL="0" indent="0">
              <a:buNone/>
            </a:pPr>
            <a:r>
              <a:rPr lang="en-US" b="0" dirty="0"/>
              <a:t>3. Click to reveal the answers.</a:t>
            </a:r>
          </a:p>
          <a:p>
            <a:r>
              <a:rPr lang="en-US" b="0" dirty="0"/>
              <a:t>4. Then, students listen again for meaning. Transcriptions of the audio appear on clicks. They discuss if their earlier predictions were correct.</a:t>
            </a:r>
          </a:p>
          <a:p>
            <a:r>
              <a:rPr lang="en-US" b="0" dirty="0"/>
              <a:t>5. Teacher elicits answers from the class, encouraging reflections on if / how their answer may have changed after hearing an extract from the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dirty="0">
                <a:solidFill>
                  <a:schemeClr val="accent5">
                    <a:lumMod val="50000"/>
                  </a:schemeClr>
                </a:solidFill>
              </a:rPr>
              <a:t>Au </a:t>
            </a:r>
            <a:r>
              <a:rPr lang="fr-FR" sz="1200" b="1" dirty="0">
                <a:solidFill>
                  <a:schemeClr val="accent5">
                    <a:lumMod val="50000"/>
                  </a:schemeClr>
                </a:solidFill>
              </a:rPr>
              <a:t>r</a:t>
            </a:r>
            <a:r>
              <a:rPr lang="fr-FR" sz="1200" b="0" dirty="0">
                <a:solidFill>
                  <a:schemeClr val="accent5">
                    <a:lumMod val="50000"/>
                  </a:schemeClr>
                </a:solidFill>
              </a:rPr>
              <a:t>éveillon de Noël su</a:t>
            </a:r>
            <a:r>
              <a:rPr lang="fr-FR" sz="1200" b="1" dirty="0">
                <a:solidFill>
                  <a:schemeClr val="accent5">
                    <a:lumMod val="50000"/>
                  </a:schemeClr>
                </a:solidFill>
              </a:rPr>
              <a:t>r</a:t>
            </a:r>
            <a:r>
              <a:rPr lang="fr-FR" sz="1200" b="0" dirty="0">
                <a:solidFill>
                  <a:schemeClr val="accent5">
                    <a:lumMod val="50000"/>
                  </a:schemeClr>
                </a:solidFill>
              </a:rPr>
              <a:t> l’ISS, la gast</a:t>
            </a:r>
            <a:r>
              <a:rPr lang="fr-FR" sz="1200" b="1" dirty="0">
                <a:solidFill>
                  <a:schemeClr val="accent5">
                    <a:lumMod val="50000"/>
                  </a:schemeClr>
                </a:solidFill>
              </a:rPr>
              <a:t>r</a:t>
            </a:r>
            <a:r>
              <a:rPr lang="fr-FR" sz="1200" b="0" dirty="0">
                <a:solidFill>
                  <a:schemeClr val="accent5">
                    <a:lumMod val="50000"/>
                  </a:schemeClr>
                </a:solidFill>
              </a:rPr>
              <a:t>onomie f</a:t>
            </a:r>
            <a:r>
              <a:rPr lang="fr-FR" sz="1200" b="1" dirty="0">
                <a:solidFill>
                  <a:schemeClr val="accent5">
                    <a:lumMod val="50000"/>
                  </a:schemeClr>
                </a:solidFill>
              </a:rPr>
              <a:t>r</a:t>
            </a:r>
            <a:r>
              <a:rPr lang="fr-FR" sz="1200" b="0" dirty="0">
                <a:solidFill>
                  <a:schemeClr val="accent5">
                    <a:lumMod val="50000"/>
                  </a:schemeClr>
                </a:solidFill>
              </a:rPr>
              <a:t>ançaise au menu.</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dirty="0">
                <a:solidFill>
                  <a:schemeClr val="accent5">
                    <a:lumMod val="50000"/>
                  </a:schemeClr>
                </a:solidFill>
              </a:rPr>
              <a:t>On peut êt</a:t>
            </a:r>
            <a:r>
              <a:rPr lang="fr-FR" sz="1200" b="1" dirty="0">
                <a:solidFill>
                  <a:schemeClr val="accent5">
                    <a:lumMod val="50000"/>
                  </a:schemeClr>
                </a:solidFill>
              </a:rPr>
              <a:t>r</a:t>
            </a:r>
            <a:r>
              <a:rPr lang="fr-FR" sz="1200" dirty="0">
                <a:solidFill>
                  <a:schemeClr val="accent5">
                    <a:lumMod val="50000"/>
                  </a:schemeClr>
                </a:solidFill>
              </a:rPr>
              <a:t>e ast</a:t>
            </a:r>
            <a:r>
              <a:rPr lang="fr-FR" sz="1200" b="1" dirty="0">
                <a:solidFill>
                  <a:schemeClr val="accent5">
                    <a:lumMod val="50000"/>
                  </a:schemeClr>
                </a:solidFill>
              </a:rPr>
              <a:t>r</a:t>
            </a:r>
            <a:r>
              <a:rPr lang="fr-FR" sz="1200" dirty="0">
                <a:solidFill>
                  <a:schemeClr val="accent5">
                    <a:lumMod val="50000"/>
                  </a:schemeClr>
                </a:solidFill>
              </a:rPr>
              <a:t>onaute et bien manger.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dirty="0">
                <a:solidFill>
                  <a:schemeClr val="accent5">
                    <a:lumMod val="50000"/>
                  </a:schemeClr>
                </a:solidFill>
              </a:rPr>
              <a:t>Le F</a:t>
            </a:r>
            <a:r>
              <a:rPr lang="fr-FR" sz="1200" b="1" dirty="0">
                <a:solidFill>
                  <a:schemeClr val="accent5">
                    <a:lumMod val="50000"/>
                  </a:schemeClr>
                </a:solidFill>
              </a:rPr>
              <a:t>r</a:t>
            </a:r>
            <a:r>
              <a:rPr lang="fr-FR" sz="1200" dirty="0">
                <a:solidFill>
                  <a:schemeClr val="accent5">
                    <a:lumMod val="50000"/>
                  </a:schemeClr>
                </a:solidFill>
              </a:rPr>
              <a:t>ançais Thomas Pesquet empo</a:t>
            </a:r>
            <a:r>
              <a:rPr lang="fr-FR" sz="1200" b="1" dirty="0">
                <a:solidFill>
                  <a:schemeClr val="accent5">
                    <a:lumMod val="50000"/>
                  </a:schemeClr>
                </a:solidFill>
              </a:rPr>
              <a:t>r</a:t>
            </a:r>
            <a:r>
              <a:rPr lang="fr-FR" sz="1200" dirty="0">
                <a:solidFill>
                  <a:schemeClr val="accent5">
                    <a:lumMod val="50000"/>
                  </a:schemeClr>
                </a:solidFill>
              </a:rPr>
              <a:t>te des plats des g</a:t>
            </a:r>
            <a:r>
              <a:rPr lang="fr-FR" sz="1200" b="1" dirty="0">
                <a:solidFill>
                  <a:schemeClr val="accent5">
                    <a:lumMod val="50000"/>
                  </a:schemeClr>
                </a:solidFill>
              </a:rPr>
              <a:t>r</a:t>
            </a:r>
            <a:r>
              <a:rPr lang="fr-FR" sz="1200" dirty="0">
                <a:solidFill>
                  <a:schemeClr val="accent5">
                    <a:lumMod val="50000"/>
                  </a:schemeClr>
                </a:solidFill>
              </a:rPr>
              <a:t>ands chefs f</a:t>
            </a:r>
            <a:r>
              <a:rPr lang="fr-FR" sz="1200" b="1" dirty="0">
                <a:solidFill>
                  <a:schemeClr val="accent5">
                    <a:lumMod val="50000"/>
                  </a:schemeClr>
                </a:solidFill>
              </a:rPr>
              <a:t>r</a:t>
            </a:r>
            <a:r>
              <a:rPr lang="fr-FR" sz="1200" dirty="0">
                <a:solidFill>
                  <a:schemeClr val="accent5">
                    <a:lumMod val="50000"/>
                  </a:schemeClr>
                </a:solidFill>
              </a:rPr>
              <a:t>ançais su</a:t>
            </a:r>
            <a:r>
              <a:rPr lang="fr-FR" sz="1200" b="1" dirty="0">
                <a:solidFill>
                  <a:schemeClr val="accent5">
                    <a:lumMod val="50000"/>
                  </a:schemeClr>
                </a:solidFill>
              </a:rPr>
              <a:t>r</a:t>
            </a:r>
            <a:r>
              <a:rPr lang="fr-FR" sz="1200" dirty="0">
                <a:solidFill>
                  <a:schemeClr val="accent5">
                    <a:lumMod val="50000"/>
                  </a:schemeClr>
                </a:solidFill>
              </a:rPr>
              <a:t> la station spatiale inte</a:t>
            </a:r>
            <a:r>
              <a:rPr lang="fr-FR" sz="1200" b="1" dirty="0">
                <a:solidFill>
                  <a:schemeClr val="accent5">
                    <a:lumMod val="50000"/>
                  </a:schemeClr>
                </a:solidFill>
              </a:rPr>
              <a:t>r</a:t>
            </a:r>
            <a:r>
              <a:rPr lang="fr-FR" sz="1200" dirty="0">
                <a:solidFill>
                  <a:schemeClr val="accent5">
                    <a:lumMod val="50000"/>
                  </a:schemeClr>
                </a:solidFill>
              </a:rPr>
              <a:t>nationale, pou</a:t>
            </a:r>
            <a:r>
              <a:rPr lang="fr-FR" sz="1200" b="1" dirty="0">
                <a:solidFill>
                  <a:schemeClr val="accent5">
                    <a:lumMod val="50000"/>
                  </a:schemeClr>
                </a:solidFill>
              </a:rPr>
              <a:t>r</a:t>
            </a:r>
            <a:r>
              <a:rPr lang="fr-FR" sz="1200" dirty="0">
                <a:solidFill>
                  <a:schemeClr val="accent5">
                    <a:lumMod val="50000"/>
                  </a:schemeClr>
                </a:solidFill>
              </a:rPr>
              <a:t> des occasions spéciales.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err="1"/>
              <a:t>texte</a:t>
            </a:r>
            <a:r>
              <a:rPr lang="en-GB" baseline="0" dirty="0"/>
              <a:t> [631], </a:t>
            </a:r>
            <a:r>
              <a:rPr lang="en-GB" sz="1200" b="0" kern="1200" dirty="0">
                <a:solidFill>
                  <a:schemeClr val="tx1"/>
                </a:solidFill>
                <a:effectLst/>
                <a:latin typeface="+mn-lt"/>
                <a:ea typeface="+mn-ea"/>
                <a:cs typeface="+mn-cs"/>
              </a:rPr>
              <a:t>astronaut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49</a:t>
            </a:fld>
            <a:endParaRPr lang="en-GB">
              <a:solidFill>
                <a:prstClr val="black"/>
              </a:solidFill>
              <a:latin typeface="Calibri" panose="020F0502020204030204"/>
            </a:endParaRPr>
          </a:p>
        </p:txBody>
      </p:sp>
    </p:spTree>
    <p:extLst>
      <p:ext uri="{BB962C8B-B14F-4D97-AF65-F5344CB8AC3E}">
        <p14:creationId xmlns:p14="http://schemas.microsoft.com/office/powerpoint/2010/main" val="35363396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identifying the type of text</a:t>
            </a:r>
          </a:p>
          <a:p>
            <a:endParaRPr lang="en-US" b="1" dirty="0"/>
          </a:p>
          <a:p>
            <a:r>
              <a:rPr lang="en-US" b="1" dirty="0"/>
              <a:t>Procedure:</a:t>
            </a:r>
          </a:p>
          <a:p>
            <a:pPr marL="0" indent="0">
              <a:buNone/>
            </a:pPr>
            <a:r>
              <a:rPr lang="en-US" b="0" dirty="0"/>
              <a:t>1. Students look at the format of the extract, containing the headline, date and sub-heading.</a:t>
            </a:r>
          </a:p>
          <a:p>
            <a:pPr marL="0" indent="0">
              <a:buNone/>
            </a:pPr>
            <a:r>
              <a:rPr lang="en-US" b="0" dirty="0"/>
              <a:t>2. Check understanding of the near-cognates used in the answer options.</a:t>
            </a:r>
          </a:p>
          <a:p>
            <a:r>
              <a:rPr lang="en-US" b="0" dirty="0"/>
              <a:t>2. Students discuss the questions in pairs.</a:t>
            </a:r>
          </a:p>
          <a:p>
            <a:r>
              <a:rPr lang="en-US" b="0" dirty="0"/>
              <a:t>3. Teacher elicits answers from the class.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err="1"/>
              <a:t>texte</a:t>
            </a:r>
            <a:r>
              <a:rPr lang="en-GB" baseline="0" dirty="0"/>
              <a:t> [631], </a:t>
            </a:r>
            <a:r>
              <a:rPr lang="en-GB" baseline="0" dirty="0" err="1"/>
              <a:t>extrait</a:t>
            </a:r>
            <a:r>
              <a:rPr lang="en-GB" baseline="0" dirty="0"/>
              <a:t> [4283], article [604], titre [399], rime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50</a:t>
            </a:fld>
            <a:endParaRPr lang="en-GB">
              <a:solidFill>
                <a:prstClr val="black"/>
              </a:solidFill>
              <a:latin typeface="Calibri" panose="020F0502020204030204"/>
            </a:endParaRPr>
          </a:p>
        </p:txBody>
      </p:sp>
    </p:spTree>
    <p:extLst>
      <p:ext uri="{BB962C8B-B14F-4D97-AF65-F5344CB8AC3E}">
        <p14:creationId xmlns:p14="http://schemas.microsoft.com/office/powerpoint/2010/main" val="2614783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applying knowledge of modal verbs to complete sentences from the text</a:t>
            </a:r>
            <a:endParaRPr lang="en-US" b="1" dirty="0"/>
          </a:p>
          <a:p>
            <a:endParaRPr lang="en-US" b="1" dirty="0"/>
          </a:p>
          <a:p>
            <a:r>
              <a:rPr lang="en-US" b="1" dirty="0"/>
              <a:t>Procedure:</a:t>
            </a:r>
          </a:p>
          <a:p>
            <a:r>
              <a:rPr lang="en-US" b="0" dirty="0"/>
              <a:t>1. Students read the quotations and choose which verb would make the most sense for each.</a:t>
            </a:r>
          </a:p>
          <a:p>
            <a:r>
              <a:rPr lang="en-US" b="0" dirty="0"/>
              <a:t>2. They write 1-5 and complete the sentence with the conjugated form of the verb they chose.</a:t>
            </a:r>
          </a:p>
          <a:p>
            <a:r>
              <a:rPr lang="en-US" b="0" dirty="0"/>
              <a:t>3. Click to reveal the answers as they are in the text. </a:t>
            </a:r>
            <a:r>
              <a:rPr lang="en-US" b="1" dirty="0"/>
              <a:t>Alternative, accurate suggestions should also be accepted </a:t>
            </a:r>
            <a:r>
              <a:rPr lang="en-US" b="0" dirty="0"/>
              <a:t>– elicit how they would change the meaning.</a:t>
            </a:r>
          </a:p>
          <a:p>
            <a:r>
              <a:rPr lang="en-US" b="0" dirty="0"/>
              <a:t>4. Draw attention to the use of </a:t>
            </a:r>
            <a:r>
              <a:rPr lang="en-US" b="0" i="1" dirty="0" err="1"/>
              <a:t>pouvoir</a:t>
            </a:r>
            <a:r>
              <a:rPr lang="en-US" b="0" i="1" dirty="0"/>
              <a:t> </a:t>
            </a:r>
            <a:r>
              <a:rPr lang="en-US" b="0" i="0" dirty="0"/>
              <a:t>vs </a:t>
            </a:r>
            <a:r>
              <a:rPr lang="en-US" b="0" i="1" dirty="0"/>
              <a:t>savoir</a:t>
            </a:r>
            <a:r>
              <a:rPr lang="en-US" b="0" i="0" dirty="0"/>
              <a:t> in particular – elicit an explanation from students.</a:t>
            </a:r>
            <a:endParaRPr lang="en-US" b="0" dirty="0"/>
          </a:p>
          <a:p>
            <a:endParaRPr lang="en-US" b="1" dirty="0"/>
          </a:p>
          <a:p>
            <a:r>
              <a:rPr lang="en-GB" b="1" baseline="0" dirty="0"/>
              <a:t>Word frequency of revisited vocabulary (1 is the most frequent word in French): </a:t>
            </a:r>
            <a:r>
              <a:rPr lang="en-GB" baseline="0" dirty="0"/>
              <a:t/>
            </a:r>
            <a:br>
              <a:rPr lang="en-GB" baseline="0" dirty="0"/>
            </a:br>
            <a:r>
              <a:rPr lang="fr-FR" sz="1200" b="0" kern="1200" dirty="0">
                <a:solidFill>
                  <a:schemeClr val="tx1"/>
                </a:solidFill>
                <a:effectLst/>
                <a:latin typeface="+mn-lt"/>
                <a:ea typeface="+mn-ea"/>
                <a:cs typeface="+mn-cs"/>
              </a:rPr>
              <a:t>peut [20], pouvoir [20], sait [67], savoir</a:t>
            </a:r>
            <a:r>
              <a:rPr lang="fr-FR" sz="1200" b="0" kern="1200" baseline="30000" dirty="0">
                <a:solidFill>
                  <a:schemeClr val="tx1"/>
                </a:solidFill>
                <a:effectLst/>
                <a:latin typeface="+mn-lt"/>
                <a:ea typeface="+mn-ea"/>
                <a:cs typeface="+mn-cs"/>
              </a:rPr>
              <a:t>1</a:t>
            </a:r>
            <a:r>
              <a:rPr lang="fr-FR" sz="1200" b="0" kern="1200" dirty="0">
                <a:solidFill>
                  <a:schemeClr val="tx1"/>
                </a:solidFill>
                <a:effectLst/>
                <a:latin typeface="+mn-lt"/>
                <a:ea typeface="+mn-ea"/>
                <a:cs typeface="+mn-cs"/>
              </a:rPr>
              <a:t> [67]</a:t>
            </a:r>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err="1"/>
              <a:t>journaliste</a:t>
            </a:r>
            <a:r>
              <a:rPr lang="en-GB" baseline="0" dirty="0"/>
              <a:t> [1337], certain [110], </a:t>
            </a:r>
            <a:r>
              <a:rPr lang="en-GB" baseline="0" dirty="0" err="1"/>
              <a:t>verbe</a:t>
            </a:r>
            <a:r>
              <a:rPr lang="en-GB" baseline="0" dirty="0"/>
              <a:t> [&gt;5000], article [604], </a:t>
            </a:r>
            <a:r>
              <a:rPr lang="en-GB" baseline="0" dirty="0" err="1"/>
              <a:t>incomplet</a:t>
            </a:r>
            <a:r>
              <a:rPr lang="en-GB" baseline="0" dirty="0"/>
              <a:t> [&gt;5000], citation [3110], </a:t>
            </a:r>
            <a:r>
              <a:rPr lang="en-GB" baseline="0" dirty="0" err="1"/>
              <a:t>compléter</a:t>
            </a:r>
            <a:r>
              <a:rPr lang="en-GB" baseline="0" dirty="0"/>
              <a:t> [2034], </a:t>
            </a:r>
            <a:r>
              <a:rPr lang="en-GB" baseline="0" dirty="0" err="1"/>
              <a:t>complet</a:t>
            </a:r>
            <a:r>
              <a:rPr lang="en-GB" baseline="0" dirty="0"/>
              <a:t> [965], correct [2617], </a:t>
            </a:r>
            <a:r>
              <a:rPr lang="en-GB" baseline="0" dirty="0" err="1"/>
              <a:t>forme</a:t>
            </a:r>
            <a:r>
              <a:rPr lang="en-GB" baseline="0" dirty="0"/>
              <a:t> [369]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51</a:t>
            </a:fld>
            <a:endParaRPr lang="en-GB">
              <a:solidFill>
                <a:prstClr val="black"/>
              </a:solidFill>
              <a:latin typeface="Calibri" panose="020F0502020204030204"/>
            </a:endParaRPr>
          </a:p>
        </p:txBody>
      </p:sp>
    </p:spTree>
    <p:extLst>
      <p:ext uri="{BB962C8B-B14F-4D97-AF65-F5344CB8AC3E}">
        <p14:creationId xmlns:p14="http://schemas.microsoft.com/office/powerpoint/2010/main" val="23031956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for 4 slides</a:t>
            </a:r>
            <a:endParaRPr lang="en-US" b="1" dirty="0"/>
          </a:p>
          <a:p>
            <a:endParaRPr lang="en-US" b="1" dirty="0"/>
          </a:p>
          <a:p>
            <a:r>
              <a:rPr lang="en-US" b="1" dirty="0"/>
              <a:t>Aim: </a:t>
            </a:r>
            <a:r>
              <a:rPr lang="en-US" b="0" dirty="0"/>
              <a:t>applying vocabulary and grammar knowledge to understand the order of events in the text</a:t>
            </a:r>
            <a:endParaRPr lang="en-US" b="1" dirty="0"/>
          </a:p>
          <a:p>
            <a:endParaRPr lang="en-US" b="1" dirty="0"/>
          </a:p>
          <a:p>
            <a:r>
              <a:rPr lang="en-US" b="1" dirty="0"/>
              <a:t>Procedure:</a:t>
            </a:r>
          </a:p>
          <a:p>
            <a:pPr marL="228600" indent="-228600">
              <a:buAutoNum type="arabicPeriod"/>
            </a:pPr>
            <a:r>
              <a:rPr lang="en-US" b="0" dirty="0"/>
              <a:t>Teachers distribute the full text (available as a word document on the portal alongside this resource) to students.</a:t>
            </a:r>
          </a:p>
          <a:p>
            <a:pPr marL="228600" indent="-228600">
              <a:buAutoNum type="arabicPeriod"/>
            </a:pPr>
            <a:r>
              <a:rPr lang="en-US" b="0" dirty="0"/>
              <a:t>Student read the text and use their knowledge of tenses to divide the events into past, future and general activities.</a:t>
            </a:r>
          </a:p>
          <a:p>
            <a:pPr marL="228600" indent="-228600">
              <a:buAutoNum type="arabicPeriod"/>
            </a:pPr>
            <a:r>
              <a:rPr lang="en-US" b="0" dirty="0"/>
              <a:t>Answers are provided on the </a:t>
            </a:r>
            <a:r>
              <a:rPr lang="en-US" b="0" i="1" dirty="0" err="1"/>
              <a:t>réponses</a:t>
            </a:r>
            <a:r>
              <a:rPr lang="en-US" b="0" dirty="0"/>
              <a:t> slide (20).</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err="1"/>
              <a:t>ordre</a:t>
            </a:r>
            <a:r>
              <a:rPr lang="en-GB" baseline="0" dirty="0"/>
              <a:t> [197], correct [2617], article [604]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52</a:t>
            </a:fld>
            <a:endParaRPr lang="en-GB">
              <a:solidFill>
                <a:prstClr val="black"/>
              </a:solidFill>
              <a:latin typeface="Calibri" panose="020F0502020204030204"/>
            </a:endParaRPr>
          </a:p>
        </p:txBody>
      </p:sp>
    </p:spTree>
    <p:extLst>
      <p:ext uri="{BB962C8B-B14F-4D97-AF65-F5344CB8AC3E}">
        <p14:creationId xmlns:p14="http://schemas.microsoft.com/office/powerpoint/2010/main" val="656528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Century Gothic" panose="020B0502020202020204" pitchFamily="34" charset="0"/>
                <a:ea typeface="+mn-ea"/>
                <a:cs typeface="+mn-cs"/>
              </a:rPr>
              <a:t>Article adapted from: </a:t>
            </a:r>
            <a:r>
              <a:rPr lang="en-GB" dirty="0">
                <a:hlinkClick r:id="rId3"/>
              </a:rPr>
              <a:t>https://www.franceinter.fr/sciences/le-repas-de-noel-de-thomas-pesquet-dans-l-espace</a:t>
            </a:r>
            <a:endParaRPr lang="en-GB" dirty="0"/>
          </a:p>
          <a:p>
            <a:endParaRPr lang="en-GB" dirty="0"/>
          </a:p>
          <a:p>
            <a:r>
              <a:rPr lang="en-GB" b="1" dirty="0"/>
              <a:t>NB: </a:t>
            </a:r>
            <a:r>
              <a:rPr lang="en-GB" b="0" dirty="0"/>
              <a:t>The frequency values noted below relate to unknown vocabulary which features in the </a:t>
            </a:r>
            <a:r>
              <a:rPr lang="en-GB" b="1" dirty="0"/>
              <a:t>full </a:t>
            </a:r>
            <a:r>
              <a:rPr lang="en-GB" b="0" dirty="0"/>
              <a:t>text (i.e. the text which appears on this slide and the next). Glosses are provided for unknown vocabulary items which are a) not cognates or near-cognates, and b) do </a:t>
            </a:r>
            <a:r>
              <a:rPr lang="en-GB" b="1" dirty="0"/>
              <a:t>not</a:t>
            </a:r>
            <a:r>
              <a:rPr lang="en-GB" b="0" dirty="0"/>
              <a:t> feature in the follow-up vocabulary exercises in lesson 2. Any known vocabulary which is </a:t>
            </a:r>
            <a:r>
              <a:rPr lang="en-GB" b="1" dirty="0"/>
              <a:t>not </a:t>
            </a:r>
            <a:r>
              <a:rPr lang="en-GB" b="0" dirty="0"/>
              <a:t>glossed (such as the food items in the first paragraph on the next slide) should not be translated as this stage, as students will be asked to research it in dictionary work as part of the activities that follow.</a:t>
            </a:r>
          </a:p>
          <a:p>
            <a:endParaRPr lang="en-GB" b="0" dirty="0"/>
          </a:p>
          <a:p>
            <a:r>
              <a:rPr lang="en-GB" b="0" dirty="0"/>
              <a:t>One exceptions to this is </a:t>
            </a:r>
            <a:r>
              <a:rPr lang="en-GB" b="0" i="1" dirty="0" err="1"/>
              <a:t>cuisiner</a:t>
            </a:r>
            <a:r>
              <a:rPr lang="en-GB" b="0" i="0" dirty="0"/>
              <a:t>, as students should be able to work out the meaning of this from their knowledge of the phrase </a:t>
            </a:r>
            <a:r>
              <a:rPr lang="en-GB" b="0" i="1" dirty="0"/>
              <a:t>faire la cuisine.</a:t>
            </a:r>
            <a:endParaRPr lang="en-GB" b="1" dirty="0"/>
          </a:p>
          <a:p>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near-cognates used (1 is the most frequent word in French): </a:t>
            </a:r>
            <a:r>
              <a:rPr lang="en-GB" baseline="0" dirty="0"/>
              <a:t/>
            </a:r>
            <a:br>
              <a:rPr lang="en-GB" baseline="0" dirty="0"/>
            </a:br>
            <a:r>
              <a:rPr lang="en-GB" baseline="0" dirty="0" err="1"/>
              <a:t>astronaute</a:t>
            </a:r>
            <a:r>
              <a:rPr lang="en-GB" baseline="0" dirty="0"/>
              <a:t> [&gt;5000], chef [386], station [1399], international [282], </a:t>
            </a:r>
            <a:r>
              <a:rPr lang="fr-FR" sz="1200" dirty="0">
                <a:solidFill>
                  <a:srgbClr val="203864"/>
                </a:solidFill>
              </a:rPr>
              <a:t>occasion [423], spécial [726], collègue [1099], russe [1325], américain [374], sélection [2403], traditionnel [1574], menu [3470], dessert [&gt;5000], modifier [1035], texture [&gt;5000], concentrer [856], expert [1557], </a:t>
            </a:r>
            <a:r>
              <a:rPr lang="en-GB" sz="1200" b="0" i="0" u="none" strike="noStrike" kern="1200" dirty="0" err="1">
                <a:solidFill>
                  <a:schemeClr val="tx1"/>
                </a:solidFill>
                <a:effectLst/>
                <a:latin typeface="+mn-lt"/>
                <a:ea typeface="+mn-ea"/>
                <a:cs typeface="+mn-cs"/>
              </a:rPr>
              <a:t>développer</a:t>
            </a:r>
            <a:r>
              <a:rPr lang="en-GB" dirty="0"/>
              <a:t> [892], </a:t>
            </a:r>
            <a:r>
              <a:rPr lang="fr-FR" sz="1200" dirty="0">
                <a:solidFill>
                  <a:srgbClr val="203864"/>
                </a:solidFill>
              </a:rPr>
              <a:t>agence [1481], collaboration [2037], aventure [2090], européen [445]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used (1 is the most frequent word in French): </a:t>
            </a:r>
            <a:r>
              <a:rPr lang="en-GB" baseline="0" dirty="0"/>
              <a:t/>
            </a:r>
            <a:br>
              <a:rPr lang="en-GB" baseline="0" dirty="0"/>
            </a:br>
            <a:r>
              <a:rPr lang="en-GB" baseline="0" dirty="0" err="1"/>
              <a:t>cuisiner</a:t>
            </a:r>
            <a:r>
              <a:rPr lang="en-GB" baseline="0" dirty="0"/>
              <a:t> [&gt;5000], spatial [2765], essayer [303], </a:t>
            </a:r>
            <a:r>
              <a:rPr lang="fr-FR" sz="1200" dirty="0">
                <a:solidFill>
                  <a:srgbClr val="203864"/>
                </a:solidFill>
              </a:rPr>
              <a:t>bœuf [3914], foie [4817], gras [4018], poulet [4222], vin [2309], pain [2802], épice [&gt;5000], pomme [2847], contrainte [</a:t>
            </a:r>
            <a:r>
              <a:rPr lang="fr-FR" sz="1200">
                <a:solidFill>
                  <a:srgbClr val="203864"/>
                </a:solidFill>
              </a:rPr>
              <a:t>2250]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53</a:t>
            </a:fld>
            <a:endParaRPr lang="en-GB">
              <a:solidFill>
                <a:prstClr val="black"/>
              </a:solidFill>
              <a:latin typeface="Calibri" panose="020F0502020204030204"/>
            </a:endParaRPr>
          </a:p>
        </p:txBody>
      </p:sp>
    </p:spTree>
    <p:extLst>
      <p:ext uri="{BB962C8B-B14F-4D97-AF65-F5344CB8AC3E}">
        <p14:creationId xmlns:p14="http://schemas.microsoft.com/office/powerpoint/2010/main" val="4423759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54</a:t>
            </a:fld>
            <a:endParaRPr lang="en-GB">
              <a:solidFill>
                <a:prstClr val="black"/>
              </a:solidFill>
              <a:latin typeface="Calibri" panose="020F0502020204030204"/>
            </a:endParaRPr>
          </a:p>
        </p:txBody>
      </p:sp>
    </p:spTree>
    <p:extLst>
      <p:ext uri="{BB962C8B-B14F-4D97-AF65-F5344CB8AC3E}">
        <p14:creationId xmlns:p14="http://schemas.microsoft.com/office/powerpoint/2010/main" val="28506490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55</a:t>
            </a:fld>
            <a:endParaRPr lang="en-GB">
              <a:solidFill>
                <a:prstClr val="black"/>
              </a:solidFill>
              <a:latin typeface="Calibri" panose="020F0502020204030204"/>
            </a:endParaRPr>
          </a:p>
        </p:txBody>
      </p:sp>
    </p:spTree>
    <p:extLst>
      <p:ext uri="{BB962C8B-B14F-4D97-AF65-F5344CB8AC3E}">
        <p14:creationId xmlns:p14="http://schemas.microsoft.com/office/powerpoint/2010/main" val="4009553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comprehension of this week’s new vocabulary</a:t>
            </a:r>
            <a:endParaRPr lang="en-US" b="1" dirty="0"/>
          </a:p>
          <a:p>
            <a:endParaRPr lang="en-US" b="1" dirty="0"/>
          </a:p>
          <a:p>
            <a:r>
              <a:rPr lang="en-US" b="1" dirty="0"/>
              <a:t>Procedure:</a:t>
            </a:r>
          </a:p>
          <a:p>
            <a:r>
              <a:rPr lang="en-US" b="0" dirty="0"/>
              <a:t>1. Introduce the months one by one with the English equivalent. Teacher says the French, students repeat.</a:t>
            </a:r>
          </a:p>
          <a:p>
            <a:r>
              <a:rPr lang="en-US" b="0" dirty="0"/>
              <a:t>2. Click to remove the English and show the clues for each month.</a:t>
            </a:r>
          </a:p>
          <a:p>
            <a:r>
              <a:rPr lang="en-US" b="0" dirty="0"/>
              <a:t>3. Students write A-F and choose the month that meets the description. (F will likely be a process of elimination!)</a:t>
            </a:r>
          </a:p>
          <a:p>
            <a:r>
              <a:rPr lang="en-US" b="0" dirty="0"/>
              <a:t>4. Click to reveal the answers. Teacher to highlight that capital letters are not used for months in French.</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new vocabulary (1 is the most frequent word in French): </a:t>
            </a:r>
            <a:r>
              <a:rPr lang="en-GB" baseline="0" dirty="0"/>
              <a:t/>
            </a:r>
            <a:br>
              <a:rPr lang="en-GB" baseline="0" dirty="0"/>
            </a:br>
            <a:r>
              <a:rPr lang="fr-FR" dirty="0">
                <a:solidFill>
                  <a:srgbClr val="000000"/>
                </a:solidFill>
                <a:latin typeface="Century Gothic" panose="020B0502020202020204" pitchFamily="34" charset="0"/>
              </a:rPr>
              <a:t>célébrer [2170], préférer [597], avril [1022], date [660], événement [573], février [1136], janvier [939], juin [931], mars [868], mai [943], tradition [1371], on [29]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err="1">
                <a:solidFill>
                  <a:srgbClr val="000000"/>
                </a:solidFill>
                <a:latin typeface="Century Gothic" panose="020B0502020202020204" pitchFamily="34" charset="0"/>
              </a:rPr>
              <a:t>chocolat</a:t>
            </a:r>
            <a:r>
              <a:rPr lang="en-GB" baseline="0" dirty="0">
                <a:solidFill>
                  <a:srgbClr val="000000"/>
                </a:solidFill>
                <a:latin typeface="Century Gothic" panose="020B0502020202020204" pitchFamily="34" charset="0"/>
              </a:rPr>
              <a:t> [4556], week-end [2475], </a:t>
            </a:r>
            <a:r>
              <a:rPr lang="en-GB" baseline="0" dirty="0" err="1">
                <a:solidFill>
                  <a:srgbClr val="000000"/>
                </a:solidFill>
                <a:latin typeface="Century Gothic" panose="020B0502020202020204" pitchFamily="34" charset="0"/>
              </a:rPr>
              <a:t>entier</a:t>
            </a:r>
            <a:r>
              <a:rPr lang="en-GB" baseline="0" dirty="0">
                <a:solidFill>
                  <a:srgbClr val="000000"/>
                </a:solidFill>
                <a:latin typeface="Century Gothic" panose="020B0502020202020204" pitchFamily="34" charset="0"/>
              </a:rPr>
              <a:t> [455], </a:t>
            </a:r>
            <a:r>
              <a:rPr lang="en-GB" baseline="0" dirty="0" err="1">
                <a:solidFill>
                  <a:srgbClr val="000000"/>
                </a:solidFill>
                <a:latin typeface="Century Gothic" panose="020B0502020202020204" pitchFamily="34" charset="0"/>
              </a:rPr>
              <a:t>romantique</a:t>
            </a:r>
            <a:r>
              <a:rPr lang="en-GB" baseline="0" dirty="0">
                <a:solidFill>
                  <a:srgbClr val="000000"/>
                </a:solidFill>
                <a:latin typeface="Century Gothic" panose="020B0502020202020204" pitchFamily="34" charset="0"/>
              </a:rPr>
              <a:t> [4884]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7</a:t>
            </a:fld>
            <a:endParaRPr lang="en-GB">
              <a:solidFill>
                <a:prstClr val="black"/>
              </a:solidFill>
              <a:latin typeface="Calibri" panose="020F0502020204030204"/>
            </a:endParaRPr>
          </a:p>
        </p:txBody>
      </p:sp>
    </p:spTree>
    <p:extLst>
      <p:ext uri="{BB962C8B-B14F-4D97-AF65-F5344CB8AC3E}">
        <p14:creationId xmlns:p14="http://schemas.microsoft.com/office/powerpoint/2010/main" val="23031956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applying grammar knowledge to produce the ‘dictionary’ forms of cognates in the text, applying phonics knowledge to accurately pronounce cognates</a:t>
            </a:r>
          </a:p>
          <a:p>
            <a:endParaRPr lang="en-US" b="1" dirty="0"/>
          </a:p>
          <a:p>
            <a:r>
              <a:rPr lang="en-US" b="1" dirty="0"/>
              <a:t>Procedure:</a:t>
            </a:r>
          </a:p>
          <a:p>
            <a:pPr marL="0" indent="0">
              <a:buNone/>
            </a:pPr>
            <a:r>
              <a:rPr lang="en-US" b="0" dirty="0"/>
              <a:t>1. First, students re-read the article on slides 18-19 to find the French words for 1-8.</a:t>
            </a:r>
          </a:p>
          <a:p>
            <a:pPr marL="0" indent="0">
              <a:buNone/>
            </a:pPr>
            <a:r>
              <a:rPr lang="en-US" b="0" dirty="0"/>
              <a:t>2. They use grammar clues in the text to identify the ‘dictionary’ form of the word (</a:t>
            </a:r>
            <a:r>
              <a:rPr lang="en-US" b="0" dirty="0" err="1"/>
              <a:t>ie</a:t>
            </a:r>
            <a:r>
              <a:rPr lang="en-US" b="0" dirty="0"/>
              <a:t>. verb infinitive, noun gender, masculine singular adjective form).</a:t>
            </a:r>
          </a:p>
          <a:p>
            <a:pPr marL="0" indent="0">
              <a:buNone/>
            </a:pPr>
            <a:r>
              <a:rPr lang="en-US" b="0" dirty="0"/>
              <a:t>3. Click to reveal the answers.</a:t>
            </a:r>
          </a:p>
          <a:p>
            <a:pPr marL="0" indent="0">
              <a:buNone/>
            </a:pPr>
            <a:r>
              <a:rPr lang="en-US" b="0" dirty="0"/>
              <a:t>4. Then, they use SSC knowledge to read the words aloud using the French pronunciation.</a:t>
            </a:r>
          </a:p>
          <a:p>
            <a:pPr marL="0" indent="0">
              <a:buNone/>
            </a:pPr>
            <a:r>
              <a:rPr lang="en-US" b="0" dirty="0"/>
              <a:t>5. Click to reveal the play buttons. Click to check pronunciation.</a:t>
            </a:r>
          </a:p>
          <a:p>
            <a:pPr marL="0" indent="0">
              <a:buNone/>
            </a:pPr>
            <a:endParaRPr lang="en-US" b="0" dirty="0"/>
          </a:p>
          <a:p>
            <a:pPr marL="0" indent="0">
              <a:buNone/>
            </a:pPr>
            <a:r>
              <a:rPr lang="en-US" b="1" dirty="0"/>
              <a:t>Transcript:</a:t>
            </a:r>
          </a:p>
          <a:p>
            <a:pPr marL="0" indent="0">
              <a:buNone/>
            </a:pPr>
            <a:r>
              <a:rPr lang="en-US" b="0" dirty="0" err="1"/>
              <a:t>développer</a:t>
            </a:r>
            <a:r>
              <a:rPr lang="en-US" b="0" dirty="0"/>
              <a:t>, </a:t>
            </a:r>
            <a:r>
              <a:rPr lang="en-US" b="0" dirty="0" err="1"/>
              <a:t>une</a:t>
            </a:r>
            <a:r>
              <a:rPr lang="en-US" b="0" dirty="0"/>
              <a:t> </a:t>
            </a:r>
            <a:r>
              <a:rPr lang="en-US" b="0" dirty="0" err="1"/>
              <a:t>agence</a:t>
            </a:r>
            <a:r>
              <a:rPr lang="en-US" b="0" dirty="0"/>
              <a:t>, le </a:t>
            </a:r>
            <a:r>
              <a:rPr lang="en-US" b="0" dirty="0" err="1"/>
              <a:t>collègue</a:t>
            </a:r>
            <a:r>
              <a:rPr lang="en-US" b="0" dirty="0"/>
              <a:t>, le menu, la </a:t>
            </a:r>
            <a:r>
              <a:rPr lang="en-US" b="0" dirty="0" err="1"/>
              <a:t>sélection</a:t>
            </a:r>
            <a:r>
              <a:rPr lang="en-US" b="0" dirty="0"/>
              <a:t>, </a:t>
            </a:r>
            <a:r>
              <a:rPr lang="en-US" b="0" dirty="0" err="1"/>
              <a:t>américain</a:t>
            </a:r>
            <a:r>
              <a:rPr lang="en-US" b="0" dirty="0"/>
              <a:t>, international, </a:t>
            </a:r>
            <a:r>
              <a:rPr lang="en-US" b="0" dirty="0" err="1"/>
              <a:t>russe</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a:t>article [604], </a:t>
            </a:r>
            <a:r>
              <a:rPr lang="en-GB" baseline="0" dirty="0" err="1"/>
              <a:t>prononcer</a:t>
            </a:r>
            <a:r>
              <a:rPr lang="en-GB" baseline="0" dirty="0"/>
              <a:t> [706], </a:t>
            </a:r>
            <a:r>
              <a:rPr lang="en-GB" baseline="0" dirty="0" err="1"/>
              <a:t>développer</a:t>
            </a:r>
            <a:r>
              <a:rPr lang="en-GB" baseline="0" dirty="0"/>
              <a:t> [892], </a:t>
            </a:r>
            <a:r>
              <a:rPr lang="en-GB" baseline="0" dirty="0" err="1"/>
              <a:t>agence</a:t>
            </a:r>
            <a:r>
              <a:rPr lang="en-GB" baseline="0" dirty="0"/>
              <a:t> [1481], </a:t>
            </a:r>
            <a:r>
              <a:rPr lang="en-GB" baseline="0" dirty="0" err="1"/>
              <a:t>collègue</a:t>
            </a:r>
            <a:r>
              <a:rPr lang="en-GB" baseline="0" dirty="0"/>
              <a:t> [1099], menu [3470], selection [2403], </a:t>
            </a:r>
            <a:r>
              <a:rPr lang="en-GB" baseline="0" dirty="0" err="1"/>
              <a:t>américain</a:t>
            </a:r>
            <a:r>
              <a:rPr lang="en-GB" baseline="0" dirty="0"/>
              <a:t> [374], international [282], </a:t>
            </a:r>
            <a:r>
              <a:rPr lang="en-GB" baseline="0" dirty="0" err="1"/>
              <a:t>russe</a:t>
            </a:r>
            <a:r>
              <a:rPr lang="en-GB" baseline="0" dirty="0"/>
              <a:t> [1325]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56</a:t>
            </a:fld>
            <a:endParaRPr lang="en-GB">
              <a:solidFill>
                <a:prstClr val="black"/>
              </a:solidFill>
              <a:latin typeface="Calibri" panose="020F0502020204030204"/>
            </a:endParaRPr>
          </a:p>
        </p:txBody>
      </p:sp>
    </p:spTree>
    <p:extLst>
      <p:ext uri="{BB962C8B-B14F-4D97-AF65-F5344CB8AC3E}">
        <p14:creationId xmlns:p14="http://schemas.microsoft.com/office/powerpoint/2010/main" val="18192625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working out meaning from context, applying vocabulary knowledge to provide synonyms for words and phrases in the text</a:t>
            </a:r>
            <a:endParaRPr lang="en-US" b="1" dirty="0"/>
          </a:p>
          <a:p>
            <a:endParaRPr lang="en-US" b="1" dirty="0"/>
          </a:p>
          <a:p>
            <a:r>
              <a:rPr lang="en-US" b="1" dirty="0"/>
              <a:t>Procedure:</a:t>
            </a:r>
          </a:p>
          <a:p>
            <a:r>
              <a:rPr lang="en-US" b="0" dirty="0"/>
              <a:t>1. Students write 1-8 and suggest alternative expressions for the words and phrases in orange. It may be helpful to return to the full text for context.</a:t>
            </a:r>
          </a:p>
          <a:p>
            <a:r>
              <a:rPr lang="en-US" b="0" dirty="0"/>
              <a:t>2. Elicit answers from the class. Accept any accurate alternative which is close in meaning to the original.</a:t>
            </a:r>
          </a:p>
          <a:p>
            <a:endParaRPr lang="en-US" b="0" dirty="0"/>
          </a:p>
          <a:p>
            <a:r>
              <a:rPr lang="en-US" b="1" dirty="0"/>
              <a:t>Suggested answers:</a:t>
            </a:r>
          </a:p>
          <a:p>
            <a:pPr marL="228600" indent="-228600">
              <a:buAutoNum type="arabicPeriod"/>
            </a:pPr>
            <a:r>
              <a:rPr lang="en-US" b="0" dirty="0"/>
              <a:t>la cuisine </a:t>
            </a:r>
            <a:r>
              <a:rPr lang="en-US" b="0" dirty="0" err="1"/>
              <a:t>française</a:t>
            </a:r>
            <a:r>
              <a:rPr lang="en-US" b="0" dirty="0"/>
              <a:t>, des plats </a:t>
            </a:r>
            <a:r>
              <a:rPr lang="en-US" b="0" dirty="0" err="1"/>
              <a:t>français</a:t>
            </a:r>
            <a:endParaRPr lang="en-US" b="0" dirty="0"/>
          </a:p>
          <a:p>
            <a:pPr marL="228600" indent="-228600">
              <a:buAutoNum type="arabicPeriod"/>
            </a:pPr>
            <a:r>
              <a:rPr lang="en-US" b="0" dirty="0"/>
              <a:t>des chefs </a:t>
            </a:r>
            <a:r>
              <a:rPr lang="en-US" b="0" dirty="0" err="1"/>
              <a:t>français</a:t>
            </a:r>
            <a:r>
              <a:rPr lang="en-US" b="0" dirty="0"/>
              <a:t> </a:t>
            </a:r>
            <a:r>
              <a:rPr lang="en-US" b="0" dirty="0" err="1"/>
              <a:t>importants</a:t>
            </a:r>
            <a:r>
              <a:rPr lang="en-US" b="0" dirty="0"/>
              <a:t>, </a:t>
            </a:r>
            <a:r>
              <a:rPr lang="en-US" b="0" dirty="0" err="1"/>
              <a:t>excellents</a:t>
            </a:r>
            <a:r>
              <a:rPr lang="en-US" b="0" dirty="0"/>
              <a:t> [highlight the figurative use of </a:t>
            </a:r>
            <a:r>
              <a:rPr lang="en-US" b="0" i="1" dirty="0"/>
              <a:t>grand</a:t>
            </a:r>
            <a:r>
              <a:rPr lang="en-US" b="0" i="0" dirty="0"/>
              <a:t> to mean ‘great’, </a:t>
            </a:r>
            <a:r>
              <a:rPr lang="en-US" b="0" i="0" dirty="0" err="1"/>
              <a:t>ie</a:t>
            </a:r>
            <a:r>
              <a:rPr lang="en-US" b="0" i="0" dirty="0"/>
              <a:t> important, successful]</a:t>
            </a:r>
          </a:p>
          <a:p>
            <a:pPr marL="228600" indent="-228600">
              <a:buAutoNum type="arabicPeriod"/>
            </a:pPr>
            <a:r>
              <a:rPr lang="en-US" b="0" i="0" dirty="0"/>
              <a:t>des fêtes, des </a:t>
            </a:r>
            <a:r>
              <a:rPr lang="en-US" b="0" i="0" dirty="0" err="1"/>
              <a:t>événements</a:t>
            </a:r>
            <a:r>
              <a:rPr lang="en-US" b="0" i="0" dirty="0"/>
              <a:t> </a:t>
            </a:r>
            <a:r>
              <a:rPr lang="en-US" b="0" i="0" dirty="0" err="1"/>
              <a:t>importants</a:t>
            </a:r>
            <a:endParaRPr lang="en-US" b="0" i="0" dirty="0"/>
          </a:p>
          <a:p>
            <a:pPr marL="228600" indent="-228600">
              <a:buAutoNum type="arabicPeriod"/>
            </a:pPr>
            <a:r>
              <a:rPr lang="en-US" b="0" i="0" dirty="0"/>
              <a:t>changer</a:t>
            </a:r>
          </a:p>
          <a:p>
            <a:pPr marL="228600" indent="-228600">
              <a:buAutoNum type="arabicPeriod"/>
            </a:pPr>
            <a:r>
              <a:rPr lang="en-US" b="0" i="0" dirty="0" err="1"/>
              <a:t>parce</a:t>
            </a:r>
            <a:r>
              <a:rPr lang="en-US" b="0" i="0" dirty="0"/>
              <a:t> que</a:t>
            </a:r>
          </a:p>
          <a:p>
            <a:pPr marL="228600" indent="-228600">
              <a:buAutoNum type="arabicPeriod"/>
            </a:pPr>
            <a:r>
              <a:rPr lang="en-US" b="0" i="0" dirty="0"/>
              <a:t>la cuisine </a:t>
            </a:r>
            <a:r>
              <a:rPr lang="en-US" b="0" i="0" dirty="0" err="1"/>
              <a:t>spatiale</a:t>
            </a:r>
            <a:r>
              <a:rPr lang="en-US" b="0" i="0" dirty="0"/>
              <a:t>, faire la cuisine pour </a:t>
            </a:r>
            <a:r>
              <a:rPr lang="en-US" b="0" i="0" dirty="0" err="1"/>
              <a:t>l’espace</a:t>
            </a:r>
            <a:r>
              <a:rPr lang="en-US" b="0" i="0" dirty="0"/>
              <a:t> [highlight that Thierry Marx isn’t going into space himself!]</a:t>
            </a:r>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err="1"/>
              <a:t>journaliste</a:t>
            </a:r>
            <a:r>
              <a:rPr lang="en-GB" baseline="0" dirty="0"/>
              <a:t> [1337], suggestion [3254], orange [3912], </a:t>
            </a:r>
            <a:r>
              <a:rPr lang="en-GB" baseline="0" dirty="0" err="1"/>
              <a:t>gastronomie</a:t>
            </a:r>
            <a:r>
              <a:rPr lang="en-GB" baseline="0" dirty="0"/>
              <a:t> [&gt;5000], occasion [423], </a:t>
            </a:r>
            <a:r>
              <a:rPr lang="en-GB" baseline="0" dirty="0" err="1"/>
              <a:t>spécial</a:t>
            </a:r>
            <a:r>
              <a:rPr lang="en-GB" baseline="0" dirty="0"/>
              <a:t> [726], modifier [1035], </a:t>
            </a:r>
            <a:r>
              <a:rPr lang="en-GB" baseline="0" dirty="0" err="1"/>
              <a:t>aventure</a:t>
            </a:r>
            <a:r>
              <a:rPr lang="en-GB" baseline="0" dirty="0"/>
              <a:t> [2090], spatial [2765]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57</a:t>
            </a:fld>
            <a:endParaRPr lang="en-GB">
              <a:solidFill>
                <a:prstClr val="black"/>
              </a:solidFill>
              <a:latin typeface="Calibri" panose="020F0502020204030204"/>
            </a:endParaRPr>
          </a:p>
        </p:txBody>
      </p:sp>
    </p:spTree>
    <p:extLst>
      <p:ext uri="{BB962C8B-B14F-4D97-AF65-F5344CB8AC3E}">
        <p14:creationId xmlns:p14="http://schemas.microsoft.com/office/powerpoint/2010/main" val="22128309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understanding the detail of the text</a:t>
            </a:r>
            <a:endParaRPr lang="en-US" b="1" dirty="0"/>
          </a:p>
          <a:p>
            <a:endParaRPr lang="en-US" b="1" dirty="0"/>
          </a:p>
          <a:p>
            <a:r>
              <a:rPr lang="en-US" b="1" dirty="0"/>
              <a:t>Procedure:</a:t>
            </a:r>
          </a:p>
          <a:p>
            <a:r>
              <a:rPr lang="en-US" b="0" dirty="0"/>
              <a:t>1. Students write 1-5 and answer each question with ‘a’, ‘b’ or ‘c’, based on the information in the full text of the article.</a:t>
            </a:r>
          </a:p>
          <a:p>
            <a:r>
              <a:rPr lang="en-US" b="0" dirty="0"/>
              <a:t>2. Click to reveal the answers. Elicit which sentence(s) in the text they found the answers in.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a:t>article [604], </a:t>
            </a:r>
            <a:r>
              <a:rPr lang="en-GB" baseline="0" dirty="0" err="1"/>
              <a:t>complet</a:t>
            </a:r>
            <a:r>
              <a:rPr lang="en-GB" baseline="0" dirty="0"/>
              <a:t> [965], </a:t>
            </a:r>
            <a:r>
              <a:rPr lang="en-GB" baseline="0" dirty="0" err="1"/>
              <a:t>répondre</a:t>
            </a:r>
            <a:r>
              <a:rPr lang="en-GB" baseline="0" dirty="0"/>
              <a:t> [200], </a:t>
            </a:r>
            <a:r>
              <a:rPr lang="en-GB" baseline="0" dirty="0" err="1"/>
              <a:t>astronaute</a:t>
            </a:r>
            <a:r>
              <a:rPr lang="en-GB" baseline="0" dirty="0"/>
              <a:t> [&gt;5000], </a:t>
            </a:r>
            <a:r>
              <a:rPr lang="en-GB" baseline="0" dirty="0" err="1"/>
              <a:t>américain</a:t>
            </a:r>
            <a:r>
              <a:rPr lang="en-GB" baseline="0" dirty="0"/>
              <a:t> [374], comparer [1560], normal [833], </a:t>
            </a:r>
            <a:r>
              <a:rPr lang="en-GB" baseline="0" dirty="0" err="1"/>
              <a:t>agence</a:t>
            </a:r>
            <a:r>
              <a:rPr lang="en-GB" baseline="0" dirty="0"/>
              <a:t> [1481], </a:t>
            </a:r>
            <a:r>
              <a:rPr lang="en-GB" baseline="0" dirty="0" err="1"/>
              <a:t>européen</a:t>
            </a:r>
            <a:r>
              <a:rPr lang="en-GB" baseline="0" dirty="0"/>
              <a:t> [445], international [282]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58</a:t>
            </a:fld>
            <a:endParaRPr lang="en-GB">
              <a:solidFill>
                <a:prstClr val="black"/>
              </a:solidFill>
              <a:latin typeface="Calibri" panose="020F0502020204030204"/>
            </a:endParaRPr>
          </a:p>
        </p:txBody>
      </p:sp>
    </p:spTree>
    <p:extLst>
      <p:ext uri="{BB962C8B-B14F-4D97-AF65-F5344CB8AC3E}">
        <p14:creationId xmlns:p14="http://schemas.microsoft.com/office/powerpoint/2010/main" val="23031956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introducing a specific use of preposition </a:t>
            </a:r>
            <a:r>
              <a:rPr lang="en-US" b="0" i="1" dirty="0"/>
              <a:t>à</a:t>
            </a:r>
            <a:r>
              <a:rPr lang="en-US" b="0" i="0" dirty="0"/>
              <a:t>, using a dictionary/research to understand</a:t>
            </a:r>
            <a:r>
              <a:rPr lang="en-US" b="0" dirty="0"/>
              <a:t> the detail of the text</a:t>
            </a:r>
            <a:endParaRPr lang="en-US" b="1" dirty="0"/>
          </a:p>
          <a:p>
            <a:endParaRPr lang="en-US" b="1" dirty="0"/>
          </a:p>
          <a:p>
            <a:r>
              <a:rPr lang="en-US" b="1" dirty="0"/>
              <a:t>Procedure:</a:t>
            </a:r>
          </a:p>
          <a:p>
            <a:r>
              <a:rPr lang="en-US" b="0" dirty="0"/>
              <a:t>1. Introduce the specific use of </a:t>
            </a:r>
            <a:r>
              <a:rPr lang="en-US" b="0" i="1" dirty="0"/>
              <a:t>à </a:t>
            </a:r>
            <a:r>
              <a:rPr lang="en-US" b="0" i="0" dirty="0"/>
              <a:t>to indicate ingredients / accompaniments in a dish.</a:t>
            </a:r>
          </a:p>
          <a:p>
            <a:r>
              <a:rPr lang="en-US" b="0" dirty="0"/>
              <a:t>2. Bring up the Christmas menu. Students use dictionaries and/or websites to find out what food types are in each dish.</a:t>
            </a:r>
          </a:p>
          <a:p>
            <a:r>
              <a:rPr lang="en-US" b="0" dirty="0"/>
              <a:t>3. Students pair up pictures a-f, based on the pairings on the menu.</a:t>
            </a:r>
          </a:p>
          <a:p>
            <a:r>
              <a:rPr lang="en-US" b="0" dirty="0"/>
              <a:t>4. Click to reveal the answers (in the order of the menu).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Reactions to the menu can also be elicited – </a:t>
            </a:r>
            <a:r>
              <a:rPr lang="en-US" b="0" dirty="0" err="1"/>
              <a:t>eg.</a:t>
            </a:r>
            <a:r>
              <a:rPr lang="en-US" b="0" dirty="0"/>
              <a:t> </a:t>
            </a:r>
            <a:r>
              <a:rPr lang="en-US" b="0" i="1" dirty="0"/>
              <a:t>‘Qui </a:t>
            </a:r>
            <a:r>
              <a:rPr lang="en-US" b="0" i="1" dirty="0" err="1"/>
              <a:t>aime</a:t>
            </a:r>
            <a:r>
              <a:rPr lang="en-US" b="0" i="1" dirty="0"/>
              <a:t> le menu ?’, ‘Qui </a:t>
            </a:r>
            <a:r>
              <a:rPr lang="en-US" b="0" i="1" dirty="0" err="1"/>
              <a:t>n’aime</a:t>
            </a:r>
            <a:r>
              <a:rPr lang="en-US" b="0" i="1" dirty="0"/>
              <a:t> pas le menu ?’, ‘</a:t>
            </a:r>
            <a:r>
              <a:rPr lang="en-US" b="0" i="1" dirty="0" err="1"/>
              <a:t>Quel</a:t>
            </a:r>
            <a:r>
              <a:rPr lang="en-US" b="0" i="1" dirty="0"/>
              <a:t> plat </a:t>
            </a:r>
            <a:r>
              <a:rPr lang="en-US" b="0" i="1" dirty="0" err="1"/>
              <a:t>aimes-tu</a:t>
            </a:r>
            <a:r>
              <a:rPr lang="en-US" b="0" i="1" dirty="0"/>
              <a:t> ?’, ‘</a:t>
            </a:r>
            <a:r>
              <a:rPr lang="en-US" b="0" i="1" dirty="0" err="1"/>
              <a:t>Pourquoi</a:t>
            </a:r>
            <a:r>
              <a:rPr lang="en-US" b="0"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a:t>menu [4370], </a:t>
            </a:r>
            <a:r>
              <a:rPr lang="en-GB" baseline="0" dirty="0" err="1"/>
              <a:t>paire</a:t>
            </a:r>
            <a:r>
              <a:rPr lang="en-GB" baseline="0" dirty="0"/>
              <a:t> [3926]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(1 is the most frequent word in French): </a:t>
            </a: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bœuf</a:t>
            </a:r>
            <a:r>
              <a:rPr lang="en-GB" baseline="0" dirty="0"/>
              <a:t> [3914], foie [4817], </a:t>
            </a:r>
            <a:r>
              <a:rPr lang="en-GB" baseline="0" dirty="0" err="1"/>
              <a:t>gras</a:t>
            </a:r>
            <a:r>
              <a:rPr lang="en-GB" baseline="0" dirty="0"/>
              <a:t> [4018], </a:t>
            </a:r>
            <a:r>
              <a:rPr lang="en-GB" baseline="0" dirty="0" err="1"/>
              <a:t>poulet</a:t>
            </a:r>
            <a:r>
              <a:rPr lang="en-GB" baseline="0" dirty="0"/>
              <a:t> [4222], vin [2309], pain [2802], </a:t>
            </a:r>
            <a:r>
              <a:rPr lang="en-GB" baseline="0" dirty="0" err="1"/>
              <a:t>épice</a:t>
            </a:r>
            <a:r>
              <a:rPr lang="en-GB" baseline="0" dirty="0"/>
              <a:t> [&gt;5000], </a:t>
            </a:r>
            <a:r>
              <a:rPr lang="en-GB" baseline="0" dirty="0" err="1"/>
              <a:t>pomme</a:t>
            </a:r>
            <a:r>
              <a:rPr lang="en-GB" baseline="0" dirty="0"/>
              <a:t> [2847]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59</a:t>
            </a:fld>
            <a:endParaRPr lang="en-GB">
              <a:solidFill>
                <a:prstClr val="black"/>
              </a:solidFill>
              <a:latin typeface="Calibri" panose="020F0502020204030204"/>
            </a:endParaRPr>
          </a:p>
        </p:txBody>
      </p:sp>
    </p:spTree>
    <p:extLst>
      <p:ext uri="{BB962C8B-B14F-4D97-AF65-F5344CB8AC3E}">
        <p14:creationId xmlns:p14="http://schemas.microsoft.com/office/powerpoint/2010/main" val="15028203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15 minutes</a:t>
            </a:r>
          </a:p>
          <a:p>
            <a:endParaRPr lang="en-US" b="1" dirty="0"/>
          </a:p>
          <a:p>
            <a:r>
              <a:rPr lang="en-US" b="1" dirty="0"/>
              <a:t>Aim: </a:t>
            </a:r>
            <a:r>
              <a:rPr lang="en-US" b="0" dirty="0"/>
              <a:t>responding creatively to the text</a:t>
            </a:r>
            <a:endParaRPr lang="en-US" b="1" dirty="0"/>
          </a:p>
          <a:p>
            <a:endParaRPr lang="en-US" b="1" dirty="0"/>
          </a:p>
          <a:p>
            <a:r>
              <a:rPr lang="en-US" b="1" dirty="0"/>
              <a:t>Procedure:</a:t>
            </a:r>
          </a:p>
          <a:p>
            <a:r>
              <a:rPr lang="en-US" b="0" dirty="0"/>
              <a:t>1. Students choose whether to write an article about themselves, or write an interview with Thomas </a:t>
            </a:r>
            <a:r>
              <a:rPr lang="en-US" b="0" dirty="0" err="1"/>
              <a:t>Pesquet</a:t>
            </a:r>
            <a:r>
              <a:rPr lang="en-US" b="0" dirty="0"/>
              <a:t>.</a:t>
            </a:r>
          </a:p>
          <a:p>
            <a:r>
              <a:rPr lang="en-US" b="0" dirty="0"/>
              <a:t>2. They can use dictionaries and do research online to inform their writing.</a:t>
            </a:r>
          </a:p>
          <a:p>
            <a:r>
              <a:rPr lang="en-US" b="0" dirty="0"/>
              <a:t>3. The activity can be extended by using their writing as scripts for a TV news report / chat show interview, to be recorded or performed in class.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a:t>tour [523], article [604], </a:t>
            </a:r>
            <a:r>
              <a:rPr lang="en-GB" baseline="0" dirty="0" err="1"/>
              <a:t>similaire</a:t>
            </a:r>
            <a:r>
              <a:rPr lang="en-GB" baseline="0" dirty="0"/>
              <a:t> [2632], imaginer [840], </a:t>
            </a:r>
            <a:r>
              <a:rPr lang="en-GB" baseline="0" dirty="0" err="1"/>
              <a:t>astronaute</a:t>
            </a:r>
            <a:r>
              <a:rPr lang="en-GB" baseline="0" dirty="0"/>
              <a:t> [&gt;5000], menu [3470], </a:t>
            </a:r>
            <a:r>
              <a:rPr lang="en-GB" baseline="0" dirty="0" err="1"/>
              <a:t>idéal</a:t>
            </a:r>
            <a:r>
              <a:rPr lang="en-GB" baseline="0" dirty="0"/>
              <a:t> [1429], occasion [423], </a:t>
            </a:r>
            <a:r>
              <a:rPr lang="en-GB" baseline="0" dirty="0" err="1"/>
              <a:t>spécial</a:t>
            </a:r>
            <a:r>
              <a:rPr lang="en-GB" baseline="0" dirty="0"/>
              <a:t> [726], restaurant [2336], interview [3186], </a:t>
            </a:r>
            <a:r>
              <a:rPr lang="en-GB" baseline="0" dirty="0" err="1"/>
              <a:t>traditionnel</a:t>
            </a:r>
            <a:r>
              <a:rPr lang="en-GB" baseline="0" dirty="0"/>
              <a:t> [1574]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60</a:t>
            </a:fld>
            <a:endParaRPr lang="en-GB">
              <a:solidFill>
                <a:prstClr val="black"/>
              </a:solidFill>
              <a:latin typeface="Calibri" panose="020F0502020204030204"/>
            </a:endParaRPr>
          </a:p>
        </p:txBody>
      </p:sp>
    </p:spTree>
    <p:extLst>
      <p:ext uri="{BB962C8B-B14F-4D97-AF65-F5344CB8AC3E}">
        <p14:creationId xmlns:p14="http://schemas.microsoft.com/office/powerpoint/2010/main" val="4561312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checking written comprehension of this week’s revisited vocabulary</a:t>
            </a:r>
            <a:endParaRPr lang="en-US" b="1" dirty="0"/>
          </a:p>
          <a:p>
            <a:endParaRPr lang="en-US" b="1" dirty="0"/>
          </a:p>
          <a:p>
            <a:r>
              <a:rPr lang="en-US" b="1" dirty="0"/>
              <a:t>Procedure:</a:t>
            </a:r>
          </a:p>
          <a:p>
            <a:r>
              <a:rPr lang="en-US" b="0" dirty="0"/>
              <a:t>1. Students write 1-9 and choose which word can fill the gap.</a:t>
            </a:r>
          </a:p>
          <a:p>
            <a:r>
              <a:rPr lang="en-US" b="0" dirty="0"/>
              <a:t>2. Click to reveal the answers.</a:t>
            </a:r>
          </a:p>
          <a:p>
            <a:r>
              <a:rPr lang="en-US" b="0" dirty="0"/>
              <a:t>3. The text can also be translated into English.</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revisited vocabulary (1 is the most frequent word in French): </a:t>
            </a:r>
            <a:r>
              <a:rPr lang="en-GB" baseline="0" dirty="0"/>
              <a:t/>
            </a:r>
            <a:br>
              <a:rPr lang="en-GB" baseline="0" dirty="0"/>
            </a:br>
            <a:r>
              <a:rPr lang="fr-FR" sz="1200" b="0" kern="1200" dirty="0">
                <a:solidFill>
                  <a:schemeClr val="tx1"/>
                </a:solidFill>
                <a:effectLst/>
                <a:latin typeface="+mn-lt"/>
                <a:ea typeface="+mn-ea"/>
                <a:cs typeface="+mn-cs"/>
              </a:rPr>
              <a:t>saison [1667], été [623], pendant [89], temps [65], frapper (à) [745], pour2 [10], si1 [34], là [109], cœur [568], </a:t>
            </a:r>
            <a:endParaRPr lang="en-GB" b="0" baseline="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sz="1200" b="0" kern="1200" dirty="0" err="1">
                <a:solidFill>
                  <a:schemeClr val="tx1"/>
                </a:solidFill>
                <a:effectLst/>
                <a:latin typeface="+mn-lt"/>
                <a:ea typeface="+mn-ea"/>
                <a:cs typeface="+mn-cs"/>
              </a:rPr>
              <a:t>compléter</a:t>
            </a:r>
            <a:r>
              <a:rPr lang="en-GB" sz="1200" b="0" kern="1200" dirty="0">
                <a:solidFill>
                  <a:schemeClr val="tx1"/>
                </a:solidFill>
                <a:effectLst/>
                <a:latin typeface="+mn-lt"/>
                <a:ea typeface="+mn-ea"/>
                <a:cs typeface="+mn-cs"/>
              </a:rPr>
              <a:t> [2034], </a:t>
            </a:r>
            <a:r>
              <a:rPr lang="en-GB" sz="1200" b="0" kern="1200" dirty="0" err="1">
                <a:solidFill>
                  <a:schemeClr val="tx1"/>
                </a:solidFill>
                <a:effectLst/>
                <a:latin typeface="+mn-lt"/>
                <a:ea typeface="+mn-ea"/>
                <a:cs typeface="+mn-cs"/>
              </a:rPr>
              <a:t>région</a:t>
            </a:r>
            <a:r>
              <a:rPr lang="en-GB" sz="1200" b="0" kern="1200" dirty="0">
                <a:solidFill>
                  <a:schemeClr val="tx1"/>
                </a:solidFill>
                <a:effectLst/>
                <a:latin typeface="+mn-lt"/>
                <a:ea typeface="+mn-ea"/>
                <a:cs typeface="+mn-cs"/>
              </a:rPr>
              <a:t> [241]</a:t>
            </a:r>
            <a:endParaRPr lang="en-GB" b="0" baseline="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kern="1200" dirty="0">
              <a:solidFill>
                <a:schemeClr val="tx1"/>
              </a:solidFill>
              <a:effectLst/>
              <a:latin typeface="Century Gothic" panose="020B0502020202020204" pitchFamily="34" charset="0"/>
              <a:ea typeface="+mn-ea"/>
              <a:cs typeface="+mn-cs"/>
            </a:endParaRPr>
          </a:p>
          <a:p>
            <a:r>
              <a:rPr lang="en-GB" sz="1200" b="1" kern="1200" dirty="0">
                <a:solidFill>
                  <a:schemeClr val="tx1"/>
                </a:solidFill>
                <a:effectLst/>
                <a:latin typeface="Century Gothic" panose="020B0502020202020204" pitchFamily="34" charset="0"/>
                <a:ea typeface="+mn-ea"/>
                <a:cs typeface="+mn-cs"/>
              </a:rPr>
              <a:t>Image attribution:</a:t>
            </a:r>
          </a:p>
          <a:p>
            <a:r>
              <a:rPr lang="fr-FR" sz="1200" b="0" kern="1200" dirty="0">
                <a:solidFill>
                  <a:schemeClr val="tx1"/>
                </a:solidFill>
                <a:effectLst/>
                <a:latin typeface="Century Gothic" panose="020B0502020202020204" pitchFamily="34" charset="0"/>
                <a:ea typeface="+mn-ea"/>
                <a:cs typeface="+mn-cs"/>
              </a:rPr>
              <a:t>Par </a:t>
            </a:r>
            <a:r>
              <a:rPr lang="fr-FR" sz="1200" b="0" kern="1200" dirty="0" err="1">
                <a:solidFill>
                  <a:schemeClr val="tx1"/>
                </a:solidFill>
                <a:effectLst/>
                <a:latin typeface="Century Gothic" panose="020B0502020202020204" pitchFamily="34" charset="0"/>
                <a:ea typeface="+mn-ea"/>
                <a:cs typeface="+mn-cs"/>
              </a:rPr>
              <a:t>Brunobuisson</a:t>
            </a:r>
            <a:r>
              <a:rPr lang="fr-FR" sz="1200" b="0" kern="1200" dirty="0">
                <a:solidFill>
                  <a:schemeClr val="tx1"/>
                </a:solidFill>
                <a:effectLst/>
                <a:latin typeface="Century Gothic" panose="020B0502020202020204" pitchFamily="34" charset="0"/>
                <a:ea typeface="+mn-ea"/>
                <a:cs typeface="+mn-cs"/>
              </a:rPr>
              <a:t> — Travail personnel, CC BY-SA 4.0, https://commons.wikimedia.org/w/index.php?curid=81872264</a:t>
            </a:r>
            <a:endParaRPr lang="en-GB" sz="1200" b="0" kern="1200" dirty="0">
              <a:solidFill>
                <a:schemeClr val="tx1"/>
              </a:solidFill>
              <a:effectLst/>
              <a:latin typeface="Century Gothic" panose="020B0502020202020204" pitchFamily="34" charset="0"/>
              <a:ea typeface="+mn-ea"/>
              <a:cs typeface="+mn-cs"/>
            </a:endParaRPr>
          </a:p>
          <a:p>
            <a:r>
              <a:rPr lang="fr-FR" b="0" dirty="0"/>
              <a:t>Domaine public, https://commons.wikimedia.org/w/index.php?curid=1372253</a:t>
            </a:r>
            <a:endParaRPr lang="en-US" b="0"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62</a:t>
            </a:fld>
            <a:endParaRPr lang="en-GB">
              <a:solidFill>
                <a:prstClr val="black"/>
              </a:solidFill>
              <a:latin typeface="Calibri" panose="020F0502020204030204"/>
            </a:endParaRPr>
          </a:p>
        </p:txBody>
      </p:sp>
    </p:spTree>
    <p:extLst>
      <p:ext uri="{BB962C8B-B14F-4D97-AF65-F5344CB8AC3E}">
        <p14:creationId xmlns:p14="http://schemas.microsoft.com/office/powerpoint/2010/main" val="23031956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Cultural information about the use of euros in French-speaking countries.</a:t>
            </a:r>
          </a:p>
          <a:p>
            <a:endParaRPr lang="en-US" b="0" dirty="0"/>
          </a:p>
          <a:p>
            <a:r>
              <a:rPr lang="en-US" b="0" dirty="0"/>
              <a:t>Teachers should take the opportunity to practice the pronunciation difference in the </a:t>
            </a:r>
            <a:r>
              <a:rPr lang="en-US" b="1" dirty="0" err="1"/>
              <a:t>eu</a:t>
            </a:r>
            <a:r>
              <a:rPr lang="en-US" b="0" dirty="0"/>
              <a:t> sound between the two languages.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err="1"/>
              <a:t>monnaie</a:t>
            </a:r>
            <a:r>
              <a:rPr lang="en-GB" baseline="0" dirty="0"/>
              <a:t> [1932], official [996], u</a:t>
            </a:r>
            <a:r>
              <a:rPr kumimoji="0" lang="fr-FR"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nion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[729], européen [445], </a:t>
            </a:r>
            <a:r>
              <a:rPr lang="en-GB" sz="1200" dirty="0">
                <a:solidFill>
                  <a:schemeClr val="accent5">
                    <a:lumMod val="50000"/>
                  </a:schemeClr>
                </a:solidFill>
              </a:rPr>
              <a:t>Luxembourg [n/a],</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symbole [1427], </a:t>
            </a:r>
            <a:r>
              <a:rPr lang="en-GB" sz="1800" b="0" i="0" u="none" strike="noStrike" dirty="0" err="1">
                <a:solidFill>
                  <a:srgbClr val="000000"/>
                </a:solidFill>
                <a:effectLst/>
                <a:latin typeface="Calibri" panose="020F0502020204030204" pitchFamily="34" charset="0"/>
              </a:rPr>
              <a:t>illustrer</a:t>
            </a:r>
            <a:r>
              <a:rPr lang="en-GB" dirty="0"/>
              <a:t> [1939], motif [1369], </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identité [1437], national [227]</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r>
              <a:rPr lang="en-GB" baseline="0" dirty="0"/>
              <a:t/>
            </a:r>
            <a:br>
              <a:rPr lang="en-GB" baseline="0" dirty="0"/>
            </a:b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centime</a:t>
            </a:r>
            <a:r>
              <a:rPr lang="en-GB" baseline="0" dirty="0"/>
              <a:t> [&gt;5000], </a:t>
            </a:r>
            <a:r>
              <a:rPr kumimoji="0" lang="fr-FR"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pièce [813]</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64</a:t>
            </a:fld>
            <a:endParaRPr lang="en-GB">
              <a:solidFill>
                <a:prstClr val="black"/>
              </a:solidFill>
              <a:latin typeface="Calibri" panose="020F0502020204030204"/>
            </a:endParaRPr>
          </a:p>
        </p:txBody>
      </p:sp>
    </p:spTree>
    <p:extLst>
      <p:ext uri="{BB962C8B-B14F-4D97-AF65-F5344CB8AC3E}">
        <p14:creationId xmlns:p14="http://schemas.microsoft.com/office/powerpoint/2010/main" val="23031956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recognition of the third person singular form of a range of verb types, connecting this form with the informal </a:t>
            </a:r>
            <a:r>
              <a:rPr lang="en-US" b="0" i="1" dirty="0"/>
              <a:t>on</a:t>
            </a:r>
            <a:r>
              <a:rPr lang="en-US" b="0" i="0" dirty="0"/>
              <a:t> meaning</a:t>
            </a:r>
            <a:endParaRPr lang="en-US" b="0" dirty="0"/>
          </a:p>
          <a:p>
            <a:endParaRPr lang="en-US" b="1" dirty="0"/>
          </a:p>
          <a:p>
            <a:r>
              <a:rPr lang="en-US" b="1" dirty="0"/>
              <a:t>Procedure:</a:t>
            </a:r>
          </a:p>
          <a:p>
            <a:r>
              <a:rPr lang="en-US" b="0" dirty="0"/>
              <a:t>1. Students write 1-8 and choose </a:t>
            </a:r>
            <a:r>
              <a:rPr lang="en-US" b="0" i="1" dirty="0"/>
              <a:t>nous</a:t>
            </a:r>
            <a:r>
              <a:rPr lang="en-US" b="0" i="0" dirty="0"/>
              <a:t> or </a:t>
            </a:r>
            <a:r>
              <a:rPr lang="en-US" b="0" i="1" dirty="0"/>
              <a:t>on</a:t>
            </a:r>
            <a:r>
              <a:rPr lang="en-US" b="0" i="0" dirty="0"/>
              <a:t> for each.</a:t>
            </a:r>
            <a:endParaRPr lang="en-US" b="0" dirty="0"/>
          </a:p>
          <a:p>
            <a:r>
              <a:rPr lang="en-US" b="0" dirty="0"/>
              <a:t>2. Click to reveal the answers.</a:t>
            </a:r>
          </a:p>
          <a:p>
            <a:r>
              <a:rPr lang="en-US" b="0" dirty="0"/>
              <a:t>3. English translations can also be elicited.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err="1"/>
              <a:t>expérience</a:t>
            </a:r>
            <a:r>
              <a:rPr lang="en-GB" baseline="0" dirty="0"/>
              <a:t> [679], magazine [2033], message [792], pot-au-feu [3648/4/786]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Par </a:t>
            </a:r>
            <a:r>
              <a:rPr lang="fr-FR" sz="1200" b="0" kern="1200" dirty="0" err="1">
                <a:solidFill>
                  <a:schemeClr val="tx1"/>
                </a:solidFill>
                <a:effectLst/>
                <a:latin typeface="+mn-lt"/>
                <a:ea typeface="+mn-ea"/>
                <a:cs typeface="+mn-cs"/>
              </a:rPr>
              <a:t>Andre</a:t>
            </a:r>
            <a:r>
              <a:rPr lang="fr-FR" sz="1200" b="0" kern="1200" dirty="0">
                <a:solidFill>
                  <a:schemeClr val="tx1"/>
                </a:solidFill>
                <a:effectLst/>
                <a:latin typeface="+mn-lt"/>
                <a:ea typeface="+mn-ea"/>
                <a:cs typeface="+mn-cs"/>
              </a:rPr>
              <a:t> — recettessimples.fr, CC BY-SA 3.0, https://commons.wikimedia.org/w/index.php?curid=324118</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66</a:t>
            </a:fld>
            <a:endParaRPr lang="en-GB">
              <a:solidFill>
                <a:prstClr val="black"/>
              </a:solidFill>
              <a:latin typeface="Calibri" panose="020F0502020204030204"/>
            </a:endParaRPr>
          </a:p>
        </p:txBody>
      </p:sp>
    </p:spTree>
    <p:extLst>
      <p:ext uri="{BB962C8B-B14F-4D97-AF65-F5344CB8AC3E}">
        <p14:creationId xmlns:p14="http://schemas.microsoft.com/office/powerpoint/2010/main" val="1206972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aural comprehension of this week’s new </a:t>
            </a:r>
            <a:r>
              <a:rPr lang="en-US" b="0" dirty="0" err="1"/>
              <a:t>vocabuary</a:t>
            </a:r>
            <a:endParaRPr lang="en-US" b="1" dirty="0"/>
          </a:p>
          <a:p>
            <a:endParaRPr lang="en-US" b="1" dirty="0"/>
          </a:p>
          <a:p>
            <a:r>
              <a:rPr lang="en-US" b="1" dirty="0"/>
              <a:t>Procedure:</a:t>
            </a:r>
          </a:p>
          <a:p>
            <a:r>
              <a:rPr lang="en-US" b="0" dirty="0"/>
              <a:t>1. Click the numbers to play the audio.</a:t>
            </a:r>
          </a:p>
          <a:p>
            <a:r>
              <a:rPr lang="en-US" b="0" dirty="0"/>
              <a:t>2. Students write 1-8 and the date they hear.</a:t>
            </a:r>
          </a:p>
          <a:p>
            <a:r>
              <a:rPr lang="en-US" b="0" dirty="0"/>
              <a:t>3. Click to reveal the answers.</a:t>
            </a:r>
          </a:p>
          <a:p>
            <a:r>
              <a:rPr lang="en-US" b="0" dirty="0"/>
              <a:t>4. Teachers may wish to provide some background to the cultural events.</a:t>
            </a:r>
          </a:p>
          <a:p>
            <a:endParaRPr lang="en-US" b="0" dirty="0"/>
          </a:p>
          <a:p>
            <a:r>
              <a:rPr lang="en-US" b="1" dirty="0"/>
              <a:t>Transcript:</a:t>
            </a:r>
          </a:p>
          <a:p>
            <a:pPr marL="228600" indent="-228600">
              <a:buAutoNum type="arabicPeriod"/>
            </a:pPr>
            <a:r>
              <a:rPr lang="en-US" b="0" dirty="0"/>
              <a:t>le premier </a:t>
            </a:r>
            <a:r>
              <a:rPr lang="en-US" b="0" dirty="0" err="1"/>
              <a:t>mai</a:t>
            </a:r>
            <a:endParaRPr lang="en-US" b="0" dirty="0"/>
          </a:p>
          <a:p>
            <a:pPr marL="228600" indent="-228600">
              <a:buAutoNum type="arabicPeriod"/>
            </a:pPr>
            <a:r>
              <a:rPr lang="en-US" b="0" dirty="0"/>
              <a:t>le six </a:t>
            </a:r>
            <a:r>
              <a:rPr lang="en-US" b="0" dirty="0" err="1"/>
              <a:t>janvier</a:t>
            </a:r>
            <a:endParaRPr lang="en-US" b="0" dirty="0"/>
          </a:p>
          <a:p>
            <a:pPr marL="228600" indent="-228600">
              <a:buAutoNum type="arabicPeriod"/>
            </a:pPr>
            <a:r>
              <a:rPr lang="en-US" b="0" dirty="0"/>
              <a:t>le </a:t>
            </a:r>
            <a:r>
              <a:rPr lang="en-US" b="0" dirty="0" err="1"/>
              <a:t>huit</a:t>
            </a:r>
            <a:r>
              <a:rPr lang="en-US" b="0" dirty="0"/>
              <a:t> mars</a:t>
            </a:r>
          </a:p>
          <a:p>
            <a:pPr marL="228600" indent="-228600">
              <a:buAutoNum type="arabicPeriod"/>
            </a:pPr>
            <a:r>
              <a:rPr lang="en-US" b="0" dirty="0"/>
              <a:t>le </a:t>
            </a:r>
            <a:r>
              <a:rPr lang="en-US" b="0" dirty="0" err="1"/>
              <a:t>vingt-quatre</a:t>
            </a:r>
            <a:r>
              <a:rPr lang="en-US" b="0" dirty="0"/>
              <a:t> </a:t>
            </a:r>
            <a:r>
              <a:rPr lang="en-US" b="0" dirty="0" err="1"/>
              <a:t>juin</a:t>
            </a:r>
            <a:endParaRPr lang="en-US" b="0" dirty="0"/>
          </a:p>
          <a:p>
            <a:pPr marL="228600" indent="-228600">
              <a:buAutoNum type="arabicPeriod"/>
            </a:pPr>
            <a:r>
              <a:rPr lang="en-US" b="0" dirty="0"/>
              <a:t>le deux </a:t>
            </a:r>
            <a:r>
              <a:rPr lang="en-US" b="0" dirty="0" err="1"/>
              <a:t>février</a:t>
            </a:r>
            <a:endParaRPr lang="en-US" b="0" dirty="0"/>
          </a:p>
          <a:p>
            <a:pPr marL="228600" indent="-228600">
              <a:buAutoNum type="arabicPeriod"/>
            </a:pPr>
            <a:r>
              <a:rPr lang="en-US" b="0" dirty="0"/>
              <a:t>le </a:t>
            </a:r>
            <a:r>
              <a:rPr lang="en-US" b="0" dirty="0" err="1"/>
              <a:t>vingt</a:t>
            </a:r>
            <a:r>
              <a:rPr lang="en-US" b="0" dirty="0"/>
              <a:t>-deux </a:t>
            </a:r>
            <a:r>
              <a:rPr lang="en-US" b="0" dirty="0" err="1"/>
              <a:t>avril</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r>
              <a:rPr lang="en-GB" baseline="0" dirty="0"/>
              <a:t/>
            </a:r>
            <a:br>
              <a:rPr lang="en-GB" baseline="0" dirty="0"/>
            </a:br>
            <a:r>
              <a:rPr lang="fr-FR" dirty="0">
                <a:solidFill>
                  <a:srgbClr val="000000"/>
                </a:solidFill>
                <a:latin typeface="Century Gothic" panose="020B0502020202020204" pitchFamily="34" charset="0"/>
              </a:rPr>
              <a:t>premier [56], vingt [1273]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US" b="1" dirty="0"/>
              <a:t>Image attribution:</a:t>
            </a:r>
          </a:p>
          <a:p>
            <a:r>
              <a:rPr lang="en-US" b="0" dirty="0"/>
              <a:t>Par Steph Gray le 15 </a:t>
            </a:r>
            <a:r>
              <a:rPr lang="en-US" b="0" dirty="0" err="1"/>
              <a:t>janvier</a:t>
            </a:r>
            <a:r>
              <a:rPr lang="en-US" b="0" dirty="0"/>
              <a:t> 2011 CC BY-SA 2.0, https://commons.wikimedia.org/w/index.php?curid=54689390</a:t>
            </a:r>
          </a:p>
          <a:p>
            <a:r>
              <a:rPr lang="en-US" b="0" dirty="0"/>
              <a:t>CC BY-SA 3.0, https://commons.wikimedia.org/w/index.php?curid=190999</a:t>
            </a:r>
          </a:p>
          <a:p>
            <a:r>
              <a:rPr lang="fr-FR" b="0" dirty="0"/>
              <a:t>Par </a:t>
            </a:r>
            <a:r>
              <a:rPr lang="fr-FR" b="0" dirty="0" err="1"/>
              <a:t>Mbiele</a:t>
            </a:r>
            <a:r>
              <a:rPr lang="fr-FR" b="0" dirty="0"/>
              <a:t> Happi — Travail personnel, CC BY-SA 4.0, https://commons.wikimedia.org/w/index.php?curid=45034581</a:t>
            </a:r>
          </a:p>
          <a:p>
            <a:r>
              <a:rPr lang="en-US" b="0" dirty="0"/>
              <a:t>Par John McConnell — from [2]: Earth flag created solely from public domain sources and released into the public domain by Derrick Coetzee., Domaine public, https://commons.wikimedia.org/w/index.php?curid=114292</a:t>
            </a:r>
          </a:p>
          <a:p>
            <a:r>
              <a:rPr lang="en-US" b="0" dirty="0"/>
              <a:t>Par </a:t>
            </a:r>
            <a:r>
              <a:rPr lang="en-US" b="0" dirty="0" err="1"/>
              <a:t>Jüppsche</a:t>
            </a:r>
            <a:r>
              <a:rPr lang="en-US" b="0" dirty="0"/>
              <a:t> — Ripuarian Wikipedia, CC BY-SA 3.0, https://commons.wikimedia.org/w/index.php?curid=765582</a:t>
            </a:r>
          </a:p>
          <a:p>
            <a:r>
              <a:rPr lang="fr-FR" b="0" dirty="0"/>
              <a:t>Domaine public, https://commons.wikimedia.org/w/index.php?curid=1889121</a:t>
            </a:r>
            <a:endParaRPr lang="en-US" b="0"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8</a:t>
            </a:fld>
            <a:endParaRPr lang="en-GB">
              <a:solidFill>
                <a:prstClr val="black"/>
              </a:solidFill>
              <a:latin typeface="Calibri" panose="020F0502020204030204"/>
            </a:endParaRPr>
          </a:p>
        </p:txBody>
      </p:sp>
    </p:spTree>
    <p:extLst>
      <p:ext uri="{BB962C8B-B14F-4D97-AF65-F5344CB8AC3E}">
        <p14:creationId xmlns:p14="http://schemas.microsoft.com/office/powerpoint/2010/main" val="3729247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err="1"/>
              <a:t>practising</a:t>
            </a:r>
            <a:r>
              <a:rPr lang="en-US" b="0" dirty="0"/>
              <a:t> written recognition of the the </a:t>
            </a:r>
            <a:r>
              <a:rPr lang="en-US" b="0" i="1" dirty="0"/>
              <a:t>on</a:t>
            </a:r>
            <a:r>
              <a:rPr lang="en-US" b="0" i="0" dirty="0"/>
              <a:t> form of regular –ER verbs, and its impersonal meaning</a:t>
            </a:r>
          </a:p>
          <a:p>
            <a:endParaRPr lang="en-US" b="1" dirty="0"/>
          </a:p>
          <a:p>
            <a:r>
              <a:rPr lang="en-US" b="1" dirty="0"/>
              <a:t>Procedure:</a:t>
            </a:r>
          </a:p>
          <a:p>
            <a:r>
              <a:rPr lang="en-US" b="0" dirty="0"/>
              <a:t>1. Students write two columns in their books, headed ‘people in general’ and ‘just Amir’s family’. Using the verb endings to help them, they write (in English) who does what.</a:t>
            </a:r>
          </a:p>
          <a:p>
            <a:r>
              <a:rPr lang="en-US" b="0" dirty="0"/>
              <a:t>2. Click to reveal pronouns.</a:t>
            </a:r>
          </a:p>
          <a:p>
            <a:r>
              <a:rPr lang="en-US" b="0" dirty="0"/>
              <a:t>3. Suggested solutions appear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err="1"/>
              <a:t>général</a:t>
            </a:r>
            <a:r>
              <a:rPr lang="en-GB" baseline="0" dirty="0"/>
              <a:t> [147], </a:t>
            </a:r>
            <a:r>
              <a:rPr lang="en-GB" baseline="0" dirty="0" err="1"/>
              <a:t>carnaval</a:t>
            </a:r>
            <a:r>
              <a:rPr lang="en-GB" baseline="0" dirty="0"/>
              <a:t> [&gt;5000], parade [&gt;5000], </a:t>
            </a:r>
            <a:r>
              <a:rPr lang="en-GB" baseline="0" dirty="0" err="1"/>
              <a:t>thème</a:t>
            </a:r>
            <a:r>
              <a:rPr lang="en-GB" baseline="0" dirty="0"/>
              <a:t> [1720], fleur [2305], </a:t>
            </a:r>
            <a:r>
              <a:rPr lang="en-GB" baseline="0" dirty="0" err="1"/>
              <a:t>bataille</a:t>
            </a:r>
            <a:r>
              <a:rPr lang="en-GB" baseline="0" dirty="0"/>
              <a:t> [1303], unique [402], </a:t>
            </a:r>
            <a:r>
              <a:rPr lang="en-GB" baseline="0" dirty="0" err="1"/>
              <a:t>groupe</a:t>
            </a:r>
            <a:r>
              <a:rPr lang="en-GB" baseline="0" dirty="0"/>
              <a:t> [187], citron [&gt;5000], sculpture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US" b="1" dirty="0"/>
              <a:t>Image attribution:</a:t>
            </a:r>
          </a:p>
          <a:p>
            <a:r>
              <a:rPr lang="en-US" sz="1200" b="0" i="0" u="none" strike="noStrike" kern="1200" dirty="0">
                <a:solidFill>
                  <a:schemeClr val="tx1"/>
                </a:solidFill>
                <a:effectLst/>
                <a:latin typeface="+mn-lt"/>
                <a:ea typeface="+mn-ea"/>
                <a:cs typeface="+mn-cs"/>
                <a:hlinkClick r:id="rId3"/>
              </a:rPr>
              <a:t>"Attend!"</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4"/>
              </a:rPr>
              <a:t>Chris the Borg</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5"/>
              </a:rPr>
              <a:t>CC BY-SA 2.0</a:t>
            </a:r>
            <a:endParaRPr lang="en-US" b="1" dirty="0"/>
          </a:p>
          <a:p>
            <a:r>
              <a:rPr lang="en-US" sz="1200" b="0" i="0" u="none" strike="noStrike" kern="1200" dirty="0">
                <a:solidFill>
                  <a:schemeClr val="tx1"/>
                </a:solidFill>
                <a:effectLst/>
                <a:latin typeface="+mn-lt"/>
                <a:ea typeface="+mn-ea"/>
                <a:cs typeface="+mn-cs"/>
                <a:hlinkClick r:id="rId6"/>
              </a:rPr>
              <a:t>"Corso </a:t>
            </a:r>
            <a:r>
              <a:rPr lang="en-US" sz="1200" b="0" i="0" u="none" strike="noStrike" kern="1200" dirty="0" err="1">
                <a:solidFill>
                  <a:schemeClr val="tx1"/>
                </a:solidFill>
                <a:effectLst/>
                <a:latin typeface="+mn-lt"/>
                <a:ea typeface="+mn-ea"/>
                <a:cs typeface="+mn-cs"/>
                <a:hlinkClick r:id="rId6"/>
              </a:rPr>
              <a:t>illuminé</a:t>
            </a:r>
            <a:r>
              <a:rPr lang="en-US" sz="1200" b="0" i="0" u="none" strike="noStrike" kern="1200" dirty="0">
                <a:solidFill>
                  <a:schemeClr val="tx1"/>
                </a:solidFill>
                <a:effectLst/>
                <a:latin typeface="+mn-lt"/>
                <a:ea typeface="+mn-ea"/>
                <a:cs typeface="+mn-cs"/>
                <a:hlinkClick r:id="rId6"/>
              </a:rPr>
              <a:t> Nice </a:t>
            </a:r>
            <a:r>
              <a:rPr lang="en-US" sz="1200" b="0" i="0" u="none" strike="noStrike" kern="1200" dirty="0" err="1">
                <a:solidFill>
                  <a:schemeClr val="tx1"/>
                </a:solidFill>
                <a:effectLst/>
                <a:latin typeface="+mn-lt"/>
                <a:ea typeface="+mn-ea"/>
                <a:cs typeface="+mn-cs"/>
                <a:hlinkClick r:id="rId6"/>
              </a:rPr>
              <a:t>Carnaval</a:t>
            </a:r>
            <a:r>
              <a:rPr lang="en-US" sz="1200" b="0" i="0" u="none" strike="noStrike" kern="1200" dirty="0">
                <a:solidFill>
                  <a:schemeClr val="tx1"/>
                </a:solidFill>
                <a:effectLst/>
                <a:latin typeface="+mn-lt"/>
                <a:ea typeface="+mn-ea"/>
                <a:cs typeface="+mn-cs"/>
                <a:hlinkClick r:id="rId6"/>
              </a:rPr>
              <a:t> 17/02/2015"</a:t>
            </a:r>
            <a:r>
              <a:rPr lang="en-US" sz="1200" b="0" i="0" kern="1200" dirty="0">
                <a:solidFill>
                  <a:schemeClr val="tx1"/>
                </a:solidFill>
                <a:effectLst/>
                <a:latin typeface="+mn-lt"/>
                <a:ea typeface="+mn-ea"/>
                <a:cs typeface="+mn-cs"/>
              </a:rPr>
              <a:t> by </a:t>
            </a:r>
            <a:r>
              <a:rPr lang="en-US" sz="1200" b="0" i="0" u="none" strike="noStrike" kern="1200" dirty="0" err="1">
                <a:solidFill>
                  <a:schemeClr val="tx1"/>
                </a:solidFill>
                <a:effectLst/>
                <a:latin typeface="+mn-lt"/>
                <a:ea typeface="+mn-ea"/>
                <a:cs typeface="+mn-cs"/>
                <a:hlinkClick r:id="rId7"/>
              </a:rPr>
              <a:t>christopher.royer</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8"/>
              </a:rPr>
              <a:t>CC BY-NC-SA 2.0</a:t>
            </a:r>
            <a:endParaRPr lang="en-US" sz="1200" b="0" i="0" u="none" strike="noStrike" kern="1200" cap="all"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9"/>
              </a:rPr>
              <a:t>"DSC_0474"</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10"/>
              </a:rPr>
              <a:t>Leona Lorraine</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11"/>
              </a:rPr>
              <a:t>CC BY-ND 2.0</a:t>
            </a:r>
            <a:endParaRPr lang="en-US" sz="1200" b="0" i="0" u="none" strike="noStrike" kern="1200" cap="all"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12"/>
              </a:rPr>
              <a:t>"Champagne"</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13"/>
              </a:rPr>
              <a:t>Cappuccino &amp; Baguette</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14"/>
              </a:rPr>
              <a:t>CC BY-NC-ND 2.0</a:t>
            </a:r>
            <a:endParaRPr lang="en-US" b="0"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722184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Suggested answers appear on clicks.</a:t>
            </a:r>
            <a:endParaRPr lang="en-US" b="0"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1924510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err="1"/>
              <a:t>practising</a:t>
            </a:r>
            <a:r>
              <a:rPr lang="en-US" b="0" dirty="0"/>
              <a:t> written recognition of the </a:t>
            </a:r>
            <a:r>
              <a:rPr lang="en-US" b="0" i="1" dirty="0"/>
              <a:t>on</a:t>
            </a:r>
            <a:r>
              <a:rPr lang="en-US" b="0" i="0" dirty="0"/>
              <a:t> form of a range of irregular verbs, and its impersonal meaning</a:t>
            </a:r>
            <a:endParaRPr lang="en-US" b="1" dirty="0"/>
          </a:p>
          <a:p>
            <a:endParaRPr lang="en-US" b="1" dirty="0"/>
          </a:p>
          <a:p>
            <a:r>
              <a:rPr lang="en-US" b="1" dirty="0"/>
              <a:t>Procedure:</a:t>
            </a:r>
          </a:p>
          <a:p>
            <a:r>
              <a:rPr lang="en-US" b="0" dirty="0"/>
              <a:t>1. Students write two columns in their books, headed ‘people in general’ and ‘just </a:t>
            </a:r>
            <a:r>
              <a:rPr lang="en-US" b="0" dirty="0" err="1"/>
              <a:t>L</a:t>
            </a:r>
            <a:r>
              <a:rPr lang="en-US" sz="1200" i="0" dirty="0" err="1">
                <a:solidFill>
                  <a:schemeClr val="accent1">
                    <a:lumMod val="50000"/>
                  </a:schemeClr>
                </a:solidFill>
                <a:latin typeface="Century Gothic" panose="020F0302020204030204"/>
              </a:rPr>
              <a:t>éa</a:t>
            </a:r>
            <a:r>
              <a:rPr lang="en-US" b="0" dirty="0"/>
              <a:t>’. Using the verb forms to help them, they write (in English) who does what.</a:t>
            </a:r>
          </a:p>
          <a:p>
            <a:r>
              <a:rPr lang="en-US" b="0" dirty="0"/>
              <a:t>2. Click to reveal pronouns.</a:t>
            </a:r>
          </a:p>
          <a:p>
            <a:r>
              <a:rPr lang="en-US" b="0" dirty="0"/>
              <a:t>3. Suggested solutions appear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r>
              <a:rPr lang="en-GB" baseline="0" dirty="0"/>
              <a:t/>
            </a:r>
            <a:br>
              <a:rPr lang="en-GB" baseline="0" dirty="0"/>
            </a:br>
            <a:r>
              <a:rPr lang="en-GB" baseline="0" dirty="0" err="1"/>
              <a:t>général</a:t>
            </a:r>
            <a:r>
              <a:rPr lang="en-GB" baseline="0" dirty="0"/>
              <a:t> [147], </a:t>
            </a:r>
            <a:r>
              <a:rPr lang="en-GB" baseline="0" dirty="0" err="1"/>
              <a:t>musicien</a:t>
            </a:r>
            <a:r>
              <a:rPr lang="en-GB" baseline="0" dirty="0"/>
              <a:t> [3100], amateur [2760], </a:t>
            </a:r>
            <a:r>
              <a:rPr lang="en-GB" baseline="0" dirty="0" err="1"/>
              <a:t>professionnel</a:t>
            </a:r>
            <a:r>
              <a:rPr lang="en-GB" baseline="0" dirty="0"/>
              <a:t> [1000], concert [1697], </a:t>
            </a:r>
            <a:r>
              <a:rPr lang="en-GB" baseline="0" dirty="0" err="1"/>
              <a:t>juste</a:t>
            </a:r>
            <a:r>
              <a:rPr lang="en-GB" baseline="0" dirty="0"/>
              <a:t> [304], public [285], instrument [1650], ambiance [4025], fantastique [4107]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US" b="1" dirty="0"/>
              <a:t>Image attribution:</a:t>
            </a:r>
          </a:p>
          <a:p>
            <a:r>
              <a:rPr lang="fr-FR" sz="1200" b="0" i="0" u="none" strike="noStrike" kern="1200" dirty="0">
                <a:solidFill>
                  <a:schemeClr val="tx1"/>
                </a:solidFill>
                <a:effectLst/>
                <a:latin typeface="+mn-lt"/>
                <a:ea typeface="+mn-ea"/>
                <a:cs typeface="+mn-cs"/>
                <a:hlinkClick r:id="rId3"/>
              </a:rPr>
              <a:t>"20140622 Fête de la musique - Cinquantenaire (Bruxelles) - </a:t>
            </a:r>
            <a:r>
              <a:rPr lang="fr-FR" sz="1200" b="0" i="0" u="none" strike="noStrike" kern="1200" dirty="0" err="1">
                <a:solidFill>
                  <a:schemeClr val="tx1"/>
                </a:solidFill>
                <a:effectLst/>
                <a:latin typeface="+mn-lt"/>
                <a:ea typeface="+mn-ea"/>
                <a:cs typeface="+mn-cs"/>
                <a:hlinkClick r:id="rId3"/>
              </a:rPr>
              <a:t>Clare</a:t>
            </a:r>
            <a:r>
              <a:rPr lang="fr-FR" sz="1200" b="0" i="0" u="none" strike="noStrike" kern="1200" dirty="0">
                <a:solidFill>
                  <a:schemeClr val="tx1"/>
                </a:solidFill>
                <a:effectLst/>
                <a:latin typeface="+mn-lt"/>
                <a:ea typeface="+mn-ea"/>
                <a:cs typeface="+mn-cs"/>
                <a:hlinkClick r:id="rId3"/>
              </a:rPr>
              <a:t> Louise"</a:t>
            </a:r>
            <a:r>
              <a:rPr lang="fr-FR" sz="1200" b="0" i="0" kern="1200" dirty="0">
                <a:solidFill>
                  <a:schemeClr val="tx1"/>
                </a:solidFill>
                <a:effectLst/>
                <a:latin typeface="+mn-lt"/>
                <a:ea typeface="+mn-ea"/>
                <a:cs typeface="+mn-cs"/>
              </a:rPr>
              <a:t> by </a:t>
            </a:r>
            <a:r>
              <a:rPr lang="fr-FR" sz="1200" b="0" i="0" u="none" strike="noStrike" kern="1200" dirty="0">
                <a:solidFill>
                  <a:schemeClr val="tx1"/>
                </a:solidFill>
                <a:effectLst/>
                <a:latin typeface="+mn-lt"/>
                <a:ea typeface="+mn-ea"/>
                <a:cs typeface="+mn-cs"/>
                <a:hlinkClick r:id="rId4"/>
              </a:rPr>
              <a:t>Philippe Clabots (#</a:t>
            </a:r>
            <a:r>
              <a:rPr lang="fr-FR" sz="1200" b="0" i="0" u="none" strike="noStrike" kern="1200" dirty="0" err="1">
                <a:solidFill>
                  <a:schemeClr val="tx1"/>
                </a:solidFill>
                <a:effectLst/>
                <a:latin typeface="+mn-lt"/>
                <a:ea typeface="+mn-ea"/>
                <a:cs typeface="+mn-cs"/>
                <a:hlinkClick r:id="rId4"/>
              </a:rPr>
              <a:t>PhilippeCPhoto</a:t>
            </a:r>
            <a:r>
              <a:rPr lang="fr-FR" sz="1200" b="0" i="0" u="none" strike="noStrike" kern="1200" dirty="0">
                <a:solidFill>
                  <a:schemeClr val="tx1"/>
                </a:solidFill>
                <a:effectLst/>
                <a:latin typeface="+mn-lt"/>
                <a:ea typeface="+mn-ea"/>
                <a:cs typeface="+mn-cs"/>
                <a:hlinkClick r:id="rId4"/>
              </a:rPr>
              <a:t>)</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licensed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under</a:t>
            </a:r>
            <a:r>
              <a:rPr lang="fr-FR" sz="1200" b="0" i="0" kern="1200" dirty="0">
                <a:solidFill>
                  <a:schemeClr val="tx1"/>
                </a:solidFill>
                <a:effectLst/>
                <a:latin typeface="+mn-lt"/>
                <a:ea typeface="+mn-ea"/>
                <a:cs typeface="+mn-cs"/>
              </a:rPr>
              <a:t> </a:t>
            </a:r>
            <a:r>
              <a:rPr lang="fr-FR" sz="1200" b="0" i="0" u="none" strike="noStrike" kern="1200" cap="all" dirty="0">
                <a:solidFill>
                  <a:schemeClr val="tx1"/>
                </a:solidFill>
                <a:effectLst/>
                <a:latin typeface="+mn-lt"/>
                <a:ea typeface="+mn-ea"/>
                <a:cs typeface="+mn-cs"/>
                <a:hlinkClick r:id="rId5"/>
              </a:rPr>
              <a:t>CC BY-NC-SA 2.0</a:t>
            </a:r>
            <a:endParaRPr lang="fr-FR" sz="1200" b="0" i="0" u="none" strike="noStrike"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hlinkClick r:id="rId6"/>
              </a:rPr>
              <a:t>"</a:t>
            </a:r>
            <a:r>
              <a:rPr lang="fr-FR" sz="1200" b="0" i="0" u="none" strike="noStrike" kern="1200" dirty="0" err="1">
                <a:solidFill>
                  <a:schemeClr val="tx1"/>
                </a:solidFill>
                <a:effectLst/>
                <a:latin typeface="+mn-lt"/>
                <a:ea typeface="+mn-ea"/>
                <a:cs typeface="+mn-cs"/>
                <a:hlinkClick r:id="rId6"/>
              </a:rPr>
              <a:t>Babayaga</a:t>
            </a:r>
            <a:r>
              <a:rPr lang="fr-FR" sz="1200" b="0" i="0" u="none" strike="noStrike" kern="1200" dirty="0">
                <a:solidFill>
                  <a:schemeClr val="tx1"/>
                </a:solidFill>
                <a:effectLst/>
                <a:latin typeface="+mn-lt"/>
                <a:ea typeface="+mn-ea"/>
                <a:cs typeface="+mn-cs"/>
                <a:hlinkClick r:id="rId6"/>
              </a:rPr>
              <a:t> à la fête de la Musique 2016"</a:t>
            </a:r>
            <a:r>
              <a:rPr lang="fr-FR" sz="1200" b="0" i="0" kern="1200" dirty="0">
                <a:solidFill>
                  <a:schemeClr val="tx1"/>
                </a:solidFill>
                <a:effectLst/>
                <a:latin typeface="+mn-lt"/>
                <a:ea typeface="+mn-ea"/>
                <a:cs typeface="+mn-cs"/>
              </a:rPr>
              <a:t> by </a:t>
            </a:r>
            <a:r>
              <a:rPr lang="fr-FR" sz="1200" b="0" i="0" u="none" strike="noStrike" kern="1200" dirty="0" err="1">
                <a:solidFill>
                  <a:schemeClr val="tx1"/>
                </a:solidFill>
                <a:effectLst/>
                <a:latin typeface="+mn-lt"/>
                <a:ea typeface="+mn-ea"/>
                <a:cs typeface="+mn-cs"/>
                <a:hlinkClick r:id="rId7"/>
              </a:rPr>
              <a:t>ciegalo</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licensed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under</a:t>
            </a:r>
            <a:r>
              <a:rPr lang="fr-FR" sz="1200" b="0" i="0" kern="1200" dirty="0">
                <a:solidFill>
                  <a:schemeClr val="tx1"/>
                </a:solidFill>
                <a:effectLst/>
                <a:latin typeface="+mn-lt"/>
                <a:ea typeface="+mn-ea"/>
                <a:cs typeface="+mn-cs"/>
              </a:rPr>
              <a:t> </a:t>
            </a:r>
            <a:r>
              <a:rPr lang="fr-FR" sz="1200" b="0" i="0" u="none" strike="noStrike" kern="1200" cap="all" dirty="0">
                <a:solidFill>
                  <a:schemeClr val="tx1"/>
                </a:solidFill>
                <a:effectLst/>
                <a:latin typeface="+mn-lt"/>
                <a:ea typeface="+mn-ea"/>
                <a:cs typeface="+mn-cs"/>
                <a:hlinkClick r:id="rId5"/>
              </a:rPr>
              <a:t>CC BY-NC-SA 2.0</a:t>
            </a:r>
            <a:endParaRPr lang="fr-FR" sz="1200" b="0" i="0" u="none" strike="noStrike"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hlinkClick r:id="rId8"/>
              </a:rPr>
              <a:t>Image</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9"/>
              </a:rPr>
              <a:t>Alain </a:t>
            </a:r>
            <a:r>
              <a:rPr lang="en-US" sz="1200" b="0" i="0" u="none" strike="noStrike" kern="1200" dirty="0" err="1">
                <a:solidFill>
                  <a:schemeClr val="tx1"/>
                </a:solidFill>
                <a:effectLst/>
                <a:latin typeface="+mn-lt"/>
                <a:ea typeface="+mn-ea"/>
                <a:cs typeface="+mn-cs"/>
                <a:hlinkClick r:id="rId9"/>
              </a:rPr>
              <a:t>Bachellier</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5"/>
              </a:rPr>
              <a:t>CC BY-NC-SA 2.0</a:t>
            </a:r>
            <a:endParaRPr lang="en-US" sz="1200" b="0" i="0" u="none" strike="noStrike" kern="1200" cap="all" dirty="0">
              <a:solidFill>
                <a:schemeClr val="tx1"/>
              </a:solidFill>
              <a:effectLst/>
              <a:latin typeface="+mn-lt"/>
              <a:ea typeface="+mn-ea"/>
              <a:cs typeface="+mn-cs"/>
            </a:endParaRPr>
          </a:p>
          <a:p>
            <a:endParaRPr lang="fr-FR" sz="1200" b="0" i="0" u="none" strike="noStrike" kern="1200" cap="all"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latin typeface="Calibri" panose="020F0502020204030204"/>
              </a:rPr>
              <a:pPr>
                <a:defRPr/>
              </a:pPr>
              <a:t>11</a:t>
            </a:fld>
            <a:endParaRPr lang="en-GB">
              <a:solidFill>
                <a:prstClr val="black"/>
              </a:solidFill>
              <a:latin typeface="Calibri" panose="020F0502020204030204"/>
            </a:endParaRPr>
          </a:p>
        </p:txBody>
      </p:sp>
    </p:spTree>
    <p:extLst>
      <p:ext uri="{BB962C8B-B14F-4D97-AF65-F5344CB8AC3E}">
        <p14:creationId xmlns:p14="http://schemas.microsoft.com/office/powerpoint/2010/main" val="2658075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09/02/21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09/02/21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09/02/21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09/02/21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09/02/21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09/02/21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510938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7474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14267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6630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897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6994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135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6032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29433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0480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388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09/02/21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09/02/21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316968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1" Type="http://schemas.openxmlformats.org/officeDocument/2006/relationships/slideLayout" Target="../slideLayouts/slideLayout24.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png"/><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27.png"/><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8.jpeg"/><Relationship Id="rId1" Type="http://schemas.openxmlformats.org/officeDocument/2006/relationships/slideLayout" Target="../slideLayouts/slideLayout24.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8.jpeg"/><Relationship Id="rId1" Type="http://schemas.openxmlformats.org/officeDocument/2006/relationships/slideLayout" Target="../slideLayouts/slideLayout24.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2.png"/><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1" Type="http://schemas.openxmlformats.org/officeDocument/2006/relationships/audio" Target="../media/audio26.wav"/><Relationship Id="rId12" Type="http://schemas.openxmlformats.org/officeDocument/2006/relationships/image" Target="../media/image11.png"/><Relationship Id="rId13" Type="http://schemas.openxmlformats.org/officeDocument/2006/relationships/image" Target="../media/image37.png"/><Relationship Id="rId14" Type="http://schemas.openxmlformats.org/officeDocument/2006/relationships/image" Target="../media/image38.png"/><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audio" Target="../media/audio19.wav"/><Relationship Id="rId5" Type="http://schemas.openxmlformats.org/officeDocument/2006/relationships/audio" Target="../media/audio20.wav"/><Relationship Id="rId6" Type="http://schemas.openxmlformats.org/officeDocument/2006/relationships/audio" Target="../media/audio21.wav"/><Relationship Id="rId7" Type="http://schemas.openxmlformats.org/officeDocument/2006/relationships/audio" Target="../media/audio22.wav"/><Relationship Id="rId8" Type="http://schemas.openxmlformats.org/officeDocument/2006/relationships/audio" Target="../media/audio23.wav"/><Relationship Id="rId9" Type="http://schemas.openxmlformats.org/officeDocument/2006/relationships/audio" Target="../media/audio24.wav"/><Relationship Id="rId10" Type="http://schemas.openxmlformats.org/officeDocument/2006/relationships/audio" Target="../media/audio25.wav"/></Relationships>
</file>

<file path=ppt/slides/_rels/slide19.xml.rels><?xml version="1.0" encoding="UTF-8" standalone="yes"?>
<Relationships xmlns="http://schemas.openxmlformats.org/package/2006/relationships"><Relationship Id="rId11" Type="http://schemas.openxmlformats.org/officeDocument/2006/relationships/audio" Target="../media/audio34.wav"/><Relationship Id="rId12" Type="http://schemas.openxmlformats.org/officeDocument/2006/relationships/image" Target="../media/image11.png"/><Relationship Id="rId13" Type="http://schemas.openxmlformats.org/officeDocument/2006/relationships/image" Target="../media/image37.png"/><Relationship Id="rId14" Type="http://schemas.openxmlformats.org/officeDocument/2006/relationships/image" Target="../media/image38.png"/><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audio" Target="../media/audio27.wav"/><Relationship Id="rId5" Type="http://schemas.openxmlformats.org/officeDocument/2006/relationships/audio" Target="../media/audio28.wav"/><Relationship Id="rId6" Type="http://schemas.openxmlformats.org/officeDocument/2006/relationships/audio" Target="../media/audio29.wav"/><Relationship Id="rId7" Type="http://schemas.openxmlformats.org/officeDocument/2006/relationships/audio" Target="../media/audio30.wav"/><Relationship Id="rId8" Type="http://schemas.openxmlformats.org/officeDocument/2006/relationships/audio" Target="../media/audio31.wav"/><Relationship Id="rId9" Type="http://schemas.openxmlformats.org/officeDocument/2006/relationships/audio" Target="../media/audio32.wav"/><Relationship Id="rId10" Type="http://schemas.openxmlformats.org/officeDocument/2006/relationships/audio" Target="../media/audio33.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9.jpeg"/><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9.jpeg"/><Relationship Id="rId1" Type="http://schemas.openxmlformats.org/officeDocument/2006/relationships/slideLayout" Target="../slideLayouts/slideLayout24.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0.png"/><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0.png"/><Relationship Id="rId1" Type="http://schemas.openxmlformats.org/officeDocument/2006/relationships/slideLayout" Target="../slideLayouts/slideLayout24.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8" Type="http://schemas.openxmlformats.org/officeDocument/2006/relationships/image" Target="../media/image44.jpeg"/><Relationship Id="rId1" Type="http://schemas.openxmlformats.org/officeDocument/2006/relationships/slideLayout" Target="../slideLayouts/slideLayout24.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audio" Target="../media/audio1.wav"/><Relationship Id="rId6" Type="http://schemas.openxmlformats.org/officeDocument/2006/relationships/audio" Target="../media/audio2.wav"/><Relationship Id="rId7" Type="http://schemas.openxmlformats.org/officeDocument/2006/relationships/audio" Target="../media/audio3.wav"/><Relationship Id="rId8" Type="http://schemas.openxmlformats.org/officeDocument/2006/relationships/audio" Target="../media/audio4.wav"/><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1" Type="http://schemas.openxmlformats.org/officeDocument/2006/relationships/slideLayout" Target="../slideLayouts/slideLayout24.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1" Type="http://schemas.openxmlformats.org/officeDocument/2006/relationships/slideLayout" Target="../slideLayouts/slideLayout24.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1" Type="http://schemas.openxmlformats.org/officeDocument/2006/relationships/audio" Target="../media/audio42.wav"/><Relationship Id="rId12" Type="http://schemas.openxmlformats.org/officeDocument/2006/relationships/image" Target="../media/image37.png"/><Relationship Id="rId13" Type="http://schemas.openxmlformats.org/officeDocument/2006/relationships/image" Target="../media/image11.png"/><Relationship Id="rId14" Type="http://schemas.openxmlformats.org/officeDocument/2006/relationships/image" Target="../media/image45.png"/><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audio" Target="../media/audio35.wav"/><Relationship Id="rId5" Type="http://schemas.openxmlformats.org/officeDocument/2006/relationships/audio" Target="../media/audio36.wav"/><Relationship Id="rId6" Type="http://schemas.openxmlformats.org/officeDocument/2006/relationships/audio" Target="../media/audio37.wav"/><Relationship Id="rId7" Type="http://schemas.openxmlformats.org/officeDocument/2006/relationships/audio" Target="../media/audio38.wav"/><Relationship Id="rId8" Type="http://schemas.openxmlformats.org/officeDocument/2006/relationships/audio" Target="../media/audio39.wav"/><Relationship Id="rId9" Type="http://schemas.openxmlformats.org/officeDocument/2006/relationships/audio" Target="../media/audio40.wav"/><Relationship Id="rId10" Type="http://schemas.openxmlformats.org/officeDocument/2006/relationships/audio" Target="../media/audio41.wav"/></Relationships>
</file>

<file path=ppt/slides/_rels/slide33.xml.rels><?xml version="1.0" encoding="UTF-8" standalone="yes"?>
<Relationships xmlns="http://schemas.openxmlformats.org/package/2006/relationships"><Relationship Id="rId11" Type="http://schemas.openxmlformats.org/officeDocument/2006/relationships/audio" Target="../media/audio50.wav"/><Relationship Id="rId12" Type="http://schemas.openxmlformats.org/officeDocument/2006/relationships/image" Target="../media/image37.png"/><Relationship Id="rId13" Type="http://schemas.openxmlformats.org/officeDocument/2006/relationships/image" Target="../media/image11.png"/><Relationship Id="rId14" Type="http://schemas.openxmlformats.org/officeDocument/2006/relationships/image" Target="../media/image45.png"/><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audio" Target="../media/audio43.wav"/><Relationship Id="rId5" Type="http://schemas.openxmlformats.org/officeDocument/2006/relationships/audio" Target="../media/audio44.wav"/><Relationship Id="rId6" Type="http://schemas.openxmlformats.org/officeDocument/2006/relationships/audio" Target="../media/audio45.wav"/><Relationship Id="rId7" Type="http://schemas.openxmlformats.org/officeDocument/2006/relationships/audio" Target="../media/audio46.wav"/><Relationship Id="rId8" Type="http://schemas.openxmlformats.org/officeDocument/2006/relationships/audio" Target="../media/audio47.wav"/><Relationship Id="rId9" Type="http://schemas.openxmlformats.org/officeDocument/2006/relationships/audio" Target="../media/audio48.wav"/><Relationship Id="rId10" Type="http://schemas.openxmlformats.org/officeDocument/2006/relationships/audio" Target="../media/audio49.wav"/></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6.jpeg"/><Relationship Id="rId5" Type="http://schemas.openxmlformats.org/officeDocument/2006/relationships/image" Target="../media/image47.png"/><Relationship Id="rId1" Type="http://schemas.openxmlformats.org/officeDocument/2006/relationships/slideLayout" Target="../slideLayouts/slideLayout24.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8.png"/><Relationship Id="rId1" Type="http://schemas.openxmlformats.org/officeDocument/2006/relationships/slideLayout" Target="../slideLayouts/slideLayout24.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8.png"/><Relationship Id="rId1" Type="http://schemas.openxmlformats.org/officeDocument/2006/relationships/slideLayout" Target="../slideLayouts/slideLayout24.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png"/><Relationship Id="rId7" Type="http://schemas.openxmlformats.org/officeDocument/2006/relationships/image" Target="../media/image52.jpeg"/><Relationship Id="rId1" Type="http://schemas.openxmlformats.org/officeDocument/2006/relationships/slideLayout" Target="../slideLayouts/slideLayout24.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audio" Target="../media/audio5.wav"/><Relationship Id="rId5" Type="http://schemas.openxmlformats.org/officeDocument/2006/relationships/audio" Target="../media/audio6.wav"/><Relationship Id="rId6" Type="http://schemas.openxmlformats.org/officeDocument/2006/relationships/audio" Target="../media/audio7.wav"/><Relationship Id="rId7" Type="http://schemas.openxmlformats.org/officeDocument/2006/relationships/audio" Target="../media/audio8.wav"/><Relationship Id="rId8" Type="http://schemas.openxmlformats.org/officeDocument/2006/relationships/image" Target="../media/image8.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1.png"/><Relationship Id="rId1" Type="http://schemas.openxmlformats.org/officeDocument/2006/relationships/slideLayout" Target="../slideLayouts/slideLayout24.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1.png"/><Relationship Id="rId1" Type="http://schemas.openxmlformats.org/officeDocument/2006/relationships/slideLayout" Target="../slideLayouts/slideLayout24.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1.png"/><Relationship Id="rId1" Type="http://schemas.openxmlformats.org/officeDocument/2006/relationships/slideLayout" Target="../slideLayouts/slideLayout24.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g"/><Relationship Id="rId7" Type="http://schemas.openxmlformats.org/officeDocument/2006/relationships/image" Target="../media/image62.jpeg"/><Relationship Id="rId8" Type="http://schemas.openxmlformats.org/officeDocument/2006/relationships/image" Target="../media/image63.png"/><Relationship Id="rId9" Type="http://schemas.openxmlformats.org/officeDocument/2006/relationships/image" Target="../media/image64.png"/><Relationship Id="rId1" Type="http://schemas.openxmlformats.org/officeDocument/2006/relationships/slideLayout" Target="../slideLayouts/slideLayout24.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 Id="rId7" Type="http://schemas.openxmlformats.org/officeDocument/2006/relationships/image" Target="../media/image68.jpeg"/><Relationship Id="rId8" Type="http://schemas.openxmlformats.org/officeDocument/2006/relationships/image" Target="../media/image63.png"/><Relationship Id="rId9" Type="http://schemas.openxmlformats.org/officeDocument/2006/relationships/image" Target="../media/image64.png"/><Relationship Id="rId1" Type="http://schemas.openxmlformats.org/officeDocument/2006/relationships/slideLayout" Target="../slideLayouts/slideLayout24.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9.jpeg"/><Relationship Id="rId1" Type="http://schemas.openxmlformats.org/officeDocument/2006/relationships/slideLayout" Target="../slideLayouts/slideLayout24.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0.jpeg"/><Relationship Id="rId5" Type="http://schemas.openxmlformats.org/officeDocument/2006/relationships/audio" Target="../media/audio51.wav"/><Relationship Id="rId6" Type="http://schemas.openxmlformats.org/officeDocument/2006/relationships/audio" Target="../media/audio52.wav"/><Relationship Id="rId7" Type="http://schemas.openxmlformats.org/officeDocument/2006/relationships/audio" Target="../media/audio53.wav"/><Relationship Id="rId8" Type="http://schemas.openxmlformats.org/officeDocument/2006/relationships/audio" Target="../media/audio54.wav"/><Relationship Id="rId9" Type="http://schemas.openxmlformats.org/officeDocument/2006/relationships/audio" Target="../media/audio55.wav"/><Relationship Id="rId1" Type="http://schemas.openxmlformats.org/officeDocument/2006/relationships/slideLayout" Target="../slideLayouts/slideLayout24.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audio" Target="../media/audio56.wav"/><Relationship Id="rId5" Type="http://schemas.openxmlformats.org/officeDocument/2006/relationships/audio" Target="../media/audio57.wav"/><Relationship Id="rId6" Type="http://schemas.openxmlformats.org/officeDocument/2006/relationships/audio" Target="../media/audio58.wav"/><Relationship Id="rId1" Type="http://schemas.openxmlformats.org/officeDocument/2006/relationships/slideLayout" Target="../slideLayouts/slideLayout24.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1" Type="http://schemas.openxmlformats.org/officeDocument/2006/relationships/image" Target="../media/image6.png"/><Relationship Id="rId12" Type="http://schemas.openxmlformats.org/officeDocument/2006/relationships/image" Target="../media/image7.png"/><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audio" Target="../media/audio9.wav"/><Relationship Id="rId5" Type="http://schemas.openxmlformats.org/officeDocument/2006/relationships/audio" Target="../media/audio10.wav"/><Relationship Id="rId6" Type="http://schemas.openxmlformats.org/officeDocument/2006/relationships/audio" Target="../media/audio11.wav"/><Relationship Id="rId7" Type="http://schemas.openxmlformats.org/officeDocument/2006/relationships/audio" Target="../media/audio12.wav"/><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1.png"/><Relationship Id="rId1" Type="http://schemas.openxmlformats.org/officeDocument/2006/relationships/slideLayout" Target="../slideLayouts/slideLayout24.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2.png"/><Relationship Id="rId1" Type="http://schemas.openxmlformats.org/officeDocument/2006/relationships/slideLayout" Target="../slideLayouts/slideLayout24.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6.xml"/><Relationship Id="rId3"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1.png"/><Relationship Id="rId1" Type="http://schemas.openxmlformats.org/officeDocument/2006/relationships/slideLayout" Target="../slideLayouts/slideLayout24.xml"/><Relationship Id="rId2"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1.png"/><Relationship Id="rId1" Type="http://schemas.openxmlformats.org/officeDocument/2006/relationships/slideLayout" Target="../slideLayouts/slideLayout24.xml"/><Relationship Id="rId2"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9.xml"/><Relationship Id="rId3" Type="http://schemas.openxmlformats.org/officeDocument/2006/relationships/image" Target="../media/image3.png"/></Relationships>
</file>

<file path=ppt/slides/_rels/slide56.xml.rels><?xml version="1.0" encoding="UTF-8" standalone="yes"?>
<Relationships xmlns="http://schemas.openxmlformats.org/package/2006/relationships"><Relationship Id="rId11" Type="http://schemas.openxmlformats.org/officeDocument/2006/relationships/audio" Target="../media/audio66.wav"/><Relationship Id="rId12" Type="http://schemas.openxmlformats.org/officeDocument/2006/relationships/image" Target="../media/image73.png"/><Relationship Id="rId1" Type="http://schemas.openxmlformats.org/officeDocument/2006/relationships/slideLayout" Target="../slideLayouts/slideLayout24.xml"/><Relationship Id="rId2" Type="http://schemas.openxmlformats.org/officeDocument/2006/relationships/notesSlide" Target="../notesSlides/notesSlide50.xml"/><Relationship Id="rId3" Type="http://schemas.openxmlformats.org/officeDocument/2006/relationships/image" Target="../media/image3.png"/><Relationship Id="rId4" Type="http://schemas.openxmlformats.org/officeDocument/2006/relationships/audio" Target="../media/audio59.wav"/><Relationship Id="rId5" Type="http://schemas.openxmlformats.org/officeDocument/2006/relationships/audio" Target="../media/audio60.wav"/><Relationship Id="rId6" Type="http://schemas.openxmlformats.org/officeDocument/2006/relationships/audio" Target="../media/audio61.wav"/><Relationship Id="rId7" Type="http://schemas.openxmlformats.org/officeDocument/2006/relationships/audio" Target="../media/audio62.wav"/><Relationship Id="rId8" Type="http://schemas.openxmlformats.org/officeDocument/2006/relationships/audio" Target="../media/audio63.wav"/><Relationship Id="rId9" Type="http://schemas.openxmlformats.org/officeDocument/2006/relationships/audio" Target="../media/audio64.wav"/><Relationship Id="rId10" Type="http://schemas.openxmlformats.org/officeDocument/2006/relationships/audio" Target="../media/audio65.wav"/></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2.png"/><Relationship Id="rId1" Type="http://schemas.openxmlformats.org/officeDocument/2006/relationships/slideLayout" Target="../slideLayouts/slideLayout24.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2.xml"/><Relationship Id="rId3"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4.png"/><Relationship Id="rId5" Type="http://schemas.openxmlformats.org/officeDocument/2006/relationships/image" Target="../media/image75.jpeg"/><Relationship Id="rId6" Type="http://schemas.openxmlformats.org/officeDocument/2006/relationships/image" Target="../media/image76.jpe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80.png"/><Relationship Id="rId1" Type="http://schemas.openxmlformats.org/officeDocument/2006/relationships/slideLayout" Target="../slideLayouts/slideLayout24.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4.xml"/><Relationship Id="rId3" Type="http://schemas.openxmlformats.org/officeDocument/2006/relationships/image" Target="../media/image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1.png"/><Relationship Id="rId5" Type="http://schemas.openxmlformats.org/officeDocument/2006/relationships/image" Target="../media/image82.jpeg"/><Relationship Id="rId6" Type="http://schemas.openxmlformats.org/officeDocument/2006/relationships/image" Target="../media/image83.jpeg"/><Relationship Id="rId1" Type="http://schemas.openxmlformats.org/officeDocument/2006/relationships/slideLayout" Target="../slideLayouts/slideLayout24.xml"/><Relationship Id="rId2" Type="http://schemas.openxmlformats.org/officeDocument/2006/relationships/notesSlide" Target="../notesSlides/notesSlide5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3.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1" Type="http://schemas.openxmlformats.org/officeDocument/2006/relationships/slideLayout" Target="../slideLayouts/slideLayout24.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9.jpeg"/><Relationship Id="rId5" Type="http://schemas.openxmlformats.org/officeDocument/2006/relationships/image" Target="../media/image90.png"/><Relationship Id="rId1" Type="http://schemas.openxmlformats.org/officeDocument/2006/relationships/slideLayout" Target="../slideLayouts/slideLayout24.xml"/><Relationship Id="rId2" Type="http://schemas.openxmlformats.org/officeDocument/2006/relationships/notesSlide" Target="../notesSlides/notesSlide5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png"/><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1" Type="http://schemas.openxmlformats.org/officeDocument/2006/relationships/audio" Target="../media/audio14.wav"/><Relationship Id="rId12" Type="http://schemas.openxmlformats.org/officeDocument/2006/relationships/audio" Target="../media/audio15.wav"/><Relationship Id="rId13" Type="http://schemas.openxmlformats.org/officeDocument/2006/relationships/audio" Target="../media/audio16.wav"/><Relationship Id="rId14" Type="http://schemas.openxmlformats.org/officeDocument/2006/relationships/audio" Target="../media/audio17.wav"/><Relationship Id="rId15" Type="http://schemas.openxmlformats.org/officeDocument/2006/relationships/audio" Target="../media/audio18.wav"/><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audio" Target="../media/audio13.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11.png"/><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sp>
          <p:nvSpPr>
            <p:cNvPr id="5" name="Rectangle 4">
              <a:extLst>
                <a:ext uri="{C183D7F6-B498-43B3-948B-1728B52AA6E4}">
                  <adec:decorative xmlns=""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F0302020204030204"/>
              </a:endParaRPr>
            </a:p>
          </p:txBody>
        </p:sp>
      </p:grpSp>
      <p:sp>
        <p:nvSpPr>
          <p:cNvPr id="3" name="Title 2">
            <a:extLst>
              <a:ext uri="{FF2B5EF4-FFF2-40B4-BE49-F238E27FC236}">
                <a16:creationId xmlns="" xmlns:a16="http://schemas.microsoft.com/office/drawing/2014/main" id="{364517F0-A710-4042-8099-701E8D464216}"/>
              </a:ext>
            </a:extLst>
          </p:cNvPr>
          <p:cNvSpPr>
            <a:spLocks noGrp="1"/>
          </p:cNvSpPr>
          <p:nvPr>
            <p:ph type="ctrTitle"/>
          </p:nvPr>
        </p:nvSpPr>
        <p:spPr>
          <a:xfrm>
            <a:off x="149762" y="3063182"/>
            <a:ext cx="8268630" cy="1062010"/>
          </a:xfrm>
        </p:spPr>
        <p:txBody>
          <a:bodyPr>
            <a:normAutofit fontScale="90000"/>
          </a:bodyPr>
          <a:lstStyle/>
          <a:p>
            <a:pPr algn="l"/>
            <a:r>
              <a:rPr lang="en-GB" sz="4000" b="1" dirty="0" smtClean="0">
                <a:solidFill>
                  <a:prstClr val="white"/>
                </a:solidFill>
              </a:rPr>
              <a:t>Cultural </a:t>
            </a:r>
            <a:r>
              <a:rPr lang="en-GB" sz="4000" b="1" dirty="0" smtClean="0">
                <a:solidFill>
                  <a:prstClr val="white"/>
                </a:solidFill>
              </a:rPr>
              <a:t>Collection</a:t>
            </a:r>
            <a:br>
              <a:rPr lang="en-GB" sz="4000" b="1" dirty="0" smtClean="0">
                <a:solidFill>
                  <a:prstClr val="white"/>
                </a:solidFill>
              </a:rPr>
            </a:br>
            <a:r>
              <a:rPr lang="en-GB" sz="4000" b="1" dirty="0" smtClean="0">
                <a:solidFill>
                  <a:prstClr val="white"/>
                </a:solidFill>
              </a:rPr>
              <a:t/>
            </a:r>
            <a:br>
              <a:rPr lang="en-GB" sz="4000" b="1" dirty="0" smtClean="0">
                <a:solidFill>
                  <a:prstClr val="white"/>
                </a:solidFill>
              </a:rPr>
            </a:br>
            <a:r>
              <a:rPr lang="en-GB" sz="3600" b="1" dirty="0" smtClean="0">
                <a:solidFill>
                  <a:prstClr val="white"/>
                </a:solidFill>
              </a:rPr>
              <a:t>French Y8</a:t>
            </a:r>
            <a:r>
              <a:rPr lang="en-GB" sz="4000" b="1" dirty="0" smtClean="0">
                <a:solidFill>
                  <a:prstClr val="white"/>
                </a:solidFill>
              </a:rPr>
              <a:t> Term 1</a:t>
            </a:r>
            <a:r>
              <a:rPr lang="en-GB" sz="4000" b="1" dirty="0" smtClean="0">
                <a:solidFill>
                  <a:prstClr val="white"/>
                </a:solidFill>
              </a:rPr>
              <a:t> </a:t>
            </a:r>
            <a:r>
              <a:rPr lang="en-GB" sz="4000" b="1" dirty="0">
                <a:solidFill>
                  <a:prstClr val="white"/>
                </a:solidFill>
              </a:rPr>
              <a:t/>
            </a:r>
            <a:br>
              <a:rPr lang="en-GB" sz="4000" b="1" dirty="0">
                <a:solidFill>
                  <a:prstClr val="white"/>
                </a:solidFill>
              </a:rPr>
            </a:br>
            <a:endParaRPr lang="en-US" sz="4000" dirty="0"/>
          </a:p>
        </p:txBody>
      </p:sp>
      <p:sp>
        <p:nvSpPr>
          <p:cNvPr id="11" name="Title 3">
            <a:extLst>
              <a:ext uri="{FF2B5EF4-FFF2-40B4-BE49-F238E27FC236}">
                <a16:creationId xmlns=""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endParaRPr lang="en-GB" sz="2000" dirty="0">
              <a:solidFill>
                <a:prstClr val="white"/>
              </a:solidFill>
              <a:latin typeface="Century Gothic" panose="020B0502020202020204" pitchFamily="34" charset="0"/>
            </a:endParaRPr>
          </a:p>
        </p:txBody>
      </p:sp>
      <p:sp>
        <p:nvSpPr>
          <p:cNvPr id="13" name="Title 3">
            <a:extLst>
              <a:ext uri="{FF2B5EF4-FFF2-40B4-BE49-F238E27FC236}">
                <a16:creationId xmlns="" xmlns:a16="http://schemas.microsoft.com/office/drawing/2014/main" id="{502CB826-070E-7442-AEA1-0E03C56E046F}"/>
              </a:ext>
            </a:extLst>
          </p:cNvPr>
          <p:cNvSpPr txBox="1">
            <a:spLocks/>
          </p:cNvSpPr>
          <p:nvPr/>
        </p:nvSpPr>
        <p:spPr>
          <a:xfrm>
            <a:off x="235003" y="5666212"/>
            <a:ext cx="542881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smtClean="0">
                <a:solidFill>
                  <a:prstClr val="white"/>
                </a:solidFill>
                <a:latin typeface="Century Gothic" panose="020B0502020202020204" pitchFamily="34" charset="0"/>
              </a:rPr>
              <a:t>Pete Watson</a:t>
            </a:r>
            <a:endParaRPr lang="en-GB" sz="1400" dirty="0">
              <a:solidFill>
                <a:prstClr val="white"/>
              </a:solidFill>
              <a:latin typeface="Century Gothic" panose="020B0502020202020204" pitchFamily="34" charset="0"/>
            </a:endParaRP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a:t>
            </a:r>
            <a:r>
              <a:rPr lang="en-GB" sz="1400" dirty="0" smtClean="0">
                <a:solidFill>
                  <a:prstClr val="white"/>
                </a:solidFill>
                <a:latin typeface="Century Gothic" panose="020B0502020202020204" pitchFamily="34" charset="0"/>
              </a:rPr>
              <a:t>09/02/21</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149526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Une solution</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6" name="TextBox 5">
            <a:extLst>
              <a:ext uri="{FF2B5EF4-FFF2-40B4-BE49-F238E27FC236}">
                <a16:creationId xmlns:a16="http://schemas.microsoft.com/office/drawing/2014/main" xmlns="" id="{16E5D2C8-39D0-B149-BD4B-D3EDCF96BB45}"/>
              </a:ext>
            </a:extLst>
          </p:cNvPr>
          <p:cNvSpPr txBox="1"/>
          <p:nvPr/>
        </p:nvSpPr>
        <p:spPr>
          <a:xfrm>
            <a:off x="180000" y="1296000"/>
            <a:ext cx="11878650" cy="461665"/>
          </a:xfrm>
          <a:prstGeom prst="rect">
            <a:avLst/>
          </a:prstGeom>
          <a:noFill/>
        </p:spPr>
        <p:txBody>
          <a:bodyPr wrap="square" rtlCol="0">
            <a:spAutoFit/>
          </a:bodyPr>
          <a:lstStyle/>
          <a:p>
            <a:pPr>
              <a:defRPr/>
            </a:pPr>
            <a:r>
              <a:rPr lang="en-US" sz="2400" dirty="0">
                <a:solidFill>
                  <a:srgbClr val="5B9BD5">
                    <a:lumMod val="50000"/>
                  </a:srgbClr>
                </a:solidFill>
                <a:latin typeface="Century Gothic" panose="020F0302020204030204"/>
              </a:rPr>
              <a:t>Que fait Amir avec la </a:t>
            </a:r>
            <a:r>
              <a:rPr lang="en-US" sz="2400" dirty="0" err="1">
                <a:solidFill>
                  <a:srgbClr val="5B9BD5">
                    <a:lumMod val="50000"/>
                  </a:srgbClr>
                </a:solidFill>
                <a:latin typeface="Century Gothic" panose="020F0302020204030204"/>
              </a:rPr>
              <a:t>famille</a:t>
            </a:r>
            <a:r>
              <a:rPr lang="en-US" sz="2400" dirty="0">
                <a:solidFill>
                  <a:srgbClr val="5B9BD5">
                    <a:lumMod val="50000"/>
                  </a:srgbClr>
                </a:solidFill>
                <a:latin typeface="Century Gothic" panose="020F0302020204030204"/>
              </a:rPr>
              <a:t> (</a:t>
            </a:r>
            <a:r>
              <a:rPr lang="en-US" sz="2400" b="1" dirty="0">
                <a:solidFill>
                  <a:srgbClr val="5B9BD5">
                    <a:lumMod val="50000"/>
                  </a:srgbClr>
                </a:solidFill>
                <a:latin typeface="Century Gothic" panose="020F0302020204030204"/>
              </a:rPr>
              <a:t>nous</a:t>
            </a:r>
            <a:r>
              <a:rPr lang="en-US" sz="2400" dirty="0">
                <a:solidFill>
                  <a:srgbClr val="5B9BD5">
                    <a:lumMod val="50000"/>
                  </a:srgbClr>
                </a:solidFill>
                <a:latin typeface="Century Gothic" panose="020F0302020204030204"/>
              </a:rPr>
              <a:t>) ? Que font les </a:t>
            </a:r>
            <a:r>
              <a:rPr lang="en-US" sz="2400" dirty="0" err="1">
                <a:solidFill>
                  <a:srgbClr val="5B9BD5">
                    <a:lumMod val="50000"/>
                  </a:srgbClr>
                </a:solidFill>
                <a:latin typeface="Century Gothic" panose="020F0302020204030204"/>
              </a:rPr>
              <a:t>personnes</a:t>
            </a:r>
            <a:r>
              <a:rPr lang="en-US" sz="2400" dirty="0">
                <a:solidFill>
                  <a:srgbClr val="5B9BD5">
                    <a:lumMod val="50000"/>
                  </a:srgbClr>
                </a:solidFill>
                <a:latin typeface="Century Gothic" panose="020F0302020204030204"/>
              </a:rPr>
              <a:t> </a:t>
            </a:r>
            <a:r>
              <a:rPr lang="en-US" sz="2400" dirty="0" err="1">
                <a:solidFill>
                  <a:srgbClr val="5B9BD5">
                    <a:lumMod val="50000"/>
                  </a:srgbClr>
                </a:solidFill>
                <a:latin typeface="Century Gothic" panose="020F0302020204030204"/>
              </a:rPr>
              <a:t>en</a:t>
            </a:r>
            <a:r>
              <a:rPr lang="en-US" sz="2400" dirty="0">
                <a:solidFill>
                  <a:srgbClr val="5B9BD5">
                    <a:lumMod val="50000"/>
                  </a:srgbClr>
                </a:solidFill>
                <a:latin typeface="Century Gothic" panose="020F0302020204030204"/>
              </a:rPr>
              <a:t> </a:t>
            </a:r>
            <a:r>
              <a:rPr lang="en-US" sz="2400" dirty="0" err="1">
                <a:solidFill>
                  <a:srgbClr val="5B9BD5">
                    <a:lumMod val="50000"/>
                  </a:srgbClr>
                </a:solidFill>
                <a:latin typeface="Century Gothic" panose="020F0302020204030204"/>
              </a:rPr>
              <a:t>général</a:t>
            </a:r>
            <a:r>
              <a:rPr lang="en-US" sz="2400" dirty="0">
                <a:solidFill>
                  <a:srgbClr val="5B9BD5">
                    <a:lumMod val="50000"/>
                  </a:srgbClr>
                </a:solidFill>
                <a:latin typeface="Century Gothic" panose="020F0302020204030204"/>
              </a:rPr>
              <a:t> (</a:t>
            </a:r>
            <a:r>
              <a:rPr lang="en-US" sz="2400" b="1" dirty="0">
                <a:solidFill>
                  <a:srgbClr val="5B9BD5">
                    <a:lumMod val="50000"/>
                  </a:srgbClr>
                </a:solidFill>
                <a:latin typeface="Century Gothic" panose="020F0302020204030204"/>
              </a:rPr>
              <a:t>on</a:t>
            </a:r>
            <a:r>
              <a:rPr lang="en-US" sz="2400" dirty="0">
                <a:solidFill>
                  <a:srgbClr val="5B9BD5">
                    <a:lumMod val="50000"/>
                  </a:srgbClr>
                </a:solidFill>
                <a:latin typeface="Century Gothic" panose="020F0302020204030204"/>
              </a:rPr>
              <a:t>) ?</a:t>
            </a:r>
          </a:p>
        </p:txBody>
      </p:sp>
      <p:sp>
        <p:nvSpPr>
          <p:cNvPr id="3" name="Rectangle 2">
            <a:extLst>
              <a:ext uri="{FF2B5EF4-FFF2-40B4-BE49-F238E27FC236}">
                <a16:creationId xmlns:a16="http://schemas.microsoft.com/office/drawing/2014/main" xmlns="" id="{CF1CD54A-4B55-49DE-9F9E-204F38C428C3}"/>
              </a:ext>
            </a:extLst>
          </p:cNvPr>
          <p:cNvSpPr/>
          <p:nvPr/>
        </p:nvSpPr>
        <p:spPr>
          <a:xfrm>
            <a:off x="180000" y="1889673"/>
            <a:ext cx="11729920"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fr-FR" sz="2000" dirty="0">
                <a:solidFill>
                  <a:srgbClr val="115076"/>
                </a:solidFill>
                <a:latin typeface="Century Gothic" panose="020F0302020204030204"/>
              </a:rPr>
              <a:t>Le carnaval de Nice est un grand événement en février (ou mars). </a:t>
            </a:r>
            <a:r>
              <a:rPr lang="fr-FR" sz="2000" b="1" dirty="0">
                <a:solidFill>
                  <a:srgbClr val="EE6000"/>
                </a:solidFill>
                <a:latin typeface="Century Gothic" panose="020F0302020204030204"/>
              </a:rPr>
              <a:t>On</a:t>
            </a:r>
            <a:r>
              <a:rPr lang="fr-FR" sz="2000" dirty="0">
                <a:solidFill>
                  <a:srgbClr val="115076"/>
                </a:solidFill>
                <a:latin typeface="Century Gothic" panose="020F0302020204030204"/>
              </a:rPr>
              <a:t> </a:t>
            </a:r>
            <a:r>
              <a:rPr lang="fr-FR" sz="2000" b="1" dirty="0">
                <a:solidFill>
                  <a:srgbClr val="115076"/>
                </a:solidFill>
                <a:latin typeface="Century Gothic" panose="020F0302020204030204"/>
              </a:rPr>
              <a:t>regarde</a:t>
            </a:r>
            <a:r>
              <a:rPr lang="fr-FR" sz="2000" dirty="0">
                <a:solidFill>
                  <a:srgbClr val="115076"/>
                </a:solidFill>
                <a:latin typeface="Century Gothic" panose="020F0302020204030204"/>
              </a:rPr>
              <a:t> la parade. Il y a un thème différent chaque année, et </a:t>
            </a:r>
            <a:r>
              <a:rPr lang="fr-FR" sz="2000" b="1" dirty="0">
                <a:solidFill>
                  <a:srgbClr val="EE6000"/>
                </a:solidFill>
                <a:latin typeface="Century Gothic" panose="020F0302020204030204"/>
              </a:rPr>
              <a:t>nous</a:t>
            </a:r>
            <a:r>
              <a:rPr lang="fr-FR" sz="2000" dirty="0">
                <a:solidFill>
                  <a:srgbClr val="115076"/>
                </a:solidFill>
                <a:latin typeface="Century Gothic" panose="020F0302020204030204"/>
              </a:rPr>
              <a:t> </a:t>
            </a:r>
            <a:r>
              <a:rPr lang="fr-FR" sz="2000" b="1" dirty="0">
                <a:solidFill>
                  <a:srgbClr val="115076"/>
                </a:solidFill>
                <a:latin typeface="Century Gothic" panose="020F0302020204030204"/>
              </a:rPr>
              <a:t>pensons</a:t>
            </a:r>
            <a:r>
              <a:rPr lang="fr-FR" sz="2000" dirty="0">
                <a:solidFill>
                  <a:srgbClr val="115076"/>
                </a:solidFill>
                <a:latin typeface="Century Gothic" panose="020F0302020204030204"/>
              </a:rPr>
              <a:t> au thème de l’année prochaine. </a:t>
            </a:r>
            <a:r>
              <a:rPr lang="fr-FR" sz="2000" b="1" dirty="0">
                <a:solidFill>
                  <a:srgbClr val="EE6000"/>
                </a:solidFill>
                <a:latin typeface="Century Gothic" panose="020F0302020204030204"/>
              </a:rPr>
              <a:t>On</a:t>
            </a:r>
            <a:r>
              <a:rPr lang="fr-FR" sz="2000" dirty="0">
                <a:solidFill>
                  <a:srgbClr val="115076"/>
                </a:solidFill>
                <a:latin typeface="Century Gothic" panose="020F0302020204030204"/>
              </a:rPr>
              <a:t>   </a:t>
            </a:r>
            <a:r>
              <a:rPr lang="fr-FR" sz="2000" b="1" dirty="0">
                <a:solidFill>
                  <a:srgbClr val="115076"/>
                </a:solidFill>
                <a:latin typeface="Century Gothic" panose="020F0302020204030204"/>
              </a:rPr>
              <a:t>partage</a:t>
            </a:r>
            <a:r>
              <a:rPr lang="fr-FR" sz="2000" dirty="0">
                <a:solidFill>
                  <a:srgbClr val="115076"/>
                </a:solidFill>
                <a:latin typeface="Century Gothic" panose="020F0302020204030204"/>
              </a:rPr>
              <a:t> des fleurs* à la « bataille de fleurs ». C’est une tradition unique à Nice.  </a:t>
            </a:r>
            <a:r>
              <a:rPr lang="fr-FR" sz="2000" b="1" dirty="0">
                <a:solidFill>
                  <a:srgbClr val="EE6000"/>
                </a:solidFill>
                <a:latin typeface="Century Gothic" panose="020F0302020204030204"/>
              </a:rPr>
              <a:t>Nous</a:t>
            </a:r>
            <a:r>
              <a:rPr lang="fr-FR" sz="2000" dirty="0">
                <a:solidFill>
                  <a:srgbClr val="115076"/>
                </a:solidFill>
                <a:latin typeface="Century Gothic" panose="020F0302020204030204"/>
              </a:rPr>
              <a:t> </a:t>
            </a:r>
            <a:r>
              <a:rPr lang="fr-FR" sz="2000" b="1" dirty="0">
                <a:solidFill>
                  <a:srgbClr val="115076"/>
                </a:solidFill>
                <a:latin typeface="Century Gothic" panose="020F0302020204030204"/>
              </a:rPr>
              <a:t>marchons</a:t>
            </a:r>
            <a:r>
              <a:rPr lang="fr-FR" sz="2000" dirty="0">
                <a:solidFill>
                  <a:srgbClr val="115076"/>
                </a:solidFill>
                <a:latin typeface="Century Gothic" panose="020F0302020204030204"/>
              </a:rPr>
              <a:t> en ville, et </a:t>
            </a:r>
            <a:r>
              <a:rPr lang="fr-FR" sz="2000" b="1" dirty="0">
                <a:solidFill>
                  <a:srgbClr val="EE6000"/>
                </a:solidFill>
                <a:latin typeface="Century Gothic" panose="020F0302020204030204"/>
              </a:rPr>
              <a:t>nous</a:t>
            </a:r>
            <a:r>
              <a:rPr lang="fr-FR" sz="2000" dirty="0">
                <a:solidFill>
                  <a:srgbClr val="115076"/>
                </a:solidFill>
                <a:latin typeface="Century Gothic" panose="020F0302020204030204"/>
              </a:rPr>
              <a:t> </a:t>
            </a:r>
            <a:r>
              <a:rPr lang="fr-FR" sz="2000" b="1" dirty="0">
                <a:solidFill>
                  <a:srgbClr val="115076"/>
                </a:solidFill>
                <a:latin typeface="Century Gothic" panose="020F0302020204030204"/>
              </a:rPr>
              <a:t>écoutons</a:t>
            </a:r>
            <a:r>
              <a:rPr lang="fr-FR" sz="2000" dirty="0">
                <a:solidFill>
                  <a:srgbClr val="115076"/>
                </a:solidFill>
                <a:latin typeface="Century Gothic" panose="020F0302020204030204"/>
              </a:rPr>
              <a:t> la musique. En février, </a:t>
            </a:r>
            <a:r>
              <a:rPr lang="fr-FR" sz="2000" b="1" dirty="0">
                <a:solidFill>
                  <a:srgbClr val="EE6000"/>
                </a:solidFill>
                <a:latin typeface="Century Gothic" panose="020F0302020204030204"/>
              </a:rPr>
              <a:t>nous</a:t>
            </a:r>
            <a:r>
              <a:rPr lang="fr-FR" sz="2000" dirty="0">
                <a:solidFill>
                  <a:srgbClr val="115076"/>
                </a:solidFill>
                <a:latin typeface="Century Gothic" panose="020F0302020204030204"/>
              </a:rPr>
              <a:t> </a:t>
            </a:r>
            <a:r>
              <a:rPr lang="fr-FR" sz="2000" b="1" dirty="0">
                <a:solidFill>
                  <a:srgbClr val="115076"/>
                </a:solidFill>
                <a:latin typeface="Century Gothic" panose="020F0302020204030204"/>
              </a:rPr>
              <a:t>visitons</a:t>
            </a:r>
            <a:r>
              <a:rPr lang="fr-FR" sz="2000" dirty="0">
                <a:solidFill>
                  <a:srgbClr val="115076"/>
                </a:solidFill>
                <a:latin typeface="Century Gothic" panose="020F0302020204030204"/>
              </a:rPr>
              <a:t> la ville de Menton aussi, pour la fête du citron*. </a:t>
            </a:r>
            <a:r>
              <a:rPr lang="fr-FR" sz="2000" b="1" dirty="0">
                <a:solidFill>
                  <a:srgbClr val="EE6000"/>
                </a:solidFill>
                <a:latin typeface="Century Gothic" panose="020F0302020204030204"/>
              </a:rPr>
              <a:t>On</a:t>
            </a:r>
            <a:r>
              <a:rPr lang="fr-FR" sz="2000" dirty="0">
                <a:solidFill>
                  <a:srgbClr val="115076"/>
                </a:solidFill>
                <a:latin typeface="Century Gothic" panose="020F0302020204030204"/>
              </a:rPr>
              <a:t> ne </a:t>
            </a:r>
            <a:r>
              <a:rPr lang="fr-FR" sz="2000" b="1" dirty="0">
                <a:solidFill>
                  <a:srgbClr val="115076"/>
                </a:solidFill>
                <a:latin typeface="Century Gothic" panose="020F0302020204030204"/>
              </a:rPr>
              <a:t>mange</a:t>
            </a:r>
            <a:r>
              <a:rPr lang="fr-FR" sz="2000" dirty="0">
                <a:solidFill>
                  <a:srgbClr val="115076"/>
                </a:solidFill>
                <a:latin typeface="Century Gothic" panose="020F0302020204030204"/>
              </a:rPr>
              <a:t> pas les fruits… </a:t>
            </a:r>
            <a:r>
              <a:rPr lang="fr-FR" sz="2000" b="1" dirty="0">
                <a:solidFill>
                  <a:srgbClr val="EE6000"/>
                </a:solidFill>
                <a:latin typeface="Century Gothic" panose="020F0302020204030204"/>
              </a:rPr>
              <a:t>on</a:t>
            </a:r>
            <a:r>
              <a:rPr lang="fr-FR" sz="2000" dirty="0">
                <a:solidFill>
                  <a:srgbClr val="115076"/>
                </a:solidFill>
                <a:latin typeface="Century Gothic" panose="020F0302020204030204"/>
              </a:rPr>
              <a:t> </a:t>
            </a:r>
            <a:r>
              <a:rPr lang="fr-FR" sz="2000" b="1" dirty="0">
                <a:solidFill>
                  <a:srgbClr val="115076"/>
                </a:solidFill>
                <a:latin typeface="Century Gothic" panose="020F0302020204030204"/>
              </a:rPr>
              <a:t>crée</a:t>
            </a:r>
            <a:r>
              <a:rPr lang="fr-FR" sz="2000" dirty="0">
                <a:solidFill>
                  <a:srgbClr val="115076"/>
                </a:solidFill>
                <a:latin typeface="Century Gothic" panose="020F0302020204030204"/>
              </a:rPr>
              <a:t> des sculptures avec !</a:t>
            </a:r>
            <a:endParaRPr lang="fr-FR" sz="2000" dirty="0">
              <a:solidFill>
                <a:srgbClr val="203864"/>
              </a:solidFill>
              <a:latin typeface="Century Gothic" panose="020F0302020204030204"/>
            </a:endParaRPr>
          </a:p>
        </p:txBody>
      </p:sp>
      <p:pic>
        <p:nvPicPr>
          <p:cNvPr id="18" name="Picture 17">
            <a:extLst>
              <a:ext uri="{FF2B5EF4-FFF2-40B4-BE49-F238E27FC236}">
                <a16:creationId xmlns:a16="http://schemas.microsoft.com/office/drawing/2014/main" xmlns="" id="{23072416-2426-421A-8128-85631227DC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6738" y="-144000"/>
            <a:ext cx="1440000" cy="1440000"/>
          </a:xfrm>
          <a:prstGeom prst="rect">
            <a:avLst/>
          </a:prstGeom>
        </p:spPr>
      </p:pic>
      <p:sp>
        <p:nvSpPr>
          <p:cNvPr id="20" name="TextBox 19">
            <a:extLst>
              <a:ext uri="{FF2B5EF4-FFF2-40B4-BE49-F238E27FC236}">
                <a16:creationId xmlns:a16="http://schemas.microsoft.com/office/drawing/2014/main" xmlns="" id="{D73BFD5D-1DE4-4835-BEBB-CDBFE595683A}"/>
              </a:ext>
            </a:extLst>
          </p:cNvPr>
          <p:cNvSpPr txBox="1"/>
          <p:nvPr/>
        </p:nvSpPr>
        <p:spPr>
          <a:xfrm>
            <a:off x="7686738" y="338831"/>
            <a:ext cx="2535629" cy="783193"/>
          </a:xfrm>
          <a:prstGeom prst="wedgeRoundRectCallout">
            <a:avLst>
              <a:gd name="adj1" fmla="val -55392"/>
              <a:gd name="adj2" fmla="val 21150"/>
              <a:gd name="adj3" fmla="val 16667"/>
            </a:avLst>
          </a:prstGeom>
          <a:solidFill>
            <a:srgbClr val="115076"/>
          </a:solidFill>
          <a:ln>
            <a:solidFill>
              <a:srgbClr val="EE6000"/>
            </a:solidFill>
          </a:ln>
        </p:spPr>
        <p:txBody>
          <a:bodyPr wrap="none" rtlCol="0">
            <a:spAutoFit/>
          </a:bodyPr>
          <a:lstStyle/>
          <a:p>
            <a:pPr>
              <a:defRPr/>
            </a:pPr>
            <a:r>
              <a:rPr lang="en-GB" sz="2000" dirty="0">
                <a:solidFill>
                  <a:prstClr val="white"/>
                </a:solidFill>
                <a:latin typeface="Century Gothic" panose="020F0302020204030204"/>
              </a:rPr>
              <a:t>*les fleurs = flowers</a:t>
            </a:r>
          </a:p>
          <a:p>
            <a:pPr>
              <a:defRPr/>
            </a:pPr>
            <a:r>
              <a:rPr lang="en-GB" sz="2000" dirty="0">
                <a:solidFill>
                  <a:prstClr val="white"/>
                </a:solidFill>
                <a:latin typeface="Century Gothic" panose="020F0302020204030204"/>
              </a:rPr>
              <a:t>*le citron = lemon</a:t>
            </a:r>
          </a:p>
        </p:txBody>
      </p:sp>
      <p:sp>
        <p:nvSpPr>
          <p:cNvPr id="5" name="TextBox 4">
            <a:extLst>
              <a:ext uri="{FF2B5EF4-FFF2-40B4-BE49-F238E27FC236}">
                <a16:creationId xmlns:a16="http://schemas.microsoft.com/office/drawing/2014/main" xmlns="" id="{F6F0AFCA-C5D9-4CAF-ACAA-13EFD40041CB}"/>
              </a:ext>
            </a:extLst>
          </p:cNvPr>
          <p:cNvSpPr txBox="1"/>
          <p:nvPr/>
        </p:nvSpPr>
        <p:spPr>
          <a:xfrm>
            <a:off x="179999" y="3684103"/>
            <a:ext cx="5739785" cy="2496004"/>
          </a:xfrm>
          <a:prstGeom prst="rect">
            <a:avLst/>
          </a:prstGeom>
          <a:noFill/>
          <a:ln>
            <a:solidFill>
              <a:schemeClr val="accent1">
                <a:lumMod val="50000"/>
              </a:schemeClr>
            </a:solidFill>
          </a:ln>
        </p:spPr>
        <p:txBody>
          <a:bodyPr wrap="square" rtlCol="0">
            <a:spAutoFit/>
          </a:bodyPr>
          <a:lstStyle/>
          <a:p>
            <a:pPr algn="ctr"/>
            <a:r>
              <a:rPr lang="en-GB" sz="2000" b="1" dirty="0">
                <a:solidFill>
                  <a:srgbClr val="5B9BD5">
                    <a:lumMod val="50000"/>
                  </a:srgbClr>
                </a:solidFill>
                <a:latin typeface="Century Gothic"/>
              </a:rPr>
              <a:t>Amir’s family</a:t>
            </a:r>
          </a:p>
          <a:p>
            <a:pPr algn="ctr"/>
            <a:endParaRPr lang="en-GB" sz="2000" b="1" dirty="0">
              <a:solidFill>
                <a:srgbClr val="5B9BD5">
                  <a:lumMod val="50000"/>
                </a:srgbClr>
              </a:solidFill>
              <a:latin typeface="Century Gothic"/>
            </a:endParaRPr>
          </a:p>
          <a:p>
            <a:pPr marL="342900" indent="-342900">
              <a:lnSpc>
                <a:spcPct val="150000"/>
              </a:lnSpc>
              <a:buFont typeface="Arial" panose="020B0604020202020204" pitchFamily="34" charset="0"/>
              <a:buChar char="•"/>
            </a:pPr>
            <a:r>
              <a:rPr lang="en-GB" sz="2000" dirty="0">
                <a:solidFill>
                  <a:srgbClr val="5B9BD5">
                    <a:lumMod val="50000"/>
                  </a:srgbClr>
                </a:solidFill>
                <a:latin typeface="Century Gothic"/>
              </a:rPr>
              <a:t>think about next year’s theme</a:t>
            </a:r>
          </a:p>
          <a:p>
            <a:pPr marL="342900" indent="-342900">
              <a:lnSpc>
                <a:spcPct val="150000"/>
              </a:lnSpc>
              <a:buFont typeface="Arial" panose="020B0604020202020204" pitchFamily="34" charset="0"/>
              <a:buChar char="•"/>
            </a:pPr>
            <a:r>
              <a:rPr lang="en-GB" sz="2000" dirty="0">
                <a:solidFill>
                  <a:srgbClr val="5B9BD5">
                    <a:lumMod val="50000"/>
                  </a:srgbClr>
                </a:solidFill>
                <a:latin typeface="Century Gothic"/>
              </a:rPr>
              <a:t>walk into town</a:t>
            </a:r>
          </a:p>
          <a:p>
            <a:pPr marL="342900" indent="-342900">
              <a:lnSpc>
                <a:spcPct val="150000"/>
              </a:lnSpc>
              <a:buFont typeface="Arial" panose="020B0604020202020204" pitchFamily="34" charset="0"/>
              <a:buChar char="•"/>
            </a:pPr>
            <a:r>
              <a:rPr lang="en-GB" sz="2000" dirty="0">
                <a:solidFill>
                  <a:srgbClr val="5B9BD5">
                    <a:lumMod val="50000"/>
                  </a:srgbClr>
                </a:solidFill>
                <a:latin typeface="Century Gothic"/>
              </a:rPr>
              <a:t>listen to music</a:t>
            </a:r>
          </a:p>
          <a:p>
            <a:pPr>
              <a:lnSpc>
                <a:spcPct val="150000"/>
              </a:lnSpc>
            </a:pPr>
            <a:endParaRPr lang="en-GB" sz="2000" dirty="0">
              <a:solidFill>
                <a:srgbClr val="5B9BD5">
                  <a:lumMod val="50000"/>
                </a:srgbClr>
              </a:solidFill>
              <a:latin typeface="Century Gothic"/>
            </a:endParaRPr>
          </a:p>
        </p:txBody>
      </p:sp>
      <p:sp>
        <p:nvSpPr>
          <p:cNvPr id="19" name="TextBox 18">
            <a:extLst>
              <a:ext uri="{FF2B5EF4-FFF2-40B4-BE49-F238E27FC236}">
                <a16:creationId xmlns:a16="http://schemas.microsoft.com/office/drawing/2014/main" xmlns="" id="{78CDD802-2319-4A1D-85D3-20052ED6D0B6}"/>
              </a:ext>
            </a:extLst>
          </p:cNvPr>
          <p:cNvSpPr txBox="1"/>
          <p:nvPr/>
        </p:nvSpPr>
        <p:spPr>
          <a:xfrm>
            <a:off x="6170135" y="3678012"/>
            <a:ext cx="5739785" cy="2496004"/>
          </a:xfrm>
          <a:prstGeom prst="rect">
            <a:avLst/>
          </a:prstGeom>
          <a:noFill/>
          <a:ln>
            <a:solidFill>
              <a:schemeClr val="accent1">
                <a:lumMod val="50000"/>
              </a:schemeClr>
            </a:solidFill>
          </a:ln>
        </p:spPr>
        <p:txBody>
          <a:bodyPr wrap="square" rtlCol="0">
            <a:spAutoFit/>
          </a:bodyPr>
          <a:lstStyle/>
          <a:p>
            <a:pPr algn="ctr"/>
            <a:r>
              <a:rPr lang="en-GB" sz="2000" b="1" dirty="0">
                <a:solidFill>
                  <a:srgbClr val="5B9BD5">
                    <a:lumMod val="50000"/>
                  </a:srgbClr>
                </a:solidFill>
                <a:latin typeface="Century Gothic"/>
              </a:rPr>
              <a:t>People in general</a:t>
            </a:r>
          </a:p>
          <a:p>
            <a:pPr algn="ctr"/>
            <a:endParaRPr lang="en-GB" sz="2000" b="1" dirty="0">
              <a:solidFill>
                <a:srgbClr val="5B9BD5">
                  <a:lumMod val="50000"/>
                </a:srgbClr>
              </a:solidFill>
              <a:latin typeface="Century Gothic"/>
            </a:endParaRPr>
          </a:p>
          <a:p>
            <a:pPr marL="342900" indent="-342900">
              <a:lnSpc>
                <a:spcPct val="150000"/>
              </a:lnSpc>
              <a:buFont typeface="Arial" panose="020B0604020202020204" pitchFamily="34" charset="0"/>
              <a:buChar char="•"/>
            </a:pPr>
            <a:r>
              <a:rPr lang="en-GB" sz="2000" dirty="0">
                <a:solidFill>
                  <a:srgbClr val="5B9BD5">
                    <a:lumMod val="50000"/>
                  </a:srgbClr>
                </a:solidFill>
                <a:latin typeface="Century Gothic"/>
              </a:rPr>
              <a:t>watch the parade</a:t>
            </a:r>
          </a:p>
          <a:p>
            <a:pPr marL="342900" indent="-342900">
              <a:lnSpc>
                <a:spcPct val="150000"/>
              </a:lnSpc>
              <a:buFont typeface="Arial" panose="020B0604020202020204" pitchFamily="34" charset="0"/>
              <a:buChar char="•"/>
            </a:pPr>
            <a:r>
              <a:rPr lang="en-GB" sz="2000" dirty="0">
                <a:solidFill>
                  <a:srgbClr val="5B9BD5">
                    <a:lumMod val="50000"/>
                  </a:srgbClr>
                </a:solidFill>
                <a:latin typeface="Century Gothic"/>
              </a:rPr>
              <a:t>share (out) flowers</a:t>
            </a:r>
          </a:p>
          <a:p>
            <a:pPr marL="342900" indent="-342900">
              <a:lnSpc>
                <a:spcPct val="150000"/>
              </a:lnSpc>
              <a:buFont typeface="Arial" panose="020B0604020202020204" pitchFamily="34" charset="0"/>
              <a:buChar char="•"/>
            </a:pPr>
            <a:r>
              <a:rPr lang="en-GB" sz="2000" dirty="0">
                <a:solidFill>
                  <a:srgbClr val="5B9BD5">
                    <a:lumMod val="50000"/>
                  </a:srgbClr>
                </a:solidFill>
                <a:latin typeface="Century Gothic"/>
              </a:rPr>
              <a:t>don’t eat fruit</a:t>
            </a:r>
          </a:p>
          <a:p>
            <a:pPr marL="342900" indent="-342900">
              <a:lnSpc>
                <a:spcPct val="150000"/>
              </a:lnSpc>
              <a:buFont typeface="Arial" panose="020B0604020202020204" pitchFamily="34" charset="0"/>
              <a:buChar char="•"/>
            </a:pPr>
            <a:r>
              <a:rPr lang="en-GB" sz="2000" dirty="0">
                <a:solidFill>
                  <a:srgbClr val="5B9BD5">
                    <a:lumMod val="50000"/>
                  </a:srgbClr>
                </a:solidFill>
                <a:latin typeface="Century Gothic"/>
              </a:rPr>
              <a:t>create sculptures with fruit</a:t>
            </a:r>
          </a:p>
        </p:txBody>
      </p:sp>
    </p:spTree>
    <p:extLst>
      <p:ext uri="{BB962C8B-B14F-4D97-AF65-F5344CB8AC3E}">
        <p14:creationId xmlns:p14="http://schemas.microsoft.com/office/powerpoint/2010/main" val="20172991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Fête de la Musique</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6" name="TextBox 5">
            <a:extLst>
              <a:ext uri="{FF2B5EF4-FFF2-40B4-BE49-F238E27FC236}">
                <a16:creationId xmlns:a16="http://schemas.microsoft.com/office/drawing/2014/main" xmlns="" id="{16E5D2C8-39D0-B149-BD4B-D3EDCF96BB45}"/>
              </a:ext>
            </a:extLst>
          </p:cNvPr>
          <p:cNvSpPr txBox="1"/>
          <p:nvPr/>
        </p:nvSpPr>
        <p:spPr>
          <a:xfrm>
            <a:off x="180000" y="1296000"/>
            <a:ext cx="11878650" cy="461665"/>
          </a:xfrm>
          <a:prstGeom prst="rect">
            <a:avLst/>
          </a:prstGeom>
          <a:noFill/>
        </p:spPr>
        <p:txBody>
          <a:bodyPr wrap="square" rtlCol="0">
            <a:spAutoFit/>
          </a:bodyPr>
          <a:lstStyle/>
          <a:p>
            <a:pPr>
              <a:defRPr/>
            </a:pPr>
            <a:r>
              <a:rPr lang="en-US" sz="2400" dirty="0">
                <a:solidFill>
                  <a:srgbClr val="5B9BD5">
                    <a:lumMod val="50000"/>
                  </a:srgbClr>
                </a:solidFill>
                <a:latin typeface="Century Gothic" panose="020F0302020204030204"/>
              </a:rPr>
              <a:t>Que fait </a:t>
            </a:r>
            <a:r>
              <a:rPr lang="en-US" sz="2400" dirty="0" err="1">
                <a:solidFill>
                  <a:srgbClr val="5B9BD5">
                    <a:lumMod val="50000"/>
                  </a:srgbClr>
                </a:solidFill>
                <a:latin typeface="Century Gothic" panose="020F0302020204030204"/>
              </a:rPr>
              <a:t>Léa</a:t>
            </a:r>
            <a:r>
              <a:rPr lang="en-US" sz="2400" dirty="0">
                <a:solidFill>
                  <a:srgbClr val="5B9BD5">
                    <a:lumMod val="50000"/>
                  </a:srgbClr>
                </a:solidFill>
                <a:latin typeface="Century Gothic" panose="020F0302020204030204"/>
              </a:rPr>
              <a:t> (</a:t>
            </a:r>
            <a:r>
              <a:rPr lang="en-US" sz="2400" b="1" dirty="0">
                <a:solidFill>
                  <a:srgbClr val="5B9BD5">
                    <a:lumMod val="50000"/>
                  </a:srgbClr>
                </a:solidFill>
                <a:latin typeface="Century Gothic" panose="020F0302020204030204"/>
              </a:rPr>
              <a:t>je</a:t>
            </a:r>
            <a:r>
              <a:rPr lang="en-US" sz="2400" dirty="0">
                <a:solidFill>
                  <a:srgbClr val="5B9BD5">
                    <a:lumMod val="50000"/>
                  </a:srgbClr>
                </a:solidFill>
                <a:latin typeface="Century Gothic" panose="020F0302020204030204"/>
              </a:rPr>
              <a:t>) ? Que font les </a:t>
            </a:r>
            <a:r>
              <a:rPr lang="en-US" sz="2400" dirty="0" err="1">
                <a:solidFill>
                  <a:srgbClr val="5B9BD5">
                    <a:lumMod val="50000"/>
                  </a:srgbClr>
                </a:solidFill>
                <a:latin typeface="Century Gothic" panose="020F0302020204030204"/>
              </a:rPr>
              <a:t>personnes</a:t>
            </a:r>
            <a:r>
              <a:rPr lang="en-US" sz="2400" dirty="0">
                <a:solidFill>
                  <a:srgbClr val="5B9BD5">
                    <a:lumMod val="50000"/>
                  </a:srgbClr>
                </a:solidFill>
                <a:latin typeface="Century Gothic" panose="020F0302020204030204"/>
              </a:rPr>
              <a:t> </a:t>
            </a:r>
            <a:r>
              <a:rPr lang="en-US" sz="2400" dirty="0" err="1">
                <a:solidFill>
                  <a:srgbClr val="5B9BD5">
                    <a:lumMod val="50000"/>
                  </a:srgbClr>
                </a:solidFill>
                <a:latin typeface="Century Gothic" panose="020F0302020204030204"/>
              </a:rPr>
              <a:t>en</a:t>
            </a:r>
            <a:r>
              <a:rPr lang="en-US" sz="2400" dirty="0">
                <a:solidFill>
                  <a:srgbClr val="5B9BD5">
                    <a:lumMod val="50000"/>
                  </a:srgbClr>
                </a:solidFill>
                <a:latin typeface="Century Gothic" panose="020F0302020204030204"/>
              </a:rPr>
              <a:t> </a:t>
            </a:r>
            <a:r>
              <a:rPr lang="en-US" sz="2400" dirty="0" err="1">
                <a:solidFill>
                  <a:srgbClr val="5B9BD5">
                    <a:lumMod val="50000"/>
                  </a:srgbClr>
                </a:solidFill>
                <a:latin typeface="Century Gothic" panose="020F0302020204030204"/>
              </a:rPr>
              <a:t>général</a:t>
            </a:r>
            <a:r>
              <a:rPr lang="en-US" sz="2400" dirty="0">
                <a:solidFill>
                  <a:srgbClr val="5B9BD5">
                    <a:lumMod val="50000"/>
                  </a:srgbClr>
                </a:solidFill>
                <a:latin typeface="Century Gothic" panose="020F0302020204030204"/>
              </a:rPr>
              <a:t> (</a:t>
            </a:r>
            <a:r>
              <a:rPr lang="en-US" sz="2400" b="1" dirty="0">
                <a:solidFill>
                  <a:srgbClr val="5B9BD5">
                    <a:lumMod val="50000"/>
                  </a:srgbClr>
                </a:solidFill>
                <a:latin typeface="Century Gothic" panose="020F0302020204030204"/>
              </a:rPr>
              <a:t>on</a:t>
            </a:r>
            <a:r>
              <a:rPr lang="en-US" sz="2400" dirty="0">
                <a:solidFill>
                  <a:srgbClr val="5B9BD5">
                    <a:lumMod val="50000"/>
                  </a:srgbClr>
                </a:solidFill>
                <a:latin typeface="Century Gothic" panose="020F0302020204030204"/>
              </a:rPr>
              <a:t>) ?</a:t>
            </a:r>
          </a:p>
        </p:txBody>
      </p:sp>
      <p:sp>
        <p:nvSpPr>
          <p:cNvPr id="3" name="Rectangle 2">
            <a:extLst>
              <a:ext uri="{FF2B5EF4-FFF2-40B4-BE49-F238E27FC236}">
                <a16:creationId xmlns:a16="http://schemas.microsoft.com/office/drawing/2014/main" xmlns="" id="{CF1CD54A-4B55-49DE-9F9E-204F38C428C3}"/>
              </a:ext>
            </a:extLst>
          </p:cNvPr>
          <p:cNvSpPr/>
          <p:nvPr/>
        </p:nvSpPr>
        <p:spPr>
          <a:xfrm>
            <a:off x="180000" y="1889673"/>
            <a:ext cx="11729920"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dirty="0">
                <a:solidFill>
                  <a:srgbClr val="5B9BD5">
                    <a:lumMod val="50000"/>
                  </a:srgbClr>
                </a:solidFill>
                <a:latin typeface="Century Gothic"/>
              </a:rPr>
              <a:t>Le 21 juin en France, c’est la Fête de la Musique. Des musiciens amateurs et professionnels jouent dans la rue, et </a:t>
            </a:r>
            <a:r>
              <a:rPr lang="fr-FR" sz="2000" b="1" dirty="0">
                <a:solidFill>
                  <a:srgbClr val="EE6000"/>
                </a:solidFill>
                <a:latin typeface="Century Gothic"/>
              </a:rPr>
              <a:t>je</a:t>
            </a:r>
            <a:r>
              <a:rPr lang="fr-FR" sz="2000" dirty="0">
                <a:solidFill>
                  <a:srgbClr val="EE6000"/>
                </a:solidFill>
                <a:latin typeface="Century Gothic"/>
              </a:rPr>
              <a:t>    </a:t>
            </a:r>
            <a:r>
              <a:rPr lang="fr-FR" sz="2000" b="1" dirty="0">
                <a:solidFill>
                  <a:srgbClr val="5B9BD5">
                    <a:lumMod val="50000"/>
                  </a:srgbClr>
                </a:solidFill>
                <a:latin typeface="Century Gothic"/>
              </a:rPr>
              <a:t>vais</a:t>
            </a:r>
            <a:r>
              <a:rPr lang="fr-FR" sz="2000" dirty="0">
                <a:solidFill>
                  <a:srgbClr val="5B9BD5">
                    <a:lumMod val="50000"/>
                  </a:srgbClr>
                </a:solidFill>
                <a:latin typeface="Century Gothic"/>
              </a:rPr>
              <a:t> dehors pour écouter.</a:t>
            </a:r>
            <a:r>
              <a:rPr lang="fr-FR" sz="2000" dirty="0">
                <a:solidFill>
                  <a:srgbClr val="EE6000"/>
                </a:solidFill>
                <a:latin typeface="Century Gothic"/>
              </a:rPr>
              <a:t> </a:t>
            </a:r>
            <a:r>
              <a:rPr lang="fr-FR" sz="2000" b="1" dirty="0">
                <a:solidFill>
                  <a:srgbClr val="EE6000"/>
                </a:solidFill>
                <a:latin typeface="Century Gothic"/>
              </a:rPr>
              <a:t>Je</a:t>
            </a:r>
            <a:r>
              <a:rPr lang="fr-FR" sz="2000" dirty="0">
                <a:solidFill>
                  <a:srgbClr val="EE6000"/>
                </a:solidFill>
                <a:latin typeface="Century Gothic"/>
              </a:rPr>
              <a:t>    </a:t>
            </a:r>
            <a:r>
              <a:rPr lang="fr-FR" sz="2000" b="1" dirty="0">
                <a:solidFill>
                  <a:srgbClr val="5B9BD5">
                    <a:lumMod val="50000"/>
                  </a:srgbClr>
                </a:solidFill>
                <a:latin typeface="Century Gothic"/>
              </a:rPr>
              <a:t>sors</a:t>
            </a:r>
            <a:r>
              <a:rPr lang="fr-FR" sz="2000" dirty="0">
                <a:solidFill>
                  <a:srgbClr val="5B9BD5">
                    <a:lumMod val="50000"/>
                  </a:srgbClr>
                </a:solidFill>
                <a:latin typeface="Century Gothic"/>
              </a:rPr>
              <a:t> avec mes amis. Pour trouver un concert,</a:t>
            </a:r>
            <a:r>
              <a:rPr lang="fr-FR" sz="2000" dirty="0">
                <a:solidFill>
                  <a:srgbClr val="EE6000"/>
                </a:solidFill>
                <a:latin typeface="Century Gothic"/>
              </a:rPr>
              <a:t> </a:t>
            </a:r>
            <a:r>
              <a:rPr lang="fr-FR" sz="2000" b="1" dirty="0">
                <a:solidFill>
                  <a:srgbClr val="EE6000"/>
                </a:solidFill>
                <a:latin typeface="Century Gothic"/>
              </a:rPr>
              <a:t>on</a:t>
            </a:r>
            <a:r>
              <a:rPr lang="fr-FR" sz="2000" dirty="0">
                <a:solidFill>
                  <a:srgbClr val="EE6000"/>
                </a:solidFill>
                <a:latin typeface="Century Gothic"/>
              </a:rPr>
              <a:t>  </a:t>
            </a:r>
            <a:r>
              <a:rPr lang="fr-FR" sz="2000" b="1" dirty="0">
                <a:solidFill>
                  <a:srgbClr val="5B9BD5">
                    <a:lumMod val="50000"/>
                  </a:srgbClr>
                </a:solidFill>
                <a:latin typeface="Century Gothic"/>
              </a:rPr>
              <a:t>peut</a:t>
            </a:r>
            <a:r>
              <a:rPr lang="fr-FR" sz="2000" dirty="0">
                <a:solidFill>
                  <a:srgbClr val="5B9BD5">
                    <a:lumMod val="50000"/>
                  </a:srgbClr>
                </a:solidFill>
                <a:latin typeface="Century Gothic"/>
              </a:rPr>
              <a:t> aller en ville, ou juste devant la maison.</a:t>
            </a:r>
            <a:r>
              <a:rPr lang="fr-FR" sz="2000" dirty="0">
                <a:solidFill>
                  <a:srgbClr val="EE6000"/>
                </a:solidFill>
                <a:latin typeface="Century Gothic"/>
              </a:rPr>
              <a:t> </a:t>
            </a:r>
            <a:r>
              <a:rPr lang="fr-FR" sz="2000" b="1" dirty="0">
                <a:solidFill>
                  <a:srgbClr val="EE6000"/>
                </a:solidFill>
                <a:latin typeface="Century Gothic"/>
              </a:rPr>
              <a:t>On</a:t>
            </a:r>
            <a:r>
              <a:rPr lang="fr-FR" sz="2000" dirty="0">
                <a:solidFill>
                  <a:srgbClr val="EE6000"/>
                </a:solidFill>
                <a:latin typeface="Century Gothic"/>
              </a:rPr>
              <a:t>  </a:t>
            </a:r>
            <a:r>
              <a:rPr lang="fr-FR" sz="2000" b="1" dirty="0">
                <a:solidFill>
                  <a:srgbClr val="5B9BD5">
                    <a:lumMod val="50000"/>
                  </a:srgbClr>
                </a:solidFill>
                <a:latin typeface="Century Gothic"/>
              </a:rPr>
              <a:t>fait</a:t>
            </a:r>
            <a:r>
              <a:rPr lang="fr-FR" sz="2000" dirty="0">
                <a:solidFill>
                  <a:srgbClr val="5B9BD5">
                    <a:lumMod val="50000"/>
                  </a:srgbClr>
                </a:solidFill>
                <a:latin typeface="Century Gothic"/>
              </a:rPr>
              <a:t> une grande fête avec le public. Parfois, </a:t>
            </a:r>
            <a:r>
              <a:rPr lang="fr-FR" sz="2000" b="1" dirty="0">
                <a:solidFill>
                  <a:srgbClr val="EE6000"/>
                </a:solidFill>
                <a:latin typeface="Century Gothic"/>
              </a:rPr>
              <a:t>on</a:t>
            </a:r>
            <a:r>
              <a:rPr lang="fr-FR" sz="2000" dirty="0">
                <a:solidFill>
                  <a:srgbClr val="EE6000"/>
                </a:solidFill>
                <a:latin typeface="Century Gothic"/>
              </a:rPr>
              <a:t>   </a:t>
            </a:r>
            <a:r>
              <a:rPr lang="fr-FR" sz="2000" b="1" dirty="0">
                <a:solidFill>
                  <a:srgbClr val="5B9BD5">
                    <a:lumMod val="50000"/>
                  </a:srgbClr>
                </a:solidFill>
                <a:latin typeface="Century Gothic"/>
              </a:rPr>
              <a:t>prend</a:t>
            </a:r>
            <a:r>
              <a:rPr lang="fr-FR" sz="2000" dirty="0">
                <a:solidFill>
                  <a:srgbClr val="5B9BD5">
                    <a:lumMod val="50000"/>
                  </a:srgbClr>
                </a:solidFill>
                <a:latin typeface="Century Gothic"/>
              </a:rPr>
              <a:t> des instruments. L’ambiance est fantastique. Mais</a:t>
            </a:r>
            <a:r>
              <a:rPr lang="fr-FR" sz="2000" dirty="0">
                <a:solidFill>
                  <a:srgbClr val="EE6000"/>
                </a:solidFill>
                <a:latin typeface="Century Gothic"/>
              </a:rPr>
              <a:t> </a:t>
            </a:r>
            <a:r>
              <a:rPr lang="fr-FR" sz="2000" b="1" dirty="0">
                <a:solidFill>
                  <a:srgbClr val="EE6000"/>
                </a:solidFill>
                <a:latin typeface="Century Gothic"/>
              </a:rPr>
              <a:t>j’     </a:t>
            </a:r>
            <a:r>
              <a:rPr lang="fr-FR" sz="2000" b="1" dirty="0">
                <a:solidFill>
                  <a:srgbClr val="5B9BD5">
                    <a:lumMod val="50000"/>
                  </a:srgbClr>
                </a:solidFill>
                <a:latin typeface="Century Gothic"/>
              </a:rPr>
              <a:t>ai </a:t>
            </a:r>
            <a:r>
              <a:rPr lang="fr-FR" sz="2000" dirty="0">
                <a:solidFill>
                  <a:srgbClr val="5B9BD5">
                    <a:lumMod val="50000"/>
                  </a:srgbClr>
                </a:solidFill>
                <a:latin typeface="Century Gothic"/>
              </a:rPr>
              <a:t>un problème aussi.</a:t>
            </a:r>
            <a:r>
              <a:rPr lang="fr-FR" sz="2000" dirty="0">
                <a:solidFill>
                  <a:srgbClr val="EE6000"/>
                </a:solidFill>
                <a:latin typeface="Century Gothic"/>
              </a:rPr>
              <a:t> </a:t>
            </a:r>
            <a:r>
              <a:rPr lang="fr-FR" sz="2000" b="1" dirty="0">
                <a:solidFill>
                  <a:srgbClr val="EE6000"/>
                </a:solidFill>
                <a:latin typeface="Century Gothic"/>
              </a:rPr>
              <a:t>On  </a:t>
            </a:r>
            <a:r>
              <a:rPr lang="fr-FR" sz="2000" b="1" dirty="0">
                <a:solidFill>
                  <a:srgbClr val="5B9BD5">
                    <a:lumMod val="50000"/>
                  </a:srgbClr>
                </a:solidFill>
                <a:latin typeface="Century Gothic"/>
              </a:rPr>
              <a:t>part</a:t>
            </a:r>
            <a:r>
              <a:rPr lang="fr-FR" sz="2000" dirty="0">
                <a:solidFill>
                  <a:srgbClr val="5B9BD5">
                    <a:lumMod val="50000"/>
                  </a:srgbClr>
                </a:solidFill>
                <a:latin typeface="Century Gothic"/>
              </a:rPr>
              <a:t> souvent en retard, et</a:t>
            </a:r>
            <a:r>
              <a:rPr lang="fr-FR" sz="2000" dirty="0">
                <a:solidFill>
                  <a:srgbClr val="EE6000"/>
                </a:solidFill>
                <a:latin typeface="Century Gothic"/>
              </a:rPr>
              <a:t> </a:t>
            </a:r>
            <a:r>
              <a:rPr lang="fr-FR" sz="2000" b="1" dirty="0">
                <a:solidFill>
                  <a:srgbClr val="EE6000"/>
                </a:solidFill>
                <a:latin typeface="Century Gothic"/>
              </a:rPr>
              <a:t>je   </a:t>
            </a:r>
            <a:r>
              <a:rPr lang="fr-FR" sz="2000" b="1" dirty="0">
                <a:solidFill>
                  <a:srgbClr val="5B9BD5">
                    <a:lumMod val="50000"/>
                  </a:srgbClr>
                </a:solidFill>
                <a:latin typeface="Century Gothic"/>
              </a:rPr>
              <a:t>dois</a:t>
            </a:r>
            <a:r>
              <a:rPr lang="fr-FR" sz="2000" dirty="0">
                <a:solidFill>
                  <a:srgbClr val="5B9BD5">
                    <a:lumMod val="50000"/>
                  </a:srgbClr>
                </a:solidFill>
                <a:latin typeface="Century Gothic"/>
              </a:rPr>
              <a:t> fermer la fenêtre pour dormir !</a:t>
            </a:r>
          </a:p>
        </p:txBody>
      </p:sp>
      <p:pic>
        <p:nvPicPr>
          <p:cNvPr id="5" name="Picture 4">
            <a:extLst>
              <a:ext uri="{FF2B5EF4-FFF2-40B4-BE49-F238E27FC236}">
                <a16:creationId xmlns:a16="http://schemas.microsoft.com/office/drawing/2014/main" xmlns="" id="{5E1E3750-CF0C-446E-B9FD-18F28C9DA8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1275" y="-147848"/>
            <a:ext cx="1440000" cy="1440000"/>
          </a:xfrm>
          <a:prstGeom prst="rect">
            <a:avLst/>
          </a:prstGeom>
        </p:spPr>
      </p:pic>
      <p:sp>
        <p:nvSpPr>
          <p:cNvPr id="17" name="Rectangle 16">
            <a:extLst>
              <a:ext uri="{FF2B5EF4-FFF2-40B4-BE49-F238E27FC236}">
                <a16:creationId xmlns:a16="http://schemas.microsoft.com/office/drawing/2014/main" xmlns="" id="{A56590C8-9408-4376-8DD2-5D1958324209}"/>
              </a:ext>
            </a:extLst>
          </p:cNvPr>
          <p:cNvSpPr/>
          <p:nvPr/>
        </p:nvSpPr>
        <p:spPr>
          <a:xfrm>
            <a:off x="2890385" y="2204169"/>
            <a:ext cx="495300" cy="40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latin typeface="Century Gothic"/>
              </a:rPr>
              <a:t>[1]</a:t>
            </a:r>
          </a:p>
        </p:txBody>
      </p:sp>
      <p:sp>
        <p:nvSpPr>
          <p:cNvPr id="25" name="Rectangle 24">
            <a:extLst>
              <a:ext uri="{FF2B5EF4-FFF2-40B4-BE49-F238E27FC236}">
                <a16:creationId xmlns:a16="http://schemas.microsoft.com/office/drawing/2014/main" xmlns="" id="{D22DA74C-E4C7-40FC-8E87-D93F69D09F77}"/>
              </a:ext>
            </a:extLst>
          </p:cNvPr>
          <p:cNvSpPr/>
          <p:nvPr/>
        </p:nvSpPr>
        <p:spPr>
          <a:xfrm>
            <a:off x="6615975" y="2204168"/>
            <a:ext cx="495300" cy="40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latin typeface="Century Gothic"/>
              </a:rPr>
              <a:t>[2]</a:t>
            </a:r>
          </a:p>
        </p:txBody>
      </p:sp>
      <p:sp>
        <p:nvSpPr>
          <p:cNvPr id="26" name="Rectangle 25">
            <a:extLst>
              <a:ext uri="{FF2B5EF4-FFF2-40B4-BE49-F238E27FC236}">
                <a16:creationId xmlns:a16="http://schemas.microsoft.com/office/drawing/2014/main" xmlns="" id="{E0EFD151-B673-4D3F-9839-F2859F68659C}"/>
              </a:ext>
            </a:extLst>
          </p:cNvPr>
          <p:cNvSpPr/>
          <p:nvPr/>
        </p:nvSpPr>
        <p:spPr>
          <a:xfrm>
            <a:off x="1315765" y="2502868"/>
            <a:ext cx="495300" cy="40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latin typeface="Century Gothic"/>
              </a:rPr>
              <a:t>[3]</a:t>
            </a:r>
          </a:p>
        </p:txBody>
      </p:sp>
      <p:sp>
        <p:nvSpPr>
          <p:cNvPr id="27" name="Rectangle 26">
            <a:extLst>
              <a:ext uri="{FF2B5EF4-FFF2-40B4-BE49-F238E27FC236}">
                <a16:creationId xmlns:a16="http://schemas.microsoft.com/office/drawing/2014/main" xmlns="" id="{B7E15187-A961-4A46-9B63-9F2B382D385B}"/>
              </a:ext>
            </a:extLst>
          </p:cNvPr>
          <p:cNvSpPr/>
          <p:nvPr/>
        </p:nvSpPr>
        <p:spPr>
          <a:xfrm>
            <a:off x="7253121" y="2489747"/>
            <a:ext cx="495300" cy="40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latin typeface="Century Gothic"/>
              </a:rPr>
              <a:t>[4]</a:t>
            </a:r>
          </a:p>
        </p:txBody>
      </p:sp>
      <p:sp>
        <p:nvSpPr>
          <p:cNvPr id="28" name="Rectangle 27">
            <a:extLst>
              <a:ext uri="{FF2B5EF4-FFF2-40B4-BE49-F238E27FC236}">
                <a16:creationId xmlns:a16="http://schemas.microsoft.com/office/drawing/2014/main" xmlns="" id="{CFC7A500-77DC-4FA3-9754-83622BD3050C}"/>
              </a:ext>
            </a:extLst>
          </p:cNvPr>
          <p:cNvSpPr/>
          <p:nvPr/>
        </p:nvSpPr>
        <p:spPr>
          <a:xfrm>
            <a:off x="2094077" y="2797614"/>
            <a:ext cx="495300" cy="40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latin typeface="Century Gothic"/>
              </a:rPr>
              <a:t>[5]</a:t>
            </a:r>
          </a:p>
        </p:txBody>
      </p:sp>
      <p:sp>
        <p:nvSpPr>
          <p:cNvPr id="29" name="Rectangle 28">
            <a:extLst>
              <a:ext uri="{FF2B5EF4-FFF2-40B4-BE49-F238E27FC236}">
                <a16:creationId xmlns:a16="http://schemas.microsoft.com/office/drawing/2014/main" xmlns="" id="{AF094C85-8F5A-4F87-94B1-25AABFB09488}"/>
              </a:ext>
            </a:extLst>
          </p:cNvPr>
          <p:cNvSpPr/>
          <p:nvPr/>
        </p:nvSpPr>
        <p:spPr>
          <a:xfrm>
            <a:off x="9545578" y="2824049"/>
            <a:ext cx="495300" cy="40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latin typeface="Century Gothic"/>
              </a:rPr>
              <a:t>[6]</a:t>
            </a:r>
          </a:p>
        </p:txBody>
      </p:sp>
      <p:sp>
        <p:nvSpPr>
          <p:cNvPr id="30" name="Rectangle 29">
            <a:extLst>
              <a:ext uri="{FF2B5EF4-FFF2-40B4-BE49-F238E27FC236}">
                <a16:creationId xmlns:a16="http://schemas.microsoft.com/office/drawing/2014/main" xmlns="" id="{FD0636A2-23CF-459A-A8E5-0E66C8588FFA}"/>
              </a:ext>
            </a:extLst>
          </p:cNvPr>
          <p:cNvSpPr/>
          <p:nvPr/>
        </p:nvSpPr>
        <p:spPr>
          <a:xfrm>
            <a:off x="2246372" y="3139964"/>
            <a:ext cx="495300" cy="311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latin typeface="Century Gothic"/>
              </a:rPr>
              <a:t>[7]</a:t>
            </a:r>
          </a:p>
        </p:txBody>
      </p:sp>
      <p:sp>
        <p:nvSpPr>
          <p:cNvPr id="31" name="Rectangle 30">
            <a:extLst>
              <a:ext uri="{FF2B5EF4-FFF2-40B4-BE49-F238E27FC236}">
                <a16:creationId xmlns:a16="http://schemas.microsoft.com/office/drawing/2014/main" xmlns="" id="{5400D16D-DD2C-417A-BC24-EBA206847E12}"/>
              </a:ext>
            </a:extLst>
          </p:cNvPr>
          <p:cNvSpPr/>
          <p:nvPr/>
        </p:nvSpPr>
        <p:spPr>
          <a:xfrm>
            <a:off x="5895975" y="3156830"/>
            <a:ext cx="495300" cy="311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latin typeface="Century Gothic"/>
              </a:rPr>
              <a:t>[8]</a:t>
            </a:r>
          </a:p>
        </p:txBody>
      </p:sp>
      <p:pic>
        <p:nvPicPr>
          <p:cNvPr id="2056" name="Picture 8" descr="Babayaga à la fête de la Musique 2016">
            <a:extLst>
              <a:ext uri="{FF2B5EF4-FFF2-40B4-BE49-F238E27FC236}">
                <a16:creationId xmlns:a16="http://schemas.microsoft.com/office/drawing/2014/main" xmlns="" id="{AB125E17-8A7E-46EC-B6C1-C9E47E00B9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0633" y="3658878"/>
            <a:ext cx="323841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a:extLst>
              <a:ext uri="{FF2B5EF4-FFF2-40B4-BE49-F238E27FC236}">
                <a16:creationId xmlns:a16="http://schemas.microsoft.com/office/drawing/2014/main" xmlns="" id="{FCEA9189-4677-452D-99B1-0906883391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79861" y="3658878"/>
            <a:ext cx="322581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35AC0A37-E578-4526-BF9E-B439D15E2C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9046" y="3658878"/>
            <a:ext cx="3264081" cy="2160000"/>
          </a:xfrm>
          <a:prstGeom prst="rect">
            <a:avLst/>
          </a:prstGeom>
        </p:spPr>
      </p:pic>
      <p:pic>
        <p:nvPicPr>
          <p:cNvPr id="2050" name="Picture 2" descr="20140622 Fête de la musique - Cinquantenaire (Bruxelles) - Clare Louise">
            <a:extLst>
              <a:ext uri="{FF2B5EF4-FFF2-40B4-BE49-F238E27FC236}">
                <a16:creationId xmlns:a16="http://schemas.microsoft.com/office/drawing/2014/main" xmlns="" id="{52A401BF-6517-4734-B8D7-96EFD56B2E0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000" y="3660164"/>
            <a:ext cx="323841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usic notes clipart png - Clip Art Library">
            <a:extLst>
              <a:ext uri="{FF2B5EF4-FFF2-40B4-BE49-F238E27FC236}">
                <a16:creationId xmlns:a16="http://schemas.microsoft.com/office/drawing/2014/main" xmlns="" id="{38C9F7F7-823C-4D6B-AEB2-BB2AE4B7A11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31275" y="185171"/>
            <a:ext cx="2412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7074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6" grpId="0" animBg="1"/>
      <p:bldP spid="27" grpId="0" animBg="1"/>
      <p:bldP spid="28" grpId="0" animBg="1"/>
      <p:bldP spid="29" grpId="0" animBg="1"/>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Fête de la Musique</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6" name="TextBox 5">
            <a:extLst>
              <a:ext uri="{FF2B5EF4-FFF2-40B4-BE49-F238E27FC236}">
                <a16:creationId xmlns:a16="http://schemas.microsoft.com/office/drawing/2014/main" xmlns="" id="{16E5D2C8-39D0-B149-BD4B-D3EDCF96BB45}"/>
              </a:ext>
            </a:extLst>
          </p:cNvPr>
          <p:cNvSpPr txBox="1"/>
          <p:nvPr/>
        </p:nvSpPr>
        <p:spPr>
          <a:xfrm>
            <a:off x="180000" y="1296000"/>
            <a:ext cx="11878650" cy="461665"/>
          </a:xfrm>
          <a:prstGeom prst="rect">
            <a:avLst/>
          </a:prstGeom>
          <a:noFill/>
        </p:spPr>
        <p:txBody>
          <a:bodyPr wrap="square" rtlCol="0">
            <a:spAutoFit/>
          </a:bodyPr>
          <a:lstStyle/>
          <a:p>
            <a:pPr>
              <a:defRPr/>
            </a:pPr>
            <a:r>
              <a:rPr lang="en-US" sz="2400" dirty="0">
                <a:solidFill>
                  <a:srgbClr val="5B9BD5">
                    <a:lumMod val="50000"/>
                  </a:srgbClr>
                </a:solidFill>
                <a:latin typeface="Century Gothic" panose="020F0302020204030204"/>
              </a:rPr>
              <a:t>Que fait </a:t>
            </a:r>
            <a:r>
              <a:rPr lang="en-US" sz="2400" dirty="0" err="1">
                <a:solidFill>
                  <a:srgbClr val="5B9BD5">
                    <a:lumMod val="50000"/>
                  </a:srgbClr>
                </a:solidFill>
                <a:latin typeface="Century Gothic" panose="020F0302020204030204"/>
              </a:rPr>
              <a:t>Léa</a:t>
            </a:r>
            <a:r>
              <a:rPr lang="en-US" sz="2400" dirty="0">
                <a:solidFill>
                  <a:srgbClr val="5B9BD5">
                    <a:lumMod val="50000"/>
                  </a:srgbClr>
                </a:solidFill>
                <a:latin typeface="Century Gothic" panose="020F0302020204030204"/>
              </a:rPr>
              <a:t> (</a:t>
            </a:r>
            <a:r>
              <a:rPr lang="en-US" sz="2400" b="1" dirty="0">
                <a:solidFill>
                  <a:srgbClr val="5B9BD5">
                    <a:lumMod val="50000"/>
                  </a:srgbClr>
                </a:solidFill>
                <a:latin typeface="Century Gothic" panose="020F0302020204030204"/>
              </a:rPr>
              <a:t>je</a:t>
            </a:r>
            <a:r>
              <a:rPr lang="en-US" sz="2400" dirty="0">
                <a:solidFill>
                  <a:srgbClr val="5B9BD5">
                    <a:lumMod val="50000"/>
                  </a:srgbClr>
                </a:solidFill>
                <a:latin typeface="Century Gothic" panose="020F0302020204030204"/>
              </a:rPr>
              <a:t>) ? Que font les </a:t>
            </a:r>
            <a:r>
              <a:rPr lang="en-US" sz="2400" dirty="0" err="1">
                <a:solidFill>
                  <a:srgbClr val="5B9BD5">
                    <a:lumMod val="50000"/>
                  </a:srgbClr>
                </a:solidFill>
                <a:latin typeface="Century Gothic" panose="020F0302020204030204"/>
              </a:rPr>
              <a:t>personnes</a:t>
            </a:r>
            <a:r>
              <a:rPr lang="en-US" sz="2400" dirty="0">
                <a:solidFill>
                  <a:srgbClr val="5B9BD5">
                    <a:lumMod val="50000"/>
                  </a:srgbClr>
                </a:solidFill>
                <a:latin typeface="Century Gothic" panose="020F0302020204030204"/>
              </a:rPr>
              <a:t> </a:t>
            </a:r>
            <a:r>
              <a:rPr lang="en-US" sz="2400" dirty="0" err="1">
                <a:solidFill>
                  <a:srgbClr val="5B9BD5">
                    <a:lumMod val="50000"/>
                  </a:srgbClr>
                </a:solidFill>
                <a:latin typeface="Century Gothic" panose="020F0302020204030204"/>
              </a:rPr>
              <a:t>en</a:t>
            </a:r>
            <a:r>
              <a:rPr lang="en-US" sz="2400" dirty="0">
                <a:solidFill>
                  <a:srgbClr val="5B9BD5">
                    <a:lumMod val="50000"/>
                  </a:srgbClr>
                </a:solidFill>
                <a:latin typeface="Century Gothic" panose="020F0302020204030204"/>
              </a:rPr>
              <a:t> </a:t>
            </a:r>
            <a:r>
              <a:rPr lang="en-US" sz="2400" dirty="0" err="1">
                <a:solidFill>
                  <a:srgbClr val="5B9BD5">
                    <a:lumMod val="50000"/>
                  </a:srgbClr>
                </a:solidFill>
                <a:latin typeface="Century Gothic" panose="020F0302020204030204"/>
              </a:rPr>
              <a:t>général</a:t>
            </a:r>
            <a:r>
              <a:rPr lang="en-US" sz="2400" dirty="0">
                <a:solidFill>
                  <a:srgbClr val="5B9BD5">
                    <a:lumMod val="50000"/>
                  </a:srgbClr>
                </a:solidFill>
                <a:latin typeface="Century Gothic" panose="020F0302020204030204"/>
              </a:rPr>
              <a:t> (</a:t>
            </a:r>
            <a:r>
              <a:rPr lang="en-US" sz="2400" b="1" dirty="0">
                <a:solidFill>
                  <a:srgbClr val="5B9BD5">
                    <a:lumMod val="50000"/>
                  </a:srgbClr>
                </a:solidFill>
                <a:latin typeface="Century Gothic" panose="020F0302020204030204"/>
              </a:rPr>
              <a:t>on</a:t>
            </a:r>
            <a:r>
              <a:rPr lang="en-US" sz="2400" dirty="0">
                <a:solidFill>
                  <a:srgbClr val="5B9BD5">
                    <a:lumMod val="50000"/>
                  </a:srgbClr>
                </a:solidFill>
                <a:latin typeface="Century Gothic" panose="020F0302020204030204"/>
              </a:rPr>
              <a:t>) ?</a:t>
            </a:r>
          </a:p>
        </p:txBody>
      </p:sp>
      <p:sp>
        <p:nvSpPr>
          <p:cNvPr id="3" name="Rectangle 2">
            <a:extLst>
              <a:ext uri="{FF2B5EF4-FFF2-40B4-BE49-F238E27FC236}">
                <a16:creationId xmlns:a16="http://schemas.microsoft.com/office/drawing/2014/main" xmlns="" id="{CF1CD54A-4B55-49DE-9F9E-204F38C428C3}"/>
              </a:ext>
            </a:extLst>
          </p:cNvPr>
          <p:cNvSpPr/>
          <p:nvPr/>
        </p:nvSpPr>
        <p:spPr>
          <a:xfrm>
            <a:off x="180000" y="1889673"/>
            <a:ext cx="11729920"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fr-FR" sz="2000" dirty="0">
                <a:solidFill>
                  <a:srgbClr val="5B9BD5">
                    <a:lumMod val="50000"/>
                  </a:srgbClr>
                </a:solidFill>
                <a:latin typeface="Century Gothic" panose="020F0302020204030204"/>
              </a:rPr>
              <a:t>Le 21 juin en France, c’est la Fête de la Musique. Des musiciens amateurs et professionnels jouent dans la rue, et </a:t>
            </a:r>
            <a:r>
              <a:rPr lang="fr-FR" sz="2000" b="1" dirty="0">
                <a:solidFill>
                  <a:srgbClr val="EE6000"/>
                </a:solidFill>
                <a:latin typeface="Century Gothic" panose="020F0302020204030204"/>
              </a:rPr>
              <a:t>je</a:t>
            </a:r>
            <a:r>
              <a:rPr lang="fr-FR" sz="2000" dirty="0">
                <a:solidFill>
                  <a:srgbClr val="5B9BD5">
                    <a:lumMod val="50000"/>
                  </a:srgbClr>
                </a:solidFill>
                <a:latin typeface="Century Gothic" panose="020F0302020204030204"/>
              </a:rPr>
              <a:t> </a:t>
            </a:r>
            <a:r>
              <a:rPr lang="fr-FR" sz="2000" b="1" dirty="0">
                <a:solidFill>
                  <a:srgbClr val="5B9BD5">
                    <a:lumMod val="50000"/>
                  </a:srgbClr>
                </a:solidFill>
                <a:latin typeface="Century Gothic" panose="020F0302020204030204"/>
              </a:rPr>
              <a:t>vais</a:t>
            </a:r>
            <a:r>
              <a:rPr lang="fr-FR" sz="2000" dirty="0">
                <a:solidFill>
                  <a:srgbClr val="5B9BD5">
                    <a:lumMod val="50000"/>
                  </a:srgbClr>
                </a:solidFill>
                <a:latin typeface="Century Gothic" panose="020F0302020204030204"/>
              </a:rPr>
              <a:t> dehors pour écouter. </a:t>
            </a:r>
            <a:r>
              <a:rPr lang="fr-FR" sz="2000" b="1" dirty="0">
                <a:solidFill>
                  <a:srgbClr val="5B9BD5">
                    <a:lumMod val="50000"/>
                  </a:srgbClr>
                </a:solidFill>
                <a:latin typeface="Century Gothic" panose="020F0302020204030204"/>
              </a:rPr>
              <a:t>Je</a:t>
            </a:r>
            <a:r>
              <a:rPr lang="fr-FR" sz="2000" dirty="0">
                <a:solidFill>
                  <a:srgbClr val="5B9BD5">
                    <a:lumMod val="50000"/>
                  </a:srgbClr>
                </a:solidFill>
                <a:latin typeface="Century Gothic" panose="020F0302020204030204"/>
              </a:rPr>
              <a:t> </a:t>
            </a:r>
            <a:r>
              <a:rPr lang="fr-FR" sz="2000" b="1" dirty="0">
                <a:solidFill>
                  <a:srgbClr val="EE6000"/>
                </a:solidFill>
                <a:latin typeface="Century Gothic" panose="020F0302020204030204"/>
              </a:rPr>
              <a:t>sors</a:t>
            </a:r>
            <a:r>
              <a:rPr lang="fr-FR" sz="2000" dirty="0">
                <a:solidFill>
                  <a:srgbClr val="5B9BD5">
                    <a:lumMod val="50000"/>
                  </a:srgbClr>
                </a:solidFill>
                <a:latin typeface="Century Gothic" panose="020F0302020204030204"/>
              </a:rPr>
              <a:t> avec mes amis. Pour trouver un concert, </a:t>
            </a:r>
            <a:r>
              <a:rPr lang="fr-FR" sz="2000" b="1" dirty="0">
                <a:solidFill>
                  <a:srgbClr val="EE6000"/>
                </a:solidFill>
                <a:latin typeface="Century Gothic" panose="020F0302020204030204"/>
              </a:rPr>
              <a:t>on</a:t>
            </a:r>
            <a:r>
              <a:rPr lang="fr-FR" sz="2000" dirty="0">
                <a:solidFill>
                  <a:srgbClr val="5B9BD5">
                    <a:lumMod val="50000"/>
                  </a:srgbClr>
                </a:solidFill>
                <a:latin typeface="Century Gothic" panose="020F0302020204030204"/>
              </a:rPr>
              <a:t> </a:t>
            </a:r>
            <a:r>
              <a:rPr lang="fr-FR" sz="2000" b="1" dirty="0">
                <a:solidFill>
                  <a:srgbClr val="5B9BD5">
                    <a:lumMod val="50000"/>
                  </a:srgbClr>
                </a:solidFill>
                <a:latin typeface="Century Gothic" panose="020F0302020204030204"/>
              </a:rPr>
              <a:t>peut</a:t>
            </a:r>
            <a:r>
              <a:rPr lang="fr-FR" sz="2000" dirty="0">
                <a:solidFill>
                  <a:srgbClr val="5B9BD5">
                    <a:lumMod val="50000"/>
                  </a:srgbClr>
                </a:solidFill>
                <a:latin typeface="Century Gothic" panose="020F0302020204030204"/>
              </a:rPr>
              <a:t> aller en ville, ou juste devant la maison. </a:t>
            </a:r>
            <a:r>
              <a:rPr lang="fr-FR" sz="2000" b="1" dirty="0">
                <a:solidFill>
                  <a:srgbClr val="EE6000"/>
                </a:solidFill>
                <a:latin typeface="Century Gothic" panose="020F0302020204030204"/>
              </a:rPr>
              <a:t>On</a:t>
            </a:r>
            <a:r>
              <a:rPr lang="fr-FR" sz="2000" dirty="0">
                <a:solidFill>
                  <a:srgbClr val="5B9BD5">
                    <a:lumMod val="50000"/>
                  </a:srgbClr>
                </a:solidFill>
                <a:latin typeface="Century Gothic" panose="020F0302020204030204"/>
              </a:rPr>
              <a:t> </a:t>
            </a:r>
            <a:r>
              <a:rPr lang="fr-FR" sz="2000" b="1" dirty="0">
                <a:solidFill>
                  <a:srgbClr val="5B9BD5">
                    <a:lumMod val="50000"/>
                  </a:srgbClr>
                </a:solidFill>
                <a:latin typeface="Century Gothic" panose="020F0302020204030204"/>
              </a:rPr>
              <a:t>fait</a:t>
            </a:r>
            <a:r>
              <a:rPr lang="fr-FR" sz="2000" dirty="0">
                <a:solidFill>
                  <a:srgbClr val="5B9BD5">
                    <a:lumMod val="50000"/>
                  </a:srgbClr>
                </a:solidFill>
                <a:latin typeface="Century Gothic" panose="020F0302020204030204"/>
              </a:rPr>
              <a:t> une grande fête avec le public. Parfois, </a:t>
            </a:r>
            <a:r>
              <a:rPr lang="fr-FR" sz="2000" b="1" dirty="0">
                <a:solidFill>
                  <a:srgbClr val="EE6000"/>
                </a:solidFill>
                <a:latin typeface="Century Gothic" panose="020F0302020204030204"/>
              </a:rPr>
              <a:t>on</a:t>
            </a:r>
            <a:r>
              <a:rPr lang="fr-FR" sz="2000" dirty="0">
                <a:solidFill>
                  <a:srgbClr val="5B9BD5">
                    <a:lumMod val="50000"/>
                  </a:srgbClr>
                </a:solidFill>
                <a:latin typeface="Century Gothic" panose="020F0302020204030204"/>
              </a:rPr>
              <a:t> </a:t>
            </a:r>
            <a:r>
              <a:rPr lang="fr-FR" sz="2000" b="1" dirty="0">
                <a:solidFill>
                  <a:srgbClr val="5B9BD5">
                    <a:lumMod val="50000"/>
                  </a:srgbClr>
                </a:solidFill>
                <a:latin typeface="Century Gothic" panose="020F0302020204030204"/>
              </a:rPr>
              <a:t>prend</a:t>
            </a:r>
            <a:r>
              <a:rPr lang="fr-FR" sz="2000" dirty="0">
                <a:solidFill>
                  <a:srgbClr val="5B9BD5">
                    <a:lumMod val="50000"/>
                  </a:srgbClr>
                </a:solidFill>
                <a:latin typeface="Century Gothic" panose="020F0302020204030204"/>
              </a:rPr>
              <a:t> des instruments. L’ambiance est fantastique. Mais </a:t>
            </a:r>
            <a:r>
              <a:rPr lang="fr-FR" sz="2000" b="1" dirty="0">
                <a:solidFill>
                  <a:srgbClr val="5B9BD5">
                    <a:lumMod val="50000"/>
                  </a:srgbClr>
                </a:solidFill>
                <a:latin typeface="Century Gothic" panose="020F0302020204030204"/>
              </a:rPr>
              <a:t>j’</a:t>
            </a:r>
            <a:r>
              <a:rPr lang="fr-FR" sz="2000" b="1" dirty="0">
                <a:solidFill>
                  <a:srgbClr val="EE6000"/>
                </a:solidFill>
                <a:latin typeface="Century Gothic" panose="020F0302020204030204"/>
              </a:rPr>
              <a:t>ai</a:t>
            </a:r>
            <a:r>
              <a:rPr lang="fr-FR" sz="2000" b="1" dirty="0">
                <a:solidFill>
                  <a:srgbClr val="5B9BD5">
                    <a:lumMod val="50000"/>
                  </a:srgbClr>
                </a:solidFill>
                <a:latin typeface="Century Gothic" panose="020F0302020204030204"/>
              </a:rPr>
              <a:t> </a:t>
            </a:r>
            <a:r>
              <a:rPr lang="fr-FR" sz="2000" dirty="0">
                <a:solidFill>
                  <a:srgbClr val="5B9BD5">
                    <a:lumMod val="50000"/>
                  </a:srgbClr>
                </a:solidFill>
                <a:latin typeface="Century Gothic" panose="020F0302020204030204"/>
              </a:rPr>
              <a:t>un problème aussi. </a:t>
            </a:r>
            <a:r>
              <a:rPr lang="fr-FR" sz="2000" b="1" dirty="0">
                <a:solidFill>
                  <a:srgbClr val="EE6000"/>
                </a:solidFill>
                <a:latin typeface="Century Gothic" panose="020F0302020204030204"/>
              </a:rPr>
              <a:t>On</a:t>
            </a:r>
            <a:r>
              <a:rPr lang="fr-FR" sz="2000" b="1" dirty="0">
                <a:solidFill>
                  <a:srgbClr val="5B9BD5">
                    <a:lumMod val="50000"/>
                  </a:srgbClr>
                </a:solidFill>
                <a:latin typeface="Century Gothic" panose="020F0302020204030204"/>
              </a:rPr>
              <a:t> part</a:t>
            </a:r>
            <a:r>
              <a:rPr lang="fr-FR" sz="2000" dirty="0">
                <a:solidFill>
                  <a:srgbClr val="5B9BD5">
                    <a:lumMod val="50000"/>
                  </a:srgbClr>
                </a:solidFill>
                <a:latin typeface="Century Gothic" panose="020F0302020204030204"/>
              </a:rPr>
              <a:t> souvent en retard, et </a:t>
            </a:r>
            <a:r>
              <a:rPr lang="fr-FR" sz="2000" b="1" dirty="0">
                <a:solidFill>
                  <a:srgbClr val="EE6000"/>
                </a:solidFill>
                <a:latin typeface="Century Gothic" panose="020F0302020204030204"/>
              </a:rPr>
              <a:t>je</a:t>
            </a:r>
            <a:r>
              <a:rPr lang="fr-FR" sz="2000" b="1" dirty="0">
                <a:solidFill>
                  <a:srgbClr val="5B9BD5">
                    <a:lumMod val="50000"/>
                  </a:srgbClr>
                </a:solidFill>
                <a:latin typeface="Century Gothic" panose="020F0302020204030204"/>
              </a:rPr>
              <a:t> dois</a:t>
            </a:r>
            <a:r>
              <a:rPr lang="fr-FR" sz="2000" dirty="0">
                <a:solidFill>
                  <a:srgbClr val="5B9BD5">
                    <a:lumMod val="50000"/>
                  </a:srgbClr>
                </a:solidFill>
                <a:latin typeface="Century Gothic" panose="020F0302020204030204"/>
              </a:rPr>
              <a:t> fermer la fenêtre pour dormir !</a:t>
            </a:r>
          </a:p>
        </p:txBody>
      </p:sp>
      <p:pic>
        <p:nvPicPr>
          <p:cNvPr id="5" name="Picture 4">
            <a:extLst>
              <a:ext uri="{FF2B5EF4-FFF2-40B4-BE49-F238E27FC236}">
                <a16:creationId xmlns:a16="http://schemas.microsoft.com/office/drawing/2014/main" xmlns="" id="{5E1E3750-CF0C-446E-B9FD-18F28C9DA8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1275" y="-147848"/>
            <a:ext cx="1440000" cy="1440000"/>
          </a:xfrm>
          <a:prstGeom prst="rect">
            <a:avLst/>
          </a:prstGeom>
        </p:spPr>
      </p:pic>
      <p:pic>
        <p:nvPicPr>
          <p:cNvPr id="2060" name="Picture 12" descr="music notes clipart png - Clip Art Library">
            <a:extLst>
              <a:ext uri="{FF2B5EF4-FFF2-40B4-BE49-F238E27FC236}">
                <a16:creationId xmlns:a16="http://schemas.microsoft.com/office/drawing/2014/main" xmlns="" id="{38C9F7F7-823C-4D6B-AEB2-BB2AE4B7A11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31275" y="185171"/>
            <a:ext cx="2412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F655CA8D-7A07-4805-B083-68BF3A6095BD}"/>
              </a:ext>
            </a:extLst>
          </p:cNvPr>
          <p:cNvSpPr txBox="1"/>
          <p:nvPr/>
        </p:nvSpPr>
        <p:spPr>
          <a:xfrm>
            <a:off x="179999" y="3684103"/>
            <a:ext cx="5739785" cy="2496004"/>
          </a:xfrm>
          <a:prstGeom prst="rect">
            <a:avLst/>
          </a:prstGeom>
          <a:noFill/>
          <a:ln>
            <a:solidFill>
              <a:schemeClr val="accent1">
                <a:lumMod val="50000"/>
              </a:schemeClr>
            </a:solidFill>
          </a:ln>
        </p:spPr>
        <p:txBody>
          <a:bodyPr wrap="square" rtlCol="0">
            <a:spAutoFit/>
          </a:bodyPr>
          <a:lstStyle/>
          <a:p>
            <a:pPr algn="ctr"/>
            <a:r>
              <a:rPr lang="en-GB" sz="2000" b="1" dirty="0">
                <a:solidFill>
                  <a:srgbClr val="5B9BD5">
                    <a:lumMod val="50000"/>
                  </a:srgbClr>
                </a:solidFill>
                <a:latin typeface="Century Gothic"/>
              </a:rPr>
              <a:t>L</a:t>
            </a:r>
            <a:r>
              <a:rPr lang="en-US" sz="2000" b="1" dirty="0" err="1">
                <a:solidFill>
                  <a:srgbClr val="5B9BD5">
                    <a:lumMod val="50000"/>
                  </a:srgbClr>
                </a:solidFill>
                <a:latin typeface="Century Gothic"/>
              </a:rPr>
              <a:t>éa</a:t>
            </a:r>
            <a:endParaRPr lang="en-GB" sz="2000" b="1" dirty="0">
              <a:solidFill>
                <a:srgbClr val="5B9BD5">
                  <a:lumMod val="50000"/>
                </a:srgbClr>
              </a:solidFill>
              <a:latin typeface="Century Gothic"/>
            </a:endParaRPr>
          </a:p>
          <a:p>
            <a:pPr algn="ctr"/>
            <a:endParaRPr lang="en-GB" sz="2000" b="1" dirty="0">
              <a:solidFill>
                <a:srgbClr val="5B9BD5">
                  <a:lumMod val="50000"/>
                </a:srgbClr>
              </a:solidFill>
              <a:latin typeface="Century Gothic"/>
            </a:endParaRPr>
          </a:p>
          <a:p>
            <a:pPr marL="342900" indent="-342900">
              <a:lnSpc>
                <a:spcPct val="150000"/>
              </a:lnSpc>
              <a:buFont typeface="Arial" panose="020B0604020202020204" pitchFamily="34" charset="0"/>
              <a:buChar char="•"/>
            </a:pPr>
            <a:r>
              <a:rPr lang="en-GB" sz="2000" dirty="0">
                <a:solidFill>
                  <a:srgbClr val="5B9BD5">
                    <a:lumMod val="50000"/>
                  </a:srgbClr>
                </a:solidFill>
                <a:latin typeface="Century Gothic"/>
              </a:rPr>
              <a:t>goes outside to listen (to music)</a:t>
            </a:r>
          </a:p>
          <a:p>
            <a:pPr marL="342900" indent="-342900">
              <a:lnSpc>
                <a:spcPct val="150000"/>
              </a:lnSpc>
              <a:buFont typeface="Arial" panose="020B0604020202020204" pitchFamily="34" charset="0"/>
              <a:buChar char="•"/>
            </a:pPr>
            <a:r>
              <a:rPr lang="en-GB" sz="2000" dirty="0">
                <a:solidFill>
                  <a:srgbClr val="5B9BD5">
                    <a:lumMod val="50000"/>
                  </a:srgbClr>
                </a:solidFill>
                <a:latin typeface="Century Gothic"/>
              </a:rPr>
              <a:t>goes out with friends</a:t>
            </a:r>
          </a:p>
          <a:p>
            <a:pPr marL="342900" indent="-342900">
              <a:lnSpc>
                <a:spcPct val="150000"/>
              </a:lnSpc>
              <a:buFont typeface="Arial" panose="020B0604020202020204" pitchFamily="34" charset="0"/>
              <a:buChar char="•"/>
            </a:pPr>
            <a:r>
              <a:rPr lang="en-GB" sz="2000" dirty="0">
                <a:solidFill>
                  <a:srgbClr val="5B9BD5">
                    <a:lumMod val="50000"/>
                  </a:srgbClr>
                </a:solidFill>
                <a:latin typeface="Century Gothic"/>
              </a:rPr>
              <a:t>has a problem</a:t>
            </a:r>
          </a:p>
          <a:p>
            <a:pPr marL="342900" indent="-342900">
              <a:lnSpc>
                <a:spcPct val="150000"/>
              </a:lnSpc>
              <a:buFont typeface="Arial" panose="020B0604020202020204" pitchFamily="34" charset="0"/>
              <a:buChar char="•"/>
            </a:pPr>
            <a:r>
              <a:rPr lang="en-GB" sz="2000" dirty="0">
                <a:solidFill>
                  <a:srgbClr val="5B9BD5">
                    <a:lumMod val="50000"/>
                  </a:srgbClr>
                </a:solidFill>
                <a:latin typeface="Century Gothic"/>
              </a:rPr>
              <a:t>has to close the window to sleep!</a:t>
            </a:r>
          </a:p>
        </p:txBody>
      </p:sp>
      <p:sp>
        <p:nvSpPr>
          <p:cNvPr id="23" name="TextBox 22">
            <a:extLst>
              <a:ext uri="{FF2B5EF4-FFF2-40B4-BE49-F238E27FC236}">
                <a16:creationId xmlns:a16="http://schemas.microsoft.com/office/drawing/2014/main" xmlns="" id="{B9D76C6A-24C0-464E-BCF7-43520D52FE4E}"/>
              </a:ext>
            </a:extLst>
          </p:cNvPr>
          <p:cNvSpPr txBox="1"/>
          <p:nvPr/>
        </p:nvSpPr>
        <p:spPr>
          <a:xfrm>
            <a:off x="6170135" y="3678012"/>
            <a:ext cx="5739785" cy="2496004"/>
          </a:xfrm>
          <a:prstGeom prst="rect">
            <a:avLst/>
          </a:prstGeom>
          <a:noFill/>
          <a:ln>
            <a:solidFill>
              <a:schemeClr val="accent1">
                <a:lumMod val="50000"/>
              </a:schemeClr>
            </a:solidFill>
          </a:ln>
        </p:spPr>
        <p:txBody>
          <a:bodyPr wrap="square" rtlCol="0">
            <a:spAutoFit/>
          </a:bodyPr>
          <a:lstStyle/>
          <a:p>
            <a:pPr algn="ctr"/>
            <a:r>
              <a:rPr lang="en-GB" sz="2000" b="1" dirty="0">
                <a:solidFill>
                  <a:srgbClr val="5B9BD5">
                    <a:lumMod val="50000"/>
                  </a:srgbClr>
                </a:solidFill>
                <a:latin typeface="Century Gothic"/>
              </a:rPr>
              <a:t>People in general</a:t>
            </a:r>
          </a:p>
          <a:p>
            <a:pPr algn="ctr"/>
            <a:endParaRPr lang="en-GB" sz="2000" b="1" dirty="0">
              <a:solidFill>
                <a:srgbClr val="5B9BD5">
                  <a:lumMod val="50000"/>
                </a:srgbClr>
              </a:solidFill>
              <a:latin typeface="Century Gothic"/>
            </a:endParaRPr>
          </a:p>
          <a:p>
            <a:pPr marL="342900" indent="-342900">
              <a:lnSpc>
                <a:spcPct val="150000"/>
              </a:lnSpc>
              <a:buFont typeface="Arial" panose="020B0604020202020204" pitchFamily="34" charset="0"/>
              <a:buChar char="•"/>
            </a:pPr>
            <a:r>
              <a:rPr lang="en-GB" sz="2000" dirty="0">
                <a:solidFill>
                  <a:srgbClr val="5B9BD5">
                    <a:lumMod val="50000"/>
                  </a:srgbClr>
                </a:solidFill>
                <a:latin typeface="Century Gothic"/>
              </a:rPr>
              <a:t>can go into town</a:t>
            </a:r>
          </a:p>
          <a:p>
            <a:pPr marL="342900" indent="-342900">
              <a:lnSpc>
                <a:spcPct val="150000"/>
              </a:lnSpc>
              <a:buFont typeface="Arial" panose="020B0604020202020204" pitchFamily="34" charset="0"/>
              <a:buChar char="•"/>
            </a:pPr>
            <a:r>
              <a:rPr lang="en-GB" sz="2000" dirty="0">
                <a:solidFill>
                  <a:srgbClr val="5B9BD5">
                    <a:lumMod val="50000"/>
                  </a:srgbClr>
                </a:solidFill>
                <a:latin typeface="Century Gothic"/>
              </a:rPr>
              <a:t>have a big party</a:t>
            </a:r>
          </a:p>
          <a:p>
            <a:pPr marL="342900" indent="-342900">
              <a:lnSpc>
                <a:spcPct val="150000"/>
              </a:lnSpc>
              <a:buFont typeface="Arial" panose="020B0604020202020204" pitchFamily="34" charset="0"/>
              <a:buChar char="•"/>
            </a:pPr>
            <a:r>
              <a:rPr lang="en-GB" sz="2000" dirty="0">
                <a:solidFill>
                  <a:srgbClr val="5B9BD5">
                    <a:lumMod val="50000"/>
                  </a:srgbClr>
                </a:solidFill>
                <a:latin typeface="Century Gothic"/>
              </a:rPr>
              <a:t>sometimes take instruments </a:t>
            </a:r>
          </a:p>
          <a:p>
            <a:pPr marL="342900" indent="-342900">
              <a:lnSpc>
                <a:spcPct val="150000"/>
              </a:lnSpc>
              <a:buFont typeface="Arial" panose="020B0604020202020204" pitchFamily="34" charset="0"/>
              <a:buChar char="•"/>
            </a:pPr>
            <a:r>
              <a:rPr lang="en-GB" sz="2000" dirty="0">
                <a:solidFill>
                  <a:srgbClr val="5B9BD5">
                    <a:lumMod val="50000"/>
                  </a:srgbClr>
                </a:solidFill>
                <a:latin typeface="Century Gothic"/>
              </a:rPr>
              <a:t>often leave late</a:t>
            </a:r>
          </a:p>
        </p:txBody>
      </p:sp>
    </p:spTree>
    <p:extLst>
      <p:ext uri="{BB962C8B-B14F-4D97-AF65-F5344CB8AC3E}">
        <p14:creationId xmlns:p14="http://schemas.microsoft.com/office/powerpoint/2010/main" val="1672721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premier </a:t>
            </a:r>
            <a:r>
              <a:rPr lang="en-GB" sz="3600" b="1" dirty="0" err="1">
                <a:solidFill>
                  <a:schemeClr val="bg1"/>
                </a:solidFill>
              </a:rPr>
              <a:t>avril</a:t>
            </a:r>
            <a:endParaRPr lang="en-GB" sz="3600" b="1" dirty="0">
              <a:solidFill>
                <a:schemeClr val="bg1"/>
              </a:solidFill>
            </a:endParaRP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xmlns="" id="{A2AECFFE-55D9-ED46-9E49-F19805C09A6A}"/>
              </a:ext>
            </a:extLst>
          </p:cNvPr>
          <p:cNvSpPr txBox="1"/>
          <p:nvPr/>
        </p:nvSpPr>
        <p:spPr>
          <a:xfrm>
            <a:off x="180000" y="1296000"/>
            <a:ext cx="11198087" cy="830997"/>
          </a:xfrm>
          <a:prstGeom prst="rect">
            <a:avLst/>
          </a:prstGeom>
          <a:noFill/>
        </p:spPr>
        <p:txBody>
          <a:bodyPr wrap="square" rtlCol="0">
            <a:spAutoFit/>
          </a:bodyPr>
          <a:lstStyle/>
          <a:p>
            <a:r>
              <a:rPr lang="en-US" sz="2400" dirty="0" err="1">
                <a:solidFill>
                  <a:srgbClr val="4472C4">
                    <a:lumMod val="50000"/>
                  </a:srgbClr>
                </a:solidFill>
                <a:latin typeface="Century Gothic"/>
              </a:rPr>
              <a:t>En</a:t>
            </a:r>
            <a:r>
              <a:rPr lang="en-US" sz="2400" dirty="0">
                <a:solidFill>
                  <a:srgbClr val="4472C4">
                    <a:lumMod val="50000"/>
                  </a:srgbClr>
                </a:solidFill>
                <a:latin typeface="Century Gothic"/>
              </a:rPr>
              <a:t> France, le premier </a:t>
            </a:r>
            <a:r>
              <a:rPr lang="en-US" sz="2400" dirty="0" err="1">
                <a:solidFill>
                  <a:srgbClr val="4472C4">
                    <a:lumMod val="50000"/>
                  </a:srgbClr>
                </a:solidFill>
                <a:latin typeface="Century Gothic"/>
              </a:rPr>
              <a:t>avril</a:t>
            </a:r>
            <a:r>
              <a:rPr lang="en-US" sz="2400" dirty="0">
                <a:solidFill>
                  <a:srgbClr val="4472C4">
                    <a:lumMod val="50000"/>
                  </a:srgbClr>
                </a:solidFill>
                <a:latin typeface="Century Gothic"/>
              </a:rPr>
              <a:t> a des traditions </a:t>
            </a:r>
            <a:r>
              <a:rPr lang="en-US" sz="2400" dirty="0" err="1">
                <a:solidFill>
                  <a:srgbClr val="4472C4">
                    <a:lumMod val="50000"/>
                  </a:srgbClr>
                </a:solidFill>
                <a:latin typeface="Century Gothic"/>
              </a:rPr>
              <a:t>différentes</a:t>
            </a:r>
            <a:r>
              <a:rPr lang="en-US" sz="2400" dirty="0">
                <a:solidFill>
                  <a:srgbClr val="4472C4">
                    <a:lumMod val="50000"/>
                  </a:srgbClr>
                </a:solidFill>
                <a:latin typeface="Century Gothic"/>
              </a:rPr>
              <a:t> de </a:t>
            </a:r>
            <a:r>
              <a:rPr lang="en-US" sz="2400" dirty="0" err="1">
                <a:solidFill>
                  <a:srgbClr val="4472C4">
                    <a:lumMod val="50000"/>
                  </a:srgbClr>
                </a:solidFill>
                <a:latin typeface="Century Gothic"/>
              </a:rPr>
              <a:t>l’Angleterre</a:t>
            </a:r>
            <a:r>
              <a:rPr lang="en-US" sz="2400" dirty="0">
                <a:solidFill>
                  <a:srgbClr val="4472C4">
                    <a:lumMod val="50000"/>
                  </a:srgbClr>
                </a:solidFill>
                <a:latin typeface="Century Gothic"/>
              </a:rPr>
              <a:t>.</a:t>
            </a:r>
          </a:p>
          <a:p>
            <a:r>
              <a:rPr lang="en-US" sz="2400" dirty="0">
                <a:solidFill>
                  <a:srgbClr val="4472C4">
                    <a:lumMod val="50000"/>
                  </a:srgbClr>
                </a:solidFill>
                <a:latin typeface="Century Gothic"/>
              </a:rPr>
              <a:t>Tu </a:t>
            </a:r>
            <a:r>
              <a:rPr lang="en-US" sz="2400" dirty="0" err="1">
                <a:solidFill>
                  <a:srgbClr val="4472C4">
                    <a:lumMod val="50000"/>
                  </a:srgbClr>
                </a:solidFill>
                <a:latin typeface="Century Gothic"/>
              </a:rPr>
              <a:t>cherches</a:t>
            </a:r>
            <a:r>
              <a:rPr lang="en-US" sz="2400" dirty="0">
                <a:solidFill>
                  <a:srgbClr val="4472C4">
                    <a:lumMod val="50000"/>
                  </a:srgbClr>
                </a:solidFill>
                <a:latin typeface="Century Gothic"/>
              </a:rPr>
              <a:t> des </a:t>
            </a:r>
            <a:r>
              <a:rPr lang="en-US" sz="2400" dirty="0" err="1">
                <a:solidFill>
                  <a:srgbClr val="4472C4">
                    <a:lumMod val="50000"/>
                  </a:srgbClr>
                </a:solidFill>
                <a:latin typeface="Century Gothic"/>
              </a:rPr>
              <a:t>informations</a:t>
            </a:r>
            <a:r>
              <a:rPr lang="en-US" sz="2400" dirty="0">
                <a:solidFill>
                  <a:srgbClr val="4472C4">
                    <a:lumMod val="50000"/>
                  </a:srgbClr>
                </a:solidFill>
                <a:latin typeface="Century Gothic"/>
              </a:rPr>
              <a:t> sur Internet. </a:t>
            </a:r>
            <a:r>
              <a:rPr lang="en-US" sz="2400" dirty="0" err="1">
                <a:solidFill>
                  <a:srgbClr val="4472C4">
                    <a:lumMod val="50000"/>
                  </a:srgbClr>
                </a:solidFill>
                <a:latin typeface="Century Gothic"/>
              </a:rPr>
              <a:t>Complète</a:t>
            </a:r>
            <a:r>
              <a:rPr lang="en-US" sz="2400" dirty="0">
                <a:solidFill>
                  <a:srgbClr val="4472C4">
                    <a:lumMod val="50000"/>
                  </a:srgbClr>
                </a:solidFill>
                <a:latin typeface="Century Gothic"/>
              </a:rPr>
              <a:t> les phrases avec </a:t>
            </a:r>
            <a:r>
              <a:rPr lang="en-US" sz="2400" b="1" dirty="0">
                <a:solidFill>
                  <a:srgbClr val="4472C4">
                    <a:lumMod val="50000"/>
                  </a:srgbClr>
                </a:solidFill>
                <a:latin typeface="Century Gothic"/>
              </a:rPr>
              <a:t>on</a:t>
            </a:r>
            <a:r>
              <a:rPr lang="en-US" sz="2400" dirty="0">
                <a:solidFill>
                  <a:srgbClr val="4472C4">
                    <a:lumMod val="50000"/>
                  </a:srgbClr>
                </a:solidFill>
                <a:latin typeface="Century Gothic"/>
              </a:rPr>
              <a:t>.</a:t>
            </a:r>
          </a:p>
        </p:txBody>
      </p:sp>
      <p:sp>
        <p:nvSpPr>
          <p:cNvPr id="9" name="Rectangle 8">
            <a:extLst>
              <a:ext uri="{FF2B5EF4-FFF2-40B4-BE49-F238E27FC236}">
                <a16:creationId xmlns:a16="http://schemas.microsoft.com/office/drawing/2014/main" xmlns="" id="{DD46B1F4-4E41-429A-BE52-8D0F728FBB18}"/>
              </a:ext>
            </a:extLst>
          </p:cNvPr>
          <p:cNvSpPr/>
          <p:nvPr/>
        </p:nvSpPr>
        <p:spPr>
          <a:xfrm>
            <a:off x="156000" y="2259005"/>
            <a:ext cx="1188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buFont typeface="+mj-lt"/>
              <a:buAutoNum type="arabicPeriod"/>
            </a:pPr>
            <a:r>
              <a:rPr lang="fr-FR" sz="2000" dirty="0">
                <a:solidFill>
                  <a:srgbClr val="203864"/>
                </a:solidFill>
                <a:latin typeface="Century Gothic"/>
              </a:rPr>
              <a:t>En France, ce n’est pas « April </a:t>
            </a:r>
            <a:r>
              <a:rPr lang="fr-FR" sz="2000" dirty="0" err="1">
                <a:solidFill>
                  <a:srgbClr val="203864"/>
                </a:solidFill>
                <a:latin typeface="Century Gothic"/>
              </a:rPr>
              <a:t>Fools</a:t>
            </a:r>
            <a:r>
              <a:rPr lang="fr-FR" sz="2000" dirty="0">
                <a:solidFill>
                  <a:srgbClr val="203864"/>
                </a:solidFill>
                <a:latin typeface="Century Gothic"/>
              </a:rPr>
              <a:t>’ » –  on </a:t>
            </a:r>
            <a:r>
              <a:rPr lang="fr-FR" sz="2000" b="1" dirty="0">
                <a:solidFill>
                  <a:srgbClr val="EE6000"/>
                </a:solidFill>
                <a:latin typeface="Century Gothic"/>
              </a:rPr>
              <a:t>dit       </a:t>
            </a:r>
            <a:r>
              <a:rPr lang="fr-FR" sz="2000" dirty="0">
                <a:solidFill>
                  <a:srgbClr val="203864"/>
                </a:solidFill>
                <a:latin typeface="Century Gothic"/>
              </a:rPr>
              <a:t>« poisson* d’avril ».</a:t>
            </a:r>
          </a:p>
          <a:p>
            <a:pPr marL="457200" indent="-457200">
              <a:lnSpc>
                <a:spcPct val="150000"/>
              </a:lnSpc>
              <a:buFont typeface="+mj-lt"/>
              <a:buAutoNum type="arabicPeriod"/>
            </a:pPr>
            <a:r>
              <a:rPr lang="fr-FR" sz="2000" dirty="0">
                <a:solidFill>
                  <a:srgbClr val="203864"/>
                </a:solidFill>
                <a:latin typeface="Century Gothic"/>
              </a:rPr>
              <a:t>On </a:t>
            </a:r>
            <a:r>
              <a:rPr lang="fr-FR" sz="2000" b="1" dirty="0">
                <a:solidFill>
                  <a:srgbClr val="EE6000"/>
                </a:solidFill>
                <a:latin typeface="Century Gothic"/>
              </a:rPr>
              <a:t>crée       </a:t>
            </a:r>
            <a:r>
              <a:rPr lang="fr-FR" sz="2000" dirty="0">
                <a:solidFill>
                  <a:srgbClr val="203864"/>
                </a:solidFill>
                <a:latin typeface="Century Gothic"/>
              </a:rPr>
              <a:t>des poissons en papier.</a:t>
            </a:r>
          </a:p>
          <a:p>
            <a:pPr marL="457200" indent="-457200">
              <a:lnSpc>
                <a:spcPct val="150000"/>
              </a:lnSpc>
              <a:buFont typeface="+mj-lt"/>
              <a:buAutoNum type="arabicPeriod"/>
            </a:pPr>
            <a:r>
              <a:rPr lang="fr-FR" sz="2000" dirty="0">
                <a:solidFill>
                  <a:srgbClr val="203864"/>
                </a:solidFill>
                <a:latin typeface="Century Gothic"/>
              </a:rPr>
              <a:t>On </a:t>
            </a:r>
            <a:r>
              <a:rPr lang="fr-FR" sz="2000" b="1" dirty="0">
                <a:solidFill>
                  <a:srgbClr val="EE6000"/>
                </a:solidFill>
                <a:latin typeface="Century Gothic"/>
              </a:rPr>
              <a:t>donne       </a:t>
            </a:r>
            <a:r>
              <a:rPr lang="fr-FR" sz="2000" dirty="0">
                <a:solidFill>
                  <a:srgbClr val="203864"/>
                </a:solidFill>
                <a:latin typeface="Century Gothic"/>
              </a:rPr>
              <a:t>un poisson à un ami.</a:t>
            </a:r>
          </a:p>
          <a:p>
            <a:pPr marL="457200" indent="-457200">
              <a:lnSpc>
                <a:spcPct val="150000"/>
              </a:lnSpc>
              <a:buFont typeface="+mj-lt"/>
              <a:buAutoNum type="arabicPeriod"/>
            </a:pPr>
            <a:r>
              <a:rPr lang="fr-FR" sz="2000" dirty="0">
                <a:solidFill>
                  <a:srgbClr val="203864"/>
                </a:solidFill>
                <a:latin typeface="Century Gothic"/>
              </a:rPr>
              <a:t>Mais on </a:t>
            </a:r>
            <a:r>
              <a:rPr lang="fr-FR" sz="2000" b="1" dirty="0">
                <a:solidFill>
                  <a:srgbClr val="EE6000"/>
                </a:solidFill>
                <a:latin typeface="Century Gothic"/>
              </a:rPr>
              <a:t>ne montre pas      </a:t>
            </a:r>
            <a:r>
              <a:rPr lang="fr-FR" sz="2000" dirty="0">
                <a:solidFill>
                  <a:srgbClr val="203864"/>
                </a:solidFill>
                <a:latin typeface="Century Gothic"/>
              </a:rPr>
              <a:t>le poisson à l’ami.</a:t>
            </a:r>
          </a:p>
          <a:p>
            <a:pPr marL="457200" indent="-457200">
              <a:lnSpc>
                <a:spcPct val="150000"/>
              </a:lnSpc>
              <a:buFont typeface="+mj-lt"/>
              <a:buAutoNum type="arabicPeriod"/>
            </a:pPr>
            <a:r>
              <a:rPr lang="fr-FR" sz="2000" dirty="0">
                <a:solidFill>
                  <a:srgbClr val="203864"/>
                </a:solidFill>
                <a:latin typeface="Century Gothic"/>
              </a:rPr>
              <a:t>On </a:t>
            </a:r>
            <a:r>
              <a:rPr lang="fr-FR" sz="2000" b="1" dirty="0">
                <a:solidFill>
                  <a:srgbClr val="EE6000"/>
                </a:solidFill>
                <a:latin typeface="Century Gothic"/>
              </a:rPr>
              <a:t>fait</a:t>
            </a:r>
            <a:r>
              <a:rPr lang="fr-FR" sz="2000" b="1" dirty="0">
                <a:solidFill>
                  <a:srgbClr val="203864"/>
                </a:solidFill>
                <a:latin typeface="Century Gothic"/>
              </a:rPr>
              <a:t>        </a:t>
            </a:r>
            <a:r>
              <a:rPr lang="fr-FR" sz="2000" dirty="0">
                <a:solidFill>
                  <a:srgbClr val="203864"/>
                </a:solidFill>
                <a:latin typeface="Century Gothic"/>
              </a:rPr>
              <a:t>des farces*, comme en Angleterre.</a:t>
            </a:r>
          </a:p>
          <a:p>
            <a:pPr marL="457200" indent="-457200">
              <a:lnSpc>
                <a:spcPct val="150000"/>
              </a:lnSpc>
              <a:buFont typeface="+mj-lt"/>
              <a:buAutoNum type="arabicPeriod"/>
            </a:pPr>
            <a:r>
              <a:rPr lang="fr-FR" sz="2000" dirty="0">
                <a:solidFill>
                  <a:srgbClr val="203864"/>
                </a:solidFill>
                <a:latin typeface="Century Gothic"/>
              </a:rPr>
              <a:t>Un exemple : en 1986, on </a:t>
            </a:r>
            <a:r>
              <a:rPr lang="fr-FR" sz="2000" b="1" dirty="0">
                <a:solidFill>
                  <a:srgbClr val="EE6000"/>
                </a:solidFill>
                <a:latin typeface="Century Gothic"/>
              </a:rPr>
              <a:t>explique</a:t>
            </a:r>
            <a:r>
              <a:rPr lang="fr-FR" sz="2000" b="1" dirty="0">
                <a:solidFill>
                  <a:srgbClr val="203864"/>
                </a:solidFill>
                <a:latin typeface="Century Gothic"/>
              </a:rPr>
              <a:t>      </a:t>
            </a:r>
            <a:r>
              <a:rPr lang="fr-FR" sz="2000" dirty="0">
                <a:solidFill>
                  <a:srgbClr val="203864"/>
                </a:solidFill>
                <a:latin typeface="Century Gothic"/>
              </a:rPr>
              <a:t>que Paris donne la tour Eiffel à Disneyland !</a:t>
            </a:r>
          </a:p>
          <a:p>
            <a:pPr marL="457200" indent="-457200">
              <a:lnSpc>
                <a:spcPct val="150000"/>
              </a:lnSpc>
              <a:buFont typeface="+mj-lt"/>
              <a:buAutoNum type="arabicPeriod"/>
            </a:pPr>
            <a:r>
              <a:rPr lang="fr-FR" sz="2000" dirty="0">
                <a:solidFill>
                  <a:srgbClr val="203864"/>
                </a:solidFill>
                <a:latin typeface="Century Gothic"/>
              </a:rPr>
              <a:t>On </a:t>
            </a:r>
            <a:r>
              <a:rPr lang="fr-FR" sz="2000" b="1" dirty="0">
                <a:solidFill>
                  <a:srgbClr val="EE6000"/>
                </a:solidFill>
                <a:latin typeface="Century Gothic"/>
              </a:rPr>
              <a:t>ne comprend pas         </a:t>
            </a:r>
            <a:r>
              <a:rPr lang="fr-FR" sz="2000" dirty="0">
                <a:solidFill>
                  <a:srgbClr val="203864"/>
                </a:solidFill>
                <a:latin typeface="Century Gothic"/>
              </a:rPr>
              <a:t>l’origine de la tradition, mais il y a des théories.</a:t>
            </a:r>
          </a:p>
          <a:p>
            <a:pPr marL="457200" indent="-457200">
              <a:lnSpc>
                <a:spcPct val="150000"/>
              </a:lnSpc>
              <a:buFont typeface="+mj-lt"/>
              <a:buAutoNum type="arabicPeriod"/>
            </a:pPr>
            <a:r>
              <a:rPr lang="fr-FR" sz="2000" dirty="0">
                <a:solidFill>
                  <a:srgbClr val="203864"/>
                </a:solidFill>
                <a:latin typeface="Century Gothic"/>
              </a:rPr>
              <a:t>On </a:t>
            </a:r>
            <a:r>
              <a:rPr lang="fr-FR" sz="2000" b="1" dirty="0">
                <a:solidFill>
                  <a:srgbClr val="EE6000"/>
                </a:solidFill>
                <a:latin typeface="Century Gothic"/>
              </a:rPr>
              <a:t>change</a:t>
            </a:r>
            <a:r>
              <a:rPr lang="fr-FR" sz="2000" b="1" dirty="0">
                <a:solidFill>
                  <a:srgbClr val="203864"/>
                </a:solidFill>
                <a:latin typeface="Century Gothic"/>
              </a:rPr>
              <a:t>       </a:t>
            </a:r>
            <a:r>
              <a:rPr lang="fr-FR" sz="2000" dirty="0">
                <a:solidFill>
                  <a:srgbClr val="203864"/>
                </a:solidFill>
                <a:latin typeface="Century Gothic"/>
              </a:rPr>
              <a:t>la date de la nouvelle année en 1564 – le premier avril est la date originale.</a:t>
            </a:r>
          </a:p>
        </p:txBody>
      </p:sp>
      <p:sp>
        <p:nvSpPr>
          <p:cNvPr id="13" name="TextBox 12">
            <a:extLst>
              <a:ext uri="{FF2B5EF4-FFF2-40B4-BE49-F238E27FC236}">
                <a16:creationId xmlns:a16="http://schemas.microsoft.com/office/drawing/2014/main" xmlns="" id="{D16826ED-860B-460C-8D80-B4EFD21E6DE0}"/>
              </a:ext>
            </a:extLst>
          </p:cNvPr>
          <p:cNvSpPr txBox="1"/>
          <p:nvPr/>
        </p:nvSpPr>
        <p:spPr>
          <a:xfrm>
            <a:off x="6424382" y="338831"/>
            <a:ext cx="4155028" cy="783193"/>
          </a:xfrm>
          <a:prstGeom prst="wedgeRoundRectCallout">
            <a:avLst>
              <a:gd name="adj1" fmla="val -55392"/>
              <a:gd name="adj2" fmla="val 21150"/>
              <a:gd name="adj3" fmla="val 16667"/>
            </a:avLst>
          </a:prstGeom>
          <a:solidFill>
            <a:srgbClr val="115076"/>
          </a:solidFill>
          <a:ln>
            <a:solidFill>
              <a:srgbClr val="EE6000"/>
            </a:solidFill>
          </a:ln>
        </p:spPr>
        <p:txBody>
          <a:bodyPr wrap="none" rtlCol="0">
            <a:spAutoFit/>
          </a:bodyPr>
          <a:lstStyle/>
          <a:p>
            <a:r>
              <a:rPr lang="en-GB" sz="2000" dirty="0">
                <a:solidFill>
                  <a:prstClr val="white"/>
                </a:solidFill>
                <a:latin typeface="Century Gothic"/>
              </a:rPr>
              <a:t>*le </a:t>
            </a:r>
            <a:r>
              <a:rPr lang="en-GB" sz="2000" dirty="0" err="1">
                <a:solidFill>
                  <a:prstClr val="white"/>
                </a:solidFill>
                <a:latin typeface="Century Gothic"/>
              </a:rPr>
              <a:t>poisson</a:t>
            </a:r>
            <a:r>
              <a:rPr lang="en-GB" sz="2000" dirty="0">
                <a:solidFill>
                  <a:prstClr val="white"/>
                </a:solidFill>
                <a:latin typeface="Century Gothic"/>
              </a:rPr>
              <a:t> = fish</a:t>
            </a:r>
          </a:p>
          <a:p>
            <a:r>
              <a:rPr lang="en-GB" sz="2000" dirty="0">
                <a:solidFill>
                  <a:prstClr val="white"/>
                </a:solidFill>
                <a:latin typeface="Century Gothic"/>
              </a:rPr>
              <a:t>*la farce = practical joke, prank</a:t>
            </a:r>
          </a:p>
        </p:txBody>
      </p:sp>
      <p:sp>
        <p:nvSpPr>
          <p:cNvPr id="3" name="TextBox 2">
            <a:extLst>
              <a:ext uri="{FF2B5EF4-FFF2-40B4-BE49-F238E27FC236}">
                <a16:creationId xmlns:a16="http://schemas.microsoft.com/office/drawing/2014/main" xmlns="" id="{8A2CA171-2A70-4509-B72F-5817E9A3D10B}"/>
              </a:ext>
            </a:extLst>
          </p:cNvPr>
          <p:cNvSpPr txBox="1"/>
          <p:nvPr/>
        </p:nvSpPr>
        <p:spPr>
          <a:xfrm>
            <a:off x="5956301" y="2351192"/>
            <a:ext cx="850900" cy="400110"/>
          </a:xfrm>
          <a:prstGeom prst="rect">
            <a:avLst/>
          </a:prstGeom>
          <a:solidFill>
            <a:schemeClr val="bg1"/>
          </a:solidFill>
          <a:ln>
            <a:noFill/>
          </a:ln>
        </p:spPr>
        <p:txBody>
          <a:bodyPr wrap="square" rtlCol="0" anchor="ctr">
            <a:spAutoFit/>
          </a:bodyPr>
          <a:lstStyle/>
          <a:p>
            <a:r>
              <a:rPr lang="en-GB" sz="2000" b="1" dirty="0">
                <a:solidFill>
                  <a:srgbClr val="EE6000"/>
                </a:solidFill>
                <a:latin typeface="Century Gothic"/>
              </a:rPr>
              <a:t>(dire)</a:t>
            </a:r>
          </a:p>
        </p:txBody>
      </p:sp>
      <p:sp>
        <p:nvSpPr>
          <p:cNvPr id="14" name="TextBox 13">
            <a:extLst>
              <a:ext uri="{FF2B5EF4-FFF2-40B4-BE49-F238E27FC236}">
                <a16:creationId xmlns:a16="http://schemas.microsoft.com/office/drawing/2014/main" xmlns="" id="{0CC11FE0-2F22-4434-9094-7EE34CF7364B}"/>
              </a:ext>
            </a:extLst>
          </p:cNvPr>
          <p:cNvSpPr txBox="1"/>
          <p:nvPr/>
        </p:nvSpPr>
        <p:spPr>
          <a:xfrm>
            <a:off x="1164827" y="2775547"/>
            <a:ext cx="1034257" cy="400110"/>
          </a:xfrm>
          <a:prstGeom prst="rect">
            <a:avLst/>
          </a:prstGeom>
          <a:solidFill>
            <a:schemeClr val="bg1"/>
          </a:solidFill>
          <a:ln>
            <a:noFill/>
          </a:ln>
        </p:spPr>
        <p:txBody>
          <a:bodyPr wrap="none" rtlCol="0" anchor="ctr">
            <a:spAutoFit/>
          </a:bodyPr>
          <a:lstStyle/>
          <a:p>
            <a:r>
              <a:rPr lang="en-GB" sz="2000" b="1" dirty="0">
                <a:solidFill>
                  <a:srgbClr val="EE6000"/>
                </a:solidFill>
                <a:latin typeface="Century Gothic"/>
              </a:rPr>
              <a:t>(</a:t>
            </a:r>
            <a:r>
              <a:rPr lang="en-GB" sz="2000" b="1" dirty="0" err="1">
                <a:solidFill>
                  <a:srgbClr val="EE6000"/>
                </a:solidFill>
                <a:latin typeface="Century Gothic"/>
              </a:rPr>
              <a:t>créer</a:t>
            </a:r>
            <a:r>
              <a:rPr lang="en-GB" sz="2000" b="1" dirty="0">
                <a:solidFill>
                  <a:srgbClr val="EE6000"/>
                </a:solidFill>
                <a:latin typeface="Century Gothic"/>
              </a:rPr>
              <a:t>)</a:t>
            </a:r>
          </a:p>
        </p:txBody>
      </p:sp>
      <p:sp>
        <p:nvSpPr>
          <p:cNvPr id="15" name="TextBox 14">
            <a:extLst>
              <a:ext uri="{FF2B5EF4-FFF2-40B4-BE49-F238E27FC236}">
                <a16:creationId xmlns:a16="http://schemas.microsoft.com/office/drawing/2014/main" xmlns="" id="{7FC83CE0-190B-42B1-80CD-78EEF0BF6754}"/>
              </a:ext>
            </a:extLst>
          </p:cNvPr>
          <p:cNvSpPr txBox="1"/>
          <p:nvPr/>
        </p:nvSpPr>
        <p:spPr>
          <a:xfrm>
            <a:off x="1164827" y="3249341"/>
            <a:ext cx="1266693" cy="400110"/>
          </a:xfrm>
          <a:prstGeom prst="rect">
            <a:avLst/>
          </a:prstGeom>
          <a:solidFill>
            <a:schemeClr val="bg1"/>
          </a:solidFill>
          <a:ln>
            <a:noFill/>
          </a:ln>
        </p:spPr>
        <p:txBody>
          <a:bodyPr wrap="none" rtlCol="0" anchor="ctr">
            <a:spAutoFit/>
          </a:bodyPr>
          <a:lstStyle/>
          <a:p>
            <a:r>
              <a:rPr lang="en-GB" sz="2000" b="1" dirty="0">
                <a:solidFill>
                  <a:srgbClr val="EE6000"/>
                </a:solidFill>
                <a:latin typeface="Century Gothic"/>
              </a:rPr>
              <a:t>(donner)</a:t>
            </a:r>
          </a:p>
        </p:txBody>
      </p:sp>
      <p:sp>
        <p:nvSpPr>
          <p:cNvPr id="16" name="TextBox 15">
            <a:extLst>
              <a:ext uri="{FF2B5EF4-FFF2-40B4-BE49-F238E27FC236}">
                <a16:creationId xmlns:a16="http://schemas.microsoft.com/office/drawing/2014/main" xmlns="" id="{7C5F329F-F1A8-4886-B2AB-775943B3C21C}"/>
              </a:ext>
            </a:extLst>
          </p:cNvPr>
          <p:cNvSpPr txBox="1"/>
          <p:nvPr/>
        </p:nvSpPr>
        <p:spPr>
          <a:xfrm>
            <a:off x="1681956" y="3723135"/>
            <a:ext cx="2255746" cy="400110"/>
          </a:xfrm>
          <a:prstGeom prst="rect">
            <a:avLst/>
          </a:prstGeom>
          <a:solidFill>
            <a:schemeClr val="bg1"/>
          </a:solidFill>
          <a:ln>
            <a:noFill/>
          </a:ln>
        </p:spPr>
        <p:txBody>
          <a:bodyPr wrap="none" rtlCol="0" anchor="ctr">
            <a:spAutoFit/>
          </a:bodyPr>
          <a:lstStyle/>
          <a:p>
            <a:r>
              <a:rPr lang="en-GB" sz="2000" b="1" dirty="0">
                <a:solidFill>
                  <a:srgbClr val="EE6000"/>
                </a:solidFill>
                <a:latin typeface="Century Gothic"/>
              </a:rPr>
              <a:t>(ne pas </a:t>
            </a:r>
            <a:r>
              <a:rPr lang="en-GB" sz="2000" b="1" dirty="0" err="1">
                <a:solidFill>
                  <a:srgbClr val="EE6000"/>
                </a:solidFill>
                <a:latin typeface="Century Gothic"/>
              </a:rPr>
              <a:t>montrer</a:t>
            </a:r>
            <a:r>
              <a:rPr lang="en-GB" sz="2000" b="1" dirty="0">
                <a:solidFill>
                  <a:srgbClr val="EE6000"/>
                </a:solidFill>
                <a:latin typeface="Century Gothic"/>
              </a:rPr>
              <a:t>)</a:t>
            </a:r>
          </a:p>
        </p:txBody>
      </p:sp>
      <p:sp>
        <p:nvSpPr>
          <p:cNvPr id="17" name="TextBox 16">
            <a:extLst>
              <a:ext uri="{FF2B5EF4-FFF2-40B4-BE49-F238E27FC236}">
                <a16:creationId xmlns:a16="http://schemas.microsoft.com/office/drawing/2014/main" xmlns="" id="{78B94001-DD9C-4697-9CF9-F6B4D99CC4DC}"/>
              </a:ext>
            </a:extLst>
          </p:cNvPr>
          <p:cNvSpPr txBox="1"/>
          <p:nvPr/>
        </p:nvSpPr>
        <p:spPr>
          <a:xfrm>
            <a:off x="1133602" y="4191652"/>
            <a:ext cx="928459" cy="400110"/>
          </a:xfrm>
          <a:prstGeom prst="rect">
            <a:avLst/>
          </a:prstGeom>
          <a:solidFill>
            <a:schemeClr val="bg1"/>
          </a:solidFill>
          <a:ln>
            <a:noFill/>
          </a:ln>
        </p:spPr>
        <p:txBody>
          <a:bodyPr wrap="none" rtlCol="0" anchor="ctr">
            <a:spAutoFit/>
          </a:bodyPr>
          <a:lstStyle/>
          <a:p>
            <a:r>
              <a:rPr lang="en-GB" sz="2000" b="1" dirty="0">
                <a:solidFill>
                  <a:srgbClr val="EE6000"/>
                </a:solidFill>
                <a:latin typeface="Century Gothic"/>
              </a:rPr>
              <a:t>(faire)</a:t>
            </a:r>
          </a:p>
        </p:txBody>
      </p:sp>
      <p:sp>
        <p:nvSpPr>
          <p:cNvPr id="18" name="TextBox 17">
            <a:extLst>
              <a:ext uri="{FF2B5EF4-FFF2-40B4-BE49-F238E27FC236}">
                <a16:creationId xmlns:a16="http://schemas.microsoft.com/office/drawing/2014/main" xmlns="" id="{9BCE3C0C-ABE2-49A4-BFB2-A2CE37B1F285}"/>
              </a:ext>
            </a:extLst>
          </p:cNvPr>
          <p:cNvSpPr txBox="1"/>
          <p:nvPr/>
        </p:nvSpPr>
        <p:spPr>
          <a:xfrm>
            <a:off x="3823402" y="4619179"/>
            <a:ext cx="1548822" cy="400110"/>
          </a:xfrm>
          <a:prstGeom prst="rect">
            <a:avLst/>
          </a:prstGeom>
          <a:solidFill>
            <a:schemeClr val="bg1"/>
          </a:solidFill>
          <a:ln>
            <a:noFill/>
          </a:ln>
        </p:spPr>
        <p:txBody>
          <a:bodyPr wrap="none" rtlCol="0" anchor="ctr">
            <a:spAutoFit/>
          </a:bodyPr>
          <a:lstStyle/>
          <a:p>
            <a:r>
              <a:rPr lang="en-GB" sz="2000" b="1" dirty="0">
                <a:solidFill>
                  <a:srgbClr val="EE6000"/>
                </a:solidFill>
                <a:latin typeface="Century Gothic"/>
              </a:rPr>
              <a:t>(</a:t>
            </a:r>
            <a:r>
              <a:rPr lang="en-GB" sz="2000" b="1" dirty="0" err="1">
                <a:solidFill>
                  <a:srgbClr val="EE6000"/>
                </a:solidFill>
                <a:latin typeface="Century Gothic"/>
              </a:rPr>
              <a:t>expliquer</a:t>
            </a:r>
            <a:r>
              <a:rPr lang="en-GB" sz="2000" b="1" dirty="0">
                <a:solidFill>
                  <a:srgbClr val="EE6000"/>
                </a:solidFill>
                <a:latin typeface="Century Gothic"/>
              </a:rPr>
              <a:t>)</a:t>
            </a:r>
          </a:p>
        </p:txBody>
      </p:sp>
      <p:sp>
        <p:nvSpPr>
          <p:cNvPr id="19" name="TextBox 18">
            <a:extLst>
              <a:ext uri="{FF2B5EF4-FFF2-40B4-BE49-F238E27FC236}">
                <a16:creationId xmlns:a16="http://schemas.microsoft.com/office/drawing/2014/main" xmlns="" id="{CE290E48-8E30-4BA7-B7D6-83C2D7B3D996}"/>
              </a:ext>
            </a:extLst>
          </p:cNvPr>
          <p:cNvSpPr txBox="1"/>
          <p:nvPr/>
        </p:nvSpPr>
        <p:spPr>
          <a:xfrm>
            <a:off x="1134266" y="5084179"/>
            <a:ext cx="2845651" cy="400110"/>
          </a:xfrm>
          <a:prstGeom prst="rect">
            <a:avLst/>
          </a:prstGeom>
          <a:solidFill>
            <a:schemeClr val="bg1"/>
          </a:solidFill>
          <a:ln>
            <a:noFill/>
          </a:ln>
        </p:spPr>
        <p:txBody>
          <a:bodyPr wrap="none" rtlCol="0" anchor="ctr">
            <a:spAutoFit/>
          </a:bodyPr>
          <a:lstStyle/>
          <a:p>
            <a:r>
              <a:rPr lang="en-GB" sz="2000" b="1" dirty="0">
                <a:solidFill>
                  <a:srgbClr val="EE6000"/>
                </a:solidFill>
                <a:latin typeface="Century Gothic"/>
              </a:rPr>
              <a:t>(ne pas </a:t>
            </a:r>
            <a:r>
              <a:rPr lang="en-GB" sz="2000" b="1" dirty="0" err="1">
                <a:solidFill>
                  <a:srgbClr val="EE6000"/>
                </a:solidFill>
                <a:latin typeface="Century Gothic"/>
              </a:rPr>
              <a:t>comprendre</a:t>
            </a:r>
            <a:r>
              <a:rPr lang="en-GB" sz="2000" b="1" dirty="0">
                <a:solidFill>
                  <a:srgbClr val="EE6000"/>
                </a:solidFill>
                <a:latin typeface="Century Gothic"/>
              </a:rPr>
              <a:t>)</a:t>
            </a:r>
          </a:p>
        </p:txBody>
      </p:sp>
      <p:sp>
        <p:nvSpPr>
          <p:cNvPr id="20" name="TextBox 19">
            <a:extLst>
              <a:ext uri="{FF2B5EF4-FFF2-40B4-BE49-F238E27FC236}">
                <a16:creationId xmlns:a16="http://schemas.microsoft.com/office/drawing/2014/main" xmlns="" id="{CECC7036-FEE6-4B80-AC70-A435B6E82978}"/>
              </a:ext>
            </a:extLst>
          </p:cNvPr>
          <p:cNvSpPr txBox="1"/>
          <p:nvPr/>
        </p:nvSpPr>
        <p:spPr>
          <a:xfrm>
            <a:off x="1164828" y="5549179"/>
            <a:ext cx="1436612" cy="400110"/>
          </a:xfrm>
          <a:prstGeom prst="rect">
            <a:avLst/>
          </a:prstGeom>
          <a:solidFill>
            <a:schemeClr val="bg1"/>
          </a:solidFill>
          <a:ln>
            <a:noFill/>
          </a:ln>
        </p:spPr>
        <p:txBody>
          <a:bodyPr wrap="none" rtlCol="0" anchor="ctr">
            <a:spAutoFit/>
          </a:bodyPr>
          <a:lstStyle/>
          <a:p>
            <a:r>
              <a:rPr lang="en-GB" sz="2000" b="1" dirty="0">
                <a:solidFill>
                  <a:srgbClr val="EE6000"/>
                </a:solidFill>
                <a:latin typeface="Century Gothic"/>
              </a:rPr>
              <a:t>(changer)</a:t>
            </a:r>
          </a:p>
        </p:txBody>
      </p:sp>
      <p:pic>
        <p:nvPicPr>
          <p:cNvPr id="21" name="Picture 20">
            <a:extLst>
              <a:ext uri="{FF2B5EF4-FFF2-40B4-BE49-F238E27FC236}">
                <a16:creationId xmlns:a16="http://schemas.microsoft.com/office/drawing/2014/main" xmlns="" id="{66B560ED-7B4F-4168-B9C9-07870368A77A}"/>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057148" y="998396"/>
            <a:ext cx="978852" cy="1080000"/>
          </a:xfrm>
          <a:prstGeom prst="rect">
            <a:avLst/>
          </a:prstGeom>
        </p:spPr>
      </p:pic>
    </p:spTree>
    <p:extLst>
      <p:ext uri="{BB962C8B-B14F-4D97-AF65-F5344CB8AC3E}">
        <p14:creationId xmlns:p14="http://schemas.microsoft.com/office/powerpoint/2010/main" val="1498861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premier </a:t>
            </a:r>
            <a:r>
              <a:rPr lang="en-GB" sz="3600" b="1" dirty="0" err="1">
                <a:solidFill>
                  <a:schemeClr val="bg1"/>
                </a:solidFill>
              </a:rPr>
              <a:t>avril</a:t>
            </a:r>
            <a:endParaRPr lang="en-GB" sz="3600" b="1" dirty="0">
              <a:solidFill>
                <a:schemeClr val="bg1"/>
              </a:solidFill>
            </a:endParaRP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xmlns="" id="{A2AECFFE-55D9-ED46-9E49-F19805C09A6A}"/>
              </a:ext>
            </a:extLst>
          </p:cNvPr>
          <p:cNvSpPr txBox="1"/>
          <p:nvPr/>
        </p:nvSpPr>
        <p:spPr>
          <a:xfrm>
            <a:off x="180000" y="1296000"/>
            <a:ext cx="11198087" cy="830997"/>
          </a:xfrm>
          <a:prstGeom prst="rect">
            <a:avLst/>
          </a:prstGeom>
          <a:noFill/>
        </p:spPr>
        <p:txBody>
          <a:bodyPr wrap="square" rtlCol="0">
            <a:spAutoFit/>
          </a:bodyPr>
          <a:lstStyle/>
          <a:p>
            <a:pPr>
              <a:defRPr/>
            </a:pP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France, le premier </a:t>
            </a:r>
            <a:r>
              <a:rPr lang="en-US" sz="2400" dirty="0" err="1">
                <a:solidFill>
                  <a:srgbClr val="4472C4">
                    <a:lumMod val="50000"/>
                  </a:srgbClr>
                </a:solidFill>
                <a:latin typeface="Century Gothic" panose="020F0302020204030204"/>
              </a:rPr>
              <a:t>avril</a:t>
            </a:r>
            <a:r>
              <a:rPr lang="en-US" sz="2400" dirty="0">
                <a:solidFill>
                  <a:srgbClr val="4472C4">
                    <a:lumMod val="50000"/>
                  </a:srgbClr>
                </a:solidFill>
                <a:latin typeface="Century Gothic" panose="020F0302020204030204"/>
              </a:rPr>
              <a:t> a des traditions </a:t>
            </a:r>
            <a:r>
              <a:rPr lang="en-US" sz="2400" dirty="0" err="1">
                <a:solidFill>
                  <a:srgbClr val="4472C4">
                    <a:lumMod val="50000"/>
                  </a:srgbClr>
                </a:solidFill>
                <a:latin typeface="Century Gothic" panose="020F0302020204030204"/>
              </a:rPr>
              <a:t>différentes</a:t>
            </a:r>
            <a:r>
              <a:rPr lang="en-US" sz="2400" dirty="0">
                <a:solidFill>
                  <a:srgbClr val="4472C4">
                    <a:lumMod val="50000"/>
                  </a:srgbClr>
                </a:solidFill>
                <a:latin typeface="Century Gothic" panose="020F0302020204030204"/>
              </a:rPr>
              <a:t> de </a:t>
            </a:r>
            <a:r>
              <a:rPr lang="en-US" sz="2400" dirty="0" err="1">
                <a:solidFill>
                  <a:srgbClr val="4472C4">
                    <a:lumMod val="50000"/>
                  </a:srgbClr>
                </a:solidFill>
                <a:latin typeface="Century Gothic" panose="020F0302020204030204"/>
              </a:rPr>
              <a:t>l’Angleterre</a:t>
            </a:r>
            <a:r>
              <a:rPr lang="en-US" sz="2400" dirty="0">
                <a:solidFill>
                  <a:srgbClr val="4472C4">
                    <a:lumMod val="50000"/>
                  </a:srgbClr>
                </a:solidFill>
                <a:latin typeface="Century Gothic" panose="020F0302020204030204"/>
              </a:rPr>
              <a:t>.</a:t>
            </a:r>
          </a:p>
          <a:p>
            <a:pPr>
              <a:defRPr/>
            </a:pPr>
            <a:r>
              <a:rPr lang="en-US" sz="2400" dirty="0">
                <a:solidFill>
                  <a:srgbClr val="4472C4">
                    <a:lumMod val="50000"/>
                  </a:srgbClr>
                </a:solidFill>
                <a:latin typeface="Century Gothic" panose="020F0302020204030204"/>
              </a:rPr>
              <a:t>Tu </a:t>
            </a:r>
            <a:r>
              <a:rPr lang="en-US" sz="2400" dirty="0" err="1">
                <a:solidFill>
                  <a:srgbClr val="4472C4">
                    <a:lumMod val="50000"/>
                  </a:srgbClr>
                </a:solidFill>
                <a:latin typeface="Century Gothic" panose="020F0302020204030204"/>
              </a:rPr>
              <a:t>cherches</a:t>
            </a:r>
            <a:r>
              <a:rPr lang="en-US" sz="2400" dirty="0">
                <a:solidFill>
                  <a:srgbClr val="4472C4">
                    <a:lumMod val="50000"/>
                  </a:srgbClr>
                </a:solidFill>
                <a:latin typeface="Century Gothic" panose="020F0302020204030204"/>
              </a:rPr>
              <a:t> des </a:t>
            </a:r>
            <a:r>
              <a:rPr lang="en-US" sz="2400" dirty="0" err="1">
                <a:solidFill>
                  <a:srgbClr val="4472C4">
                    <a:lumMod val="50000"/>
                  </a:srgbClr>
                </a:solidFill>
                <a:latin typeface="Century Gothic" panose="020F0302020204030204"/>
              </a:rPr>
              <a:t>informations</a:t>
            </a:r>
            <a:r>
              <a:rPr lang="en-US" sz="2400" dirty="0">
                <a:solidFill>
                  <a:srgbClr val="4472C4">
                    <a:lumMod val="50000"/>
                  </a:srgbClr>
                </a:solidFill>
                <a:latin typeface="Century Gothic" panose="020F0302020204030204"/>
              </a:rPr>
              <a:t> sur Internet. </a:t>
            </a:r>
            <a:r>
              <a:rPr lang="en-US" sz="2400" dirty="0" err="1">
                <a:solidFill>
                  <a:srgbClr val="4472C4">
                    <a:lumMod val="50000"/>
                  </a:srgbClr>
                </a:solidFill>
                <a:latin typeface="Century Gothic" panose="020F0302020204030204"/>
              </a:rPr>
              <a:t>Complète</a:t>
            </a:r>
            <a:r>
              <a:rPr lang="en-US" sz="2400" dirty="0">
                <a:solidFill>
                  <a:srgbClr val="4472C4">
                    <a:lumMod val="50000"/>
                  </a:srgbClr>
                </a:solidFill>
                <a:latin typeface="Century Gothic" panose="020F0302020204030204"/>
              </a:rPr>
              <a:t> les phrases avec </a:t>
            </a:r>
            <a:r>
              <a:rPr lang="en-US" sz="2400" b="1" dirty="0">
                <a:solidFill>
                  <a:srgbClr val="4472C4">
                    <a:lumMod val="50000"/>
                  </a:srgbClr>
                </a:solidFill>
                <a:latin typeface="Century Gothic" panose="020F0302020204030204"/>
              </a:rPr>
              <a:t>on</a:t>
            </a:r>
            <a:r>
              <a:rPr lang="en-US" sz="2400" dirty="0">
                <a:solidFill>
                  <a:srgbClr val="4472C4">
                    <a:lumMod val="50000"/>
                  </a:srgbClr>
                </a:solidFill>
                <a:latin typeface="Century Gothic" panose="020F0302020204030204"/>
              </a:rPr>
              <a:t>.</a:t>
            </a:r>
          </a:p>
        </p:txBody>
      </p:sp>
      <p:sp>
        <p:nvSpPr>
          <p:cNvPr id="9" name="Rectangle 8">
            <a:extLst>
              <a:ext uri="{FF2B5EF4-FFF2-40B4-BE49-F238E27FC236}">
                <a16:creationId xmlns:a16="http://schemas.microsoft.com/office/drawing/2014/main" xmlns="" id="{DD46B1F4-4E41-429A-BE52-8D0F728FBB18}"/>
              </a:ext>
            </a:extLst>
          </p:cNvPr>
          <p:cNvSpPr/>
          <p:nvPr/>
        </p:nvSpPr>
        <p:spPr>
          <a:xfrm>
            <a:off x="156000" y="2259005"/>
            <a:ext cx="1188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buFont typeface="+mj-lt"/>
              <a:buAutoNum type="arabicPeriod"/>
            </a:pPr>
            <a:r>
              <a:rPr lang="fr-FR" sz="2000" dirty="0">
                <a:solidFill>
                  <a:srgbClr val="203864"/>
                </a:solidFill>
                <a:latin typeface="Century Gothic" panose="020F0302020204030204"/>
              </a:rPr>
              <a:t>In France, people </a:t>
            </a:r>
            <a:r>
              <a:rPr lang="fr-FR" sz="2000" dirty="0" err="1">
                <a:solidFill>
                  <a:srgbClr val="203864"/>
                </a:solidFill>
                <a:latin typeface="Century Gothic" panose="020F0302020204030204"/>
              </a:rPr>
              <a:t>say</a:t>
            </a:r>
            <a:r>
              <a:rPr lang="fr-FR" sz="2000" dirty="0">
                <a:solidFill>
                  <a:srgbClr val="203864"/>
                </a:solidFill>
                <a:latin typeface="Century Gothic" panose="020F0302020204030204"/>
              </a:rPr>
              <a:t> “poisson d’avril » (April Fish) </a:t>
            </a:r>
            <a:r>
              <a:rPr lang="fr-FR" sz="2000" dirty="0" err="1">
                <a:solidFill>
                  <a:srgbClr val="203864"/>
                </a:solidFill>
                <a:latin typeface="Century Gothic"/>
              </a:rPr>
              <a:t>instead</a:t>
            </a:r>
            <a:r>
              <a:rPr lang="fr-FR" sz="2000" dirty="0">
                <a:solidFill>
                  <a:srgbClr val="203864"/>
                </a:solidFill>
                <a:latin typeface="Century Gothic"/>
              </a:rPr>
              <a:t> of ‘April </a:t>
            </a:r>
            <a:r>
              <a:rPr lang="fr-FR" sz="2000" dirty="0" err="1">
                <a:solidFill>
                  <a:srgbClr val="203864"/>
                </a:solidFill>
                <a:latin typeface="Century Gothic"/>
              </a:rPr>
              <a:t>Fool’s</a:t>
            </a:r>
            <a:r>
              <a:rPr lang="fr-FR" sz="2000" dirty="0">
                <a:solidFill>
                  <a:srgbClr val="203864"/>
                </a:solidFill>
                <a:latin typeface="Century Gothic"/>
              </a:rPr>
              <a:t>’.</a:t>
            </a:r>
          </a:p>
          <a:p>
            <a:pPr marL="457200" indent="-457200">
              <a:lnSpc>
                <a:spcPct val="150000"/>
              </a:lnSpc>
              <a:buFont typeface="+mj-lt"/>
              <a:buAutoNum type="arabicPeriod"/>
              <a:defRPr/>
            </a:pPr>
            <a:r>
              <a:rPr lang="fr-FR" sz="2000" dirty="0" err="1">
                <a:solidFill>
                  <a:srgbClr val="203864"/>
                </a:solidFill>
                <a:latin typeface="Century Gothic" panose="020F0302020204030204"/>
              </a:rPr>
              <a:t>They</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create</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paper</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fish</a:t>
            </a:r>
            <a:r>
              <a:rPr lang="fr-FR" sz="2000" dirty="0">
                <a:solidFill>
                  <a:srgbClr val="203864"/>
                </a:solidFill>
                <a:latin typeface="Century Gothic" panose="020F0302020204030204"/>
              </a:rPr>
              <a:t>.</a:t>
            </a:r>
          </a:p>
          <a:p>
            <a:pPr marL="457200" indent="-457200">
              <a:lnSpc>
                <a:spcPct val="150000"/>
              </a:lnSpc>
              <a:buFont typeface="+mj-lt"/>
              <a:buAutoNum type="arabicPeriod"/>
              <a:defRPr/>
            </a:pPr>
            <a:r>
              <a:rPr lang="fr-FR" sz="2000" dirty="0" err="1">
                <a:solidFill>
                  <a:srgbClr val="203864"/>
                </a:solidFill>
                <a:latin typeface="Century Gothic" panose="020F0302020204030204"/>
              </a:rPr>
              <a:t>They</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give</a:t>
            </a:r>
            <a:r>
              <a:rPr lang="fr-FR" sz="2000" dirty="0">
                <a:solidFill>
                  <a:srgbClr val="203864"/>
                </a:solidFill>
                <a:latin typeface="Century Gothic" panose="020F0302020204030204"/>
              </a:rPr>
              <a:t> a </a:t>
            </a:r>
            <a:r>
              <a:rPr lang="fr-FR" sz="2000" dirty="0" err="1">
                <a:solidFill>
                  <a:srgbClr val="203864"/>
                </a:solidFill>
                <a:latin typeface="Century Gothic" panose="020F0302020204030204"/>
              </a:rPr>
              <a:t>fish</a:t>
            </a:r>
            <a:r>
              <a:rPr lang="fr-FR" sz="2000" dirty="0">
                <a:solidFill>
                  <a:srgbClr val="203864"/>
                </a:solidFill>
                <a:latin typeface="Century Gothic" panose="020F0302020204030204"/>
              </a:rPr>
              <a:t> to a </a:t>
            </a:r>
            <a:r>
              <a:rPr lang="fr-FR" sz="2000" dirty="0" err="1">
                <a:solidFill>
                  <a:srgbClr val="203864"/>
                </a:solidFill>
                <a:latin typeface="Century Gothic" panose="020F0302020204030204"/>
              </a:rPr>
              <a:t>friend</a:t>
            </a:r>
            <a:r>
              <a:rPr lang="fr-FR" sz="2000" dirty="0">
                <a:solidFill>
                  <a:srgbClr val="203864"/>
                </a:solidFill>
                <a:latin typeface="Century Gothic" panose="020F0302020204030204"/>
              </a:rPr>
              <a:t>.</a:t>
            </a:r>
          </a:p>
          <a:p>
            <a:pPr marL="457200" indent="-457200">
              <a:lnSpc>
                <a:spcPct val="150000"/>
              </a:lnSpc>
              <a:buFont typeface="+mj-lt"/>
              <a:buAutoNum type="arabicPeriod"/>
              <a:defRPr/>
            </a:pPr>
            <a:r>
              <a:rPr lang="fr-FR" sz="2000" dirty="0">
                <a:solidFill>
                  <a:srgbClr val="203864"/>
                </a:solidFill>
                <a:latin typeface="Century Gothic" panose="020F0302020204030204"/>
              </a:rPr>
              <a:t>But </a:t>
            </a:r>
            <a:r>
              <a:rPr lang="fr-FR" sz="2000" dirty="0" err="1">
                <a:solidFill>
                  <a:srgbClr val="203864"/>
                </a:solidFill>
                <a:latin typeface="Century Gothic" panose="020F0302020204030204"/>
              </a:rPr>
              <a:t>they</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don’t</a:t>
            </a:r>
            <a:r>
              <a:rPr lang="fr-FR" sz="2000" dirty="0">
                <a:solidFill>
                  <a:srgbClr val="203864"/>
                </a:solidFill>
                <a:latin typeface="Century Gothic" panose="020F0302020204030204"/>
              </a:rPr>
              <a:t> show the </a:t>
            </a:r>
            <a:r>
              <a:rPr lang="fr-FR" sz="2000" dirty="0" err="1">
                <a:solidFill>
                  <a:srgbClr val="203864"/>
                </a:solidFill>
                <a:latin typeface="Century Gothic" panose="020F0302020204030204"/>
              </a:rPr>
              <a:t>fish</a:t>
            </a:r>
            <a:r>
              <a:rPr lang="fr-FR" sz="2000" dirty="0">
                <a:solidFill>
                  <a:srgbClr val="203864"/>
                </a:solidFill>
                <a:latin typeface="Century Gothic" panose="020F0302020204030204"/>
              </a:rPr>
              <a:t> to the </a:t>
            </a:r>
            <a:r>
              <a:rPr lang="fr-FR" sz="2000" dirty="0" err="1">
                <a:solidFill>
                  <a:srgbClr val="203864"/>
                </a:solidFill>
                <a:latin typeface="Century Gothic" panose="020F0302020204030204"/>
              </a:rPr>
              <a:t>friend</a:t>
            </a:r>
            <a:r>
              <a:rPr lang="fr-FR" sz="2000" dirty="0">
                <a:solidFill>
                  <a:srgbClr val="203864"/>
                </a:solidFill>
                <a:latin typeface="Century Gothic" panose="020F0302020204030204"/>
              </a:rPr>
              <a:t>.</a:t>
            </a:r>
          </a:p>
          <a:p>
            <a:pPr marL="457200" indent="-457200">
              <a:lnSpc>
                <a:spcPct val="150000"/>
              </a:lnSpc>
              <a:buFont typeface="+mj-lt"/>
              <a:buAutoNum type="arabicPeriod"/>
              <a:defRPr/>
            </a:pPr>
            <a:r>
              <a:rPr lang="fr-FR" sz="2000" dirty="0">
                <a:solidFill>
                  <a:srgbClr val="203864"/>
                </a:solidFill>
                <a:latin typeface="Century Gothic" panose="020F0302020204030204"/>
              </a:rPr>
              <a:t>French people </a:t>
            </a:r>
            <a:r>
              <a:rPr lang="fr-FR" sz="2000" dirty="0" err="1">
                <a:solidFill>
                  <a:srgbClr val="203864"/>
                </a:solidFill>
                <a:latin typeface="Century Gothic" panose="020F0302020204030204"/>
              </a:rPr>
              <a:t>play</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practical</a:t>
            </a:r>
            <a:r>
              <a:rPr lang="fr-FR" sz="2000" dirty="0">
                <a:solidFill>
                  <a:srgbClr val="203864"/>
                </a:solidFill>
                <a:latin typeface="Century Gothic" panose="020F0302020204030204"/>
              </a:rPr>
              <a:t> jokes, like in </a:t>
            </a:r>
            <a:r>
              <a:rPr lang="fr-FR" sz="2000" dirty="0" err="1">
                <a:solidFill>
                  <a:srgbClr val="203864"/>
                </a:solidFill>
                <a:latin typeface="Century Gothic" panose="020F0302020204030204"/>
              </a:rPr>
              <a:t>England</a:t>
            </a:r>
            <a:r>
              <a:rPr lang="fr-FR" sz="2000" dirty="0">
                <a:solidFill>
                  <a:srgbClr val="203864"/>
                </a:solidFill>
                <a:latin typeface="Century Gothic" panose="020F0302020204030204"/>
              </a:rPr>
              <a:t>.</a:t>
            </a:r>
          </a:p>
          <a:p>
            <a:pPr marL="457200" indent="-457200">
              <a:lnSpc>
                <a:spcPct val="150000"/>
              </a:lnSpc>
              <a:buFont typeface="+mj-lt"/>
              <a:buAutoNum type="arabicPeriod"/>
              <a:defRPr/>
            </a:pPr>
            <a:r>
              <a:rPr lang="fr-FR" sz="2000" dirty="0">
                <a:solidFill>
                  <a:srgbClr val="203864"/>
                </a:solidFill>
                <a:latin typeface="Century Gothic" panose="020F0302020204030204"/>
              </a:rPr>
              <a:t>For </a:t>
            </a:r>
            <a:r>
              <a:rPr lang="fr-FR" sz="2000" dirty="0" err="1">
                <a:solidFill>
                  <a:srgbClr val="203864"/>
                </a:solidFill>
                <a:latin typeface="Century Gothic" panose="020F0302020204030204"/>
              </a:rPr>
              <a:t>example</a:t>
            </a:r>
            <a:r>
              <a:rPr lang="fr-FR" sz="2000" dirty="0">
                <a:solidFill>
                  <a:srgbClr val="203864"/>
                </a:solidFill>
                <a:latin typeface="Century Gothic" panose="020F0302020204030204"/>
              </a:rPr>
              <a:t>, in 1986, </a:t>
            </a:r>
            <a:r>
              <a:rPr lang="fr-FR" sz="2000" dirty="0" err="1">
                <a:solidFill>
                  <a:srgbClr val="203864"/>
                </a:solidFill>
                <a:latin typeface="Century Gothic" panose="020F0302020204030204"/>
              </a:rPr>
              <a:t>it</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was</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said</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that</a:t>
            </a:r>
            <a:r>
              <a:rPr lang="fr-FR" sz="2000" dirty="0">
                <a:solidFill>
                  <a:srgbClr val="203864"/>
                </a:solidFill>
                <a:latin typeface="Century Gothic" panose="020F0302020204030204"/>
              </a:rPr>
              <a:t> Paris gave the Eiffel Tower to Disneyland!</a:t>
            </a:r>
          </a:p>
          <a:p>
            <a:pPr marL="457200" indent="-457200">
              <a:lnSpc>
                <a:spcPct val="150000"/>
              </a:lnSpc>
              <a:buFont typeface="+mj-lt"/>
              <a:buAutoNum type="arabicPeriod"/>
              <a:defRPr/>
            </a:pPr>
            <a:r>
              <a:rPr lang="fr-FR" sz="2000" dirty="0">
                <a:solidFill>
                  <a:srgbClr val="203864"/>
                </a:solidFill>
                <a:latin typeface="Century Gothic" panose="020F0302020204030204"/>
              </a:rPr>
              <a:t>The </a:t>
            </a:r>
            <a:r>
              <a:rPr lang="fr-FR" sz="2000" dirty="0" err="1">
                <a:solidFill>
                  <a:srgbClr val="203864"/>
                </a:solidFill>
                <a:latin typeface="Century Gothic" panose="020F0302020204030204"/>
              </a:rPr>
              <a:t>origin</a:t>
            </a:r>
            <a:r>
              <a:rPr lang="fr-FR" sz="2000" dirty="0">
                <a:solidFill>
                  <a:srgbClr val="203864"/>
                </a:solidFill>
                <a:latin typeface="Century Gothic" panose="020F0302020204030204"/>
              </a:rPr>
              <a:t> of </a:t>
            </a:r>
            <a:r>
              <a:rPr lang="fr-FR" sz="2000" dirty="0" err="1">
                <a:solidFill>
                  <a:srgbClr val="203864"/>
                </a:solidFill>
                <a:latin typeface="Century Gothic" panose="020F0302020204030204"/>
              </a:rPr>
              <a:t>this</a:t>
            </a:r>
            <a:r>
              <a:rPr lang="fr-FR" sz="2000" dirty="0">
                <a:solidFill>
                  <a:srgbClr val="203864"/>
                </a:solidFill>
                <a:latin typeface="Century Gothic" panose="020F0302020204030204"/>
              </a:rPr>
              <a:t> tradition </a:t>
            </a:r>
            <a:r>
              <a:rPr lang="fr-FR" sz="2000" dirty="0" err="1">
                <a:solidFill>
                  <a:srgbClr val="203864"/>
                </a:solidFill>
                <a:latin typeface="Century Gothic" panose="020F0302020204030204"/>
              </a:rPr>
              <a:t>is</a:t>
            </a:r>
            <a:r>
              <a:rPr lang="fr-FR" sz="2000" dirty="0">
                <a:solidFill>
                  <a:srgbClr val="203864"/>
                </a:solidFill>
                <a:latin typeface="Century Gothic" panose="020F0302020204030204"/>
              </a:rPr>
              <a:t> not </a:t>
            </a:r>
            <a:r>
              <a:rPr lang="fr-FR" sz="2000" dirty="0" err="1">
                <a:solidFill>
                  <a:srgbClr val="203864"/>
                </a:solidFill>
                <a:latin typeface="Century Gothic" panose="020F0302020204030204"/>
              </a:rPr>
              <a:t>understood</a:t>
            </a:r>
            <a:r>
              <a:rPr lang="fr-FR" sz="2000" dirty="0">
                <a:solidFill>
                  <a:srgbClr val="203864"/>
                </a:solidFill>
                <a:latin typeface="Century Gothic" panose="020F0302020204030204"/>
              </a:rPr>
              <a:t>, but </a:t>
            </a:r>
            <a:r>
              <a:rPr lang="fr-FR" sz="2000" dirty="0" err="1">
                <a:solidFill>
                  <a:srgbClr val="203864"/>
                </a:solidFill>
                <a:latin typeface="Century Gothic" panose="020F0302020204030204"/>
              </a:rPr>
              <a:t>there</a:t>
            </a:r>
            <a:r>
              <a:rPr lang="fr-FR" sz="2000" dirty="0">
                <a:solidFill>
                  <a:srgbClr val="203864"/>
                </a:solidFill>
                <a:latin typeface="Century Gothic" panose="020F0302020204030204"/>
              </a:rPr>
              <a:t> are </a:t>
            </a:r>
            <a:r>
              <a:rPr lang="fr-FR" sz="2000" dirty="0" err="1">
                <a:solidFill>
                  <a:srgbClr val="203864"/>
                </a:solidFill>
                <a:latin typeface="Century Gothic" panose="020F0302020204030204"/>
              </a:rPr>
              <a:t>theories</a:t>
            </a:r>
            <a:r>
              <a:rPr lang="fr-FR" sz="2000" dirty="0">
                <a:solidFill>
                  <a:srgbClr val="203864"/>
                </a:solidFill>
                <a:latin typeface="Century Gothic" panose="020F0302020204030204"/>
              </a:rPr>
              <a:t>.</a:t>
            </a:r>
          </a:p>
          <a:p>
            <a:pPr marL="457200" indent="-457200">
              <a:lnSpc>
                <a:spcPct val="150000"/>
              </a:lnSpc>
              <a:buFont typeface="+mj-lt"/>
              <a:buAutoNum type="arabicPeriod"/>
              <a:defRPr/>
            </a:pPr>
            <a:r>
              <a:rPr lang="fr-FR" sz="2000" dirty="0">
                <a:solidFill>
                  <a:srgbClr val="203864"/>
                </a:solidFill>
                <a:latin typeface="Century Gothic" panose="020F0302020204030204"/>
              </a:rPr>
              <a:t>The date of new </a:t>
            </a:r>
            <a:r>
              <a:rPr lang="fr-FR" sz="2000" dirty="0" err="1">
                <a:solidFill>
                  <a:srgbClr val="203864"/>
                </a:solidFill>
                <a:latin typeface="Century Gothic" panose="020F0302020204030204"/>
              </a:rPr>
              <a:t>year</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was</a:t>
            </a:r>
            <a:r>
              <a:rPr lang="fr-FR" sz="2000" dirty="0">
                <a:solidFill>
                  <a:srgbClr val="203864"/>
                </a:solidFill>
                <a:latin typeface="Century Gothic" panose="020F0302020204030204"/>
              </a:rPr>
              <a:t> </a:t>
            </a:r>
            <a:r>
              <a:rPr lang="fr-FR" sz="2000" dirty="0" err="1">
                <a:solidFill>
                  <a:srgbClr val="203864"/>
                </a:solidFill>
                <a:latin typeface="Century Gothic" panose="020F0302020204030204"/>
              </a:rPr>
              <a:t>changed</a:t>
            </a:r>
            <a:r>
              <a:rPr lang="fr-FR" sz="2000" dirty="0">
                <a:solidFill>
                  <a:srgbClr val="203864"/>
                </a:solidFill>
                <a:latin typeface="Century Gothic" panose="020F0302020204030204"/>
              </a:rPr>
              <a:t> in 1564 – the 1st of April </a:t>
            </a:r>
            <a:r>
              <a:rPr lang="fr-FR" sz="2000" dirty="0" err="1">
                <a:solidFill>
                  <a:srgbClr val="203864"/>
                </a:solidFill>
                <a:latin typeface="Century Gothic" panose="020F0302020204030204"/>
              </a:rPr>
              <a:t>was</a:t>
            </a:r>
            <a:r>
              <a:rPr lang="fr-FR" sz="2000" dirty="0">
                <a:solidFill>
                  <a:srgbClr val="203864"/>
                </a:solidFill>
                <a:latin typeface="Century Gothic" panose="020F0302020204030204"/>
              </a:rPr>
              <a:t> the original date.</a:t>
            </a:r>
          </a:p>
        </p:txBody>
      </p:sp>
      <p:sp>
        <p:nvSpPr>
          <p:cNvPr id="13" name="TextBox 12">
            <a:extLst>
              <a:ext uri="{FF2B5EF4-FFF2-40B4-BE49-F238E27FC236}">
                <a16:creationId xmlns:a16="http://schemas.microsoft.com/office/drawing/2014/main" xmlns="" id="{D16826ED-860B-460C-8D80-B4EFD21E6DE0}"/>
              </a:ext>
            </a:extLst>
          </p:cNvPr>
          <p:cNvSpPr txBox="1"/>
          <p:nvPr/>
        </p:nvSpPr>
        <p:spPr>
          <a:xfrm>
            <a:off x="6424382" y="338831"/>
            <a:ext cx="4155028" cy="783193"/>
          </a:xfrm>
          <a:prstGeom prst="wedgeRoundRectCallout">
            <a:avLst>
              <a:gd name="adj1" fmla="val -55392"/>
              <a:gd name="adj2" fmla="val 21150"/>
              <a:gd name="adj3" fmla="val 16667"/>
            </a:avLst>
          </a:prstGeom>
          <a:solidFill>
            <a:srgbClr val="115076"/>
          </a:solidFill>
          <a:ln>
            <a:solidFill>
              <a:srgbClr val="EE6000"/>
            </a:solidFill>
          </a:ln>
        </p:spPr>
        <p:txBody>
          <a:bodyPr wrap="none" rtlCol="0">
            <a:spAutoFit/>
          </a:bodyPr>
          <a:lstStyle/>
          <a:p>
            <a:pPr>
              <a:defRPr/>
            </a:pPr>
            <a:r>
              <a:rPr lang="en-GB" sz="2000" dirty="0">
                <a:solidFill>
                  <a:prstClr val="white"/>
                </a:solidFill>
                <a:latin typeface="Century Gothic" panose="020F0302020204030204"/>
              </a:rPr>
              <a:t>*le </a:t>
            </a:r>
            <a:r>
              <a:rPr lang="en-GB" sz="2000" dirty="0" err="1">
                <a:solidFill>
                  <a:prstClr val="white"/>
                </a:solidFill>
                <a:latin typeface="Century Gothic" panose="020F0302020204030204"/>
              </a:rPr>
              <a:t>poisson</a:t>
            </a:r>
            <a:r>
              <a:rPr lang="en-GB" sz="2000" dirty="0">
                <a:solidFill>
                  <a:prstClr val="white"/>
                </a:solidFill>
                <a:latin typeface="Century Gothic" panose="020F0302020204030204"/>
              </a:rPr>
              <a:t> = fish</a:t>
            </a:r>
          </a:p>
          <a:p>
            <a:pPr>
              <a:defRPr/>
            </a:pPr>
            <a:r>
              <a:rPr lang="en-GB" sz="2000" dirty="0">
                <a:solidFill>
                  <a:prstClr val="white"/>
                </a:solidFill>
                <a:latin typeface="Century Gothic" panose="020F0302020204030204"/>
              </a:rPr>
              <a:t>*la farce = practical joke, prank</a:t>
            </a:r>
          </a:p>
        </p:txBody>
      </p:sp>
      <p:pic>
        <p:nvPicPr>
          <p:cNvPr id="21" name="Picture 20">
            <a:extLst>
              <a:ext uri="{FF2B5EF4-FFF2-40B4-BE49-F238E27FC236}">
                <a16:creationId xmlns:a16="http://schemas.microsoft.com/office/drawing/2014/main" xmlns="" id="{66B560ED-7B4F-4168-B9C9-07870368A77A}"/>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057148" y="998396"/>
            <a:ext cx="978852" cy="1080000"/>
          </a:xfrm>
          <a:prstGeom prst="rect">
            <a:avLst/>
          </a:prstGeom>
        </p:spPr>
      </p:pic>
    </p:spTree>
    <p:extLst>
      <p:ext uri="{BB962C8B-B14F-4D97-AF65-F5344CB8AC3E}">
        <p14:creationId xmlns:p14="http://schemas.microsoft.com/office/powerpoint/2010/main" val="194821533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Quel âge ?</a:t>
            </a:r>
          </a:p>
        </p:txBody>
      </p:sp>
      <p:sp>
        <p:nvSpPr>
          <p:cNvPr id="9" name="Rounded Rectangle 46">
            <a:extLst>
              <a:ext uri="{FF2B5EF4-FFF2-40B4-BE49-F238E27FC236}">
                <a16:creationId xmlns:a16="http://schemas.microsoft.com/office/drawing/2014/main" xmlns="" id="{6405C5D7-2B89-4994-BE7F-2210AB7A9DAA}"/>
              </a:ext>
            </a:extLst>
          </p:cNvPr>
          <p:cNvSpPr/>
          <p:nvPr/>
        </p:nvSpPr>
        <p:spPr>
          <a:xfrm>
            <a:off x="9685421" y="249869"/>
            <a:ext cx="222449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xmlns="" id="{FF179C70-58C7-4976-A974-E28632E44431}"/>
              </a:ext>
            </a:extLst>
          </p:cNvPr>
          <p:cNvSpPr txBox="1"/>
          <p:nvPr/>
        </p:nvSpPr>
        <p:spPr>
          <a:xfrm>
            <a:off x="180000" y="1296000"/>
            <a:ext cx="11729920" cy="461665"/>
          </a:xfrm>
          <a:prstGeom prst="rect">
            <a:avLst/>
          </a:prstGeom>
          <a:noFill/>
        </p:spPr>
        <p:txBody>
          <a:bodyPr wrap="square" rtlCol="0">
            <a:spAutoFit/>
          </a:bodyPr>
          <a:lstStyle/>
          <a:p>
            <a:pPr>
              <a:defRPr/>
            </a:pPr>
            <a:r>
              <a:rPr lang="fr-FR" sz="2400" dirty="0">
                <a:solidFill>
                  <a:srgbClr val="4472C4">
                    <a:lumMod val="50000"/>
                  </a:srgbClr>
                </a:solidFill>
                <a:latin typeface="Century Gothic"/>
              </a:rPr>
              <a:t>Les célébrités font les choses à quel âge ? Dis l’âge à un(e) partenaire.</a:t>
            </a:r>
          </a:p>
        </p:txBody>
      </p:sp>
      <p:pic>
        <p:nvPicPr>
          <p:cNvPr id="11" name="Picture 10" descr="Gabrielle Chanel en marinière.jpg">
            <a:extLst>
              <a:ext uri="{FF2B5EF4-FFF2-40B4-BE49-F238E27FC236}">
                <a16:creationId xmlns:a16="http://schemas.microsoft.com/office/drawing/2014/main" xmlns="" id="{52238937-41B7-4F2D-8755-8FA5536587F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200" y="1889673"/>
            <a:ext cx="1644650" cy="2159635"/>
          </a:xfrm>
          <a:prstGeom prst="rect">
            <a:avLst/>
          </a:prstGeom>
          <a:noFill/>
        </p:spPr>
      </p:pic>
      <p:pic>
        <p:nvPicPr>
          <p:cNvPr id="12" name="Picture 11" descr="https://upload.wikimedia.org/wikipedia/commons/7/7c/Didier_Drogba_%282019%29_%28cropped%29.jpg">
            <a:extLst>
              <a:ext uri="{FF2B5EF4-FFF2-40B4-BE49-F238E27FC236}">
                <a16:creationId xmlns:a16="http://schemas.microsoft.com/office/drawing/2014/main" xmlns="" id="{F3332A83-6EB6-46EC-ABFB-F368F2185C3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887141"/>
            <a:ext cx="1670685" cy="2159635"/>
          </a:xfrm>
          <a:prstGeom prst="rect">
            <a:avLst/>
          </a:prstGeom>
          <a:noFill/>
        </p:spPr>
      </p:pic>
      <p:pic>
        <p:nvPicPr>
          <p:cNvPr id="19" name="Picture 18" descr="https://upload.wikimedia.org/wikipedia/commons/5/5a/Bonnat_Hugo001z.jpg">
            <a:extLst>
              <a:ext uri="{FF2B5EF4-FFF2-40B4-BE49-F238E27FC236}">
                <a16:creationId xmlns:a16="http://schemas.microsoft.com/office/drawing/2014/main" xmlns="" id="{B8B5408C-5AE3-4E0D-ABA7-7BB2B312023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7782" y="4181316"/>
            <a:ext cx="1721485" cy="2159635"/>
          </a:xfrm>
          <a:prstGeom prst="rect">
            <a:avLst/>
          </a:prstGeom>
          <a:noFill/>
        </p:spPr>
      </p:pic>
      <p:pic>
        <p:nvPicPr>
          <p:cNvPr id="20" name="Picture 19" descr="https://upload.wikimedia.org/wikipedia/commons/3/38/Celine_Dion_by_Linda_Bisset.jpg">
            <a:extLst>
              <a:ext uri="{FF2B5EF4-FFF2-40B4-BE49-F238E27FC236}">
                <a16:creationId xmlns:a16="http://schemas.microsoft.com/office/drawing/2014/main" xmlns="" id="{3762CE30-B9C1-4A44-8B28-5290C73F071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3162" y="4176252"/>
            <a:ext cx="1356360" cy="2159635"/>
          </a:xfrm>
          <a:prstGeom prst="rect">
            <a:avLst/>
          </a:prstGeom>
          <a:noFill/>
        </p:spPr>
      </p:pic>
      <p:sp>
        <p:nvSpPr>
          <p:cNvPr id="2" name="Rectangle 1">
            <a:extLst>
              <a:ext uri="{FF2B5EF4-FFF2-40B4-BE49-F238E27FC236}">
                <a16:creationId xmlns:a16="http://schemas.microsoft.com/office/drawing/2014/main" xmlns="" id="{973AC564-D37C-4F73-8468-8B31703AB56A}"/>
              </a:ext>
            </a:extLst>
          </p:cNvPr>
          <p:cNvSpPr/>
          <p:nvPr/>
        </p:nvSpPr>
        <p:spPr>
          <a:xfrm>
            <a:off x="2152650" y="1887141"/>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dirty="0">
                <a:solidFill>
                  <a:srgbClr val="203864"/>
                </a:solidFill>
                <a:latin typeface="Century Gothic"/>
              </a:rPr>
              <a:t>Coco Chanel,</a:t>
            </a:r>
          </a:p>
          <a:p>
            <a:r>
              <a:rPr lang="fr-FR" sz="2400" b="1" dirty="0">
                <a:solidFill>
                  <a:srgbClr val="203864"/>
                </a:solidFill>
                <a:latin typeface="Century Gothic"/>
              </a:rPr>
              <a:t>créatrice de vêtements</a:t>
            </a:r>
            <a:endParaRPr lang="fr-FR" sz="2400" dirty="0">
              <a:solidFill>
                <a:srgbClr val="203864"/>
              </a:solidFill>
              <a:latin typeface="Century Gothic"/>
            </a:endParaRPr>
          </a:p>
          <a:p>
            <a:r>
              <a:rPr lang="fr-FR" sz="2400" dirty="0">
                <a:solidFill>
                  <a:srgbClr val="203864"/>
                </a:solidFill>
                <a:latin typeface="Century Gothic"/>
              </a:rPr>
              <a:t>Première boutique:</a:t>
            </a:r>
          </a:p>
        </p:txBody>
      </p:sp>
      <p:sp>
        <p:nvSpPr>
          <p:cNvPr id="22" name="Rectangle 21">
            <a:extLst>
              <a:ext uri="{FF2B5EF4-FFF2-40B4-BE49-F238E27FC236}">
                <a16:creationId xmlns:a16="http://schemas.microsoft.com/office/drawing/2014/main" xmlns="" id="{E7FFBE27-B70C-4D69-A707-678395EDFBBA}"/>
              </a:ext>
            </a:extLst>
          </p:cNvPr>
          <p:cNvSpPr/>
          <p:nvPr/>
        </p:nvSpPr>
        <p:spPr>
          <a:xfrm>
            <a:off x="215265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rgbClr val="203864"/>
                </a:solidFill>
                <a:latin typeface="Century Gothic"/>
              </a:rPr>
              <a:t>Victor Hugo,</a:t>
            </a:r>
          </a:p>
          <a:p>
            <a:r>
              <a:rPr lang="en-GB" sz="2400" b="1" dirty="0" err="1">
                <a:solidFill>
                  <a:srgbClr val="203864"/>
                </a:solidFill>
                <a:latin typeface="Century Gothic"/>
              </a:rPr>
              <a:t>poète</a:t>
            </a:r>
            <a:r>
              <a:rPr lang="en-GB" sz="2400" b="1" dirty="0">
                <a:solidFill>
                  <a:srgbClr val="203864"/>
                </a:solidFill>
                <a:latin typeface="Century Gothic"/>
              </a:rPr>
              <a:t> et auteur</a:t>
            </a:r>
          </a:p>
          <a:p>
            <a:endParaRPr lang="en-GB" sz="2400" dirty="0">
              <a:solidFill>
                <a:srgbClr val="203864"/>
              </a:solidFill>
              <a:latin typeface="Century Gothic"/>
            </a:endParaRPr>
          </a:p>
          <a:p>
            <a:r>
              <a:rPr lang="en-GB" sz="2400" dirty="0">
                <a:solidFill>
                  <a:srgbClr val="203864"/>
                </a:solidFill>
                <a:latin typeface="Century Gothic"/>
              </a:rPr>
              <a:t>Premier livre:</a:t>
            </a:r>
          </a:p>
          <a:p>
            <a:endParaRPr lang="en-GB" sz="2000" b="1" dirty="0">
              <a:solidFill>
                <a:srgbClr val="203864"/>
              </a:solidFill>
              <a:latin typeface="Century Gothic"/>
            </a:endParaRPr>
          </a:p>
        </p:txBody>
      </p:sp>
      <p:sp>
        <p:nvSpPr>
          <p:cNvPr id="23" name="Rectangle 22">
            <a:extLst>
              <a:ext uri="{FF2B5EF4-FFF2-40B4-BE49-F238E27FC236}">
                <a16:creationId xmlns:a16="http://schemas.microsoft.com/office/drawing/2014/main" xmlns="" id="{C337C298-A0EF-42C9-BFE2-03549EB90985}"/>
              </a:ext>
            </a:extLst>
          </p:cNvPr>
          <p:cNvSpPr/>
          <p:nvPr/>
        </p:nvSpPr>
        <p:spPr>
          <a:xfrm>
            <a:off x="7917670" y="1887140"/>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rgbClr val="203864"/>
                </a:solidFill>
                <a:latin typeface="Century Gothic"/>
              </a:rPr>
              <a:t>Didier Drogba,</a:t>
            </a:r>
          </a:p>
          <a:p>
            <a:r>
              <a:rPr lang="en-GB" sz="2400" b="1" dirty="0" err="1">
                <a:solidFill>
                  <a:srgbClr val="203864"/>
                </a:solidFill>
                <a:latin typeface="Century Gothic"/>
              </a:rPr>
              <a:t>footballeur</a:t>
            </a:r>
            <a:endParaRPr lang="en-GB" sz="2400" b="1" dirty="0">
              <a:solidFill>
                <a:srgbClr val="203864"/>
              </a:solidFill>
              <a:latin typeface="Century Gothic"/>
            </a:endParaRPr>
          </a:p>
          <a:p>
            <a:r>
              <a:rPr lang="en-GB" sz="2400" dirty="0">
                <a:solidFill>
                  <a:srgbClr val="203864"/>
                </a:solidFill>
                <a:latin typeface="Century Gothic"/>
              </a:rPr>
              <a:t>Premier </a:t>
            </a:r>
            <a:r>
              <a:rPr lang="en-GB" sz="2400" dirty="0" err="1">
                <a:solidFill>
                  <a:srgbClr val="203864"/>
                </a:solidFill>
                <a:latin typeface="Century Gothic"/>
              </a:rPr>
              <a:t>contrat</a:t>
            </a:r>
            <a:r>
              <a:rPr lang="en-GB" sz="2400" dirty="0">
                <a:solidFill>
                  <a:srgbClr val="203864"/>
                </a:solidFill>
                <a:latin typeface="Century Gothic"/>
              </a:rPr>
              <a:t> </a:t>
            </a:r>
            <a:r>
              <a:rPr lang="en-GB" sz="2400" dirty="0" err="1">
                <a:solidFill>
                  <a:srgbClr val="203864"/>
                </a:solidFill>
                <a:latin typeface="Century Gothic"/>
              </a:rPr>
              <a:t>professionnel</a:t>
            </a:r>
            <a:r>
              <a:rPr lang="en-GB" sz="2400" dirty="0">
                <a:solidFill>
                  <a:srgbClr val="203864"/>
                </a:solidFill>
                <a:latin typeface="Century Gothic"/>
              </a:rPr>
              <a:t>:</a:t>
            </a:r>
          </a:p>
        </p:txBody>
      </p:sp>
      <p:sp>
        <p:nvSpPr>
          <p:cNvPr id="24" name="Rectangle 23">
            <a:extLst>
              <a:ext uri="{FF2B5EF4-FFF2-40B4-BE49-F238E27FC236}">
                <a16:creationId xmlns:a16="http://schemas.microsoft.com/office/drawing/2014/main" xmlns="" id="{6F44F7B3-CC1C-40C2-B482-8262D0B867A4}"/>
              </a:ext>
            </a:extLst>
          </p:cNvPr>
          <p:cNvSpPr/>
          <p:nvPr/>
        </p:nvSpPr>
        <p:spPr>
          <a:xfrm>
            <a:off x="791767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rgbClr val="203864"/>
                </a:solidFill>
                <a:latin typeface="Century Gothic"/>
              </a:rPr>
              <a:t>Céline Dion,</a:t>
            </a:r>
          </a:p>
          <a:p>
            <a:r>
              <a:rPr lang="en-GB" sz="2400" b="1" dirty="0">
                <a:solidFill>
                  <a:srgbClr val="203864"/>
                </a:solidFill>
                <a:latin typeface="Century Gothic"/>
              </a:rPr>
              <a:t>chanteuse</a:t>
            </a:r>
          </a:p>
          <a:p>
            <a:endParaRPr lang="en-GB" sz="2400" b="1" dirty="0">
              <a:solidFill>
                <a:srgbClr val="203864"/>
              </a:solidFill>
              <a:latin typeface="Century Gothic"/>
            </a:endParaRPr>
          </a:p>
          <a:p>
            <a:r>
              <a:rPr lang="en-GB" sz="2400" dirty="0">
                <a:solidFill>
                  <a:srgbClr val="203864"/>
                </a:solidFill>
                <a:latin typeface="Century Gothic"/>
              </a:rPr>
              <a:t>Premier album:</a:t>
            </a:r>
          </a:p>
          <a:p>
            <a:endParaRPr lang="en-GB" sz="2000" b="1" dirty="0">
              <a:solidFill>
                <a:srgbClr val="203864"/>
              </a:solidFill>
              <a:latin typeface="Century Gothic"/>
            </a:endParaRPr>
          </a:p>
        </p:txBody>
      </p:sp>
      <p:sp>
        <p:nvSpPr>
          <p:cNvPr id="25" name="TextBox 24">
            <a:extLst>
              <a:ext uri="{FF2B5EF4-FFF2-40B4-BE49-F238E27FC236}">
                <a16:creationId xmlns:a16="http://schemas.microsoft.com/office/drawing/2014/main" xmlns="" id="{484FBCFB-08F3-485B-83AA-34A7932563B0}"/>
              </a:ext>
            </a:extLst>
          </p:cNvPr>
          <p:cNvSpPr txBox="1"/>
          <p:nvPr/>
        </p:nvSpPr>
        <p:spPr>
          <a:xfrm>
            <a:off x="6604425" y="358382"/>
            <a:ext cx="2933816" cy="646331"/>
          </a:xfrm>
          <a:prstGeom prst="rect">
            <a:avLst/>
          </a:prstGeom>
          <a:noFill/>
        </p:spPr>
        <p:txBody>
          <a:bodyPr wrap="none" rtlCol="0">
            <a:spAutoFit/>
          </a:bodyPr>
          <a:lstStyle/>
          <a:p>
            <a:r>
              <a:rPr lang="en-GB" sz="3600" b="1" dirty="0" err="1">
                <a:solidFill>
                  <a:srgbClr val="203864"/>
                </a:solidFill>
                <a:latin typeface="Century Gothic"/>
              </a:rPr>
              <a:t>Partenaire</a:t>
            </a:r>
            <a:r>
              <a:rPr lang="en-GB" sz="3600" b="1" dirty="0">
                <a:solidFill>
                  <a:srgbClr val="203864"/>
                </a:solidFill>
                <a:latin typeface="Century Gothic"/>
              </a:rPr>
              <a:t> A</a:t>
            </a:r>
          </a:p>
        </p:txBody>
      </p:sp>
      <p:sp>
        <p:nvSpPr>
          <p:cNvPr id="18" name="TextBox 17">
            <a:extLst>
              <a:ext uri="{FF2B5EF4-FFF2-40B4-BE49-F238E27FC236}">
                <a16:creationId xmlns:a16="http://schemas.microsoft.com/office/drawing/2014/main" xmlns="" id="{5C36BB1D-BC41-4813-A383-3A50D394F2FB}"/>
              </a:ext>
            </a:extLst>
          </p:cNvPr>
          <p:cNvSpPr txBox="1"/>
          <p:nvPr/>
        </p:nvSpPr>
        <p:spPr>
          <a:xfrm>
            <a:off x="2289942" y="3429000"/>
            <a:ext cx="579382" cy="461665"/>
          </a:xfrm>
          <a:prstGeom prst="rect">
            <a:avLst/>
          </a:prstGeom>
          <a:noFill/>
        </p:spPr>
        <p:txBody>
          <a:bodyPr wrap="square">
            <a:spAutoFit/>
          </a:bodyPr>
          <a:lstStyle/>
          <a:p>
            <a:pPr>
              <a:defRPr/>
            </a:pPr>
            <a:r>
              <a:rPr lang="fr-FR" sz="2400" b="1" dirty="0">
                <a:solidFill>
                  <a:srgbClr val="203864"/>
                </a:solidFill>
                <a:latin typeface="Century Gothic" panose="020F0302020204030204"/>
              </a:rPr>
              <a:t>26</a:t>
            </a:r>
            <a:endParaRPr lang="fr-FR" sz="2000" b="1" dirty="0">
              <a:solidFill>
                <a:srgbClr val="203864"/>
              </a:solidFill>
              <a:latin typeface="Century Gothic" panose="020F0302020204030204"/>
            </a:endParaRPr>
          </a:p>
        </p:txBody>
      </p:sp>
      <p:sp>
        <p:nvSpPr>
          <p:cNvPr id="26" name="TextBox 25">
            <a:extLst>
              <a:ext uri="{FF2B5EF4-FFF2-40B4-BE49-F238E27FC236}">
                <a16:creationId xmlns:a16="http://schemas.microsoft.com/office/drawing/2014/main" xmlns="" id="{D722EE90-A5F9-491B-ADF0-869A72770FC8}"/>
              </a:ext>
            </a:extLst>
          </p:cNvPr>
          <p:cNvSpPr txBox="1"/>
          <p:nvPr/>
        </p:nvSpPr>
        <p:spPr>
          <a:xfrm>
            <a:off x="8110035" y="3410343"/>
            <a:ext cx="579382" cy="461665"/>
          </a:xfrm>
          <a:prstGeom prst="rect">
            <a:avLst/>
          </a:prstGeom>
          <a:noFill/>
        </p:spPr>
        <p:txBody>
          <a:bodyPr wrap="square">
            <a:spAutoFit/>
          </a:bodyPr>
          <a:lstStyle/>
          <a:p>
            <a:pPr>
              <a:defRPr/>
            </a:pPr>
            <a:r>
              <a:rPr lang="fr-FR" sz="2400" b="1" dirty="0">
                <a:solidFill>
                  <a:srgbClr val="203864"/>
                </a:solidFill>
                <a:latin typeface="Century Gothic" panose="020F0302020204030204"/>
              </a:rPr>
              <a:t>21</a:t>
            </a:r>
            <a:endParaRPr lang="fr-FR" sz="2000" b="1" dirty="0">
              <a:solidFill>
                <a:srgbClr val="203864"/>
              </a:solidFill>
              <a:latin typeface="Century Gothic" panose="020F0302020204030204"/>
            </a:endParaRPr>
          </a:p>
        </p:txBody>
      </p:sp>
      <p:sp>
        <p:nvSpPr>
          <p:cNvPr id="27" name="TextBox 26">
            <a:extLst>
              <a:ext uri="{FF2B5EF4-FFF2-40B4-BE49-F238E27FC236}">
                <a16:creationId xmlns:a16="http://schemas.microsoft.com/office/drawing/2014/main" xmlns="" id="{0B086A0A-15E2-441E-825F-32052893D8F6}"/>
              </a:ext>
            </a:extLst>
          </p:cNvPr>
          <p:cNvSpPr txBox="1"/>
          <p:nvPr/>
        </p:nvSpPr>
        <p:spPr>
          <a:xfrm>
            <a:off x="2289942" y="5709745"/>
            <a:ext cx="579382" cy="461665"/>
          </a:xfrm>
          <a:prstGeom prst="rect">
            <a:avLst/>
          </a:prstGeom>
          <a:noFill/>
        </p:spPr>
        <p:txBody>
          <a:bodyPr wrap="square">
            <a:spAutoFit/>
          </a:bodyPr>
          <a:lstStyle/>
          <a:p>
            <a:pPr>
              <a:defRPr/>
            </a:pPr>
            <a:r>
              <a:rPr lang="fr-FR" sz="2400" b="1" dirty="0">
                <a:solidFill>
                  <a:srgbClr val="203864"/>
                </a:solidFill>
                <a:latin typeface="Century Gothic" panose="020F0302020204030204"/>
              </a:rPr>
              <a:t>20</a:t>
            </a:r>
            <a:endParaRPr lang="fr-FR" sz="2000" b="1" dirty="0">
              <a:solidFill>
                <a:srgbClr val="203864"/>
              </a:solidFill>
              <a:latin typeface="Century Gothic" panose="020F0302020204030204"/>
            </a:endParaRPr>
          </a:p>
        </p:txBody>
      </p:sp>
      <p:sp>
        <p:nvSpPr>
          <p:cNvPr id="28" name="TextBox 27">
            <a:extLst>
              <a:ext uri="{FF2B5EF4-FFF2-40B4-BE49-F238E27FC236}">
                <a16:creationId xmlns:a16="http://schemas.microsoft.com/office/drawing/2014/main" xmlns="" id="{377804CD-90B3-4C2F-AC9D-8BD9AF01631D}"/>
              </a:ext>
            </a:extLst>
          </p:cNvPr>
          <p:cNvSpPr txBox="1"/>
          <p:nvPr/>
        </p:nvSpPr>
        <p:spPr>
          <a:xfrm>
            <a:off x="8125800" y="5720548"/>
            <a:ext cx="579382" cy="461665"/>
          </a:xfrm>
          <a:prstGeom prst="rect">
            <a:avLst/>
          </a:prstGeom>
          <a:noFill/>
        </p:spPr>
        <p:txBody>
          <a:bodyPr wrap="square">
            <a:spAutoFit/>
          </a:bodyPr>
          <a:lstStyle/>
          <a:p>
            <a:pPr>
              <a:defRPr/>
            </a:pPr>
            <a:r>
              <a:rPr lang="fr-FR" sz="2400" b="1" dirty="0">
                <a:solidFill>
                  <a:srgbClr val="203864"/>
                </a:solidFill>
                <a:latin typeface="Century Gothic" panose="020F0302020204030204"/>
              </a:rPr>
              <a:t>13</a:t>
            </a:r>
            <a:endParaRPr lang="fr-FR" sz="2000" b="1" dirty="0">
              <a:solidFill>
                <a:srgbClr val="203864"/>
              </a:solidFill>
              <a:latin typeface="Century Gothic" panose="020F0302020204030204"/>
            </a:endParaRPr>
          </a:p>
        </p:txBody>
      </p:sp>
    </p:spTree>
    <p:extLst>
      <p:ext uri="{BB962C8B-B14F-4D97-AF65-F5344CB8AC3E}">
        <p14:creationId xmlns:p14="http://schemas.microsoft.com/office/powerpoint/2010/main" val="41601166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Quel âge ?</a:t>
            </a:r>
          </a:p>
        </p:txBody>
      </p:sp>
      <p:sp>
        <p:nvSpPr>
          <p:cNvPr id="9" name="Rounded Rectangle 46">
            <a:extLst>
              <a:ext uri="{FF2B5EF4-FFF2-40B4-BE49-F238E27FC236}">
                <a16:creationId xmlns:a16="http://schemas.microsoft.com/office/drawing/2014/main" xmlns="" id="{6405C5D7-2B89-4994-BE7F-2210AB7A9DAA}"/>
              </a:ext>
            </a:extLst>
          </p:cNvPr>
          <p:cNvSpPr/>
          <p:nvPr/>
        </p:nvSpPr>
        <p:spPr>
          <a:xfrm>
            <a:off x="9685421" y="249869"/>
            <a:ext cx="222449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xmlns="" id="{FF179C70-58C7-4976-A974-E28632E44431}"/>
              </a:ext>
            </a:extLst>
          </p:cNvPr>
          <p:cNvSpPr txBox="1"/>
          <p:nvPr/>
        </p:nvSpPr>
        <p:spPr>
          <a:xfrm>
            <a:off x="180000" y="1296000"/>
            <a:ext cx="11729920" cy="461665"/>
          </a:xfrm>
          <a:prstGeom prst="rect">
            <a:avLst/>
          </a:prstGeom>
          <a:noFill/>
        </p:spPr>
        <p:txBody>
          <a:bodyPr wrap="square" rtlCol="0">
            <a:spAutoFit/>
          </a:bodyPr>
          <a:lstStyle/>
          <a:p>
            <a:pPr>
              <a:defRPr/>
            </a:pPr>
            <a:r>
              <a:rPr lang="fr-FR" sz="2400" dirty="0">
                <a:solidFill>
                  <a:srgbClr val="4472C4">
                    <a:lumMod val="50000"/>
                  </a:srgbClr>
                </a:solidFill>
                <a:latin typeface="Century Gothic"/>
              </a:rPr>
              <a:t>Les célébrités font les choses à quel âge ? Dis l’âge à un(e) partenaire.</a:t>
            </a:r>
          </a:p>
        </p:txBody>
      </p:sp>
      <p:sp>
        <p:nvSpPr>
          <p:cNvPr id="2" name="Rectangle 1">
            <a:extLst>
              <a:ext uri="{FF2B5EF4-FFF2-40B4-BE49-F238E27FC236}">
                <a16:creationId xmlns:a16="http://schemas.microsoft.com/office/drawing/2014/main" xmlns="" id="{973AC564-D37C-4F73-8468-8B31703AB56A}"/>
              </a:ext>
            </a:extLst>
          </p:cNvPr>
          <p:cNvSpPr/>
          <p:nvPr/>
        </p:nvSpPr>
        <p:spPr>
          <a:xfrm>
            <a:off x="2152650" y="1887141"/>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dirty="0">
                <a:solidFill>
                  <a:srgbClr val="203864"/>
                </a:solidFill>
                <a:latin typeface="Century Gothic"/>
              </a:rPr>
              <a:t>Jean-Jacques Rousseau,</a:t>
            </a:r>
          </a:p>
          <a:p>
            <a:r>
              <a:rPr lang="fr-FR" sz="2400" b="1" dirty="0">
                <a:solidFill>
                  <a:srgbClr val="203864"/>
                </a:solidFill>
                <a:latin typeface="Century Gothic"/>
              </a:rPr>
              <a:t>philosophe</a:t>
            </a:r>
            <a:endParaRPr lang="fr-FR" sz="2400" dirty="0">
              <a:solidFill>
                <a:srgbClr val="203864"/>
              </a:solidFill>
              <a:latin typeface="Century Gothic"/>
            </a:endParaRPr>
          </a:p>
          <a:p>
            <a:r>
              <a:rPr lang="fr-FR" sz="2400" dirty="0">
                <a:solidFill>
                  <a:srgbClr val="203864"/>
                </a:solidFill>
                <a:latin typeface="Century Gothic"/>
              </a:rPr>
              <a:t>Premier essai:</a:t>
            </a:r>
          </a:p>
          <a:p>
            <a:endParaRPr lang="fr-FR" sz="2000" b="1" dirty="0">
              <a:solidFill>
                <a:srgbClr val="203864"/>
              </a:solidFill>
              <a:latin typeface="Century Gothic"/>
            </a:endParaRPr>
          </a:p>
        </p:txBody>
      </p:sp>
      <p:sp>
        <p:nvSpPr>
          <p:cNvPr id="22" name="Rectangle 21">
            <a:extLst>
              <a:ext uri="{FF2B5EF4-FFF2-40B4-BE49-F238E27FC236}">
                <a16:creationId xmlns:a16="http://schemas.microsoft.com/office/drawing/2014/main" xmlns="" id="{E7FFBE27-B70C-4D69-A707-678395EDFBBA}"/>
              </a:ext>
            </a:extLst>
          </p:cNvPr>
          <p:cNvSpPr/>
          <p:nvPr/>
        </p:nvSpPr>
        <p:spPr>
          <a:xfrm>
            <a:off x="215265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rgbClr val="203864"/>
                </a:solidFill>
                <a:latin typeface="Century Gothic"/>
              </a:rPr>
              <a:t>Marion </a:t>
            </a:r>
            <a:r>
              <a:rPr lang="en-GB" sz="2400" b="1" dirty="0" err="1">
                <a:solidFill>
                  <a:srgbClr val="203864"/>
                </a:solidFill>
                <a:latin typeface="Century Gothic"/>
              </a:rPr>
              <a:t>Cotillard</a:t>
            </a:r>
            <a:r>
              <a:rPr lang="en-GB" sz="2400" b="1" dirty="0">
                <a:solidFill>
                  <a:srgbClr val="203864"/>
                </a:solidFill>
                <a:latin typeface="Century Gothic"/>
              </a:rPr>
              <a:t>,</a:t>
            </a:r>
          </a:p>
          <a:p>
            <a:r>
              <a:rPr lang="en-GB" sz="2400" b="1" dirty="0" err="1">
                <a:solidFill>
                  <a:srgbClr val="203864"/>
                </a:solidFill>
                <a:latin typeface="Century Gothic"/>
              </a:rPr>
              <a:t>actrice</a:t>
            </a:r>
            <a:endParaRPr lang="en-GB" sz="2400" b="1" dirty="0">
              <a:solidFill>
                <a:srgbClr val="203864"/>
              </a:solidFill>
              <a:latin typeface="Century Gothic"/>
            </a:endParaRPr>
          </a:p>
          <a:p>
            <a:endParaRPr lang="en-GB" sz="2400" dirty="0">
              <a:solidFill>
                <a:srgbClr val="203864"/>
              </a:solidFill>
              <a:latin typeface="Century Gothic"/>
            </a:endParaRPr>
          </a:p>
          <a:p>
            <a:r>
              <a:rPr lang="en-GB" sz="2400" dirty="0">
                <a:solidFill>
                  <a:srgbClr val="203864"/>
                </a:solidFill>
                <a:latin typeface="Century Gothic"/>
              </a:rPr>
              <a:t>Premier film:</a:t>
            </a:r>
          </a:p>
          <a:p>
            <a:endParaRPr lang="en-GB" sz="2000" b="1" dirty="0">
              <a:solidFill>
                <a:srgbClr val="203864"/>
              </a:solidFill>
              <a:latin typeface="Century Gothic"/>
            </a:endParaRPr>
          </a:p>
        </p:txBody>
      </p:sp>
      <p:sp>
        <p:nvSpPr>
          <p:cNvPr id="23" name="Rectangle 22">
            <a:extLst>
              <a:ext uri="{FF2B5EF4-FFF2-40B4-BE49-F238E27FC236}">
                <a16:creationId xmlns:a16="http://schemas.microsoft.com/office/drawing/2014/main" xmlns="" id="{C337C298-A0EF-42C9-BFE2-03549EB90985}"/>
              </a:ext>
            </a:extLst>
          </p:cNvPr>
          <p:cNvSpPr/>
          <p:nvPr/>
        </p:nvSpPr>
        <p:spPr>
          <a:xfrm>
            <a:off x="7917670" y="1887140"/>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dirty="0">
                <a:solidFill>
                  <a:srgbClr val="203864"/>
                </a:solidFill>
                <a:latin typeface="Century Gothic"/>
              </a:rPr>
              <a:t>Marie Curie,</a:t>
            </a:r>
          </a:p>
          <a:p>
            <a:r>
              <a:rPr lang="fr-FR" sz="2400" b="1" dirty="0">
                <a:solidFill>
                  <a:srgbClr val="203864"/>
                </a:solidFill>
                <a:latin typeface="Century Gothic"/>
              </a:rPr>
              <a:t>scientifique</a:t>
            </a:r>
          </a:p>
          <a:p>
            <a:endParaRPr lang="fr-FR" sz="2400" b="1" dirty="0">
              <a:solidFill>
                <a:srgbClr val="203864"/>
              </a:solidFill>
              <a:latin typeface="Century Gothic"/>
            </a:endParaRPr>
          </a:p>
          <a:p>
            <a:r>
              <a:rPr lang="fr-FR" sz="2400" dirty="0">
                <a:solidFill>
                  <a:srgbClr val="203864"/>
                </a:solidFill>
                <a:latin typeface="Century Gothic"/>
              </a:rPr>
              <a:t>Premier diplôme:</a:t>
            </a:r>
          </a:p>
          <a:p>
            <a:endParaRPr lang="fr-FR" sz="2800" b="1" dirty="0">
              <a:solidFill>
                <a:srgbClr val="203864"/>
              </a:solidFill>
              <a:latin typeface="Century Gothic"/>
            </a:endParaRPr>
          </a:p>
        </p:txBody>
      </p:sp>
      <p:sp>
        <p:nvSpPr>
          <p:cNvPr id="24" name="Rectangle 23">
            <a:extLst>
              <a:ext uri="{FF2B5EF4-FFF2-40B4-BE49-F238E27FC236}">
                <a16:creationId xmlns:a16="http://schemas.microsoft.com/office/drawing/2014/main" xmlns="" id="{6F44F7B3-CC1C-40C2-B482-8262D0B867A4}"/>
              </a:ext>
            </a:extLst>
          </p:cNvPr>
          <p:cNvSpPr/>
          <p:nvPr/>
        </p:nvSpPr>
        <p:spPr>
          <a:xfrm>
            <a:off x="791767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400" b="1" dirty="0">
                <a:solidFill>
                  <a:srgbClr val="203864"/>
                </a:solidFill>
                <a:latin typeface="Century Gothic"/>
              </a:rPr>
              <a:t>Stromae,</a:t>
            </a:r>
          </a:p>
          <a:p>
            <a:r>
              <a:rPr lang="fr-FR" sz="2400" b="1" dirty="0">
                <a:solidFill>
                  <a:srgbClr val="203864"/>
                </a:solidFill>
                <a:latin typeface="Century Gothic"/>
              </a:rPr>
              <a:t>rappeur</a:t>
            </a:r>
          </a:p>
          <a:p>
            <a:endParaRPr lang="fr-FR" sz="2400" b="1" dirty="0">
              <a:solidFill>
                <a:srgbClr val="203864"/>
              </a:solidFill>
              <a:latin typeface="Century Gothic"/>
            </a:endParaRPr>
          </a:p>
          <a:p>
            <a:r>
              <a:rPr lang="fr-FR" sz="2400" dirty="0">
                <a:solidFill>
                  <a:srgbClr val="203864"/>
                </a:solidFill>
                <a:latin typeface="Century Gothic"/>
              </a:rPr>
              <a:t>Premier numéro un:</a:t>
            </a:r>
          </a:p>
          <a:p>
            <a:endParaRPr lang="fr-FR" sz="2000" b="1" dirty="0">
              <a:solidFill>
                <a:srgbClr val="203864"/>
              </a:solidFill>
              <a:latin typeface="Century Gothic"/>
            </a:endParaRPr>
          </a:p>
        </p:txBody>
      </p:sp>
      <p:pic>
        <p:nvPicPr>
          <p:cNvPr id="14" name="Picture 13" descr="Portrait de face d'un homme à l'aspect bienveillant, soigneusement vêtu et perruqué, assis sur une chaise de paille.">
            <a:extLst>
              <a:ext uri="{FF2B5EF4-FFF2-40B4-BE49-F238E27FC236}">
                <a16:creationId xmlns:a16="http://schemas.microsoft.com/office/drawing/2014/main" xmlns="" id="{212B06F1-7632-4183-8856-98AC3D8F6FB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08271" y="1887139"/>
            <a:ext cx="1551305" cy="2159635"/>
          </a:xfrm>
          <a:prstGeom prst="rect">
            <a:avLst/>
          </a:prstGeom>
          <a:noFill/>
        </p:spPr>
      </p:pic>
      <p:pic>
        <p:nvPicPr>
          <p:cNvPr id="15" name="Picture 14" descr="https://upload.wikimedia.org/wikipedia/commons/2/2d/Marion_Cotillard_1_%28July_2009%29.jpg">
            <a:extLst>
              <a:ext uri="{FF2B5EF4-FFF2-40B4-BE49-F238E27FC236}">
                <a16:creationId xmlns:a16="http://schemas.microsoft.com/office/drawing/2014/main" xmlns="" id="{96EE6F3F-E8F4-4B9A-A6D3-146AEB5364A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068" y="4176252"/>
            <a:ext cx="1489710" cy="2159635"/>
          </a:xfrm>
          <a:prstGeom prst="rect">
            <a:avLst/>
          </a:prstGeom>
          <a:noFill/>
        </p:spPr>
      </p:pic>
      <p:pic>
        <p:nvPicPr>
          <p:cNvPr id="16" name="Picture 15" descr="https://upload.wikimedia.org/wikipedia/commons/7/71/Marie_Curie_c1920.png">
            <a:extLst>
              <a:ext uri="{FF2B5EF4-FFF2-40B4-BE49-F238E27FC236}">
                <a16:creationId xmlns:a16="http://schemas.microsoft.com/office/drawing/2014/main" xmlns="" id="{18C92D9D-7FD5-44DF-A811-C03E263B52E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4894" y="1887139"/>
            <a:ext cx="1572895" cy="2159635"/>
          </a:xfrm>
          <a:prstGeom prst="rect">
            <a:avLst/>
          </a:prstGeom>
          <a:noFill/>
        </p:spPr>
      </p:pic>
      <p:pic>
        <p:nvPicPr>
          <p:cNvPr id="17" name="Picture 16" descr="https://upload.wikimedia.org/wikipedia/commons/9/9c/Stromae_2011_cropped.jpg">
            <a:extLst>
              <a:ext uri="{FF2B5EF4-FFF2-40B4-BE49-F238E27FC236}">
                <a16:creationId xmlns:a16="http://schemas.microsoft.com/office/drawing/2014/main" xmlns="" id="{DA3DE375-E1C2-4FEA-884C-B4414A38C5D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4960" y="4176252"/>
            <a:ext cx="1768475" cy="2159635"/>
          </a:xfrm>
          <a:prstGeom prst="rect">
            <a:avLst/>
          </a:prstGeom>
          <a:noFill/>
        </p:spPr>
      </p:pic>
      <p:sp>
        <p:nvSpPr>
          <p:cNvPr id="18" name="TextBox 17">
            <a:extLst>
              <a:ext uri="{FF2B5EF4-FFF2-40B4-BE49-F238E27FC236}">
                <a16:creationId xmlns:a16="http://schemas.microsoft.com/office/drawing/2014/main" xmlns="" id="{7EEA7A23-BAA3-4CC4-BA96-CB13224E2243}"/>
              </a:ext>
            </a:extLst>
          </p:cNvPr>
          <p:cNvSpPr txBox="1"/>
          <p:nvPr/>
        </p:nvSpPr>
        <p:spPr>
          <a:xfrm>
            <a:off x="6604425" y="358382"/>
            <a:ext cx="2933816" cy="646331"/>
          </a:xfrm>
          <a:prstGeom prst="rect">
            <a:avLst/>
          </a:prstGeom>
          <a:noFill/>
        </p:spPr>
        <p:txBody>
          <a:bodyPr wrap="none" rtlCol="0">
            <a:spAutoFit/>
          </a:bodyPr>
          <a:lstStyle/>
          <a:p>
            <a:r>
              <a:rPr lang="en-GB" sz="3600" b="1" dirty="0" err="1">
                <a:solidFill>
                  <a:srgbClr val="203864"/>
                </a:solidFill>
                <a:latin typeface="Century Gothic"/>
              </a:rPr>
              <a:t>Partenaire</a:t>
            </a:r>
            <a:r>
              <a:rPr lang="en-GB" sz="3600" b="1" dirty="0">
                <a:solidFill>
                  <a:srgbClr val="203864"/>
                </a:solidFill>
                <a:latin typeface="Century Gothic"/>
              </a:rPr>
              <a:t> B</a:t>
            </a:r>
          </a:p>
        </p:txBody>
      </p:sp>
      <p:sp>
        <p:nvSpPr>
          <p:cNvPr id="19" name="TextBox 18">
            <a:extLst>
              <a:ext uri="{FF2B5EF4-FFF2-40B4-BE49-F238E27FC236}">
                <a16:creationId xmlns:a16="http://schemas.microsoft.com/office/drawing/2014/main" xmlns="" id="{51D24A31-27B1-47EB-9E53-03C34AE41AF1}"/>
              </a:ext>
            </a:extLst>
          </p:cNvPr>
          <p:cNvSpPr txBox="1"/>
          <p:nvPr/>
        </p:nvSpPr>
        <p:spPr>
          <a:xfrm>
            <a:off x="2289942" y="3429000"/>
            <a:ext cx="579382" cy="461665"/>
          </a:xfrm>
          <a:prstGeom prst="rect">
            <a:avLst/>
          </a:prstGeom>
          <a:noFill/>
        </p:spPr>
        <p:txBody>
          <a:bodyPr wrap="square">
            <a:spAutoFit/>
          </a:bodyPr>
          <a:lstStyle/>
          <a:p>
            <a:pPr>
              <a:defRPr/>
            </a:pPr>
            <a:r>
              <a:rPr lang="fr-FR" sz="2400" b="1" dirty="0">
                <a:solidFill>
                  <a:srgbClr val="203864"/>
                </a:solidFill>
                <a:latin typeface="Century Gothic" panose="020F0302020204030204"/>
              </a:rPr>
              <a:t>30</a:t>
            </a:r>
            <a:endParaRPr lang="fr-FR" sz="2000" b="1" dirty="0">
              <a:solidFill>
                <a:srgbClr val="203864"/>
              </a:solidFill>
              <a:latin typeface="Century Gothic" panose="020F0302020204030204"/>
            </a:endParaRPr>
          </a:p>
        </p:txBody>
      </p:sp>
      <p:sp>
        <p:nvSpPr>
          <p:cNvPr id="20" name="TextBox 19">
            <a:extLst>
              <a:ext uri="{FF2B5EF4-FFF2-40B4-BE49-F238E27FC236}">
                <a16:creationId xmlns:a16="http://schemas.microsoft.com/office/drawing/2014/main" xmlns="" id="{8DFC48A6-E2EF-4FB0-A7D6-65B8CBA4F1BD}"/>
              </a:ext>
            </a:extLst>
          </p:cNvPr>
          <p:cNvSpPr txBox="1"/>
          <p:nvPr/>
        </p:nvSpPr>
        <p:spPr>
          <a:xfrm>
            <a:off x="8141564" y="3429000"/>
            <a:ext cx="579382" cy="461665"/>
          </a:xfrm>
          <a:prstGeom prst="rect">
            <a:avLst/>
          </a:prstGeom>
          <a:noFill/>
        </p:spPr>
        <p:txBody>
          <a:bodyPr wrap="square">
            <a:spAutoFit/>
          </a:bodyPr>
          <a:lstStyle/>
          <a:p>
            <a:pPr>
              <a:defRPr/>
            </a:pPr>
            <a:r>
              <a:rPr lang="fr-FR" sz="2400" b="1" dirty="0">
                <a:solidFill>
                  <a:srgbClr val="203864"/>
                </a:solidFill>
                <a:latin typeface="Century Gothic" panose="020F0302020204030204"/>
              </a:rPr>
              <a:t>25</a:t>
            </a:r>
            <a:endParaRPr lang="fr-FR" sz="2000" b="1" dirty="0">
              <a:solidFill>
                <a:srgbClr val="203864"/>
              </a:solidFill>
              <a:latin typeface="Century Gothic" panose="020F0302020204030204"/>
            </a:endParaRPr>
          </a:p>
        </p:txBody>
      </p:sp>
      <p:sp>
        <p:nvSpPr>
          <p:cNvPr id="21" name="TextBox 20">
            <a:extLst>
              <a:ext uri="{FF2B5EF4-FFF2-40B4-BE49-F238E27FC236}">
                <a16:creationId xmlns:a16="http://schemas.microsoft.com/office/drawing/2014/main" xmlns="" id="{DB1D983D-0899-4A69-9BBA-58FE4FF0EF46}"/>
              </a:ext>
            </a:extLst>
          </p:cNvPr>
          <p:cNvSpPr txBox="1"/>
          <p:nvPr/>
        </p:nvSpPr>
        <p:spPr>
          <a:xfrm>
            <a:off x="2343001" y="5725511"/>
            <a:ext cx="579382" cy="461665"/>
          </a:xfrm>
          <a:prstGeom prst="rect">
            <a:avLst/>
          </a:prstGeom>
          <a:noFill/>
        </p:spPr>
        <p:txBody>
          <a:bodyPr wrap="square">
            <a:spAutoFit/>
          </a:bodyPr>
          <a:lstStyle/>
          <a:p>
            <a:pPr>
              <a:defRPr/>
            </a:pPr>
            <a:r>
              <a:rPr lang="fr-FR" sz="2400" b="1" dirty="0">
                <a:solidFill>
                  <a:srgbClr val="203864"/>
                </a:solidFill>
                <a:latin typeface="Century Gothic" panose="020F0302020204030204"/>
              </a:rPr>
              <a:t>18</a:t>
            </a:r>
            <a:endParaRPr lang="fr-FR" sz="2000" b="1" dirty="0">
              <a:solidFill>
                <a:srgbClr val="203864"/>
              </a:solidFill>
              <a:latin typeface="Century Gothic" panose="020F0302020204030204"/>
            </a:endParaRPr>
          </a:p>
        </p:txBody>
      </p:sp>
      <p:sp>
        <p:nvSpPr>
          <p:cNvPr id="25" name="TextBox 24">
            <a:extLst>
              <a:ext uri="{FF2B5EF4-FFF2-40B4-BE49-F238E27FC236}">
                <a16:creationId xmlns:a16="http://schemas.microsoft.com/office/drawing/2014/main" xmlns="" id="{296D8650-51F0-4A44-AB55-E10FB9A08ABF}"/>
              </a:ext>
            </a:extLst>
          </p:cNvPr>
          <p:cNvSpPr txBox="1"/>
          <p:nvPr/>
        </p:nvSpPr>
        <p:spPr>
          <a:xfrm>
            <a:off x="8141564" y="5725511"/>
            <a:ext cx="579382" cy="461665"/>
          </a:xfrm>
          <a:prstGeom prst="rect">
            <a:avLst/>
          </a:prstGeom>
          <a:noFill/>
        </p:spPr>
        <p:txBody>
          <a:bodyPr wrap="square">
            <a:spAutoFit/>
          </a:bodyPr>
          <a:lstStyle/>
          <a:p>
            <a:pPr>
              <a:defRPr/>
            </a:pPr>
            <a:r>
              <a:rPr lang="fr-FR" sz="2400" b="1" dirty="0">
                <a:solidFill>
                  <a:srgbClr val="203864"/>
                </a:solidFill>
                <a:latin typeface="Century Gothic" panose="020F0302020204030204"/>
              </a:rPr>
              <a:t>24</a:t>
            </a:r>
            <a:endParaRPr lang="fr-FR" sz="2000" b="1" dirty="0">
              <a:solidFill>
                <a:srgbClr val="203864"/>
              </a:solidFill>
              <a:latin typeface="Century Gothic" panose="020F0302020204030204"/>
            </a:endParaRPr>
          </a:p>
        </p:txBody>
      </p:sp>
    </p:spTree>
    <p:extLst>
      <p:ext uri="{BB962C8B-B14F-4D97-AF65-F5344CB8AC3E}">
        <p14:creationId xmlns:p14="http://schemas.microsoft.com/office/powerpoint/2010/main" val="2879947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francophonie</a:t>
            </a:r>
            <a:endParaRPr lang="en-GB" sz="3600" b="1" dirty="0">
              <a:solidFill>
                <a:schemeClr val="bg1"/>
              </a:solidFill>
            </a:endParaRPr>
          </a:p>
        </p:txBody>
      </p:sp>
      <p:sp>
        <p:nvSpPr>
          <p:cNvPr id="2" name="TextBox 1">
            <a:extLst>
              <a:ext uri="{FF2B5EF4-FFF2-40B4-BE49-F238E27FC236}">
                <a16:creationId xmlns:a16="http://schemas.microsoft.com/office/drawing/2014/main" xmlns="" id="{F5AEF9DF-2FD5-1442-9E84-D31130754D83}"/>
              </a:ext>
            </a:extLst>
          </p:cNvPr>
          <p:cNvSpPr txBox="1"/>
          <p:nvPr/>
        </p:nvSpPr>
        <p:spPr>
          <a:xfrm>
            <a:off x="180000" y="1296000"/>
            <a:ext cx="11878650" cy="830997"/>
          </a:xfrm>
          <a:prstGeom prst="rect">
            <a:avLst/>
          </a:prstGeom>
          <a:noFill/>
        </p:spPr>
        <p:txBody>
          <a:bodyPr wrap="square" rtlCol="0">
            <a:spAutoFit/>
          </a:bodyPr>
          <a:lstStyle/>
          <a:p>
            <a:pPr>
              <a:defRPr/>
            </a:pPr>
            <a:r>
              <a:rPr lang="en-GB" sz="2400" dirty="0">
                <a:solidFill>
                  <a:srgbClr val="4472C4">
                    <a:lumMod val="50000"/>
                  </a:srgbClr>
                </a:solidFill>
                <a:latin typeface="Century Gothic" panose="020F0302020204030204"/>
              </a:rPr>
              <a:t>Le 20 mars, </a:t>
            </a:r>
            <a:r>
              <a:rPr lang="en-GB" sz="2400" dirty="0" err="1">
                <a:solidFill>
                  <a:srgbClr val="4472C4">
                    <a:lumMod val="50000"/>
                  </a:srgbClr>
                </a:solidFill>
                <a:latin typeface="Century Gothic" panose="020F0302020204030204"/>
              </a:rPr>
              <a:t>Léa</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cél</a:t>
            </a:r>
            <a:r>
              <a:rPr lang="fr-FR" sz="2400" dirty="0" err="1">
                <a:solidFill>
                  <a:srgbClr val="203864"/>
                </a:solidFill>
                <a:latin typeface="Century Gothic"/>
              </a:rPr>
              <a:t>èbre</a:t>
            </a:r>
            <a:r>
              <a:rPr lang="en-GB" sz="2400" dirty="0">
                <a:solidFill>
                  <a:srgbClr val="4472C4">
                    <a:lumMod val="50000"/>
                  </a:srgbClr>
                </a:solidFill>
                <a:latin typeface="Century Gothic" panose="020F0302020204030204"/>
              </a:rPr>
              <a:t> la J</a:t>
            </a:r>
            <a:r>
              <a:rPr lang="en-GB" sz="2400" dirty="0" err="1">
                <a:solidFill>
                  <a:srgbClr val="4472C4">
                    <a:lumMod val="50000"/>
                  </a:srgbClr>
                </a:solidFill>
                <a:latin typeface="Century Gothic" panose="020F0302020204030204"/>
              </a:rPr>
              <a:t>ournée</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internationale</a:t>
            </a:r>
            <a:r>
              <a:rPr lang="en-GB" sz="2400" dirty="0">
                <a:solidFill>
                  <a:srgbClr val="4472C4">
                    <a:lumMod val="50000"/>
                  </a:srgbClr>
                </a:solidFill>
                <a:latin typeface="Century Gothic" panose="020F0302020204030204"/>
              </a:rPr>
              <a:t> de la </a:t>
            </a:r>
            <a:r>
              <a:rPr lang="en-GB" sz="2400" dirty="0" err="1">
                <a:solidFill>
                  <a:srgbClr val="4472C4">
                    <a:lumMod val="50000"/>
                  </a:srgbClr>
                </a:solidFill>
                <a:latin typeface="Century Gothic" panose="020F0302020204030204"/>
              </a:rPr>
              <a:t>francophoni</a:t>
            </a:r>
            <a:r>
              <a:rPr lang="en-GB" sz="2400" dirty="0">
                <a:solidFill>
                  <a:srgbClr val="4472C4">
                    <a:lumMod val="50000"/>
                  </a:srgbClr>
                </a:solidFill>
                <a:latin typeface="Century Gothic" panose="020F0302020204030204"/>
              </a:rPr>
              <a:t>e.</a:t>
            </a:r>
          </a:p>
          <a:p>
            <a:pPr>
              <a:defRPr/>
            </a:pPr>
            <a:r>
              <a:rPr lang="en-GB" sz="2400" dirty="0">
                <a:solidFill>
                  <a:srgbClr val="4472C4">
                    <a:lumMod val="50000"/>
                  </a:srgbClr>
                </a:solidFill>
                <a:latin typeface="Century Gothic" panose="020F0302020204030204"/>
              </a:rPr>
              <a:t>Elle fait </a:t>
            </a:r>
            <a:r>
              <a:rPr lang="en-GB" sz="2400" dirty="0" err="1">
                <a:solidFill>
                  <a:srgbClr val="4472C4">
                    <a:lumMod val="50000"/>
                  </a:srgbClr>
                </a:solidFill>
                <a:latin typeface="Century Gothic" panose="020F0302020204030204"/>
              </a:rPr>
              <a:t>une</a:t>
            </a:r>
            <a:r>
              <a:rPr lang="en-GB" sz="2400" dirty="0">
                <a:solidFill>
                  <a:srgbClr val="4472C4">
                    <a:lumMod val="50000"/>
                  </a:srgbClr>
                </a:solidFill>
                <a:latin typeface="Century Gothic" panose="020F0302020204030204"/>
              </a:rPr>
              <a:t> interview. La question </a:t>
            </a:r>
            <a:r>
              <a:rPr lang="en-GB" sz="2400" dirty="0" err="1">
                <a:solidFill>
                  <a:srgbClr val="4472C4">
                    <a:lumMod val="50000"/>
                  </a:srgbClr>
                </a:solidFill>
                <a:latin typeface="Century Gothic" panose="020F0302020204030204"/>
              </a:rPr>
              <a:t>est</a:t>
            </a:r>
            <a:r>
              <a:rPr lang="en-GB" sz="2400" dirty="0">
                <a:solidFill>
                  <a:srgbClr val="4472C4">
                    <a:lumMod val="50000"/>
                  </a:srgbClr>
                </a:solidFill>
                <a:latin typeface="Century Gothic" panose="020F0302020204030204"/>
              </a:rPr>
              <a:t> </a:t>
            </a:r>
            <a:r>
              <a:rPr lang="en-GB" sz="2400" b="1" dirty="0" err="1">
                <a:solidFill>
                  <a:srgbClr val="4472C4">
                    <a:lumMod val="50000"/>
                  </a:srgbClr>
                </a:solidFill>
                <a:latin typeface="Century Gothic" panose="020F0302020204030204"/>
              </a:rPr>
              <a:t>est-ce</a:t>
            </a:r>
            <a:r>
              <a:rPr lang="en-GB" sz="2400" b="1" dirty="0">
                <a:solidFill>
                  <a:srgbClr val="4472C4">
                    <a:lumMod val="50000"/>
                  </a:srgbClr>
                </a:solidFill>
                <a:latin typeface="Century Gothic" panose="020F0302020204030204"/>
              </a:rPr>
              <a:t> que </a:t>
            </a:r>
            <a:r>
              <a:rPr lang="en-GB" sz="2400" dirty="0" err="1">
                <a:solidFill>
                  <a:srgbClr val="4472C4">
                    <a:lumMod val="50000"/>
                  </a:srgbClr>
                </a:solidFill>
                <a:latin typeface="Century Gothic" panose="020F0302020204030204"/>
              </a:rPr>
              <a:t>ou</a:t>
            </a:r>
            <a:r>
              <a:rPr lang="en-GB" sz="2400" dirty="0">
                <a:solidFill>
                  <a:srgbClr val="4472C4">
                    <a:lumMod val="50000"/>
                  </a:srgbClr>
                </a:solidFill>
                <a:latin typeface="Century Gothic" panose="020F0302020204030204"/>
              </a:rPr>
              <a:t> </a:t>
            </a:r>
            <a:r>
              <a:rPr lang="en-GB" sz="2400" b="1" dirty="0" err="1">
                <a:solidFill>
                  <a:srgbClr val="4472C4">
                    <a:lumMod val="50000"/>
                  </a:srgbClr>
                </a:solidFill>
                <a:latin typeface="Century Gothic" panose="020F0302020204030204"/>
              </a:rPr>
              <a:t>qu’est-ce</a:t>
            </a:r>
            <a:r>
              <a:rPr lang="en-GB" sz="2400" b="1" dirty="0">
                <a:solidFill>
                  <a:srgbClr val="4472C4">
                    <a:lumMod val="50000"/>
                  </a:srgbClr>
                </a:solidFill>
                <a:latin typeface="Century Gothic" panose="020F0302020204030204"/>
              </a:rPr>
              <a:t> que </a:t>
            </a:r>
            <a:r>
              <a:rPr lang="en-GB" sz="2400" dirty="0">
                <a:solidFill>
                  <a:srgbClr val="4472C4">
                    <a:lumMod val="50000"/>
                  </a:srgbClr>
                </a:solidFill>
                <a:latin typeface="Century Gothic" panose="020F0302020204030204"/>
              </a:rPr>
              <a:t>?</a:t>
            </a:r>
            <a:endParaRPr lang="en-US" sz="2400" dirty="0">
              <a:solidFill>
                <a:srgbClr val="4472C4">
                  <a:lumMod val="50000"/>
                </a:srgbClr>
              </a:solidFill>
              <a:latin typeface="Century Gothic" panose="020F0302020204030204"/>
            </a:endParaRPr>
          </a:p>
        </p:txBody>
      </p:sp>
      <p:sp>
        <p:nvSpPr>
          <p:cNvPr id="9" name="Rounded Rectangle 46">
            <a:extLst>
              <a:ext uri="{FF2B5EF4-FFF2-40B4-BE49-F238E27FC236}">
                <a16:creationId xmlns:a16="http://schemas.microsoft.com/office/drawing/2014/main" xmlns="" id="{A2379A71-1F82-4FA8-B132-551BFF825A6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3" name="Rectangle 2">
            <a:extLst>
              <a:ext uri="{FF2B5EF4-FFF2-40B4-BE49-F238E27FC236}">
                <a16:creationId xmlns:a16="http://schemas.microsoft.com/office/drawing/2014/main" xmlns="" id="{1A04AEBC-3CCB-4CD0-A769-FB6BD6B4774C}"/>
              </a:ext>
            </a:extLst>
          </p:cNvPr>
          <p:cNvSpPr/>
          <p:nvPr/>
        </p:nvSpPr>
        <p:spPr>
          <a:xfrm>
            <a:off x="335999" y="2286000"/>
            <a:ext cx="576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a:solidFill>
                  <a:srgbClr val="EE6000"/>
                </a:solidFill>
                <a:latin typeface="Century Gothic"/>
              </a:rPr>
              <a:t>Est-</a:t>
            </a:r>
            <a:r>
              <a:rPr lang="en-GB" sz="2000" b="1" dirty="0" err="1">
                <a:solidFill>
                  <a:srgbClr val="EE6000"/>
                </a:solidFill>
                <a:latin typeface="Century Gothic"/>
              </a:rPr>
              <a:t>ce</a:t>
            </a:r>
            <a:r>
              <a:rPr lang="en-GB" sz="2000" b="1" dirty="0">
                <a:solidFill>
                  <a:srgbClr val="EE6000"/>
                </a:solidFill>
                <a:latin typeface="Century Gothic"/>
              </a:rPr>
              <a:t> que         </a:t>
            </a:r>
            <a:r>
              <a:rPr lang="en-GB" sz="2000" b="1" dirty="0" err="1">
                <a:solidFill>
                  <a:srgbClr val="203864"/>
                </a:solidFill>
                <a:latin typeface="Century Gothic"/>
              </a:rPr>
              <a:t>tu</a:t>
            </a:r>
            <a:r>
              <a:rPr lang="en-GB" sz="2000" b="1" dirty="0">
                <a:solidFill>
                  <a:srgbClr val="203864"/>
                </a:solidFill>
                <a:latin typeface="Century Gothic"/>
              </a:rPr>
              <a:t> vas </a:t>
            </a:r>
            <a:r>
              <a:rPr lang="en-GB" sz="2000" b="1" dirty="0" err="1">
                <a:solidFill>
                  <a:srgbClr val="203864"/>
                </a:solidFill>
                <a:latin typeface="Century Gothic"/>
              </a:rPr>
              <a:t>étudier</a:t>
            </a:r>
            <a:r>
              <a:rPr lang="en-GB" sz="2000" b="1" dirty="0">
                <a:solidFill>
                  <a:srgbClr val="203864"/>
                </a:solidFill>
                <a:latin typeface="Century Gothic"/>
              </a:rPr>
              <a:t>, le 20 mars ?</a:t>
            </a:r>
          </a:p>
          <a:p>
            <a:r>
              <a:rPr lang="en-GB" sz="2000" dirty="0" err="1">
                <a:solidFill>
                  <a:srgbClr val="203864"/>
                </a:solidFill>
                <a:latin typeface="Century Gothic"/>
              </a:rPr>
              <a:t>Oui</a:t>
            </a:r>
            <a:r>
              <a:rPr lang="en-GB" sz="2000" dirty="0">
                <a:solidFill>
                  <a:srgbClr val="203864"/>
                </a:solidFill>
                <a:latin typeface="Century Gothic"/>
              </a:rPr>
              <a:t>, je </a:t>
            </a:r>
            <a:r>
              <a:rPr lang="en-GB" sz="2000" dirty="0" err="1">
                <a:solidFill>
                  <a:srgbClr val="203864"/>
                </a:solidFill>
                <a:latin typeface="Century Gothic"/>
              </a:rPr>
              <a:t>vais</a:t>
            </a:r>
            <a:r>
              <a:rPr lang="en-GB" sz="2000" dirty="0">
                <a:solidFill>
                  <a:srgbClr val="203864"/>
                </a:solidFill>
                <a:latin typeface="Century Gothic"/>
              </a:rPr>
              <a:t> </a:t>
            </a:r>
            <a:r>
              <a:rPr lang="en-GB" sz="2000" dirty="0" err="1">
                <a:solidFill>
                  <a:srgbClr val="203864"/>
                </a:solidFill>
                <a:latin typeface="Century Gothic"/>
              </a:rPr>
              <a:t>étudier</a:t>
            </a:r>
            <a:r>
              <a:rPr lang="en-GB" sz="2000" dirty="0">
                <a:solidFill>
                  <a:srgbClr val="203864"/>
                </a:solidFill>
                <a:latin typeface="Century Gothic"/>
              </a:rPr>
              <a:t> </a:t>
            </a:r>
            <a:r>
              <a:rPr lang="en-GB" sz="2000" dirty="0" err="1">
                <a:solidFill>
                  <a:srgbClr val="203864"/>
                </a:solidFill>
                <a:latin typeface="Century Gothic"/>
              </a:rPr>
              <a:t>l’histoire</a:t>
            </a:r>
            <a:r>
              <a:rPr lang="en-GB" sz="2000" dirty="0">
                <a:solidFill>
                  <a:srgbClr val="203864"/>
                </a:solidFill>
                <a:latin typeface="Century Gothic"/>
              </a:rPr>
              <a:t> de la langue </a:t>
            </a:r>
            <a:r>
              <a:rPr lang="en-GB" sz="2000" dirty="0" err="1">
                <a:solidFill>
                  <a:srgbClr val="203864"/>
                </a:solidFill>
                <a:latin typeface="Century Gothic"/>
              </a:rPr>
              <a:t>fran</a:t>
            </a:r>
            <a:r>
              <a:rPr lang="fr-FR" sz="2000" dirty="0" err="1">
                <a:solidFill>
                  <a:srgbClr val="203864"/>
                </a:solidFill>
                <a:latin typeface="Century Gothic"/>
              </a:rPr>
              <a:t>çaise</a:t>
            </a:r>
            <a:r>
              <a:rPr lang="en-GB" sz="2000" dirty="0">
                <a:solidFill>
                  <a:srgbClr val="203864"/>
                </a:solidFill>
                <a:latin typeface="Century Gothic"/>
              </a:rPr>
              <a:t>.</a:t>
            </a:r>
          </a:p>
          <a:p>
            <a:r>
              <a:rPr lang="en-GB" sz="2000" b="1" dirty="0" err="1">
                <a:solidFill>
                  <a:srgbClr val="EE6000"/>
                </a:solidFill>
                <a:latin typeface="Century Gothic"/>
              </a:rPr>
              <a:t>Qu’est-ce</a:t>
            </a:r>
            <a:r>
              <a:rPr lang="en-GB" sz="2000" b="1" dirty="0">
                <a:solidFill>
                  <a:srgbClr val="EE6000"/>
                </a:solidFill>
                <a:latin typeface="Century Gothic"/>
              </a:rPr>
              <a:t> que </a:t>
            </a:r>
            <a:r>
              <a:rPr lang="en-GB" sz="2000" b="1" dirty="0" err="1">
                <a:solidFill>
                  <a:srgbClr val="203864"/>
                </a:solidFill>
                <a:latin typeface="Century Gothic"/>
              </a:rPr>
              <a:t>tu</a:t>
            </a:r>
            <a:r>
              <a:rPr lang="en-GB" sz="2000" b="1" dirty="0">
                <a:solidFill>
                  <a:srgbClr val="203864"/>
                </a:solidFill>
                <a:latin typeface="Century Gothic"/>
              </a:rPr>
              <a:t> vas </a:t>
            </a:r>
            <a:r>
              <a:rPr lang="en-GB" sz="2000" b="1" dirty="0" err="1">
                <a:solidFill>
                  <a:srgbClr val="203864"/>
                </a:solidFill>
                <a:latin typeface="Century Gothic"/>
              </a:rPr>
              <a:t>apprendre</a:t>
            </a:r>
            <a:r>
              <a:rPr lang="en-GB" sz="2000" b="1" dirty="0">
                <a:solidFill>
                  <a:srgbClr val="203864"/>
                </a:solidFill>
                <a:latin typeface="Century Gothic"/>
              </a:rPr>
              <a:t> ?</a:t>
            </a:r>
          </a:p>
          <a:p>
            <a:r>
              <a:rPr lang="en-GB" sz="2000" dirty="0">
                <a:solidFill>
                  <a:srgbClr val="203864"/>
                </a:solidFill>
                <a:latin typeface="Century Gothic"/>
              </a:rPr>
              <a:t>Je </a:t>
            </a:r>
            <a:r>
              <a:rPr lang="en-GB" sz="2000" dirty="0" err="1">
                <a:solidFill>
                  <a:srgbClr val="203864"/>
                </a:solidFill>
                <a:latin typeface="Century Gothic"/>
              </a:rPr>
              <a:t>vais</a:t>
            </a:r>
            <a:r>
              <a:rPr lang="en-GB" sz="2000" dirty="0">
                <a:solidFill>
                  <a:srgbClr val="203864"/>
                </a:solidFill>
                <a:latin typeface="Century Gothic"/>
              </a:rPr>
              <a:t> </a:t>
            </a:r>
            <a:r>
              <a:rPr lang="en-GB" sz="2000" dirty="0" err="1">
                <a:solidFill>
                  <a:srgbClr val="203864"/>
                </a:solidFill>
                <a:latin typeface="Century Gothic"/>
              </a:rPr>
              <a:t>apprendre</a:t>
            </a:r>
            <a:r>
              <a:rPr lang="en-GB" sz="2000" dirty="0">
                <a:solidFill>
                  <a:srgbClr val="203864"/>
                </a:solidFill>
                <a:latin typeface="Century Gothic"/>
              </a:rPr>
              <a:t> </a:t>
            </a:r>
            <a:r>
              <a:rPr lang="fr-FR" sz="2000" dirty="0">
                <a:solidFill>
                  <a:srgbClr val="203864"/>
                </a:solidFill>
                <a:latin typeface="Century Gothic"/>
              </a:rPr>
              <a:t>où on parle français dans le monde, et pourquoi.</a:t>
            </a:r>
          </a:p>
          <a:p>
            <a:r>
              <a:rPr lang="en-GB" sz="2000" b="1" dirty="0" err="1">
                <a:solidFill>
                  <a:srgbClr val="EE6000"/>
                </a:solidFill>
                <a:latin typeface="Century Gothic"/>
              </a:rPr>
              <a:t>Qu’est-ce</a:t>
            </a:r>
            <a:r>
              <a:rPr lang="en-GB" sz="2000" b="1" dirty="0">
                <a:solidFill>
                  <a:srgbClr val="EE6000"/>
                </a:solidFill>
                <a:latin typeface="Century Gothic"/>
              </a:rPr>
              <a:t> que </a:t>
            </a:r>
            <a:r>
              <a:rPr lang="en-GB" sz="2000" b="1" dirty="0" err="1">
                <a:solidFill>
                  <a:srgbClr val="203864"/>
                </a:solidFill>
                <a:latin typeface="Century Gothic"/>
              </a:rPr>
              <a:t>tu</a:t>
            </a:r>
            <a:r>
              <a:rPr lang="en-GB" sz="2000" b="1" dirty="0">
                <a:solidFill>
                  <a:srgbClr val="203864"/>
                </a:solidFill>
                <a:latin typeface="Century Gothic"/>
              </a:rPr>
              <a:t> vas lire ?</a:t>
            </a:r>
          </a:p>
          <a:p>
            <a:r>
              <a:rPr lang="en-GB" sz="2000" dirty="0">
                <a:solidFill>
                  <a:srgbClr val="203864"/>
                </a:solidFill>
                <a:latin typeface="Century Gothic"/>
              </a:rPr>
              <a:t>Je </a:t>
            </a:r>
            <a:r>
              <a:rPr lang="en-GB" sz="2000" dirty="0" err="1">
                <a:solidFill>
                  <a:srgbClr val="203864"/>
                </a:solidFill>
                <a:latin typeface="Century Gothic"/>
              </a:rPr>
              <a:t>vais</a:t>
            </a:r>
            <a:r>
              <a:rPr lang="en-GB" sz="2000" dirty="0">
                <a:solidFill>
                  <a:srgbClr val="203864"/>
                </a:solidFill>
                <a:latin typeface="Century Gothic"/>
              </a:rPr>
              <a:t> lire un po</a:t>
            </a:r>
            <a:r>
              <a:rPr lang="fr-FR" sz="2000" dirty="0" err="1">
                <a:solidFill>
                  <a:srgbClr val="203864"/>
                </a:solidFill>
                <a:latin typeface="Century Gothic"/>
              </a:rPr>
              <a:t>ème</a:t>
            </a:r>
            <a:r>
              <a:rPr lang="fr-FR" sz="2000" dirty="0">
                <a:solidFill>
                  <a:srgbClr val="203864"/>
                </a:solidFill>
                <a:latin typeface="Century Gothic"/>
              </a:rPr>
              <a:t> français de chaque continent.</a:t>
            </a:r>
          </a:p>
          <a:p>
            <a:r>
              <a:rPr lang="fr-FR" sz="2000" b="1" dirty="0">
                <a:solidFill>
                  <a:srgbClr val="EE6000"/>
                </a:solidFill>
                <a:latin typeface="Century Gothic"/>
              </a:rPr>
              <a:t>Est-ce que        </a:t>
            </a:r>
            <a:r>
              <a:rPr lang="fr-FR" sz="2000" b="1" dirty="0">
                <a:solidFill>
                  <a:srgbClr val="203864"/>
                </a:solidFill>
                <a:latin typeface="Century Gothic"/>
              </a:rPr>
              <a:t>tu vas écrire ?</a:t>
            </a:r>
          </a:p>
          <a:p>
            <a:r>
              <a:rPr lang="fr-FR" sz="2000" dirty="0">
                <a:solidFill>
                  <a:srgbClr val="203864"/>
                </a:solidFill>
                <a:latin typeface="Century Gothic"/>
              </a:rPr>
              <a:t>Oui, je vais écrire des messages à des élèves à l’étranger.</a:t>
            </a:r>
          </a:p>
        </p:txBody>
      </p:sp>
      <p:sp>
        <p:nvSpPr>
          <p:cNvPr id="11" name="Rectangle 10">
            <a:extLst>
              <a:ext uri="{FF2B5EF4-FFF2-40B4-BE49-F238E27FC236}">
                <a16:creationId xmlns:a16="http://schemas.microsoft.com/office/drawing/2014/main" xmlns="" id="{AE1E26F1-1EDB-4FE8-943D-8F7430CB9AB9}"/>
              </a:ext>
            </a:extLst>
          </p:cNvPr>
          <p:cNvSpPr/>
          <p:nvPr/>
        </p:nvSpPr>
        <p:spPr>
          <a:xfrm>
            <a:off x="6095999" y="2286000"/>
            <a:ext cx="576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dirty="0">
                <a:solidFill>
                  <a:srgbClr val="EE6000"/>
                </a:solidFill>
                <a:latin typeface="Century Gothic"/>
              </a:rPr>
              <a:t>Qu’est-ce que </a:t>
            </a:r>
            <a:r>
              <a:rPr lang="fr-FR" sz="2000" b="1" dirty="0">
                <a:solidFill>
                  <a:srgbClr val="203864"/>
                </a:solidFill>
                <a:latin typeface="Century Gothic"/>
              </a:rPr>
              <a:t>tu vas manger ?</a:t>
            </a:r>
          </a:p>
          <a:p>
            <a:r>
              <a:rPr lang="fr-FR" sz="2000" dirty="0">
                <a:solidFill>
                  <a:srgbClr val="203864"/>
                </a:solidFill>
                <a:latin typeface="Century Gothic"/>
              </a:rPr>
              <a:t>Je vais manger une tajine, un déjeuner traditionnel au Maghreb*.</a:t>
            </a:r>
          </a:p>
          <a:p>
            <a:r>
              <a:rPr lang="fr-FR" sz="2000" b="1" dirty="0">
                <a:solidFill>
                  <a:srgbClr val="EE6000"/>
                </a:solidFill>
                <a:latin typeface="Century Gothic"/>
              </a:rPr>
              <a:t>Est-ce que        </a:t>
            </a:r>
            <a:r>
              <a:rPr lang="fr-FR" sz="2000" b="1" dirty="0">
                <a:solidFill>
                  <a:srgbClr val="203864"/>
                </a:solidFill>
                <a:latin typeface="Century Gothic"/>
              </a:rPr>
              <a:t>tu vas chanter ?</a:t>
            </a:r>
          </a:p>
          <a:p>
            <a:r>
              <a:rPr lang="fr-FR" sz="2000" dirty="0">
                <a:solidFill>
                  <a:srgbClr val="203864"/>
                </a:solidFill>
                <a:latin typeface="Century Gothic"/>
              </a:rPr>
              <a:t>Oui, je vais chanter dans une compétition internationale.</a:t>
            </a:r>
          </a:p>
          <a:p>
            <a:r>
              <a:rPr lang="fr-FR" sz="2000" b="1" dirty="0">
                <a:solidFill>
                  <a:srgbClr val="EE6000"/>
                </a:solidFill>
                <a:latin typeface="Century Gothic"/>
              </a:rPr>
              <a:t>Qu’est-ce que </a:t>
            </a:r>
            <a:r>
              <a:rPr lang="fr-FR" sz="2000" b="1" dirty="0">
                <a:solidFill>
                  <a:srgbClr val="203864"/>
                </a:solidFill>
                <a:latin typeface="Century Gothic"/>
              </a:rPr>
              <a:t>tu vas préparer ?</a:t>
            </a:r>
          </a:p>
          <a:p>
            <a:r>
              <a:rPr lang="fr-FR" sz="2000" dirty="0">
                <a:solidFill>
                  <a:srgbClr val="203864"/>
                </a:solidFill>
                <a:latin typeface="Century Gothic"/>
              </a:rPr>
              <a:t>Je vais préparer un poème… Désolée, c’est un secret !</a:t>
            </a:r>
          </a:p>
          <a:p>
            <a:r>
              <a:rPr lang="fr-FR" sz="2000" b="1" dirty="0">
                <a:solidFill>
                  <a:srgbClr val="EE6000"/>
                </a:solidFill>
                <a:latin typeface="Century Gothic"/>
              </a:rPr>
              <a:t>Est-ce que</a:t>
            </a:r>
            <a:r>
              <a:rPr lang="fr-FR" sz="2000" b="1" dirty="0">
                <a:solidFill>
                  <a:srgbClr val="203864"/>
                </a:solidFill>
                <a:latin typeface="Century Gothic"/>
              </a:rPr>
              <a:t>        tu vas gagner ?</a:t>
            </a:r>
          </a:p>
          <a:p>
            <a:r>
              <a:rPr lang="fr-FR" sz="2000" dirty="0">
                <a:solidFill>
                  <a:srgbClr val="203864"/>
                </a:solidFill>
                <a:latin typeface="Century Gothic"/>
              </a:rPr>
              <a:t>Peut-être… C’est ça mon projet ! Je sais bien chanter.</a:t>
            </a:r>
            <a:endParaRPr lang="en-GB" sz="2000" dirty="0">
              <a:solidFill>
                <a:srgbClr val="203864"/>
              </a:solidFill>
              <a:latin typeface="Century Gothic"/>
            </a:endParaRPr>
          </a:p>
          <a:p>
            <a:endParaRPr lang="en-GB" sz="2000" b="1" dirty="0">
              <a:solidFill>
                <a:srgbClr val="203864"/>
              </a:solidFill>
              <a:latin typeface="Century Gothic"/>
            </a:endParaRPr>
          </a:p>
        </p:txBody>
      </p:sp>
      <p:pic>
        <p:nvPicPr>
          <p:cNvPr id="10" name="Picture 9">
            <a:extLst>
              <a:ext uri="{FF2B5EF4-FFF2-40B4-BE49-F238E27FC236}">
                <a16:creationId xmlns:a16="http://schemas.microsoft.com/office/drawing/2014/main" xmlns="" id="{1B2E4CF0-0116-44E2-B0BF-0D290A8843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1275" y="-147848"/>
            <a:ext cx="1440000" cy="1440000"/>
          </a:xfrm>
          <a:prstGeom prst="rect">
            <a:avLst/>
          </a:prstGeom>
        </p:spPr>
      </p:pic>
      <p:sp>
        <p:nvSpPr>
          <p:cNvPr id="12" name="TextBox 11">
            <a:extLst>
              <a:ext uri="{FF2B5EF4-FFF2-40B4-BE49-F238E27FC236}">
                <a16:creationId xmlns:a16="http://schemas.microsoft.com/office/drawing/2014/main" xmlns="" id="{ABC86FC5-3A66-4793-86CC-928532F5AE1C}"/>
              </a:ext>
            </a:extLst>
          </p:cNvPr>
          <p:cNvSpPr txBox="1"/>
          <p:nvPr/>
        </p:nvSpPr>
        <p:spPr>
          <a:xfrm>
            <a:off x="7831275" y="801300"/>
            <a:ext cx="3559418" cy="442674"/>
          </a:xfrm>
          <a:prstGeom prst="wedgeRoundRectCallout">
            <a:avLst>
              <a:gd name="adj1" fmla="val -55392"/>
              <a:gd name="adj2" fmla="val 21150"/>
              <a:gd name="adj3" fmla="val 16667"/>
            </a:avLst>
          </a:prstGeom>
          <a:solidFill>
            <a:srgbClr val="115076"/>
          </a:solidFill>
          <a:ln>
            <a:solidFill>
              <a:srgbClr val="EE6000"/>
            </a:solidFill>
          </a:ln>
        </p:spPr>
        <p:txBody>
          <a:bodyPr wrap="none" rtlCol="0">
            <a:spAutoFit/>
          </a:bodyPr>
          <a:lstStyle/>
          <a:p>
            <a:r>
              <a:rPr lang="en-GB" sz="2000" dirty="0">
                <a:solidFill>
                  <a:prstClr val="white"/>
                </a:solidFill>
                <a:latin typeface="Century Gothic"/>
              </a:rPr>
              <a:t>*le Maghreb = North Africa</a:t>
            </a:r>
          </a:p>
        </p:txBody>
      </p:sp>
      <p:sp>
        <p:nvSpPr>
          <p:cNvPr id="5" name="Rectangle 4">
            <a:extLst>
              <a:ext uri="{FF2B5EF4-FFF2-40B4-BE49-F238E27FC236}">
                <a16:creationId xmlns:a16="http://schemas.microsoft.com/office/drawing/2014/main" xmlns="" id="{B26CB279-0DF0-40E3-B1A4-CBD1651E8BCC}"/>
              </a:ext>
            </a:extLst>
          </p:cNvPr>
          <p:cNvSpPr/>
          <p:nvPr/>
        </p:nvSpPr>
        <p:spPr>
          <a:xfrm>
            <a:off x="433873" y="2343150"/>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latin typeface="Century Gothic"/>
              </a:rPr>
              <a:t>[1] __________</a:t>
            </a:r>
          </a:p>
        </p:txBody>
      </p:sp>
      <p:sp>
        <p:nvSpPr>
          <p:cNvPr id="13" name="Rectangle 12">
            <a:extLst>
              <a:ext uri="{FF2B5EF4-FFF2-40B4-BE49-F238E27FC236}">
                <a16:creationId xmlns:a16="http://schemas.microsoft.com/office/drawing/2014/main" xmlns="" id="{E09B47BC-6D2D-4BCE-B795-AC35ABC63D22}"/>
              </a:ext>
            </a:extLst>
          </p:cNvPr>
          <p:cNvSpPr/>
          <p:nvPr/>
        </p:nvSpPr>
        <p:spPr>
          <a:xfrm>
            <a:off x="395773" y="3286125"/>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latin typeface="Century Gothic"/>
              </a:rPr>
              <a:t>[2] __________</a:t>
            </a:r>
          </a:p>
        </p:txBody>
      </p:sp>
      <p:sp>
        <p:nvSpPr>
          <p:cNvPr id="14" name="Rectangle 13">
            <a:extLst>
              <a:ext uri="{FF2B5EF4-FFF2-40B4-BE49-F238E27FC236}">
                <a16:creationId xmlns:a16="http://schemas.microsoft.com/office/drawing/2014/main" xmlns="" id="{43945E62-7B9B-4F72-B789-C4465C5A9541}"/>
              </a:ext>
            </a:extLst>
          </p:cNvPr>
          <p:cNvSpPr/>
          <p:nvPr/>
        </p:nvSpPr>
        <p:spPr>
          <a:xfrm>
            <a:off x="395772" y="4170750"/>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latin typeface="Century Gothic"/>
              </a:rPr>
              <a:t>[3] __________</a:t>
            </a:r>
          </a:p>
        </p:txBody>
      </p:sp>
      <p:sp>
        <p:nvSpPr>
          <p:cNvPr id="15" name="Rectangle 14">
            <a:extLst>
              <a:ext uri="{FF2B5EF4-FFF2-40B4-BE49-F238E27FC236}">
                <a16:creationId xmlns:a16="http://schemas.microsoft.com/office/drawing/2014/main" xmlns="" id="{2C7A7933-D88C-478B-9F2D-C5CF53CEEC98}"/>
              </a:ext>
            </a:extLst>
          </p:cNvPr>
          <p:cNvSpPr/>
          <p:nvPr/>
        </p:nvSpPr>
        <p:spPr>
          <a:xfrm>
            <a:off x="395773" y="5113725"/>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latin typeface="Century Gothic"/>
              </a:rPr>
              <a:t>[4] __________</a:t>
            </a:r>
          </a:p>
        </p:txBody>
      </p:sp>
      <p:sp>
        <p:nvSpPr>
          <p:cNvPr id="16" name="Rectangle 15">
            <a:extLst>
              <a:ext uri="{FF2B5EF4-FFF2-40B4-BE49-F238E27FC236}">
                <a16:creationId xmlns:a16="http://schemas.microsoft.com/office/drawing/2014/main" xmlns="" id="{30005D1E-C301-4DC9-8857-B8BAEC5B954A}"/>
              </a:ext>
            </a:extLst>
          </p:cNvPr>
          <p:cNvSpPr/>
          <p:nvPr/>
        </p:nvSpPr>
        <p:spPr>
          <a:xfrm>
            <a:off x="6144935" y="2343150"/>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latin typeface="Century Gothic"/>
              </a:rPr>
              <a:t>[5] __________</a:t>
            </a:r>
          </a:p>
        </p:txBody>
      </p:sp>
      <p:sp>
        <p:nvSpPr>
          <p:cNvPr id="17" name="Rectangle 16">
            <a:extLst>
              <a:ext uri="{FF2B5EF4-FFF2-40B4-BE49-F238E27FC236}">
                <a16:creationId xmlns:a16="http://schemas.microsoft.com/office/drawing/2014/main" xmlns="" id="{EBAB835C-6547-4564-8E2F-6D863650E4FD}"/>
              </a:ext>
            </a:extLst>
          </p:cNvPr>
          <p:cNvSpPr/>
          <p:nvPr/>
        </p:nvSpPr>
        <p:spPr>
          <a:xfrm>
            <a:off x="6144935" y="3286125"/>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latin typeface="Century Gothic"/>
              </a:rPr>
              <a:t>[6] __________</a:t>
            </a:r>
          </a:p>
        </p:txBody>
      </p:sp>
      <p:sp>
        <p:nvSpPr>
          <p:cNvPr id="18" name="Rectangle 17">
            <a:extLst>
              <a:ext uri="{FF2B5EF4-FFF2-40B4-BE49-F238E27FC236}">
                <a16:creationId xmlns:a16="http://schemas.microsoft.com/office/drawing/2014/main" xmlns="" id="{D17A9E6F-DF88-42FC-B76D-407D9CBD57F2}"/>
              </a:ext>
            </a:extLst>
          </p:cNvPr>
          <p:cNvSpPr/>
          <p:nvPr/>
        </p:nvSpPr>
        <p:spPr>
          <a:xfrm>
            <a:off x="6119325" y="4170750"/>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latin typeface="Century Gothic"/>
              </a:rPr>
              <a:t>[7] __________</a:t>
            </a:r>
          </a:p>
        </p:txBody>
      </p:sp>
      <p:sp>
        <p:nvSpPr>
          <p:cNvPr id="19" name="Rectangle 18">
            <a:extLst>
              <a:ext uri="{FF2B5EF4-FFF2-40B4-BE49-F238E27FC236}">
                <a16:creationId xmlns:a16="http://schemas.microsoft.com/office/drawing/2014/main" xmlns="" id="{3C7495F0-E831-41D6-8719-DEF77FE2DD89}"/>
              </a:ext>
            </a:extLst>
          </p:cNvPr>
          <p:cNvSpPr/>
          <p:nvPr/>
        </p:nvSpPr>
        <p:spPr>
          <a:xfrm>
            <a:off x="6119324" y="5113725"/>
            <a:ext cx="1854751"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latin typeface="Century Gothic"/>
              </a:rPr>
              <a:t>[8] __________</a:t>
            </a:r>
          </a:p>
        </p:txBody>
      </p:sp>
    </p:spTree>
    <p:extLst>
      <p:ext uri="{BB962C8B-B14F-4D97-AF65-F5344CB8AC3E}">
        <p14:creationId xmlns:p14="http://schemas.microsoft.com/office/powerpoint/2010/main" val="1132577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Yennayer</a:t>
            </a:r>
            <a:r>
              <a:rPr lang="en-GB" sz="3600" b="1" dirty="0">
                <a:solidFill>
                  <a:schemeClr val="bg1"/>
                </a:solidFill>
              </a:rPr>
              <a:t>  </a:t>
            </a:r>
          </a:p>
        </p:txBody>
      </p:sp>
      <p:sp>
        <p:nvSpPr>
          <p:cNvPr id="2" name="TextBox 1">
            <a:extLst>
              <a:ext uri="{FF2B5EF4-FFF2-40B4-BE49-F238E27FC236}">
                <a16:creationId xmlns:a16="http://schemas.microsoft.com/office/drawing/2014/main" xmlns="" id="{F5AEF9DF-2FD5-1442-9E84-D31130754D83}"/>
              </a:ext>
            </a:extLst>
          </p:cNvPr>
          <p:cNvSpPr txBox="1"/>
          <p:nvPr/>
        </p:nvSpPr>
        <p:spPr>
          <a:xfrm>
            <a:off x="193636" y="1293114"/>
            <a:ext cx="4460480" cy="3046988"/>
          </a:xfrm>
          <a:prstGeom prst="rect">
            <a:avLst/>
          </a:prstGeom>
          <a:noFill/>
        </p:spPr>
        <p:txBody>
          <a:bodyPr wrap="square" rtlCol="0">
            <a:spAutoFit/>
          </a:bodyPr>
          <a:lstStyle/>
          <a:p>
            <a:pPr>
              <a:defRPr/>
            </a:pP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Algérie</a:t>
            </a:r>
            <a:r>
              <a:rPr lang="en-US" sz="2400" dirty="0">
                <a:solidFill>
                  <a:srgbClr val="4472C4">
                    <a:lumMod val="50000"/>
                  </a:srgbClr>
                </a:solidFill>
                <a:latin typeface="Century Gothic" panose="020F0302020204030204"/>
              </a:rPr>
              <a:t>, le 12 </a:t>
            </a:r>
            <a:r>
              <a:rPr lang="en-US" sz="2400" dirty="0" err="1">
                <a:solidFill>
                  <a:srgbClr val="4472C4">
                    <a:lumMod val="50000"/>
                  </a:srgbClr>
                </a:solidFill>
                <a:latin typeface="Century Gothic" panose="020F0302020204030204"/>
              </a:rPr>
              <a:t>janvier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la nouvelle </a:t>
            </a:r>
            <a:r>
              <a:rPr lang="en-US" sz="2400" dirty="0" err="1">
                <a:solidFill>
                  <a:srgbClr val="4472C4">
                    <a:lumMod val="50000"/>
                  </a:srgbClr>
                </a:solidFill>
                <a:latin typeface="Century Gothic" panose="020F0302020204030204"/>
              </a:rPr>
              <a:t>année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traditionnelle</a:t>
            </a:r>
            <a:r>
              <a:rPr lang="en-US" sz="2400" dirty="0">
                <a:solidFill>
                  <a:srgbClr val="4472C4">
                    <a:lumMod val="50000"/>
                  </a:srgbClr>
                </a:solidFill>
                <a:latin typeface="Century Gothic" panose="020F0302020204030204"/>
              </a:rPr>
              <a:t> – </a:t>
            </a:r>
            <a:r>
              <a:rPr lang="en-US" sz="2400" dirty="0" err="1">
                <a:solidFill>
                  <a:srgbClr val="4472C4">
                    <a:lumMod val="50000"/>
                  </a:srgbClr>
                </a:solidFill>
                <a:latin typeface="Century Gothic" panose="020F0302020204030204"/>
              </a:rPr>
              <a:t>Yennayer</a:t>
            </a:r>
            <a:r>
              <a:rPr lang="en-US" sz="2400" dirty="0">
                <a:solidFill>
                  <a:srgbClr val="4472C4">
                    <a:lumMod val="50000"/>
                  </a:srgbClr>
                </a:solidFill>
                <a:latin typeface="Century Gothic" panose="020F0302020204030204"/>
              </a:rPr>
              <a:t>.</a:t>
            </a:r>
          </a:p>
          <a:p>
            <a:pPr>
              <a:defRPr/>
            </a:pPr>
            <a:endParaRPr lang="en-US" sz="2400" dirty="0">
              <a:solidFill>
                <a:srgbClr val="4472C4">
                  <a:lumMod val="50000"/>
                </a:srgbClr>
              </a:solidFill>
              <a:latin typeface="Century Gothic" panose="020F0302020204030204"/>
            </a:endParaRPr>
          </a:p>
          <a:p>
            <a:pPr>
              <a:defRPr/>
            </a:pPr>
            <a:r>
              <a:rPr lang="en-US" sz="2400" dirty="0">
                <a:solidFill>
                  <a:srgbClr val="4472C4">
                    <a:lumMod val="50000"/>
                  </a:srgbClr>
                </a:solidFill>
                <a:latin typeface="Century Gothic" panose="020F0302020204030204"/>
              </a:rPr>
              <a:t>Amir a des questions pour Abdel.</a:t>
            </a:r>
          </a:p>
          <a:p>
            <a:pPr>
              <a:defRPr/>
            </a:pPr>
            <a:endParaRPr lang="en-US" sz="2400" dirty="0">
              <a:solidFill>
                <a:srgbClr val="4472C4">
                  <a:lumMod val="50000"/>
                </a:srgbClr>
              </a:solidFill>
              <a:latin typeface="Century Gothic" panose="020F0302020204030204"/>
            </a:endParaRPr>
          </a:p>
          <a:p>
            <a:pPr>
              <a:defRPr/>
            </a:pPr>
            <a:r>
              <a:rPr lang="en-US" sz="2400" dirty="0">
                <a:solidFill>
                  <a:srgbClr val="4472C4">
                    <a:lumMod val="50000"/>
                  </a:srgbClr>
                </a:solidFill>
                <a:latin typeface="Century Gothic" panose="020F0302020204030204"/>
              </a:rPr>
              <a:t>Que </a:t>
            </a:r>
            <a:r>
              <a:rPr lang="en-US" sz="2400" dirty="0" err="1">
                <a:solidFill>
                  <a:srgbClr val="4472C4">
                    <a:lumMod val="50000"/>
                  </a:srgbClr>
                </a:solidFill>
                <a:latin typeface="Century Gothic" panose="020F0302020204030204"/>
              </a:rPr>
              <a:t>dit-il</a:t>
            </a:r>
            <a:r>
              <a:rPr lang="en-US" sz="2400" dirty="0">
                <a:solidFill>
                  <a:srgbClr val="4472C4">
                    <a:lumMod val="50000"/>
                  </a:srgbClr>
                </a:solidFill>
                <a:latin typeface="Century Gothic" panose="020F0302020204030204"/>
              </a:rPr>
              <a:t> ?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a</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b</a:t>
            </a:r>
            <a:r>
              <a:rPr lang="en-US" sz="2400" dirty="0">
                <a:solidFill>
                  <a:srgbClr val="4472C4">
                    <a:lumMod val="50000"/>
                  </a:srgbClr>
                </a:solidFill>
                <a:latin typeface="Century Gothic" panose="020F0302020204030204"/>
              </a:rPr>
              <a:t>.</a:t>
            </a:r>
          </a:p>
        </p:txBody>
      </p:sp>
      <p:sp>
        <p:nvSpPr>
          <p:cNvPr id="6" name="Rounded Rectangle 46">
            <a:extLst>
              <a:ext uri="{FF2B5EF4-FFF2-40B4-BE49-F238E27FC236}">
                <a16:creationId xmlns:a16="http://schemas.microsoft.com/office/drawing/2014/main" xmlns="" id="{0EF7AA4A-025C-4AE2-A67A-EC6DA0A3C21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endParaRPr lang="en-GB" sz="2000" b="1" dirty="0">
              <a:solidFill>
                <a:prstClr val="white"/>
              </a:solidFill>
              <a:latin typeface="Century Gothic" panose="020B0502020202020204" pitchFamily="34" charset="0"/>
            </a:endParaRPr>
          </a:p>
        </p:txBody>
      </p:sp>
      <p:graphicFrame>
        <p:nvGraphicFramePr>
          <p:cNvPr id="9" name="Table 6">
            <a:extLst>
              <a:ext uri="{FF2B5EF4-FFF2-40B4-BE49-F238E27FC236}">
                <a16:creationId xmlns:a16="http://schemas.microsoft.com/office/drawing/2014/main" xmlns="" id="{8715515B-6524-462C-9080-940C5B778DDD}"/>
              </a:ext>
            </a:extLst>
          </p:cNvPr>
          <p:cNvGraphicFramePr>
            <a:graphicFrameLocks noGrp="1"/>
          </p:cNvGraphicFramePr>
          <p:nvPr>
            <p:extLst>
              <p:ext uri="{D42A27DB-BD31-4B8C-83A1-F6EECF244321}">
                <p14:modId xmlns:p14="http://schemas.microsoft.com/office/powerpoint/2010/main" val="81099443"/>
              </p:ext>
            </p:extLst>
          </p:nvPr>
        </p:nvGraphicFramePr>
        <p:xfrm>
          <a:off x="4726240" y="1593875"/>
          <a:ext cx="7200000" cy="4473603"/>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xmlns="" val="2607353726"/>
                    </a:ext>
                  </a:extLst>
                </a:gridCol>
                <a:gridCol w="3240000">
                  <a:extLst>
                    <a:ext uri="{9D8B030D-6E8A-4147-A177-3AD203B41FA5}">
                      <a16:colId xmlns:a16="http://schemas.microsoft.com/office/drawing/2014/main" xmlns="" val="4128092149"/>
                    </a:ext>
                  </a:extLst>
                </a:gridCol>
                <a:gridCol w="3240000">
                  <a:extLst>
                    <a:ext uri="{9D8B030D-6E8A-4147-A177-3AD203B41FA5}">
                      <a16:colId xmlns:a16="http://schemas.microsoft.com/office/drawing/2014/main" xmlns="" val="2609792770"/>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xmlns=""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Quel</a:t>
                      </a:r>
                      <a:r>
                        <a:rPr lang="en-GB" sz="2000" dirty="0">
                          <a:solidFill>
                            <a:schemeClr val="accent1">
                              <a:lumMod val="50000"/>
                            </a:schemeClr>
                          </a:solidFill>
                        </a:rPr>
                        <a:t> jour</a:t>
                      </a:r>
                    </a:p>
                  </a:txBody>
                  <a:tcPr anchor="ctr"/>
                </a:tc>
                <a:tc>
                  <a:txBody>
                    <a:bodyPr/>
                    <a:lstStyle/>
                    <a:p>
                      <a:r>
                        <a:rPr lang="en-GB" sz="2000" dirty="0" err="1">
                          <a:solidFill>
                            <a:schemeClr val="accent1">
                              <a:lumMod val="50000"/>
                            </a:schemeClr>
                          </a:solidFill>
                        </a:rPr>
                        <a:t>Quel</a:t>
                      </a:r>
                      <a:r>
                        <a:rPr lang="en-GB" sz="2000" dirty="0">
                          <a:solidFill>
                            <a:schemeClr val="accent1">
                              <a:lumMod val="50000"/>
                            </a:schemeClr>
                          </a:solidFill>
                        </a:rPr>
                        <a:t> jour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extLst>
                  <a:ext uri="{0D108BD9-81ED-4DB2-BD59-A6C34878D82A}">
                    <a16:rowId xmlns:a16="http://schemas.microsoft.com/office/drawing/2014/main" xmlns=""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Pourquoi</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Pourquoi</a:t>
                      </a:r>
                      <a:r>
                        <a:rPr lang="en-GB" sz="2000" dirty="0">
                          <a:solidFill>
                            <a:schemeClr val="accent1">
                              <a:lumMod val="50000"/>
                            </a:schemeClr>
                          </a:solidFill>
                        </a:rPr>
                        <a:t>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extLst>
                  <a:ext uri="{0D108BD9-81ED-4DB2-BD59-A6C34878D82A}">
                    <a16:rowId xmlns:a16="http://schemas.microsoft.com/office/drawing/2014/main" xmlns=""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Quelle date</a:t>
                      </a:r>
                    </a:p>
                  </a:txBody>
                  <a:tcPr anchor="ctr"/>
                </a:tc>
                <a:tc>
                  <a:txBody>
                    <a:bodyPr/>
                    <a:lstStyle/>
                    <a:p>
                      <a:r>
                        <a:rPr lang="en-GB" sz="2000" dirty="0">
                          <a:solidFill>
                            <a:schemeClr val="accent1">
                              <a:lumMod val="50000"/>
                            </a:schemeClr>
                          </a:solidFill>
                        </a:rPr>
                        <a:t>Quelle date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extLst>
                  <a:ext uri="{0D108BD9-81ED-4DB2-BD59-A6C34878D82A}">
                    <a16:rowId xmlns:a16="http://schemas.microsoft.com/office/drawing/2014/main" xmlns=""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Quand</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Quand</a:t>
                      </a:r>
                      <a:r>
                        <a:rPr lang="en-GB" sz="2000" dirty="0">
                          <a:solidFill>
                            <a:schemeClr val="accent1">
                              <a:lumMod val="50000"/>
                            </a:schemeClr>
                          </a:solidFill>
                        </a:rPr>
                        <a:t>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extLst>
                  <a:ext uri="{0D108BD9-81ED-4DB2-BD59-A6C34878D82A}">
                    <a16:rowId xmlns:a16="http://schemas.microsoft.com/office/drawing/2014/main" xmlns=""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Où</a:t>
                      </a:r>
                      <a:endParaRPr lang="en-GB" sz="2000" dirty="0"/>
                    </a:p>
                  </a:txBody>
                  <a:tcPr anchor="ctr"/>
                </a:tc>
                <a:tc>
                  <a:txBody>
                    <a:bodyPr/>
                    <a:lstStyle/>
                    <a:p>
                      <a:r>
                        <a:rPr lang="en-GB" sz="2000" dirty="0" err="1">
                          <a:solidFill>
                            <a:schemeClr val="accent1">
                              <a:lumMod val="50000"/>
                            </a:schemeClr>
                          </a:solidFill>
                        </a:rPr>
                        <a:t>Où</a:t>
                      </a:r>
                      <a:r>
                        <a:rPr lang="en-GB" sz="2000" dirty="0">
                          <a:solidFill>
                            <a:schemeClr val="accent1">
                              <a:lumMod val="50000"/>
                            </a:schemeClr>
                          </a:solidFill>
                        </a:rPr>
                        <a:t> </a:t>
                      </a:r>
                      <a:r>
                        <a:rPr lang="en-GB" sz="2000" dirty="0" err="1">
                          <a:solidFill>
                            <a:schemeClr val="accent1">
                              <a:lumMod val="50000"/>
                            </a:schemeClr>
                          </a:solidFill>
                        </a:rPr>
                        <a:t>est-ce</a:t>
                      </a:r>
                      <a:r>
                        <a:rPr lang="en-GB" sz="2000" dirty="0">
                          <a:solidFill>
                            <a:schemeClr val="accent1">
                              <a:lumMod val="50000"/>
                            </a:schemeClr>
                          </a:solidFill>
                        </a:rPr>
                        <a:t> </a:t>
                      </a:r>
                      <a:r>
                        <a:rPr lang="en-GB" sz="2000" dirty="0" err="1">
                          <a:solidFill>
                            <a:schemeClr val="accent1">
                              <a:lumMod val="50000"/>
                            </a:schemeClr>
                          </a:solidFill>
                        </a:rPr>
                        <a:t>qu</a:t>
                      </a:r>
                      <a:r>
                        <a:rPr lang="en-GB" sz="2000" dirty="0">
                          <a:solidFill>
                            <a:schemeClr val="accent1">
                              <a:lumMod val="50000"/>
                            </a:schemeClr>
                          </a:solidFill>
                        </a:rPr>
                        <a:t>’</a:t>
                      </a:r>
                      <a:endParaRPr lang="en-GB" sz="2000" dirty="0"/>
                    </a:p>
                  </a:txBody>
                  <a:tcPr anchor="ctr"/>
                </a:tc>
                <a:extLst>
                  <a:ext uri="{0D108BD9-81ED-4DB2-BD59-A6C34878D82A}">
                    <a16:rowId xmlns:a16="http://schemas.microsoft.com/office/drawing/2014/main" xmlns=""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Que</a:t>
                      </a:r>
                    </a:p>
                  </a:txBody>
                  <a:tcPr anchor="ctr"/>
                </a:tc>
                <a:tc>
                  <a:txBody>
                    <a:bodyPr/>
                    <a:lstStyle/>
                    <a:p>
                      <a:r>
                        <a:rPr lang="en-GB" sz="2000" dirty="0" err="1">
                          <a:solidFill>
                            <a:schemeClr val="accent1">
                              <a:lumMod val="50000"/>
                            </a:schemeClr>
                          </a:solidFill>
                        </a:rPr>
                        <a:t>Qu’est-ce</a:t>
                      </a:r>
                      <a:r>
                        <a:rPr lang="en-GB" sz="2000" dirty="0">
                          <a:solidFill>
                            <a:schemeClr val="accent1">
                              <a:lumMod val="50000"/>
                            </a:schemeClr>
                          </a:solidFill>
                        </a:rPr>
                        <a:t> que</a:t>
                      </a:r>
                    </a:p>
                  </a:txBody>
                  <a:tcPr anchor="ctr"/>
                </a:tc>
                <a:extLst>
                  <a:ext uri="{0D108BD9-81ED-4DB2-BD59-A6C34878D82A}">
                    <a16:rowId xmlns:a16="http://schemas.microsoft.com/office/drawing/2014/main" xmlns="" val="66493156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Comment</a:t>
                      </a:r>
                    </a:p>
                  </a:txBody>
                  <a:tcPr anchor="ctr"/>
                </a:tc>
                <a:tc>
                  <a:txBody>
                    <a:bodyPr/>
                    <a:lstStyle/>
                    <a:p>
                      <a:r>
                        <a:rPr lang="en-GB" sz="2000" dirty="0">
                          <a:solidFill>
                            <a:schemeClr val="accent1">
                              <a:lumMod val="50000"/>
                            </a:schemeClr>
                          </a:solidFill>
                        </a:rPr>
                        <a:t>Comment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extLst>
                  <a:ext uri="{0D108BD9-81ED-4DB2-BD59-A6C34878D82A}">
                    <a16:rowId xmlns:a16="http://schemas.microsoft.com/office/drawing/2014/main" xmlns=""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Que</a:t>
                      </a:r>
                    </a:p>
                  </a:txBody>
                  <a:tcPr anchor="ctr"/>
                </a:tc>
                <a:tc>
                  <a:txBody>
                    <a:bodyPr/>
                    <a:lstStyle/>
                    <a:p>
                      <a:r>
                        <a:rPr lang="en-GB" sz="2000" dirty="0" err="1">
                          <a:solidFill>
                            <a:schemeClr val="accent1">
                              <a:lumMod val="50000"/>
                            </a:schemeClr>
                          </a:solidFill>
                        </a:rPr>
                        <a:t>Qu’est-ce</a:t>
                      </a:r>
                      <a:r>
                        <a:rPr lang="en-GB" sz="2000" dirty="0">
                          <a:solidFill>
                            <a:schemeClr val="accent1">
                              <a:lumMod val="50000"/>
                            </a:schemeClr>
                          </a:solidFill>
                        </a:rPr>
                        <a:t> que</a:t>
                      </a:r>
                    </a:p>
                  </a:txBody>
                  <a:tcPr anchor="ctr"/>
                </a:tc>
                <a:extLst>
                  <a:ext uri="{0D108BD9-81ED-4DB2-BD59-A6C34878D82A}">
                    <a16:rowId xmlns:a16="http://schemas.microsoft.com/office/drawing/2014/main" xmlns="" val="1736239533"/>
                  </a:ext>
                </a:extLst>
              </a:tr>
            </a:tbl>
          </a:graphicData>
        </a:graphic>
      </p:graphicFrame>
      <p:sp>
        <p:nvSpPr>
          <p:cNvPr id="10" name="Action Button: Custom 16">
            <a:hlinkClick r:id="" action="ppaction://noaction" highlightClick="1">
              <a:snd r:embed="rId4" name="1.wav"/>
            </a:hlinkClick>
            <a:extLst>
              <a:ext uri="{FF2B5EF4-FFF2-40B4-BE49-F238E27FC236}">
                <a16:creationId xmlns:a16="http://schemas.microsoft.com/office/drawing/2014/main" xmlns="" id="{9A8C63BB-1E80-4EB1-A7AB-AEF16B6B3087}"/>
              </a:ext>
            </a:extLst>
          </p:cNvPr>
          <p:cNvSpPr/>
          <p:nvPr/>
        </p:nvSpPr>
        <p:spPr>
          <a:xfrm>
            <a:off x="4870489" y="21459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1</a:t>
            </a:r>
          </a:p>
        </p:txBody>
      </p:sp>
      <p:sp>
        <p:nvSpPr>
          <p:cNvPr id="13" name="Action Button: Custom 16">
            <a:hlinkClick r:id="" action="ppaction://noaction" highlightClick="1">
              <a:snd r:embed="rId5" name="30-2-2.wav"/>
            </a:hlinkClick>
            <a:extLst>
              <a:ext uri="{FF2B5EF4-FFF2-40B4-BE49-F238E27FC236}">
                <a16:creationId xmlns:a16="http://schemas.microsoft.com/office/drawing/2014/main" xmlns="" id="{B51210C3-15CC-4140-98A7-A4BBE9AD4114}"/>
              </a:ext>
            </a:extLst>
          </p:cNvPr>
          <p:cNvSpPr/>
          <p:nvPr/>
        </p:nvSpPr>
        <p:spPr>
          <a:xfrm>
            <a:off x="4870489" y="26406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2</a:t>
            </a:r>
          </a:p>
        </p:txBody>
      </p:sp>
      <p:sp>
        <p:nvSpPr>
          <p:cNvPr id="16" name="Action Button: Custom 16">
            <a:hlinkClick r:id="" action="ppaction://noaction" highlightClick="1">
              <a:snd r:embed="rId6" name="3.wav"/>
            </a:hlinkClick>
            <a:extLst>
              <a:ext uri="{FF2B5EF4-FFF2-40B4-BE49-F238E27FC236}">
                <a16:creationId xmlns:a16="http://schemas.microsoft.com/office/drawing/2014/main" xmlns="" id="{A2832902-CED1-4B23-A2B2-02E5C9A1D531}"/>
              </a:ext>
            </a:extLst>
          </p:cNvPr>
          <p:cNvSpPr/>
          <p:nvPr/>
        </p:nvSpPr>
        <p:spPr>
          <a:xfrm>
            <a:off x="4868411" y="31352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3</a:t>
            </a:r>
          </a:p>
        </p:txBody>
      </p:sp>
      <p:sp>
        <p:nvSpPr>
          <p:cNvPr id="19" name="Action Button: Custom 16">
            <a:hlinkClick r:id="" action="ppaction://noaction" highlightClick="1">
              <a:snd r:embed="rId7" name="4.wav"/>
            </a:hlinkClick>
            <a:extLst>
              <a:ext uri="{FF2B5EF4-FFF2-40B4-BE49-F238E27FC236}">
                <a16:creationId xmlns:a16="http://schemas.microsoft.com/office/drawing/2014/main" xmlns="" id="{9F4528D9-BC5B-4868-8BF6-69378D4C75C6}"/>
              </a:ext>
            </a:extLst>
          </p:cNvPr>
          <p:cNvSpPr/>
          <p:nvPr/>
        </p:nvSpPr>
        <p:spPr>
          <a:xfrm>
            <a:off x="4868411" y="362988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4</a:t>
            </a:r>
          </a:p>
        </p:txBody>
      </p:sp>
      <p:sp>
        <p:nvSpPr>
          <p:cNvPr id="22" name="Action Button: Custom 16">
            <a:hlinkClick r:id="" action="ppaction://noaction" highlightClick="1">
              <a:snd r:embed="rId8" name="5.wav"/>
            </a:hlinkClick>
            <a:extLst>
              <a:ext uri="{FF2B5EF4-FFF2-40B4-BE49-F238E27FC236}">
                <a16:creationId xmlns:a16="http://schemas.microsoft.com/office/drawing/2014/main" xmlns="" id="{11C8CDC1-D946-44FA-A497-8035CAF4C3E8}"/>
              </a:ext>
            </a:extLst>
          </p:cNvPr>
          <p:cNvSpPr/>
          <p:nvPr/>
        </p:nvSpPr>
        <p:spPr>
          <a:xfrm>
            <a:off x="4868411" y="41245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5</a:t>
            </a:r>
          </a:p>
        </p:txBody>
      </p:sp>
      <p:sp>
        <p:nvSpPr>
          <p:cNvPr id="25" name="Action Button: Custom 16">
            <a:hlinkClick r:id="" action="ppaction://noaction" highlightClick="1">
              <a:snd r:embed="rId9" name="6.wav"/>
            </a:hlinkClick>
            <a:extLst>
              <a:ext uri="{FF2B5EF4-FFF2-40B4-BE49-F238E27FC236}">
                <a16:creationId xmlns:a16="http://schemas.microsoft.com/office/drawing/2014/main" xmlns="" id="{69C30CE9-92C1-45BB-AF04-3BE027FFBA76}"/>
              </a:ext>
            </a:extLst>
          </p:cNvPr>
          <p:cNvSpPr/>
          <p:nvPr/>
        </p:nvSpPr>
        <p:spPr>
          <a:xfrm>
            <a:off x="4873205" y="46191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6</a:t>
            </a:r>
          </a:p>
        </p:txBody>
      </p:sp>
      <p:sp>
        <p:nvSpPr>
          <p:cNvPr id="28" name="Action Button: Custom 16">
            <a:hlinkClick r:id="" action="ppaction://noaction" highlightClick="1">
              <a:snd r:embed="rId10" name="7.wav"/>
            </a:hlinkClick>
            <a:extLst>
              <a:ext uri="{FF2B5EF4-FFF2-40B4-BE49-F238E27FC236}">
                <a16:creationId xmlns:a16="http://schemas.microsoft.com/office/drawing/2014/main" xmlns="" id="{95925957-8584-441C-8A8A-CC42C4216143}"/>
              </a:ext>
            </a:extLst>
          </p:cNvPr>
          <p:cNvSpPr/>
          <p:nvPr/>
        </p:nvSpPr>
        <p:spPr>
          <a:xfrm>
            <a:off x="4878605" y="511379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7</a:t>
            </a:r>
          </a:p>
        </p:txBody>
      </p:sp>
      <p:sp>
        <p:nvSpPr>
          <p:cNvPr id="31" name="Action Button: Custom 16">
            <a:hlinkClick r:id="" action="ppaction://noaction" highlightClick="1">
              <a:snd r:embed="rId11" name="8.wav"/>
            </a:hlinkClick>
            <a:extLst>
              <a:ext uri="{FF2B5EF4-FFF2-40B4-BE49-F238E27FC236}">
                <a16:creationId xmlns:a16="http://schemas.microsoft.com/office/drawing/2014/main" xmlns="" id="{413D0FCB-2454-41EB-AE8A-17A12E3E1BDC}"/>
              </a:ext>
            </a:extLst>
          </p:cNvPr>
          <p:cNvSpPr/>
          <p:nvPr/>
        </p:nvSpPr>
        <p:spPr>
          <a:xfrm>
            <a:off x="4868411" y="56084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8</a:t>
            </a:r>
          </a:p>
        </p:txBody>
      </p:sp>
      <p:pic>
        <p:nvPicPr>
          <p:cNvPr id="41" name="Picture 40">
            <a:extLst>
              <a:ext uri="{FF2B5EF4-FFF2-40B4-BE49-F238E27FC236}">
                <a16:creationId xmlns:a16="http://schemas.microsoft.com/office/drawing/2014/main" xmlns="" id="{190CB929-C36B-4004-B195-59D7DC334C3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8991" y="4627478"/>
            <a:ext cx="1440000" cy="1440000"/>
          </a:xfrm>
          <a:prstGeom prst="rect">
            <a:avLst/>
          </a:prstGeom>
        </p:spPr>
      </p:pic>
      <p:pic>
        <p:nvPicPr>
          <p:cNvPr id="47" name="Picture 46">
            <a:extLst>
              <a:ext uri="{FF2B5EF4-FFF2-40B4-BE49-F238E27FC236}">
                <a16:creationId xmlns:a16="http://schemas.microsoft.com/office/drawing/2014/main" xmlns="" id="{A71A7B65-61E5-467A-A97C-A38A26EC094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16016" y="4627478"/>
            <a:ext cx="1440000" cy="1440000"/>
          </a:xfrm>
          <a:prstGeom prst="rect">
            <a:avLst/>
          </a:prstGeom>
        </p:spPr>
      </p:pic>
      <p:pic>
        <p:nvPicPr>
          <p:cNvPr id="3076" name="Picture 4" descr="iPhone Telephone Ringing - handset clipart png download - 512*512 ...">
            <a:extLst>
              <a:ext uri="{FF2B5EF4-FFF2-40B4-BE49-F238E27FC236}">
                <a16:creationId xmlns:a16="http://schemas.microsoft.com/office/drawing/2014/main" xmlns="" id="{08C951F2-F249-4E1A-A8FA-27B1226C6DB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02503" y="4956694"/>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xmlns="" id="{FC14F8A9-6ED5-426C-9410-34D4AB91D0F1}"/>
              </a:ext>
            </a:extLst>
          </p:cNvPr>
          <p:cNvSpPr/>
          <p:nvPr/>
        </p:nvSpPr>
        <p:spPr>
          <a:xfrm>
            <a:off x="5448838" y="2135248"/>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0" name="Rectangle: Rounded Corners 19">
            <a:extLst>
              <a:ext uri="{FF2B5EF4-FFF2-40B4-BE49-F238E27FC236}">
                <a16:creationId xmlns:a16="http://schemas.microsoft.com/office/drawing/2014/main" xmlns="" id="{37528F74-9394-456B-8E04-DB04A120BB0C}"/>
              </a:ext>
            </a:extLst>
          </p:cNvPr>
          <p:cNvSpPr/>
          <p:nvPr/>
        </p:nvSpPr>
        <p:spPr>
          <a:xfrm>
            <a:off x="8686240" y="2618608"/>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1" name="Rectangle: Rounded Corners 20">
            <a:extLst>
              <a:ext uri="{FF2B5EF4-FFF2-40B4-BE49-F238E27FC236}">
                <a16:creationId xmlns:a16="http://schemas.microsoft.com/office/drawing/2014/main" xmlns="" id="{9DA1682D-4967-4DAF-90D4-6EFF4413D234}"/>
              </a:ext>
            </a:extLst>
          </p:cNvPr>
          <p:cNvSpPr/>
          <p:nvPr/>
        </p:nvSpPr>
        <p:spPr>
          <a:xfrm>
            <a:off x="5452225" y="3158310"/>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3" name="Rectangle: Rounded Corners 22">
            <a:extLst>
              <a:ext uri="{FF2B5EF4-FFF2-40B4-BE49-F238E27FC236}">
                <a16:creationId xmlns:a16="http://schemas.microsoft.com/office/drawing/2014/main" xmlns="" id="{4D3FFB6F-FBFD-4674-8291-4C8B37C63B8F}"/>
              </a:ext>
            </a:extLst>
          </p:cNvPr>
          <p:cNvSpPr/>
          <p:nvPr/>
        </p:nvSpPr>
        <p:spPr>
          <a:xfrm>
            <a:off x="8686240" y="3630570"/>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4" name="Rectangle: Rounded Corners 23">
            <a:extLst>
              <a:ext uri="{FF2B5EF4-FFF2-40B4-BE49-F238E27FC236}">
                <a16:creationId xmlns:a16="http://schemas.microsoft.com/office/drawing/2014/main" xmlns="" id="{AAC43D4F-D55F-467B-88E5-6D71D7FC433B}"/>
              </a:ext>
            </a:extLst>
          </p:cNvPr>
          <p:cNvSpPr/>
          <p:nvPr/>
        </p:nvSpPr>
        <p:spPr>
          <a:xfrm>
            <a:off x="8686240" y="4101363"/>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6" name="Rectangle: Rounded Corners 25">
            <a:extLst>
              <a:ext uri="{FF2B5EF4-FFF2-40B4-BE49-F238E27FC236}">
                <a16:creationId xmlns:a16="http://schemas.microsoft.com/office/drawing/2014/main" xmlns="" id="{38BA4C53-B2D2-4B8F-A9E8-DF434A239A7B}"/>
              </a:ext>
            </a:extLst>
          </p:cNvPr>
          <p:cNvSpPr/>
          <p:nvPr/>
        </p:nvSpPr>
        <p:spPr>
          <a:xfrm>
            <a:off x="5448838" y="4612894"/>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7" name="Rectangle: Rounded Corners 26">
            <a:extLst>
              <a:ext uri="{FF2B5EF4-FFF2-40B4-BE49-F238E27FC236}">
                <a16:creationId xmlns:a16="http://schemas.microsoft.com/office/drawing/2014/main" xmlns="" id="{E71F95E8-6D85-4B1B-966F-3DCE7D9A02BC}"/>
              </a:ext>
            </a:extLst>
          </p:cNvPr>
          <p:cNvSpPr/>
          <p:nvPr/>
        </p:nvSpPr>
        <p:spPr>
          <a:xfrm>
            <a:off x="8686240" y="5118694"/>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9" name="Rectangle: Rounded Corners 28">
            <a:extLst>
              <a:ext uri="{FF2B5EF4-FFF2-40B4-BE49-F238E27FC236}">
                <a16:creationId xmlns:a16="http://schemas.microsoft.com/office/drawing/2014/main" xmlns="" id="{8647EF62-3E1F-401A-8B5E-670940CE2923}"/>
              </a:ext>
            </a:extLst>
          </p:cNvPr>
          <p:cNvSpPr/>
          <p:nvPr/>
        </p:nvSpPr>
        <p:spPr>
          <a:xfrm>
            <a:off x="5448838" y="5624494"/>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Tree>
    <p:extLst>
      <p:ext uri="{BB962C8B-B14F-4D97-AF65-F5344CB8AC3E}">
        <p14:creationId xmlns:p14="http://schemas.microsoft.com/office/powerpoint/2010/main" val="4113925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3" grpId="0" animBg="1"/>
      <p:bldP spid="24" grpId="0" animBg="1"/>
      <p:bldP spid="26" grpId="0" animBg="1"/>
      <p:bldP spid="27"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Yennayer</a:t>
            </a:r>
            <a:r>
              <a:rPr lang="en-GB" sz="3600" b="1" dirty="0">
                <a:solidFill>
                  <a:schemeClr val="bg1"/>
                </a:solidFill>
              </a:rPr>
              <a:t>  </a:t>
            </a:r>
          </a:p>
        </p:txBody>
      </p:sp>
      <p:sp>
        <p:nvSpPr>
          <p:cNvPr id="2" name="TextBox 1">
            <a:extLst>
              <a:ext uri="{FF2B5EF4-FFF2-40B4-BE49-F238E27FC236}">
                <a16:creationId xmlns:a16="http://schemas.microsoft.com/office/drawing/2014/main" xmlns="" id="{F5AEF9DF-2FD5-1442-9E84-D31130754D83}"/>
              </a:ext>
            </a:extLst>
          </p:cNvPr>
          <p:cNvSpPr txBox="1"/>
          <p:nvPr/>
        </p:nvSpPr>
        <p:spPr>
          <a:xfrm>
            <a:off x="193636" y="1293114"/>
            <a:ext cx="4460480" cy="3046988"/>
          </a:xfrm>
          <a:prstGeom prst="rect">
            <a:avLst/>
          </a:prstGeom>
          <a:noFill/>
        </p:spPr>
        <p:txBody>
          <a:bodyPr wrap="square" rtlCol="0">
            <a:spAutoFit/>
          </a:bodyPr>
          <a:lstStyle/>
          <a:p>
            <a:pPr>
              <a:defRPr/>
            </a:pP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Algérie</a:t>
            </a:r>
            <a:r>
              <a:rPr lang="en-US" sz="2400" dirty="0">
                <a:solidFill>
                  <a:srgbClr val="4472C4">
                    <a:lumMod val="50000"/>
                  </a:srgbClr>
                </a:solidFill>
                <a:latin typeface="Century Gothic" panose="020F0302020204030204"/>
              </a:rPr>
              <a:t>, le 12 </a:t>
            </a:r>
            <a:r>
              <a:rPr lang="en-US" sz="2400" dirty="0" err="1">
                <a:solidFill>
                  <a:srgbClr val="4472C4">
                    <a:lumMod val="50000"/>
                  </a:srgbClr>
                </a:solidFill>
                <a:latin typeface="Century Gothic" panose="020F0302020204030204"/>
              </a:rPr>
              <a:t>janvier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la nouvelle </a:t>
            </a:r>
            <a:r>
              <a:rPr lang="en-US" sz="2400" dirty="0" err="1">
                <a:solidFill>
                  <a:srgbClr val="4472C4">
                    <a:lumMod val="50000"/>
                  </a:srgbClr>
                </a:solidFill>
                <a:latin typeface="Century Gothic" panose="020F0302020204030204"/>
              </a:rPr>
              <a:t>année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traditionnelle</a:t>
            </a:r>
            <a:r>
              <a:rPr lang="en-US" sz="2400" dirty="0">
                <a:solidFill>
                  <a:srgbClr val="4472C4">
                    <a:lumMod val="50000"/>
                  </a:srgbClr>
                </a:solidFill>
                <a:latin typeface="Century Gothic" panose="020F0302020204030204"/>
              </a:rPr>
              <a:t> – </a:t>
            </a:r>
            <a:r>
              <a:rPr lang="en-US" sz="2400" dirty="0" err="1">
                <a:solidFill>
                  <a:srgbClr val="4472C4">
                    <a:lumMod val="50000"/>
                  </a:srgbClr>
                </a:solidFill>
                <a:latin typeface="Century Gothic" panose="020F0302020204030204"/>
              </a:rPr>
              <a:t>Yennayer</a:t>
            </a:r>
            <a:r>
              <a:rPr lang="en-US" sz="2400" dirty="0">
                <a:solidFill>
                  <a:srgbClr val="4472C4">
                    <a:lumMod val="50000"/>
                  </a:srgbClr>
                </a:solidFill>
                <a:latin typeface="Century Gothic" panose="020F0302020204030204"/>
              </a:rPr>
              <a:t>.</a:t>
            </a:r>
          </a:p>
          <a:p>
            <a:pPr>
              <a:defRPr/>
            </a:pPr>
            <a:endParaRPr lang="en-US" sz="2400" dirty="0">
              <a:solidFill>
                <a:srgbClr val="4472C4">
                  <a:lumMod val="50000"/>
                </a:srgbClr>
              </a:solidFill>
              <a:latin typeface="Century Gothic" panose="020F0302020204030204"/>
            </a:endParaRPr>
          </a:p>
          <a:p>
            <a:pPr>
              <a:defRPr/>
            </a:pPr>
            <a:r>
              <a:rPr lang="en-US" sz="2400" dirty="0">
                <a:solidFill>
                  <a:srgbClr val="4472C4">
                    <a:lumMod val="50000"/>
                  </a:srgbClr>
                </a:solidFill>
                <a:latin typeface="Century Gothic" panose="020F0302020204030204"/>
              </a:rPr>
              <a:t>Amir a des questions pour Abdel.</a:t>
            </a:r>
          </a:p>
          <a:p>
            <a:pPr>
              <a:defRPr/>
            </a:pPr>
            <a:endParaRPr lang="en-US" sz="2400" dirty="0">
              <a:solidFill>
                <a:srgbClr val="4472C4">
                  <a:lumMod val="50000"/>
                </a:srgbClr>
              </a:solidFill>
              <a:latin typeface="Century Gothic" panose="020F0302020204030204"/>
            </a:endParaRPr>
          </a:p>
          <a:p>
            <a:pPr>
              <a:defRPr/>
            </a:pPr>
            <a:r>
              <a:rPr lang="en-US" sz="2400" dirty="0">
                <a:solidFill>
                  <a:srgbClr val="4472C4">
                    <a:lumMod val="50000"/>
                  </a:srgbClr>
                </a:solidFill>
                <a:latin typeface="Century Gothic" panose="020F0302020204030204"/>
              </a:rPr>
              <a:t>Que </a:t>
            </a:r>
            <a:r>
              <a:rPr lang="en-US" sz="2400" dirty="0" err="1">
                <a:solidFill>
                  <a:srgbClr val="4472C4">
                    <a:lumMod val="50000"/>
                  </a:srgbClr>
                </a:solidFill>
                <a:latin typeface="Century Gothic" panose="020F0302020204030204"/>
              </a:rPr>
              <a:t>dit-il</a:t>
            </a:r>
            <a:r>
              <a:rPr lang="en-US" sz="2400" dirty="0">
                <a:solidFill>
                  <a:srgbClr val="4472C4">
                    <a:lumMod val="50000"/>
                  </a:srgbClr>
                </a:solidFill>
                <a:latin typeface="Century Gothic" panose="020F0302020204030204"/>
              </a:rPr>
              <a:t> ?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a</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b</a:t>
            </a:r>
            <a:r>
              <a:rPr lang="en-US" sz="2400" dirty="0">
                <a:solidFill>
                  <a:srgbClr val="4472C4">
                    <a:lumMod val="50000"/>
                  </a:srgbClr>
                </a:solidFill>
                <a:latin typeface="Century Gothic" panose="020F0302020204030204"/>
              </a:rPr>
              <a:t>.</a:t>
            </a:r>
          </a:p>
        </p:txBody>
      </p:sp>
      <p:sp>
        <p:nvSpPr>
          <p:cNvPr id="6" name="Rounded Rectangle 46">
            <a:extLst>
              <a:ext uri="{FF2B5EF4-FFF2-40B4-BE49-F238E27FC236}">
                <a16:creationId xmlns:a16="http://schemas.microsoft.com/office/drawing/2014/main" xmlns="" id="{0EF7AA4A-025C-4AE2-A67A-EC6DA0A3C21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endParaRPr lang="en-GB" sz="2000" b="1" dirty="0">
              <a:solidFill>
                <a:prstClr val="white"/>
              </a:solidFill>
              <a:latin typeface="Century Gothic" panose="020B0502020202020204" pitchFamily="34" charset="0"/>
            </a:endParaRPr>
          </a:p>
        </p:txBody>
      </p:sp>
      <p:graphicFrame>
        <p:nvGraphicFramePr>
          <p:cNvPr id="9" name="Table 6">
            <a:extLst>
              <a:ext uri="{FF2B5EF4-FFF2-40B4-BE49-F238E27FC236}">
                <a16:creationId xmlns:a16="http://schemas.microsoft.com/office/drawing/2014/main" xmlns="" id="{8715515B-6524-462C-9080-940C5B778DDD}"/>
              </a:ext>
            </a:extLst>
          </p:cNvPr>
          <p:cNvGraphicFramePr>
            <a:graphicFrameLocks noGrp="1"/>
          </p:cNvGraphicFramePr>
          <p:nvPr>
            <p:extLst>
              <p:ext uri="{D42A27DB-BD31-4B8C-83A1-F6EECF244321}">
                <p14:modId xmlns:p14="http://schemas.microsoft.com/office/powerpoint/2010/main" val="3451500854"/>
              </p:ext>
            </p:extLst>
          </p:nvPr>
        </p:nvGraphicFramePr>
        <p:xfrm>
          <a:off x="4726240" y="1593875"/>
          <a:ext cx="7200000" cy="4473603"/>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xmlns="" val="2607353726"/>
                    </a:ext>
                  </a:extLst>
                </a:gridCol>
                <a:gridCol w="3240000">
                  <a:extLst>
                    <a:ext uri="{9D8B030D-6E8A-4147-A177-3AD203B41FA5}">
                      <a16:colId xmlns:a16="http://schemas.microsoft.com/office/drawing/2014/main" xmlns="" val="4128092149"/>
                    </a:ext>
                  </a:extLst>
                </a:gridCol>
                <a:gridCol w="3240000">
                  <a:extLst>
                    <a:ext uri="{9D8B030D-6E8A-4147-A177-3AD203B41FA5}">
                      <a16:colId xmlns:a16="http://schemas.microsoft.com/office/drawing/2014/main" xmlns="" val="2609792770"/>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xmlns=""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Quel</a:t>
                      </a:r>
                      <a:r>
                        <a:rPr lang="en-GB" sz="2000" dirty="0">
                          <a:solidFill>
                            <a:schemeClr val="accent1">
                              <a:lumMod val="50000"/>
                            </a:schemeClr>
                          </a:solidFill>
                        </a:rPr>
                        <a:t> jour</a:t>
                      </a:r>
                    </a:p>
                  </a:txBody>
                  <a:tcPr anchor="ctr"/>
                </a:tc>
                <a:tc>
                  <a:txBody>
                    <a:bodyPr/>
                    <a:lstStyle/>
                    <a:p>
                      <a:r>
                        <a:rPr lang="en-GB" sz="2000" dirty="0" err="1">
                          <a:solidFill>
                            <a:schemeClr val="accent1">
                              <a:lumMod val="50000"/>
                            </a:schemeClr>
                          </a:solidFill>
                        </a:rPr>
                        <a:t>Quel</a:t>
                      </a:r>
                      <a:r>
                        <a:rPr lang="en-GB" sz="2000" dirty="0">
                          <a:solidFill>
                            <a:schemeClr val="accent1">
                              <a:lumMod val="50000"/>
                            </a:schemeClr>
                          </a:solidFill>
                        </a:rPr>
                        <a:t> jour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extLst>
                  <a:ext uri="{0D108BD9-81ED-4DB2-BD59-A6C34878D82A}">
                    <a16:rowId xmlns:a16="http://schemas.microsoft.com/office/drawing/2014/main" xmlns=""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Pourquoi</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Pourquoi</a:t>
                      </a:r>
                      <a:r>
                        <a:rPr lang="en-GB" sz="2000" dirty="0">
                          <a:solidFill>
                            <a:schemeClr val="accent1">
                              <a:lumMod val="50000"/>
                            </a:schemeClr>
                          </a:solidFill>
                        </a:rPr>
                        <a:t>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extLst>
                  <a:ext uri="{0D108BD9-81ED-4DB2-BD59-A6C34878D82A}">
                    <a16:rowId xmlns:a16="http://schemas.microsoft.com/office/drawing/2014/main" xmlns=""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Quelle date</a:t>
                      </a:r>
                    </a:p>
                  </a:txBody>
                  <a:tcPr anchor="ctr"/>
                </a:tc>
                <a:tc>
                  <a:txBody>
                    <a:bodyPr/>
                    <a:lstStyle/>
                    <a:p>
                      <a:r>
                        <a:rPr lang="en-GB" sz="2000" dirty="0">
                          <a:solidFill>
                            <a:schemeClr val="accent1">
                              <a:lumMod val="50000"/>
                            </a:schemeClr>
                          </a:solidFill>
                        </a:rPr>
                        <a:t>Quelle date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extLst>
                  <a:ext uri="{0D108BD9-81ED-4DB2-BD59-A6C34878D82A}">
                    <a16:rowId xmlns:a16="http://schemas.microsoft.com/office/drawing/2014/main" xmlns=""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Quand</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Quand</a:t>
                      </a:r>
                      <a:r>
                        <a:rPr lang="en-GB" sz="2000" dirty="0">
                          <a:solidFill>
                            <a:schemeClr val="accent1">
                              <a:lumMod val="50000"/>
                            </a:schemeClr>
                          </a:solidFill>
                        </a:rPr>
                        <a:t>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extLst>
                  <a:ext uri="{0D108BD9-81ED-4DB2-BD59-A6C34878D82A}">
                    <a16:rowId xmlns:a16="http://schemas.microsoft.com/office/drawing/2014/main" xmlns=""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Où</a:t>
                      </a:r>
                      <a:endParaRPr lang="en-GB" sz="2000" dirty="0"/>
                    </a:p>
                  </a:txBody>
                  <a:tcPr anchor="ctr"/>
                </a:tc>
                <a:tc>
                  <a:txBody>
                    <a:bodyPr/>
                    <a:lstStyle/>
                    <a:p>
                      <a:r>
                        <a:rPr lang="en-GB" sz="2000" dirty="0" err="1">
                          <a:solidFill>
                            <a:schemeClr val="accent1">
                              <a:lumMod val="50000"/>
                            </a:schemeClr>
                          </a:solidFill>
                        </a:rPr>
                        <a:t>Où</a:t>
                      </a:r>
                      <a:r>
                        <a:rPr lang="en-GB" sz="2000" dirty="0">
                          <a:solidFill>
                            <a:schemeClr val="accent1">
                              <a:lumMod val="50000"/>
                            </a:schemeClr>
                          </a:solidFill>
                        </a:rPr>
                        <a:t> </a:t>
                      </a:r>
                      <a:r>
                        <a:rPr lang="en-GB" sz="2000" dirty="0" err="1">
                          <a:solidFill>
                            <a:schemeClr val="accent1">
                              <a:lumMod val="50000"/>
                            </a:schemeClr>
                          </a:solidFill>
                        </a:rPr>
                        <a:t>est-ce</a:t>
                      </a:r>
                      <a:r>
                        <a:rPr lang="en-GB" sz="2000" dirty="0">
                          <a:solidFill>
                            <a:schemeClr val="accent1">
                              <a:lumMod val="50000"/>
                            </a:schemeClr>
                          </a:solidFill>
                        </a:rPr>
                        <a:t> que</a:t>
                      </a:r>
                      <a:endParaRPr lang="en-GB" sz="2000" dirty="0"/>
                    </a:p>
                  </a:txBody>
                  <a:tcPr anchor="ctr"/>
                </a:tc>
                <a:extLst>
                  <a:ext uri="{0D108BD9-81ED-4DB2-BD59-A6C34878D82A}">
                    <a16:rowId xmlns:a16="http://schemas.microsoft.com/office/drawing/2014/main" xmlns=""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Que</a:t>
                      </a:r>
                    </a:p>
                  </a:txBody>
                  <a:tcPr anchor="ctr"/>
                </a:tc>
                <a:tc>
                  <a:txBody>
                    <a:bodyPr/>
                    <a:lstStyle/>
                    <a:p>
                      <a:r>
                        <a:rPr lang="en-GB" sz="2000" dirty="0" err="1">
                          <a:solidFill>
                            <a:schemeClr val="accent1">
                              <a:lumMod val="50000"/>
                            </a:schemeClr>
                          </a:solidFill>
                        </a:rPr>
                        <a:t>Qu’est-ce</a:t>
                      </a:r>
                      <a:r>
                        <a:rPr lang="en-GB" sz="2000" dirty="0">
                          <a:solidFill>
                            <a:schemeClr val="accent1">
                              <a:lumMod val="50000"/>
                            </a:schemeClr>
                          </a:solidFill>
                        </a:rPr>
                        <a:t> que</a:t>
                      </a:r>
                    </a:p>
                  </a:txBody>
                  <a:tcPr anchor="ctr"/>
                </a:tc>
                <a:extLst>
                  <a:ext uri="{0D108BD9-81ED-4DB2-BD59-A6C34878D82A}">
                    <a16:rowId xmlns:a16="http://schemas.microsoft.com/office/drawing/2014/main" xmlns="" val="66493156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Comment</a:t>
                      </a:r>
                    </a:p>
                  </a:txBody>
                  <a:tcPr anchor="ctr"/>
                </a:tc>
                <a:tc>
                  <a:txBody>
                    <a:bodyPr/>
                    <a:lstStyle/>
                    <a:p>
                      <a:r>
                        <a:rPr lang="en-GB" sz="2000" dirty="0">
                          <a:solidFill>
                            <a:schemeClr val="accent1">
                              <a:lumMod val="50000"/>
                            </a:schemeClr>
                          </a:solidFill>
                        </a:rPr>
                        <a:t>Comment </a:t>
                      </a:r>
                      <a:r>
                        <a:rPr lang="en-GB" sz="2000" dirty="0" err="1">
                          <a:solidFill>
                            <a:schemeClr val="accent1">
                              <a:lumMod val="50000"/>
                            </a:schemeClr>
                          </a:solidFill>
                        </a:rPr>
                        <a:t>est-ce</a:t>
                      </a:r>
                      <a:r>
                        <a:rPr lang="en-GB" sz="2000" dirty="0">
                          <a:solidFill>
                            <a:schemeClr val="accent1">
                              <a:lumMod val="50000"/>
                            </a:schemeClr>
                          </a:solidFill>
                        </a:rPr>
                        <a:t> que</a:t>
                      </a:r>
                    </a:p>
                  </a:txBody>
                  <a:tcPr anchor="ctr"/>
                </a:tc>
                <a:extLst>
                  <a:ext uri="{0D108BD9-81ED-4DB2-BD59-A6C34878D82A}">
                    <a16:rowId xmlns:a16="http://schemas.microsoft.com/office/drawing/2014/main" xmlns=""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Que</a:t>
                      </a:r>
                    </a:p>
                  </a:txBody>
                  <a:tcPr anchor="ctr"/>
                </a:tc>
                <a:tc>
                  <a:txBody>
                    <a:bodyPr/>
                    <a:lstStyle/>
                    <a:p>
                      <a:r>
                        <a:rPr lang="en-GB" sz="2000" dirty="0" err="1">
                          <a:solidFill>
                            <a:schemeClr val="accent1">
                              <a:lumMod val="50000"/>
                            </a:schemeClr>
                          </a:solidFill>
                        </a:rPr>
                        <a:t>Qu’est-ce</a:t>
                      </a:r>
                      <a:r>
                        <a:rPr lang="en-GB" sz="2000" dirty="0">
                          <a:solidFill>
                            <a:schemeClr val="accent1">
                              <a:lumMod val="50000"/>
                            </a:schemeClr>
                          </a:solidFill>
                        </a:rPr>
                        <a:t> que</a:t>
                      </a:r>
                    </a:p>
                  </a:txBody>
                  <a:tcPr anchor="ctr"/>
                </a:tc>
                <a:extLst>
                  <a:ext uri="{0D108BD9-81ED-4DB2-BD59-A6C34878D82A}">
                    <a16:rowId xmlns:a16="http://schemas.microsoft.com/office/drawing/2014/main" xmlns="" val="1736239533"/>
                  </a:ext>
                </a:extLst>
              </a:tr>
            </a:tbl>
          </a:graphicData>
        </a:graphic>
      </p:graphicFrame>
      <p:sp>
        <p:nvSpPr>
          <p:cNvPr id="10" name="Action Button: Custom 16">
            <a:hlinkClick r:id="" action="ppaction://noaction" highlightClick="1">
              <a:snd r:embed="rId4" name="1.wav"/>
            </a:hlinkClick>
            <a:extLst>
              <a:ext uri="{FF2B5EF4-FFF2-40B4-BE49-F238E27FC236}">
                <a16:creationId xmlns:a16="http://schemas.microsoft.com/office/drawing/2014/main" xmlns="" id="{9A8C63BB-1E80-4EB1-A7AB-AEF16B6B3087}"/>
              </a:ext>
            </a:extLst>
          </p:cNvPr>
          <p:cNvSpPr/>
          <p:nvPr/>
        </p:nvSpPr>
        <p:spPr>
          <a:xfrm>
            <a:off x="4870489" y="21459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1</a:t>
            </a:r>
          </a:p>
        </p:txBody>
      </p:sp>
      <p:sp>
        <p:nvSpPr>
          <p:cNvPr id="13" name="Action Button: Custom 16">
            <a:hlinkClick r:id="" action="ppaction://noaction" highlightClick="1">
              <a:snd r:embed="rId5" name="31-2.wav"/>
            </a:hlinkClick>
            <a:extLst>
              <a:ext uri="{FF2B5EF4-FFF2-40B4-BE49-F238E27FC236}">
                <a16:creationId xmlns:a16="http://schemas.microsoft.com/office/drawing/2014/main" xmlns="" id="{B51210C3-15CC-4140-98A7-A4BBE9AD4114}"/>
              </a:ext>
            </a:extLst>
          </p:cNvPr>
          <p:cNvSpPr/>
          <p:nvPr/>
        </p:nvSpPr>
        <p:spPr>
          <a:xfrm>
            <a:off x="4870489" y="26406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2</a:t>
            </a:r>
          </a:p>
        </p:txBody>
      </p:sp>
      <p:sp>
        <p:nvSpPr>
          <p:cNvPr id="16" name="Action Button: Custom 16">
            <a:hlinkClick r:id="" action="ppaction://noaction" highlightClick="1">
              <a:snd r:embed="rId6" name="3.wav"/>
            </a:hlinkClick>
            <a:extLst>
              <a:ext uri="{FF2B5EF4-FFF2-40B4-BE49-F238E27FC236}">
                <a16:creationId xmlns:a16="http://schemas.microsoft.com/office/drawing/2014/main" xmlns="" id="{A2832902-CED1-4B23-A2B2-02E5C9A1D531}"/>
              </a:ext>
            </a:extLst>
          </p:cNvPr>
          <p:cNvSpPr/>
          <p:nvPr/>
        </p:nvSpPr>
        <p:spPr>
          <a:xfrm>
            <a:off x="4868411" y="31352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3</a:t>
            </a:r>
          </a:p>
        </p:txBody>
      </p:sp>
      <p:sp>
        <p:nvSpPr>
          <p:cNvPr id="19" name="Action Button: Custom 16">
            <a:hlinkClick r:id="" action="ppaction://noaction" highlightClick="1">
              <a:snd r:embed="rId7" name="4.wav"/>
            </a:hlinkClick>
            <a:extLst>
              <a:ext uri="{FF2B5EF4-FFF2-40B4-BE49-F238E27FC236}">
                <a16:creationId xmlns:a16="http://schemas.microsoft.com/office/drawing/2014/main" xmlns="" id="{9F4528D9-BC5B-4868-8BF6-69378D4C75C6}"/>
              </a:ext>
            </a:extLst>
          </p:cNvPr>
          <p:cNvSpPr/>
          <p:nvPr/>
        </p:nvSpPr>
        <p:spPr>
          <a:xfrm>
            <a:off x="4868411" y="362988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4</a:t>
            </a:r>
          </a:p>
        </p:txBody>
      </p:sp>
      <p:sp>
        <p:nvSpPr>
          <p:cNvPr id="22" name="Action Button: Custom 16">
            <a:hlinkClick r:id="" action="ppaction://noaction" highlightClick="1">
              <a:snd r:embed="rId8" name="5.wav"/>
            </a:hlinkClick>
            <a:extLst>
              <a:ext uri="{FF2B5EF4-FFF2-40B4-BE49-F238E27FC236}">
                <a16:creationId xmlns:a16="http://schemas.microsoft.com/office/drawing/2014/main" xmlns="" id="{11C8CDC1-D946-44FA-A497-8035CAF4C3E8}"/>
              </a:ext>
            </a:extLst>
          </p:cNvPr>
          <p:cNvSpPr/>
          <p:nvPr/>
        </p:nvSpPr>
        <p:spPr>
          <a:xfrm>
            <a:off x="4868411" y="41245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5</a:t>
            </a:r>
          </a:p>
        </p:txBody>
      </p:sp>
      <p:sp>
        <p:nvSpPr>
          <p:cNvPr id="25" name="Action Button: Custom 16">
            <a:hlinkClick r:id="" action="ppaction://noaction" highlightClick="1">
              <a:snd r:embed="rId9" name="6.wav"/>
            </a:hlinkClick>
            <a:extLst>
              <a:ext uri="{FF2B5EF4-FFF2-40B4-BE49-F238E27FC236}">
                <a16:creationId xmlns:a16="http://schemas.microsoft.com/office/drawing/2014/main" xmlns="" id="{69C30CE9-92C1-45BB-AF04-3BE027FFBA76}"/>
              </a:ext>
            </a:extLst>
          </p:cNvPr>
          <p:cNvSpPr/>
          <p:nvPr/>
        </p:nvSpPr>
        <p:spPr>
          <a:xfrm>
            <a:off x="4873205" y="46191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6</a:t>
            </a:r>
          </a:p>
        </p:txBody>
      </p:sp>
      <p:sp>
        <p:nvSpPr>
          <p:cNvPr id="28" name="Action Button: Custom 16">
            <a:hlinkClick r:id="" action="ppaction://noaction" highlightClick="1">
              <a:snd r:embed="rId10" name="7.wav"/>
            </a:hlinkClick>
            <a:extLst>
              <a:ext uri="{FF2B5EF4-FFF2-40B4-BE49-F238E27FC236}">
                <a16:creationId xmlns:a16="http://schemas.microsoft.com/office/drawing/2014/main" xmlns="" id="{95925957-8584-441C-8A8A-CC42C4216143}"/>
              </a:ext>
            </a:extLst>
          </p:cNvPr>
          <p:cNvSpPr/>
          <p:nvPr/>
        </p:nvSpPr>
        <p:spPr>
          <a:xfrm>
            <a:off x="4878605" y="511379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7</a:t>
            </a:r>
          </a:p>
        </p:txBody>
      </p:sp>
      <p:sp>
        <p:nvSpPr>
          <p:cNvPr id="31" name="Action Button: Custom 16">
            <a:hlinkClick r:id="" action="ppaction://noaction" highlightClick="1">
              <a:snd r:embed="rId11" name="8_edit.wav"/>
            </a:hlinkClick>
            <a:extLst>
              <a:ext uri="{FF2B5EF4-FFF2-40B4-BE49-F238E27FC236}">
                <a16:creationId xmlns:a16="http://schemas.microsoft.com/office/drawing/2014/main" xmlns="" id="{413D0FCB-2454-41EB-AE8A-17A12E3E1BDC}"/>
              </a:ext>
            </a:extLst>
          </p:cNvPr>
          <p:cNvSpPr/>
          <p:nvPr/>
        </p:nvSpPr>
        <p:spPr>
          <a:xfrm>
            <a:off x="4868411" y="56084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8</a:t>
            </a:r>
          </a:p>
        </p:txBody>
      </p:sp>
      <p:sp>
        <p:nvSpPr>
          <p:cNvPr id="3" name="Rectangle: Rounded Corners 2">
            <a:extLst>
              <a:ext uri="{FF2B5EF4-FFF2-40B4-BE49-F238E27FC236}">
                <a16:creationId xmlns:a16="http://schemas.microsoft.com/office/drawing/2014/main" xmlns="" id="{BCB8BE70-059D-45E1-9CA8-6C6CC7200ADE}"/>
              </a:ext>
            </a:extLst>
          </p:cNvPr>
          <p:cNvSpPr/>
          <p:nvPr/>
        </p:nvSpPr>
        <p:spPr>
          <a:xfrm>
            <a:off x="5448838" y="2135248"/>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34" name="Rectangle: Rounded Corners 33">
            <a:extLst>
              <a:ext uri="{FF2B5EF4-FFF2-40B4-BE49-F238E27FC236}">
                <a16:creationId xmlns:a16="http://schemas.microsoft.com/office/drawing/2014/main" xmlns="" id="{C90B19E6-A527-40E5-92D5-A21C3215A0D7}"/>
              </a:ext>
            </a:extLst>
          </p:cNvPr>
          <p:cNvSpPr/>
          <p:nvPr/>
        </p:nvSpPr>
        <p:spPr>
          <a:xfrm>
            <a:off x="8686240" y="2618608"/>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35" name="Rectangle: Rounded Corners 34">
            <a:extLst>
              <a:ext uri="{FF2B5EF4-FFF2-40B4-BE49-F238E27FC236}">
                <a16:creationId xmlns:a16="http://schemas.microsoft.com/office/drawing/2014/main" xmlns="" id="{1A04BD06-9A72-4E65-8E36-7EDEA17691CF}"/>
              </a:ext>
            </a:extLst>
          </p:cNvPr>
          <p:cNvSpPr/>
          <p:nvPr/>
        </p:nvSpPr>
        <p:spPr>
          <a:xfrm>
            <a:off x="5452225" y="3158310"/>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36" name="Rectangle: Rounded Corners 35">
            <a:extLst>
              <a:ext uri="{FF2B5EF4-FFF2-40B4-BE49-F238E27FC236}">
                <a16:creationId xmlns:a16="http://schemas.microsoft.com/office/drawing/2014/main" xmlns="" id="{45F5844D-5407-48C8-9E27-065EE1A04118}"/>
              </a:ext>
            </a:extLst>
          </p:cNvPr>
          <p:cNvSpPr/>
          <p:nvPr/>
        </p:nvSpPr>
        <p:spPr>
          <a:xfrm>
            <a:off x="8686240" y="3630570"/>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37" name="Rectangle: Rounded Corners 36">
            <a:extLst>
              <a:ext uri="{FF2B5EF4-FFF2-40B4-BE49-F238E27FC236}">
                <a16:creationId xmlns:a16="http://schemas.microsoft.com/office/drawing/2014/main" xmlns="" id="{673FC8CC-7B72-46EA-8C60-5DB147D7237A}"/>
              </a:ext>
            </a:extLst>
          </p:cNvPr>
          <p:cNvSpPr/>
          <p:nvPr/>
        </p:nvSpPr>
        <p:spPr>
          <a:xfrm>
            <a:off x="8686240" y="4101363"/>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38" name="Rectangle: Rounded Corners 37">
            <a:extLst>
              <a:ext uri="{FF2B5EF4-FFF2-40B4-BE49-F238E27FC236}">
                <a16:creationId xmlns:a16="http://schemas.microsoft.com/office/drawing/2014/main" xmlns="" id="{9F68FB22-7B5F-4CA2-84D0-B13B782CF70E}"/>
              </a:ext>
            </a:extLst>
          </p:cNvPr>
          <p:cNvSpPr/>
          <p:nvPr/>
        </p:nvSpPr>
        <p:spPr>
          <a:xfrm>
            <a:off x="5448838" y="4612894"/>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39" name="Rectangle: Rounded Corners 38">
            <a:extLst>
              <a:ext uri="{FF2B5EF4-FFF2-40B4-BE49-F238E27FC236}">
                <a16:creationId xmlns:a16="http://schemas.microsoft.com/office/drawing/2014/main" xmlns="" id="{D00228FD-B3C1-481F-A49A-C613E41771BF}"/>
              </a:ext>
            </a:extLst>
          </p:cNvPr>
          <p:cNvSpPr/>
          <p:nvPr/>
        </p:nvSpPr>
        <p:spPr>
          <a:xfrm>
            <a:off x="8686240" y="5118694"/>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40" name="Rectangle: Rounded Corners 39">
            <a:extLst>
              <a:ext uri="{FF2B5EF4-FFF2-40B4-BE49-F238E27FC236}">
                <a16:creationId xmlns:a16="http://schemas.microsoft.com/office/drawing/2014/main" xmlns="" id="{C60BAF9A-8525-4DCA-9E45-B8C9ABCC5D6D}"/>
              </a:ext>
            </a:extLst>
          </p:cNvPr>
          <p:cNvSpPr/>
          <p:nvPr/>
        </p:nvSpPr>
        <p:spPr>
          <a:xfrm>
            <a:off x="5448838" y="5624494"/>
            <a:ext cx="324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pic>
        <p:nvPicPr>
          <p:cNvPr id="41" name="Picture 40">
            <a:extLst>
              <a:ext uri="{FF2B5EF4-FFF2-40B4-BE49-F238E27FC236}">
                <a16:creationId xmlns:a16="http://schemas.microsoft.com/office/drawing/2014/main" xmlns="" id="{190CB929-C36B-4004-B195-59D7DC334C3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8991" y="4627478"/>
            <a:ext cx="1440000" cy="1440000"/>
          </a:xfrm>
          <a:prstGeom prst="rect">
            <a:avLst/>
          </a:prstGeom>
        </p:spPr>
      </p:pic>
      <p:pic>
        <p:nvPicPr>
          <p:cNvPr id="47" name="Picture 46">
            <a:extLst>
              <a:ext uri="{FF2B5EF4-FFF2-40B4-BE49-F238E27FC236}">
                <a16:creationId xmlns:a16="http://schemas.microsoft.com/office/drawing/2014/main" xmlns="" id="{A71A7B65-61E5-467A-A97C-A38A26EC094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16016" y="4627478"/>
            <a:ext cx="1440000" cy="1440000"/>
          </a:xfrm>
          <a:prstGeom prst="rect">
            <a:avLst/>
          </a:prstGeom>
        </p:spPr>
      </p:pic>
      <p:pic>
        <p:nvPicPr>
          <p:cNvPr id="3076" name="Picture 4" descr="iPhone Telephone Ringing - handset clipart png download - 512*512 ...">
            <a:extLst>
              <a:ext uri="{FF2B5EF4-FFF2-40B4-BE49-F238E27FC236}">
                <a16:creationId xmlns:a16="http://schemas.microsoft.com/office/drawing/2014/main" xmlns="" id="{08C951F2-F249-4E1A-A8FA-27B1226C6DB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02503" y="4956694"/>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D7BFA8B4-3445-4279-A703-5479658E9FDA}"/>
              </a:ext>
            </a:extLst>
          </p:cNvPr>
          <p:cNvSpPr txBox="1"/>
          <p:nvPr/>
        </p:nvSpPr>
        <p:spPr>
          <a:xfrm>
            <a:off x="6457245" y="327622"/>
            <a:ext cx="2326278" cy="646331"/>
          </a:xfrm>
          <a:prstGeom prst="rect">
            <a:avLst/>
          </a:prstGeom>
          <a:noFill/>
        </p:spPr>
        <p:txBody>
          <a:bodyPr wrap="none" rtlCol="0">
            <a:spAutoFit/>
          </a:bodyPr>
          <a:lstStyle/>
          <a:p>
            <a:r>
              <a:rPr lang="en-GB" sz="3600" b="1" dirty="0" err="1">
                <a:solidFill>
                  <a:srgbClr val="EE6000"/>
                </a:solidFill>
                <a:latin typeface="Century Gothic"/>
              </a:rPr>
              <a:t>Réponses</a:t>
            </a:r>
            <a:endParaRPr lang="en-GB" sz="3600" b="1" dirty="0">
              <a:solidFill>
                <a:srgbClr val="EE6000"/>
              </a:solidFill>
              <a:latin typeface="Century Gothic"/>
            </a:endParaRPr>
          </a:p>
        </p:txBody>
      </p:sp>
    </p:spTree>
    <p:extLst>
      <p:ext uri="{BB962C8B-B14F-4D97-AF65-F5344CB8AC3E}">
        <p14:creationId xmlns:p14="http://schemas.microsoft.com/office/powerpoint/2010/main" val="36292573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8.1.1.1</a:t>
            </a:r>
            <a:endParaRPr lang="en-US" dirty="0"/>
          </a:p>
        </p:txBody>
      </p:sp>
      <p:sp>
        <p:nvSpPr>
          <p:cNvPr id="3" name="Content Placeholder 2"/>
          <p:cNvSpPr>
            <a:spLocks noGrp="1"/>
          </p:cNvSpPr>
          <p:nvPr>
            <p:ph idx="1"/>
          </p:nvPr>
        </p:nvSpPr>
        <p:spPr/>
        <p:txBody>
          <a:bodyPr/>
          <a:lstStyle/>
          <a:p>
            <a:r>
              <a:rPr lang="en-US" dirty="0" smtClean="0"/>
              <a:t>Slides 33-35: speaking, listening and writing on Francophone countries in Europe, Africa and the Americas</a:t>
            </a:r>
            <a:endParaRPr lang="en-US" dirty="0"/>
          </a:p>
        </p:txBody>
      </p:sp>
    </p:spTree>
    <p:extLst>
      <p:ext uri="{BB962C8B-B14F-4D97-AF65-F5344CB8AC3E}">
        <p14:creationId xmlns:p14="http://schemas.microsoft.com/office/powerpoint/2010/main" val="349773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Festival de Cannes</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xmlns="" id="{A2AECFFE-55D9-ED46-9E49-F19805C09A6A}"/>
              </a:ext>
            </a:extLst>
          </p:cNvPr>
          <p:cNvSpPr txBox="1"/>
          <p:nvPr/>
        </p:nvSpPr>
        <p:spPr>
          <a:xfrm>
            <a:off x="180000" y="1296000"/>
            <a:ext cx="11198087" cy="830997"/>
          </a:xfrm>
          <a:prstGeom prst="rect">
            <a:avLst/>
          </a:prstGeom>
          <a:noFill/>
        </p:spPr>
        <p:txBody>
          <a:bodyPr wrap="square" rtlCol="0">
            <a:spAutoFit/>
          </a:bodyPr>
          <a:lstStyle/>
          <a:p>
            <a:pPr>
              <a:defRPr/>
            </a:pP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mai</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le Festival de Cannes, un festival de </a:t>
            </a:r>
            <a:r>
              <a:rPr lang="en-US" sz="2400" dirty="0" err="1">
                <a:solidFill>
                  <a:srgbClr val="4472C4">
                    <a:lumMod val="50000"/>
                  </a:srgbClr>
                </a:solidFill>
                <a:latin typeface="Century Gothic" panose="020F0302020204030204"/>
              </a:rPr>
              <a:t>cinéma</a:t>
            </a:r>
            <a:r>
              <a:rPr lang="en-US" sz="2400" dirty="0">
                <a:solidFill>
                  <a:srgbClr val="4472C4">
                    <a:lumMod val="50000"/>
                  </a:srgbClr>
                </a:solidFill>
                <a:latin typeface="Century Gothic" panose="020F0302020204030204"/>
              </a:rPr>
              <a:t> important.</a:t>
            </a:r>
          </a:p>
          <a:p>
            <a:pPr>
              <a:defRPr/>
            </a:pPr>
            <a:r>
              <a:rPr lang="en-US" sz="2400" dirty="0">
                <a:solidFill>
                  <a:srgbClr val="4472C4">
                    <a:lumMod val="50000"/>
                  </a:srgbClr>
                </a:solidFill>
                <a:latin typeface="Century Gothic" panose="020F0302020204030204"/>
              </a:rPr>
              <a:t>Tu </a:t>
            </a:r>
            <a:r>
              <a:rPr lang="en-US" sz="2400" dirty="0" err="1">
                <a:solidFill>
                  <a:srgbClr val="4472C4">
                    <a:lumMod val="50000"/>
                  </a:srgbClr>
                </a:solidFill>
                <a:latin typeface="Century Gothic" panose="020F0302020204030204"/>
              </a:rPr>
              <a:t>fais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une</a:t>
            </a:r>
            <a:r>
              <a:rPr lang="en-US" sz="2400" dirty="0">
                <a:solidFill>
                  <a:srgbClr val="4472C4">
                    <a:lumMod val="50000"/>
                  </a:srgbClr>
                </a:solidFill>
                <a:latin typeface="Century Gothic" panose="020F0302020204030204"/>
              </a:rPr>
              <a:t> interview avec un </a:t>
            </a:r>
            <a:r>
              <a:rPr lang="en-US" sz="2400" dirty="0" err="1">
                <a:solidFill>
                  <a:srgbClr val="4472C4">
                    <a:lumMod val="50000"/>
                  </a:srgbClr>
                </a:solidFill>
                <a:latin typeface="Century Gothic" panose="020F0302020204030204"/>
              </a:rPr>
              <a:t>acteur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les </a:t>
            </a:r>
            <a:r>
              <a:rPr lang="en-US" sz="2400" b="1" dirty="0">
                <a:solidFill>
                  <a:srgbClr val="4472C4">
                    <a:lumMod val="50000"/>
                  </a:srgbClr>
                </a:solidFill>
                <a:latin typeface="Century Gothic" panose="020F0302020204030204"/>
              </a:rPr>
              <a:t>questions</a:t>
            </a:r>
            <a:r>
              <a:rPr lang="en-US" sz="2400" dirty="0">
                <a:solidFill>
                  <a:srgbClr val="4472C4">
                    <a:lumMod val="50000"/>
                  </a:srgbClr>
                </a:solidFill>
                <a:latin typeface="Century Gothic" panose="020F0302020204030204"/>
              </a:rPr>
              <a:t> avec </a:t>
            </a:r>
            <a:r>
              <a:rPr lang="en-US" sz="2400" b="1" dirty="0" err="1">
                <a:solidFill>
                  <a:srgbClr val="4472C4">
                    <a:lumMod val="50000"/>
                  </a:srgbClr>
                </a:solidFill>
                <a:latin typeface="Century Gothic" panose="020F0302020204030204"/>
              </a:rPr>
              <a:t>est-ce</a:t>
            </a:r>
            <a:r>
              <a:rPr lang="en-US" sz="2400" b="1" dirty="0">
                <a:solidFill>
                  <a:srgbClr val="4472C4">
                    <a:lumMod val="50000"/>
                  </a:srgbClr>
                </a:solidFill>
                <a:latin typeface="Century Gothic" panose="020F0302020204030204"/>
              </a:rPr>
              <a:t> que</a:t>
            </a:r>
            <a:r>
              <a:rPr lang="en-US" sz="2400" dirty="0">
                <a:solidFill>
                  <a:srgbClr val="4472C4">
                    <a:lumMod val="50000"/>
                  </a:srgbClr>
                </a:solidFill>
                <a:latin typeface="Century Gothic" panose="020F0302020204030204"/>
              </a:rPr>
              <a:t>. </a:t>
            </a:r>
          </a:p>
        </p:txBody>
      </p:sp>
      <p:sp>
        <p:nvSpPr>
          <p:cNvPr id="2" name="Rectangle 1">
            <a:extLst>
              <a:ext uri="{FF2B5EF4-FFF2-40B4-BE49-F238E27FC236}">
                <a16:creationId xmlns:a16="http://schemas.microsoft.com/office/drawing/2014/main" xmlns="" id="{48B13F35-6020-4046-95AE-DBFEA55A5C52}"/>
              </a:ext>
            </a:extLst>
          </p:cNvPr>
          <p:cNvSpPr/>
          <p:nvPr/>
        </p:nvSpPr>
        <p:spPr>
          <a:xfrm>
            <a:off x="336000" y="2259005"/>
            <a:ext cx="1152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buFontTx/>
              <a:buAutoNum type="arabicPeriod"/>
            </a:pPr>
            <a:r>
              <a:rPr lang="en-GB" sz="2000" dirty="0">
                <a:solidFill>
                  <a:srgbClr val="203864"/>
                </a:solidFill>
                <a:latin typeface="Century Gothic"/>
              </a:rPr>
              <a:t>Je </a:t>
            </a:r>
            <a:r>
              <a:rPr lang="en-GB" sz="2000" dirty="0" err="1">
                <a:solidFill>
                  <a:srgbClr val="203864"/>
                </a:solidFill>
                <a:latin typeface="Century Gothic"/>
              </a:rPr>
              <a:t>viens</a:t>
            </a:r>
            <a:r>
              <a:rPr lang="en-GB" sz="2000" dirty="0">
                <a:solidFill>
                  <a:srgbClr val="203864"/>
                </a:solidFill>
                <a:latin typeface="Century Gothic"/>
              </a:rPr>
              <a:t> au Festival de Cannes </a:t>
            </a:r>
            <a:r>
              <a:rPr lang="en-GB" sz="2000" dirty="0" err="1">
                <a:solidFill>
                  <a:srgbClr val="203864"/>
                </a:solidFill>
                <a:latin typeface="Century Gothic"/>
              </a:rPr>
              <a:t>parce</a:t>
            </a:r>
            <a:r>
              <a:rPr lang="en-GB" sz="2000" dirty="0">
                <a:solidFill>
                  <a:srgbClr val="203864"/>
                </a:solidFill>
                <a:latin typeface="Century Gothic"/>
              </a:rPr>
              <a:t> que </a:t>
            </a:r>
            <a:r>
              <a:rPr lang="en-GB" sz="2000" dirty="0" err="1">
                <a:solidFill>
                  <a:srgbClr val="203864"/>
                </a:solidFill>
                <a:latin typeface="Century Gothic"/>
              </a:rPr>
              <a:t>c’est</a:t>
            </a:r>
            <a:r>
              <a:rPr lang="en-GB" sz="2000" dirty="0">
                <a:solidFill>
                  <a:srgbClr val="203864"/>
                </a:solidFill>
                <a:latin typeface="Century Gothic"/>
              </a:rPr>
              <a:t> </a:t>
            </a:r>
            <a:r>
              <a:rPr lang="en-GB" sz="2000" dirty="0" err="1">
                <a:solidFill>
                  <a:srgbClr val="203864"/>
                </a:solidFill>
                <a:latin typeface="Century Gothic"/>
              </a:rPr>
              <a:t>l’événement</a:t>
            </a:r>
            <a:r>
              <a:rPr lang="en-GB" sz="2000" dirty="0">
                <a:solidFill>
                  <a:srgbClr val="203864"/>
                </a:solidFill>
                <a:latin typeface="Century Gothic"/>
              </a:rPr>
              <a:t> de </a:t>
            </a:r>
            <a:r>
              <a:rPr lang="en-GB" sz="2000" dirty="0" err="1">
                <a:solidFill>
                  <a:srgbClr val="203864"/>
                </a:solidFill>
                <a:latin typeface="Century Gothic"/>
              </a:rPr>
              <a:t>l’année</a:t>
            </a:r>
            <a:r>
              <a:rPr lang="en-GB" sz="2000" dirty="0">
                <a:solidFill>
                  <a:srgbClr val="203864"/>
                </a:solidFill>
                <a:latin typeface="Century Gothic"/>
              </a:rPr>
              <a:t> ! </a:t>
            </a:r>
            <a:r>
              <a:rPr lang="en-GB" sz="2000" b="1" dirty="0">
                <a:solidFill>
                  <a:srgbClr val="203864"/>
                </a:solidFill>
                <a:latin typeface="Century Gothic"/>
              </a:rPr>
              <a:t>(why)</a:t>
            </a:r>
            <a:endParaRPr lang="en-GB" sz="2000" dirty="0">
              <a:solidFill>
                <a:srgbClr val="203864"/>
              </a:solidFill>
              <a:latin typeface="Century Gothic"/>
            </a:endParaRPr>
          </a:p>
          <a:p>
            <a:pPr marL="457200" indent="-457200">
              <a:lnSpc>
                <a:spcPct val="150000"/>
              </a:lnSpc>
              <a:buFontTx/>
              <a:buAutoNum type="arabicPeriod"/>
            </a:pPr>
            <a:r>
              <a:rPr lang="en-GB" sz="2000" dirty="0" err="1">
                <a:solidFill>
                  <a:srgbClr val="203864"/>
                </a:solidFill>
                <a:latin typeface="Century Gothic"/>
              </a:rPr>
              <a:t>Aujourd’hui</a:t>
            </a:r>
            <a:r>
              <a:rPr lang="en-GB" sz="2000" dirty="0">
                <a:solidFill>
                  <a:srgbClr val="203864"/>
                </a:solidFill>
                <a:latin typeface="Century Gothic"/>
              </a:rPr>
              <a:t>, je </a:t>
            </a:r>
            <a:r>
              <a:rPr lang="en-GB" sz="2000" dirty="0" err="1">
                <a:solidFill>
                  <a:srgbClr val="203864"/>
                </a:solidFill>
                <a:latin typeface="Century Gothic"/>
              </a:rPr>
              <a:t>regarde</a:t>
            </a:r>
            <a:r>
              <a:rPr lang="en-GB" sz="2000" dirty="0">
                <a:solidFill>
                  <a:srgbClr val="203864"/>
                </a:solidFill>
                <a:latin typeface="Century Gothic"/>
              </a:rPr>
              <a:t> des films, et je </a:t>
            </a:r>
            <a:r>
              <a:rPr lang="en-GB" sz="2000" dirty="0" err="1">
                <a:solidFill>
                  <a:srgbClr val="203864"/>
                </a:solidFill>
                <a:latin typeface="Century Gothic"/>
              </a:rPr>
              <a:t>fais</a:t>
            </a:r>
            <a:r>
              <a:rPr lang="en-GB" sz="2000" dirty="0">
                <a:solidFill>
                  <a:srgbClr val="203864"/>
                </a:solidFill>
                <a:latin typeface="Century Gothic"/>
              </a:rPr>
              <a:t> </a:t>
            </a:r>
            <a:r>
              <a:rPr lang="en-GB" sz="2000" dirty="0" err="1">
                <a:solidFill>
                  <a:srgbClr val="203864"/>
                </a:solidFill>
                <a:latin typeface="Century Gothic"/>
              </a:rPr>
              <a:t>une</a:t>
            </a:r>
            <a:r>
              <a:rPr lang="en-GB" sz="2000" dirty="0">
                <a:solidFill>
                  <a:srgbClr val="203864"/>
                </a:solidFill>
                <a:latin typeface="Century Gothic"/>
              </a:rPr>
              <a:t> fête sur la </a:t>
            </a:r>
            <a:r>
              <a:rPr lang="en-GB" sz="2000" dirty="0" err="1">
                <a:solidFill>
                  <a:srgbClr val="203864"/>
                </a:solidFill>
                <a:latin typeface="Century Gothic"/>
              </a:rPr>
              <a:t>plage</a:t>
            </a:r>
            <a:r>
              <a:rPr lang="en-GB" sz="2000" dirty="0">
                <a:solidFill>
                  <a:srgbClr val="203864"/>
                </a:solidFill>
                <a:latin typeface="Century Gothic"/>
              </a:rPr>
              <a:t>. </a:t>
            </a:r>
            <a:r>
              <a:rPr lang="en-GB" sz="2000" b="1" dirty="0">
                <a:solidFill>
                  <a:srgbClr val="203864"/>
                </a:solidFill>
                <a:latin typeface="Century Gothic"/>
              </a:rPr>
              <a:t>(what)</a:t>
            </a:r>
            <a:endParaRPr lang="en-GB" sz="2000" dirty="0">
              <a:solidFill>
                <a:srgbClr val="203864"/>
              </a:solidFill>
              <a:latin typeface="Century Gothic"/>
            </a:endParaRPr>
          </a:p>
          <a:p>
            <a:pPr marL="457200" indent="-457200">
              <a:lnSpc>
                <a:spcPct val="150000"/>
              </a:lnSpc>
              <a:buFontTx/>
              <a:buAutoNum type="arabicPeriod"/>
            </a:pPr>
            <a:r>
              <a:rPr lang="en-GB" sz="2000" dirty="0" err="1">
                <a:solidFill>
                  <a:srgbClr val="203864"/>
                </a:solidFill>
                <a:latin typeface="Century Gothic"/>
              </a:rPr>
              <a:t>En</a:t>
            </a:r>
            <a:r>
              <a:rPr lang="en-GB" sz="2000" dirty="0">
                <a:solidFill>
                  <a:srgbClr val="203864"/>
                </a:solidFill>
                <a:latin typeface="Century Gothic"/>
              </a:rPr>
              <a:t> </a:t>
            </a:r>
            <a:r>
              <a:rPr lang="en-GB" sz="2000" dirty="0" err="1">
                <a:solidFill>
                  <a:srgbClr val="203864"/>
                </a:solidFill>
                <a:latin typeface="Century Gothic"/>
              </a:rPr>
              <a:t>ce</a:t>
            </a:r>
            <a:r>
              <a:rPr lang="en-GB" sz="2000" dirty="0">
                <a:solidFill>
                  <a:srgbClr val="203864"/>
                </a:solidFill>
                <a:latin typeface="Century Gothic"/>
              </a:rPr>
              <a:t> moment, je </a:t>
            </a:r>
            <a:r>
              <a:rPr lang="en-GB" sz="2000" dirty="0" err="1">
                <a:solidFill>
                  <a:srgbClr val="203864"/>
                </a:solidFill>
                <a:latin typeface="Century Gothic"/>
              </a:rPr>
              <a:t>vais</a:t>
            </a:r>
            <a:r>
              <a:rPr lang="en-GB" sz="2000" dirty="0">
                <a:solidFill>
                  <a:srgbClr val="203864"/>
                </a:solidFill>
                <a:latin typeface="Century Gothic"/>
              </a:rPr>
              <a:t> au </a:t>
            </a:r>
            <a:r>
              <a:rPr lang="en-GB" sz="2000" dirty="0" err="1">
                <a:solidFill>
                  <a:srgbClr val="203864"/>
                </a:solidFill>
                <a:latin typeface="Century Gothic"/>
              </a:rPr>
              <a:t>cinéma</a:t>
            </a:r>
            <a:r>
              <a:rPr lang="en-GB" sz="2000" dirty="0">
                <a:solidFill>
                  <a:srgbClr val="203864"/>
                </a:solidFill>
                <a:latin typeface="Century Gothic"/>
              </a:rPr>
              <a:t>. </a:t>
            </a:r>
            <a:r>
              <a:rPr lang="en-GB" sz="2000" b="1" dirty="0">
                <a:solidFill>
                  <a:srgbClr val="203864"/>
                </a:solidFill>
                <a:latin typeface="Century Gothic"/>
              </a:rPr>
              <a:t>(where)</a:t>
            </a:r>
            <a:endParaRPr lang="en-GB" sz="2000" dirty="0">
              <a:solidFill>
                <a:srgbClr val="203864"/>
              </a:solidFill>
              <a:latin typeface="Century Gothic"/>
            </a:endParaRPr>
          </a:p>
          <a:p>
            <a:pPr marL="457200" indent="-457200">
              <a:lnSpc>
                <a:spcPct val="150000"/>
              </a:lnSpc>
              <a:buFontTx/>
              <a:buAutoNum type="arabicPeriod"/>
            </a:pPr>
            <a:r>
              <a:rPr lang="en-GB" sz="2000" dirty="0">
                <a:solidFill>
                  <a:srgbClr val="203864"/>
                </a:solidFill>
                <a:latin typeface="Century Gothic"/>
              </a:rPr>
              <a:t>Je </a:t>
            </a:r>
            <a:r>
              <a:rPr lang="en-GB" sz="2000" dirty="0" err="1">
                <a:solidFill>
                  <a:srgbClr val="203864"/>
                </a:solidFill>
                <a:latin typeface="Century Gothic"/>
              </a:rPr>
              <a:t>vais</a:t>
            </a:r>
            <a:r>
              <a:rPr lang="en-GB" sz="2000" dirty="0">
                <a:solidFill>
                  <a:srgbClr val="203864"/>
                </a:solidFill>
                <a:latin typeface="Century Gothic"/>
              </a:rPr>
              <a:t> </a:t>
            </a:r>
            <a:r>
              <a:rPr lang="en-GB" sz="2000" dirty="0" err="1">
                <a:solidFill>
                  <a:srgbClr val="203864"/>
                </a:solidFill>
                <a:latin typeface="Century Gothic"/>
              </a:rPr>
              <a:t>arriver</a:t>
            </a:r>
            <a:r>
              <a:rPr lang="en-GB" sz="2000" dirty="0">
                <a:solidFill>
                  <a:srgbClr val="203864"/>
                </a:solidFill>
                <a:latin typeface="Century Gothic"/>
              </a:rPr>
              <a:t> au </a:t>
            </a:r>
            <a:r>
              <a:rPr lang="en-GB" sz="2000" dirty="0" err="1">
                <a:solidFill>
                  <a:srgbClr val="203864"/>
                </a:solidFill>
                <a:latin typeface="Century Gothic"/>
              </a:rPr>
              <a:t>cinéma</a:t>
            </a:r>
            <a:r>
              <a:rPr lang="en-GB" sz="2000" dirty="0">
                <a:solidFill>
                  <a:srgbClr val="203864"/>
                </a:solidFill>
                <a:latin typeface="Century Gothic"/>
              </a:rPr>
              <a:t> </a:t>
            </a:r>
            <a:r>
              <a:rPr lang="en-GB" sz="2000" dirty="0" err="1">
                <a:solidFill>
                  <a:srgbClr val="203864"/>
                </a:solidFill>
                <a:latin typeface="Century Gothic"/>
              </a:rPr>
              <a:t>en</a:t>
            </a:r>
            <a:r>
              <a:rPr lang="en-GB" sz="2000" dirty="0">
                <a:solidFill>
                  <a:srgbClr val="203864"/>
                </a:solidFill>
                <a:latin typeface="Century Gothic"/>
              </a:rPr>
              <a:t> retard ! </a:t>
            </a:r>
            <a:r>
              <a:rPr lang="en-GB" sz="2000" b="1" dirty="0">
                <a:solidFill>
                  <a:srgbClr val="203864"/>
                </a:solidFill>
                <a:latin typeface="Century Gothic"/>
              </a:rPr>
              <a:t>(when)</a:t>
            </a:r>
            <a:endParaRPr lang="en-GB" sz="2000" dirty="0">
              <a:solidFill>
                <a:srgbClr val="203864"/>
              </a:solidFill>
              <a:latin typeface="Century Gothic"/>
            </a:endParaRPr>
          </a:p>
          <a:p>
            <a:pPr marL="457200" indent="-457200">
              <a:lnSpc>
                <a:spcPct val="150000"/>
              </a:lnSpc>
              <a:buFontTx/>
              <a:buAutoNum type="arabicPeriod"/>
            </a:pPr>
            <a:r>
              <a:rPr lang="en-GB" sz="2000" dirty="0">
                <a:solidFill>
                  <a:srgbClr val="203864"/>
                </a:solidFill>
                <a:latin typeface="Century Gothic"/>
              </a:rPr>
              <a:t>Je </a:t>
            </a:r>
            <a:r>
              <a:rPr lang="en-GB" sz="2000" dirty="0" err="1">
                <a:solidFill>
                  <a:srgbClr val="203864"/>
                </a:solidFill>
                <a:latin typeface="Century Gothic"/>
              </a:rPr>
              <a:t>vais</a:t>
            </a:r>
            <a:r>
              <a:rPr lang="en-GB" sz="2000" dirty="0">
                <a:solidFill>
                  <a:srgbClr val="203864"/>
                </a:solidFill>
                <a:latin typeface="Century Gothic"/>
              </a:rPr>
              <a:t> </a:t>
            </a:r>
            <a:r>
              <a:rPr lang="en-GB" sz="2000" dirty="0" err="1">
                <a:solidFill>
                  <a:srgbClr val="203864"/>
                </a:solidFill>
                <a:latin typeface="Century Gothic"/>
              </a:rPr>
              <a:t>regarder</a:t>
            </a:r>
            <a:r>
              <a:rPr lang="en-GB" sz="2000" dirty="0">
                <a:solidFill>
                  <a:srgbClr val="203864"/>
                </a:solidFill>
                <a:latin typeface="Century Gothic"/>
              </a:rPr>
              <a:t> trois films. </a:t>
            </a:r>
            <a:r>
              <a:rPr lang="en-GB" sz="2000" b="1" dirty="0">
                <a:solidFill>
                  <a:srgbClr val="203864"/>
                </a:solidFill>
                <a:latin typeface="Century Gothic"/>
              </a:rPr>
              <a:t>(how many)</a:t>
            </a:r>
            <a:endParaRPr lang="en-GB" sz="2000" dirty="0">
              <a:solidFill>
                <a:srgbClr val="203864"/>
              </a:solidFill>
              <a:latin typeface="Century Gothic"/>
            </a:endParaRPr>
          </a:p>
          <a:p>
            <a:pPr marL="457200" indent="-457200">
              <a:lnSpc>
                <a:spcPct val="150000"/>
              </a:lnSpc>
              <a:buFontTx/>
              <a:buAutoNum type="arabicPeriod"/>
            </a:pPr>
            <a:r>
              <a:rPr lang="en-GB" sz="2000" dirty="0">
                <a:solidFill>
                  <a:srgbClr val="203864"/>
                </a:solidFill>
                <a:latin typeface="Century Gothic"/>
              </a:rPr>
              <a:t>Je </a:t>
            </a:r>
            <a:r>
              <a:rPr lang="en-GB" sz="2000" dirty="0" err="1">
                <a:solidFill>
                  <a:srgbClr val="203864"/>
                </a:solidFill>
                <a:latin typeface="Century Gothic"/>
              </a:rPr>
              <a:t>trouve</a:t>
            </a:r>
            <a:r>
              <a:rPr lang="en-GB" sz="2000" dirty="0">
                <a:solidFill>
                  <a:srgbClr val="203864"/>
                </a:solidFill>
                <a:latin typeface="Century Gothic"/>
              </a:rPr>
              <a:t> la </a:t>
            </a:r>
            <a:r>
              <a:rPr lang="en-GB" sz="2000" dirty="0" err="1">
                <a:solidFill>
                  <a:srgbClr val="203864"/>
                </a:solidFill>
                <a:latin typeface="Century Gothic"/>
              </a:rPr>
              <a:t>ville</a:t>
            </a:r>
            <a:r>
              <a:rPr lang="en-GB" sz="2000" dirty="0">
                <a:solidFill>
                  <a:srgbClr val="203864"/>
                </a:solidFill>
                <a:latin typeface="Century Gothic"/>
              </a:rPr>
              <a:t> de Cannes </a:t>
            </a:r>
            <a:r>
              <a:rPr lang="en-GB" sz="2000" dirty="0" err="1">
                <a:solidFill>
                  <a:srgbClr val="203864"/>
                </a:solidFill>
                <a:latin typeface="Century Gothic"/>
              </a:rPr>
              <a:t>excellente</a:t>
            </a:r>
            <a:r>
              <a:rPr lang="en-GB" sz="2000" dirty="0">
                <a:solidFill>
                  <a:srgbClr val="203864"/>
                </a:solidFill>
                <a:latin typeface="Century Gothic"/>
              </a:rPr>
              <a:t>. Les cafés et les </a:t>
            </a:r>
            <a:r>
              <a:rPr lang="en-GB" sz="2000" dirty="0" err="1">
                <a:solidFill>
                  <a:srgbClr val="203864"/>
                </a:solidFill>
                <a:latin typeface="Century Gothic"/>
              </a:rPr>
              <a:t>plages</a:t>
            </a:r>
            <a:r>
              <a:rPr lang="en-GB" sz="2000" dirty="0">
                <a:solidFill>
                  <a:srgbClr val="203864"/>
                </a:solidFill>
                <a:latin typeface="Century Gothic"/>
              </a:rPr>
              <a:t> </a:t>
            </a:r>
            <a:r>
              <a:rPr lang="en-GB" sz="2000" dirty="0" err="1">
                <a:solidFill>
                  <a:srgbClr val="203864"/>
                </a:solidFill>
                <a:latin typeface="Century Gothic"/>
              </a:rPr>
              <a:t>sont</a:t>
            </a:r>
            <a:r>
              <a:rPr lang="en-GB" sz="2000" dirty="0">
                <a:solidFill>
                  <a:srgbClr val="203864"/>
                </a:solidFill>
                <a:latin typeface="Century Gothic"/>
              </a:rPr>
              <a:t> </a:t>
            </a:r>
            <a:r>
              <a:rPr lang="en-GB" sz="2000" dirty="0" err="1">
                <a:solidFill>
                  <a:srgbClr val="203864"/>
                </a:solidFill>
                <a:latin typeface="Century Gothic"/>
              </a:rPr>
              <a:t>sympas</a:t>
            </a:r>
            <a:r>
              <a:rPr lang="en-GB" sz="2000" dirty="0">
                <a:solidFill>
                  <a:srgbClr val="203864"/>
                </a:solidFill>
                <a:latin typeface="Century Gothic"/>
              </a:rPr>
              <a:t>. </a:t>
            </a:r>
            <a:r>
              <a:rPr lang="en-GB" sz="2000" b="1" dirty="0">
                <a:solidFill>
                  <a:srgbClr val="203864"/>
                </a:solidFill>
                <a:latin typeface="Century Gothic"/>
              </a:rPr>
              <a:t>(how)</a:t>
            </a:r>
            <a:endParaRPr lang="en-GB" sz="2000" dirty="0">
              <a:solidFill>
                <a:srgbClr val="203864"/>
              </a:solidFill>
              <a:latin typeface="Century Gothic"/>
            </a:endParaRPr>
          </a:p>
          <a:p>
            <a:pPr marL="457200" indent="-457200">
              <a:lnSpc>
                <a:spcPct val="150000"/>
              </a:lnSpc>
              <a:buFontTx/>
              <a:buAutoNum type="arabicPeriod"/>
            </a:pPr>
            <a:r>
              <a:rPr lang="en-GB" sz="2000" dirty="0" err="1">
                <a:solidFill>
                  <a:srgbClr val="203864"/>
                </a:solidFill>
                <a:latin typeface="Century Gothic"/>
              </a:rPr>
              <a:t>J’aime</a:t>
            </a:r>
            <a:r>
              <a:rPr lang="en-GB" sz="2000" dirty="0">
                <a:solidFill>
                  <a:srgbClr val="203864"/>
                </a:solidFill>
                <a:latin typeface="Century Gothic"/>
              </a:rPr>
              <a:t> le café derrière le </a:t>
            </a:r>
            <a:r>
              <a:rPr lang="en-GB" sz="2000" dirty="0" err="1">
                <a:solidFill>
                  <a:srgbClr val="203864"/>
                </a:solidFill>
                <a:latin typeface="Century Gothic"/>
              </a:rPr>
              <a:t>cinéma</a:t>
            </a:r>
            <a:r>
              <a:rPr lang="en-GB" sz="2000" dirty="0">
                <a:solidFill>
                  <a:srgbClr val="203864"/>
                </a:solidFill>
                <a:latin typeface="Century Gothic"/>
              </a:rPr>
              <a:t>. </a:t>
            </a:r>
            <a:r>
              <a:rPr lang="en-GB" sz="2000" b="1" dirty="0">
                <a:solidFill>
                  <a:srgbClr val="203864"/>
                </a:solidFill>
                <a:latin typeface="Century Gothic"/>
              </a:rPr>
              <a:t>(which)</a:t>
            </a:r>
            <a:endParaRPr lang="en-GB" sz="2000" dirty="0">
              <a:solidFill>
                <a:srgbClr val="203864"/>
              </a:solidFill>
              <a:latin typeface="Century Gothic"/>
            </a:endParaRPr>
          </a:p>
          <a:p>
            <a:pPr marL="457200" indent="-457200">
              <a:lnSpc>
                <a:spcPct val="150000"/>
              </a:lnSpc>
              <a:buFontTx/>
              <a:buAutoNum type="arabicPeriod"/>
            </a:pPr>
            <a:r>
              <a:rPr lang="en-GB" sz="2000" dirty="0">
                <a:solidFill>
                  <a:srgbClr val="203864"/>
                </a:solidFill>
                <a:latin typeface="Century Gothic"/>
              </a:rPr>
              <a:t>Je </a:t>
            </a:r>
            <a:r>
              <a:rPr lang="en-GB" sz="2000" dirty="0" err="1">
                <a:solidFill>
                  <a:srgbClr val="203864"/>
                </a:solidFill>
                <a:latin typeface="Century Gothic"/>
              </a:rPr>
              <a:t>préfère</a:t>
            </a:r>
            <a:r>
              <a:rPr lang="en-GB" sz="2000" dirty="0">
                <a:solidFill>
                  <a:srgbClr val="203864"/>
                </a:solidFill>
                <a:latin typeface="Century Gothic"/>
              </a:rPr>
              <a:t> la </a:t>
            </a:r>
            <a:r>
              <a:rPr lang="en-GB" sz="2000" dirty="0" err="1">
                <a:solidFill>
                  <a:srgbClr val="203864"/>
                </a:solidFill>
                <a:latin typeface="Century Gothic"/>
              </a:rPr>
              <a:t>Plage</a:t>
            </a:r>
            <a:r>
              <a:rPr lang="en-GB" sz="2000" dirty="0">
                <a:solidFill>
                  <a:srgbClr val="203864"/>
                </a:solidFill>
                <a:latin typeface="Century Gothic"/>
              </a:rPr>
              <a:t> du Festival, entre </a:t>
            </a:r>
            <a:r>
              <a:rPr lang="en-GB" sz="2000" dirty="0" err="1">
                <a:solidFill>
                  <a:srgbClr val="203864"/>
                </a:solidFill>
                <a:latin typeface="Century Gothic"/>
              </a:rPr>
              <a:t>l’hôtel</a:t>
            </a:r>
            <a:r>
              <a:rPr lang="en-GB" sz="2000" dirty="0">
                <a:solidFill>
                  <a:srgbClr val="203864"/>
                </a:solidFill>
                <a:latin typeface="Century Gothic"/>
              </a:rPr>
              <a:t> Marriott et </a:t>
            </a:r>
            <a:r>
              <a:rPr lang="en-GB" sz="2000" dirty="0" err="1">
                <a:solidFill>
                  <a:srgbClr val="203864"/>
                </a:solidFill>
                <a:latin typeface="Century Gothic"/>
              </a:rPr>
              <a:t>l’hôtel</a:t>
            </a:r>
            <a:r>
              <a:rPr lang="en-GB" sz="2000" dirty="0">
                <a:solidFill>
                  <a:srgbClr val="203864"/>
                </a:solidFill>
                <a:latin typeface="Century Gothic"/>
              </a:rPr>
              <a:t> Carlton. </a:t>
            </a:r>
            <a:r>
              <a:rPr lang="en-GB" sz="2000" b="1" dirty="0">
                <a:solidFill>
                  <a:srgbClr val="203864"/>
                </a:solidFill>
                <a:latin typeface="Century Gothic"/>
              </a:rPr>
              <a:t>(which)</a:t>
            </a:r>
            <a:endParaRPr lang="en-GB" sz="2000" dirty="0">
              <a:solidFill>
                <a:srgbClr val="203864"/>
              </a:solidFill>
              <a:latin typeface="Century Gothic"/>
            </a:endParaRPr>
          </a:p>
          <a:p>
            <a:pPr marL="457200" indent="-457200">
              <a:lnSpc>
                <a:spcPct val="150000"/>
              </a:lnSpc>
              <a:buFontTx/>
              <a:buAutoNum type="arabicPeriod"/>
            </a:pPr>
            <a:endParaRPr lang="en-GB" sz="2000" dirty="0">
              <a:solidFill>
                <a:srgbClr val="203864"/>
              </a:solidFill>
              <a:latin typeface="Century Gothic"/>
            </a:endParaRPr>
          </a:p>
          <a:p>
            <a:pPr marL="457200" indent="-457200">
              <a:lnSpc>
                <a:spcPct val="150000"/>
              </a:lnSpc>
              <a:buFontTx/>
              <a:buAutoNum type="arabicPeriod"/>
            </a:pPr>
            <a:endParaRPr lang="en-GB" sz="2000" dirty="0">
              <a:solidFill>
                <a:srgbClr val="203864"/>
              </a:solidFill>
              <a:latin typeface="Century Gothic"/>
            </a:endParaRPr>
          </a:p>
        </p:txBody>
      </p:sp>
      <p:pic>
        <p:nvPicPr>
          <p:cNvPr id="6148" name="Picture 4" descr="woman walking on red carpet - Clip Art Library">
            <a:extLst>
              <a:ext uri="{FF2B5EF4-FFF2-40B4-BE49-F238E27FC236}">
                <a16:creationId xmlns:a16="http://schemas.microsoft.com/office/drawing/2014/main" xmlns="" id="{BDED0AD1-4601-4D80-A843-D9D4F615487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39168" y="686997"/>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11206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Festival de Cannes</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xmlns="" id="{A2AECFFE-55D9-ED46-9E49-F19805C09A6A}"/>
              </a:ext>
            </a:extLst>
          </p:cNvPr>
          <p:cNvSpPr txBox="1"/>
          <p:nvPr/>
        </p:nvSpPr>
        <p:spPr>
          <a:xfrm>
            <a:off x="180000" y="1296000"/>
            <a:ext cx="11198087" cy="830997"/>
          </a:xfrm>
          <a:prstGeom prst="rect">
            <a:avLst/>
          </a:prstGeom>
          <a:noFill/>
        </p:spPr>
        <p:txBody>
          <a:bodyPr wrap="square" rtlCol="0">
            <a:spAutoFit/>
          </a:bodyPr>
          <a:lstStyle/>
          <a:p>
            <a:pPr>
              <a:defRPr/>
            </a:pP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mai</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le Festival de Cannes, un festival de </a:t>
            </a:r>
            <a:r>
              <a:rPr lang="en-US" sz="2400" dirty="0" err="1">
                <a:solidFill>
                  <a:srgbClr val="4472C4">
                    <a:lumMod val="50000"/>
                  </a:srgbClr>
                </a:solidFill>
                <a:latin typeface="Century Gothic" panose="020F0302020204030204"/>
              </a:rPr>
              <a:t>cinéma</a:t>
            </a:r>
            <a:r>
              <a:rPr lang="en-US" sz="2400" dirty="0">
                <a:solidFill>
                  <a:srgbClr val="4472C4">
                    <a:lumMod val="50000"/>
                  </a:srgbClr>
                </a:solidFill>
                <a:latin typeface="Century Gothic" panose="020F0302020204030204"/>
              </a:rPr>
              <a:t> important.</a:t>
            </a:r>
          </a:p>
          <a:p>
            <a:pPr>
              <a:defRPr/>
            </a:pPr>
            <a:r>
              <a:rPr lang="en-US" sz="2400" dirty="0">
                <a:solidFill>
                  <a:srgbClr val="4472C4">
                    <a:lumMod val="50000"/>
                  </a:srgbClr>
                </a:solidFill>
                <a:latin typeface="Century Gothic" panose="020F0302020204030204"/>
              </a:rPr>
              <a:t>Tu </a:t>
            </a:r>
            <a:r>
              <a:rPr lang="en-US" sz="2400" dirty="0" err="1">
                <a:solidFill>
                  <a:srgbClr val="4472C4">
                    <a:lumMod val="50000"/>
                  </a:srgbClr>
                </a:solidFill>
                <a:latin typeface="Century Gothic" panose="020F0302020204030204"/>
              </a:rPr>
              <a:t>fais</a:t>
            </a:r>
            <a:r>
              <a:rPr lang="en-US" sz="2400" dirty="0">
                <a:solidFill>
                  <a:srgbClr val="4472C4">
                    <a:lumMod val="50000"/>
                  </a:srgbClr>
                </a:solidFill>
                <a:latin typeface="Century Gothic" panose="020F0302020204030204"/>
              </a:rPr>
              <a:t> un interview avec un </a:t>
            </a:r>
            <a:r>
              <a:rPr lang="en-US" sz="2400" dirty="0" err="1">
                <a:solidFill>
                  <a:srgbClr val="4472C4">
                    <a:lumMod val="50000"/>
                  </a:srgbClr>
                </a:solidFill>
                <a:latin typeface="Century Gothic" panose="020F0302020204030204"/>
              </a:rPr>
              <a:t>acteur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les questions avec </a:t>
            </a:r>
            <a:r>
              <a:rPr lang="en-US" sz="2400" b="1" dirty="0" err="1">
                <a:solidFill>
                  <a:srgbClr val="4472C4">
                    <a:lumMod val="50000"/>
                  </a:srgbClr>
                </a:solidFill>
                <a:latin typeface="Century Gothic" panose="020F0302020204030204"/>
              </a:rPr>
              <a:t>est-ce</a:t>
            </a:r>
            <a:r>
              <a:rPr lang="en-US" sz="2400" b="1" dirty="0">
                <a:solidFill>
                  <a:srgbClr val="4472C4">
                    <a:lumMod val="50000"/>
                  </a:srgbClr>
                </a:solidFill>
                <a:latin typeface="Century Gothic" panose="020F0302020204030204"/>
              </a:rPr>
              <a:t> que</a:t>
            </a:r>
            <a:r>
              <a:rPr lang="en-US" sz="2400" dirty="0">
                <a:solidFill>
                  <a:srgbClr val="4472C4">
                    <a:lumMod val="50000"/>
                  </a:srgbClr>
                </a:solidFill>
                <a:latin typeface="Century Gothic" panose="020F0302020204030204"/>
              </a:rPr>
              <a:t>. </a:t>
            </a:r>
          </a:p>
        </p:txBody>
      </p:sp>
      <p:sp>
        <p:nvSpPr>
          <p:cNvPr id="2" name="Rectangle 1">
            <a:extLst>
              <a:ext uri="{FF2B5EF4-FFF2-40B4-BE49-F238E27FC236}">
                <a16:creationId xmlns:a16="http://schemas.microsoft.com/office/drawing/2014/main" xmlns="" id="{48B13F35-6020-4046-95AE-DBFEA55A5C52}"/>
              </a:ext>
            </a:extLst>
          </p:cNvPr>
          <p:cNvSpPr/>
          <p:nvPr/>
        </p:nvSpPr>
        <p:spPr>
          <a:xfrm>
            <a:off x="336000" y="2259005"/>
            <a:ext cx="1152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buFontTx/>
              <a:buAutoNum type="arabicPeriod"/>
            </a:pPr>
            <a:r>
              <a:rPr lang="en-GB" sz="2000" dirty="0" err="1">
                <a:solidFill>
                  <a:srgbClr val="EE6000"/>
                </a:solidFill>
                <a:latin typeface="Century Gothic"/>
              </a:rPr>
              <a:t>Pourquoi</a:t>
            </a:r>
            <a:r>
              <a:rPr lang="en-GB" sz="2000" dirty="0">
                <a:solidFill>
                  <a:srgbClr val="EE6000"/>
                </a:solidFill>
                <a:latin typeface="Century Gothic"/>
              </a:rPr>
              <a:t> </a:t>
            </a:r>
            <a:r>
              <a:rPr lang="en-GB" sz="2000" dirty="0" err="1">
                <a:solidFill>
                  <a:srgbClr val="EE6000"/>
                </a:solidFill>
                <a:latin typeface="Century Gothic"/>
              </a:rPr>
              <a:t>est-ce</a:t>
            </a:r>
            <a:r>
              <a:rPr lang="en-GB" sz="2000" dirty="0">
                <a:solidFill>
                  <a:srgbClr val="EE6000"/>
                </a:solidFill>
                <a:latin typeface="Century Gothic"/>
              </a:rPr>
              <a:t> que </a:t>
            </a:r>
            <a:r>
              <a:rPr lang="en-GB" sz="2000" dirty="0" err="1">
                <a:solidFill>
                  <a:srgbClr val="EE6000"/>
                </a:solidFill>
                <a:latin typeface="Century Gothic"/>
              </a:rPr>
              <a:t>tu</a:t>
            </a:r>
            <a:r>
              <a:rPr lang="en-GB" sz="2000" dirty="0">
                <a:solidFill>
                  <a:srgbClr val="EE6000"/>
                </a:solidFill>
                <a:latin typeface="Century Gothic"/>
              </a:rPr>
              <a:t> </a:t>
            </a:r>
            <a:r>
              <a:rPr lang="en-GB" sz="2000" dirty="0" err="1">
                <a:solidFill>
                  <a:srgbClr val="EE6000"/>
                </a:solidFill>
                <a:latin typeface="Century Gothic"/>
              </a:rPr>
              <a:t>viens</a:t>
            </a:r>
            <a:r>
              <a:rPr lang="en-GB" sz="2000" dirty="0">
                <a:solidFill>
                  <a:srgbClr val="EE6000"/>
                </a:solidFill>
                <a:latin typeface="Century Gothic"/>
              </a:rPr>
              <a:t> au Festival de Cannes ?</a:t>
            </a:r>
          </a:p>
          <a:p>
            <a:pPr marL="457200" indent="-457200">
              <a:lnSpc>
                <a:spcPct val="150000"/>
              </a:lnSpc>
              <a:buFontTx/>
              <a:buAutoNum type="arabicPeriod"/>
            </a:pPr>
            <a:r>
              <a:rPr lang="en-GB" sz="2000" dirty="0" err="1">
                <a:solidFill>
                  <a:srgbClr val="EE6000"/>
                </a:solidFill>
                <a:latin typeface="Century Gothic"/>
              </a:rPr>
              <a:t>Qu’est-ce</a:t>
            </a:r>
            <a:r>
              <a:rPr lang="en-GB" sz="2000" dirty="0">
                <a:solidFill>
                  <a:srgbClr val="EE6000"/>
                </a:solidFill>
                <a:latin typeface="Century Gothic"/>
              </a:rPr>
              <a:t> que </a:t>
            </a:r>
            <a:r>
              <a:rPr lang="en-GB" sz="2000" dirty="0" err="1">
                <a:solidFill>
                  <a:srgbClr val="EE6000"/>
                </a:solidFill>
                <a:latin typeface="Century Gothic"/>
              </a:rPr>
              <a:t>tu</a:t>
            </a:r>
            <a:r>
              <a:rPr lang="en-GB" sz="2000" dirty="0">
                <a:solidFill>
                  <a:srgbClr val="EE6000"/>
                </a:solidFill>
                <a:latin typeface="Century Gothic"/>
              </a:rPr>
              <a:t> </a:t>
            </a:r>
            <a:r>
              <a:rPr lang="en-GB" sz="2000" dirty="0" err="1">
                <a:solidFill>
                  <a:srgbClr val="EE6000"/>
                </a:solidFill>
                <a:latin typeface="Century Gothic"/>
              </a:rPr>
              <a:t>fais</a:t>
            </a:r>
            <a:r>
              <a:rPr lang="en-GB" sz="2000" dirty="0">
                <a:solidFill>
                  <a:srgbClr val="EE6000"/>
                </a:solidFill>
                <a:latin typeface="Century Gothic"/>
              </a:rPr>
              <a:t> </a:t>
            </a:r>
            <a:r>
              <a:rPr lang="en-GB" sz="2000" dirty="0" err="1">
                <a:solidFill>
                  <a:srgbClr val="EE6000"/>
                </a:solidFill>
                <a:latin typeface="Century Gothic"/>
              </a:rPr>
              <a:t>aujourd’hui</a:t>
            </a:r>
            <a:r>
              <a:rPr lang="en-GB" sz="2000" dirty="0">
                <a:solidFill>
                  <a:srgbClr val="EE6000"/>
                </a:solidFill>
                <a:latin typeface="Century Gothic"/>
              </a:rPr>
              <a:t> ?</a:t>
            </a:r>
          </a:p>
          <a:p>
            <a:pPr marL="457200" indent="-457200">
              <a:lnSpc>
                <a:spcPct val="150000"/>
              </a:lnSpc>
              <a:buFontTx/>
              <a:buAutoNum type="arabicPeriod"/>
            </a:pPr>
            <a:r>
              <a:rPr lang="en-GB" sz="2000" dirty="0" err="1">
                <a:solidFill>
                  <a:srgbClr val="EE6000"/>
                </a:solidFill>
                <a:latin typeface="Century Gothic"/>
              </a:rPr>
              <a:t>Où</a:t>
            </a:r>
            <a:r>
              <a:rPr lang="en-GB" sz="2000" dirty="0">
                <a:solidFill>
                  <a:srgbClr val="EE6000"/>
                </a:solidFill>
                <a:latin typeface="Century Gothic"/>
              </a:rPr>
              <a:t> </a:t>
            </a:r>
            <a:r>
              <a:rPr lang="en-GB" sz="2000" dirty="0" err="1">
                <a:solidFill>
                  <a:srgbClr val="EE6000"/>
                </a:solidFill>
                <a:latin typeface="Century Gothic"/>
              </a:rPr>
              <a:t>est-ce</a:t>
            </a:r>
            <a:r>
              <a:rPr lang="en-GB" sz="2000" dirty="0">
                <a:solidFill>
                  <a:srgbClr val="EE6000"/>
                </a:solidFill>
                <a:latin typeface="Century Gothic"/>
              </a:rPr>
              <a:t> que </a:t>
            </a:r>
            <a:r>
              <a:rPr lang="en-GB" sz="2000" dirty="0" err="1">
                <a:solidFill>
                  <a:srgbClr val="EE6000"/>
                </a:solidFill>
                <a:latin typeface="Century Gothic"/>
              </a:rPr>
              <a:t>tu</a:t>
            </a:r>
            <a:r>
              <a:rPr lang="en-GB" sz="2000" dirty="0">
                <a:solidFill>
                  <a:srgbClr val="EE6000"/>
                </a:solidFill>
                <a:latin typeface="Century Gothic"/>
              </a:rPr>
              <a:t> vas </a:t>
            </a:r>
            <a:r>
              <a:rPr lang="en-GB" sz="2000" dirty="0" err="1">
                <a:solidFill>
                  <a:srgbClr val="EE6000"/>
                </a:solidFill>
                <a:latin typeface="Century Gothic"/>
              </a:rPr>
              <a:t>en</a:t>
            </a:r>
            <a:r>
              <a:rPr lang="en-GB" sz="2000" dirty="0">
                <a:solidFill>
                  <a:srgbClr val="EE6000"/>
                </a:solidFill>
                <a:latin typeface="Century Gothic"/>
              </a:rPr>
              <a:t> </a:t>
            </a:r>
            <a:r>
              <a:rPr lang="en-GB" sz="2000" dirty="0" err="1">
                <a:solidFill>
                  <a:srgbClr val="EE6000"/>
                </a:solidFill>
                <a:latin typeface="Century Gothic"/>
              </a:rPr>
              <a:t>ce</a:t>
            </a:r>
            <a:r>
              <a:rPr lang="en-GB" sz="2000" dirty="0">
                <a:solidFill>
                  <a:srgbClr val="EE6000"/>
                </a:solidFill>
                <a:latin typeface="Century Gothic"/>
              </a:rPr>
              <a:t> moment ?</a:t>
            </a:r>
          </a:p>
          <a:p>
            <a:pPr marL="457200" indent="-457200">
              <a:lnSpc>
                <a:spcPct val="150000"/>
              </a:lnSpc>
              <a:buFontTx/>
              <a:buAutoNum type="arabicPeriod"/>
            </a:pPr>
            <a:r>
              <a:rPr lang="en-GB" sz="2000" dirty="0" err="1">
                <a:solidFill>
                  <a:srgbClr val="EE6000"/>
                </a:solidFill>
                <a:latin typeface="Century Gothic"/>
              </a:rPr>
              <a:t>Quand</a:t>
            </a:r>
            <a:r>
              <a:rPr lang="en-GB" sz="2000" dirty="0">
                <a:solidFill>
                  <a:srgbClr val="EE6000"/>
                </a:solidFill>
                <a:latin typeface="Century Gothic"/>
              </a:rPr>
              <a:t> </a:t>
            </a:r>
            <a:r>
              <a:rPr lang="en-GB" sz="2000" dirty="0" err="1">
                <a:solidFill>
                  <a:srgbClr val="EE6000"/>
                </a:solidFill>
                <a:latin typeface="Century Gothic"/>
              </a:rPr>
              <a:t>est-ce</a:t>
            </a:r>
            <a:r>
              <a:rPr lang="en-GB" sz="2000" dirty="0">
                <a:solidFill>
                  <a:srgbClr val="EE6000"/>
                </a:solidFill>
                <a:latin typeface="Century Gothic"/>
              </a:rPr>
              <a:t> que </a:t>
            </a:r>
            <a:r>
              <a:rPr lang="en-GB" sz="2000" dirty="0" err="1">
                <a:solidFill>
                  <a:srgbClr val="EE6000"/>
                </a:solidFill>
                <a:latin typeface="Century Gothic"/>
              </a:rPr>
              <a:t>tu</a:t>
            </a:r>
            <a:r>
              <a:rPr lang="en-GB" sz="2000" dirty="0">
                <a:solidFill>
                  <a:srgbClr val="EE6000"/>
                </a:solidFill>
                <a:latin typeface="Century Gothic"/>
              </a:rPr>
              <a:t> vas </a:t>
            </a:r>
            <a:r>
              <a:rPr lang="en-GB" sz="2000" dirty="0" err="1">
                <a:solidFill>
                  <a:srgbClr val="EE6000"/>
                </a:solidFill>
                <a:latin typeface="Century Gothic"/>
              </a:rPr>
              <a:t>arriver</a:t>
            </a:r>
            <a:r>
              <a:rPr lang="en-GB" sz="2000" dirty="0">
                <a:solidFill>
                  <a:srgbClr val="EE6000"/>
                </a:solidFill>
                <a:latin typeface="Century Gothic"/>
              </a:rPr>
              <a:t> au </a:t>
            </a:r>
            <a:r>
              <a:rPr lang="en-GB" sz="2000" dirty="0" err="1">
                <a:solidFill>
                  <a:srgbClr val="EE6000"/>
                </a:solidFill>
                <a:latin typeface="Century Gothic"/>
              </a:rPr>
              <a:t>cinéma</a:t>
            </a:r>
            <a:r>
              <a:rPr lang="en-GB" sz="2000" dirty="0">
                <a:solidFill>
                  <a:srgbClr val="EE6000"/>
                </a:solidFill>
                <a:latin typeface="Century Gothic"/>
              </a:rPr>
              <a:t> ?</a:t>
            </a:r>
          </a:p>
          <a:p>
            <a:pPr marL="457200" indent="-457200">
              <a:lnSpc>
                <a:spcPct val="150000"/>
              </a:lnSpc>
              <a:buFontTx/>
              <a:buAutoNum type="arabicPeriod"/>
            </a:pPr>
            <a:r>
              <a:rPr lang="en-GB" sz="2000" dirty="0" err="1">
                <a:solidFill>
                  <a:srgbClr val="EE6000"/>
                </a:solidFill>
                <a:latin typeface="Century Gothic"/>
              </a:rPr>
              <a:t>Combien</a:t>
            </a:r>
            <a:r>
              <a:rPr lang="en-GB" sz="2000" dirty="0">
                <a:solidFill>
                  <a:srgbClr val="EE6000"/>
                </a:solidFill>
                <a:latin typeface="Century Gothic"/>
              </a:rPr>
              <a:t> de films </a:t>
            </a:r>
            <a:r>
              <a:rPr lang="en-GB" sz="2000" dirty="0" err="1">
                <a:solidFill>
                  <a:srgbClr val="EE6000"/>
                </a:solidFill>
                <a:latin typeface="Century Gothic"/>
              </a:rPr>
              <a:t>est-ce</a:t>
            </a:r>
            <a:r>
              <a:rPr lang="en-GB" sz="2000" dirty="0">
                <a:solidFill>
                  <a:srgbClr val="EE6000"/>
                </a:solidFill>
                <a:latin typeface="Century Gothic"/>
              </a:rPr>
              <a:t> que </a:t>
            </a:r>
            <a:r>
              <a:rPr lang="en-GB" sz="2000" dirty="0" err="1">
                <a:solidFill>
                  <a:srgbClr val="EE6000"/>
                </a:solidFill>
                <a:latin typeface="Century Gothic"/>
              </a:rPr>
              <a:t>tu</a:t>
            </a:r>
            <a:r>
              <a:rPr lang="en-GB" sz="2000" dirty="0">
                <a:solidFill>
                  <a:srgbClr val="EE6000"/>
                </a:solidFill>
                <a:latin typeface="Century Gothic"/>
              </a:rPr>
              <a:t> vas </a:t>
            </a:r>
            <a:r>
              <a:rPr lang="en-GB" sz="2000" dirty="0" err="1">
                <a:solidFill>
                  <a:srgbClr val="EE6000"/>
                </a:solidFill>
                <a:latin typeface="Century Gothic"/>
              </a:rPr>
              <a:t>regarder</a:t>
            </a:r>
            <a:r>
              <a:rPr lang="en-GB" sz="2000" dirty="0">
                <a:solidFill>
                  <a:srgbClr val="EE6000"/>
                </a:solidFill>
                <a:latin typeface="Century Gothic"/>
              </a:rPr>
              <a:t> ?</a:t>
            </a:r>
          </a:p>
          <a:p>
            <a:pPr marL="457200" indent="-457200">
              <a:lnSpc>
                <a:spcPct val="150000"/>
              </a:lnSpc>
              <a:buFontTx/>
              <a:buAutoNum type="arabicPeriod"/>
            </a:pPr>
            <a:r>
              <a:rPr lang="en-GB" sz="2000" dirty="0">
                <a:solidFill>
                  <a:srgbClr val="EE6000"/>
                </a:solidFill>
                <a:latin typeface="Century Gothic"/>
              </a:rPr>
              <a:t>Comment </a:t>
            </a:r>
            <a:r>
              <a:rPr lang="en-GB" sz="2000" dirty="0" err="1">
                <a:solidFill>
                  <a:srgbClr val="EE6000"/>
                </a:solidFill>
                <a:latin typeface="Century Gothic"/>
              </a:rPr>
              <a:t>est-ce</a:t>
            </a:r>
            <a:r>
              <a:rPr lang="en-GB" sz="2000" dirty="0">
                <a:solidFill>
                  <a:srgbClr val="EE6000"/>
                </a:solidFill>
                <a:latin typeface="Century Gothic"/>
              </a:rPr>
              <a:t> que </a:t>
            </a:r>
            <a:r>
              <a:rPr lang="en-GB" sz="2000" dirty="0" err="1">
                <a:solidFill>
                  <a:srgbClr val="EE6000"/>
                </a:solidFill>
                <a:latin typeface="Century Gothic"/>
              </a:rPr>
              <a:t>tu</a:t>
            </a:r>
            <a:r>
              <a:rPr lang="en-GB" sz="2000" dirty="0">
                <a:solidFill>
                  <a:srgbClr val="EE6000"/>
                </a:solidFill>
                <a:latin typeface="Century Gothic"/>
              </a:rPr>
              <a:t> </a:t>
            </a:r>
            <a:r>
              <a:rPr lang="en-GB" sz="2000" dirty="0" err="1">
                <a:solidFill>
                  <a:srgbClr val="EE6000"/>
                </a:solidFill>
                <a:latin typeface="Century Gothic"/>
              </a:rPr>
              <a:t>trouves</a:t>
            </a:r>
            <a:r>
              <a:rPr lang="en-GB" sz="2000" dirty="0">
                <a:solidFill>
                  <a:srgbClr val="EE6000"/>
                </a:solidFill>
                <a:latin typeface="Century Gothic"/>
              </a:rPr>
              <a:t> la </a:t>
            </a:r>
            <a:r>
              <a:rPr lang="en-GB" sz="2000" dirty="0" err="1">
                <a:solidFill>
                  <a:srgbClr val="EE6000"/>
                </a:solidFill>
                <a:latin typeface="Century Gothic"/>
              </a:rPr>
              <a:t>ville</a:t>
            </a:r>
            <a:r>
              <a:rPr lang="en-GB" sz="2000" dirty="0">
                <a:solidFill>
                  <a:srgbClr val="EE6000"/>
                </a:solidFill>
                <a:latin typeface="Century Gothic"/>
              </a:rPr>
              <a:t> de Cannes ?</a:t>
            </a:r>
          </a:p>
          <a:p>
            <a:pPr marL="457200" indent="-457200">
              <a:lnSpc>
                <a:spcPct val="150000"/>
              </a:lnSpc>
              <a:buFontTx/>
              <a:buAutoNum type="arabicPeriod"/>
            </a:pPr>
            <a:r>
              <a:rPr lang="en-GB" sz="2000" dirty="0" err="1">
                <a:solidFill>
                  <a:srgbClr val="EE6000"/>
                </a:solidFill>
                <a:latin typeface="Century Gothic"/>
              </a:rPr>
              <a:t>Quel</a:t>
            </a:r>
            <a:r>
              <a:rPr lang="en-GB" sz="2000" dirty="0">
                <a:solidFill>
                  <a:srgbClr val="EE6000"/>
                </a:solidFill>
                <a:latin typeface="Century Gothic"/>
              </a:rPr>
              <a:t> café </a:t>
            </a:r>
            <a:r>
              <a:rPr lang="en-GB" sz="2000" dirty="0" err="1">
                <a:solidFill>
                  <a:srgbClr val="EE6000"/>
                </a:solidFill>
                <a:latin typeface="Century Gothic"/>
              </a:rPr>
              <a:t>est-ce</a:t>
            </a:r>
            <a:r>
              <a:rPr lang="en-GB" sz="2000" dirty="0">
                <a:solidFill>
                  <a:srgbClr val="EE6000"/>
                </a:solidFill>
                <a:latin typeface="Century Gothic"/>
              </a:rPr>
              <a:t> que </a:t>
            </a:r>
            <a:r>
              <a:rPr lang="en-GB" sz="2000" dirty="0" err="1">
                <a:solidFill>
                  <a:srgbClr val="EE6000"/>
                </a:solidFill>
                <a:latin typeface="Century Gothic"/>
              </a:rPr>
              <a:t>tu</a:t>
            </a:r>
            <a:r>
              <a:rPr lang="en-GB" sz="2000" dirty="0">
                <a:solidFill>
                  <a:srgbClr val="EE6000"/>
                </a:solidFill>
                <a:latin typeface="Century Gothic"/>
              </a:rPr>
              <a:t> </a:t>
            </a:r>
            <a:r>
              <a:rPr lang="en-GB" sz="2000" dirty="0" err="1">
                <a:solidFill>
                  <a:srgbClr val="EE6000"/>
                </a:solidFill>
                <a:latin typeface="Century Gothic"/>
              </a:rPr>
              <a:t>aimes</a:t>
            </a:r>
            <a:r>
              <a:rPr lang="en-GB" sz="2000" dirty="0">
                <a:solidFill>
                  <a:srgbClr val="EE6000"/>
                </a:solidFill>
                <a:latin typeface="Century Gothic"/>
              </a:rPr>
              <a:t> ?</a:t>
            </a:r>
          </a:p>
          <a:p>
            <a:pPr marL="457200" indent="-457200">
              <a:lnSpc>
                <a:spcPct val="150000"/>
              </a:lnSpc>
              <a:buFontTx/>
              <a:buAutoNum type="arabicPeriod"/>
            </a:pPr>
            <a:r>
              <a:rPr lang="en-GB" sz="2000" dirty="0">
                <a:solidFill>
                  <a:srgbClr val="EE6000"/>
                </a:solidFill>
                <a:latin typeface="Century Gothic"/>
              </a:rPr>
              <a:t>Quelle </a:t>
            </a:r>
            <a:r>
              <a:rPr lang="en-GB" sz="2000" dirty="0" err="1">
                <a:solidFill>
                  <a:srgbClr val="EE6000"/>
                </a:solidFill>
                <a:latin typeface="Century Gothic"/>
              </a:rPr>
              <a:t>plage</a:t>
            </a:r>
            <a:r>
              <a:rPr lang="en-GB" sz="2000" dirty="0">
                <a:solidFill>
                  <a:srgbClr val="EE6000"/>
                </a:solidFill>
                <a:latin typeface="Century Gothic"/>
              </a:rPr>
              <a:t> </a:t>
            </a:r>
            <a:r>
              <a:rPr lang="en-GB" sz="2000" dirty="0" err="1">
                <a:solidFill>
                  <a:srgbClr val="EE6000"/>
                </a:solidFill>
                <a:latin typeface="Century Gothic"/>
              </a:rPr>
              <a:t>est-ce</a:t>
            </a:r>
            <a:r>
              <a:rPr lang="en-GB" sz="2000" dirty="0">
                <a:solidFill>
                  <a:srgbClr val="EE6000"/>
                </a:solidFill>
                <a:latin typeface="Century Gothic"/>
              </a:rPr>
              <a:t> que </a:t>
            </a:r>
            <a:r>
              <a:rPr lang="en-GB" sz="2000" dirty="0" err="1">
                <a:solidFill>
                  <a:srgbClr val="EE6000"/>
                </a:solidFill>
                <a:latin typeface="Century Gothic"/>
              </a:rPr>
              <a:t>tu</a:t>
            </a:r>
            <a:r>
              <a:rPr lang="en-GB" sz="2000" dirty="0">
                <a:solidFill>
                  <a:srgbClr val="EE6000"/>
                </a:solidFill>
                <a:latin typeface="Century Gothic"/>
              </a:rPr>
              <a:t> </a:t>
            </a:r>
            <a:r>
              <a:rPr lang="en-GB" sz="2000" dirty="0" err="1">
                <a:solidFill>
                  <a:srgbClr val="EE6000"/>
                </a:solidFill>
                <a:latin typeface="Century Gothic"/>
              </a:rPr>
              <a:t>préfères</a:t>
            </a:r>
            <a:r>
              <a:rPr lang="en-GB" sz="2000" dirty="0">
                <a:solidFill>
                  <a:srgbClr val="EE6000"/>
                </a:solidFill>
                <a:latin typeface="Century Gothic"/>
              </a:rPr>
              <a:t> ?</a:t>
            </a:r>
          </a:p>
          <a:p>
            <a:pPr marL="457200" indent="-457200">
              <a:lnSpc>
                <a:spcPct val="150000"/>
              </a:lnSpc>
              <a:buFontTx/>
              <a:buAutoNum type="arabicPeriod"/>
            </a:pPr>
            <a:endParaRPr lang="en-GB" sz="2000" dirty="0">
              <a:solidFill>
                <a:srgbClr val="203864"/>
              </a:solidFill>
              <a:latin typeface="Century Gothic"/>
            </a:endParaRPr>
          </a:p>
          <a:p>
            <a:pPr marL="457200" indent="-457200">
              <a:lnSpc>
                <a:spcPct val="150000"/>
              </a:lnSpc>
              <a:buFontTx/>
              <a:buAutoNum type="arabicPeriod"/>
            </a:pPr>
            <a:endParaRPr lang="en-GB" sz="2000" dirty="0">
              <a:solidFill>
                <a:srgbClr val="203864"/>
              </a:solidFill>
              <a:latin typeface="Century Gothic"/>
            </a:endParaRPr>
          </a:p>
        </p:txBody>
      </p:sp>
      <p:sp>
        <p:nvSpPr>
          <p:cNvPr id="9" name="TextBox 8">
            <a:extLst>
              <a:ext uri="{FF2B5EF4-FFF2-40B4-BE49-F238E27FC236}">
                <a16:creationId xmlns:a16="http://schemas.microsoft.com/office/drawing/2014/main" xmlns="" id="{13060AAE-EC08-458E-B392-B4AA99E9E060}"/>
              </a:ext>
            </a:extLst>
          </p:cNvPr>
          <p:cNvSpPr txBox="1"/>
          <p:nvPr/>
        </p:nvSpPr>
        <p:spPr>
          <a:xfrm>
            <a:off x="6457245" y="327622"/>
            <a:ext cx="2326278" cy="646331"/>
          </a:xfrm>
          <a:prstGeom prst="rect">
            <a:avLst/>
          </a:prstGeom>
          <a:noFill/>
        </p:spPr>
        <p:txBody>
          <a:bodyPr wrap="none" rtlCol="0">
            <a:spAutoFit/>
          </a:bodyPr>
          <a:lstStyle/>
          <a:p>
            <a:r>
              <a:rPr lang="en-GB" sz="3600" b="1" dirty="0" err="1">
                <a:solidFill>
                  <a:srgbClr val="EE6000"/>
                </a:solidFill>
                <a:latin typeface="Century Gothic"/>
              </a:rPr>
              <a:t>Réponses</a:t>
            </a:r>
            <a:endParaRPr lang="en-GB" sz="3600" b="1" dirty="0">
              <a:solidFill>
                <a:srgbClr val="EE6000"/>
              </a:solidFill>
              <a:latin typeface="Century Gothic"/>
            </a:endParaRPr>
          </a:p>
        </p:txBody>
      </p:sp>
      <p:pic>
        <p:nvPicPr>
          <p:cNvPr id="10" name="Picture 4" descr="woman walking on red carpet - Clip Art Library">
            <a:extLst>
              <a:ext uri="{FF2B5EF4-FFF2-40B4-BE49-F238E27FC236}">
                <a16:creationId xmlns:a16="http://schemas.microsoft.com/office/drawing/2014/main" xmlns="" id="{3270A188-24FF-4E96-A837-530520F014D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72000" y="686997"/>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4468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Tu </a:t>
            </a:r>
            <a:r>
              <a:rPr lang="en-GB" sz="3600" b="1" dirty="0" err="1">
                <a:solidFill>
                  <a:schemeClr val="bg1"/>
                </a:solidFill>
              </a:rPr>
              <a:t>fais</a:t>
            </a:r>
            <a:r>
              <a:rPr lang="en-GB" sz="3600" b="1" dirty="0">
                <a:solidFill>
                  <a:schemeClr val="bg1"/>
                </a:solidFill>
              </a:rPr>
              <a:t> quoi ? [1]</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parler</a:t>
            </a:r>
            <a:endParaRPr lang="en-GB" sz="2000" b="1" dirty="0">
              <a:solidFill>
                <a:prstClr val="white"/>
              </a:solidFill>
              <a:latin typeface="Century Gothic" panose="020B0502020202020204" pitchFamily="34" charset="0"/>
            </a:endParaRPr>
          </a:p>
        </p:txBody>
      </p:sp>
      <p:graphicFrame>
        <p:nvGraphicFramePr>
          <p:cNvPr id="9" name="Table 6">
            <a:extLst>
              <a:ext uri="{FF2B5EF4-FFF2-40B4-BE49-F238E27FC236}">
                <a16:creationId xmlns:a16="http://schemas.microsoft.com/office/drawing/2014/main" xmlns="" id="{BC048C47-CE55-4AF3-8D87-BDA7D717593B}"/>
              </a:ext>
            </a:extLst>
          </p:cNvPr>
          <p:cNvGraphicFramePr>
            <a:graphicFrameLocks noGrp="1"/>
          </p:cNvGraphicFramePr>
          <p:nvPr>
            <p:extLst>
              <p:ext uri="{D42A27DB-BD31-4B8C-83A1-F6EECF244321}">
                <p14:modId xmlns:p14="http://schemas.microsoft.com/office/powerpoint/2010/main" val="592478072"/>
              </p:ext>
            </p:extLst>
          </p:nvPr>
        </p:nvGraphicFramePr>
        <p:xfrm>
          <a:off x="336000" y="3084129"/>
          <a:ext cx="8620110" cy="2773680"/>
        </p:xfrm>
        <a:graphic>
          <a:graphicData uri="http://schemas.openxmlformats.org/drawingml/2006/table">
            <a:tbl>
              <a:tblPr firstRow="1" bandRow="1">
                <a:tableStyleId>{21E4AEA4-8DFA-4A89-87EB-49C32662AFE0}</a:tableStyleId>
              </a:tblPr>
              <a:tblGrid>
                <a:gridCol w="607861">
                  <a:extLst>
                    <a:ext uri="{9D8B030D-6E8A-4147-A177-3AD203B41FA5}">
                      <a16:colId xmlns:a16="http://schemas.microsoft.com/office/drawing/2014/main" xmlns="" val="2607353726"/>
                    </a:ext>
                  </a:extLst>
                </a:gridCol>
                <a:gridCol w="8012249">
                  <a:extLst>
                    <a:ext uri="{9D8B030D-6E8A-4147-A177-3AD203B41FA5}">
                      <a16:colId xmlns:a16="http://schemas.microsoft.com/office/drawing/2014/main" xmlns="" val="1600817978"/>
                    </a:ext>
                  </a:extLst>
                </a:gridCol>
              </a:tblGrid>
              <a:tr h="370840">
                <a:tc>
                  <a:txBody>
                    <a:bodyPr/>
                    <a:lstStyle/>
                    <a:p>
                      <a:endParaRPr lang="en-GB" sz="2000" b="1" dirty="0">
                        <a:solidFill>
                          <a:srgbClr val="115076"/>
                        </a:solidFill>
                      </a:endParaRPr>
                    </a:p>
                  </a:txBody>
                  <a:tcPr/>
                </a:tc>
                <a:tc>
                  <a:txBody>
                    <a:bodyPr/>
                    <a:lstStyle/>
                    <a:p>
                      <a:pPr algn="ctr"/>
                      <a:r>
                        <a:rPr lang="en-GB" sz="2000" dirty="0">
                          <a:solidFill>
                            <a:schemeClr val="bg1"/>
                          </a:solidFill>
                        </a:rPr>
                        <a:t>Questions</a:t>
                      </a:r>
                    </a:p>
                  </a:txBody>
                  <a:tcPr anchor="ctr"/>
                </a:tc>
                <a:extLst>
                  <a:ext uri="{0D108BD9-81ED-4DB2-BD59-A6C34878D82A}">
                    <a16:rowId xmlns:a16="http://schemas.microsoft.com/office/drawing/2014/main" xmlns="" val="1153431983"/>
                  </a:ext>
                </a:extLst>
              </a:tr>
              <a:tr h="370840">
                <a:tc>
                  <a:txBody>
                    <a:bodyPr/>
                    <a:lstStyle/>
                    <a:p>
                      <a:pPr algn="ctr"/>
                      <a:r>
                        <a:rPr lang="en-GB" sz="2000" b="1" dirty="0">
                          <a:solidFill>
                            <a:srgbClr val="115076"/>
                          </a:solidFill>
                        </a:rPr>
                        <a:t>1.</a:t>
                      </a:r>
                    </a:p>
                  </a:txBody>
                  <a:tcPr/>
                </a:tc>
                <a:tc>
                  <a:txBody>
                    <a:bodyPr/>
                    <a:lstStyle/>
                    <a:p>
                      <a:endParaRPr lang="en-GB" sz="2000" dirty="0">
                        <a:solidFill>
                          <a:srgbClr val="115076"/>
                        </a:solidFill>
                      </a:endParaRPr>
                    </a:p>
                  </a:txBody>
                  <a:tcPr/>
                </a:tc>
                <a:extLst>
                  <a:ext uri="{0D108BD9-81ED-4DB2-BD59-A6C34878D82A}">
                    <a16:rowId xmlns:a16="http://schemas.microsoft.com/office/drawing/2014/main" xmlns="" val="1171492714"/>
                  </a:ext>
                </a:extLst>
              </a:tr>
              <a:tr h="370840">
                <a:tc>
                  <a:txBody>
                    <a:bodyPr/>
                    <a:lstStyle/>
                    <a:p>
                      <a:pPr algn="ctr"/>
                      <a:r>
                        <a:rPr lang="en-GB" sz="2000" b="1"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rgbClr val="115076"/>
                        </a:solidFill>
                      </a:endParaRPr>
                    </a:p>
                  </a:txBody>
                  <a:tcPr/>
                </a:tc>
                <a:extLst>
                  <a:ext uri="{0D108BD9-81ED-4DB2-BD59-A6C34878D82A}">
                    <a16:rowId xmlns:a16="http://schemas.microsoft.com/office/drawing/2014/main" xmlns="" val="1961458278"/>
                  </a:ext>
                </a:extLst>
              </a:tr>
              <a:tr h="370840">
                <a:tc>
                  <a:txBody>
                    <a:bodyPr/>
                    <a:lstStyle/>
                    <a:p>
                      <a:pPr algn="ctr"/>
                      <a:r>
                        <a:rPr lang="en-GB" sz="2000" b="1" dirty="0">
                          <a:solidFill>
                            <a:srgbClr val="115076"/>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extLst>
                  <a:ext uri="{0D108BD9-81ED-4DB2-BD59-A6C34878D82A}">
                    <a16:rowId xmlns:a16="http://schemas.microsoft.com/office/drawing/2014/main" xmlns="" val="2189313960"/>
                  </a:ext>
                </a:extLst>
              </a:tr>
              <a:tr h="370840">
                <a:tc>
                  <a:txBody>
                    <a:bodyPr/>
                    <a:lstStyle/>
                    <a:p>
                      <a:pPr algn="ctr"/>
                      <a:r>
                        <a:rPr lang="en-GB" sz="2000" b="1" dirty="0">
                          <a:solidFill>
                            <a:srgbClr val="115076"/>
                          </a:solidFill>
                        </a:rPr>
                        <a:t>4.</a:t>
                      </a:r>
                    </a:p>
                  </a:txBody>
                  <a:tcPr/>
                </a:tc>
                <a:tc>
                  <a:txBody>
                    <a:bodyPr/>
                    <a:lstStyle/>
                    <a:p>
                      <a:endParaRPr lang="en-GB" sz="2000" dirty="0">
                        <a:solidFill>
                          <a:srgbClr val="115076"/>
                        </a:solidFill>
                      </a:endParaRPr>
                    </a:p>
                  </a:txBody>
                  <a:tcPr/>
                </a:tc>
                <a:extLst>
                  <a:ext uri="{0D108BD9-81ED-4DB2-BD59-A6C34878D82A}">
                    <a16:rowId xmlns:a16="http://schemas.microsoft.com/office/drawing/2014/main" xmlns="" val="2344197191"/>
                  </a:ext>
                </a:extLst>
              </a:tr>
              <a:tr h="370840">
                <a:tc>
                  <a:txBody>
                    <a:bodyPr/>
                    <a:lstStyle/>
                    <a:p>
                      <a:pPr algn="ctr"/>
                      <a:r>
                        <a:rPr lang="en-GB" sz="2000" b="1" dirty="0">
                          <a:solidFill>
                            <a:srgbClr val="115076"/>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extLst>
                  <a:ext uri="{0D108BD9-81ED-4DB2-BD59-A6C34878D82A}">
                    <a16:rowId xmlns:a16="http://schemas.microsoft.com/office/drawing/2014/main" xmlns="" val="1972389626"/>
                  </a:ext>
                </a:extLst>
              </a:tr>
              <a:tr h="0">
                <a:tc>
                  <a:txBody>
                    <a:bodyPr/>
                    <a:lstStyle/>
                    <a:p>
                      <a:pPr algn="ctr"/>
                      <a:r>
                        <a:rPr lang="en-GB" sz="2000" b="1"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extLst>
                  <a:ext uri="{0D108BD9-81ED-4DB2-BD59-A6C34878D82A}">
                    <a16:rowId xmlns:a16="http://schemas.microsoft.com/office/drawing/2014/main" xmlns="" val="664931564"/>
                  </a:ext>
                </a:extLst>
              </a:tr>
            </a:tbl>
          </a:graphicData>
        </a:graphic>
      </p:graphicFrame>
      <p:sp>
        <p:nvSpPr>
          <p:cNvPr id="15" name="TextBox 14">
            <a:extLst>
              <a:ext uri="{FF2B5EF4-FFF2-40B4-BE49-F238E27FC236}">
                <a16:creationId xmlns:a16="http://schemas.microsoft.com/office/drawing/2014/main" xmlns="" id="{338CEA90-D63A-4A4B-B387-667A52B6A298}"/>
              </a:ext>
            </a:extLst>
          </p:cNvPr>
          <p:cNvSpPr txBox="1"/>
          <p:nvPr/>
        </p:nvSpPr>
        <p:spPr>
          <a:xfrm>
            <a:off x="341015" y="1417142"/>
            <a:ext cx="2933816" cy="646331"/>
          </a:xfrm>
          <a:prstGeom prst="rect">
            <a:avLst/>
          </a:prstGeom>
          <a:noFill/>
        </p:spPr>
        <p:txBody>
          <a:bodyPr wrap="none" rtlCol="0">
            <a:spAutoFit/>
          </a:bodyPr>
          <a:lstStyle/>
          <a:p>
            <a:r>
              <a:rPr lang="en-GB" sz="3600" b="1" dirty="0" err="1">
                <a:solidFill>
                  <a:srgbClr val="5B9BD5">
                    <a:lumMod val="50000"/>
                  </a:srgbClr>
                </a:solidFill>
                <a:latin typeface="Century Gothic"/>
              </a:rPr>
              <a:t>Partenaire</a:t>
            </a:r>
            <a:r>
              <a:rPr lang="en-GB" sz="3600" b="1" dirty="0">
                <a:solidFill>
                  <a:srgbClr val="5B9BD5">
                    <a:lumMod val="50000"/>
                  </a:srgbClr>
                </a:solidFill>
                <a:latin typeface="Century Gothic"/>
              </a:rPr>
              <a:t> A</a:t>
            </a:r>
          </a:p>
        </p:txBody>
      </p:sp>
      <p:sp>
        <p:nvSpPr>
          <p:cNvPr id="17" name="TextBox 16">
            <a:extLst>
              <a:ext uri="{FF2B5EF4-FFF2-40B4-BE49-F238E27FC236}">
                <a16:creationId xmlns:a16="http://schemas.microsoft.com/office/drawing/2014/main" xmlns="" id="{9C971C0A-4F38-4CC3-BAE8-E5715EA8C237}"/>
              </a:ext>
            </a:extLst>
          </p:cNvPr>
          <p:cNvSpPr txBox="1"/>
          <p:nvPr/>
        </p:nvSpPr>
        <p:spPr>
          <a:xfrm>
            <a:off x="1143000" y="3461406"/>
            <a:ext cx="4164923" cy="400110"/>
          </a:xfrm>
          <a:prstGeom prst="rect">
            <a:avLst/>
          </a:prstGeom>
          <a:noFill/>
        </p:spPr>
        <p:txBody>
          <a:bodyPr wrap="none" rtlCol="0">
            <a:spAutoFit/>
          </a:bodyPr>
          <a:lstStyle/>
          <a:p>
            <a:r>
              <a:rPr lang="en-GB" sz="2000" b="1" dirty="0">
                <a:solidFill>
                  <a:srgbClr val="EE6000"/>
                </a:solidFill>
                <a:latin typeface="Century Gothic"/>
              </a:rPr>
              <a:t>Que</a:t>
            </a:r>
            <a:r>
              <a:rPr lang="en-GB" sz="2000" dirty="0">
                <a:solidFill>
                  <a:srgbClr val="4472C4">
                    <a:lumMod val="50000"/>
                  </a:srgbClr>
                </a:solidFill>
                <a:latin typeface="Century Gothic"/>
              </a:rPr>
              <a:t> [</a:t>
            </a:r>
            <a:r>
              <a:rPr lang="en-GB" sz="2000" dirty="0" err="1">
                <a:solidFill>
                  <a:srgbClr val="4472C4">
                    <a:lumMod val="50000"/>
                  </a:srgbClr>
                </a:solidFill>
                <a:latin typeface="Century Gothic"/>
              </a:rPr>
              <a:t>prépares-tu</a:t>
            </a:r>
            <a:r>
              <a:rPr lang="en-GB" sz="2000" dirty="0">
                <a:solidFill>
                  <a:srgbClr val="4472C4">
                    <a:lumMod val="50000"/>
                  </a:srgbClr>
                </a:solidFill>
                <a:latin typeface="Century Gothic"/>
              </a:rPr>
              <a:t> le 12 </a:t>
            </a:r>
            <a:r>
              <a:rPr lang="en-GB" sz="2000" dirty="0" err="1">
                <a:solidFill>
                  <a:srgbClr val="4472C4">
                    <a:lumMod val="50000"/>
                  </a:srgbClr>
                </a:solidFill>
                <a:latin typeface="Century Gothic"/>
              </a:rPr>
              <a:t>janvier</a:t>
            </a:r>
            <a:r>
              <a:rPr lang="en-GB" sz="2000" dirty="0">
                <a:solidFill>
                  <a:srgbClr val="4472C4">
                    <a:lumMod val="50000"/>
                  </a:srgbClr>
                </a:solidFill>
                <a:latin typeface="Century Gothic"/>
              </a:rPr>
              <a:t> ?]</a:t>
            </a:r>
            <a:endParaRPr lang="en-GB" sz="2000" b="1" dirty="0">
              <a:solidFill>
                <a:srgbClr val="4472C4">
                  <a:lumMod val="50000"/>
                </a:srgbClr>
              </a:solidFill>
              <a:latin typeface="Century Gothic"/>
            </a:endParaRPr>
          </a:p>
        </p:txBody>
      </p:sp>
      <p:sp>
        <p:nvSpPr>
          <p:cNvPr id="18" name="TextBox 17">
            <a:extLst>
              <a:ext uri="{FF2B5EF4-FFF2-40B4-BE49-F238E27FC236}">
                <a16:creationId xmlns:a16="http://schemas.microsoft.com/office/drawing/2014/main" xmlns="" id="{2EE97D39-D742-48C3-9DCC-76A1169E3EE7}"/>
              </a:ext>
            </a:extLst>
          </p:cNvPr>
          <p:cNvSpPr txBox="1"/>
          <p:nvPr/>
        </p:nvSpPr>
        <p:spPr>
          <a:xfrm>
            <a:off x="1143000" y="3870804"/>
            <a:ext cx="6646371" cy="400110"/>
          </a:xfrm>
          <a:prstGeom prst="rect">
            <a:avLst/>
          </a:prstGeom>
          <a:noFill/>
        </p:spPr>
        <p:txBody>
          <a:bodyPr wrap="none" rtlCol="0">
            <a:spAutoFit/>
          </a:bodyPr>
          <a:lstStyle/>
          <a:p>
            <a:r>
              <a:rPr lang="en-GB" sz="2000" b="1" dirty="0" err="1">
                <a:solidFill>
                  <a:srgbClr val="EE6000"/>
                </a:solidFill>
                <a:latin typeface="Century Gothic"/>
              </a:rPr>
              <a:t>Combien</a:t>
            </a:r>
            <a:r>
              <a:rPr lang="en-GB" sz="2000" b="1" dirty="0">
                <a:solidFill>
                  <a:srgbClr val="EE6000"/>
                </a:solidFill>
                <a:latin typeface="Century Gothic"/>
              </a:rPr>
              <a:t> </a:t>
            </a:r>
            <a:r>
              <a:rPr lang="en-GB" sz="2000" b="1" dirty="0" err="1">
                <a:solidFill>
                  <a:srgbClr val="EE6000"/>
                </a:solidFill>
                <a:latin typeface="Century Gothic"/>
              </a:rPr>
              <a:t>d’événements</a:t>
            </a:r>
            <a:r>
              <a:rPr lang="en-GB" sz="2000" b="1" dirty="0">
                <a:solidFill>
                  <a:srgbClr val="EE6000"/>
                </a:solidFill>
                <a:latin typeface="Century Gothic"/>
              </a:rPr>
              <a:t> </a:t>
            </a:r>
            <a:r>
              <a:rPr lang="en-GB" sz="2000" dirty="0">
                <a:solidFill>
                  <a:srgbClr val="4472C4">
                    <a:lumMod val="50000"/>
                  </a:srgbClr>
                </a:solidFill>
                <a:latin typeface="Century Gothic"/>
              </a:rPr>
              <a:t>[</a:t>
            </a:r>
            <a:r>
              <a:rPr lang="en-GB" sz="2000" dirty="0" err="1">
                <a:solidFill>
                  <a:srgbClr val="203864"/>
                </a:solidFill>
                <a:latin typeface="Century Gothic"/>
              </a:rPr>
              <a:t>regardes-tu</a:t>
            </a:r>
            <a:r>
              <a:rPr lang="en-GB" sz="2000" dirty="0">
                <a:solidFill>
                  <a:srgbClr val="203864"/>
                </a:solidFill>
                <a:latin typeface="Century Gothic"/>
              </a:rPr>
              <a:t> le 27 </a:t>
            </a:r>
            <a:r>
              <a:rPr lang="en-GB" sz="2000" dirty="0" err="1">
                <a:solidFill>
                  <a:srgbClr val="203864"/>
                </a:solidFill>
                <a:latin typeface="Century Gothic"/>
              </a:rPr>
              <a:t>février</a:t>
            </a:r>
            <a:r>
              <a:rPr lang="en-GB" sz="2000" dirty="0">
                <a:solidFill>
                  <a:srgbClr val="203864"/>
                </a:solidFill>
                <a:latin typeface="Century Gothic"/>
              </a:rPr>
              <a:t> ?</a:t>
            </a:r>
            <a:r>
              <a:rPr lang="en-GB" sz="2000" dirty="0">
                <a:solidFill>
                  <a:srgbClr val="4472C4">
                    <a:lumMod val="50000"/>
                  </a:srgbClr>
                </a:solidFill>
                <a:latin typeface="Century Gothic"/>
              </a:rPr>
              <a:t>]</a:t>
            </a:r>
            <a:endParaRPr lang="en-GB" sz="2000" b="1" dirty="0">
              <a:solidFill>
                <a:srgbClr val="4472C4">
                  <a:lumMod val="50000"/>
                </a:srgbClr>
              </a:solidFill>
              <a:latin typeface="Century Gothic"/>
            </a:endParaRPr>
          </a:p>
        </p:txBody>
      </p:sp>
      <p:sp>
        <p:nvSpPr>
          <p:cNvPr id="19" name="TextBox 18">
            <a:extLst>
              <a:ext uri="{FF2B5EF4-FFF2-40B4-BE49-F238E27FC236}">
                <a16:creationId xmlns:a16="http://schemas.microsoft.com/office/drawing/2014/main" xmlns="" id="{FE921537-8D70-41C3-99AC-C50A3FA2D1BD}"/>
              </a:ext>
            </a:extLst>
          </p:cNvPr>
          <p:cNvSpPr txBox="1"/>
          <p:nvPr/>
        </p:nvSpPr>
        <p:spPr>
          <a:xfrm>
            <a:off x="1143000" y="4254853"/>
            <a:ext cx="6272871" cy="400110"/>
          </a:xfrm>
          <a:prstGeom prst="rect">
            <a:avLst/>
          </a:prstGeom>
          <a:noFill/>
        </p:spPr>
        <p:txBody>
          <a:bodyPr wrap="none" rtlCol="0">
            <a:spAutoFit/>
          </a:bodyPr>
          <a:lstStyle/>
          <a:p>
            <a:r>
              <a:rPr lang="en-GB" sz="2000" b="1" dirty="0">
                <a:solidFill>
                  <a:srgbClr val="EE6000"/>
                </a:solidFill>
                <a:latin typeface="Century Gothic"/>
              </a:rPr>
              <a:t>Quelle langue </a:t>
            </a:r>
            <a:r>
              <a:rPr lang="en-GB" sz="2000" b="1" dirty="0" err="1">
                <a:solidFill>
                  <a:srgbClr val="EE6000"/>
                </a:solidFill>
                <a:latin typeface="Century Gothic"/>
              </a:rPr>
              <a:t>est-ce</a:t>
            </a:r>
            <a:r>
              <a:rPr lang="en-GB" sz="2000" b="1" dirty="0">
                <a:solidFill>
                  <a:srgbClr val="EE6000"/>
                </a:solidFill>
                <a:latin typeface="Century Gothic"/>
              </a:rPr>
              <a:t> que </a:t>
            </a:r>
            <a:r>
              <a:rPr lang="en-GB" sz="2000" dirty="0">
                <a:solidFill>
                  <a:srgbClr val="4472C4">
                    <a:lumMod val="50000"/>
                  </a:srgbClr>
                </a:solidFill>
                <a:latin typeface="Century Gothic"/>
              </a:rPr>
              <a:t>[</a:t>
            </a:r>
            <a:r>
              <a:rPr lang="en-GB" sz="2000" dirty="0" err="1">
                <a:solidFill>
                  <a:srgbClr val="203864"/>
                </a:solidFill>
                <a:latin typeface="Century Gothic"/>
              </a:rPr>
              <a:t>tu</a:t>
            </a:r>
            <a:r>
              <a:rPr lang="en-GB" sz="2000" dirty="0">
                <a:solidFill>
                  <a:srgbClr val="203864"/>
                </a:solidFill>
                <a:latin typeface="Century Gothic"/>
              </a:rPr>
              <a:t> </a:t>
            </a:r>
            <a:r>
              <a:rPr lang="en-GB" sz="2000" dirty="0" err="1">
                <a:solidFill>
                  <a:srgbClr val="203864"/>
                </a:solidFill>
                <a:latin typeface="Century Gothic"/>
              </a:rPr>
              <a:t>parles</a:t>
            </a:r>
            <a:r>
              <a:rPr lang="en-GB" sz="2000" dirty="0">
                <a:solidFill>
                  <a:srgbClr val="203864"/>
                </a:solidFill>
                <a:latin typeface="Century Gothic"/>
              </a:rPr>
              <a:t> le 20 mars ?</a:t>
            </a:r>
            <a:r>
              <a:rPr lang="en-GB" sz="2000" dirty="0">
                <a:solidFill>
                  <a:srgbClr val="4472C4">
                    <a:lumMod val="50000"/>
                  </a:srgbClr>
                </a:solidFill>
                <a:latin typeface="Century Gothic"/>
              </a:rPr>
              <a:t>]</a:t>
            </a:r>
            <a:endParaRPr lang="en-GB" sz="2000" b="1" dirty="0">
              <a:solidFill>
                <a:srgbClr val="4472C4">
                  <a:lumMod val="50000"/>
                </a:srgbClr>
              </a:solidFill>
              <a:latin typeface="Century Gothic"/>
            </a:endParaRPr>
          </a:p>
        </p:txBody>
      </p:sp>
      <p:sp>
        <p:nvSpPr>
          <p:cNvPr id="20" name="TextBox 19">
            <a:extLst>
              <a:ext uri="{FF2B5EF4-FFF2-40B4-BE49-F238E27FC236}">
                <a16:creationId xmlns:a16="http://schemas.microsoft.com/office/drawing/2014/main" xmlns="" id="{0C35E2C7-A612-4A1E-882D-001B4603AF1C}"/>
              </a:ext>
            </a:extLst>
          </p:cNvPr>
          <p:cNvSpPr txBox="1"/>
          <p:nvPr/>
        </p:nvSpPr>
        <p:spPr>
          <a:xfrm>
            <a:off x="1142999" y="4654963"/>
            <a:ext cx="7388561" cy="400110"/>
          </a:xfrm>
          <a:prstGeom prst="rect">
            <a:avLst/>
          </a:prstGeom>
          <a:noFill/>
        </p:spPr>
        <p:txBody>
          <a:bodyPr wrap="none" rtlCol="0">
            <a:spAutoFit/>
          </a:bodyPr>
          <a:lstStyle/>
          <a:p>
            <a:r>
              <a:rPr lang="en-GB" sz="2000" b="1" dirty="0" err="1">
                <a:solidFill>
                  <a:srgbClr val="EE6000"/>
                </a:solidFill>
                <a:latin typeface="Century Gothic"/>
              </a:rPr>
              <a:t>Pourquoi</a:t>
            </a:r>
            <a:r>
              <a:rPr lang="en-GB" sz="2000" b="1" dirty="0">
                <a:solidFill>
                  <a:srgbClr val="EE6000"/>
                </a:solidFill>
                <a:latin typeface="Century Gothic"/>
              </a:rPr>
              <a:t> </a:t>
            </a:r>
            <a:r>
              <a:rPr lang="en-GB" sz="2000" b="1" dirty="0" err="1">
                <a:solidFill>
                  <a:srgbClr val="EE6000"/>
                </a:solidFill>
                <a:latin typeface="Century Gothic"/>
              </a:rPr>
              <a:t>est-ce</a:t>
            </a:r>
            <a:r>
              <a:rPr lang="en-GB" sz="2000" b="1" dirty="0">
                <a:solidFill>
                  <a:srgbClr val="EE6000"/>
                </a:solidFill>
                <a:latin typeface="Century Gothic"/>
              </a:rPr>
              <a:t> que </a:t>
            </a:r>
            <a:r>
              <a:rPr lang="en-GB" sz="2000" dirty="0">
                <a:solidFill>
                  <a:srgbClr val="4472C4">
                    <a:lumMod val="50000"/>
                  </a:srgbClr>
                </a:solidFill>
                <a:latin typeface="Century Gothic"/>
              </a:rPr>
              <a:t>[</a:t>
            </a:r>
            <a:r>
              <a:rPr lang="en-GB" sz="2000" dirty="0" err="1">
                <a:solidFill>
                  <a:srgbClr val="203864"/>
                </a:solidFill>
                <a:latin typeface="Century Gothic"/>
              </a:rPr>
              <a:t>tu</a:t>
            </a:r>
            <a:r>
              <a:rPr lang="en-GB" sz="2000" dirty="0">
                <a:solidFill>
                  <a:srgbClr val="203864"/>
                </a:solidFill>
                <a:latin typeface="Century Gothic"/>
              </a:rPr>
              <a:t> </a:t>
            </a:r>
            <a:r>
              <a:rPr lang="en-GB" sz="2000" dirty="0" err="1">
                <a:solidFill>
                  <a:srgbClr val="203864"/>
                </a:solidFill>
                <a:latin typeface="Century Gothic"/>
              </a:rPr>
              <a:t>aimes</a:t>
            </a:r>
            <a:r>
              <a:rPr lang="en-GB" sz="2000" dirty="0">
                <a:solidFill>
                  <a:srgbClr val="203864"/>
                </a:solidFill>
                <a:latin typeface="Century Gothic"/>
              </a:rPr>
              <a:t> les farces le premier </a:t>
            </a:r>
            <a:r>
              <a:rPr lang="en-GB" sz="2000" dirty="0" err="1">
                <a:solidFill>
                  <a:srgbClr val="203864"/>
                </a:solidFill>
                <a:latin typeface="Century Gothic"/>
              </a:rPr>
              <a:t>avril</a:t>
            </a:r>
            <a:r>
              <a:rPr lang="en-GB" sz="2000" dirty="0">
                <a:solidFill>
                  <a:srgbClr val="203864"/>
                </a:solidFill>
                <a:latin typeface="Century Gothic"/>
              </a:rPr>
              <a:t> ?</a:t>
            </a:r>
            <a:r>
              <a:rPr lang="en-GB" sz="2000" dirty="0">
                <a:solidFill>
                  <a:srgbClr val="4472C4">
                    <a:lumMod val="50000"/>
                  </a:srgbClr>
                </a:solidFill>
                <a:latin typeface="Century Gothic"/>
              </a:rPr>
              <a:t>]</a:t>
            </a:r>
            <a:endParaRPr lang="en-GB" sz="2000" b="1" dirty="0">
              <a:solidFill>
                <a:srgbClr val="4472C4">
                  <a:lumMod val="50000"/>
                </a:srgbClr>
              </a:solidFill>
              <a:latin typeface="Century Gothic"/>
            </a:endParaRPr>
          </a:p>
        </p:txBody>
      </p:sp>
      <p:sp>
        <p:nvSpPr>
          <p:cNvPr id="21" name="TextBox 20">
            <a:extLst>
              <a:ext uri="{FF2B5EF4-FFF2-40B4-BE49-F238E27FC236}">
                <a16:creationId xmlns:a16="http://schemas.microsoft.com/office/drawing/2014/main" xmlns="" id="{6CC8711A-82D5-43FB-B23B-D83BECC82DE2}"/>
              </a:ext>
            </a:extLst>
          </p:cNvPr>
          <p:cNvSpPr txBox="1"/>
          <p:nvPr/>
        </p:nvSpPr>
        <p:spPr>
          <a:xfrm>
            <a:off x="1142999" y="5055073"/>
            <a:ext cx="4427815" cy="400110"/>
          </a:xfrm>
          <a:prstGeom prst="rect">
            <a:avLst/>
          </a:prstGeom>
          <a:noFill/>
        </p:spPr>
        <p:txBody>
          <a:bodyPr wrap="none" rtlCol="0">
            <a:spAutoFit/>
          </a:bodyPr>
          <a:lstStyle/>
          <a:p>
            <a:r>
              <a:rPr lang="en-GB" sz="2000" b="1" dirty="0" err="1">
                <a:solidFill>
                  <a:srgbClr val="EE6000"/>
                </a:solidFill>
                <a:latin typeface="Century Gothic"/>
              </a:rPr>
              <a:t>Où</a:t>
            </a:r>
            <a:r>
              <a:rPr lang="en-GB" sz="2000" b="1" dirty="0">
                <a:solidFill>
                  <a:srgbClr val="EE6000"/>
                </a:solidFill>
                <a:latin typeface="Century Gothic"/>
              </a:rPr>
              <a:t> </a:t>
            </a:r>
            <a:r>
              <a:rPr lang="en-GB" sz="2000" b="1" dirty="0" err="1">
                <a:solidFill>
                  <a:srgbClr val="EE6000"/>
                </a:solidFill>
                <a:latin typeface="Century Gothic"/>
              </a:rPr>
              <a:t>est-ce</a:t>
            </a:r>
            <a:r>
              <a:rPr lang="en-GB" sz="2000" b="1" dirty="0">
                <a:solidFill>
                  <a:srgbClr val="EE6000"/>
                </a:solidFill>
                <a:latin typeface="Century Gothic"/>
              </a:rPr>
              <a:t> que </a:t>
            </a:r>
            <a:r>
              <a:rPr lang="en-GB" sz="2000" dirty="0">
                <a:solidFill>
                  <a:srgbClr val="4472C4">
                    <a:lumMod val="50000"/>
                  </a:srgbClr>
                </a:solidFill>
                <a:latin typeface="Century Gothic"/>
              </a:rPr>
              <a:t>[</a:t>
            </a:r>
            <a:r>
              <a:rPr lang="en-GB" sz="2000" dirty="0" err="1">
                <a:solidFill>
                  <a:srgbClr val="203864"/>
                </a:solidFill>
                <a:latin typeface="Century Gothic"/>
              </a:rPr>
              <a:t>tu</a:t>
            </a:r>
            <a:r>
              <a:rPr lang="en-GB" sz="2000" dirty="0">
                <a:solidFill>
                  <a:srgbClr val="203864"/>
                </a:solidFill>
                <a:latin typeface="Century Gothic"/>
              </a:rPr>
              <a:t> vas le 11 </a:t>
            </a:r>
            <a:r>
              <a:rPr lang="en-GB" sz="2000" dirty="0" err="1">
                <a:solidFill>
                  <a:srgbClr val="203864"/>
                </a:solidFill>
                <a:latin typeface="Century Gothic"/>
              </a:rPr>
              <a:t>mai</a:t>
            </a:r>
            <a:r>
              <a:rPr lang="en-GB" sz="2000" dirty="0">
                <a:solidFill>
                  <a:srgbClr val="203864"/>
                </a:solidFill>
                <a:latin typeface="Century Gothic"/>
              </a:rPr>
              <a:t> ?</a:t>
            </a:r>
            <a:r>
              <a:rPr lang="en-GB" sz="2000" dirty="0">
                <a:solidFill>
                  <a:srgbClr val="4472C4">
                    <a:lumMod val="50000"/>
                  </a:srgbClr>
                </a:solidFill>
                <a:latin typeface="Century Gothic"/>
              </a:rPr>
              <a:t>]</a:t>
            </a:r>
            <a:endParaRPr lang="en-GB" sz="2000" b="1" dirty="0">
              <a:solidFill>
                <a:srgbClr val="4472C4">
                  <a:lumMod val="50000"/>
                </a:srgbClr>
              </a:solidFill>
              <a:latin typeface="Century Gothic"/>
            </a:endParaRPr>
          </a:p>
        </p:txBody>
      </p:sp>
      <p:sp>
        <p:nvSpPr>
          <p:cNvPr id="22" name="TextBox 21">
            <a:extLst>
              <a:ext uri="{FF2B5EF4-FFF2-40B4-BE49-F238E27FC236}">
                <a16:creationId xmlns:a16="http://schemas.microsoft.com/office/drawing/2014/main" xmlns="" id="{BA5F349B-C21A-4E47-B9EB-0A3EA3DC30B2}"/>
              </a:ext>
            </a:extLst>
          </p:cNvPr>
          <p:cNvSpPr txBox="1"/>
          <p:nvPr/>
        </p:nvSpPr>
        <p:spPr>
          <a:xfrm>
            <a:off x="1139748" y="5455183"/>
            <a:ext cx="3576620" cy="400110"/>
          </a:xfrm>
          <a:prstGeom prst="rect">
            <a:avLst/>
          </a:prstGeom>
          <a:noFill/>
        </p:spPr>
        <p:txBody>
          <a:bodyPr wrap="none" rtlCol="0">
            <a:spAutoFit/>
          </a:bodyPr>
          <a:lstStyle/>
          <a:p>
            <a:r>
              <a:rPr lang="en-GB" sz="2000" b="1" dirty="0" err="1">
                <a:solidFill>
                  <a:srgbClr val="EE6000"/>
                </a:solidFill>
                <a:latin typeface="Century Gothic"/>
              </a:rPr>
              <a:t>Quand</a:t>
            </a:r>
            <a:r>
              <a:rPr lang="en-GB" sz="2000" b="1" dirty="0">
                <a:solidFill>
                  <a:srgbClr val="EE6000"/>
                </a:solidFill>
                <a:latin typeface="Century Gothic"/>
              </a:rPr>
              <a:t> </a:t>
            </a:r>
            <a:r>
              <a:rPr lang="en-GB" sz="2000" dirty="0">
                <a:solidFill>
                  <a:srgbClr val="4472C4">
                    <a:lumMod val="50000"/>
                  </a:srgbClr>
                </a:solidFill>
                <a:latin typeface="Century Gothic"/>
              </a:rPr>
              <a:t>[</a:t>
            </a:r>
            <a:r>
              <a:rPr lang="en-GB" sz="2000" dirty="0">
                <a:solidFill>
                  <a:srgbClr val="203864"/>
                </a:solidFill>
                <a:latin typeface="Century Gothic"/>
              </a:rPr>
              <a:t>pars-</a:t>
            </a:r>
            <a:r>
              <a:rPr lang="en-GB" sz="2000" dirty="0" err="1">
                <a:solidFill>
                  <a:srgbClr val="203864"/>
                </a:solidFill>
                <a:latin typeface="Century Gothic"/>
              </a:rPr>
              <a:t>tu</a:t>
            </a:r>
            <a:r>
              <a:rPr lang="en-GB" sz="2000" dirty="0">
                <a:solidFill>
                  <a:srgbClr val="203864"/>
                </a:solidFill>
                <a:latin typeface="Century Gothic"/>
              </a:rPr>
              <a:t> le 21 </a:t>
            </a:r>
            <a:r>
              <a:rPr lang="en-GB" sz="2000" dirty="0" err="1">
                <a:solidFill>
                  <a:srgbClr val="203864"/>
                </a:solidFill>
                <a:latin typeface="Century Gothic"/>
              </a:rPr>
              <a:t>juin</a:t>
            </a:r>
            <a:r>
              <a:rPr lang="en-GB" sz="2000" dirty="0">
                <a:solidFill>
                  <a:srgbClr val="203864"/>
                </a:solidFill>
                <a:latin typeface="Century Gothic"/>
              </a:rPr>
              <a:t> ?</a:t>
            </a:r>
            <a:r>
              <a:rPr lang="en-GB" sz="2000" dirty="0">
                <a:solidFill>
                  <a:srgbClr val="4472C4">
                    <a:lumMod val="50000"/>
                  </a:srgbClr>
                </a:solidFill>
                <a:latin typeface="Century Gothic"/>
              </a:rPr>
              <a:t>]</a:t>
            </a:r>
            <a:endParaRPr lang="en-GB" sz="2000" b="1" dirty="0">
              <a:solidFill>
                <a:srgbClr val="4472C4">
                  <a:lumMod val="50000"/>
                </a:srgbClr>
              </a:solidFill>
              <a:latin typeface="Century Gothic"/>
            </a:endParaRPr>
          </a:p>
        </p:txBody>
      </p:sp>
      <p:sp>
        <p:nvSpPr>
          <p:cNvPr id="3" name="Speech Bubble: Rectangle with Corners Rounded 2">
            <a:extLst>
              <a:ext uri="{FF2B5EF4-FFF2-40B4-BE49-F238E27FC236}">
                <a16:creationId xmlns:a16="http://schemas.microsoft.com/office/drawing/2014/main" xmlns="" id="{9F152162-6D82-4538-AF60-9E32328CC5BD}"/>
              </a:ext>
            </a:extLst>
          </p:cNvPr>
          <p:cNvSpPr/>
          <p:nvPr/>
        </p:nvSpPr>
        <p:spPr>
          <a:xfrm>
            <a:off x="6934529" y="269927"/>
            <a:ext cx="3123870" cy="1788129"/>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a:p>
            <a:pPr algn="ctr"/>
            <a:endParaRPr lang="en-GB" b="1" dirty="0">
              <a:solidFill>
                <a:prstClr val="white"/>
              </a:solidFill>
              <a:latin typeface="Century Gothic"/>
            </a:endParaRPr>
          </a:p>
          <a:p>
            <a:pPr algn="ctr"/>
            <a:r>
              <a:rPr lang="en-GB" sz="2400" b="1" dirty="0">
                <a:solidFill>
                  <a:prstClr val="white"/>
                </a:solidFill>
                <a:latin typeface="Century Gothic"/>
              </a:rPr>
              <a:t>Don’t say</a:t>
            </a:r>
            <a:r>
              <a:rPr lang="en-GB" sz="2400" dirty="0">
                <a:solidFill>
                  <a:prstClr val="white"/>
                </a:solidFill>
                <a:latin typeface="Century Gothic"/>
              </a:rPr>
              <a:t> the words in brackets!</a:t>
            </a:r>
            <a:endParaRPr lang="en-GB" sz="2400" b="1" dirty="0">
              <a:solidFill>
                <a:prstClr val="white"/>
              </a:solidFill>
              <a:latin typeface="Century Gothic"/>
            </a:endParaRPr>
          </a:p>
        </p:txBody>
      </p:sp>
      <p:pic>
        <p:nvPicPr>
          <p:cNvPr id="2" name="Picture 2" descr="Quiet Sign Clip Art">
            <a:extLst>
              <a:ext uri="{FF2B5EF4-FFF2-40B4-BE49-F238E27FC236}">
                <a16:creationId xmlns:a16="http://schemas.microsoft.com/office/drawing/2014/main" xmlns="" id="{D0ED8EE6-9392-4140-9962-C8DEB4A5A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5813" y="416728"/>
            <a:ext cx="461302" cy="65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6552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Tu </a:t>
            </a:r>
            <a:r>
              <a:rPr lang="en-GB" sz="3600" b="1" dirty="0" err="1">
                <a:solidFill>
                  <a:schemeClr val="bg1"/>
                </a:solidFill>
              </a:rPr>
              <a:t>fais</a:t>
            </a:r>
            <a:r>
              <a:rPr lang="en-GB" sz="3600" b="1" dirty="0">
                <a:solidFill>
                  <a:schemeClr val="bg1"/>
                </a:solidFill>
              </a:rPr>
              <a:t> quoi ? [1]</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parler</a:t>
            </a:r>
            <a:endParaRPr lang="en-GB" sz="2000" b="1" dirty="0">
              <a:solidFill>
                <a:prstClr val="white"/>
              </a:solidFill>
              <a:latin typeface="Century Gothic" panose="020B0502020202020204" pitchFamily="34" charset="0"/>
            </a:endParaRPr>
          </a:p>
        </p:txBody>
      </p:sp>
      <p:graphicFrame>
        <p:nvGraphicFramePr>
          <p:cNvPr id="9" name="Table 6">
            <a:extLst>
              <a:ext uri="{FF2B5EF4-FFF2-40B4-BE49-F238E27FC236}">
                <a16:creationId xmlns:a16="http://schemas.microsoft.com/office/drawing/2014/main" xmlns="" id="{BC048C47-CE55-4AF3-8D87-BDA7D717593B}"/>
              </a:ext>
            </a:extLst>
          </p:cNvPr>
          <p:cNvGraphicFramePr>
            <a:graphicFrameLocks noGrp="1"/>
          </p:cNvGraphicFramePr>
          <p:nvPr>
            <p:extLst>
              <p:ext uri="{D42A27DB-BD31-4B8C-83A1-F6EECF244321}">
                <p14:modId xmlns:p14="http://schemas.microsoft.com/office/powerpoint/2010/main" val="1892407444"/>
              </p:ext>
            </p:extLst>
          </p:nvPr>
        </p:nvGraphicFramePr>
        <p:xfrm>
          <a:off x="294806" y="3174517"/>
          <a:ext cx="9600756" cy="2773680"/>
        </p:xfrm>
        <a:graphic>
          <a:graphicData uri="http://schemas.openxmlformats.org/drawingml/2006/table">
            <a:tbl>
              <a:tblPr firstRow="1" bandRow="1">
                <a:tableStyleId>{21E4AEA4-8DFA-4A89-87EB-49C32662AFE0}</a:tableStyleId>
              </a:tblPr>
              <a:tblGrid>
                <a:gridCol w="872796">
                  <a:extLst>
                    <a:ext uri="{9D8B030D-6E8A-4147-A177-3AD203B41FA5}">
                      <a16:colId xmlns:a16="http://schemas.microsoft.com/office/drawing/2014/main" xmlns="" val="2607353726"/>
                    </a:ext>
                  </a:extLst>
                </a:gridCol>
                <a:gridCol w="8727960">
                  <a:extLst>
                    <a:ext uri="{9D8B030D-6E8A-4147-A177-3AD203B41FA5}">
                      <a16:colId xmlns:a16="http://schemas.microsoft.com/office/drawing/2014/main" xmlns="" val="1600817978"/>
                    </a:ext>
                  </a:extLst>
                </a:gridCol>
              </a:tblGrid>
              <a:tr h="370840">
                <a:tc>
                  <a:txBody>
                    <a:bodyPr/>
                    <a:lstStyle/>
                    <a:p>
                      <a:endParaRPr lang="en-GB" sz="2000" dirty="0">
                        <a:solidFill>
                          <a:srgbClr val="115076"/>
                        </a:solidFill>
                      </a:endParaRPr>
                    </a:p>
                  </a:txBody>
                  <a:tcPr/>
                </a:tc>
                <a:tc>
                  <a:txBody>
                    <a:bodyPr/>
                    <a:lstStyle/>
                    <a:p>
                      <a:pPr algn="ctr"/>
                      <a:r>
                        <a:rPr lang="en-GB" sz="2000" dirty="0">
                          <a:solidFill>
                            <a:schemeClr val="bg1"/>
                          </a:solidFill>
                        </a:rPr>
                        <a:t>Questions</a:t>
                      </a:r>
                    </a:p>
                  </a:txBody>
                  <a:tcPr anchor="ctr"/>
                </a:tc>
                <a:extLst>
                  <a:ext uri="{0D108BD9-81ED-4DB2-BD59-A6C34878D82A}">
                    <a16:rowId xmlns:a16="http://schemas.microsoft.com/office/drawing/2014/main" xmlns="" val="1153431983"/>
                  </a:ext>
                </a:extLst>
              </a:tr>
              <a:tr h="370840">
                <a:tc>
                  <a:txBody>
                    <a:bodyPr/>
                    <a:lstStyle/>
                    <a:p>
                      <a:pPr algn="ctr"/>
                      <a:r>
                        <a:rPr lang="en-GB" sz="2000" b="1" dirty="0">
                          <a:solidFill>
                            <a:srgbClr val="115076"/>
                          </a:solidFill>
                        </a:rPr>
                        <a:t>1.</a:t>
                      </a:r>
                    </a:p>
                  </a:txBody>
                  <a:tcPr/>
                </a:tc>
                <a:tc>
                  <a:txBody>
                    <a:bodyPr/>
                    <a:lstStyle/>
                    <a:p>
                      <a:r>
                        <a:rPr lang="en-GB" sz="2000" dirty="0">
                          <a:solidFill>
                            <a:srgbClr val="115076"/>
                          </a:solidFill>
                        </a:rPr>
                        <a:t>________ </a:t>
                      </a:r>
                      <a:r>
                        <a:rPr lang="en-GB" sz="2000" b="1" dirty="0" err="1">
                          <a:solidFill>
                            <a:srgbClr val="115076"/>
                          </a:solidFill>
                        </a:rPr>
                        <a:t>prépares-tu</a:t>
                      </a:r>
                      <a:r>
                        <a:rPr lang="en-GB" sz="2000" b="1" dirty="0">
                          <a:solidFill>
                            <a:srgbClr val="115076"/>
                          </a:solidFill>
                        </a:rPr>
                        <a:t> / </a:t>
                      </a:r>
                      <a:r>
                        <a:rPr lang="en-GB" sz="2000" b="1" dirty="0" err="1">
                          <a:solidFill>
                            <a:srgbClr val="115076"/>
                          </a:solidFill>
                        </a:rPr>
                        <a:t>tu</a:t>
                      </a:r>
                      <a:r>
                        <a:rPr lang="en-GB" sz="2000" b="1" dirty="0">
                          <a:solidFill>
                            <a:srgbClr val="115076"/>
                          </a:solidFill>
                        </a:rPr>
                        <a:t> </a:t>
                      </a:r>
                      <a:r>
                        <a:rPr lang="en-GB" sz="2000" b="1" dirty="0" err="1">
                          <a:solidFill>
                            <a:srgbClr val="115076"/>
                          </a:solidFill>
                        </a:rPr>
                        <a:t>prépares</a:t>
                      </a:r>
                      <a:r>
                        <a:rPr lang="en-GB" sz="2000" b="1" dirty="0">
                          <a:solidFill>
                            <a:srgbClr val="115076"/>
                          </a:solidFill>
                        </a:rPr>
                        <a:t> </a:t>
                      </a:r>
                      <a:r>
                        <a:rPr lang="en-GB" sz="2000" dirty="0">
                          <a:solidFill>
                            <a:srgbClr val="115076"/>
                          </a:solidFill>
                        </a:rPr>
                        <a:t>le 12 </a:t>
                      </a:r>
                      <a:r>
                        <a:rPr lang="en-GB" sz="2000" dirty="0" err="1">
                          <a:solidFill>
                            <a:srgbClr val="115076"/>
                          </a:solidFill>
                        </a:rPr>
                        <a:t>janvier</a:t>
                      </a:r>
                      <a:r>
                        <a:rPr lang="en-GB" sz="2000" dirty="0">
                          <a:solidFill>
                            <a:srgbClr val="115076"/>
                          </a:solidFill>
                        </a:rPr>
                        <a:t> ? </a:t>
                      </a:r>
                      <a:r>
                        <a:rPr lang="en-GB" sz="2000" b="0" dirty="0">
                          <a:solidFill>
                            <a:srgbClr val="115076"/>
                          </a:solidFill>
                        </a:rPr>
                        <a:t>(what)</a:t>
                      </a:r>
                    </a:p>
                  </a:txBody>
                  <a:tcPr/>
                </a:tc>
                <a:extLst>
                  <a:ext uri="{0D108BD9-81ED-4DB2-BD59-A6C34878D82A}">
                    <a16:rowId xmlns:a16="http://schemas.microsoft.com/office/drawing/2014/main" xmlns="" val="1171492714"/>
                  </a:ext>
                </a:extLst>
              </a:tr>
              <a:tr h="370840">
                <a:tc>
                  <a:txBody>
                    <a:bodyPr/>
                    <a:lstStyle/>
                    <a:p>
                      <a:pPr algn="ctr"/>
                      <a:r>
                        <a:rPr lang="en-GB" sz="2000" b="1">
                          <a:solidFill>
                            <a:srgbClr val="115076"/>
                          </a:solidFill>
                        </a:rPr>
                        <a:t>2.</a:t>
                      </a:r>
                      <a:endParaRPr lang="en-GB" sz="2000" b="1"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________ </a:t>
                      </a:r>
                      <a:r>
                        <a:rPr lang="en-GB" sz="2000" b="1" dirty="0" err="1">
                          <a:solidFill>
                            <a:srgbClr val="115076"/>
                          </a:solidFill>
                        </a:rPr>
                        <a:t>regardes-tu</a:t>
                      </a:r>
                      <a:r>
                        <a:rPr lang="en-GB" sz="2000" dirty="0">
                          <a:solidFill>
                            <a:srgbClr val="115076"/>
                          </a:solidFill>
                        </a:rPr>
                        <a:t> </a:t>
                      </a:r>
                      <a:r>
                        <a:rPr lang="en-GB" sz="2000" b="1" dirty="0">
                          <a:solidFill>
                            <a:srgbClr val="115076"/>
                          </a:solidFill>
                        </a:rPr>
                        <a:t>/ </a:t>
                      </a:r>
                      <a:r>
                        <a:rPr lang="en-GB" sz="2000" b="1" dirty="0" err="1">
                          <a:solidFill>
                            <a:srgbClr val="115076"/>
                          </a:solidFill>
                        </a:rPr>
                        <a:t>tu</a:t>
                      </a:r>
                      <a:r>
                        <a:rPr lang="en-GB" sz="2000" b="1" dirty="0">
                          <a:solidFill>
                            <a:srgbClr val="115076"/>
                          </a:solidFill>
                        </a:rPr>
                        <a:t> </a:t>
                      </a:r>
                      <a:r>
                        <a:rPr lang="en-GB" sz="2000" b="1" dirty="0" err="1">
                          <a:solidFill>
                            <a:srgbClr val="115076"/>
                          </a:solidFill>
                        </a:rPr>
                        <a:t>regardes</a:t>
                      </a:r>
                      <a:r>
                        <a:rPr lang="en-GB" sz="2000" b="1" dirty="0">
                          <a:solidFill>
                            <a:srgbClr val="115076"/>
                          </a:solidFill>
                        </a:rPr>
                        <a:t> </a:t>
                      </a:r>
                      <a:r>
                        <a:rPr lang="en-GB" sz="2000" dirty="0">
                          <a:solidFill>
                            <a:srgbClr val="115076"/>
                          </a:solidFill>
                        </a:rPr>
                        <a:t>le 27 </a:t>
                      </a:r>
                      <a:r>
                        <a:rPr lang="en-GB" sz="2000" dirty="0" err="1">
                          <a:solidFill>
                            <a:srgbClr val="115076"/>
                          </a:solidFill>
                        </a:rPr>
                        <a:t>février</a:t>
                      </a:r>
                      <a:r>
                        <a:rPr lang="en-GB" sz="2000" dirty="0">
                          <a:solidFill>
                            <a:srgbClr val="115076"/>
                          </a:solidFill>
                        </a:rPr>
                        <a:t> ? </a:t>
                      </a:r>
                      <a:r>
                        <a:rPr lang="en-GB" sz="2000" b="0" dirty="0">
                          <a:solidFill>
                            <a:srgbClr val="115076"/>
                          </a:solidFill>
                        </a:rPr>
                        <a:t>(how many events)</a:t>
                      </a:r>
                    </a:p>
                  </a:txBody>
                  <a:tcPr/>
                </a:tc>
                <a:extLst>
                  <a:ext uri="{0D108BD9-81ED-4DB2-BD59-A6C34878D82A}">
                    <a16:rowId xmlns:a16="http://schemas.microsoft.com/office/drawing/2014/main" xmlns="" val="1961458278"/>
                  </a:ext>
                </a:extLst>
              </a:tr>
              <a:tr h="370840">
                <a:tc>
                  <a:txBody>
                    <a:bodyPr/>
                    <a:lstStyle/>
                    <a:p>
                      <a:pPr algn="ctr"/>
                      <a:r>
                        <a:rPr lang="en-GB" sz="2000" b="1">
                          <a:solidFill>
                            <a:srgbClr val="115076"/>
                          </a:solidFill>
                        </a:rPr>
                        <a:t>3.</a:t>
                      </a:r>
                      <a:endParaRPr lang="en-GB" sz="2000" b="1"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________ </a:t>
                      </a:r>
                      <a:r>
                        <a:rPr lang="en-GB" sz="2000" b="1" dirty="0" err="1">
                          <a:solidFill>
                            <a:srgbClr val="115076"/>
                          </a:solidFill>
                        </a:rPr>
                        <a:t>parles-tu</a:t>
                      </a:r>
                      <a:r>
                        <a:rPr lang="en-GB" sz="2000" b="1" dirty="0">
                          <a:solidFill>
                            <a:srgbClr val="115076"/>
                          </a:solidFill>
                        </a:rPr>
                        <a:t> / </a:t>
                      </a:r>
                      <a:r>
                        <a:rPr lang="en-GB" sz="2000" b="1" dirty="0" err="1">
                          <a:solidFill>
                            <a:srgbClr val="115076"/>
                          </a:solidFill>
                        </a:rPr>
                        <a:t>tu</a:t>
                      </a:r>
                      <a:r>
                        <a:rPr lang="en-GB" sz="2000" b="1" dirty="0">
                          <a:solidFill>
                            <a:srgbClr val="115076"/>
                          </a:solidFill>
                        </a:rPr>
                        <a:t> </a:t>
                      </a:r>
                      <a:r>
                        <a:rPr lang="en-GB" sz="2000" b="1" dirty="0" err="1">
                          <a:solidFill>
                            <a:srgbClr val="115076"/>
                          </a:solidFill>
                        </a:rPr>
                        <a:t>parles</a:t>
                      </a:r>
                      <a:r>
                        <a:rPr lang="en-GB" sz="2000" b="1" dirty="0">
                          <a:solidFill>
                            <a:srgbClr val="115076"/>
                          </a:solidFill>
                        </a:rPr>
                        <a:t> </a:t>
                      </a:r>
                      <a:r>
                        <a:rPr lang="en-GB" sz="2000" dirty="0">
                          <a:solidFill>
                            <a:srgbClr val="115076"/>
                          </a:solidFill>
                        </a:rPr>
                        <a:t>le 20 mars ? </a:t>
                      </a:r>
                      <a:r>
                        <a:rPr lang="en-GB" sz="2000" b="0" dirty="0">
                          <a:solidFill>
                            <a:srgbClr val="115076"/>
                          </a:solidFill>
                        </a:rPr>
                        <a:t>(which language)</a:t>
                      </a:r>
                    </a:p>
                  </a:txBody>
                  <a:tcPr/>
                </a:tc>
                <a:extLst>
                  <a:ext uri="{0D108BD9-81ED-4DB2-BD59-A6C34878D82A}">
                    <a16:rowId xmlns:a16="http://schemas.microsoft.com/office/drawing/2014/main" xmlns="" val="2189313960"/>
                  </a:ext>
                </a:extLst>
              </a:tr>
              <a:tr h="370840">
                <a:tc>
                  <a:txBody>
                    <a:bodyPr/>
                    <a:lstStyle/>
                    <a:p>
                      <a:pPr algn="ctr"/>
                      <a:r>
                        <a:rPr lang="en-GB" sz="2000" b="1">
                          <a:solidFill>
                            <a:srgbClr val="115076"/>
                          </a:solidFill>
                        </a:rPr>
                        <a:t>4.</a:t>
                      </a:r>
                      <a:endParaRPr lang="en-GB" sz="2000" b="1" dirty="0">
                        <a:solidFill>
                          <a:srgbClr val="115076"/>
                        </a:solidFill>
                      </a:endParaRPr>
                    </a:p>
                  </a:txBody>
                  <a:tcPr/>
                </a:tc>
                <a:tc>
                  <a:txBody>
                    <a:bodyPr/>
                    <a:lstStyle/>
                    <a:p>
                      <a:r>
                        <a:rPr lang="en-GB" sz="2000" dirty="0">
                          <a:solidFill>
                            <a:srgbClr val="115076"/>
                          </a:solidFill>
                        </a:rPr>
                        <a:t>________ </a:t>
                      </a:r>
                      <a:r>
                        <a:rPr lang="en-GB" sz="2000" b="1" dirty="0" err="1">
                          <a:solidFill>
                            <a:srgbClr val="115076"/>
                          </a:solidFill>
                        </a:rPr>
                        <a:t>aimes-tu</a:t>
                      </a:r>
                      <a:r>
                        <a:rPr lang="en-GB" sz="2000" b="1" dirty="0">
                          <a:solidFill>
                            <a:srgbClr val="115076"/>
                          </a:solidFill>
                        </a:rPr>
                        <a:t> / </a:t>
                      </a:r>
                      <a:r>
                        <a:rPr lang="en-GB" sz="2000" b="1" dirty="0" err="1">
                          <a:solidFill>
                            <a:srgbClr val="115076"/>
                          </a:solidFill>
                        </a:rPr>
                        <a:t>tu</a:t>
                      </a:r>
                      <a:r>
                        <a:rPr lang="en-GB" sz="2000" b="1" dirty="0">
                          <a:solidFill>
                            <a:srgbClr val="115076"/>
                          </a:solidFill>
                        </a:rPr>
                        <a:t> </a:t>
                      </a:r>
                      <a:r>
                        <a:rPr lang="en-GB" sz="2000" b="1" dirty="0" err="1">
                          <a:solidFill>
                            <a:srgbClr val="115076"/>
                          </a:solidFill>
                        </a:rPr>
                        <a:t>aimes</a:t>
                      </a:r>
                      <a:r>
                        <a:rPr lang="en-GB" sz="2000" b="1" dirty="0">
                          <a:solidFill>
                            <a:srgbClr val="115076"/>
                          </a:solidFill>
                        </a:rPr>
                        <a:t> </a:t>
                      </a:r>
                      <a:r>
                        <a:rPr lang="en-GB" sz="2000" dirty="0">
                          <a:solidFill>
                            <a:srgbClr val="115076"/>
                          </a:solidFill>
                        </a:rPr>
                        <a:t>les farces le premier </a:t>
                      </a:r>
                      <a:r>
                        <a:rPr lang="en-GB" sz="2000" dirty="0" err="1">
                          <a:solidFill>
                            <a:srgbClr val="115076"/>
                          </a:solidFill>
                        </a:rPr>
                        <a:t>avril</a:t>
                      </a:r>
                      <a:r>
                        <a:rPr lang="en-GB" sz="2000" dirty="0">
                          <a:solidFill>
                            <a:srgbClr val="115076"/>
                          </a:solidFill>
                        </a:rPr>
                        <a:t> ? </a:t>
                      </a:r>
                      <a:r>
                        <a:rPr lang="en-GB" sz="2000" b="0" dirty="0">
                          <a:solidFill>
                            <a:srgbClr val="115076"/>
                          </a:solidFill>
                        </a:rPr>
                        <a:t>(why)</a:t>
                      </a:r>
                    </a:p>
                  </a:txBody>
                  <a:tcPr/>
                </a:tc>
                <a:extLst>
                  <a:ext uri="{0D108BD9-81ED-4DB2-BD59-A6C34878D82A}">
                    <a16:rowId xmlns:a16="http://schemas.microsoft.com/office/drawing/2014/main" xmlns="" val="2344197191"/>
                  </a:ext>
                </a:extLst>
              </a:tr>
              <a:tr h="370840">
                <a:tc>
                  <a:txBody>
                    <a:bodyPr/>
                    <a:lstStyle/>
                    <a:p>
                      <a:pPr algn="ctr"/>
                      <a:r>
                        <a:rPr lang="en-GB" sz="2000" b="1">
                          <a:solidFill>
                            <a:srgbClr val="115076"/>
                          </a:solidFill>
                        </a:rPr>
                        <a:t>5.</a:t>
                      </a:r>
                      <a:endParaRPr lang="en-GB" sz="2000" b="1"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________ </a:t>
                      </a:r>
                      <a:r>
                        <a:rPr lang="en-GB" sz="2000" b="1" dirty="0">
                          <a:solidFill>
                            <a:srgbClr val="115076"/>
                          </a:solidFill>
                        </a:rPr>
                        <a:t>vas-</a:t>
                      </a:r>
                      <a:r>
                        <a:rPr lang="en-GB" sz="2000" b="1" dirty="0" err="1">
                          <a:solidFill>
                            <a:srgbClr val="115076"/>
                          </a:solidFill>
                        </a:rPr>
                        <a:t>tu</a:t>
                      </a:r>
                      <a:r>
                        <a:rPr lang="en-GB" sz="2000" b="1" dirty="0">
                          <a:solidFill>
                            <a:srgbClr val="115076"/>
                          </a:solidFill>
                        </a:rPr>
                        <a:t> / </a:t>
                      </a:r>
                      <a:r>
                        <a:rPr lang="en-GB" sz="2000" b="1" dirty="0" err="1">
                          <a:solidFill>
                            <a:srgbClr val="115076"/>
                          </a:solidFill>
                        </a:rPr>
                        <a:t>tu</a:t>
                      </a:r>
                      <a:r>
                        <a:rPr lang="en-GB" sz="2000" b="1" dirty="0">
                          <a:solidFill>
                            <a:srgbClr val="115076"/>
                          </a:solidFill>
                        </a:rPr>
                        <a:t> vas </a:t>
                      </a:r>
                      <a:r>
                        <a:rPr lang="en-GB" sz="2000" dirty="0">
                          <a:solidFill>
                            <a:srgbClr val="115076"/>
                          </a:solidFill>
                        </a:rPr>
                        <a:t>le 11 </a:t>
                      </a:r>
                      <a:r>
                        <a:rPr lang="en-GB" sz="2000" dirty="0" err="1">
                          <a:solidFill>
                            <a:srgbClr val="115076"/>
                          </a:solidFill>
                        </a:rPr>
                        <a:t>mai</a:t>
                      </a:r>
                      <a:r>
                        <a:rPr lang="en-GB" sz="2000" dirty="0">
                          <a:solidFill>
                            <a:srgbClr val="115076"/>
                          </a:solidFill>
                        </a:rPr>
                        <a:t> ? </a:t>
                      </a:r>
                      <a:r>
                        <a:rPr lang="en-GB" sz="2000" b="0" dirty="0">
                          <a:solidFill>
                            <a:srgbClr val="115076"/>
                          </a:solidFill>
                        </a:rPr>
                        <a:t>(where)</a:t>
                      </a:r>
                    </a:p>
                  </a:txBody>
                  <a:tcPr/>
                </a:tc>
                <a:extLst>
                  <a:ext uri="{0D108BD9-81ED-4DB2-BD59-A6C34878D82A}">
                    <a16:rowId xmlns:a16="http://schemas.microsoft.com/office/drawing/2014/main" xmlns="" val="1972389626"/>
                  </a:ext>
                </a:extLst>
              </a:tr>
              <a:tr h="370840">
                <a:tc>
                  <a:txBody>
                    <a:bodyPr/>
                    <a:lstStyle/>
                    <a:p>
                      <a:pPr algn="ctr"/>
                      <a:r>
                        <a:rPr lang="en-GB" sz="2000" b="1"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________ </a:t>
                      </a:r>
                      <a:r>
                        <a:rPr lang="en-GB" sz="2000" b="1" dirty="0">
                          <a:solidFill>
                            <a:srgbClr val="115076"/>
                          </a:solidFill>
                        </a:rPr>
                        <a:t>pars-</a:t>
                      </a:r>
                      <a:r>
                        <a:rPr lang="en-GB" sz="2000" b="1" dirty="0" err="1">
                          <a:solidFill>
                            <a:srgbClr val="115076"/>
                          </a:solidFill>
                        </a:rPr>
                        <a:t>tu</a:t>
                      </a:r>
                      <a:r>
                        <a:rPr lang="en-GB" sz="2000" b="1" dirty="0">
                          <a:solidFill>
                            <a:srgbClr val="115076"/>
                          </a:solidFill>
                        </a:rPr>
                        <a:t> / </a:t>
                      </a:r>
                      <a:r>
                        <a:rPr lang="en-GB" sz="2000" b="1" dirty="0" err="1">
                          <a:solidFill>
                            <a:srgbClr val="115076"/>
                          </a:solidFill>
                        </a:rPr>
                        <a:t>tu</a:t>
                      </a:r>
                      <a:r>
                        <a:rPr lang="en-GB" sz="2000" b="1" dirty="0">
                          <a:solidFill>
                            <a:srgbClr val="115076"/>
                          </a:solidFill>
                        </a:rPr>
                        <a:t> pars</a:t>
                      </a:r>
                      <a:r>
                        <a:rPr lang="en-GB" sz="2000" dirty="0">
                          <a:solidFill>
                            <a:srgbClr val="115076"/>
                          </a:solidFill>
                        </a:rPr>
                        <a:t> le 21 </a:t>
                      </a:r>
                      <a:r>
                        <a:rPr lang="en-GB" sz="2000" dirty="0" err="1">
                          <a:solidFill>
                            <a:srgbClr val="115076"/>
                          </a:solidFill>
                        </a:rPr>
                        <a:t>juin</a:t>
                      </a:r>
                      <a:r>
                        <a:rPr lang="en-GB" sz="2000" dirty="0">
                          <a:solidFill>
                            <a:srgbClr val="115076"/>
                          </a:solidFill>
                        </a:rPr>
                        <a:t> ? </a:t>
                      </a:r>
                      <a:r>
                        <a:rPr lang="en-GB" sz="2000" b="0" dirty="0">
                          <a:solidFill>
                            <a:srgbClr val="115076"/>
                          </a:solidFill>
                        </a:rPr>
                        <a:t>(when)</a:t>
                      </a:r>
                    </a:p>
                  </a:txBody>
                  <a:tcPr/>
                </a:tc>
                <a:extLst>
                  <a:ext uri="{0D108BD9-81ED-4DB2-BD59-A6C34878D82A}">
                    <a16:rowId xmlns:a16="http://schemas.microsoft.com/office/drawing/2014/main" xmlns="" val="664931564"/>
                  </a:ext>
                </a:extLst>
              </a:tr>
            </a:tbl>
          </a:graphicData>
        </a:graphic>
      </p:graphicFrame>
      <p:sp>
        <p:nvSpPr>
          <p:cNvPr id="5" name="TextBox 4">
            <a:extLst>
              <a:ext uri="{FF2B5EF4-FFF2-40B4-BE49-F238E27FC236}">
                <a16:creationId xmlns:a16="http://schemas.microsoft.com/office/drawing/2014/main" xmlns="" id="{98686CCD-0134-45D8-907F-ED9E65B8AC7A}"/>
              </a:ext>
            </a:extLst>
          </p:cNvPr>
          <p:cNvSpPr txBox="1"/>
          <p:nvPr/>
        </p:nvSpPr>
        <p:spPr>
          <a:xfrm>
            <a:off x="6467994" y="1258106"/>
            <a:ext cx="4548670" cy="1123712"/>
          </a:xfrm>
          <a:prstGeom prst="wedgeRoundRectCallout">
            <a:avLst>
              <a:gd name="adj1" fmla="val -55659"/>
              <a:gd name="adj2" fmla="val 22168"/>
              <a:gd name="adj3" fmla="val 16667"/>
            </a:avLst>
          </a:prstGeom>
          <a:solidFill>
            <a:srgbClr val="115076"/>
          </a:solidFill>
          <a:ln>
            <a:solidFill>
              <a:srgbClr val="EE6000"/>
            </a:solidFill>
          </a:ln>
        </p:spPr>
        <p:txBody>
          <a:bodyPr wrap="square" rtlCol="0">
            <a:spAutoFit/>
          </a:bodyPr>
          <a:lstStyle/>
          <a:p>
            <a:r>
              <a:rPr lang="en-GB" sz="2000" dirty="0">
                <a:solidFill>
                  <a:prstClr val="white"/>
                </a:solidFill>
                <a:latin typeface="Century Gothic"/>
              </a:rPr>
              <a:t>Remember! The presence or absence of </a:t>
            </a:r>
            <a:r>
              <a:rPr lang="en-GB" sz="2000" b="1" dirty="0" err="1">
                <a:solidFill>
                  <a:prstClr val="white"/>
                </a:solidFill>
                <a:latin typeface="Century Gothic"/>
              </a:rPr>
              <a:t>est-ce</a:t>
            </a:r>
            <a:r>
              <a:rPr lang="en-GB" sz="2000" b="1" dirty="0">
                <a:solidFill>
                  <a:prstClr val="white"/>
                </a:solidFill>
                <a:latin typeface="Century Gothic"/>
              </a:rPr>
              <a:t> que </a:t>
            </a:r>
            <a:r>
              <a:rPr lang="en-GB" sz="2000" dirty="0">
                <a:solidFill>
                  <a:prstClr val="white"/>
                </a:solidFill>
                <a:latin typeface="Century Gothic"/>
              </a:rPr>
              <a:t>tells you which word order is needed.</a:t>
            </a:r>
          </a:p>
        </p:txBody>
      </p:sp>
      <p:sp>
        <p:nvSpPr>
          <p:cNvPr id="12" name="Rectangle 11">
            <a:extLst>
              <a:ext uri="{FF2B5EF4-FFF2-40B4-BE49-F238E27FC236}">
                <a16:creationId xmlns:a16="http://schemas.microsoft.com/office/drawing/2014/main" xmlns="" id="{5B65D612-3260-48A0-AF26-1DE1772E1B90}"/>
              </a:ext>
            </a:extLst>
          </p:cNvPr>
          <p:cNvSpPr/>
          <p:nvPr/>
        </p:nvSpPr>
        <p:spPr>
          <a:xfrm>
            <a:off x="3833926" y="3605723"/>
            <a:ext cx="1604898" cy="31881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3" name="Rectangle 12">
            <a:extLst>
              <a:ext uri="{FF2B5EF4-FFF2-40B4-BE49-F238E27FC236}">
                <a16:creationId xmlns:a16="http://schemas.microsoft.com/office/drawing/2014/main" xmlns="" id="{1B38652F-17A6-420C-8B88-D3A28DBA5275}"/>
              </a:ext>
            </a:extLst>
          </p:cNvPr>
          <p:cNvSpPr/>
          <p:nvPr/>
        </p:nvSpPr>
        <p:spPr>
          <a:xfrm>
            <a:off x="3833926" y="3985267"/>
            <a:ext cx="1604898" cy="31881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6" name="Rectangle 15">
            <a:extLst>
              <a:ext uri="{FF2B5EF4-FFF2-40B4-BE49-F238E27FC236}">
                <a16:creationId xmlns:a16="http://schemas.microsoft.com/office/drawing/2014/main" xmlns="" id="{B085CBAF-1586-4072-A6D7-E742F8CC6681}"/>
              </a:ext>
            </a:extLst>
          </p:cNvPr>
          <p:cNvSpPr/>
          <p:nvPr/>
        </p:nvSpPr>
        <p:spPr>
          <a:xfrm>
            <a:off x="2310251" y="4385483"/>
            <a:ext cx="1284720" cy="31312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7" name="Rectangle 16">
            <a:extLst>
              <a:ext uri="{FF2B5EF4-FFF2-40B4-BE49-F238E27FC236}">
                <a16:creationId xmlns:a16="http://schemas.microsoft.com/office/drawing/2014/main" xmlns="" id="{E322D5EF-A3C4-46D9-82E6-3E8AD5D38F81}"/>
              </a:ext>
            </a:extLst>
          </p:cNvPr>
          <p:cNvSpPr/>
          <p:nvPr/>
        </p:nvSpPr>
        <p:spPr>
          <a:xfrm>
            <a:off x="2299493" y="4764995"/>
            <a:ext cx="1295477" cy="368836"/>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8" name="Rectangle 17">
            <a:extLst>
              <a:ext uri="{FF2B5EF4-FFF2-40B4-BE49-F238E27FC236}">
                <a16:creationId xmlns:a16="http://schemas.microsoft.com/office/drawing/2014/main" xmlns="" id="{17BAB1E3-6736-4EFF-8A77-854D1D25625A}"/>
              </a:ext>
            </a:extLst>
          </p:cNvPr>
          <p:cNvSpPr/>
          <p:nvPr/>
        </p:nvSpPr>
        <p:spPr>
          <a:xfrm>
            <a:off x="2263481" y="5197187"/>
            <a:ext cx="1057202" cy="315785"/>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9" name="Rectangle 18">
            <a:extLst>
              <a:ext uri="{FF2B5EF4-FFF2-40B4-BE49-F238E27FC236}">
                <a16:creationId xmlns:a16="http://schemas.microsoft.com/office/drawing/2014/main" xmlns="" id="{4A2B4431-777C-4EA3-A11B-0C2F277902C2}"/>
              </a:ext>
            </a:extLst>
          </p:cNvPr>
          <p:cNvSpPr/>
          <p:nvPr/>
        </p:nvSpPr>
        <p:spPr>
          <a:xfrm>
            <a:off x="3228622" y="5579361"/>
            <a:ext cx="1118190" cy="367850"/>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1" name="TextBox 20">
            <a:extLst>
              <a:ext uri="{FF2B5EF4-FFF2-40B4-BE49-F238E27FC236}">
                <a16:creationId xmlns:a16="http://schemas.microsoft.com/office/drawing/2014/main" xmlns="" id="{BBBF1BC2-5B02-4234-B82F-350C26EC3465}"/>
              </a:ext>
            </a:extLst>
          </p:cNvPr>
          <p:cNvSpPr txBox="1"/>
          <p:nvPr/>
        </p:nvSpPr>
        <p:spPr>
          <a:xfrm>
            <a:off x="341015" y="1417142"/>
            <a:ext cx="2933816" cy="646331"/>
          </a:xfrm>
          <a:prstGeom prst="rect">
            <a:avLst/>
          </a:prstGeom>
          <a:noFill/>
        </p:spPr>
        <p:txBody>
          <a:bodyPr wrap="none" rtlCol="0">
            <a:spAutoFit/>
          </a:bodyPr>
          <a:lstStyle/>
          <a:p>
            <a:r>
              <a:rPr lang="en-GB" sz="3600" b="1" dirty="0" err="1">
                <a:solidFill>
                  <a:srgbClr val="5B9BD5">
                    <a:lumMod val="50000"/>
                  </a:srgbClr>
                </a:solidFill>
                <a:latin typeface="Century Gothic"/>
              </a:rPr>
              <a:t>Partenaire</a:t>
            </a:r>
            <a:r>
              <a:rPr lang="en-GB" sz="3600" b="1" dirty="0">
                <a:solidFill>
                  <a:srgbClr val="5B9BD5">
                    <a:lumMod val="50000"/>
                  </a:srgbClr>
                </a:solidFill>
                <a:latin typeface="Century Gothic"/>
              </a:rPr>
              <a:t> B</a:t>
            </a:r>
          </a:p>
        </p:txBody>
      </p:sp>
    </p:spTree>
    <p:extLst>
      <p:ext uri="{BB962C8B-B14F-4D97-AF65-F5344CB8AC3E}">
        <p14:creationId xmlns:p14="http://schemas.microsoft.com/office/powerpoint/2010/main" val="29144674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Tu </a:t>
            </a:r>
            <a:r>
              <a:rPr lang="en-GB" sz="3600" b="1" dirty="0" err="1">
                <a:solidFill>
                  <a:schemeClr val="bg1"/>
                </a:solidFill>
              </a:rPr>
              <a:t>fais</a:t>
            </a:r>
            <a:r>
              <a:rPr lang="en-GB" sz="3600" b="1" dirty="0">
                <a:solidFill>
                  <a:schemeClr val="bg1"/>
                </a:solidFill>
              </a:rPr>
              <a:t> quoi ? [1]</a:t>
            </a:r>
          </a:p>
        </p:txBody>
      </p:sp>
      <p:graphicFrame>
        <p:nvGraphicFramePr>
          <p:cNvPr id="9" name="Table 6">
            <a:extLst>
              <a:ext uri="{FF2B5EF4-FFF2-40B4-BE49-F238E27FC236}">
                <a16:creationId xmlns:a16="http://schemas.microsoft.com/office/drawing/2014/main" xmlns="" id="{BC048C47-CE55-4AF3-8D87-BDA7D717593B}"/>
              </a:ext>
            </a:extLst>
          </p:cNvPr>
          <p:cNvGraphicFramePr>
            <a:graphicFrameLocks noGrp="1"/>
          </p:cNvGraphicFramePr>
          <p:nvPr>
            <p:extLst>
              <p:ext uri="{D42A27DB-BD31-4B8C-83A1-F6EECF244321}">
                <p14:modId xmlns:p14="http://schemas.microsoft.com/office/powerpoint/2010/main" val="2797728984"/>
              </p:ext>
            </p:extLst>
          </p:nvPr>
        </p:nvGraphicFramePr>
        <p:xfrm>
          <a:off x="2136000" y="2230889"/>
          <a:ext cx="7920000" cy="277368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xmlns="" val="2607353726"/>
                    </a:ext>
                  </a:extLst>
                </a:gridCol>
                <a:gridCol w="7200000">
                  <a:extLst>
                    <a:ext uri="{9D8B030D-6E8A-4147-A177-3AD203B41FA5}">
                      <a16:colId xmlns:a16="http://schemas.microsoft.com/office/drawing/2014/main" xmlns="" val="1600817978"/>
                    </a:ext>
                  </a:extLst>
                </a:gridCol>
              </a:tblGrid>
              <a:tr h="370840">
                <a:tc>
                  <a:txBody>
                    <a:bodyPr/>
                    <a:lstStyle/>
                    <a:p>
                      <a:endParaRPr lang="en-GB" sz="2000" dirty="0">
                        <a:solidFill>
                          <a:srgbClr val="115076"/>
                        </a:solidFill>
                      </a:endParaRPr>
                    </a:p>
                  </a:txBody>
                  <a:tcPr/>
                </a:tc>
                <a:tc>
                  <a:txBody>
                    <a:bodyPr/>
                    <a:lstStyle/>
                    <a:p>
                      <a:pPr algn="ctr"/>
                      <a:r>
                        <a:rPr lang="en-GB" sz="2000" dirty="0" err="1">
                          <a:solidFill>
                            <a:schemeClr val="bg1"/>
                          </a:solidFill>
                        </a:rPr>
                        <a:t>Réponses</a:t>
                      </a:r>
                      <a:endParaRPr lang="en-GB" sz="2000" dirty="0">
                        <a:solidFill>
                          <a:schemeClr val="bg1"/>
                        </a:solidFill>
                      </a:endParaRPr>
                    </a:p>
                  </a:txBody>
                  <a:tcPr anchor="ctr"/>
                </a:tc>
                <a:extLst>
                  <a:ext uri="{0D108BD9-81ED-4DB2-BD59-A6C34878D82A}">
                    <a16:rowId xmlns:a16="http://schemas.microsoft.com/office/drawing/2014/main" xmlns="" val="1153431983"/>
                  </a:ext>
                </a:extLst>
              </a:tr>
              <a:tr h="370840">
                <a:tc>
                  <a:txBody>
                    <a:bodyPr/>
                    <a:lstStyle/>
                    <a:p>
                      <a:pPr algn="ctr"/>
                      <a:r>
                        <a:rPr lang="en-GB" sz="2000" b="1" dirty="0">
                          <a:solidFill>
                            <a:srgbClr val="115076"/>
                          </a:solidFill>
                        </a:rPr>
                        <a:t>1.</a:t>
                      </a:r>
                    </a:p>
                  </a:txBody>
                  <a:tcPr/>
                </a:tc>
                <a:tc>
                  <a:txBody>
                    <a:bodyPr/>
                    <a:lstStyle/>
                    <a:p>
                      <a:r>
                        <a:rPr lang="en-GB" sz="2000" dirty="0">
                          <a:solidFill>
                            <a:srgbClr val="115076"/>
                          </a:solidFill>
                        </a:rPr>
                        <a:t>Je </a:t>
                      </a:r>
                      <a:r>
                        <a:rPr lang="en-GB" sz="2000" dirty="0" err="1">
                          <a:solidFill>
                            <a:srgbClr val="115076"/>
                          </a:solidFill>
                        </a:rPr>
                        <a:t>prépare</a:t>
                      </a:r>
                      <a:r>
                        <a:rPr lang="en-GB" sz="2000" dirty="0">
                          <a:solidFill>
                            <a:srgbClr val="115076"/>
                          </a:solidFill>
                        </a:rPr>
                        <a:t> un grand déjeuner.</a:t>
                      </a:r>
                    </a:p>
                  </a:txBody>
                  <a:tcPr/>
                </a:tc>
                <a:extLst>
                  <a:ext uri="{0D108BD9-81ED-4DB2-BD59-A6C34878D82A}">
                    <a16:rowId xmlns:a16="http://schemas.microsoft.com/office/drawing/2014/main" xmlns="" val="1171492714"/>
                  </a:ext>
                </a:extLst>
              </a:tr>
              <a:tr h="370840">
                <a:tc>
                  <a:txBody>
                    <a:bodyPr/>
                    <a:lstStyle/>
                    <a:p>
                      <a:pPr algn="ctr"/>
                      <a:r>
                        <a:rPr lang="en-GB" sz="2000" b="1"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Je </a:t>
                      </a:r>
                      <a:r>
                        <a:rPr lang="en-GB" sz="2000" dirty="0" err="1">
                          <a:solidFill>
                            <a:srgbClr val="115076"/>
                          </a:solidFill>
                        </a:rPr>
                        <a:t>regarde</a:t>
                      </a:r>
                      <a:r>
                        <a:rPr lang="en-GB" sz="2000" dirty="0">
                          <a:solidFill>
                            <a:srgbClr val="115076"/>
                          </a:solidFill>
                        </a:rPr>
                        <a:t> deux </a:t>
                      </a:r>
                      <a:r>
                        <a:rPr lang="en-GB" sz="2000" dirty="0" err="1">
                          <a:solidFill>
                            <a:srgbClr val="115076"/>
                          </a:solidFill>
                        </a:rPr>
                        <a:t>événements</a:t>
                      </a:r>
                      <a:r>
                        <a:rPr lang="en-GB" sz="2000" dirty="0">
                          <a:solidFill>
                            <a:srgbClr val="115076"/>
                          </a:solidFill>
                        </a:rPr>
                        <a:t>.</a:t>
                      </a:r>
                    </a:p>
                  </a:txBody>
                  <a:tcPr/>
                </a:tc>
                <a:extLst>
                  <a:ext uri="{0D108BD9-81ED-4DB2-BD59-A6C34878D82A}">
                    <a16:rowId xmlns:a16="http://schemas.microsoft.com/office/drawing/2014/main" xmlns="" val="1961458278"/>
                  </a:ext>
                </a:extLst>
              </a:tr>
              <a:tr h="370840">
                <a:tc>
                  <a:txBody>
                    <a:bodyPr/>
                    <a:lstStyle/>
                    <a:p>
                      <a:pPr algn="ctr"/>
                      <a:r>
                        <a:rPr lang="en-GB" sz="2000" b="1" dirty="0">
                          <a:solidFill>
                            <a:srgbClr val="115076"/>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Je </a:t>
                      </a:r>
                      <a:r>
                        <a:rPr lang="en-GB" sz="2000" dirty="0" err="1">
                          <a:solidFill>
                            <a:srgbClr val="115076"/>
                          </a:solidFill>
                        </a:rPr>
                        <a:t>parle</a:t>
                      </a:r>
                      <a:r>
                        <a:rPr lang="en-GB" sz="2000" dirty="0">
                          <a:solidFill>
                            <a:srgbClr val="115076"/>
                          </a:solidFill>
                        </a:rPr>
                        <a:t> </a:t>
                      </a:r>
                      <a:r>
                        <a:rPr lang="en-GB" sz="2000" dirty="0" err="1">
                          <a:solidFill>
                            <a:srgbClr val="115076"/>
                          </a:solidFill>
                        </a:rPr>
                        <a:t>français</a:t>
                      </a:r>
                      <a:r>
                        <a:rPr lang="en-GB" sz="2000" dirty="0">
                          <a:solidFill>
                            <a:srgbClr val="115076"/>
                          </a:solidFill>
                        </a:rPr>
                        <a:t>.</a:t>
                      </a:r>
                    </a:p>
                  </a:txBody>
                  <a:tcPr/>
                </a:tc>
                <a:extLst>
                  <a:ext uri="{0D108BD9-81ED-4DB2-BD59-A6C34878D82A}">
                    <a16:rowId xmlns:a16="http://schemas.microsoft.com/office/drawing/2014/main" xmlns="" val="2189313960"/>
                  </a:ext>
                </a:extLst>
              </a:tr>
              <a:tr h="370840">
                <a:tc>
                  <a:txBody>
                    <a:bodyPr/>
                    <a:lstStyle/>
                    <a:p>
                      <a:pPr algn="ctr"/>
                      <a:r>
                        <a:rPr lang="en-GB" sz="2000" b="1" dirty="0">
                          <a:solidFill>
                            <a:srgbClr val="115076"/>
                          </a:solidFill>
                        </a:rPr>
                        <a:t>4.</a:t>
                      </a:r>
                    </a:p>
                  </a:txBody>
                  <a:tcPr/>
                </a:tc>
                <a:tc>
                  <a:txBody>
                    <a:bodyPr/>
                    <a:lstStyle/>
                    <a:p>
                      <a:r>
                        <a:rPr lang="en-GB" sz="2000" dirty="0" err="1">
                          <a:solidFill>
                            <a:srgbClr val="115076"/>
                          </a:solidFill>
                        </a:rPr>
                        <a:t>J’aime</a:t>
                      </a:r>
                      <a:r>
                        <a:rPr lang="en-GB" sz="2000" dirty="0">
                          <a:solidFill>
                            <a:srgbClr val="115076"/>
                          </a:solidFill>
                        </a:rPr>
                        <a:t> les farces </a:t>
                      </a:r>
                      <a:r>
                        <a:rPr lang="en-GB" sz="2000" dirty="0" err="1">
                          <a:solidFill>
                            <a:srgbClr val="115076"/>
                          </a:solidFill>
                        </a:rPr>
                        <a:t>parce</a:t>
                      </a:r>
                      <a:r>
                        <a:rPr lang="en-GB" sz="2000" dirty="0">
                          <a:solidFill>
                            <a:srgbClr val="115076"/>
                          </a:solidFill>
                        </a:rPr>
                        <a:t> que </a:t>
                      </a:r>
                      <a:r>
                        <a:rPr lang="en-GB" sz="2000" dirty="0" err="1">
                          <a:solidFill>
                            <a:srgbClr val="115076"/>
                          </a:solidFill>
                        </a:rPr>
                        <a:t>c’est</a:t>
                      </a:r>
                      <a:r>
                        <a:rPr lang="en-GB" sz="2000" dirty="0">
                          <a:solidFill>
                            <a:srgbClr val="115076"/>
                          </a:solidFill>
                        </a:rPr>
                        <a:t> </a:t>
                      </a:r>
                      <a:r>
                        <a:rPr lang="en-GB" sz="2000" dirty="0" err="1">
                          <a:solidFill>
                            <a:srgbClr val="115076"/>
                          </a:solidFill>
                        </a:rPr>
                        <a:t>amusant</a:t>
                      </a:r>
                      <a:r>
                        <a:rPr lang="en-GB" sz="2000" dirty="0">
                          <a:solidFill>
                            <a:srgbClr val="115076"/>
                          </a:solidFill>
                        </a:rPr>
                        <a:t>.</a:t>
                      </a:r>
                    </a:p>
                  </a:txBody>
                  <a:tcPr/>
                </a:tc>
                <a:extLst>
                  <a:ext uri="{0D108BD9-81ED-4DB2-BD59-A6C34878D82A}">
                    <a16:rowId xmlns:a16="http://schemas.microsoft.com/office/drawing/2014/main" xmlns="" val="2344197191"/>
                  </a:ext>
                </a:extLst>
              </a:tr>
              <a:tr h="370840">
                <a:tc>
                  <a:txBody>
                    <a:bodyPr/>
                    <a:lstStyle/>
                    <a:p>
                      <a:pPr algn="ctr"/>
                      <a:r>
                        <a:rPr lang="en-GB" sz="2000" b="1" dirty="0">
                          <a:solidFill>
                            <a:srgbClr val="115076"/>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Je </a:t>
                      </a:r>
                      <a:r>
                        <a:rPr lang="en-GB" sz="2000" dirty="0" err="1">
                          <a:solidFill>
                            <a:srgbClr val="115076"/>
                          </a:solidFill>
                        </a:rPr>
                        <a:t>vais</a:t>
                      </a:r>
                      <a:r>
                        <a:rPr lang="en-GB" sz="2000" dirty="0">
                          <a:solidFill>
                            <a:srgbClr val="115076"/>
                          </a:solidFill>
                        </a:rPr>
                        <a:t> à Cannes.</a:t>
                      </a:r>
                    </a:p>
                  </a:txBody>
                  <a:tcPr/>
                </a:tc>
                <a:extLst>
                  <a:ext uri="{0D108BD9-81ED-4DB2-BD59-A6C34878D82A}">
                    <a16:rowId xmlns:a16="http://schemas.microsoft.com/office/drawing/2014/main" xmlns="" val="1972389626"/>
                  </a:ext>
                </a:extLst>
              </a:tr>
              <a:tr h="370840">
                <a:tc>
                  <a:txBody>
                    <a:bodyPr/>
                    <a:lstStyle/>
                    <a:p>
                      <a:pPr algn="ctr"/>
                      <a:r>
                        <a:rPr lang="en-GB" sz="2000" b="1"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Je pars </a:t>
                      </a:r>
                      <a:r>
                        <a:rPr lang="en-GB" sz="2000" dirty="0" err="1">
                          <a:solidFill>
                            <a:srgbClr val="115076"/>
                          </a:solidFill>
                        </a:rPr>
                        <a:t>en</a:t>
                      </a:r>
                      <a:r>
                        <a:rPr lang="en-GB" sz="2000" dirty="0">
                          <a:solidFill>
                            <a:srgbClr val="115076"/>
                          </a:solidFill>
                        </a:rPr>
                        <a:t> retard.</a:t>
                      </a:r>
                    </a:p>
                  </a:txBody>
                  <a:tcPr/>
                </a:tc>
                <a:extLst>
                  <a:ext uri="{0D108BD9-81ED-4DB2-BD59-A6C34878D82A}">
                    <a16:rowId xmlns:a16="http://schemas.microsoft.com/office/drawing/2014/main" xmlns="" val="664931564"/>
                  </a:ext>
                </a:extLst>
              </a:tr>
            </a:tbl>
          </a:graphicData>
        </a:graphic>
      </p:graphicFrame>
      <p:sp>
        <p:nvSpPr>
          <p:cNvPr id="2" name="Rounded Rectangle 46">
            <a:extLst>
              <a:ext uri="{FF2B5EF4-FFF2-40B4-BE49-F238E27FC236}">
                <a16:creationId xmlns:a16="http://schemas.microsoft.com/office/drawing/2014/main" xmlns="" id="{71D68C7B-7A59-4086-A79A-0FDA619FAD7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57779567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Tu </a:t>
            </a:r>
            <a:r>
              <a:rPr lang="en-GB" sz="3600" b="1" dirty="0" err="1">
                <a:solidFill>
                  <a:schemeClr val="bg1"/>
                </a:solidFill>
              </a:rPr>
              <a:t>fais</a:t>
            </a:r>
            <a:r>
              <a:rPr lang="en-GB" sz="3600" b="1" dirty="0">
                <a:solidFill>
                  <a:schemeClr val="bg1"/>
                </a:solidFill>
              </a:rPr>
              <a:t> quoi ? [2]</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parler</a:t>
            </a:r>
            <a:endParaRPr lang="en-GB" sz="2000" b="1" dirty="0">
              <a:solidFill>
                <a:prstClr val="white"/>
              </a:solidFill>
              <a:latin typeface="Century Gothic" panose="020B0502020202020204" pitchFamily="34" charset="0"/>
            </a:endParaRPr>
          </a:p>
        </p:txBody>
      </p:sp>
      <p:graphicFrame>
        <p:nvGraphicFramePr>
          <p:cNvPr id="9" name="Table 6">
            <a:extLst>
              <a:ext uri="{FF2B5EF4-FFF2-40B4-BE49-F238E27FC236}">
                <a16:creationId xmlns:a16="http://schemas.microsoft.com/office/drawing/2014/main" xmlns="" id="{BC048C47-CE55-4AF3-8D87-BDA7D717593B}"/>
              </a:ext>
            </a:extLst>
          </p:cNvPr>
          <p:cNvGraphicFramePr>
            <a:graphicFrameLocks noGrp="1"/>
          </p:cNvGraphicFramePr>
          <p:nvPr>
            <p:extLst>
              <p:ext uri="{D42A27DB-BD31-4B8C-83A1-F6EECF244321}">
                <p14:modId xmlns:p14="http://schemas.microsoft.com/office/powerpoint/2010/main" val="1037058739"/>
              </p:ext>
            </p:extLst>
          </p:nvPr>
        </p:nvGraphicFramePr>
        <p:xfrm>
          <a:off x="336000" y="2744456"/>
          <a:ext cx="7920000" cy="277368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xmlns="" val="2607353726"/>
                    </a:ext>
                  </a:extLst>
                </a:gridCol>
                <a:gridCol w="7200000">
                  <a:extLst>
                    <a:ext uri="{9D8B030D-6E8A-4147-A177-3AD203B41FA5}">
                      <a16:colId xmlns:a16="http://schemas.microsoft.com/office/drawing/2014/main" xmlns="" val="1600817978"/>
                    </a:ext>
                  </a:extLst>
                </a:gridCol>
              </a:tblGrid>
              <a:tr h="370840">
                <a:tc>
                  <a:txBody>
                    <a:bodyPr/>
                    <a:lstStyle/>
                    <a:p>
                      <a:endParaRPr lang="en-GB" sz="2000" b="1" dirty="0">
                        <a:solidFill>
                          <a:srgbClr val="115076"/>
                        </a:solidFill>
                      </a:endParaRPr>
                    </a:p>
                  </a:txBody>
                  <a:tcPr/>
                </a:tc>
                <a:tc>
                  <a:txBody>
                    <a:bodyPr/>
                    <a:lstStyle/>
                    <a:p>
                      <a:pPr algn="ctr"/>
                      <a:r>
                        <a:rPr lang="en-GB" sz="2000" dirty="0">
                          <a:solidFill>
                            <a:schemeClr val="bg1"/>
                          </a:solidFill>
                        </a:rPr>
                        <a:t>Questions</a:t>
                      </a:r>
                    </a:p>
                  </a:txBody>
                  <a:tcPr anchor="ctr"/>
                </a:tc>
                <a:extLst>
                  <a:ext uri="{0D108BD9-81ED-4DB2-BD59-A6C34878D82A}">
                    <a16:rowId xmlns:a16="http://schemas.microsoft.com/office/drawing/2014/main" xmlns="" val="1153431983"/>
                  </a:ext>
                </a:extLst>
              </a:tr>
              <a:tr h="370840">
                <a:tc>
                  <a:txBody>
                    <a:bodyPr/>
                    <a:lstStyle/>
                    <a:p>
                      <a:pPr algn="ctr"/>
                      <a:r>
                        <a:rPr lang="en-GB" sz="2000" b="1" dirty="0">
                          <a:solidFill>
                            <a:srgbClr val="115076"/>
                          </a:solidFill>
                        </a:rPr>
                        <a:t>1.</a:t>
                      </a:r>
                    </a:p>
                  </a:txBody>
                  <a:tcPr/>
                </a:tc>
                <a:tc>
                  <a:txBody>
                    <a:bodyPr/>
                    <a:lstStyle/>
                    <a:p>
                      <a:endParaRPr lang="en-GB" sz="2000" dirty="0">
                        <a:solidFill>
                          <a:srgbClr val="115076"/>
                        </a:solidFill>
                      </a:endParaRPr>
                    </a:p>
                  </a:txBody>
                  <a:tcPr/>
                </a:tc>
                <a:extLst>
                  <a:ext uri="{0D108BD9-81ED-4DB2-BD59-A6C34878D82A}">
                    <a16:rowId xmlns:a16="http://schemas.microsoft.com/office/drawing/2014/main" xmlns="" val="1171492714"/>
                  </a:ext>
                </a:extLst>
              </a:tr>
              <a:tr h="370840">
                <a:tc>
                  <a:txBody>
                    <a:bodyPr/>
                    <a:lstStyle/>
                    <a:p>
                      <a:pPr algn="ctr"/>
                      <a:r>
                        <a:rPr lang="en-GB" sz="2000" b="1"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extLst>
                  <a:ext uri="{0D108BD9-81ED-4DB2-BD59-A6C34878D82A}">
                    <a16:rowId xmlns:a16="http://schemas.microsoft.com/office/drawing/2014/main" xmlns="" val="1961458278"/>
                  </a:ext>
                </a:extLst>
              </a:tr>
              <a:tr h="370840">
                <a:tc>
                  <a:txBody>
                    <a:bodyPr/>
                    <a:lstStyle/>
                    <a:p>
                      <a:pPr algn="ctr"/>
                      <a:r>
                        <a:rPr lang="en-GB" sz="2000" b="1" dirty="0">
                          <a:solidFill>
                            <a:srgbClr val="115076"/>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extLst>
                  <a:ext uri="{0D108BD9-81ED-4DB2-BD59-A6C34878D82A}">
                    <a16:rowId xmlns:a16="http://schemas.microsoft.com/office/drawing/2014/main" xmlns="" val="2189313960"/>
                  </a:ext>
                </a:extLst>
              </a:tr>
              <a:tr h="370840">
                <a:tc>
                  <a:txBody>
                    <a:bodyPr/>
                    <a:lstStyle/>
                    <a:p>
                      <a:pPr algn="ctr"/>
                      <a:r>
                        <a:rPr lang="en-GB" sz="2000" b="1" dirty="0">
                          <a:solidFill>
                            <a:srgbClr val="115076"/>
                          </a:solidFill>
                        </a:rPr>
                        <a:t>4.</a:t>
                      </a:r>
                    </a:p>
                  </a:txBody>
                  <a:tcPr/>
                </a:tc>
                <a:tc>
                  <a:txBody>
                    <a:bodyPr/>
                    <a:lstStyle/>
                    <a:p>
                      <a:endParaRPr lang="en-GB" sz="2000" dirty="0">
                        <a:solidFill>
                          <a:srgbClr val="115076"/>
                        </a:solidFill>
                      </a:endParaRPr>
                    </a:p>
                  </a:txBody>
                  <a:tcPr/>
                </a:tc>
                <a:extLst>
                  <a:ext uri="{0D108BD9-81ED-4DB2-BD59-A6C34878D82A}">
                    <a16:rowId xmlns:a16="http://schemas.microsoft.com/office/drawing/2014/main" xmlns="" val="2344197191"/>
                  </a:ext>
                </a:extLst>
              </a:tr>
              <a:tr h="370840">
                <a:tc>
                  <a:txBody>
                    <a:bodyPr/>
                    <a:lstStyle/>
                    <a:p>
                      <a:pPr algn="ctr"/>
                      <a:r>
                        <a:rPr lang="en-GB" sz="2000" b="1" dirty="0">
                          <a:solidFill>
                            <a:srgbClr val="115076"/>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extLst>
                  <a:ext uri="{0D108BD9-81ED-4DB2-BD59-A6C34878D82A}">
                    <a16:rowId xmlns:a16="http://schemas.microsoft.com/office/drawing/2014/main" xmlns="" val="1972389626"/>
                  </a:ext>
                </a:extLst>
              </a:tr>
              <a:tr h="370840">
                <a:tc>
                  <a:txBody>
                    <a:bodyPr/>
                    <a:lstStyle/>
                    <a:p>
                      <a:pPr algn="ctr"/>
                      <a:r>
                        <a:rPr lang="en-GB" sz="2000" b="1"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extLst>
                  <a:ext uri="{0D108BD9-81ED-4DB2-BD59-A6C34878D82A}">
                    <a16:rowId xmlns:a16="http://schemas.microsoft.com/office/drawing/2014/main" xmlns="" val="664931564"/>
                  </a:ext>
                </a:extLst>
              </a:tr>
            </a:tbl>
          </a:graphicData>
        </a:graphic>
      </p:graphicFrame>
      <p:sp>
        <p:nvSpPr>
          <p:cNvPr id="18" name="TextBox 17">
            <a:extLst>
              <a:ext uri="{FF2B5EF4-FFF2-40B4-BE49-F238E27FC236}">
                <a16:creationId xmlns:a16="http://schemas.microsoft.com/office/drawing/2014/main" xmlns="" id="{B855549C-5048-4E81-9546-3A4D5531EFB3}"/>
              </a:ext>
            </a:extLst>
          </p:cNvPr>
          <p:cNvSpPr txBox="1"/>
          <p:nvPr/>
        </p:nvSpPr>
        <p:spPr>
          <a:xfrm>
            <a:off x="1143000" y="3121733"/>
            <a:ext cx="4785284" cy="400110"/>
          </a:xfrm>
          <a:prstGeom prst="rect">
            <a:avLst/>
          </a:prstGeom>
          <a:noFill/>
        </p:spPr>
        <p:txBody>
          <a:bodyPr wrap="none" rtlCol="0">
            <a:spAutoFit/>
          </a:bodyPr>
          <a:lstStyle/>
          <a:p>
            <a:r>
              <a:rPr lang="en-GB" sz="2000" b="1" dirty="0" err="1">
                <a:solidFill>
                  <a:srgbClr val="EE6000"/>
                </a:solidFill>
                <a:latin typeface="Century Gothic"/>
              </a:rPr>
              <a:t>Qu’est-ce</a:t>
            </a:r>
            <a:r>
              <a:rPr lang="en-GB" sz="2000" b="1" dirty="0">
                <a:solidFill>
                  <a:srgbClr val="EE6000"/>
                </a:solidFill>
                <a:latin typeface="Century Gothic"/>
              </a:rPr>
              <a:t> que </a:t>
            </a:r>
            <a:r>
              <a:rPr lang="en-GB" sz="2000" dirty="0">
                <a:solidFill>
                  <a:srgbClr val="4472C4">
                    <a:lumMod val="50000"/>
                  </a:srgbClr>
                </a:solidFill>
                <a:latin typeface="Century Gothic"/>
              </a:rPr>
              <a:t>[</a:t>
            </a:r>
            <a:r>
              <a:rPr lang="en-GB" sz="2000" dirty="0" err="1">
                <a:solidFill>
                  <a:srgbClr val="4472C4">
                    <a:lumMod val="50000"/>
                  </a:srgbClr>
                </a:solidFill>
                <a:latin typeface="Century Gothic"/>
              </a:rPr>
              <a:t>tu</a:t>
            </a:r>
            <a:r>
              <a:rPr lang="en-GB" sz="2000" dirty="0">
                <a:solidFill>
                  <a:srgbClr val="4472C4">
                    <a:lumMod val="50000"/>
                  </a:srgbClr>
                </a:solidFill>
                <a:latin typeface="Century Gothic"/>
              </a:rPr>
              <a:t> </a:t>
            </a:r>
            <a:r>
              <a:rPr lang="en-GB" sz="2000" dirty="0" err="1">
                <a:solidFill>
                  <a:srgbClr val="4472C4">
                    <a:lumMod val="50000"/>
                  </a:srgbClr>
                </a:solidFill>
                <a:latin typeface="Century Gothic"/>
              </a:rPr>
              <a:t>fais</a:t>
            </a:r>
            <a:r>
              <a:rPr lang="en-GB" sz="2000" dirty="0">
                <a:solidFill>
                  <a:srgbClr val="4472C4">
                    <a:lumMod val="50000"/>
                  </a:srgbClr>
                </a:solidFill>
                <a:latin typeface="Century Gothic"/>
              </a:rPr>
              <a:t> le 12 </a:t>
            </a:r>
            <a:r>
              <a:rPr lang="en-GB" sz="2000" dirty="0" err="1">
                <a:solidFill>
                  <a:srgbClr val="4472C4">
                    <a:lumMod val="50000"/>
                  </a:srgbClr>
                </a:solidFill>
                <a:latin typeface="Century Gothic"/>
              </a:rPr>
              <a:t>janvier</a:t>
            </a:r>
            <a:r>
              <a:rPr lang="en-GB" sz="2000" dirty="0">
                <a:solidFill>
                  <a:srgbClr val="4472C4">
                    <a:lumMod val="50000"/>
                  </a:srgbClr>
                </a:solidFill>
                <a:latin typeface="Century Gothic"/>
              </a:rPr>
              <a:t> ?]</a:t>
            </a:r>
            <a:endParaRPr lang="en-GB" sz="2000" b="1" dirty="0">
              <a:solidFill>
                <a:srgbClr val="4472C4">
                  <a:lumMod val="50000"/>
                </a:srgbClr>
              </a:solidFill>
              <a:latin typeface="Century Gothic"/>
            </a:endParaRPr>
          </a:p>
        </p:txBody>
      </p:sp>
      <p:sp>
        <p:nvSpPr>
          <p:cNvPr id="19" name="TextBox 18">
            <a:extLst>
              <a:ext uri="{FF2B5EF4-FFF2-40B4-BE49-F238E27FC236}">
                <a16:creationId xmlns:a16="http://schemas.microsoft.com/office/drawing/2014/main" xmlns="" id="{BFCE295A-EF1E-42AA-BB4B-9216EA430AAC}"/>
              </a:ext>
            </a:extLst>
          </p:cNvPr>
          <p:cNvSpPr txBox="1"/>
          <p:nvPr/>
        </p:nvSpPr>
        <p:spPr>
          <a:xfrm>
            <a:off x="1143000" y="3521843"/>
            <a:ext cx="5046574" cy="400110"/>
          </a:xfrm>
          <a:prstGeom prst="rect">
            <a:avLst/>
          </a:prstGeom>
          <a:noFill/>
        </p:spPr>
        <p:txBody>
          <a:bodyPr wrap="none" rtlCol="0">
            <a:spAutoFit/>
          </a:bodyPr>
          <a:lstStyle/>
          <a:p>
            <a:r>
              <a:rPr lang="en-GB" sz="2000" b="1" dirty="0" err="1">
                <a:solidFill>
                  <a:srgbClr val="EE6000"/>
                </a:solidFill>
                <a:latin typeface="Century Gothic"/>
              </a:rPr>
              <a:t>Où</a:t>
            </a:r>
            <a:r>
              <a:rPr lang="en-GB" sz="2000" b="1" dirty="0">
                <a:solidFill>
                  <a:srgbClr val="EE6000"/>
                </a:solidFill>
                <a:latin typeface="Century Gothic"/>
              </a:rPr>
              <a:t> </a:t>
            </a:r>
            <a:r>
              <a:rPr lang="en-GB" sz="2000" b="1" dirty="0" err="1">
                <a:solidFill>
                  <a:srgbClr val="EE6000"/>
                </a:solidFill>
                <a:latin typeface="Century Gothic"/>
              </a:rPr>
              <a:t>est-ce</a:t>
            </a:r>
            <a:r>
              <a:rPr lang="en-GB" sz="2000" b="1" dirty="0">
                <a:solidFill>
                  <a:srgbClr val="EE6000"/>
                </a:solidFill>
                <a:latin typeface="Century Gothic"/>
              </a:rPr>
              <a:t> que </a:t>
            </a:r>
            <a:r>
              <a:rPr lang="en-GB" sz="2000" dirty="0">
                <a:solidFill>
                  <a:srgbClr val="203864"/>
                </a:solidFill>
                <a:latin typeface="Century Gothic"/>
              </a:rPr>
              <a:t>[</a:t>
            </a:r>
            <a:r>
              <a:rPr lang="en-GB" sz="2000" dirty="0" err="1">
                <a:solidFill>
                  <a:srgbClr val="203864"/>
                </a:solidFill>
                <a:latin typeface="Century Gothic"/>
              </a:rPr>
              <a:t>tu</a:t>
            </a:r>
            <a:r>
              <a:rPr lang="en-GB" sz="2000" dirty="0">
                <a:solidFill>
                  <a:srgbClr val="203864"/>
                </a:solidFill>
                <a:latin typeface="Century Gothic"/>
              </a:rPr>
              <a:t> passes le 27 </a:t>
            </a:r>
            <a:r>
              <a:rPr lang="en-GB" sz="2000" dirty="0" err="1">
                <a:solidFill>
                  <a:srgbClr val="203864"/>
                </a:solidFill>
                <a:latin typeface="Century Gothic"/>
              </a:rPr>
              <a:t>février</a:t>
            </a:r>
            <a:r>
              <a:rPr lang="en-GB" sz="2000" dirty="0">
                <a:solidFill>
                  <a:srgbClr val="203864"/>
                </a:solidFill>
                <a:latin typeface="Century Gothic"/>
              </a:rPr>
              <a:t> ?]</a:t>
            </a:r>
            <a:endParaRPr lang="en-GB" sz="2000" b="1" dirty="0">
              <a:solidFill>
                <a:srgbClr val="4472C4">
                  <a:lumMod val="50000"/>
                </a:srgbClr>
              </a:solidFill>
              <a:latin typeface="Century Gothic"/>
            </a:endParaRPr>
          </a:p>
        </p:txBody>
      </p:sp>
      <p:sp>
        <p:nvSpPr>
          <p:cNvPr id="20" name="TextBox 19">
            <a:extLst>
              <a:ext uri="{FF2B5EF4-FFF2-40B4-BE49-F238E27FC236}">
                <a16:creationId xmlns:a16="http://schemas.microsoft.com/office/drawing/2014/main" xmlns="" id="{FBB652CC-E3C8-4D10-8028-75E1F2A09719}"/>
              </a:ext>
            </a:extLst>
          </p:cNvPr>
          <p:cNvSpPr txBox="1"/>
          <p:nvPr/>
        </p:nvSpPr>
        <p:spPr>
          <a:xfrm>
            <a:off x="1143000" y="3942495"/>
            <a:ext cx="5355953" cy="400110"/>
          </a:xfrm>
          <a:prstGeom prst="rect">
            <a:avLst/>
          </a:prstGeom>
          <a:noFill/>
        </p:spPr>
        <p:txBody>
          <a:bodyPr wrap="none" rtlCol="0">
            <a:spAutoFit/>
          </a:bodyPr>
          <a:lstStyle/>
          <a:p>
            <a:r>
              <a:rPr lang="en-GB" sz="2000" b="1" dirty="0" err="1">
                <a:solidFill>
                  <a:srgbClr val="EE6000"/>
                </a:solidFill>
                <a:latin typeface="Century Gothic"/>
              </a:rPr>
              <a:t>Pourquoi</a:t>
            </a:r>
            <a:r>
              <a:rPr lang="en-GB" sz="2000" b="1" dirty="0">
                <a:solidFill>
                  <a:srgbClr val="EE6000"/>
                </a:solidFill>
                <a:latin typeface="Century Gothic"/>
              </a:rPr>
              <a:t> </a:t>
            </a:r>
            <a:r>
              <a:rPr lang="en-GB" sz="2000" dirty="0">
                <a:solidFill>
                  <a:srgbClr val="115076"/>
                </a:solidFill>
                <a:latin typeface="Century Gothic"/>
              </a:rPr>
              <a:t>[</a:t>
            </a:r>
            <a:r>
              <a:rPr lang="en-GB" sz="2000" dirty="0" err="1">
                <a:solidFill>
                  <a:srgbClr val="203864"/>
                </a:solidFill>
                <a:latin typeface="Century Gothic"/>
              </a:rPr>
              <a:t>étudies-tu</a:t>
            </a:r>
            <a:r>
              <a:rPr lang="en-GB" sz="2000" dirty="0">
                <a:solidFill>
                  <a:srgbClr val="203864"/>
                </a:solidFill>
                <a:latin typeface="Century Gothic"/>
              </a:rPr>
              <a:t> </a:t>
            </a:r>
            <a:r>
              <a:rPr lang="en-GB" sz="2000" dirty="0" err="1">
                <a:solidFill>
                  <a:srgbClr val="203864"/>
                </a:solidFill>
                <a:latin typeface="Century Gothic"/>
              </a:rPr>
              <a:t>l’histoire</a:t>
            </a:r>
            <a:r>
              <a:rPr lang="en-GB" sz="2000" dirty="0">
                <a:solidFill>
                  <a:srgbClr val="203864"/>
                </a:solidFill>
                <a:latin typeface="Century Gothic"/>
              </a:rPr>
              <a:t> le 20 mars ?]</a:t>
            </a:r>
            <a:endParaRPr lang="en-GB" sz="2000" b="1" dirty="0">
              <a:solidFill>
                <a:srgbClr val="4472C4">
                  <a:lumMod val="50000"/>
                </a:srgbClr>
              </a:solidFill>
              <a:latin typeface="Century Gothic"/>
            </a:endParaRPr>
          </a:p>
        </p:txBody>
      </p:sp>
      <p:sp>
        <p:nvSpPr>
          <p:cNvPr id="21" name="TextBox 20">
            <a:extLst>
              <a:ext uri="{FF2B5EF4-FFF2-40B4-BE49-F238E27FC236}">
                <a16:creationId xmlns:a16="http://schemas.microsoft.com/office/drawing/2014/main" xmlns="" id="{727EFC60-292E-4041-8326-64B0F69A16C7}"/>
              </a:ext>
            </a:extLst>
          </p:cNvPr>
          <p:cNvSpPr txBox="1"/>
          <p:nvPr/>
        </p:nvSpPr>
        <p:spPr>
          <a:xfrm>
            <a:off x="1143000" y="4343302"/>
            <a:ext cx="4934364" cy="400110"/>
          </a:xfrm>
          <a:prstGeom prst="rect">
            <a:avLst/>
          </a:prstGeom>
          <a:noFill/>
        </p:spPr>
        <p:txBody>
          <a:bodyPr wrap="none" rtlCol="0">
            <a:spAutoFit/>
          </a:bodyPr>
          <a:lstStyle/>
          <a:p>
            <a:r>
              <a:rPr lang="en-GB" sz="2000" b="1" dirty="0">
                <a:solidFill>
                  <a:srgbClr val="EE6000"/>
                </a:solidFill>
                <a:latin typeface="Century Gothic"/>
              </a:rPr>
              <a:t>Quelle phrase </a:t>
            </a:r>
            <a:r>
              <a:rPr lang="en-GB" sz="2000" dirty="0">
                <a:solidFill>
                  <a:srgbClr val="115076"/>
                </a:solidFill>
                <a:latin typeface="Century Gothic"/>
              </a:rPr>
              <a:t>[</a:t>
            </a:r>
            <a:r>
              <a:rPr lang="en-GB" sz="2000" dirty="0">
                <a:solidFill>
                  <a:srgbClr val="203864"/>
                </a:solidFill>
                <a:latin typeface="Century Gothic"/>
              </a:rPr>
              <a:t>dis-</a:t>
            </a:r>
            <a:r>
              <a:rPr lang="en-GB" sz="2000" dirty="0" err="1">
                <a:solidFill>
                  <a:srgbClr val="203864"/>
                </a:solidFill>
                <a:latin typeface="Century Gothic"/>
              </a:rPr>
              <a:t>tu</a:t>
            </a:r>
            <a:r>
              <a:rPr lang="en-GB" sz="2000" dirty="0">
                <a:solidFill>
                  <a:srgbClr val="203864"/>
                </a:solidFill>
                <a:latin typeface="Century Gothic"/>
              </a:rPr>
              <a:t> le premier </a:t>
            </a:r>
            <a:r>
              <a:rPr lang="en-GB" sz="2000" dirty="0" err="1">
                <a:solidFill>
                  <a:srgbClr val="203864"/>
                </a:solidFill>
                <a:latin typeface="Century Gothic"/>
              </a:rPr>
              <a:t>avril</a:t>
            </a:r>
            <a:r>
              <a:rPr lang="en-GB" sz="2000" dirty="0">
                <a:solidFill>
                  <a:srgbClr val="203864"/>
                </a:solidFill>
                <a:latin typeface="Century Gothic"/>
              </a:rPr>
              <a:t> ?]</a:t>
            </a:r>
            <a:endParaRPr lang="en-GB" sz="2000" b="1" dirty="0">
              <a:solidFill>
                <a:srgbClr val="4472C4">
                  <a:lumMod val="50000"/>
                </a:srgbClr>
              </a:solidFill>
              <a:latin typeface="Century Gothic"/>
            </a:endParaRPr>
          </a:p>
        </p:txBody>
      </p:sp>
      <p:sp>
        <p:nvSpPr>
          <p:cNvPr id="22" name="TextBox 21">
            <a:extLst>
              <a:ext uri="{FF2B5EF4-FFF2-40B4-BE49-F238E27FC236}">
                <a16:creationId xmlns:a16="http://schemas.microsoft.com/office/drawing/2014/main" xmlns="" id="{3BAEDA6B-8E10-4860-AEB4-BF1D3BAE2934}"/>
              </a:ext>
            </a:extLst>
          </p:cNvPr>
          <p:cNvSpPr txBox="1"/>
          <p:nvPr/>
        </p:nvSpPr>
        <p:spPr>
          <a:xfrm>
            <a:off x="1143000" y="4743412"/>
            <a:ext cx="5176417" cy="400110"/>
          </a:xfrm>
          <a:prstGeom prst="rect">
            <a:avLst/>
          </a:prstGeom>
          <a:noFill/>
        </p:spPr>
        <p:txBody>
          <a:bodyPr wrap="none" rtlCol="0">
            <a:spAutoFit/>
          </a:bodyPr>
          <a:lstStyle/>
          <a:p>
            <a:r>
              <a:rPr lang="en-GB" sz="2000" b="1" dirty="0" err="1">
                <a:solidFill>
                  <a:srgbClr val="EE6000"/>
                </a:solidFill>
                <a:latin typeface="Century Gothic"/>
              </a:rPr>
              <a:t>Combien</a:t>
            </a:r>
            <a:r>
              <a:rPr lang="en-GB" sz="2000" b="1" dirty="0">
                <a:solidFill>
                  <a:srgbClr val="EE6000"/>
                </a:solidFill>
                <a:latin typeface="Century Gothic"/>
              </a:rPr>
              <a:t> de cafés </a:t>
            </a:r>
            <a:r>
              <a:rPr lang="en-GB" sz="2000" dirty="0">
                <a:solidFill>
                  <a:srgbClr val="115076"/>
                </a:solidFill>
                <a:latin typeface="Century Gothic"/>
              </a:rPr>
              <a:t>[</a:t>
            </a:r>
            <a:r>
              <a:rPr lang="en-GB" sz="2000" dirty="0" err="1">
                <a:solidFill>
                  <a:srgbClr val="203864"/>
                </a:solidFill>
                <a:latin typeface="Century Gothic"/>
              </a:rPr>
              <a:t>visites-tu</a:t>
            </a:r>
            <a:r>
              <a:rPr lang="en-GB" sz="2000" dirty="0">
                <a:solidFill>
                  <a:srgbClr val="203864"/>
                </a:solidFill>
                <a:latin typeface="Century Gothic"/>
              </a:rPr>
              <a:t> le 11 </a:t>
            </a:r>
            <a:r>
              <a:rPr lang="en-GB" sz="2000" dirty="0" err="1">
                <a:solidFill>
                  <a:srgbClr val="203864"/>
                </a:solidFill>
                <a:latin typeface="Century Gothic"/>
              </a:rPr>
              <a:t>mai</a:t>
            </a:r>
            <a:r>
              <a:rPr lang="en-GB" sz="2000" dirty="0">
                <a:solidFill>
                  <a:srgbClr val="203864"/>
                </a:solidFill>
                <a:latin typeface="Century Gothic"/>
              </a:rPr>
              <a:t> ?]</a:t>
            </a:r>
            <a:endParaRPr lang="en-GB" sz="2000" b="1" dirty="0">
              <a:solidFill>
                <a:srgbClr val="4472C4">
                  <a:lumMod val="50000"/>
                </a:srgbClr>
              </a:solidFill>
              <a:latin typeface="Century Gothic"/>
            </a:endParaRPr>
          </a:p>
        </p:txBody>
      </p:sp>
      <p:sp>
        <p:nvSpPr>
          <p:cNvPr id="23" name="TextBox 22">
            <a:extLst>
              <a:ext uri="{FF2B5EF4-FFF2-40B4-BE49-F238E27FC236}">
                <a16:creationId xmlns:a16="http://schemas.microsoft.com/office/drawing/2014/main" xmlns="" id="{B0415035-CB75-4980-9C08-782C7AB98DFC}"/>
              </a:ext>
            </a:extLst>
          </p:cNvPr>
          <p:cNvSpPr txBox="1"/>
          <p:nvPr/>
        </p:nvSpPr>
        <p:spPr>
          <a:xfrm>
            <a:off x="1143000" y="5105278"/>
            <a:ext cx="5282215" cy="400110"/>
          </a:xfrm>
          <a:prstGeom prst="rect">
            <a:avLst/>
          </a:prstGeom>
          <a:noFill/>
        </p:spPr>
        <p:txBody>
          <a:bodyPr wrap="none" rtlCol="0">
            <a:spAutoFit/>
          </a:bodyPr>
          <a:lstStyle/>
          <a:p>
            <a:r>
              <a:rPr lang="en-GB" sz="2000" b="1" dirty="0">
                <a:solidFill>
                  <a:srgbClr val="EE6000"/>
                </a:solidFill>
                <a:latin typeface="Century Gothic"/>
              </a:rPr>
              <a:t>Comment </a:t>
            </a:r>
            <a:r>
              <a:rPr lang="en-GB" sz="2000" b="1" dirty="0" err="1">
                <a:solidFill>
                  <a:srgbClr val="EE6000"/>
                </a:solidFill>
                <a:latin typeface="Century Gothic"/>
              </a:rPr>
              <a:t>est-ce</a:t>
            </a:r>
            <a:r>
              <a:rPr lang="en-GB" sz="2000" b="1" dirty="0">
                <a:solidFill>
                  <a:srgbClr val="EE6000"/>
                </a:solidFill>
                <a:latin typeface="Century Gothic"/>
              </a:rPr>
              <a:t> que </a:t>
            </a:r>
            <a:r>
              <a:rPr lang="en-GB" sz="2000" dirty="0">
                <a:solidFill>
                  <a:srgbClr val="115076"/>
                </a:solidFill>
                <a:latin typeface="Century Gothic"/>
              </a:rPr>
              <a:t>[</a:t>
            </a:r>
            <a:r>
              <a:rPr lang="en-GB" sz="2000" dirty="0" err="1">
                <a:solidFill>
                  <a:srgbClr val="203864"/>
                </a:solidFill>
                <a:latin typeface="Century Gothic"/>
              </a:rPr>
              <a:t>tu</a:t>
            </a:r>
            <a:r>
              <a:rPr lang="en-GB" sz="2000" dirty="0">
                <a:solidFill>
                  <a:srgbClr val="203864"/>
                </a:solidFill>
                <a:latin typeface="Century Gothic"/>
              </a:rPr>
              <a:t> </a:t>
            </a:r>
            <a:r>
              <a:rPr lang="en-GB" sz="2000" dirty="0" err="1">
                <a:solidFill>
                  <a:srgbClr val="203864"/>
                </a:solidFill>
                <a:latin typeface="Century Gothic"/>
              </a:rPr>
              <a:t>dors</a:t>
            </a:r>
            <a:r>
              <a:rPr lang="en-GB" sz="2000" dirty="0">
                <a:solidFill>
                  <a:srgbClr val="203864"/>
                </a:solidFill>
                <a:latin typeface="Century Gothic"/>
              </a:rPr>
              <a:t> le 21 </a:t>
            </a:r>
            <a:r>
              <a:rPr lang="en-GB" sz="2000" dirty="0" err="1">
                <a:solidFill>
                  <a:srgbClr val="203864"/>
                </a:solidFill>
                <a:latin typeface="Century Gothic"/>
              </a:rPr>
              <a:t>juin</a:t>
            </a:r>
            <a:r>
              <a:rPr lang="en-GB" sz="2000" dirty="0">
                <a:solidFill>
                  <a:srgbClr val="203864"/>
                </a:solidFill>
                <a:latin typeface="Century Gothic"/>
              </a:rPr>
              <a:t> ?]</a:t>
            </a:r>
            <a:endParaRPr lang="en-GB" sz="2000" b="1" dirty="0">
              <a:solidFill>
                <a:srgbClr val="4472C4">
                  <a:lumMod val="50000"/>
                </a:srgbClr>
              </a:solidFill>
              <a:latin typeface="Century Gothic"/>
            </a:endParaRPr>
          </a:p>
        </p:txBody>
      </p:sp>
      <p:sp>
        <p:nvSpPr>
          <p:cNvPr id="2" name="Speech Bubble: Rectangle with Corners Rounded 1">
            <a:extLst>
              <a:ext uri="{FF2B5EF4-FFF2-40B4-BE49-F238E27FC236}">
                <a16:creationId xmlns:a16="http://schemas.microsoft.com/office/drawing/2014/main" xmlns="" id="{F830E488-1FB6-43C3-8A32-C014DF48D45C}"/>
              </a:ext>
            </a:extLst>
          </p:cNvPr>
          <p:cNvSpPr/>
          <p:nvPr/>
        </p:nvSpPr>
        <p:spPr>
          <a:xfrm>
            <a:off x="6934529" y="269927"/>
            <a:ext cx="3123870" cy="1788129"/>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a:p>
            <a:pPr algn="ctr"/>
            <a:endParaRPr lang="en-GB" b="1" dirty="0">
              <a:solidFill>
                <a:prstClr val="white"/>
              </a:solidFill>
              <a:latin typeface="Century Gothic"/>
            </a:endParaRPr>
          </a:p>
          <a:p>
            <a:pPr algn="ctr"/>
            <a:r>
              <a:rPr lang="en-GB" sz="2400" b="1" dirty="0">
                <a:solidFill>
                  <a:prstClr val="white"/>
                </a:solidFill>
                <a:latin typeface="Century Gothic"/>
              </a:rPr>
              <a:t>Don’t say</a:t>
            </a:r>
            <a:r>
              <a:rPr lang="en-GB" sz="2400" dirty="0">
                <a:solidFill>
                  <a:prstClr val="white"/>
                </a:solidFill>
                <a:latin typeface="Century Gothic"/>
              </a:rPr>
              <a:t> the words in brackets!</a:t>
            </a:r>
            <a:endParaRPr lang="en-GB" sz="2400" b="1" dirty="0">
              <a:solidFill>
                <a:prstClr val="white"/>
              </a:solidFill>
              <a:latin typeface="Century Gothic"/>
            </a:endParaRPr>
          </a:p>
        </p:txBody>
      </p:sp>
      <p:pic>
        <p:nvPicPr>
          <p:cNvPr id="3" name="Picture 2" descr="Quiet Sign Clip Art">
            <a:extLst>
              <a:ext uri="{FF2B5EF4-FFF2-40B4-BE49-F238E27FC236}">
                <a16:creationId xmlns:a16="http://schemas.microsoft.com/office/drawing/2014/main" xmlns="" id="{764D11D8-32E1-4271-90E2-70C23BB7F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5813" y="416728"/>
            <a:ext cx="461302" cy="6524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34DFD3A3-CBB8-4DD6-812C-FDD8BB9F30EA}"/>
              </a:ext>
            </a:extLst>
          </p:cNvPr>
          <p:cNvSpPr txBox="1"/>
          <p:nvPr/>
        </p:nvSpPr>
        <p:spPr>
          <a:xfrm>
            <a:off x="341015" y="1417142"/>
            <a:ext cx="2933816" cy="646331"/>
          </a:xfrm>
          <a:prstGeom prst="rect">
            <a:avLst/>
          </a:prstGeom>
          <a:noFill/>
        </p:spPr>
        <p:txBody>
          <a:bodyPr wrap="none" rtlCol="0">
            <a:spAutoFit/>
          </a:bodyPr>
          <a:lstStyle/>
          <a:p>
            <a:r>
              <a:rPr lang="en-GB" sz="3600" b="1" dirty="0" err="1">
                <a:solidFill>
                  <a:srgbClr val="5B9BD5">
                    <a:lumMod val="50000"/>
                  </a:srgbClr>
                </a:solidFill>
                <a:latin typeface="Century Gothic"/>
              </a:rPr>
              <a:t>Partenaire</a:t>
            </a:r>
            <a:r>
              <a:rPr lang="en-GB" sz="3600" b="1" dirty="0">
                <a:solidFill>
                  <a:srgbClr val="5B9BD5">
                    <a:lumMod val="50000"/>
                  </a:srgbClr>
                </a:solidFill>
                <a:latin typeface="Century Gothic"/>
              </a:rPr>
              <a:t> A</a:t>
            </a:r>
          </a:p>
        </p:txBody>
      </p:sp>
    </p:spTree>
    <p:extLst>
      <p:ext uri="{BB962C8B-B14F-4D97-AF65-F5344CB8AC3E}">
        <p14:creationId xmlns:p14="http://schemas.microsoft.com/office/powerpoint/2010/main" val="29466846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Tu </a:t>
            </a:r>
            <a:r>
              <a:rPr lang="en-GB" sz="3600" b="1" dirty="0" err="1">
                <a:solidFill>
                  <a:schemeClr val="bg1"/>
                </a:solidFill>
              </a:rPr>
              <a:t>fais</a:t>
            </a:r>
            <a:r>
              <a:rPr lang="en-GB" sz="3600" b="1" dirty="0">
                <a:solidFill>
                  <a:schemeClr val="bg1"/>
                </a:solidFill>
              </a:rPr>
              <a:t> quoi ? [2]</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parler</a:t>
            </a:r>
            <a:endParaRPr lang="en-GB" sz="2000" b="1" dirty="0">
              <a:solidFill>
                <a:prstClr val="white"/>
              </a:solidFill>
              <a:latin typeface="Century Gothic" panose="020B0502020202020204" pitchFamily="34" charset="0"/>
            </a:endParaRPr>
          </a:p>
        </p:txBody>
      </p:sp>
      <p:graphicFrame>
        <p:nvGraphicFramePr>
          <p:cNvPr id="9" name="Table 6">
            <a:extLst>
              <a:ext uri="{FF2B5EF4-FFF2-40B4-BE49-F238E27FC236}">
                <a16:creationId xmlns:a16="http://schemas.microsoft.com/office/drawing/2014/main" xmlns="" id="{BC048C47-CE55-4AF3-8D87-BDA7D717593B}"/>
              </a:ext>
            </a:extLst>
          </p:cNvPr>
          <p:cNvGraphicFramePr>
            <a:graphicFrameLocks noGrp="1"/>
          </p:cNvGraphicFramePr>
          <p:nvPr>
            <p:extLst>
              <p:ext uri="{D42A27DB-BD31-4B8C-83A1-F6EECF244321}">
                <p14:modId xmlns:p14="http://schemas.microsoft.com/office/powerpoint/2010/main" val="249188672"/>
              </p:ext>
            </p:extLst>
          </p:nvPr>
        </p:nvGraphicFramePr>
        <p:xfrm>
          <a:off x="335999" y="3049256"/>
          <a:ext cx="9108626" cy="2773680"/>
        </p:xfrm>
        <a:graphic>
          <a:graphicData uri="http://schemas.openxmlformats.org/drawingml/2006/table">
            <a:tbl>
              <a:tblPr firstRow="1" bandRow="1">
                <a:tableStyleId>{21E4AEA4-8DFA-4A89-87EB-49C32662AFE0}</a:tableStyleId>
              </a:tblPr>
              <a:tblGrid>
                <a:gridCol w="828057">
                  <a:extLst>
                    <a:ext uri="{9D8B030D-6E8A-4147-A177-3AD203B41FA5}">
                      <a16:colId xmlns:a16="http://schemas.microsoft.com/office/drawing/2014/main" xmlns="" val="2607353726"/>
                    </a:ext>
                  </a:extLst>
                </a:gridCol>
                <a:gridCol w="8280569">
                  <a:extLst>
                    <a:ext uri="{9D8B030D-6E8A-4147-A177-3AD203B41FA5}">
                      <a16:colId xmlns:a16="http://schemas.microsoft.com/office/drawing/2014/main" xmlns="" val="1600817978"/>
                    </a:ext>
                  </a:extLst>
                </a:gridCol>
              </a:tblGrid>
              <a:tr h="370840">
                <a:tc>
                  <a:txBody>
                    <a:bodyPr/>
                    <a:lstStyle/>
                    <a:p>
                      <a:endParaRPr lang="en-GB" sz="2000" b="1" dirty="0">
                        <a:solidFill>
                          <a:srgbClr val="115076"/>
                        </a:solidFill>
                      </a:endParaRPr>
                    </a:p>
                  </a:txBody>
                  <a:tcPr/>
                </a:tc>
                <a:tc>
                  <a:txBody>
                    <a:bodyPr/>
                    <a:lstStyle/>
                    <a:p>
                      <a:pPr algn="ctr"/>
                      <a:r>
                        <a:rPr lang="en-GB" sz="2000" dirty="0">
                          <a:solidFill>
                            <a:schemeClr val="bg1"/>
                          </a:solidFill>
                        </a:rPr>
                        <a:t>Questions</a:t>
                      </a:r>
                    </a:p>
                  </a:txBody>
                  <a:tcPr anchor="ctr"/>
                </a:tc>
                <a:extLst>
                  <a:ext uri="{0D108BD9-81ED-4DB2-BD59-A6C34878D82A}">
                    <a16:rowId xmlns:a16="http://schemas.microsoft.com/office/drawing/2014/main" xmlns="" val="1153431983"/>
                  </a:ext>
                </a:extLst>
              </a:tr>
              <a:tr h="370840">
                <a:tc>
                  <a:txBody>
                    <a:bodyPr/>
                    <a:lstStyle/>
                    <a:p>
                      <a:pPr algn="ctr"/>
                      <a:r>
                        <a:rPr lang="en-GB" sz="2000" b="1" dirty="0">
                          <a:solidFill>
                            <a:srgbClr val="115076"/>
                          </a:solidFill>
                        </a:rPr>
                        <a:t>1.</a:t>
                      </a:r>
                    </a:p>
                  </a:txBody>
                  <a:tcPr/>
                </a:tc>
                <a:tc>
                  <a:txBody>
                    <a:bodyPr/>
                    <a:lstStyle/>
                    <a:p>
                      <a:r>
                        <a:rPr lang="en-GB" sz="2000" dirty="0">
                          <a:solidFill>
                            <a:srgbClr val="115076"/>
                          </a:solidFill>
                        </a:rPr>
                        <a:t>________ </a:t>
                      </a:r>
                      <a:r>
                        <a:rPr lang="en-GB" sz="2000" b="1" dirty="0" err="1">
                          <a:solidFill>
                            <a:srgbClr val="115076"/>
                          </a:solidFill>
                        </a:rPr>
                        <a:t>fais-tu</a:t>
                      </a:r>
                      <a:r>
                        <a:rPr lang="en-GB" sz="2000" b="1" dirty="0">
                          <a:solidFill>
                            <a:srgbClr val="115076"/>
                          </a:solidFill>
                        </a:rPr>
                        <a:t> / </a:t>
                      </a:r>
                      <a:r>
                        <a:rPr lang="en-GB" sz="2000" b="1" dirty="0" err="1">
                          <a:solidFill>
                            <a:srgbClr val="115076"/>
                          </a:solidFill>
                        </a:rPr>
                        <a:t>tu</a:t>
                      </a:r>
                      <a:r>
                        <a:rPr lang="en-GB" sz="2000" b="1" dirty="0">
                          <a:solidFill>
                            <a:srgbClr val="115076"/>
                          </a:solidFill>
                        </a:rPr>
                        <a:t> </a:t>
                      </a:r>
                      <a:r>
                        <a:rPr lang="en-GB" sz="2000" b="1" dirty="0" err="1">
                          <a:solidFill>
                            <a:srgbClr val="115076"/>
                          </a:solidFill>
                        </a:rPr>
                        <a:t>fais</a:t>
                      </a:r>
                      <a:r>
                        <a:rPr lang="en-GB" sz="2000" b="1" dirty="0">
                          <a:solidFill>
                            <a:srgbClr val="115076"/>
                          </a:solidFill>
                        </a:rPr>
                        <a:t> </a:t>
                      </a:r>
                      <a:r>
                        <a:rPr lang="en-GB" sz="2000" dirty="0">
                          <a:solidFill>
                            <a:srgbClr val="115076"/>
                          </a:solidFill>
                        </a:rPr>
                        <a:t>le 12 </a:t>
                      </a:r>
                      <a:r>
                        <a:rPr lang="en-GB" sz="2000" dirty="0" err="1">
                          <a:solidFill>
                            <a:srgbClr val="115076"/>
                          </a:solidFill>
                        </a:rPr>
                        <a:t>janvier</a:t>
                      </a:r>
                      <a:r>
                        <a:rPr lang="en-GB" sz="2000" dirty="0">
                          <a:solidFill>
                            <a:srgbClr val="115076"/>
                          </a:solidFill>
                        </a:rPr>
                        <a:t> ? </a:t>
                      </a:r>
                      <a:r>
                        <a:rPr lang="en-GB" sz="2000" b="0" dirty="0">
                          <a:solidFill>
                            <a:srgbClr val="115076"/>
                          </a:solidFill>
                        </a:rPr>
                        <a:t>(what)</a:t>
                      </a:r>
                    </a:p>
                  </a:txBody>
                  <a:tcPr/>
                </a:tc>
                <a:extLst>
                  <a:ext uri="{0D108BD9-81ED-4DB2-BD59-A6C34878D82A}">
                    <a16:rowId xmlns:a16="http://schemas.microsoft.com/office/drawing/2014/main" xmlns="" val="1171492714"/>
                  </a:ext>
                </a:extLst>
              </a:tr>
              <a:tr h="370840">
                <a:tc>
                  <a:txBody>
                    <a:bodyPr/>
                    <a:lstStyle/>
                    <a:p>
                      <a:pPr algn="ctr"/>
                      <a:r>
                        <a:rPr lang="en-GB" sz="2000" b="1"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________ </a:t>
                      </a:r>
                      <a:r>
                        <a:rPr lang="en-GB" sz="2000" b="1" dirty="0">
                          <a:solidFill>
                            <a:srgbClr val="115076"/>
                          </a:solidFill>
                        </a:rPr>
                        <a:t>passes-</a:t>
                      </a:r>
                      <a:r>
                        <a:rPr lang="en-GB" sz="2000" b="1" dirty="0" err="1">
                          <a:solidFill>
                            <a:srgbClr val="115076"/>
                          </a:solidFill>
                        </a:rPr>
                        <a:t>tu</a:t>
                      </a:r>
                      <a:r>
                        <a:rPr lang="en-GB" sz="2000" b="1" dirty="0">
                          <a:solidFill>
                            <a:srgbClr val="115076"/>
                          </a:solidFill>
                        </a:rPr>
                        <a:t> / </a:t>
                      </a:r>
                      <a:r>
                        <a:rPr lang="en-GB" sz="2000" b="1" dirty="0" err="1">
                          <a:solidFill>
                            <a:srgbClr val="115076"/>
                          </a:solidFill>
                        </a:rPr>
                        <a:t>tu</a:t>
                      </a:r>
                      <a:r>
                        <a:rPr lang="en-GB" sz="2000" b="1" dirty="0">
                          <a:solidFill>
                            <a:srgbClr val="115076"/>
                          </a:solidFill>
                        </a:rPr>
                        <a:t> passes </a:t>
                      </a:r>
                      <a:r>
                        <a:rPr lang="en-GB" sz="2000" dirty="0">
                          <a:solidFill>
                            <a:srgbClr val="115076"/>
                          </a:solidFill>
                        </a:rPr>
                        <a:t>le 27 </a:t>
                      </a:r>
                      <a:r>
                        <a:rPr lang="en-GB" sz="2000" dirty="0" err="1">
                          <a:solidFill>
                            <a:srgbClr val="115076"/>
                          </a:solidFill>
                        </a:rPr>
                        <a:t>février</a:t>
                      </a:r>
                      <a:r>
                        <a:rPr lang="en-GB" sz="2000" dirty="0">
                          <a:solidFill>
                            <a:srgbClr val="115076"/>
                          </a:solidFill>
                        </a:rPr>
                        <a:t> ? </a:t>
                      </a:r>
                      <a:r>
                        <a:rPr lang="en-GB" sz="2000" b="0" dirty="0">
                          <a:solidFill>
                            <a:srgbClr val="115076"/>
                          </a:solidFill>
                        </a:rPr>
                        <a:t>(where)</a:t>
                      </a:r>
                    </a:p>
                  </a:txBody>
                  <a:tcPr/>
                </a:tc>
                <a:extLst>
                  <a:ext uri="{0D108BD9-81ED-4DB2-BD59-A6C34878D82A}">
                    <a16:rowId xmlns:a16="http://schemas.microsoft.com/office/drawing/2014/main" xmlns="" val="1961458278"/>
                  </a:ext>
                </a:extLst>
              </a:tr>
              <a:tr h="370840">
                <a:tc>
                  <a:txBody>
                    <a:bodyPr/>
                    <a:lstStyle/>
                    <a:p>
                      <a:pPr algn="ctr"/>
                      <a:r>
                        <a:rPr lang="en-GB" sz="2000" b="1" dirty="0">
                          <a:solidFill>
                            <a:srgbClr val="115076"/>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________ </a:t>
                      </a:r>
                      <a:r>
                        <a:rPr lang="en-GB" sz="2000" b="1" dirty="0" err="1">
                          <a:solidFill>
                            <a:srgbClr val="115076"/>
                          </a:solidFill>
                        </a:rPr>
                        <a:t>étudies-tu</a:t>
                      </a:r>
                      <a:r>
                        <a:rPr lang="en-GB" sz="2000" b="1" dirty="0">
                          <a:solidFill>
                            <a:srgbClr val="115076"/>
                          </a:solidFill>
                        </a:rPr>
                        <a:t> / </a:t>
                      </a:r>
                      <a:r>
                        <a:rPr lang="en-GB" sz="2000" b="1" dirty="0" err="1">
                          <a:solidFill>
                            <a:srgbClr val="115076"/>
                          </a:solidFill>
                        </a:rPr>
                        <a:t>tu</a:t>
                      </a:r>
                      <a:r>
                        <a:rPr lang="en-GB" sz="2000" b="1" dirty="0">
                          <a:solidFill>
                            <a:srgbClr val="115076"/>
                          </a:solidFill>
                        </a:rPr>
                        <a:t> </a:t>
                      </a:r>
                      <a:r>
                        <a:rPr lang="en-GB" sz="2000" b="1" dirty="0" err="1">
                          <a:solidFill>
                            <a:srgbClr val="115076"/>
                          </a:solidFill>
                        </a:rPr>
                        <a:t>étudies</a:t>
                      </a:r>
                      <a:r>
                        <a:rPr lang="en-GB" sz="2000" b="1" dirty="0">
                          <a:solidFill>
                            <a:srgbClr val="115076"/>
                          </a:solidFill>
                        </a:rPr>
                        <a:t> </a:t>
                      </a:r>
                      <a:r>
                        <a:rPr lang="en-GB" sz="2000" dirty="0" err="1">
                          <a:solidFill>
                            <a:srgbClr val="115076"/>
                          </a:solidFill>
                        </a:rPr>
                        <a:t>l’histoire</a:t>
                      </a:r>
                      <a:r>
                        <a:rPr lang="en-GB" sz="2000" dirty="0">
                          <a:solidFill>
                            <a:srgbClr val="115076"/>
                          </a:solidFill>
                        </a:rPr>
                        <a:t> le 20 mars ? </a:t>
                      </a:r>
                      <a:r>
                        <a:rPr lang="en-GB" sz="2000" b="0" dirty="0">
                          <a:solidFill>
                            <a:srgbClr val="115076"/>
                          </a:solidFill>
                        </a:rPr>
                        <a:t>(why)</a:t>
                      </a:r>
                    </a:p>
                  </a:txBody>
                  <a:tcPr/>
                </a:tc>
                <a:extLst>
                  <a:ext uri="{0D108BD9-81ED-4DB2-BD59-A6C34878D82A}">
                    <a16:rowId xmlns:a16="http://schemas.microsoft.com/office/drawing/2014/main" xmlns="" val="2189313960"/>
                  </a:ext>
                </a:extLst>
              </a:tr>
              <a:tr h="370840">
                <a:tc>
                  <a:txBody>
                    <a:bodyPr/>
                    <a:lstStyle/>
                    <a:p>
                      <a:pPr algn="ctr"/>
                      <a:r>
                        <a:rPr lang="en-GB" sz="2000" b="1" dirty="0">
                          <a:solidFill>
                            <a:srgbClr val="115076"/>
                          </a:solidFill>
                        </a:rPr>
                        <a:t>4.</a:t>
                      </a:r>
                    </a:p>
                  </a:txBody>
                  <a:tcPr/>
                </a:tc>
                <a:tc>
                  <a:txBody>
                    <a:bodyPr/>
                    <a:lstStyle/>
                    <a:p>
                      <a:r>
                        <a:rPr lang="en-GB" sz="2000" dirty="0">
                          <a:solidFill>
                            <a:srgbClr val="115076"/>
                          </a:solidFill>
                        </a:rPr>
                        <a:t>________ </a:t>
                      </a:r>
                      <a:r>
                        <a:rPr lang="en-GB" sz="2000" b="1" dirty="0">
                          <a:solidFill>
                            <a:srgbClr val="115076"/>
                          </a:solidFill>
                        </a:rPr>
                        <a:t>dis-</a:t>
                      </a:r>
                      <a:r>
                        <a:rPr lang="en-GB" sz="2000" b="1" dirty="0" err="1">
                          <a:solidFill>
                            <a:srgbClr val="115076"/>
                          </a:solidFill>
                        </a:rPr>
                        <a:t>tu</a:t>
                      </a:r>
                      <a:r>
                        <a:rPr lang="en-GB" sz="2000" b="1" dirty="0">
                          <a:solidFill>
                            <a:srgbClr val="115076"/>
                          </a:solidFill>
                        </a:rPr>
                        <a:t> / </a:t>
                      </a:r>
                      <a:r>
                        <a:rPr lang="en-GB" sz="2000" b="1" dirty="0" err="1">
                          <a:solidFill>
                            <a:srgbClr val="115076"/>
                          </a:solidFill>
                        </a:rPr>
                        <a:t>tu</a:t>
                      </a:r>
                      <a:r>
                        <a:rPr lang="en-GB" sz="2000" b="1" dirty="0">
                          <a:solidFill>
                            <a:srgbClr val="115076"/>
                          </a:solidFill>
                        </a:rPr>
                        <a:t> dis </a:t>
                      </a:r>
                      <a:r>
                        <a:rPr lang="en-GB" sz="2000" dirty="0">
                          <a:solidFill>
                            <a:srgbClr val="115076"/>
                          </a:solidFill>
                        </a:rPr>
                        <a:t>le premier </a:t>
                      </a:r>
                      <a:r>
                        <a:rPr lang="en-GB" sz="2000" dirty="0" err="1">
                          <a:solidFill>
                            <a:srgbClr val="115076"/>
                          </a:solidFill>
                        </a:rPr>
                        <a:t>avril</a:t>
                      </a:r>
                      <a:r>
                        <a:rPr lang="en-GB" sz="2000" dirty="0">
                          <a:solidFill>
                            <a:srgbClr val="115076"/>
                          </a:solidFill>
                        </a:rPr>
                        <a:t> ? </a:t>
                      </a:r>
                      <a:r>
                        <a:rPr lang="en-GB" sz="2000" b="0" dirty="0">
                          <a:solidFill>
                            <a:srgbClr val="115076"/>
                          </a:solidFill>
                        </a:rPr>
                        <a:t>(which sentence)</a:t>
                      </a:r>
                    </a:p>
                  </a:txBody>
                  <a:tcPr/>
                </a:tc>
                <a:extLst>
                  <a:ext uri="{0D108BD9-81ED-4DB2-BD59-A6C34878D82A}">
                    <a16:rowId xmlns:a16="http://schemas.microsoft.com/office/drawing/2014/main" xmlns="" val="2344197191"/>
                  </a:ext>
                </a:extLst>
              </a:tr>
              <a:tr h="370840">
                <a:tc>
                  <a:txBody>
                    <a:bodyPr/>
                    <a:lstStyle/>
                    <a:p>
                      <a:pPr algn="ctr"/>
                      <a:r>
                        <a:rPr lang="en-GB" sz="2000" b="1" dirty="0">
                          <a:solidFill>
                            <a:srgbClr val="115076"/>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________ </a:t>
                      </a:r>
                      <a:r>
                        <a:rPr lang="en-GB" sz="2000" b="1" dirty="0" err="1">
                          <a:solidFill>
                            <a:srgbClr val="115076"/>
                          </a:solidFill>
                        </a:rPr>
                        <a:t>visites-tu</a:t>
                      </a:r>
                      <a:r>
                        <a:rPr lang="en-GB" sz="2000" b="1" dirty="0">
                          <a:solidFill>
                            <a:srgbClr val="115076"/>
                          </a:solidFill>
                        </a:rPr>
                        <a:t> / </a:t>
                      </a:r>
                      <a:r>
                        <a:rPr lang="en-GB" sz="2000" b="1" dirty="0" err="1">
                          <a:solidFill>
                            <a:srgbClr val="115076"/>
                          </a:solidFill>
                        </a:rPr>
                        <a:t>tu</a:t>
                      </a:r>
                      <a:r>
                        <a:rPr lang="en-GB" sz="2000" b="1" dirty="0">
                          <a:solidFill>
                            <a:srgbClr val="115076"/>
                          </a:solidFill>
                        </a:rPr>
                        <a:t> </a:t>
                      </a:r>
                      <a:r>
                        <a:rPr lang="en-GB" sz="2000" b="1" dirty="0" err="1">
                          <a:solidFill>
                            <a:srgbClr val="115076"/>
                          </a:solidFill>
                        </a:rPr>
                        <a:t>visites</a:t>
                      </a:r>
                      <a:r>
                        <a:rPr lang="en-GB" sz="2000" b="1" dirty="0">
                          <a:solidFill>
                            <a:srgbClr val="115076"/>
                          </a:solidFill>
                        </a:rPr>
                        <a:t> </a:t>
                      </a:r>
                      <a:r>
                        <a:rPr lang="en-GB" sz="2000" dirty="0">
                          <a:solidFill>
                            <a:srgbClr val="115076"/>
                          </a:solidFill>
                        </a:rPr>
                        <a:t>le 11 </a:t>
                      </a:r>
                      <a:r>
                        <a:rPr lang="en-GB" sz="2000" dirty="0" err="1">
                          <a:solidFill>
                            <a:srgbClr val="115076"/>
                          </a:solidFill>
                        </a:rPr>
                        <a:t>mai</a:t>
                      </a:r>
                      <a:r>
                        <a:rPr lang="en-GB" sz="2000" dirty="0">
                          <a:solidFill>
                            <a:srgbClr val="115076"/>
                          </a:solidFill>
                        </a:rPr>
                        <a:t> ? </a:t>
                      </a:r>
                      <a:r>
                        <a:rPr lang="en-GB" sz="2000" b="0" dirty="0">
                          <a:solidFill>
                            <a:srgbClr val="115076"/>
                          </a:solidFill>
                        </a:rPr>
                        <a:t>(how many cafés)</a:t>
                      </a:r>
                    </a:p>
                  </a:txBody>
                  <a:tcPr/>
                </a:tc>
                <a:extLst>
                  <a:ext uri="{0D108BD9-81ED-4DB2-BD59-A6C34878D82A}">
                    <a16:rowId xmlns:a16="http://schemas.microsoft.com/office/drawing/2014/main" xmlns="" val="1972389626"/>
                  </a:ext>
                </a:extLst>
              </a:tr>
              <a:tr h="247246">
                <a:tc>
                  <a:txBody>
                    <a:bodyPr/>
                    <a:lstStyle/>
                    <a:p>
                      <a:pPr algn="ctr"/>
                      <a:r>
                        <a:rPr lang="en-GB" sz="2000" b="1"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________ </a:t>
                      </a:r>
                      <a:r>
                        <a:rPr lang="en-GB" sz="2000" b="1" dirty="0" err="1">
                          <a:solidFill>
                            <a:srgbClr val="115076"/>
                          </a:solidFill>
                        </a:rPr>
                        <a:t>dors-tu</a:t>
                      </a:r>
                      <a:r>
                        <a:rPr lang="en-GB" sz="2000" b="1" dirty="0">
                          <a:solidFill>
                            <a:srgbClr val="115076"/>
                          </a:solidFill>
                        </a:rPr>
                        <a:t> / </a:t>
                      </a:r>
                      <a:r>
                        <a:rPr lang="en-GB" sz="2000" b="1" dirty="0" err="1">
                          <a:solidFill>
                            <a:srgbClr val="115076"/>
                          </a:solidFill>
                        </a:rPr>
                        <a:t>tu</a:t>
                      </a:r>
                      <a:r>
                        <a:rPr lang="en-GB" sz="2000" b="1" dirty="0">
                          <a:solidFill>
                            <a:srgbClr val="115076"/>
                          </a:solidFill>
                        </a:rPr>
                        <a:t> </a:t>
                      </a:r>
                      <a:r>
                        <a:rPr lang="en-GB" sz="2000" b="1" dirty="0" err="1">
                          <a:solidFill>
                            <a:srgbClr val="115076"/>
                          </a:solidFill>
                        </a:rPr>
                        <a:t>dors</a:t>
                      </a:r>
                      <a:r>
                        <a:rPr lang="en-GB" sz="2000" b="1" dirty="0">
                          <a:solidFill>
                            <a:srgbClr val="115076"/>
                          </a:solidFill>
                        </a:rPr>
                        <a:t> </a:t>
                      </a:r>
                      <a:r>
                        <a:rPr lang="en-GB" sz="2000" dirty="0">
                          <a:solidFill>
                            <a:srgbClr val="115076"/>
                          </a:solidFill>
                        </a:rPr>
                        <a:t>le 21 </a:t>
                      </a:r>
                      <a:r>
                        <a:rPr lang="en-GB" sz="2000" dirty="0" err="1">
                          <a:solidFill>
                            <a:srgbClr val="115076"/>
                          </a:solidFill>
                        </a:rPr>
                        <a:t>juin</a:t>
                      </a:r>
                      <a:r>
                        <a:rPr lang="en-GB" sz="2000" dirty="0">
                          <a:solidFill>
                            <a:srgbClr val="115076"/>
                          </a:solidFill>
                        </a:rPr>
                        <a:t> ? </a:t>
                      </a:r>
                      <a:r>
                        <a:rPr lang="en-GB" sz="2000" b="0" dirty="0">
                          <a:solidFill>
                            <a:srgbClr val="115076"/>
                          </a:solidFill>
                        </a:rPr>
                        <a:t>(how)</a:t>
                      </a:r>
                    </a:p>
                  </a:txBody>
                  <a:tcPr/>
                </a:tc>
                <a:extLst>
                  <a:ext uri="{0D108BD9-81ED-4DB2-BD59-A6C34878D82A}">
                    <a16:rowId xmlns:a16="http://schemas.microsoft.com/office/drawing/2014/main" xmlns="" val="664931564"/>
                  </a:ext>
                </a:extLst>
              </a:tr>
            </a:tbl>
          </a:graphicData>
        </a:graphic>
      </p:graphicFrame>
      <p:sp>
        <p:nvSpPr>
          <p:cNvPr id="3" name="TextBox 2">
            <a:extLst>
              <a:ext uri="{FF2B5EF4-FFF2-40B4-BE49-F238E27FC236}">
                <a16:creationId xmlns:a16="http://schemas.microsoft.com/office/drawing/2014/main" xmlns="" id="{CC9D6FCB-841C-4737-9D59-0B3776DE4135}"/>
              </a:ext>
            </a:extLst>
          </p:cNvPr>
          <p:cNvSpPr txBox="1"/>
          <p:nvPr/>
        </p:nvSpPr>
        <p:spPr>
          <a:xfrm>
            <a:off x="6467994" y="1258106"/>
            <a:ext cx="4548670" cy="1123712"/>
          </a:xfrm>
          <a:prstGeom prst="wedgeRoundRectCallout">
            <a:avLst>
              <a:gd name="adj1" fmla="val -55659"/>
              <a:gd name="adj2" fmla="val 22168"/>
              <a:gd name="adj3" fmla="val 16667"/>
            </a:avLst>
          </a:prstGeom>
          <a:solidFill>
            <a:srgbClr val="115076"/>
          </a:solidFill>
          <a:ln>
            <a:solidFill>
              <a:srgbClr val="EE6000"/>
            </a:solidFill>
          </a:ln>
        </p:spPr>
        <p:txBody>
          <a:bodyPr wrap="square" rtlCol="0">
            <a:spAutoFit/>
          </a:bodyPr>
          <a:lstStyle/>
          <a:p>
            <a:r>
              <a:rPr lang="en-GB" sz="2000" dirty="0">
                <a:solidFill>
                  <a:prstClr val="white"/>
                </a:solidFill>
                <a:latin typeface="Century Gothic"/>
              </a:rPr>
              <a:t>Remember! The presence or nascence of </a:t>
            </a:r>
            <a:r>
              <a:rPr lang="en-GB" sz="2000" b="1" dirty="0" err="1">
                <a:solidFill>
                  <a:prstClr val="white"/>
                </a:solidFill>
                <a:latin typeface="Century Gothic"/>
              </a:rPr>
              <a:t>est-ce</a:t>
            </a:r>
            <a:r>
              <a:rPr lang="en-GB" sz="2000" b="1" dirty="0">
                <a:solidFill>
                  <a:prstClr val="white"/>
                </a:solidFill>
                <a:latin typeface="Century Gothic"/>
              </a:rPr>
              <a:t> que </a:t>
            </a:r>
            <a:r>
              <a:rPr lang="en-GB" sz="2000" dirty="0">
                <a:solidFill>
                  <a:prstClr val="white"/>
                </a:solidFill>
                <a:latin typeface="Century Gothic"/>
              </a:rPr>
              <a:t>tells you which word order is needed.</a:t>
            </a:r>
          </a:p>
        </p:txBody>
      </p:sp>
      <p:sp>
        <p:nvSpPr>
          <p:cNvPr id="13" name="Rectangle 12">
            <a:extLst>
              <a:ext uri="{FF2B5EF4-FFF2-40B4-BE49-F238E27FC236}">
                <a16:creationId xmlns:a16="http://schemas.microsoft.com/office/drawing/2014/main" xmlns="" id="{15107EDE-E8FE-436A-AD1C-F611F3F39D7B}"/>
              </a:ext>
            </a:extLst>
          </p:cNvPr>
          <p:cNvSpPr/>
          <p:nvPr/>
        </p:nvSpPr>
        <p:spPr>
          <a:xfrm>
            <a:off x="2309386" y="3500216"/>
            <a:ext cx="955595" cy="316282"/>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4" name="Rectangle 13">
            <a:extLst>
              <a:ext uri="{FF2B5EF4-FFF2-40B4-BE49-F238E27FC236}">
                <a16:creationId xmlns:a16="http://schemas.microsoft.com/office/drawing/2014/main" xmlns="" id="{438CD4C3-CCD1-4813-93C8-F457949F296B}"/>
              </a:ext>
            </a:extLst>
          </p:cNvPr>
          <p:cNvSpPr/>
          <p:nvPr/>
        </p:nvSpPr>
        <p:spPr>
          <a:xfrm>
            <a:off x="2350512" y="3860659"/>
            <a:ext cx="1341292" cy="31881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7" name="Rectangle 16">
            <a:extLst>
              <a:ext uri="{FF2B5EF4-FFF2-40B4-BE49-F238E27FC236}">
                <a16:creationId xmlns:a16="http://schemas.microsoft.com/office/drawing/2014/main" xmlns="" id="{4221D4EC-E4DD-4037-A6E6-1248778414A2}"/>
              </a:ext>
            </a:extLst>
          </p:cNvPr>
          <p:cNvSpPr/>
          <p:nvPr/>
        </p:nvSpPr>
        <p:spPr>
          <a:xfrm>
            <a:off x="3609044" y="4316673"/>
            <a:ext cx="1449166" cy="25186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8" name="Rectangle 17">
            <a:extLst>
              <a:ext uri="{FF2B5EF4-FFF2-40B4-BE49-F238E27FC236}">
                <a16:creationId xmlns:a16="http://schemas.microsoft.com/office/drawing/2014/main" xmlns="" id="{3993238F-D742-4835-84B1-0D5A85633DDE}"/>
              </a:ext>
            </a:extLst>
          </p:cNvPr>
          <p:cNvSpPr/>
          <p:nvPr/>
        </p:nvSpPr>
        <p:spPr>
          <a:xfrm>
            <a:off x="3021158" y="4657620"/>
            <a:ext cx="919017" cy="31881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9" name="Rectangle 18">
            <a:extLst>
              <a:ext uri="{FF2B5EF4-FFF2-40B4-BE49-F238E27FC236}">
                <a16:creationId xmlns:a16="http://schemas.microsoft.com/office/drawing/2014/main" xmlns="" id="{3AD37B66-06EB-4584-A849-4DCD527EEE90}"/>
              </a:ext>
            </a:extLst>
          </p:cNvPr>
          <p:cNvSpPr/>
          <p:nvPr/>
        </p:nvSpPr>
        <p:spPr>
          <a:xfrm>
            <a:off x="3454400" y="5074812"/>
            <a:ext cx="1273015" cy="316282"/>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0" name="Rectangle 19">
            <a:extLst>
              <a:ext uri="{FF2B5EF4-FFF2-40B4-BE49-F238E27FC236}">
                <a16:creationId xmlns:a16="http://schemas.microsoft.com/office/drawing/2014/main" xmlns="" id="{4845C681-3A17-451D-87EE-32F0EFFAB10A}"/>
              </a:ext>
            </a:extLst>
          </p:cNvPr>
          <p:cNvSpPr/>
          <p:nvPr/>
        </p:nvSpPr>
        <p:spPr>
          <a:xfrm>
            <a:off x="2348569" y="5471258"/>
            <a:ext cx="1105831" cy="31881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5" name="TextBox 4">
            <a:extLst>
              <a:ext uri="{FF2B5EF4-FFF2-40B4-BE49-F238E27FC236}">
                <a16:creationId xmlns:a16="http://schemas.microsoft.com/office/drawing/2014/main" xmlns="" id="{2D66624F-25E9-43E3-B6E1-AA644940586E}"/>
              </a:ext>
            </a:extLst>
          </p:cNvPr>
          <p:cNvSpPr txBox="1"/>
          <p:nvPr/>
        </p:nvSpPr>
        <p:spPr>
          <a:xfrm>
            <a:off x="341015" y="1417142"/>
            <a:ext cx="2933816" cy="646331"/>
          </a:xfrm>
          <a:prstGeom prst="rect">
            <a:avLst/>
          </a:prstGeom>
          <a:noFill/>
        </p:spPr>
        <p:txBody>
          <a:bodyPr wrap="none" rtlCol="0">
            <a:spAutoFit/>
          </a:bodyPr>
          <a:lstStyle/>
          <a:p>
            <a:r>
              <a:rPr lang="en-GB" sz="3600" b="1" dirty="0" err="1">
                <a:solidFill>
                  <a:srgbClr val="5B9BD5">
                    <a:lumMod val="50000"/>
                  </a:srgbClr>
                </a:solidFill>
                <a:latin typeface="Century Gothic"/>
              </a:rPr>
              <a:t>Partenaire</a:t>
            </a:r>
            <a:r>
              <a:rPr lang="en-GB" sz="3600" b="1" dirty="0">
                <a:solidFill>
                  <a:srgbClr val="5B9BD5">
                    <a:lumMod val="50000"/>
                  </a:srgbClr>
                </a:solidFill>
                <a:latin typeface="Century Gothic"/>
              </a:rPr>
              <a:t> B</a:t>
            </a:r>
          </a:p>
        </p:txBody>
      </p:sp>
    </p:spTree>
    <p:extLst>
      <p:ext uri="{BB962C8B-B14F-4D97-AF65-F5344CB8AC3E}">
        <p14:creationId xmlns:p14="http://schemas.microsoft.com/office/powerpoint/2010/main" val="2037237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P spid="19"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Tu </a:t>
            </a:r>
            <a:r>
              <a:rPr lang="en-GB" sz="3600" b="1" dirty="0" err="1">
                <a:solidFill>
                  <a:schemeClr val="bg1"/>
                </a:solidFill>
              </a:rPr>
              <a:t>fais</a:t>
            </a:r>
            <a:r>
              <a:rPr lang="en-GB" sz="3600" b="1" dirty="0">
                <a:solidFill>
                  <a:schemeClr val="bg1"/>
                </a:solidFill>
              </a:rPr>
              <a:t> quoi ? [2]</a:t>
            </a:r>
          </a:p>
        </p:txBody>
      </p:sp>
      <p:graphicFrame>
        <p:nvGraphicFramePr>
          <p:cNvPr id="9" name="Table 6">
            <a:extLst>
              <a:ext uri="{FF2B5EF4-FFF2-40B4-BE49-F238E27FC236}">
                <a16:creationId xmlns:a16="http://schemas.microsoft.com/office/drawing/2014/main" xmlns="" id="{BC048C47-CE55-4AF3-8D87-BDA7D717593B}"/>
              </a:ext>
            </a:extLst>
          </p:cNvPr>
          <p:cNvGraphicFramePr>
            <a:graphicFrameLocks noGrp="1"/>
          </p:cNvGraphicFramePr>
          <p:nvPr>
            <p:extLst>
              <p:ext uri="{D42A27DB-BD31-4B8C-83A1-F6EECF244321}">
                <p14:modId xmlns:p14="http://schemas.microsoft.com/office/powerpoint/2010/main" val="4171689144"/>
              </p:ext>
            </p:extLst>
          </p:nvPr>
        </p:nvGraphicFramePr>
        <p:xfrm>
          <a:off x="2136000" y="2268467"/>
          <a:ext cx="7920000" cy="277368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xmlns="" val="2607353726"/>
                    </a:ext>
                  </a:extLst>
                </a:gridCol>
                <a:gridCol w="7200000">
                  <a:extLst>
                    <a:ext uri="{9D8B030D-6E8A-4147-A177-3AD203B41FA5}">
                      <a16:colId xmlns:a16="http://schemas.microsoft.com/office/drawing/2014/main" xmlns="" val="1600817978"/>
                    </a:ext>
                  </a:extLst>
                </a:gridCol>
              </a:tblGrid>
              <a:tr h="370840">
                <a:tc>
                  <a:txBody>
                    <a:bodyPr/>
                    <a:lstStyle/>
                    <a:p>
                      <a:endParaRPr lang="en-GB" sz="2000" b="1" dirty="0">
                        <a:solidFill>
                          <a:srgbClr val="115076"/>
                        </a:solidFill>
                      </a:endParaRPr>
                    </a:p>
                  </a:txBody>
                  <a:tcPr/>
                </a:tc>
                <a:tc>
                  <a:txBody>
                    <a:bodyPr/>
                    <a:lstStyle/>
                    <a:p>
                      <a:pPr algn="ctr"/>
                      <a:r>
                        <a:rPr lang="en-GB" sz="2000" dirty="0" err="1">
                          <a:solidFill>
                            <a:schemeClr val="bg1"/>
                          </a:solidFill>
                        </a:rPr>
                        <a:t>Réponses</a:t>
                      </a:r>
                      <a:endParaRPr lang="en-GB" sz="2000" dirty="0">
                        <a:solidFill>
                          <a:schemeClr val="bg1"/>
                        </a:solidFill>
                      </a:endParaRPr>
                    </a:p>
                  </a:txBody>
                  <a:tcPr anchor="ctr"/>
                </a:tc>
                <a:extLst>
                  <a:ext uri="{0D108BD9-81ED-4DB2-BD59-A6C34878D82A}">
                    <a16:rowId xmlns:a16="http://schemas.microsoft.com/office/drawing/2014/main" xmlns="" val="1153431983"/>
                  </a:ext>
                </a:extLst>
              </a:tr>
              <a:tr h="370840">
                <a:tc>
                  <a:txBody>
                    <a:bodyPr/>
                    <a:lstStyle/>
                    <a:p>
                      <a:pPr algn="ctr"/>
                      <a:r>
                        <a:rPr lang="en-GB" sz="2000" b="1" dirty="0">
                          <a:solidFill>
                            <a:srgbClr val="115076"/>
                          </a:solidFill>
                        </a:rPr>
                        <a:t>1.</a:t>
                      </a:r>
                    </a:p>
                  </a:txBody>
                  <a:tcPr/>
                </a:tc>
                <a:tc>
                  <a:txBody>
                    <a:bodyPr/>
                    <a:lstStyle/>
                    <a:p>
                      <a:r>
                        <a:rPr lang="en-GB" sz="2000" dirty="0">
                          <a:solidFill>
                            <a:srgbClr val="115076"/>
                          </a:solidFill>
                        </a:rPr>
                        <a:t>Je </a:t>
                      </a:r>
                      <a:r>
                        <a:rPr lang="en-GB" sz="2000" dirty="0" err="1">
                          <a:solidFill>
                            <a:srgbClr val="115076"/>
                          </a:solidFill>
                        </a:rPr>
                        <a:t>fais</a:t>
                      </a:r>
                      <a:r>
                        <a:rPr lang="en-GB" sz="2000" dirty="0">
                          <a:solidFill>
                            <a:srgbClr val="115076"/>
                          </a:solidFill>
                        </a:rPr>
                        <a:t> </a:t>
                      </a:r>
                      <a:r>
                        <a:rPr lang="en-GB" sz="2000" dirty="0" err="1">
                          <a:solidFill>
                            <a:srgbClr val="115076"/>
                          </a:solidFill>
                        </a:rPr>
                        <a:t>une</a:t>
                      </a:r>
                      <a:r>
                        <a:rPr lang="en-GB" sz="2000" dirty="0">
                          <a:solidFill>
                            <a:srgbClr val="115076"/>
                          </a:solidFill>
                        </a:rPr>
                        <a:t> fête.</a:t>
                      </a:r>
                    </a:p>
                  </a:txBody>
                  <a:tcPr/>
                </a:tc>
                <a:extLst>
                  <a:ext uri="{0D108BD9-81ED-4DB2-BD59-A6C34878D82A}">
                    <a16:rowId xmlns:a16="http://schemas.microsoft.com/office/drawing/2014/main" xmlns="" val="1171492714"/>
                  </a:ext>
                </a:extLst>
              </a:tr>
              <a:tr h="370840">
                <a:tc>
                  <a:txBody>
                    <a:bodyPr/>
                    <a:lstStyle/>
                    <a:p>
                      <a:pPr algn="ctr"/>
                      <a:r>
                        <a:rPr lang="en-GB" sz="2000" b="1"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Je </a:t>
                      </a:r>
                      <a:r>
                        <a:rPr lang="en-GB" sz="2000" dirty="0" err="1">
                          <a:solidFill>
                            <a:srgbClr val="115076"/>
                          </a:solidFill>
                        </a:rPr>
                        <a:t>passe</a:t>
                      </a:r>
                      <a:r>
                        <a:rPr lang="en-GB" sz="2000" dirty="0">
                          <a:solidFill>
                            <a:srgbClr val="115076"/>
                          </a:solidFill>
                        </a:rPr>
                        <a:t> le 27 </a:t>
                      </a:r>
                      <a:r>
                        <a:rPr lang="en-GB" sz="2000" dirty="0" err="1">
                          <a:solidFill>
                            <a:srgbClr val="115076"/>
                          </a:solidFill>
                        </a:rPr>
                        <a:t>février</a:t>
                      </a:r>
                      <a:r>
                        <a:rPr lang="en-GB" sz="2000" dirty="0">
                          <a:solidFill>
                            <a:srgbClr val="115076"/>
                          </a:solidFill>
                        </a:rPr>
                        <a:t> à Nice.</a:t>
                      </a:r>
                    </a:p>
                  </a:txBody>
                  <a:tcPr/>
                </a:tc>
                <a:extLst>
                  <a:ext uri="{0D108BD9-81ED-4DB2-BD59-A6C34878D82A}">
                    <a16:rowId xmlns:a16="http://schemas.microsoft.com/office/drawing/2014/main" xmlns="" val="1961458278"/>
                  </a:ext>
                </a:extLst>
              </a:tr>
              <a:tr h="370840">
                <a:tc>
                  <a:txBody>
                    <a:bodyPr/>
                    <a:lstStyle/>
                    <a:p>
                      <a:pPr algn="ctr"/>
                      <a:r>
                        <a:rPr lang="en-GB" sz="2000" b="1" dirty="0">
                          <a:solidFill>
                            <a:srgbClr val="115076"/>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J’étudie</a:t>
                      </a:r>
                      <a:r>
                        <a:rPr lang="en-GB" sz="2000" dirty="0">
                          <a:solidFill>
                            <a:srgbClr val="115076"/>
                          </a:solidFill>
                        </a:rPr>
                        <a:t> </a:t>
                      </a:r>
                      <a:r>
                        <a:rPr lang="en-GB" sz="2000" dirty="0" err="1">
                          <a:solidFill>
                            <a:srgbClr val="115076"/>
                          </a:solidFill>
                        </a:rPr>
                        <a:t>l’histoire</a:t>
                      </a:r>
                      <a:r>
                        <a:rPr lang="en-GB" sz="2000" dirty="0">
                          <a:solidFill>
                            <a:srgbClr val="115076"/>
                          </a:solidFill>
                        </a:rPr>
                        <a:t> </a:t>
                      </a:r>
                      <a:r>
                        <a:rPr lang="en-GB" sz="2000" dirty="0" err="1">
                          <a:solidFill>
                            <a:srgbClr val="115076"/>
                          </a:solidFill>
                        </a:rPr>
                        <a:t>parce</a:t>
                      </a:r>
                      <a:r>
                        <a:rPr lang="en-GB" sz="2000" dirty="0">
                          <a:solidFill>
                            <a:srgbClr val="115076"/>
                          </a:solidFill>
                        </a:rPr>
                        <a:t> que </a:t>
                      </a:r>
                      <a:r>
                        <a:rPr lang="en-GB" sz="2000" dirty="0" err="1">
                          <a:solidFill>
                            <a:srgbClr val="115076"/>
                          </a:solidFill>
                        </a:rPr>
                        <a:t>c’est</a:t>
                      </a:r>
                      <a:r>
                        <a:rPr lang="en-GB" sz="2000" dirty="0">
                          <a:solidFill>
                            <a:srgbClr val="115076"/>
                          </a:solidFill>
                        </a:rPr>
                        <a:t> </a:t>
                      </a:r>
                      <a:r>
                        <a:rPr lang="en-GB" sz="2000" dirty="0" err="1">
                          <a:solidFill>
                            <a:srgbClr val="115076"/>
                          </a:solidFill>
                        </a:rPr>
                        <a:t>intéressant</a:t>
                      </a:r>
                      <a:r>
                        <a:rPr lang="en-GB" sz="2000" dirty="0">
                          <a:solidFill>
                            <a:srgbClr val="115076"/>
                          </a:solidFill>
                        </a:rPr>
                        <a:t>.</a:t>
                      </a:r>
                    </a:p>
                  </a:txBody>
                  <a:tcPr/>
                </a:tc>
                <a:extLst>
                  <a:ext uri="{0D108BD9-81ED-4DB2-BD59-A6C34878D82A}">
                    <a16:rowId xmlns:a16="http://schemas.microsoft.com/office/drawing/2014/main" xmlns="" val="2189313960"/>
                  </a:ext>
                </a:extLst>
              </a:tr>
              <a:tr h="370840">
                <a:tc>
                  <a:txBody>
                    <a:bodyPr/>
                    <a:lstStyle/>
                    <a:p>
                      <a:pPr algn="ctr"/>
                      <a:r>
                        <a:rPr lang="en-GB" sz="2000" b="1" dirty="0">
                          <a:solidFill>
                            <a:srgbClr val="115076"/>
                          </a:solidFill>
                        </a:rPr>
                        <a:t>4.</a:t>
                      </a:r>
                    </a:p>
                  </a:txBody>
                  <a:tcPr/>
                </a:tc>
                <a:tc>
                  <a:txBody>
                    <a:bodyPr/>
                    <a:lstStyle/>
                    <a:p>
                      <a:r>
                        <a:rPr lang="en-GB" sz="2000" dirty="0">
                          <a:solidFill>
                            <a:srgbClr val="115076"/>
                          </a:solidFill>
                        </a:rPr>
                        <a:t>Je dis « </a:t>
                      </a:r>
                      <a:r>
                        <a:rPr lang="en-GB" sz="2000" dirty="0" err="1">
                          <a:solidFill>
                            <a:srgbClr val="115076"/>
                          </a:solidFill>
                        </a:rPr>
                        <a:t>poisson</a:t>
                      </a:r>
                      <a:r>
                        <a:rPr lang="en-GB" sz="2000" dirty="0">
                          <a:solidFill>
                            <a:srgbClr val="115076"/>
                          </a:solidFill>
                        </a:rPr>
                        <a:t> </a:t>
                      </a:r>
                      <a:r>
                        <a:rPr lang="en-GB" sz="2000" dirty="0" err="1">
                          <a:solidFill>
                            <a:srgbClr val="115076"/>
                          </a:solidFill>
                        </a:rPr>
                        <a:t>d’avril</a:t>
                      </a:r>
                      <a:r>
                        <a:rPr lang="en-GB" sz="2000" dirty="0">
                          <a:solidFill>
                            <a:srgbClr val="115076"/>
                          </a:solidFill>
                        </a:rPr>
                        <a:t> » !</a:t>
                      </a:r>
                    </a:p>
                  </a:txBody>
                  <a:tcPr/>
                </a:tc>
                <a:extLst>
                  <a:ext uri="{0D108BD9-81ED-4DB2-BD59-A6C34878D82A}">
                    <a16:rowId xmlns:a16="http://schemas.microsoft.com/office/drawing/2014/main" xmlns="" val="2344197191"/>
                  </a:ext>
                </a:extLst>
              </a:tr>
              <a:tr h="370840">
                <a:tc>
                  <a:txBody>
                    <a:bodyPr/>
                    <a:lstStyle/>
                    <a:p>
                      <a:pPr algn="ctr"/>
                      <a:r>
                        <a:rPr lang="en-GB" sz="2000" b="1" dirty="0">
                          <a:solidFill>
                            <a:srgbClr val="115076"/>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Je </a:t>
                      </a:r>
                      <a:r>
                        <a:rPr lang="en-GB" sz="2000" dirty="0" err="1">
                          <a:solidFill>
                            <a:srgbClr val="115076"/>
                          </a:solidFill>
                        </a:rPr>
                        <a:t>visite</a:t>
                      </a:r>
                      <a:r>
                        <a:rPr lang="en-GB" sz="2000" dirty="0">
                          <a:solidFill>
                            <a:srgbClr val="115076"/>
                          </a:solidFill>
                        </a:rPr>
                        <a:t> </a:t>
                      </a:r>
                      <a:r>
                        <a:rPr lang="en-GB" sz="2000" dirty="0" err="1">
                          <a:solidFill>
                            <a:srgbClr val="115076"/>
                          </a:solidFill>
                        </a:rPr>
                        <a:t>quatre</a:t>
                      </a:r>
                      <a:r>
                        <a:rPr lang="en-GB" sz="2000" dirty="0">
                          <a:solidFill>
                            <a:srgbClr val="115076"/>
                          </a:solidFill>
                        </a:rPr>
                        <a:t> cafés.</a:t>
                      </a:r>
                    </a:p>
                  </a:txBody>
                  <a:tcPr/>
                </a:tc>
                <a:extLst>
                  <a:ext uri="{0D108BD9-81ED-4DB2-BD59-A6C34878D82A}">
                    <a16:rowId xmlns:a16="http://schemas.microsoft.com/office/drawing/2014/main" xmlns="" val="1972389626"/>
                  </a:ext>
                </a:extLst>
              </a:tr>
              <a:tr h="370840">
                <a:tc>
                  <a:txBody>
                    <a:bodyPr/>
                    <a:lstStyle/>
                    <a:p>
                      <a:pPr algn="ctr"/>
                      <a:r>
                        <a:rPr lang="en-GB" sz="2000" b="1"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Je </a:t>
                      </a:r>
                      <a:r>
                        <a:rPr lang="en-GB" sz="2000" dirty="0" err="1">
                          <a:solidFill>
                            <a:srgbClr val="115076"/>
                          </a:solidFill>
                        </a:rPr>
                        <a:t>ferme</a:t>
                      </a:r>
                      <a:r>
                        <a:rPr lang="en-GB" sz="2000" dirty="0">
                          <a:solidFill>
                            <a:srgbClr val="115076"/>
                          </a:solidFill>
                        </a:rPr>
                        <a:t> la </a:t>
                      </a:r>
                      <a:r>
                        <a:rPr lang="en-GB" sz="2000" dirty="0" err="1">
                          <a:solidFill>
                            <a:srgbClr val="115076"/>
                          </a:solidFill>
                        </a:rPr>
                        <a:t>fenêtre</a:t>
                      </a:r>
                      <a:r>
                        <a:rPr lang="en-GB" sz="2000" dirty="0">
                          <a:solidFill>
                            <a:srgbClr val="115076"/>
                          </a:solidFill>
                        </a:rPr>
                        <a:t> pour </a:t>
                      </a:r>
                      <a:r>
                        <a:rPr lang="en-GB" sz="2000" dirty="0" err="1">
                          <a:solidFill>
                            <a:srgbClr val="115076"/>
                          </a:solidFill>
                        </a:rPr>
                        <a:t>dormir</a:t>
                      </a:r>
                      <a:r>
                        <a:rPr lang="en-GB" sz="2000" dirty="0">
                          <a:solidFill>
                            <a:srgbClr val="115076"/>
                          </a:solidFill>
                        </a:rPr>
                        <a:t>. </a:t>
                      </a:r>
                    </a:p>
                  </a:txBody>
                  <a:tcPr/>
                </a:tc>
                <a:extLst>
                  <a:ext uri="{0D108BD9-81ED-4DB2-BD59-A6C34878D82A}">
                    <a16:rowId xmlns:a16="http://schemas.microsoft.com/office/drawing/2014/main" xmlns="" val="664931564"/>
                  </a:ext>
                </a:extLst>
              </a:tr>
            </a:tbl>
          </a:graphicData>
        </a:graphic>
      </p:graphicFrame>
      <p:sp>
        <p:nvSpPr>
          <p:cNvPr id="2" name="Rounded Rectangle 46">
            <a:extLst>
              <a:ext uri="{FF2B5EF4-FFF2-40B4-BE49-F238E27FC236}">
                <a16:creationId xmlns:a16="http://schemas.microsoft.com/office/drawing/2014/main" xmlns="" id="{A9EA82BC-AD2D-4020-8649-5AF14FE5413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83389605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8.1.1.4</a:t>
            </a:r>
            <a:endParaRPr lang="en-US" dirty="0"/>
          </a:p>
        </p:txBody>
      </p:sp>
      <p:sp>
        <p:nvSpPr>
          <p:cNvPr id="3" name="Content Placeholder 2"/>
          <p:cNvSpPr>
            <a:spLocks noGrp="1"/>
          </p:cNvSpPr>
          <p:nvPr>
            <p:ph idx="1"/>
          </p:nvPr>
        </p:nvSpPr>
        <p:spPr/>
        <p:txBody>
          <a:bodyPr/>
          <a:lstStyle/>
          <a:p>
            <a:r>
              <a:rPr lang="en-US" dirty="0" smtClean="0"/>
              <a:t>Slide 15: reading exercise on 14</a:t>
            </a:r>
            <a:r>
              <a:rPr lang="en-US" baseline="30000" dirty="0" smtClean="0"/>
              <a:t>th</a:t>
            </a:r>
            <a:r>
              <a:rPr lang="en-US" dirty="0" smtClean="0"/>
              <a:t> July celebrations</a:t>
            </a:r>
          </a:p>
          <a:p>
            <a:r>
              <a:rPr lang="en-US" dirty="0" smtClean="0"/>
              <a:t>Slides 24-25: speaking and listening activity on celebrity birthdays</a:t>
            </a:r>
            <a:endParaRPr lang="en-US" dirty="0"/>
          </a:p>
        </p:txBody>
      </p:sp>
    </p:spTree>
    <p:extLst>
      <p:ext uri="{BB962C8B-B14F-4D97-AF65-F5344CB8AC3E}">
        <p14:creationId xmlns:p14="http://schemas.microsoft.com/office/powerpoint/2010/main" val="1243336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14 </a:t>
            </a:r>
            <a:r>
              <a:rPr lang="en-GB" sz="3600" b="1" dirty="0" err="1">
                <a:solidFill>
                  <a:schemeClr val="bg1"/>
                </a:solidFill>
              </a:rPr>
              <a:t>juillet</a:t>
            </a:r>
            <a:endParaRPr lang="en-GB" sz="3600" b="1" dirty="0">
              <a:solidFill>
                <a:schemeClr val="bg1"/>
              </a:solidFill>
            </a:endParaRP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6" name="TextBox 5">
            <a:extLst>
              <a:ext uri="{FF2B5EF4-FFF2-40B4-BE49-F238E27FC236}">
                <a16:creationId xmlns:a16="http://schemas.microsoft.com/office/drawing/2014/main" xmlns="" id="{16E5D2C8-39D0-B149-BD4B-D3EDCF96BB45}"/>
              </a:ext>
            </a:extLst>
          </p:cNvPr>
          <p:cNvSpPr txBox="1"/>
          <p:nvPr/>
        </p:nvSpPr>
        <p:spPr>
          <a:xfrm>
            <a:off x="180000" y="1296000"/>
            <a:ext cx="11878650" cy="461665"/>
          </a:xfrm>
          <a:prstGeom prst="rect">
            <a:avLst/>
          </a:prstGeom>
          <a:noFill/>
        </p:spPr>
        <p:txBody>
          <a:bodyPr wrap="square" rtlCol="0">
            <a:spAutoFit/>
          </a:bodyPr>
          <a:lstStyle/>
          <a:p>
            <a:pPr>
              <a:defRPr/>
            </a:pPr>
            <a:r>
              <a:rPr lang="en-US" sz="2400" dirty="0" err="1">
                <a:solidFill>
                  <a:srgbClr val="5B9BD5">
                    <a:lumMod val="50000"/>
                  </a:srgbClr>
                </a:solidFill>
                <a:latin typeface="Century Gothic" panose="020F0302020204030204"/>
              </a:rPr>
              <a:t>Pourquoi</a:t>
            </a:r>
            <a:r>
              <a:rPr lang="en-US" sz="2400" dirty="0">
                <a:solidFill>
                  <a:srgbClr val="5B9BD5">
                    <a:lumMod val="50000"/>
                  </a:srgbClr>
                </a:solidFill>
                <a:latin typeface="Century Gothic" panose="020F0302020204030204"/>
              </a:rPr>
              <a:t> </a:t>
            </a:r>
            <a:r>
              <a:rPr lang="en-US" sz="2400" dirty="0" err="1">
                <a:solidFill>
                  <a:srgbClr val="5B9BD5">
                    <a:lumMod val="50000"/>
                  </a:srgbClr>
                </a:solidFill>
                <a:latin typeface="Century Gothic" panose="020F0302020204030204"/>
              </a:rPr>
              <a:t>c’est</a:t>
            </a:r>
            <a:r>
              <a:rPr lang="en-US" sz="2400" dirty="0">
                <a:solidFill>
                  <a:srgbClr val="5B9BD5">
                    <a:lumMod val="50000"/>
                  </a:srgbClr>
                </a:solidFill>
                <a:latin typeface="Century Gothic" panose="020F0302020204030204"/>
              </a:rPr>
              <a:t> important ? Que fait la </a:t>
            </a:r>
            <a:r>
              <a:rPr lang="en-US" sz="2400" dirty="0" err="1">
                <a:solidFill>
                  <a:srgbClr val="5B9BD5">
                    <a:lumMod val="50000"/>
                  </a:srgbClr>
                </a:solidFill>
                <a:latin typeface="Century Gothic" panose="020F0302020204030204"/>
              </a:rPr>
              <a:t>famille</a:t>
            </a:r>
            <a:r>
              <a:rPr lang="en-US" sz="2400" dirty="0">
                <a:solidFill>
                  <a:srgbClr val="5B9BD5">
                    <a:lumMod val="50000"/>
                  </a:srgbClr>
                </a:solidFill>
                <a:latin typeface="Century Gothic" panose="020F0302020204030204"/>
              </a:rPr>
              <a:t> de </a:t>
            </a:r>
            <a:r>
              <a:rPr lang="en-US" sz="2400" dirty="0" err="1">
                <a:solidFill>
                  <a:srgbClr val="5B9BD5">
                    <a:lumMod val="50000"/>
                  </a:srgbClr>
                </a:solidFill>
                <a:latin typeface="Century Gothic" panose="020F0302020204030204"/>
              </a:rPr>
              <a:t>Léa</a:t>
            </a:r>
            <a:r>
              <a:rPr lang="en-US" sz="2400" dirty="0">
                <a:solidFill>
                  <a:srgbClr val="5B9BD5">
                    <a:lumMod val="50000"/>
                  </a:srgbClr>
                </a:solidFill>
                <a:latin typeface="Century Gothic" panose="020F0302020204030204"/>
              </a:rPr>
              <a:t> ? </a:t>
            </a:r>
            <a:r>
              <a:rPr lang="en-US" sz="2400" dirty="0" err="1">
                <a:solidFill>
                  <a:srgbClr val="5B9BD5">
                    <a:lumMod val="50000"/>
                  </a:srgbClr>
                </a:solidFill>
                <a:latin typeface="Century Gothic" panose="020F0302020204030204"/>
              </a:rPr>
              <a:t>Complète</a:t>
            </a:r>
            <a:r>
              <a:rPr lang="en-US" sz="2400" dirty="0">
                <a:solidFill>
                  <a:srgbClr val="5B9BD5">
                    <a:lumMod val="50000"/>
                  </a:srgbClr>
                </a:solidFill>
                <a:latin typeface="Century Gothic" panose="020F0302020204030204"/>
              </a:rPr>
              <a:t> les phrases.</a:t>
            </a:r>
          </a:p>
        </p:txBody>
      </p:sp>
      <p:sp>
        <p:nvSpPr>
          <p:cNvPr id="3" name="Rectangle 2">
            <a:extLst>
              <a:ext uri="{FF2B5EF4-FFF2-40B4-BE49-F238E27FC236}">
                <a16:creationId xmlns:a16="http://schemas.microsoft.com/office/drawing/2014/main" xmlns="" id="{CF1CD54A-4B55-49DE-9F9E-204F38C428C3}"/>
              </a:ext>
            </a:extLst>
          </p:cNvPr>
          <p:cNvSpPr/>
          <p:nvPr/>
        </p:nvSpPr>
        <p:spPr>
          <a:xfrm>
            <a:off x="180000" y="1889672"/>
            <a:ext cx="11844000" cy="25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mj-lt"/>
              <a:buAutoNum type="arabicPeriod"/>
              <a:defRPr/>
            </a:pPr>
            <a:r>
              <a:rPr lang="fr-FR" sz="2000" dirty="0">
                <a:solidFill>
                  <a:srgbClr val="115076"/>
                </a:solidFill>
                <a:latin typeface="Century Gothic" panose="020F0302020204030204"/>
              </a:rPr>
              <a:t>Le 14 juillet, la France célèbre </a:t>
            </a:r>
            <a:r>
              <a:rPr lang="fr-FR" sz="2000" b="1" dirty="0">
                <a:solidFill>
                  <a:srgbClr val="115076"/>
                </a:solidFill>
                <a:latin typeface="Century Gothic" panose="020F0302020204030204"/>
              </a:rPr>
              <a:t>sa</a:t>
            </a:r>
            <a:r>
              <a:rPr lang="fr-FR" sz="2000" dirty="0">
                <a:solidFill>
                  <a:srgbClr val="115076"/>
                </a:solidFill>
                <a:latin typeface="Century Gothic" panose="020F0302020204030204"/>
              </a:rPr>
              <a:t> </a:t>
            </a:r>
            <a:r>
              <a:rPr lang="fr-FR" sz="2000" b="1" dirty="0">
                <a:solidFill>
                  <a:srgbClr val="EE6000"/>
                </a:solidFill>
                <a:latin typeface="Century Gothic" panose="020F0302020204030204"/>
              </a:rPr>
              <a:t>fête nationale / jour</a:t>
            </a:r>
            <a:r>
              <a:rPr lang="fr-FR" sz="2000" dirty="0">
                <a:solidFill>
                  <a:srgbClr val="EE6000"/>
                </a:solidFill>
                <a:latin typeface="Century Gothic" panose="020F0302020204030204"/>
              </a:rPr>
              <a:t> </a:t>
            </a:r>
            <a:r>
              <a:rPr lang="fr-FR" sz="2000" b="1" dirty="0">
                <a:solidFill>
                  <a:srgbClr val="EE6000"/>
                </a:solidFill>
                <a:latin typeface="Century Gothic" panose="020F0302020204030204"/>
              </a:rPr>
              <a:t>national</a:t>
            </a:r>
            <a:r>
              <a:rPr lang="fr-FR" sz="2000" dirty="0">
                <a:solidFill>
                  <a:srgbClr val="115076"/>
                </a:solidFill>
                <a:latin typeface="Century Gothic" panose="020F0302020204030204"/>
              </a:rPr>
              <a:t>.</a:t>
            </a:r>
          </a:p>
          <a:p>
            <a:pPr marL="457200" indent="-457200">
              <a:buFont typeface="+mj-lt"/>
              <a:buAutoNum type="arabicPeriod"/>
              <a:defRPr/>
            </a:pPr>
            <a:r>
              <a:rPr lang="fr-FR" sz="2000" dirty="0">
                <a:solidFill>
                  <a:srgbClr val="115076"/>
                </a:solidFill>
                <a:latin typeface="Century Gothic" panose="020F0302020204030204"/>
              </a:rPr>
              <a:t>Partout dans le pays, on organise des fêtes avec </a:t>
            </a:r>
            <a:r>
              <a:rPr lang="fr-FR" sz="2000" b="1" dirty="0">
                <a:solidFill>
                  <a:srgbClr val="115076"/>
                </a:solidFill>
                <a:latin typeface="Century Gothic" panose="020F0302020204030204"/>
              </a:rPr>
              <a:t>ses </a:t>
            </a:r>
            <a:r>
              <a:rPr lang="fr-FR" sz="2000" b="1" dirty="0">
                <a:solidFill>
                  <a:srgbClr val="EE6000"/>
                </a:solidFill>
                <a:latin typeface="Century Gothic" panose="020F0302020204030204"/>
              </a:rPr>
              <a:t>enfant</a:t>
            </a:r>
            <a:r>
              <a:rPr lang="fr-FR" sz="2000" dirty="0">
                <a:solidFill>
                  <a:srgbClr val="115076"/>
                </a:solidFill>
                <a:latin typeface="Century Gothic" panose="020F0302020204030204"/>
              </a:rPr>
              <a:t> </a:t>
            </a:r>
            <a:r>
              <a:rPr lang="fr-FR" sz="2000" dirty="0">
                <a:solidFill>
                  <a:srgbClr val="EE6000"/>
                </a:solidFill>
                <a:latin typeface="Century Gothic" panose="020F0302020204030204"/>
              </a:rPr>
              <a:t>/ </a:t>
            </a:r>
            <a:r>
              <a:rPr lang="fr-FR" sz="2000" b="1" dirty="0">
                <a:solidFill>
                  <a:srgbClr val="EE6000"/>
                </a:solidFill>
                <a:latin typeface="Century Gothic" panose="020F0302020204030204"/>
              </a:rPr>
              <a:t>amis</a:t>
            </a:r>
            <a:r>
              <a:rPr lang="fr-FR" sz="2000" dirty="0">
                <a:solidFill>
                  <a:srgbClr val="115076"/>
                </a:solidFill>
                <a:latin typeface="Century Gothic" panose="020F0302020204030204"/>
              </a:rPr>
              <a:t>.</a:t>
            </a:r>
          </a:p>
          <a:p>
            <a:pPr marL="457200" indent="-457200">
              <a:buFont typeface="+mj-lt"/>
              <a:buAutoNum type="arabicPeriod"/>
              <a:defRPr/>
            </a:pPr>
            <a:r>
              <a:rPr lang="fr-FR" sz="2000" dirty="0">
                <a:solidFill>
                  <a:srgbClr val="115076"/>
                </a:solidFill>
                <a:latin typeface="Century Gothic" panose="020F0302020204030204"/>
              </a:rPr>
              <a:t>Chacun vient dans la rue avec </a:t>
            </a:r>
            <a:r>
              <a:rPr lang="fr-FR" sz="2000" b="1" dirty="0">
                <a:solidFill>
                  <a:srgbClr val="115076"/>
                </a:solidFill>
                <a:latin typeface="Century Gothic" panose="020F0302020204030204"/>
              </a:rPr>
              <a:t>sa</a:t>
            </a:r>
            <a:r>
              <a:rPr lang="fr-FR" sz="2000" dirty="0">
                <a:solidFill>
                  <a:srgbClr val="115076"/>
                </a:solidFill>
                <a:latin typeface="Century Gothic" panose="020F0302020204030204"/>
              </a:rPr>
              <a:t> </a:t>
            </a:r>
            <a:r>
              <a:rPr lang="fr-FR" sz="2000" b="1" dirty="0">
                <a:solidFill>
                  <a:srgbClr val="EE6000"/>
                </a:solidFill>
                <a:latin typeface="Century Gothic" panose="020F0302020204030204"/>
              </a:rPr>
              <a:t>famille / parents</a:t>
            </a:r>
            <a:r>
              <a:rPr lang="fr-FR" sz="2000" dirty="0">
                <a:solidFill>
                  <a:srgbClr val="115076"/>
                </a:solidFill>
                <a:latin typeface="Century Gothic" panose="020F0302020204030204"/>
              </a:rPr>
              <a:t>.</a:t>
            </a:r>
            <a:endParaRPr lang="fr-FR" sz="2000" b="1" dirty="0">
              <a:solidFill>
                <a:srgbClr val="EE6000"/>
              </a:solidFill>
              <a:latin typeface="Century Gothic" panose="020F0302020204030204"/>
            </a:endParaRPr>
          </a:p>
          <a:p>
            <a:pPr marL="457200" indent="-457200">
              <a:buFont typeface="+mj-lt"/>
              <a:buAutoNum type="arabicPeriod"/>
              <a:defRPr/>
            </a:pPr>
            <a:r>
              <a:rPr lang="fr-FR" sz="2000" dirty="0">
                <a:solidFill>
                  <a:srgbClr val="115076"/>
                </a:solidFill>
                <a:latin typeface="Century Gothic" panose="020F0302020204030204"/>
              </a:rPr>
              <a:t>On célèbre l’histoire de </a:t>
            </a:r>
            <a:r>
              <a:rPr lang="fr-FR" sz="2000" b="1" dirty="0">
                <a:solidFill>
                  <a:srgbClr val="115076"/>
                </a:solidFill>
                <a:latin typeface="Century Gothic" panose="020F0302020204030204"/>
              </a:rPr>
              <a:t>son </a:t>
            </a:r>
            <a:r>
              <a:rPr lang="fr-FR" sz="2000" b="1" dirty="0">
                <a:solidFill>
                  <a:srgbClr val="EE6000"/>
                </a:solidFill>
                <a:latin typeface="Century Gothic" panose="020F0302020204030204"/>
              </a:rPr>
              <a:t>ville / pays</a:t>
            </a:r>
            <a:r>
              <a:rPr lang="fr-FR" sz="2000" dirty="0">
                <a:solidFill>
                  <a:srgbClr val="115076"/>
                </a:solidFill>
                <a:latin typeface="Century Gothic" panose="020F0302020204030204"/>
              </a:rPr>
              <a:t>.</a:t>
            </a:r>
          </a:p>
          <a:p>
            <a:pPr marL="457200" indent="-457200">
              <a:buFont typeface="+mj-lt"/>
              <a:buAutoNum type="arabicPeriod"/>
              <a:defRPr/>
            </a:pPr>
            <a:r>
              <a:rPr lang="fr-FR" sz="2000" dirty="0">
                <a:solidFill>
                  <a:srgbClr val="115076"/>
                </a:solidFill>
                <a:latin typeface="Century Gothic" panose="020F0302020204030204"/>
              </a:rPr>
              <a:t>Pour Antoine, la parade militaire est </a:t>
            </a:r>
            <a:r>
              <a:rPr lang="fr-FR" sz="2000" b="1" dirty="0">
                <a:solidFill>
                  <a:srgbClr val="115076"/>
                </a:solidFill>
                <a:latin typeface="Century Gothic" panose="020F0302020204030204"/>
              </a:rPr>
              <a:t>son</a:t>
            </a:r>
            <a:r>
              <a:rPr lang="fr-FR" sz="2000" dirty="0">
                <a:solidFill>
                  <a:srgbClr val="115076"/>
                </a:solidFill>
                <a:latin typeface="Century Gothic" panose="020F0302020204030204"/>
              </a:rPr>
              <a:t> </a:t>
            </a:r>
            <a:r>
              <a:rPr lang="fr-FR" sz="2000" b="1" dirty="0">
                <a:solidFill>
                  <a:srgbClr val="EE6000"/>
                </a:solidFill>
                <a:latin typeface="Century Gothic" panose="020F0302020204030204"/>
              </a:rPr>
              <a:t>événement</a:t>
            </a:r>
            <a:r>
              <a:rPr lang="fr-FR" sz="2000" dirty="0">
                <a:solidFill>
                  <a:srgbClr val="EE6000"/>
                </a:solidFill>
                <a:latin typeface="Century Gothic" panose="020F0302020204030204"/>
              </a:rPr>
              <a:t> </a:t>
            </a:r>
            <a:r>
              <a:rPr lang="fr-FR" sz="2000" b="1" dirty="0">
                <a:solidFill>
                  <a:srgbClr val="EE6000"/>
                </a:solidFill>
                <a:latin typeface="Century Gothic" panose="020F0302020204030204"/>
              </a:rPr>
              <a:t>préféré / tradition préférée</a:t>
            </a:r>
            <a:r>
              <a:rPr lang="fr-FR" sz="2000" dirty="0">
                <a:solidFill>
                  <a:srgbClr val="115076"/>
                </a:solidFill>
                <a:latin typeface="Century Gothic" panose="020F0302020204030204"/>
              </a:rPr>
              <a:t>.</a:t>
            </a:r>
          </a:p>
          <a:p>
            <a:pPr marL="457200" indent="-457200">
              <a:buFont typeface="+mj-lt"/>
              <a:buAutoNum type="arabicPeriod"/>
              <a:defRPr/>
            </a:pPr>
            <a:r>
              <a:rPr lang="fr-FR" sz="2000" dirty="0">
                <a:solidFill>
                  <a:srgbClr val="115076"/>
                </a:solidFill>
                <a:latin typeface="Century Gothic" panose="020F0302020204030204"/>
              </a:rPr>
              <a:t>Il regarde des vidéos sur </a:t>
            </a:r>
            <a:r>
              <a:rPr lang="fr-FR" sz="2000" b="1" dirty="0">
                <a:solidFill>
                  <a:srgbClr val="115076"/>
                </a:solidFill>
                <a:latin typeface="Century Gothic" panose="020F0302020204030204"/>
              </a:rPr>
              <a:t>son </a:t>
            </a:r>
            <a:r>
              <a:rPr lang="fr-FR" sz="2000" b="1" dirty="0">
                <a:solidFill>
                  <a:srgbClr val="EE6000"/>
                </a:solidFill>
                <a:latin typeface="Century Gothic" panose="020F0302020204030204"/>
              </a:rPr>
              <a:t>télé /</a:t>
            </a:r>
            <a:r>
              <a:rPr lang="fr-FR" sz="2000" dirty="0">
                <a:solidFill>
                  <a:srgbClr val="EE6000"/>
                </a:solidFill>
                <a:latin typeface="Century Gothic" panose="020F0302020204030204"/>
              </a:rPr>
              <a:t> </a:t>
            </a:r>
            <a:r>
              <a:rPr lang="fr-FR" sz="2000" b="1" dirty="0">
                <a:solidFill>
                  <a:srgbClr val="EE6000"/>
                </a:solidFill>
                <a:latin typeface="Century Gothic" panose="020F0302020204030204"/>
              </a:rPr>
              <a:t>portable</a:t>
            </a:r>
            <a:r>
              <a:rPr lang="fr-FR" sz="2000" dirty="0">
                <a:solidFill>
                  <a:srgbClr val="115076"/>
                </a:solidFill>
                <a:latin typeface="Century Gothic" panose="020F0302020204030204"/>
              </a:rPr>
              <a:t>.</a:t>
            </a:r>
          </a:p>
          <a:p>
            <a:pPr marL="457200" indent="-457200">
              <a:buFont typeface="+mj-lt"/>
              <a:buAutoNum type="arabicPeriod"/>
              <a:defRPr/>
            </a:pPr>
            <a:r>
              <a:rPr lang="fr-FR" sz="2000" dirty="0">
                <a:solidFill>
                  <a:srgbClr val="115076"/>
                </a:solidFill>
                <a:latin typeface="Century Gothic" panose="020F0302020204030204"/>
              </a:rPr>
              <a:t>Élodie n’aime pas la parade – elle reste dans </a:t>
            </a:r>
            <a:r>
              <a:rPr lang="fr-FR" sz="2000" b="1" dirty="0">
                <a:solidFill>
                  <a:srgbClr val="115076"/>
                </a:solidFill>
                <a:latin typeface="Century Gothic" panose="020F0302020204030204"/>
              </a:rPr>
              <a:t>sa</a:t>
            </a:r>
            <a:r>
              <a:rPr lang="fr-FR" sz="2000" dirty="0">
                <a:solidFill>
                  <a:srgbClr val="115076"/>
                </a:solidFill>
                <a:latin typeface="Century Gothic" panose="020F0302020204030204"/>
              </a:rPr>
              <a:t> </a:t>
            </a:r>
            <a:r>
              <a:rPr lang="fr-FR" sz="2000" b="1" dirty="0">
                <a:solidFill>
                  <a:srgbClr val="EE6000"/>
                </a:solidFill>
                <a:latin typeface="Century Gothic" panose="020F0302020204030204"/>
              </a:rPr>
              <a:t>chambre / lit</a:t>
            </a:r>
            <a:r>
              <a:rPr lang="fr-FR" sz="2000" dirty="0">
                <a:solidFill>
                  <a:srgbClr val="115076"/>
                </a:solidFill>
                <a:latin typeface="Century Gothic" panose="020F0302020204030204"/>
              </a:rPr>
              <a:t>.</a:t>
            </a:r>
          </a:p>
          <a:p>
            <a:pPr marL="457200" indent="-457200">
              <a:buFont typeface="+mj-lt"/>
              <a:buAutoNum type="arabicPeriod"/>
              <a:defRPr/>
            </a:pPr>
            <a:r>
              <a:rPr lang="fr-FR" sz="2000" dirty="0">
                <a:solidFill>
                  <a:srgbClr val="115076"/>
                </a:solidFill>
                <a:latin typeface="Century Gothic" panose="020F0302020204030204"/>
              </a:rPr>
              <a:t>Mais en secret, elle regarde le feu d’artifice* de </a:t>
            </a:r>
            <a:r>
              <a:rPr lang="fr-FR" sz="2000" b="1" dirty="0">
                <a:solidFill>
                  <a:srgbClr val="115076"/>
                </a:solidFill>
                <a:latin typeface="Century Gothic" panose="020F0302020204030204"/>
              </a:rPr>
              <a:t>sa </a:t>
            </a:r>
            <a:r>
              <a:rPr lang="fr-FR" sz="2000" b="1" dirty="0">
                <a:solidFill>
                  <a:srgbClr val="EE6000"/>
                </a:solidFill>
                <a:latin typeface="Century Gothic" panose="020F0302020204030204"/>
              </a:rPr>
              <a:t>bâtiment /</a:t>
            </a:r>
            <a:r>
              <a:rPr lang="fr-FR" sz="2000" dirty="0">
                <a:solidFill>
                  <a:srgbClr val="EE6000"/>
                </a:solidFill>
                <a:latin typeface="Century Gothic" panose="020F0302020204030204"/>
              </a:rPr>
              <a:t> </a:t>
            </a:r>
            <a:r>
              <a:rPr lang="fr-FR" sz="2000" b="1" dirty="0">
                <a:solidFill>
                  <a:srgbClr val="EE6000"/>
                </a:solidFill>
                <a:latin typeface="Century Gothic" panose="020F0302020204030204"/>
              </a:rPr>
              <a:t>fenêtre</a:t>
            </a:r>
            <a:r>
              <a:rPr lang="fr-FR" sz="2000" dirty="0">
                <a:solidFill>
                  <a:srgbClr val="115076"/>
                </a:solidFill>
                <a:latin typeface="Century Gothic" panose="020F0302020204030204"/>
              </a:rPr>
              <a:t>.</a:t>
            </a:r>
            <a:endParaRPr lang="en-GB" sz="2000" dirty="0">
              <a:solidFill>
                <a:srgbClr val="115076"/>
              </a:solidFill>
              <a:latin typeface="Century Gothic" panose="020F0302020204030204"/>
            </a:endParaRPr>
          </a:p>
          <a:p>
            <a:pPr marL="457200" indent="-457200">
              <a:buFont typeface="+mj-lt"/>
              <a:buAutoNum type="arabicPeriod"/>
              <a:defRPr/>
            </a:pPr>
            <a:endParaRPr lang="fr-FR" sz="2400" dirty="0">
              <a:solidFill>
                <a:srgbClr val="115076"/>
              </a:solidFill>
              <a:latin typeface="Century Gothic" panose="020F0302020204030204"/>
            </a:endParaRPr>
          </a:p>
        </p:txBody>
      </p:sp>
      <p:sp>
        <p:nvSpPr>
          <p:cNvPr id="20" name="TextBox 19">
            <a:extLst>
              <a:ext uri="{FF2B5EF4-FFF2-40B4-BE49-F238E27FC236}">
                <a16:creationId xmlns:a16="http://schemas.microsoft.com/office/drawing/2014/main" xmlns="" id="{D73BFD5D-1DE4-4835-BEBB-CDBFE595683A}"/>
              </a:ext>
            </a:extLst>
          </p:cNvPr>
          <p:cNvSpPr txBox="1"/>
          <p:nvPr/>
        </p:nvSpPr>
        <p:spPr>
          <a:xfrm>
            <a:off x="7686738" y="338831"/>
            <a:ext cx="2238717" cy="783193"/>
          </a:xfrm>
          <a:prstGeom prst="wedgeRoundRectCallout">
            <a:avLst>
              <a:gd name="adj1" fmla="val -55392"/>
              <a:gd name="adj2" fmla="val 21150"/>
              <a:gd name="adj3" fmla="val 16667"/>
            </a:avLst>
          </a:prstGeom>
          <a:solidFill>
            <a:srgbClr val="115076"/>
          </a:solidFill>
          <a:ln>
            <a:solidFill>
              <a:srgbClr val="EE6000"/>
            </a:solidFill>
          </a:ln>
        </p:spPr>
        <p:txBody>
          <a:bodyPr wrap="none" rtlCol="0">
            <a:spAutoFit/>
          </a:bodyPr>
          <a:lstStyle/>
          <a:p>
            <a:pPr>
              <a:defRPr/>
            </a:pPr>
            <a:r>
              <a:rPr lang="en-GB" sz="2000" dirty="0">
                <a:solidFill>
                  <a:prstClr val="white"/>
                </a:solidFill>
                <a:latin typeface="Century Gothic" panose="020F0302020204030204"/>
              </a:rPr>
              <a:t>*le feu </a:t>
            </a:r>
            <a:r>
              <a:rPr lang="en-GB" sz="2000" dirty="0" err="1">
                <a:solidFill>
                  <a:prstClr val="white"/>
                </a:solidFill>
                <a:latin typeface="Century Gothic" panose="020F0302020204030204"/>
              </a:rPr>
              <a:t>d’artifice</a:t>
            </a:r>
            <a:endParaRPr lang="en-GB" sz="2000" dirty="0">
              <a:solidFill>
                <a:prstClr val="white"/>
              </a:solidFill>
              <a:latin typeface="Century Gothic" panose="020F0302020204030204"/>
            </a:endParaRPr>
          </a:p>
          <a:p>
            <a:pPr>
              <a:defRPr/>
            </a:pPr>
            <a:r>
              <a:rPr lang="en-GB" sz="2000" dirty="0">
                <a:solidFill>
                  <a:prstClr val="white"/>
                </a:solidFill>
                <a:latin typeface="Century Gothic" panose="020F0302020204030204"/>
              </a:rPr>
              <a:t>= fireworks</a:t>
            </a:r>
          </a:p>
        </p:txBody>
      </p:sp>
      <p:pic>
        <p:nvPicPr>
          <p:cNvPr id="21" name="Picture 20">
            <a:extLst>
              <a:ext uri="{FF2B5EF4-FFF2-40B4-BE49-F238E27FC236}">
                <a16:creationId xmlns:a16="http://schemas.microsoft.com/office/drawing/2014/main" xmlns="" id="{92843582-BFB2-48D6-88BD-5E1A4F42E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1275" y="-147848"/>
            <a:ext cx="1440000" cy="1440000"/>
          </a:xfrm>
          <a:prstGeom prst="rect">
            <a:avLst/>
          </a:prstGeom>
        </p:spPr>
      </p:pic>
      <p:pic>
        <p:nvPicPr>
          <p:cNvPr id="1026" name="Picture 2" descr="Feu d'artifice du 14 juillet 2017 depuis le champ de Mars à Paris, devant la Tour Eiffel, Bastille day 2017">
            <a:extLst>
              <a:ext uri="{FF2B5EF4-FFF2-40B4-BE49-F238E27FC236}">
                <a16:creationId xmlns:a16="http://schemas.microsoft.com/office/drawing/2014/main" xmlns="" id="{C0E06F5D-6954-4CA3-8EAF-AAA2ADBE8F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0" y="4517351"/>
            <a:ext cx="288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stille Day, Paris, 2017">
            <a:extLst>
              <a:ext uri="{FF2B5EF4-FFF2-40B4-BE49-F238E27FC236}">
                <a16:creationId xmlns:a16="http://schemas.microsoft.com/office/drawing/2014/main" xmlns="" id="{142C69C6-71C6-4108-92B9-EC5A9CB686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4000" y="4517351"/>
            <a:ext cx="32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éfilé 14 juillet 2014 Paris Champs Elysées">
            <a:extLst>
              <a:ext uri="{FF2B5EF4-FFF2-40B4-BE49-F238E27FC236}">
                <a16:creationId xmlns:a16="http://schemas.microsoft.com/office/drawing/2014/main" xmlns="" id="{4D4A8F00-2309-452B-8B8A-B897FC50973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000" y="4517351"/>
            <a:ext cx="311351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70714-D-PB383-005">
            <a:extLst>
              <a:ext uri="{FF2B5EF4-FFF2-40B4-BE49-F238E27FC236}">
                <a16:creationId xmlns:a16="http://schemas.microsoft.com/office/drawing/2014/main" xmlns="" id="{BE1EB77D-A7C7-4106-807B-49A45DCC856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45318" y="4517351"/>
            <a:ext cx="2698682" cy="180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F1AF3A46-210D-4D45-A9CF-A09E06E862ED}"/>
              </a:ext>
            </a:extLst>
          </p:cNvPr>
          <p:cNvSpPr/>
          <p:nvPr/>
        </p:nvSpPr>
        <p:spPr>
          <a:xfrm>
            <a:off x="6495345" y="1976782"/>
            <a:ext cx="1810455" cy="271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18" name="Rectangle 17">
            <a:extLst>
              <a:ext uri="{FF2B5EF4-FFF2-40B4-BE49-F238E27FC236}">
                <a16:creationId xmlns:a16="http://schemas.microsoft.com/office/drawing/2014/main" xmlns="" id="{DE98889B-DE98-4A38-A6B7-506E10E35E65}"/>
              </a:ext>
            </a:extLst>
          </p:cNvPr>
          <p:cNvSpPr/>
          <p:nvPr/>
        </p:nvSpPr>
        <p:spPr>
          <a:xfrm>
            <a:off x="5843266" y="2597604"/>
            <a:ext cx="1134117" cy="271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19" name="Rectangle 18">
            <a:extLst>
              <a:ext uri="{FF2B5EF4-FFF2-40B4-BE49-F238E27FC236}">
                <a16:creationId xmlns:a16="http://schemas.microsoft.com/office/drawing/2014/main" xmlns="" id="{2384074B-4ABD-432B-B520-B216A6B89A6B}"/>
              </a:ext>
            </a:extLst>
          </p:cNvPr>
          <p:cNvSpPr/>
          <p:nvPr/>
        </p:nvSpPr>
        <p:spPr>
          <a:xfrm>
            <a:off x="7220000" y="2289413"/>
            <a:ext cx="1021821" cy="268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22" name="Rectangle 21">
            <a:extLst>
              <a:ext uri="{FF2B5EF4-FFF2-40B4-BE49-F238E27FC236}">
                <a16:creationId xmlns:a16="http://schemas.microsoft.com/office/drawing/2014/main" xmlns="" id="{0A2B9810-00FB-4617-A0A4-C3FBD65EAC18}"/>
              </a:ext>
            </a:extLst>
          </p:cNvPr>
          <p:cNvSpPr/>
          <p:nvPr/>
        </p:nvSpPr>
        <p:spPr>
          <a:xfrm>
            <a:off x="4129545" y="2878554"/>
            <a:ext cx="785355" cy="268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23" name="Rectangle 22">
            <a:extLst>
              <a:ext uri="{FF2B5EF4-FFF2-40B4-BE49-F238E27FC236}">
                <a16:creationId xmlns:a16="http://schemas.microsoft.com/office/drawing/2014/main" xmlns="" id="{9606CEE3-3FD5-4554-AEC4-B2ABFEC2DABF}"/>
              </a:ext>
            </a:extLst>
          </p:cNvPr>
          <p:cNvSpPr/>
          <p:nvPr/>
        </p:nvSpPr>
        <p:spPr>
          <a:xfrm>
            <a:off x="8115000" y="3193227"/>
            <a:ext cx="2305350" cy="271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24" name="Rectangle 23">
            <a:extLst>
              <a:ext uri="{FF2B5EF4-FFF2-40B4-BE49-F238E27FC236}">
                <a16:creationId xmlns:a16="http://schemas.microsoft.com/office/drawing/2014/main" xmlns="" id="{4D67E333-72D0-44A3-90AF-1450829A9CB4}"/>
              </a:ext>
            </a:extLst>
          </p:cNvPr>
          <p:cNvSpPr/>
          <p:nvPr/>
        </p:nvSpPr>
        <p:spPr>
          <a:xfrm>
            <a:off x="4243545" y="3481881"/>
            <a:ext cx="671355" cy="268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25" name="Rectangle 24">
            <a:extLst>
              <a:ext uri="{FF2B5EF4-FFF2-40B4-BE49-F238E27FC236}">
                <a16:creationId xmlns:a16="http://schemas.microsoft.com/office/drawing/2014/main" xmlns="" id="{9723CAEA-DFB9-4622-9ED8-1B1600F024A1}"/>
              </a:ext>
            </a:extLst>
          </p:cNvPr>
          <p:cNvSpPr/>
          <p:nvPr/>
        </p:nvSpPr>
        <p:spPr>
          <a:xfrm>
            <a:off x="7831275" y="3801449"/>
            <a:ext cx="455475" cy="271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26" name="Rectangle 25">
            <a:extLst>
              <a:ext uri="{FF2B5EF4-FFF2-40B4-BE49-F238E27FC236}">
                <a16:creationId xmlns:a16="http://schemas.microsoft.com/office/drawing/2014/main" xmlns="" id="{4532B5A5-CC22-4557-9D08-046D3DF970C0}"/>
              </a:ext>
            </a:extLst>
          </p:cNvPr>
          <p:cNvSpPr/>
          <p:nvPr/>
        </p:nvSpPr>
        <p:spPr>
          <a:xfrm>
            <a:off x="7014691" y="4085167"/>
            <a:ext cx="1291109" cy="305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Tree>
    <p:extLst>
      <p:ext uri="{BB962C8B-B14F-4D97-AF65-F5344CB8AC3E}">
        <p14:creationId xmlns:p14="http://schemas.microsoft.com/office/powerpoint/2010/main" val="478553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2" grpId="0" animBg="1"/>
      <p:bldP spid="23" grpId="0" animBg="1"/>
      <p:bldP spid="24" grpId="0" animBg="1"/>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où</a:t>
            </a:r>
            <a:r>
              <a:rPr lang="en-GB" sz="3600" b="1" dirty="0">
                <a:solidFill>
                  <a:schemeClr val="bg1"/>
                </a:solidFill>
              </a:rPr>
              <a:t> ?  </a:t>
            </a:r>
          </a:p>
        </p:txBody>
      </p:sp>
      <p:sp>
        <p:nvSpPr>
          <p:cNvPr id="7" name="Rounded Rectangle 46">
            <a:extLst>
              <a:ext uri="{FF2B5EF4-FFF2-40B4-BE49-F238E27FC236}">
                <a16:creationId xmlns:a16="http://schemas.microsoft.com/office/drawing/2014/main" xmlns="" id="{8F859989-DB06-4C35-8F6D-A746E286940A}"/>
              </a:ext>
            </a:extLst>
          </p:cNvPr>
          <p:cNvSpPr/>
          <p:nvPr/>
        </p:nvSpPr>
        <p:spPr>
          <a:xfrm>
            <a:off x="8724900" y="249869"/>
            <a:ext cx="31850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lang="en-GB" sz="2000"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xmlns="" id="{F5AEF9DF-2FD5-1442-9E84-D31130754D83}"/>
              </a:ext>
            </a:extLst>
          </p:cNvPr>
          <p:cNvSpPr txBox="1"/>
          <p:nvPr/>
        </p:nvSpPr>
        <p:spPr>
          <a:xfrm>
            <a:off x="180000" y="1296000"/>
            <a:ext cx="12012000" cy="446276"/>
          </a:xfrm>
          <a:prstGeom prst="rect">
            <a:avLst/>
          </a:prstGeom>
          <a:noFill/>
        </p:spPr>
        <p:txBody>
          <a:bodyPr wrap="square" rtlCol="0">
            <a:spAutoFit/>
          </a:bodyPr>
          <a:lstStyle/>
          <a:p>
            <a:pPr>
              <a:defRPr/>
            </a:pPr>
            <a:r>
              <a:rPr lang="en-GB" sz="2300" dirty="0" err="1">
                <a:solidFill>
                  <a:srgbClr val="4472C4">
                    <a:lumMod val="50000"/>
                  </a:srgbClr>
                </a:solidFill>
                <a:latin typeface="Century Gothic" panose="020F0302020204030204"/>
              </a:rPr>
              <a:t>Noura</a:t>
            </a:r>
            <a:r>
              <a:rPr lang="en-GB" sz="2300" dirty="0">
                <a:solidFill>
                  <a:srgbClr val="4472C4">
                    <a:lumMod val="50000"/>
                  </a:srgbClr>
                </a:solidFill>
                <a:latin typeface="Century Gothic" panose="020F0302020204030204"/>
              </a:rPr>
              <a:t> </a:t>
            </a:r>
            <a:r>
              <a:rPr lang="en-GB" sz="2300" dirty="0" err="1">
                <a:solidFill>
                  <a:srgbClr val="4472C4">
                    <a:lumMod val="50000"/>
                  </a:srgbClr>
                </a:solidFill>
                <a:latin typeface="Century Gothic" panose="020F0302020204030204"/>
              </a:rPr>
              <a:t>étudie</a:t>
            </a:r>
            <a:r>
              <a:rPr lang="en-GB" sz="2300" dirty="0">
                <a:solidFill>
                  <a:srgbClr val="4472C4">
                    <a:lumMod val="50000"/>
                  </a:srgbClr>
                </a:solidFill>
                <a:latin typeface="Century Gothic" panose="020F0302020204030204"/>
              </a:rPr>
              <a:t> les pays </a:t>
            </a:r>
            <a:r>
              <a:rPr lang="en-GB" sz="2300" dirty="0" err="1">
                <a:solidFill>
                  <a:srgbClr val="4472C4">
                    <a:lumMod val="50000"/>
                  </a:srgbClr>
                </a:solidFill>
                <a:latin typeface="Century Gothic"/>
              </a:rPr>
              <a:t>où</a:t>
            </a:r>
            <a:r>
              <a:rPr lang="en-GB" sz="2300" dirty="0">
                <a:solidFill>
                  <a:srgbClr val="4472C4">
                    <a:lumMod val="50000"/>
                  </a:srgbClr>
                </a:solidFill>
                <a:latin typeface="Century Gothic"/>
              </a:rPr>
              <a:t> on </a:t>
            </a:r>
            <a:r>
              <a:rPr lang="en-GB" sz="2300" dirty="0" err="1">
                <a:solidFill>
                  <a:srgbClr val="4472C4">
                    <a:lumMod val="50000"/>
                  </a:srgbClr>
                </a:solidFill>
                <a:latin typeface="Century Gothic"/>
              </a:rPr>
              <a:t>parle</a:t>
            </a:r>
            <a:r>
              <a:rPr lang="en-GB" sz="2300" dirty="0">
                <a:solidFill>
                  <a:srgbClr val="4472C4">
                    <a:lumMod val="50000"/>
                  </a:srgbClr>
                </a:solidFill>
                <a:latin typeface="Century Gothic"/>
              </a:rPr>
              <a:t> </a:t>
            </a:r>
            <a:r>
              <a:rPr lang="en-GB" sz="2300" dirty="0" err="1">
                <a:solidFill>
                  <a:srgbClr val="4472C4">
                    <a:lumMod val="50000"/>
                  </a:srgbClr>
                </a:solidFill>
                <a:latin typeface="Century Gothic" panose="020F0302020204030204"/>
              </a:rPr>
              <a:t>français</a:t>
            </a:r>
            <a:r>
              <a:rPr lang="en-GB" sz="2300" dirty="0">
                <a:solidFill>
                  <a:srgbClr val="4472C4">
                    <a:lumMod val="50000"/>
                  </a:srgbClr>
                </a:solidFill>
                <a:latin typeface="Century Gothic" panose="020F0302020204030204"/>
              </a:rPr>
              <a:t>. Elle </a:t>
            </a:r>
            <a:r>
              <a:rPr lang="en-GB" sz="2300" dirty="0" err="1">
                <a:solidFill>
                  <a:srgbClr val="4472C4">
                    <a:lumMod val="50000"/>
                  </a:srgbClr>
                </a:solidFill>
                <a:latin typeface="Century Gothic" panose="020F0302020204030204"/>
              </a:rPr>
              <a:t>demande</a:t>
            </a:r>
            <a:r>
              <a:rPr lang="en-GB" sz="2300" dirty="0">
                <a:solidFill>
                  <a:srgbClr val="4472C4">
                    <a:lumMod val="50000"/>
                  </a:srgbClr>
                </a:solidFill>
                <a:latin typeface="Century Gothic" panose="020F0302020204030204"/>
              </a:rPr>
              <a:t> le nom des </a:t>
            </a:r>
            <a:r>
              <a:rPr lang="en-GB" sz="2300" dirty="0" err="1">
                <a:solidFill>
                  <a:srgbClr val="4472C4">
                    <a:lumMod val="50000"/>
                  </a:srgbClr>
                </a:solidFill>
                <a:latin typeface="Century Gothic" panose="020F0302020204030204"/>
              </a:rPr>
              <a:t>villes</a:t>
            </a:r>
            <a:r>
              <a:rPr lang="en-GB" sz="2300" dirty="0">
                <a:solidFill>
                  <a:srgbClr val="4472C4">
                    <a:lumMod val="50000"/>
                  </a:srgbClr>
                </a:solidFill>
                <a:latin typeface="Century Gothic" panose="020F0302020204030204"/>
              </a:rPr>
              <a:t> à </a:t>
            </a:r>
            <a:r>
              <a:rPr lang="en-GB" sz="2300" dirty="0" err="1">
                <a:solidFill>
                  <a:srgbClr val="4472C4">
                    <a:lumMod val="50000"/>
                  </a:srgbClr>
                </a:solidFill>
                <a:latin typeface="Century Gothic" panose="020F0302020204030204"/>
              </a:rPr>
              <a:t>Léa</a:t>
            </a:r>
            <a:r>
              <a:rPr lang="en-GB" sz="2300" dirty="0">
                <a:solidFill>
                  <a:srgbClr val="4472C4">
                    <a:lumMod val="50000"/>
                  </a:srgbClr>
                </a:solidFill>
                <a:latin typeface="Century Gothic" panose="020F0302020204030204"/>
              </a:rPr>
              <a:t>.</a:t>
            </a:r>
            <a:endParaRPr lang="en-US" sz="2300" dirty="0">
              <a:solidFill>
                <a:srgbClr val="4472C4">
                  <a:lumMod val="50000"/>
                </a:srgbClr>
              </a:solidFill>
              <a:latin typeface="Century Gothic" panose="020F0302020204030204"/>
            </a:endParaRPr>
          </a:p>
        </p:txBody>
      </p:sp>
      <p:pic>
        <p:nvPicPr>
          <p:cNvPr id="12290" name="Picture 2" descr="europe map vector svg - Clip Art Library">
            <a:extLst>
              <a:ext uri="{FF2B5EF4-FFF2-40B4-BE49-F238E27FC236}">
                <a16:creationId xmlns:a16="http://schemas.microsoft.com/office/drawing/2014/main" xmlns="" id="{6DE98790-E556-47FE-9AE0-BF1211DCEE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4921" y="1883038"/>
            <a:ext cx="4575000" cy="4320000"/>
          </a:xfrm>
          <a:prstGeom prst="rect">
            <a:avLst/>
          </a:prstGeom>
          <a:noFill/>
          <a:extLst>
            <a:ext uri="{909E8E84-426E-40dd-AFC4-6F175D3DCCD1}">
              <a14:hiddenFill xmlns:a14="http://schemas.microsoft.com/office/drawing/2010/main">
                <a:solidFill>
                  <a:srgbClr val="FFFFFF"/>
                </a:solidFill>
              </a14:hiddenFill>
            </a:ext>
          </a:extLst>
        </p:spPr>
      </p:pic>
      <p:sp>
        <p:nvSpPr>
          <p:cNvPr id="9" name="Action Button: Custom 16">
            <a:hlinkClick r:id="" action="ppaction://noaction" highlightClick="1">
              <a:snd r:embed="rId5" name="33. 1. tournai.wav"/>
            </a:hlinkClick>
            <a:extLst>
              <a:ext uri="{FF2B5EF4-FFF2-40B4-BE49-F238E27FC236}">
                <a16:creationId xmlns:a16="http://schemas.microsoft.com/office/drawing/2014/main" xmlns="" id="{E259ABBC-16FA-4702-AE9C-E0DFAE6A740C}"/>
              </a:ext>
            </a:extLst>
          </p:cNvPr>
          <p:cNvSpPr/>
          <p:nvPr/>
        </p:nvSpPr>
        <p:spPr>
          <a:xfrm>
            <a:off x="822079" y="213206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1</a:t>
            </a:r>
          </a:p>
        </p:txBody>
      </p:sp>
      <p:sp>
        <p:nvSpPr>
          <p:cNvPr id="10" name="Action Button: Custom 16">
            <a:hlinkClick r:id="" action="ppaction://noaction" highlightClick="1">
              <a:snd r:embed="rId6" name="33. 2. roumelange.wav"/>
            </a:hlinkClick>
            <a:extLst>
              <a:ext uri="{FF2B5EF4-FFF2-40B4-BE49-F238E27FC236}">
                <a16:creationId xmlns:a16="http://schemas.microsoft.com/office/drawing/2014/main" xmlns="" id="{5081E677-4D7F-47D1-9D9B-698238916370}"/>
              </a:ext>
            </a:extLst>
          </p:cNvPr>
          <p:cNvSpPr/>
          <p:nvPr/>
        </p:nvSpPr>
        <p:spPr>
          <a:xfrm>
            <a:off x="822079" y="310187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2</a:t>
            </a:r>
          </a:p>
        </p:txBody>
      </p:sp>
      <p:sp>
        <p:nvSpPr>
          <p:cNvPr id="11" name="Action Button: Custom 16">
            <a:hlinkClick r:id="" action="ppaction://noaction" highlightClick="1">
              <a:snd r:embed="rId7" name="33. 3. montreux.wav"/>
            </a:hlinkClick>
            <a:extLst>
              <a:ext uri="{FF2B5EF4-FFF2-40B4-BE49-F238E27FC236}">
                <a16:creationId xmlns:a16="http://schemas.microsoft.com/office/drawing/2014/main" xmlns="" id="{B2EFA576-E161-4DC7-A4B3-71744D3064B5}"/>
              </a:ext>
            </a:extLst>
          </p:cNvPr>
          <p:cNvSpPr/>
          <p:nvPr/>
        </p:nvSpPr>
        <p:spPr>
          <a:xfrm>
            <a:off x="822079" y="407169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3</a:t>
            </a:r>
          </a:p>
        </p:txBody>
      </p:sp>
      <p:sp>
        <p:nvSpPr>
          <p:cNvPr id="12" name="Action Button: Custom 16">
            <a:hlinkClick r:id="" action="ppaction://noaction" highlightClick="1">
              <a:snd r:embed="rId8" name="33. 4. monte carlo.wav"/>
            </a:hlinkClick>
            <a:extLst>
              <a:ext uri="{FF2B5EF4-FFF2-40B4-BE49-F238E27FC236}">
                <a16:creationId xmlns:a16="http://schemas.microsoft.com/office/drawing/2014/main" xmlns="" id="{253656A0-DA38-469C-9289-3D4E2571F48D}"/>
              </a:ext>
            </a:extLst>
          </p:cNvPr>
          <p:cNvSpPr/>
          <p:nvPr/>
        </p:nvSpPr>
        <p:spPr>
          <a:xfrm>
            <a:off x="822079" y="504421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4</a:t>
            </a:r>
          </a:p>
        </p:txBody>
      </p:sp>
      <p:sp>
        <p:nvSpPr>
          <p:cNvPr id="3" name="TextBox 2">
            <a:extLst>
              <a:ext uri="{FF2B5EF4-FFF2-40B4-BE49-F238E27FC236}">
                <a16:creationId xmlns:a16="http://schemas.microsoft.com/office/drawing/2014/main" xmlns="" id="{EF5639B0-D053-4984-8917-E2506660A80F}"/>
              </a:ext>
            </a:extLst>
          </p:cNvPr>
          <p:cNvSpPr txBox="1"/>
          <p:nvPr/>
        </p:nvSpPr>
        <p:spPr>
          <a:xfrm>
            <a:off x="3423535" y="5122558"/>
            <a:ext cx="1694695" cy="461665"/>
          </a:xfrm>
          <a:prstGeom prst="rect">
            <a:avLst/>
          </a:prstGeom>
          <a:noFill/>
        </p:spPr>
        <p:txBody>
          <a:bodyPr wrap="none" rtlCol="0">
            <a:spAutoFit/>
          </a:bodyPr>
          <a:lstStyle/>
          <a:p>
            <a:r>
              <a:rPr lang="en-GB" sz="2400" b="1" dirty="0">
                <a:solidFill>
                  <a:srgbClr val="4472C4">
                    <a:lumMod val="50000"/>
                  </a:srgbClr>
                </a:solidFill>
                <a:latin typeface="Century Gothic"/>
              </a:rPr>
              <a:t>(Monaco)</a:t>
            </a:r>
          </a:p>
        </p:txBody>
      </p:sp>
      <p:sp>
        <p:nvSpPr>
          <p:cNvPr id="13" name="TextBox 12">
            <a:extLst>
              <a:ext uri="{FF2B5EF4-FFF2-40B4-BE49-F238E27FC236}">
                <a16:creationId xmlns:a16="http://schemas.microsoft.com/office/drawing/2014/main" xmlns="" id="{62EABB12-2234-49D4-BB7B-FB31C5EA3035}"/>
              </a:ext>
            </a:extLst>
          </p:cNvPr>
          <p:cNvSpPr txBox="1"/>
          <p:nvPr/>
        </p:nvSpPr>
        <p:spPr>
          <a:xfrm>
            <a:off x="1369658" y="2207695"/>
            <a:ext cx="1257075" cy="461665"/>
          </a:xfrm>
          <a:prstGeom prst="rect">
            <a:avLst/>
          </a:prstGeom>
          <a:noFill/>
        </p:spPr>
        <p:txBody>
          <a:bodyPr wrap="none" rtlCol="0">
            <a:spAutoFit/>
          </a:bodyPr>
          <a:lstStyle/>
          <a:p>
            <a:r>
              <a:rPr lang="en-GB" sz="2400" dirty="0">
                <a:solidFill>
                  <a:srgbClr val="4472C4">
                    <a:lumMod val="50000"/>
                  </a:srgbClr>
                </a:solidFill>
                <a:latin typeface="Century Gothic"/>
              </a:rPr>
              <a:t>Tournai</a:t>
            </a:r>
          </a:p>
        </p:txBody>
      </p:sp>
      <p:sp>
        <p:nvSpPr>
          <p:cNvPr id="14" name="TextBox 13">
            <a:extLst>
              <a:ext uri="{FF2B5EF4-FFF2-40B4-BE49-F238E27FC236}">
                <a16:creationId xmlns:a16="http://schemas.microsoft.com/office/drawing/2014/main" xmlns="" id="{6D909A39-9CBC-43D2-8B85-434465A2963E}"/>
              </a:ext>
            </a:extLst>
          </p:cNvPr>
          <p:cNvSpPr txBox="1"/>
          <p:nvPr/>
        </p:nvSpPr>
        <p:spPr>
          <a:xfrm>
            <a:off x="1344042" y="3176908"/>
            <a:ext cx="1914307" cy="461665"/>
          </a:xfrm>
          <a:prstGeom prst="rect">
            <a:avLst/>
          </a:prstGeom>
          <a:noFill/>
        </p:spPr>
        <p:txBody>
          <a:bodyPr wrap="none" rtlCol="0">
            <a:spAutoFit/>
          </a:bodyPr>
          <a:lstStyle/>
          <a:p>
            <a:r>
              <a:rPr lang="en-GB" sz="2400" dirty="0" err="1">
                <a:solidFill>
                  <a:srgbClr val="4472C4">
                    <a:lumMod val="50000"/>
                  </a:srgbClr>
                </a:solidFill>
                <a:latin typeface="Century Gothic"/>
              </a:rPr>
              <a:t>Rumelange</a:t>
            </a:r>
            <a:endParaRPr lang="en-GB" sz="2400" dirty="0">
              <a:solidFill>
                <a:srgbClr val="4472C4">
                  <a:lumMod val="50000"/>
                </a:srgbClr>
              </a:solidFill>
              <a:latin typeface="Century Gothic"/>
            </a:endParaRPr>
          </a:p>
        </p:txBody>
      </p:sp>
      <p:sp>
        <p:nvSpPr>
          <p:cNvPr id="15" name="TextBox 14">
            <a:extLst>
              <a:ext uri="{FF2B5EF4-FFF2-40B4-BE49-F238E27FC236}">
                <a16:creationId xmlns:a16="http://schemas.microsoft.com/office/drawing/2014/main" xmlns="" id="{8825B2DD-BA05-4E28-AC65-7E8CD797BBA0}"/>
              </a:ext>
            </a:extLst>
          </p:cNvPr>
          <p:cNvSpPr txBox="1"/>
          <p:nvPr/>
        </p:nvSpPr>
        <p:spPr>
          <a:xfrm>
            <a:off x="1381201" y="4150034"/>
            <a:ext cx="1588897" cy="461665"/>
          </a:xfrm>
          <a:prstGeom prst="rect">
            <a:avLst/>
          </a:prstGeom>
          <a:noFill/>
        </p:spPr>
        <p:txBody>
          <a:bodyPr wrap="none" rtlCol="0">
            <a:spAutoFit/>
          </a:bodyPr>
          <a:lstStyle/>
          <a:p>
            <a:r>
              <a:rPr lang="en-GB" sz="2400" dirty="0">
                <a:solidFill>
                  <a:srgbClr val="4472C4">
                    <a:lumMod val="50000"/>
                  </a:srgbClr>
                </a:solidFill>
                <a:latin typeface="Century Gothic"/>
              </a:rPr>
              <a:t>Montreux</a:t>
            </a:r>
          </a:p>
        </p:txBody>
      </p:sp>
      <p:pic>
        <p:nvPicPr>
          <p:cNvPr id="12292" name="Picture 4" descr="google maps marker - Clip Art Library">
            <a:extLst>
              <a:ext uri="{FF2B5EF4-FFF2-40B4-BE49-F238E27FC236}">
                <a16:creationId xmlns:a16="http://schemas.microsoft.com/office/drawing/2014/main" xmlns="" id="{27631286-B1D4-4DD8-B775-3D36E02800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24900" y="4864219"/>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oogle maps marker - Clip Art Library">
            <a:extLst>
              <a:ext uri="{FF2B5EF4-FFF2-40B4-BE49-F238E27FC236}">
                <a16:creationId xmlns:a16="http://schemas.microsoft.com/office/drawing/2014/main" xmlns="" id="{2184A912-4E14-48B2-8656-FE078B4F796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67983" y="3970034"/>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google maps marker - Clip Art Library">
            <a:extLst>
              <a:ext uri="{FF2B5EF4-FFF2-40B4-BE49-F238E27FC236}">
                <a16:creationId xmlns:a16="http://schemas.microsoft.com/office/drawing/2014/main" xmlns="" id="{1573E42B-CF45-4CCB-8789-215D926A342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37627" y="4057126"/>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google maps marker - Clip Art Library">
            <a:extLst>
              <a:ext uri="{FF2B5EF4-FFF2-40B4-BE49-F238E27FC236}">
                <a16:creationId xmlns:a16="http://schemas.microsoft.com/office/drawing/2014/main" xmlns="" id="{596E5DBB-B2AB-451E-BE74-765F44CF104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11002" y="4431699"/>
            <a:ext cx="225455" cy="36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7C4B85A-C0A0-42FC-AE5A-6FC8EECCC805}"/>
              </a:ext>
            </a:extLst>
          </p:cNvPr>
          <p:cNvSpPr txBox="1"/>
          <p:nvPr/>
        </p:nvSpPr>
        <p:spPr>
          <a:xfrm>
            <a:off x="8917953" y="3564442"/>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rgbClr val="4472C4">
                    <a:lumMod val="50000"/>
                  </a:srgbClr>
                </a:solidFill>
                <a:latin typeface="Century Gothic"/>
              </a:rPr>
              <a:t>1</a:t>
            </a:r>
          </a:p>
        </p:txBody>
      </p:sp>
      <p:sp>
        <p:nvSpPr>
          <p:cNvPr id="20" name="TextBox 19">
            <a:extLst>
              <a:ext uri="{FF2B5EF4-FFF2-40B4-BE49-F238E27FC236}">
                <a16:creationId xmlns:a16="http://schemas.microsoft.com/office/drawing/2014/main" xmlns="" id="{00084BE7-124E-4728-9DCA-AF3050D07E46}"/>
              </a:ext>
            </a:extLst>
          </p:cNvPr>
          <p:cNvSpPr txBox="1"/>
          <p:nvPr/>
        </p:nvSpPr>
        <p:spPr>
          <a:xfrm>
            <a:off x="9106936" y="3996283"/>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rgbClr val="4472C4">
                    <a:lumMod val="50000"/>
                  </a:srgbClr>
                </a:solidFill>
                <a:latin typeface="Century Gothic"/>
              </a:rPr>
              <a:t>2</a:t>
            </a:r>
          </a:p>
        </p:txBody>
      </p:sp>
      <p:sp>
        <p:nvSpPr>
          <p:cNvPr id="21" name="TextBox 20">
            <a:extLst>
              <a:ext uri="{FF2B5EF4-FFF2-40B4-BE49-F238E27FC236}">
                <a16:creationId xmlns:a16="http://schemas.microsoft.com/office/drawing/2014/main" xmlns="" id="{D3B80CBD-CF37-4B3E-A8D6-11236EA829FB}"/>
              </a:ext>
            </a:extLst>
          </p:cNvPr>
          <p:cNvSpPr txBox="1"/>
          <p:nvPr/>
        </p:nvSpPr>
        <p:spPr>
          <a:xfrm>
            <a:off x="9042579" y="4432168"/>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rgbClr val="4472C4">
                    <a:lumMod val="50000"/>
                  </a:srgbClr>
                </a:solidFill>
                <a:latin typeface="Century Gothic"/>
              </a:rPr>
              <a:t>3</a:t>
            </a:r>
          </a:p>
        </p:txBody>
      </p:sp>
      <p:sp>
        <p:nvSpPr>
          <p:cNvPr id="22" name="TextBox 21">
            <a:extLst>
              <a:ext uri="{FF2B5EF4-FFF2-40B4-BE49-F238E27FC236}">
                <a16:creationId xmlns:a16="http://schemas.microsoft.com/office/drawing/2014/main" xmlns="" id="{27C60070-6557-4BFE-9E31-42B60F2F7FEF}"/>
              </a:ext>
            </a:extLst>
          </p:cNvPr>
          <p:cNvSpPr txBox="1"/>
          <p:nvPr/>
        </p:nvSpPr>
        <p:spPr>
          <a:xfrm>
            <a:off x="8957993" y="4859205"/>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rgbClr val="4472C4">
                    <a:lumMod val="50000"/>
                  </a:srgbClr>
                </a:solidFill>
                <a:latin typeface="Century Gothic"/>
              </a:rPr>
              <a:t>4</a:t>
            </a:r>
          </a:p>
        </p:txBody>
      </p:sp>
      <p:sp>
        <p:nvSpPr>
          <p:cNvPr id="23" name="TextBox 22">
            <a:extLst>
              <a:ext uri="{FF2B5EF4-FFF2-40B4-BE49-F238E27FC236}">
                <a16:creationId xmlns:a16="http://schemas.microsoft.com/office/drawing/2014/main" xmlns="" id="{C392CD75-FC9F-42F9-81CA-18984D503259}"/>
              </a:ext>
            </a:extLst>
          </p:cNvPr>
          <p:cNvSpPr txBox="1"/>
          <p:nvPr/>
        </p:nvSpPr>
        <p:spPr>
          <a:xfrm>
            <a:off x="1361752" y="5122559"/>
            <a:ext cx="2061783" cy="461665"/>
          </a:xfrm>
          <a:prstGeom prst="rect">
            <a:avLst/>
          </a:prstGeom>
          <a:noFill/>
        </p:spPr>
        <p:txBody>
          <a:bodyPr wrap="none" rtlCol="0">
            <a:spAutoFit/>
          </a:bodyPr>
          <a:lstStyle/>
          <a:p>
            <a:r>
              <a:rPr lang="en-GB" sz="2400" dirty="0">
                <a:solidFill>
                  <a:srgbClr val="4472C4">
                    <a:lumMod val="50000"/>
                  </a:srgbClr>
                </a:solidFill>
                <a:latin typeface="Century Gothic"/>
              </a:rPr>
              <a:t>Monte Carlo</a:t>
            </a:r>
          </a:p>
        </p:txBody>
      </p:sp>
      <p:sp>
        <p:nvSpPr>
          <p:cNvPr id="24" name="TextBox 23">
            <a:extLst>
              <a:ext uri="{FF2B5EF4-FFF2-40B4-BE49-F238E27FC236}">
                <a16:creationId xmlns:a16="http://schemas.microsoft.com/office/drawing/2014/main" xmlns="" id="{C4F06D44-88AC-49D6-9911-466B93149089}"/>
              </a:ext>
            </a:extLst>
          </p:cNvPr>
          <p:cNvSpPr txBox="1"/>
          <p:nvPr/>
        </p:nvSpPr>
        <p:spPr>
          <a:xfrm>
            <a:off x="2633058" y="2207694"/>
            <a:ext cx="1617751" cy="461665"/>
          </a:xfrm>
          <a:prstGeom prst="rect">
            <a:avLst/>
          </a:prstGeom>
          <a:noFill/>
        </p:spPr>
        <p:txBody>
          <a:bodyPr wrap="none" rtlCol="0">
            <a:spAutoFit/>
          </a:bodyPr>
          <a:lstStyle/>
          <a:p>
            <a:r>
              <a:rPr lang="en-GB" sz="2400" b="1" dirty="0">
                <a:solidFill>
                  <a:srgbClr val="4472C4">
                    <a:lumMod val="50000"/>
                  </a:srgbClr>
                </a:solidFill>
                <a:latin typeface="Century Gothic"/>
              </a:rPr>
              <a:t>(Belgium)</a:t>
            </a:r>
          </a:p>
        </p:txBody>
      </p:sp>
      <p:sp>
        <p:nvSpPr>
          <p:cNvPr id="25" name="TextBox 24">
            <a:extLst>
              <a:ext uri="{FF2B5EF4-FFF2-40B4-BE49-F238E27FC236}">
                <a16:creationId xmlns:a16="http://schemas.microsoft.com/office/drawing/2014/main" xmlns="" id="{33BE8767-4F5D-4F6C-87D9-CFD2C9C5D2B8}"/>
              </a:ext>
            </a:extLst>
          </p:cNvPr>
          <p:cNvSpPr txBox="1"/>
          <p:nvPr/>
        </p:nvSpPr>
        <p:spPr>
          <a:xfrm>
            <a:off x="3281391" y="3182919"/>
            <a:ext cx="2282997" cy="461665"/>
          </a:xfrm>
          <a:prstGeom prst="rect">
            <a:avLst/>
          </a:prstGeom>
          <a:noFill/>
        </p:spPr>
        <p:txBody>
          <a:bodyPr wrap="none" rtlCol="0">
            <a:spAutoFit/>
          </a:bodyPr>
          <a:lstStyle/>
          <a:p>
            <a:r>
              <a:rPr lang="en-GB" sz="2400" b="1" dirty="0">
                <a:solidFill>
                  <a:srgbClr val="4472C4">
                    <a:lumMod val="50000"/>
                  </a:srgbClr>
                </a:solidFill>
                <a:latin typeface="Century Gothic"/>
              </a:rPr>
              <a:t>(Luxembourg)</a:t>
            </a:r>
          </a:p>
        </p:txBody>
      </p:sp>
      <p:sp>
        <p:nvSpPr>
          <p:cNvPr id="26" name="TextBox 25">
            <a:extLst>
              <a:ext uri="{FF2B5EF4-FFF2-40B4-BE49-F238E27FC236}">
                <a16:creationId xmlns:a16="http://schemas.microsoft.com/office/drawing/2014/main" xmlns="" id="{90BB40BD-8BF3-4926-92BD-84446B26ECED}"/>
              </a:ext>
            </a:extLst>
          </p:cNvPr>
          <p:cNvSpPr txBox="1"/>
          <p:nvPr/>
        </p:nvSpPr>
        <p:spPr>
          <a:xfrm>
            <a:off x="2970098" y="4150034"/>
            <a:ext cx="2093843" cy="461665"/>
          </a:xfrm>
          <a:prstGeom prst="rect">
            <a:avLst/>
          </a:prstGeom>
          <a:noFill/>
        </p:spPr>
        <p:txBody>
          <a:bodyPr wrap="none" rtlCol="0">
            <a:spAutoFit/>
          </a:bodyPr>
          <a:lstStyle/>
          <a:p>
            <a:r>
              <a:rPr lang="en-GB" sz="2400" b="1" dirty="0">
                <a:solidFill>
                  <a:srgbClr val="4472C4">
                    <a:lumMod val="50000"/>
                  </a:srgbClr>
                </a:solidFill>
                <a:latin typeface="Century Gothic"/>
              </a:rPr>
              <a:t>(Switzerland)</a:t>
            </a:r>
          </a:p>
        </p:txBody>
      </p:sp>
      <p:pic>
        <p:nvPicPr>
          <p:cNvPr id="19" name="Picture 18">
            <a:extLst>
              <a:ext uri="{FF2B5EF4-FFF2-40B4-BE49-F238E27FC236}">
                <a16:creationId xmlns:a16="http://schemas.microsoft.com/office/drawing/2014/main" xmlns="" id="{88FE04E6-0E57-47AF-9E5D-D12015CBD5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1072" y="90627"/>
            <a:ext cx="1080000" cy="1080000"/>
          </a:xfrm>
          <a:prstGeom prst="rect">
            <a:avLst/>
          </a:prstGeom>
        </p:spPr>
      </p:pic>
      <p:pic>
        <p:nvPicPr>
          <p:cNvPr id="28" name="Picture 27">
            <a:extLst>
              <a:ext uri="{FF2B5EF4-FFF2-40B4-BE49-F238E27FC236}">
                <a16:creationId xmlns:a16="http://schemas.microsoft.com/office/drawing/2014/main" xmlns="" id="{904EF0CD-3DF0-4C5A-A0BC-13CDFC21D3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01072" y="90627"/>
            <a:ext cx="1080000" cy="1080000"/>
          </a:xfrm>
          <a:prstGeom prst="rect">
            <a:avLst/>
          </a:prstGeom>
        </p:spPr>
      </p:pic>
    </p:spTree>
    <p:extLst>
      <p:ext uri="{BB962C8B-B14F-4D97-AF65-F5344CB8AC3E}">
        <p14:creationId xmlns:p14="http://schemas.microsoft.com/office/powerpoint/2010/main" val="622508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23" grpId="0"/>
      <p:bldP spid="24" grpId="0"/>
      <p:bldP spid="25"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C’est quelle date ?</a:t>
            </a:r>
          </a:p>
        </p:txBody>
      </p:sp>
      <p:sp>
        <p:nvSpPr>
          <p:cNvPr id="9" name="Rounded Rectangle 46">
            <a:extLst>
              <a:ext uri="{FF2B5EF4-FFF2-40B4-BE49-F238E27FC236}">
                <a16:creationId xmlns:a16="http://schemas.microsoft.com/office/drawing/2014/main" xmlns="" id="{6405C5D7-2B89-4994-BE7F-2210AB7A9DAA}"/>
              </a:ext>
            </a:extLst>
          </p:cNvPr>
          <p:cNvSpPr/>
          <p:nvPr/>
        </p:nvSpPr>
        <p:spPr>
          <a:xfrm>
            <a:off x="9685421" y="249869"/>
            <a:ext cx="222449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xmlns="" id="{FF179C70-58C7-4976-A974-E28632E44431}"/>
              </a:ext>
            </a:extLst>
          </p:cNvPr>
          <p:cNvSpPr txBox="1"/>
          <p:nvPr/>
        </p:nvSpPr>
        <p:spPr>
          <a:xfrm>
            <a:off x="180000" y="1296000"/>
            <a:ext cx="11729920" cy="461665"/>
          </a:xfrm>
          <a:prstGeom prst="rect">
            <a:avLst/>
          </a:prstGeom>
          <a:noFill/>
        </p:spPr>
        <p:txBody>
          <a:bodyPr wrap="square" rtlCol="0">
            <a:spAutoFit/>
          </a:bodyPr>
          <a:lstStyle/>
          <a:p>
            <a:pPr>
              <a:defRPr/>
            </a:pPr>
            <a:r>
              <a:rPr lang="fr-FR" sz="2400" dirty="0">
                <a:solidFill>
                  <a:srgbClr val="4472C4">
                    <a:lumMod val="50000"/>
                  </a:srgbClr>
                </a:solidFill>
                <a:latin typeface="Century Gothic" panose="020F0302020204030204"/>
              </a:rPr>
              <a:t>Quand sont les anniversaires des célébrités ? Dis des phrases en français.</a:t>
            </a:r>
          </a:p>
        </p:txBody>
      </p:sp>
      <p:pic>
        <p:nvPicPr>
          <p:cNvPr id="11" name="Picture 10" descr="Gabrielle Chanel en marinière.jpg">
            <a:extLst>
              <a:ext uri="{FF2B5EF4-FFF2-40B4-BE49-F238E27FC236}">
                <a16:creationId xmlns:a16="http://schemas.microsoft.com/office/drawing/2014/main" xmlns="" id="{52238937-41B7-4F2D-8755-8FA5536587F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200" y="1889673"/>
            <a:ext cx="1644650" cy="2159635"/>
          </a:xfrm>
          <a:prstGeom prst="rect">
            <a:avLst/>
          </a:prstGeom>
          <a:noFill/>
        </p:spPr>
      </p:pic>
      <p:pic>
        <p:nvPicPr>
          <p:cNvPr id="12" name="Picture 11" descr="https://upload.wikimedia.org/wikipedia/commons/7/7c/Didier_Drogba_%282019%29_%28cropped%29.jpg">
            <a:extLst>
              <a:ext uri="{FF2B5EF4-FFF2-40B4-BE49-F238E27FC236}">
                <a16:creationId xmlns:a16="http://schemas.microsoft.com/office/drawing/2014/main" xmlns="" id="{F3332A83-6EB6-46EC-ABFB-F368F2185C3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887141"/>
            <a:ext cx="1670685" cy="2159635"/>
          </a:xfrm>
          <a:prstGeom prst="rect">
            <a:avLst/>
          </a:prstGeom>
          <a:noFill/>
        </p:spPr>
      </p:pic>
      <p:pic>
        <p:nvPicPr>
          <p:cNvPr id="19" name="Picture 18" descr="https://upload.wikimedia.org/wikipedia/commons/5/5a/Bonnat_Hugo001z.jpg">
            <a:extLst>
              <a:ext uri="{FF2B5EF4-FFF2-40B4-BE49-F238E27FC236}">
                <a16:creationId xmlns:a16="http://schemas.microsoft.com/office/drawing/2014/main" xmlns="" id="{B8B5408C-5AE3-4E0D-ABA7-7BB2B312023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7782" y="4181316"/>
            <a:ext cx="1721485" cy="2159635"/>
          </a:xfrm>
          <a:prstGeom prst="rect">
            <a:avLst/>
          </a:prstGeom>
          <a:noFill/>
        </p:spPr>
      </p:pic>
      <p:pic>
        <p:nvPicPr>
          <p:cNvPr id="20" name="Picture 19" descr="https://upload.wikimedia.org/wikipedia/commons/3/38/Celine_Dion_by_Linda_Bisset.jpg">
            <a:extLst>
              <a:ext uri="{FF2B5EF4-FFF2-40B4-BE49-F238E27FC236}">
                <a16:creationId xmlns:a16="http://schemas.microsoft.com/office/drawing/2014/main" xmlns="" id="{3762CE30-B9C1-4A44-8B28-5290C73F071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3162" y="4176252"/>
            <a:ext cx="1356360" cy="2159635"/>
          </a:xfrm>
          <a:prstGeom prst="rect">
            <a:avLst/>
          </a:prstGeom>
          <a:noFill/>
        </p:spPr>
      </p:pic>
      <p:sp>
        <p:nvSpPr>
          <p:cNvPr id="2" name="Rectangle 1">
            <a:extLst>
              <a:ext uri="{FF2B5EF4-FFF2-40B4-BE49-F238E27FC236}">
                <a16:creationId xmlns:a16="http://schemas.microsoft.com/office/drawing/2014/main" xmlns="" id="{973AC564-D37C-4F73-8468-8B31703AB56A}"/>
              </a:ext>
            </a:extLst>
          </p:cNvPr>
          <p:cNvSpPr/>
          <p:nvPr/>
        </p:nvSpPr>
        <p:spPr>
          <a:xfrm>
            <a:off x="2152650" y="1887141"/>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en-GB" sz="2400" b="1" dirty="0">
                <a:solidFill>
                  <a:srgbClr val="203864"/>
                </a:solidFill>
                <a:latin typeface="Century Gothic" panose="020F0302020204030204"/>
              </a:rPr>
              <a:t>Coco Chanel,</a:t>
            </a:r>
          </a:p>
          <a:p>
            <a:pPr>
              <a:defRPr/>
            </a:pPr>
            <a:r>
              <a:rPr lang="en-GB" sz="2400" b="1" dirty="0">
                <a:solidFill>
                  <a:srgbClr val="203864"/>
                </a:solidFill>
                <a:latin typeface="Century Gothic" panose="020F0302020204030204"/>
              </a:rPr>
              <a:t>fashion designer</a:t>
            </a:r>
          </a:p>
          <a:p>
            <a:pPr>
              <a:defRPr/>
            </a:pPr>
            <a:endParaRPr lang="en-GB" sz="2400" b="1" dirty="0">
              <a:solidFill>
                <a:srgbClr val="203864"/>
              </a:solidFill>
              <a:latin typeface="Century Gothic" panose="020F0302020204030204"/>
            </a:endParaRPr>
          </a:p>
          <a:p>
            <a:pPr>
              <a:defRPr/>
            </a:pPr>
            <a:r>
              <a:rPr lang="en-GB" sz="2400" dirty="0">
                <a:solidFill>
                  <a:srgbClr val="203864"/>
                </a:solidFill>
                <a:latin typeface="Century Gothic" panose="020F0302020204030204"/>
              </a:rPr>
              <a:t>Birthday:</a:t>
            </a:r>
          </a:p>
        </p:txBody>
      </p:sp>
      <p:sp>
        <p:nvSpPr>
          <p:cNvPr id="22" name="Rectangle 21">
            <a:extLst>
              <a:ext uri="{FF2B5EF4-FFF2-40B4-BE49-F238E27FC236}">
                <a16:creationId xmlns:a16="http://schemas.microsoft.com/office/drawing/2014/main" xmlns="" id="{E7FFBE27-B70C-4D69-A707-678395EDFBBA}"/>
              </a:ext>
            </a:extLst>
          </p:cNvPr>
          <p:cNvSpPr/>
          <p:nvPr/>
        </p:nvSpPr>
        <p:spPr>
          <a:xfrm>
            <a:off x="215265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en-GB" sz="2400" b="1" dirty="0">
                <a:solidFill>
                  <a:srgbClr val="203864"/>
                </a:solidFill>
                <a:latin typeface="Century Gothic" panose="020F0302020204030204"/>
              </a:rPr>
              <a:t>Victor Hugo,</a:t>
            </a:r>
          </a:p>
          <a:p>
            <a:pPr>
              <a:defRPr/>
            </a:pPr>
            <a:r>
              <a:rPr lang="en-GB" sz="2400" b="1" dirty="0">
                <a:solidFill>
                  <a:srgbClr val="203864"/>
                </a:solidFill>
                <a:latin typeface="Century Gothic" panose="020F0302020204030204"/>
              </a:rPr>
              <a:t>poet and author</a:t>
            </a:r>
          </a:p>
          <a:p>
            <a:pPr>
              <a:defRPr/>
            </a:pPr>
            <a:endParaRPr lang="en-GB" sz="2400" dirty="0">
              <a:solidFill>
                <a:srgbClr val="203864"/>
              </a:solidFill>
              <a:latin typeface="Century Gothic" panose="020F0302020204030204"/>
            </a:endParaRPr>
          </a:p>
          <a:p>
            <a:pPr>
              <a:defRPr/>
            </a:pPr>
            <a:r>
              <a:rPr lang="en-GB" sz="2400" dirty="0">
                <a:solidFill>
                  <a:srgbClr val="203864"/>
                </a:solidFill>
                <a:latin typeface="Century Gothic" panose="020F0302020204030204"/>
              </a:rPr>
              <a:t>Birthday:</a:t>
            </a:r>
          </a:p>
        </p:txBody>
      </p:sp>
      <p:sp>
        <p:nvSpPr>
          <p:cNvPr id="23" name="Rectangle 22">
            <a:extLst>
              <a:ext uri="{FF2B5EF4-FFF2-40B4-BE49-F238E27FC236}">
                <a16:creationId xmlns:a16="http://schemas.microsoft.com/office/drawing/2014/main" xmlns="" id="{C337C298-A0EF-42C9-BFE2-03549EB90985}"/>
              </a:ext>
            </a:extLst>
          </p:cNvPr>
          <p:cNvSpPr/>
          <p:nvPr/>
        </p:nvSpPr>
        <p:spPr>
          <a:xfrm>
            <a:off x="7917670" y="1887140"/>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en-GB" sz="2400" b="1" dirty="0">
                <a:solidFill>
                  <a:srgbClr val="203864"/>
                </a:solidFill>
                <a:latin typeface="Century Gothic" panose="020F0302020204030204"/>
              </a:rPr>
              <a:t>Didier Drogba,</a:t>
            </a:r>
          </a:p>
          <a:p>
            <a:pPr>
              <a:defRPr/>
            </a:pPr>
            <a:r>
              <a:rPr lang="en-GB" sz="2400" b="1" dirty="0">
                <a:solidFill>
                  <a:srgbClr val="203864"/>
                </a:solidFill>
                <a:latin typeface="Century Gothic" panose="020F0302020204030204"/>
              </a:rPr>
              <a:t>footballer</a:t>
            </a:r>
          </a:p>
          <a:p>
            <a:pPr>
              <a:defRPr/>
            </a:pPr>
            <a:endParaRPr lang="en-GB" sz="2400" b="1" dirty="0">
              <a:solidFill>
                <a:srgbClr val="203864"/>
              </a:solidFill>
              <a:latin typeface="Century Gothic" panose="020F0302020204030204"/>
            </a:endParaRPr>
          </a:p>
          <a:p>
            <a:pPr>
              <a:defRPr/>
            </a:pPr>
            <a:r>
              <a:rPr lang="en-GB" sz="2400" dirty="0">
                <a:solidFill>
                  <a:srgbClr val="203864"/>
                </a:solidFill>
                <a:latin typeface="Century Gothic" panose="020F0302020204030204"/>
              </a:rPr>
              <a:t>Birthday:</a:t>
            </a:r>
          </a:p>
        </p:txBody>
      </p:sp>
      <p:sp>
        <p:nvSpPr>
          <p:cNvPr id="24" name="Rectangle 23">
            <a:extLst>
              <a:ext uri="{FF2B5EF4-FFF2-40B4-BE49-F238E27FC236}">
                <a16:creationId xmlns:a16="http://schemas.microsoft.com/office/drawing/2014/main" xmlns="" id="{6F44F7B3-CC1C-40C2-B482-8262D0B867A4}"/>
              </a:ext>
            </a:extLst>
          </p:cNvPr>
          <p:cNvSpPr/>
          <p:nvPr/>
        </p:nvSpPr>
        <p:spPr>
          <a:xfrm>
            <a:off x="791767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en-GB" sz="2400" b="1" dirty="0">
                <a:solidFill>
                  <a:srgbClr val="203864"/>
                </a:solidFill>
                <a:latin typeface="Century Gothic" panose="020F0302020204030204"/>
              </a:rPr>
              <a:t>Céline Dion,</a:t>
            </a:r>
          </a:p>
          <a:p>
            <a:pPr>
              <a:defRPr/>
            </a:pPr>
            <a:r>
              <a:rPr lang="en-GB" sz="2400" b="1" dirty="0">
                <a:solidFill>
                  <a:srgbClr val="203864"/>
                </a:solidFill>
                <a:latin typeface="Century Gothic" panose="020F0302020204030204"/>
              </a:rPr>
              <a:t>singer</a:t>
            </a:r>
          </a:p>
          <a:p>
            <a:pPr>
              <a:defRPr/>
            </a:pPr>
            <a:endParaRPr lang="en-GB" sz="2400" b="1" dirty="0">
              <a:solidFill>
                <a:srgbClr val="203864"/>
              </a:solidFill>
              <a:latin typeface="Century Gothic" panose="020F0302020204030204"/>
            </a:endParaRPr>
          </a:p>
          <a:p>
            <a:pPr>
              <a:defRPr/>
            </a:pPr>
            <a:r>
              <a:rPr lang="en-GB" sz="2400" dirty="0">
                <a:solidFill>
                  <a:srgbClr val="203864"/>
                </a:solidFill>
                <a:latin typeface="Century Gothic" panose="020F0302020204030204"/>
              </a:rPr>
              <a:t>Birthday:</a:t>
            </a:r>
          </a:p>
        </p:txBody>
      </p:sp>
      <p:sp>
        <p:nvSpPr>
          <p:cNvPr id="25" name="TextBox 24">
            <a:extLst>
              <a:ext uri="{FF2B5EF4-FFF2-40B4-BE49-F238E27FC236}">
                <a16:creationId xmlns:a16="http://schemas.microsoft.com/office/drawing/2014/main" xmlns="" id="{484FBCFB-08F3-485B-83AA-34A7932563B0}"/>
              </a:ext>
            </a:extLst>
          </p:cNvPr>
          <p:cNvSpPr txBox="1"/>
          <p:nvPr/>
        </p:nvSpPr>
        <p:spPr>
          <a:xfrm>
            <a:off x="6604425" y="358382"/>
            <a:ext cx="2933816" cy="646331"/>
          </a:xfrm>
          <a:prstGeom prst="rect">
            <a:avLst/>
          </a:prstGeom>
          <a:noFill/>
        </p:spPr>
        <p:txBody>
          <a:bodyPr wrap="none" rtlCol="0">
            <a:spAutoFit/>
          </a:bodyPr>
          <a:lstStyle/>
          <a:p>
            <a:pPr>
              <a:defRPr/>
            </a:pPr>
            <a:r>
              <a:rPr lang="en-GB" sz="3600" b="1" dirty="0" err="1">
                <a:solidFill>
                  <a:srgbClr val="203864"/>
                </a:solidFill>
                <a:latin typeface="Century Gothic" panose="020F0302020204030204"/>
              </a:rPr>
              <a:t>Partenaire</a:t>
            </a:r>
            <a:r>
              <a:rPr lang="en-GB" sz="3600" b="1" dirty="0">
                <a:solidFill>
                  <a:srgbClr val="203864"/>
                </a:solidFill>
                <a:latin typeface="Century Gothic" panose="020F0302020204030204"/>
              </a:rPr>
              <a:t> A</a:t>
            </a:r>
          </a:p>
        </p:txBody>
      </p:sp>
      <p:sp>
        <p:nvSpPr>
          <p:cNvPr id="18" name="TextBox 17">
            <a:extLst>
              <a:ext uri="{FF2B5EF4-FFF2-40B4-BE49-F238E27FC236}">
                <a16:creationId xmlns:a16="http://schemas.microsoft.com/office/drawing/2014/main" xmlns="" id="{AD1BD9B2-AF28-469B-BA7B-15CC121D314E}"/>
              </a:ext>
            </a:extLst>
          </p:cNvPr>
          <p:cNvSpPr txBox="1"/>
          <p:nvPr/>
        </p:nvSpPr>
        <p:spPr>
          <a:xfrm>
            <a:off x="2244200" y="3429000"/>
            <a:ext cx="2032553" cy="461665"/>
          </a:xfrm>
          <a:prstGeom prst="rect">
            <a:avLst/>
          </a:prstGeom>
          <a:noFill/>
        </p:spPr>
        <p:txBody>
          <a:bodyPr wrap="square">
            <a:spAutoFit/>
          </a:bodyPr>
          <a:lstStyle/>
          <a:p>
            <a:pPr>
              <a:defRPr/>
            </a:pPr>
            <a:r>
              <a:rPr lang="en-GB" sz="2400" b="1" dirty="0">
                <a:solidFill>
                  <a:srgbClr val="203864"/>
                </a:solidFill>
                <a:latin typeface="Century Gothic" panose="020F0302020204030204"/>
              </a:rPr>
              <a:t>19</a:t>
            </a:r>
            <a:r>
              <a:rPr lang="en-GB" sz="2400" b="1" baseline="30000" dirty="0">
                <a:solidFill>
                  <a:srgbClr val="203864"/>
                </a:solidFill>
                <a:latin typeface="Century Gothic" panose="020F0302020204030204"/>
              </a:rPr>
              <a:t>th</a:t>
            </a:r>
            <a:r>
              <a:rPr lang="en-GB" sz="2400" b="1" dirty="0">
                <a:solidFill>
                  <a:srgbClr val="203864"/>
                </a:solidFill>
                <a:latin typeface="Century Gothic" panose="020F0302020204030204"/>
              </a:rPr>
              <a:t> August</a:t>
            </a:r>
            <a:endParaRPr lang="en-GB" sz="2000" b="1" dirty="0">
              <a:solidFill>
                <a:srgbClr val="203864"/>
              </a:solidFill>
              <a:latin typeface="Century Gothic" panose="020F0302020204030204"/>
            </a:endParaRPr>
          </a:p>
        </p:txBody>
      </p:sp>
      <p:sp>
        <p:nvSpPr>
          <p:cNvPr id="21" name="TextBox 20">
            <a:extLst>
              <a:ext uri="{FF2B5EF4-FFF2-40B4-BE49-F238E27FC236}">
                <a16:creationId xmlns:a16="http://schemas.microsoft.com/office/drawing/2014/main" xmlns="" id="{71051F58-5DEA-4EE7-A711-6CFD345BCD2E}"/>
              </a:ext>
            </a:extLst>
          </p:cNvPr>
          <p:cNvSpPr txBox="1"/>
          <p:nvPr/>
        </p:nvSpPr>
        <p:spPr>
          <a:xfrm>
            <a:off x="8071333" y="3419016"/>
            <a:ext cx="2032553" cy="461665"/>
          </a:xfrm>
          <a:prstGeom prst="rect">
            <a:avLst/>
          </a:prstGeom>
          <a:noFill/>
        </p:spPr>
        <p:txBody>
          <a:bodyPr wrap="square">
            <a:spAutoFit/>
          </a:bodyPr>
          <a:lstStyle/>
          <a:p>
            <a:pPr>
              <a:defRPr/>
            </a:pPr>
            <a:r>
              <a:rPr lang="en-GB" sz="2400" b="1" dirty="0">
                <a:solidFill>
                  <a:srgbClr val="203864"/>
                </a:solidFill>
                <a:latin typeface="Century Gothic" panose="020F0302020204030204"/>
              </a:rPr>
              <a:t>11</a:t>
            </a:r>
            <a:r>
              <a:rPr lang="en-GB" sz="2400" b="1" baseline="30000" dirty="0">
                <a:solidFill>
                  <a:srgbClr val="203864"/>
                </a:solidFill>
                <a:latin typeface="Century Gothic" panose="020F0302020204030204"/>
              </a:rPr>
              <a:t>th</a:t>
            </a:r>
            <a:r>
              <a:rPr lang="en-GB" sz="2400" b="1" dirty="0">
                <a:solidFill>
                  <a:srgbClr val="203864"/>
                </a:solidFill>
                <a:latin typeface="Century Gothic" panose="020F0302020204030204"/>
              </a:rPr>
              <a:t> March</a:t>
            </a:r>
            <a:endParaRPr lang="en-GB" sz="2000" b="1" dirty="0">
              <a:solidFill>
                <a:srgbClr val="203864"/>
              </a:solidFill>
              <a:latin typeface="Century Gothic" panose="020F0302020204030204"/>
            </a:endParaRPr>
          </a:p>
        </p:txBody>
      </p:sp>
      <p:sp>
        <p:nvSpPr>
          <p:cNvPr id="26" name="TextBox 25">
            <a:extLst>
              <a:ext uri="{FF2B5EF4-FFF2-40B4-BE49-F238E27FC236}">
                <a16:creationId xmlns:a16="http://schemas.microsoft.com/office/drawing/2014/main" xmlns="" id="{5CD8612E-25BB-47EA-95D3-AA69DE1148E3}"/>
              </a:ext>
            </a:extLst>
          </p:cNvPr>
          <p:cNvSpPr txBox="1"/>
          <p:nvPr/>
        </p:nvSpPr>
        <p:spPr>
          <a:xfrm>
            <a:off x="2244200" y="5727781"/>
            <a:ext cx="2307922" cy="461665"/>
          </a:xfrm>
          <a:prstGeom prst="rect">
            <a:avLst/>
          </a:prstGeom>
          <a:noFill/>
        </p:spPr>
        <p:txBody>
          <a:bodyPr wrap="square">
            <a:spAutoFit/>
          </a:bodyPr>
          <a:lstStyle/>
          <a:p>
            <a:pPr>
              <a:defRPr/>
            </a:pPr>
            <a:r>
              <a:rPr lang="en-GB" sz="2400" b="1" dirty="0">
                <a:solidFill>
                  <a:srgbClr val="203864"/>
                </a:solidFill>
                <a:latin typeface="Century Gothic" panose="020F0302020204030204"/>
              </a:rPr>
              <a:t>26</a:t>
            </a:r>
            <a:r>
              <a:rPr lang="en-GB" sz="2400" b="1" baseline="30000" dirty="0">
                <a:solidFill>
                  <a:srgbClr val="203864"/>
                </a:solidFill>
                <a:latin typeface="Century Gothic" panose="020F0302020204030204"/>
              </a:rPr>
              <a:t>th</a:t>
            </a:r>
            <a:r>
              <a:rPr lang="en-GB" sz="2400" b="1" dirty="0">
                <a:solidFill>
                  <a:srgbClr val="203864"/>
                </a:solidFill>
                <a:latin typeface="Century Gothic" panose="020F0302020204030204"/>
              </a:rPr>
              <a:t> February</a:t>
            </a:r>
            <a:endParaRPr lang="en-GB" sz="2000" b="1" dirty="0">
              <a:solidFill>
                <a:srgbClr val="203864"/>
              </a:solidFill>
              <a:latin typeface="Century Gothic" panose="020F0302020204030204"/>
            </a:endParaRPr>
          </a:p>
        </p:txBody>
      </p:sp>
      <p:sp>
        <p:nvSpPr>
          <p:cNvPr id="27" name="TextBox 26">
            <a:extLst>
              <a:ext uri="{FF2B5EF4-FFF2-40B4-BE49-F238E27FC236}">
                <a16:creationId xmlns:a16="http://schemas.microsoft.com/office/drawing/2014/main" xmlns="" id="{E30E82E8-6354-46AA-82DD-1AFCD1272A52}"/>
              </a:ext>
            </a:extLst>
          </p:cNvPr>
          <p:cNvSpPr txBox="1"/>
          <p:nvPr/>
        </p:nvSpPr>
        <p:spPr>
          <a:xfrm>
            <a:off x="8110034" y="5727781"/>
            <a:ext cx="2032553" cy="461665"/>
          </a:xfrm>
          <a:prstGeom prst="rect">
            <a:avLst/>
          </a:prstGeom>
          <a:noFill/>
        </p:spPr>
        <p:txBody>
          <a:bodyPr wrap="square">
            <a:spAutoFit/>
          </a:bodyPr>
          <a:lstStyle/>
          <a:p>
            <a:pPr>
              <a:defRPr/>
            </a:pPr>
            <a:r>
              <a:rPr lang="en-GB" sz="2400" b="1" dirty="0">
                <a:solidFill>
                  <a:srgbClr val="203864"/>
                </a:solidFill>
                <a:latin typeface="Century Gothic" panose="020F0302020204030204"/>
              </a:rPr>
              <a:t>30</a:t>
            </a:r>
            <a:r>
              <a:rPr lang="en-GB" sz="2400" b="1" baseline="30000" dirty="0" err="1">
                <a:solidFill>
                  <a:srgbClr val="203864"/>
                </a:solidFill>
                <a:latin typeface="Century Gothic" panose="020F0302020204030204"/>
              </a:rPr>
              <a:t>th</a:t>
            </a:r>
            <a:r>
              <a:rPr lang="en-GB" sz="2400" b="1" dirty="0">
                <a:solidFill>
                  <a:srgbClr val="203864"/>
                </a:solidFill>
                <a:latin typeface="Century Gothic" panose="020F0302020204030204"/>
              </a:rPr>
              <a:t> March</a:t>
            </a:r>
            <a:endParaRPr lang="en-GB" sz="2000" b="1" dirty="0">
              <a:solidFill>
                <a:srgbClr val="203864"/>
              </a:solidFill>
              <a:latin typeface="Century Gothic" panose="020F0302020204030204"/>
            </a:endParaRPr>
          </a:p>
        </p:txBody>
      </p:sp>
    </p:spTree>
    <p:extLst>
      <p:ext uri="{BB962C8B-B14F-4D97-AF65-F5344CB8AC3E}">
        <p14:creationId xmlns:p14="http://schemas.microsoft.com/office/powerpoint/2010/main" val="3750314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6"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C’est quelle date ?</a:t>
            </a:r>
          </a:p>
        </p:txBody>
      </p:sp>
      <p:sp>
        <p:nvSpPr>
          <p:cNvPr id="9" name="Rounded Rectangle 46">
            <a:extLst>
              <a:ext uri="{FF2B5EF4-FFF2-40B4-BE49-F238E27FC236}">
                <a16:creationId xmlns:a16="http://schemas.microsoft.com/office/drawing/2014/main" xmlns="" id="{6405C5D7-2B89-4994-BE7F-2210AB7A9DAA}"/>
              </a:ext>
            </a:extLst>
          </p:cNvPr>
          <p:cNvSpPr/>
          <p:nvPr/>
        </p:nvSpPr>
        <p:spPr>
          <a:xfrm>
            <a:off x="9685421" y="249869"/>
            <a:ext cx="222449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lang="en-GB" sz="2000" b="1" dirty="0">
              <a:solidFill>
                <a:prstClr val="white"/>
              </a:solidFill>
              <a:latin typeface="Century Gothic" panose="020B0502020202020204" pitchFamily="34" charset="0"/>
            </a:endParaRPr>
          </a:p>
        </p:txBody>
      </p:sp>
      <p:sp>
        <p:nvSpPr>
          <p:cNvPr id="2" name="Rectangle 1">
            <a:extLst>
              <a:ext uri="{FF2B5EF4-FFF2-40B4-BE49-F238E27FC236}">
                <a16:creationId xmlns:a16="http://schemas.microsoft.com/office/drawing/2014/main" xmlns="" id="{973AC564-D37C-4F73-8468-8B31703AB56A}"/>
              </a:ext>
            </a:extLst>
          </p:cNvPr>
          <p:cNvSpPr/>
          <p:nvPr/>
        </p:nvSpPr>
        <p:spPr>
          <a:xfrm>
            <a:off x="2152650" y="1887141"/>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fr-FR" sz="2400" b="1" dirty="0">
                <a:solidFill>
                  <a:srgbClr val="203864"/>
                </a:solidFill>
                <a:latin typeface="Century Gothic" panose="020F0302020204030204"/>
              </a:rPr>
              <a:t>Jean-Jacques Rousseau,</a:t>
            </a:r>
          </a:p>
          <a:p>
            <a:pPr>
              <a:defRPr/>
            </a:pPr>
            <a:r>
              <a:rPr lang="fr-FR" sz="2400" b="1" dirty="0">
                <a:solidFill>
                  <a:srgbClr val="203864"/>
                </a:solidFill>
                <a:latin typeface="Century Gothic" panose="020F0302020204030204"/>
              </a:rPr>
              <a:t>philosopher</a:t>
            </a:r>
            <a:endParaRPr lang="fr-FR" sz="2400" dirty="0">
              <a:solidFill>
                <a:srgbClr val="203864"/>
              </a:solidFill>
              <a:latin typeface="Century Gothic" panose="020F0302020204030204"/>
            </a:endParaRPr>
          </a:p>
          <a:p>
            <a:pPr>
              <a:defRPr/>
            </a:pPr>
            <a:r>
              <a:rPr lang="fr-FR" sz="2400" dirty="0" err="1">
                <a:solidFill>
                  <a:srgbClr val="203864"/>
                </a:solidFill>
                <a:latin typeface="Century Gothic" panose="020F0302020204030204"/>
              </a:rPr>
              <a:t>Birthday</a:t>
            </a:r>
            <a:r>
              <a:rPr lang="fr-FR" sz="2400" dirty="0">
                <a:solidFill>
                  <a:srgbClr val="203864"/>
                </a:solidFill>
                <a:latin typeface="Century Gothic" panose="020F0302020204030204"/>
              </a:rPr>
              <a:t>:</a:t>
            </a:r>
          </a:p>
        </p:txBody>
      </p:sp>
      <p:sp>
        <p:nvSpPr>
          <p:cNvPr id="22" name="Rectangle 21">
            <a:extLst>
              <a:ext uri="{FF2B5EF4-FFF2-40B4-BE49-F238E27FC236}">
                <a16:creationId xmlns:a16="http://schemas.microsoft.com/office/drawing/2014/main" xmlns="" id="{E7FFBE27-B70C-4D69-A707-678395EDFBBA}"/>
              </a:ext>
            </a:extLst>
          </p:cNvPr>
          <p:cNvSpPr/>
          <p:nvPr/>
        </p:nvSpPr>
        <p:spPr>
          <a:xfrm>
            <a:off x="215265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en-GB" sz="2400" b="1" dirty="0">
                <a:solidFill>
                  <a:srgbClr val="203864"/>
                </a:solidFill>
                <a:latin typeface="Century Gothic" panose="020F0302020204030204"/>
              </a:rPr>
              <a:t>Marion </a:t>
            </a:r>
            <a:r>
              <a:rPr lang="en-GB" sz="2400" b="1" dirty="0" err="1">
                <a:solidFill>
                  <a:srgbClr val="203864"/>
                </a:solidFill>
                <a:latin typeface="Century Gothic" panose="020F0302020204030204"/>
              </a:rPr>
              <a:t>Cotillard</a:t>
            </a:r>
            <a:r>
              <a:rPr lang="en-GB" sz="2400" b="1" dirty="0">
                <a:solidFill>
                  <a:srgbClr val="203864"/>
                </a:solidFill>
                <a:latin typeface="Century Gothic" panose="020F0302020204030204"/>
              </a:rPr>
              <a:t>,</a:t>
            </a:r>
          </a:p>
          <a:p>
            <a:pPr>
              <a:defRPr/>
            </a:pPr>
            <a:r>
              <a:rPr lang="en-GB" sz="2400" b="1" dirty="0">
                <a:solidFill>
                  <a:srgbClr val="203864"/>
                </a:solidFill>
                <a:latin typeface="Century Gothic" panose="020F0302020204030204"/>
              </a:rPr>
              <a:t>actress</a:t>
            </a:r>
          </a:p>
          <a:p>
            <a:pPr>
              <a:defRPr/>
            </a:pPr>
            <a:endParaRPr lang="en-GB" sz="2400" dirty="0">
              <a:solidFill>
                <a:srgbClr val="203864"/>
              </a:solidFill>
              <a:latin typeface="Century Gothic" panose="020F0302020204030204"/>
            </a:endParaRPr>
          </a:p>
          <a:p>
            <a:pPr>
              <a:defRPr/>
            </a:pPr>
            <a:r>
              <a:rPr lang="en-GB" sz="2400" dirty="0">
                <a:solidFill>
                  <a:srgbClr val="203864"/>
                </a:solidFill>
                <a:latin typeface="Century Gothic" panose="020F0302020204030204"/>
              </a:rPr>
              <a:t>Birthday:</a:t>
            </a:r>
          </a:p>
        </p:txBody>
      </p:sp>
      <p:sp>
        <p:nvSpPr>
          <p:cNvPr id="23" name="Rectangle 22">
            <a:extLst>
              <a:ext uri="{FF2B5EF4-FFF2-40B4-BE49-F238E27FC236}">
                <a16:creationId xmlns:a16="http://schemas.microsoft.com/office/drawing/2014/main" xmlns="" id="{C337C298-A0EF-42C9-BFE2-03549EB90985}"/>
              </a:ext>
            </a:extLst>
          </p:cNvPr>
          <p:cNvSpPr/>
          <p:nvPr/>
        </p:nvSpPr>
        <p:spPr>
          <a:xfrm>
            <a:off x="7917670" y="1887140"/>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fr-FR" sz="2400" b="1" dirty="0">
                <a:solidFill>
                  <a:srgbClr val="203864"/>
                </a:solidFill>
                <a:latin typeface="Century Gothic" panose="020F0302020204030204"/>
              </a:rPr>
              <a:t>Marie Curie,</a:t>
            </a:r>
          </a:p>
          <a:p>
            <a:pPr>
              <a:defRPr/>
            </a:pPr>
            <a:r>
              <a:rPr lang="fr-FR" sz="2400" b="1" dirty="0" err="1">
                <a:solidFill>
                  <a:srgbClr val="203864"/>
                </a:solidFill>
                <a:latin typeface="Century Gothic" panose="020F0302020204030204"/>
              </a:rPr>
              <a:t>scientist</a:t>
            </a:r>
            <a:endParaRPr lang="fr-FR" sz="2400" b="1" dirty="0">
              <a:solidFill>
                <a:srgbClr val="203864"/>
              </a:solidFill>
              <a:latin typeface="Century Gothic" panose="020F0302020204030204"/>
            </a:endParaRPr>
          </a:p>
          <a:p>
            <a:pPr>
              <a:defRPr/>
            </a:pPr>
            <a:endParaRPr lang="fr-FR" sz="2400" b="1" dirty="0">
              <a:solidFill>
                <a:srgbClr val="203864"/>
              </a:solidFill>
              <a:latin typeface="Century Gothic" panose="020F0302020204030204"/>
            </a:endParaRPr>
          </a:p>
          <a:p>
            <a:pPr>
              <a:defRPr/>
            </a:pPr>
            <a:r>
              <a:rPr lang="fr-FR" sz="2400" dirty="0" err="1">
                <a:solidFill>
                  <a:srgbClr val="203864"/>
                </a:solidFill>
                <a:latin typeface="Century Gothic" panose="020F0302020204030204"/>
              </a:rPr>
              <a:t>Birthday</a:t>
            </a:r>
            <a:r>
              <a:rPr lang="fr-FR" sz="2400" dirty="0">
                <a:solidFill>
                  <a:srgbClr val="203864"/>
                </a:solidFill>
                <a:latin typeface="Century Gothic" panose="020F0302020204030204"/>
              </a:rPr>
              <a:t>:</a:t>
            </a:r>
          </a:p>
        </p:txBody>
      </p:sp>
      <p:sp>
        <p:nvSpPr>
          <p:cNvPr id="24" name="Rectangle 23">
            <a:extLst>
              <a:ext uri="{FF2B5EF4-FFF2-40B4-BE49-F238E27FC236}">
                <a16:creationId xmlns:a16="http://schemas.microsoft.com/office/drawing/2014/main" xmlns="" id="{6F44F7B3-CC1C-40C2-B482-8262D0B867A4}"/>
              </a:ext>
            </a:extLst>
          </p:cNvPr>
          <p:cNvSpPr/>
          <p:nvPr/>
        </p:nvSpPr>
        <p:spPr>
          <a:xfrm>
            <a:off x="791767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en-GB" sz="2400" b="1" dirty="0" err="1">
                <a:solidFill>
                  <a:srgbClr val="203864"/>
                </a:solidFill>
                <a:latin typeface="Century Gothic" panose="020F0302020204030204"/>
              </a:rPr>
              <a:t>Stromae</a:t>
            </a:r>
            <a:r>
              <a:rPr lang="en-GB" sz="2400" b="1" dirty="0">
                <a:solidFill>
                  <a:srgbClr val="203864"/>
                </a:solidFill>
                <a:latin typeface="Century Gothic" panose="020F0302020204030204"/>
              </a:rPr>
              <a:t>,</a:t>
            </a:r>
          </a:p>
          <a:p>
            <a:pPr>
              <a:defRPr/>
            </a:pPr>
            <a:r>
              <a:rPr lang="en-GB" sz="2400" b="1" dirty="0">
                <a:solidFill>
                  <a:srgbClr val="203864"/>
                </a:solidFill>
                <a:latin typeface="Century Gothic" panose="020F0302020204030204"/>
              </a:rPr>
              <a:t>rapper</a:t>
            </a:r>
          </a:p>
          <a:p>
            <a:pPr>
              <a:defRPr/>
            </a:pPr>
            <a:endParaRPr lang="en-GB" sz="2400" b="1" dirty="0">
              <a:solidFill>
                <a:srgbClr val="203864"/>
              </a:solidFill>
              <a:latin typeface="Century Gothic" panose="020F0302020204030204"/>
            </a:endParaRPr>
          </a:p>
          <a:p>
            <a:pPr>
              <a:defRPr/>
            </a:pPr>
            <a:r>
              <a:rPr lang="en-GB" sz="2400" dirty="0">
                <a:solidFill>
                  <a:srgbClr val="203864"/>
                </a:solidFill>
                <a:latin typeface="Century Gothic" panose="020F0302020204030204"/>
              </a:rPr>
              <a:t>Birthday:</a:t>
            </a:r>
          </a:p>
        </p:txBody>
      </p:sp>
      <p:pic>
        <p:nvPicPr>
          <p:cNvPr id="14" name="Picture 13" descr="Portrait de face d'un homme à l'aspect bienveillant, soigneusement vêtu et perruqué, assis sur une chaise de paille.">
            <a:extLst>
              <a:ext uri="{FF2B5EF4-FFF2-40B4-BE49-F238E27FC236}">
                <a16:creationId xmlns:a16="http://schemas.microsoft.com/office/drawing/2014/main" xmlns="" id="{212B06F1-7632-4183-8856-98AC3D8F6FB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08271" y="1887139"/>
            <a:ext cx="1551305" cy="2159635"/>
          </a:xfrm>
          <a:prstGeom prst="rect">
            <a:avLst/>
          </a:prstGeom>
          <a:noFill/>
        </p:spPr>
      </p:pic>
      <p:pic>
        <p:nvPicPr>
          <p:cNvPr id="15" name="Picture 14" descr="https://upload.wikimedia.org/wikipedia/commons/2/2d/Marion_Cotillard_1_%28July_2009%29.jpg">
            <a:extLst>
              <a:ext uri="{FF2B5EF4-FFF2-40B4-BE49-F238E27FC236}">
                <a16:creationId xmlns:a16="http://schemas.microsoft.com/office/drawing/2014/main" xmlns="" id="{96EE6F3F-E8F4-4B9A-A6D3-146AEB5364A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068" y="4176252"/>
            <a:ext cx="1489710" cy="2159635"/>
          </a:xfrm>
          <a:prstGeom prst="rect">
            <a:avLst/>
          </a:prstGeom>
          <a:noFill/>
        </p:spPr>
      </p:pic>
      <p:pic>
        <p:nvPicPr>
          <p:cNvPr id="16" name="Picture 15" descr="https://upload.wikimedia.org/wikipedia/commons/7/71/Marie_Curie_c1920.png">
            <a:extLst>
              <a:ext uri="{FF2B5EF4-FFF2-40B4-BE49-F238E27FC236}">
                <a16:creationId xmlns:a16="http://schemas.microsoft.com/office/drawing/2014/main" xmlns="" id="{18C92D9D-7FD5-44DF-A811-C03E263B52E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4894" y="1887139"/>
            <a:ext cx="1572895" cy="2159635"/>
          </a:xfrm>
          <a:prstGeom prst="rect">
            <a:avLst/>
          </a:prstGeom>
          <a:noFill/>
        </p:spPr>
      </p:pic>
      <p:pic>
        <p:nvPicPr>
          <p:cNvPr id="17" name="Picture 16" descr="https://upload.wikimedia.org/wikipedia/commons/9/9c/Stromae_2011_cropped.jpg">
            <a:extLst>
              <a:ext uri="{FF2B5EF4-FFF2-40B4-BE49-F238E27FC236}">
                <a16:creationId xmlns:a16="http://schemas.microsoft.com/office/drawing/2014/main" xmlns="" id="{DA3DE375-E1C2-4FEA-884C-B4414A38C5D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4960" y="4176252"/>
            <a:ext cx="1768475" cy="2159635"/>
          </a:xfrm>
          <a:prstGeom prst="rect">
            <a:avLst/>
          </a:prstGeom>
          <a:noFill/>
        </p:spPr>
      </p:pic>
      <p:sp>
        <p:nvSpPr>
          <p:cNvPr id="18" name="TextBox 17">
            <a:extLst>
              <a:ext uri="{FF2B5EF4-FFF2-40B4-BE49-F238E27FC236}">
                <a16:creationId xmlns:a16="http://schemas.microsoft.com/office/drawing/2014/main" xmlns="" id="{7EEA7A23-BAA3-4CC4-BA96-CB13224E2243}"/>
              </a:ext>
            </a:extLst>
          </p:cNvPr>
          <p:cNvSpPr txBox="1"/>
          <p:nvPr/>
        </p:nvSpPr>
        <p:spPr>
          <a:xfrm>
            <a:off x="6604425" y="358382"/>
            <a:ext cx="2933816" cy="646331"/>
          </a:xfrm>
          <a:prstGeom prst="rect">
            <a:avLst/>
          </a:prstGeom>
          <a:noFill/>
        </p:spPr>
        <p:txBody>
          <a:bodyPr wrap="none" rtlCol="0">
            <a:spAutoFit/>
          </a:bodyPr>
          <a:lstStyle/>
          <a:p>
            <a:pPr>
              <a:defRPr/>
            </a:pPr>
            <a:r>
              <a:rPr lang="en-GB" sz="3600" b="1" dirty="0" err="1">
                <a:solidFill>
                  <a:srgbClr val="203864"/>
                </a:solidFill>
                <a:latin typeface="Century Gothic" panose="020F0302020204030204"/>
              </a:rPr>
              <a:t>Partenaire</a:t>
            </a:r>
            <a:r>
              <a:rPr lang="en-GB" sz="3600" b="1" dirty="0">
                <a:solidFill>
                  <a:srgbClr val="203864"/>
                </a:solidFill>
                <a:latin typeface="Century Gothic" panose="020F0302020204030204"/>
              </a:rPr>
              <a:t> B</a:t>
            </a:r>
          </a:p>
        </p:txBody>
      </p:sp>
      <p:sp>
        <p:nvSpPr>
          <p:cNvPr id="19" name="TextBox 18">
            <a:extLst>
              <a:ext uri="{FF2B5EF4-FFF2-40B4-BE49-F238E27FC236}">
                <a16:creationId xmlns:a16="http://schemas.microsoft.com/office/drawing/2014/main" xmlns="" id="{DBBE262C-ECAA-4893-A096-1C94EA0ED17D}"/>
              </a:ext>
            </a:extLst>
          </p:cNvPr>
          <p:cNvSpPr txBox="1"/>
          <p:nvPr/>
        </p:nvSpPr>
        <p:spPr>
          <a:xfrm>
            <a:off x="180000" y="1296000"/>
            <a:ext cx="11729920" cy="461665"/>
          </a:xfrm>
          <a:prstGeom prst="rect">
            <a:avLst/>
          </a:prstGeom>
          <a:noFill/>
        </p:spPr>
        <p:txBody>
          <a:bodyPr wrap="square" rtlCol="0">
            <a:spAutoFit/>
          </a:bodyPr>
          <a:lstStyle/>
          <a:p>
            <a:pPr>
              <a:defRPr/>
            </a:pPr>
            <a:r>
              <a:rPr lang="fr-FR" sz="2400" dirty="0">
                <a:solidFill>
                  <a:srgbClr val="4472C4">
                    <a:lumMod val="50000"/>
                  </a:srgbClr>
                </a:solidFill>
                <a:latin typeface="Century Gothic" panose="020F0302020204030204"/>
              </a:rPr>
              <a:t>Quand sont les anniversaires des célébrités ? Dis les dates en français.</a:t>
            </a:r>
          </a:p>
        </p:txBody>
      </p:sp>
      <p:sp>
        <p:nvSpPr>
          <p:cNvPr id="20" name="TextBox 19">
            <a:extLst>
              <a:ext uri="{FF2B5EF4-FFF2-40B4-BE49-F238E27FC236}">
                <a16:creationId xmlns:a16="http://schemas.microsoft.com/office/drawing/2014/main" xmlns="" id="{23545E33-4BA5-40A0-8CBD-6858A040F04B}"/>
              </a:ext>
            </a:extLst>
          </p:cNvPr>
          <p:cNvSpPr txBox="1"/>
          <p:nvPr/>
        </p:nvSpPr>
        <p:spPr>
          <a:xfrm>
            <a:off x="2244200" y="3429000"/>
            <a:ext cx="2032553" cy="461665"/>
          </a:xfrm>
          <a:prstGeom prst="rect">
            <a:avLst/>
          </a:prstGeom>
          <a:noFill/>
        </p:spPr>
        <p:txBody>
          <a:bodyPr wrap="square">
            <a:spAutoFit/>
          </a:bodyPr>
          <a:lstStyle/>
          <a:p>
            <a:pPr>
              <a:defRPr/>
            </a:pPr>
            <a:r>
              <a:rPr lang="en-GB" sz="2400" b="1" dirty="0">
                <a:solidFill>
                  <a:srgbClr val="203864"/>
                </a:solidFill>
                <a:latin typeface="Century Gothic" panose="020F0302020204030204"/>
              </a:rPr>
              <a:t>28</a:t>
            </a:r>
            <a:r>
              <a:rPr lang="en-GB" sz="2400" b="1" baseline="30000" dirty="0" err="1">
                <a:solidFill>
                  <a:srgbClr val="203864"/>
                </a:solidFill>
                <a:latin typeface="Century Gothic" panose="020F0302020204030204"/>
              </a:rPr>
              <a:t>th</a:t>
            </a:r>
            <a:r>
              <a:rPr lang="en-GB" sz="2400" b="1" dirty="0">
                <a:solidFill>
                  <a:srgbClr val="203864"/>
                </a:solidFill>
                <a:latin typeface="Century Gothic" panose="020F0302020204030204"/>
              </a:rPr>
              <a:t> June</a:t>
            </a:r>
            <a:endParaRPr lang="en-GB" sz="2000" b="1" dirty="0">
              <a:solidFill>
                <a:srgbClr val="203864"/>
              </a:solidFill>
              <a:latin typeface="Century Gothic" panose="020F0302020204030204"/>
            </a:endParaRPr>
          </a:p>
        </p:txBody>
      </p:sp>
      <p:sp>
        <p:nvSpPr>
          <p:cNvPr id="21" name="TextBox 20">
            <a:extLst>
              <a:ext uri="{FF2B5EF4-FFF2-40B4-BE49-F238E27FC236}">
                <a16:creationId xmlns:a16="http://schemas.microsoft.com/office/drawing/2014/main" xmlns="" id="{A4B860EC-D2A3-4986-AFC9-056BA30547E9}"/>
              </a:ext>
            </a:extLst>
          </p:cNvPr>
          <p:cNvSpPr txBox="1"/>
          <p:nvPr/>
        </p:nvSpPr>
        <p:spPr>
          <a:xfrm>
            <a:off x="8005415" y="3419016"/>
            <a:ext cx="2251768" cy="461665"/>
          </a:xfrm>
          <a:prstGeom prst="rect">
            <a:avLst/>
          </a:prstGeom>
          <a:noFill/>
        </p:spPr>
        <p:txBody>
          <a:bodyPr wrap="square">
            <a:spAutoFit/>
          </a:bodyPr>
          <a:lstStyle/>
          <a:p>
            <a:pPr>
              <a:defRPr/>
            </a:pPr>
            <a:r>
              <a:rPr lang="en-GB" sz="2400" b="1" dirty="0">
                <a:solidFill>
                  <a:srgbClr val="203864"/>
                </a:solidFill>
                <a:latin typeface="Century Gothic" panose="020F0302020204030204"/>
              </a:rPr>
              <a:t>7</a:t>
            </a:r>
            <a:r>
              <a:rPr lang="en-GB" sz="2400" b="1" baseline="30000" dirty="0">
                <a:solidFill>
                  <a:srgbClr val="203864"/>
                </a:solidFill>
                <a:latin typeface="Century Gothic" panose="020F0302020204030204"/>
              </a:rPr>
              <a:t>th</a:t>
            </a:r>
            <a:r>
              <a:rPr lang="en-GB" sz="2400" b="1" dirty="0">
                <a:solidFill>
                  <a:srgbClr val="203864"/>
                </a:solidFill>
                <a:latin typeface="Century Gothic" panose="020F0302020204030204"/>
              </a:rPr>
              <a:t> November</a:t>
            </a:r>
            <a:endParaRPr lang="en-GB" sz="2000" b="1" dirty="0">
              <a:solidFill>
                <a:srgbClr val="203864"/>
              </a:solidFill>
              <a:latin typeface="Century Gothic" panose="020F0302020204030204"/>
            </a:endParaRPr>
          </a:p>
        </p:txBody>
      </p:sp>
      <p:sp>
        <p:nvSpPr>
          <p:cNvPr id="25" name="TextBox 24">
            <a:extLst>
              <a:ext uri="{FF2B5EF4-FFF2-40B4-BE49-F238E27FC236}">
                <a16:creationId xmlns:a16="http://schemas.microsoft.com/office/drawing/2014/main" xmlns="" id="{10DF1CC3-9C9A-4B0B-8679-C0BFFBDA2F7E}"/>
              </a:ext>
            </a:extLst>
          </p:cNvPr>
          <p:cNvSpPr txBox="1"/>
          <p:nvPr/>
        </p:nvSpPr>
        <p:spPr>
          <a:xfrm>
            <a:off x="2261132" y="5707904"/>
            <a:ext cx="2487807" cy="461665"/>
          </a:xfrm>
          <a:prstGeom prst="rect">
            <a:avLst/>
          </a:prstGeom>
          <a:noFill/>
        </p:spPr>
        <p:txBody>
          <a:bodyPr wrap="square">
            <a:spAutoFit/>
          </a:bodyPr>
          <a:lstStyle/>
          <a:p>
            <a:pPr>
              <a:defRPr/>
            </a:pPr>
            <a:r>
              <a:rPr lang="en-GB" sz="2400" b="1" dirty="0">
                <a:solidFill>
                  <a:srgbClr val="203864"/>
                </a:solidFill>
                <a:latin typeface="Century Gothic" panose="020F0302020204030204"/>
              </a:rPr>
              <a:t>30</a:t>
            </a:r>
            <a:r>
              <a:rPr lang="en-GB" sz="2400" b="1" baseline="30000" dirty="0" err="1">
                <a:solidFill>
                  <a:srgbClr val="203864"/>
                </a:solidFill>
                <a:latin typeface="Century Gothic" panose="020F0302020204030204"/>
              </a:rPr>
              <a:t>th</a:t>
            </a:r>
            <a:r>
              <a:rPr lang="en-GB" sz="2400" b="1" dirty="0">
                <a:solidFill>
                  <a:srgbClr val="203864"/>
                </a:solidFill>
                <a:latin typeface="Century Gothic" panose="020F0302020204030204"/>
              </a:rPr>
              <a:t> September</a:t>
            </a:r>
            <a:endParaRPr lang="en-GB" sz="2000" b="1" dirty="0">
              <a:solidFill>
                <a:srgbClr val="203864"/>
              </a:solidFill>
              <a:latin typeface="Century Gothic" panose="020F0302020204030204"/>
            </a:endParaRPr>
          </a:p>
        </p:txBody>
      </p:sp>
      <p:sp>
        <p:nvSpPr>
          <p:cNvPr id="26" name="TextBox 25">
            <a:extLst>
              <a:ext uri="{FF2B5EF4-FFF2-40B4-BE49-F238E27FC236}">
                <a16:creationId xmlns:a16="http://schemas.microsoft.com/office/drawing/2014/main" xmlns="" id="{A80A0E04-049B-4F24-8D08-23D5DF96DAF7}"/>
              </a:ext>
            </a:extLst>
          </p:cNvPr>
          <p:cNvSpPr txBox="1"/>
          <p:nvPr/>
        </p:nvSpPr>
        <p:spPr>
          <a:xfrm>
            <a:off x="8006797" y="5707904"/>
            <a:ext cx="2032553" cy="461665"/>
          </a:xfrm>
          <a:prstGeom prst="rect">
            <a:avLst/>
          </a:prstGeom>
          <a:noFill/>
        </p:spPr>
        <p:txBody>
          <a:bodyPr wrap="square">
            <a:spAutoFit/>
          </a:bodyPr>
          <a:lstStyle/>
          <a:p>
            <a:pPr>
              <a:defRPr/>
            </a:pPr>
            <a:r>
              <a:rPr lang="en-GB" sz="2400" b="1" dirty="0">
                <a:solidFill>
                  <a:srgbClr val="203864"/>
                </a:solidFill>
                <a:latin typeface="Century Gothic" panose="020F0302020204030204"/>
              </a:rPr>
              <a:t>12</a:t>
            </a:r>
            <a:r>
              <a:rPr lang="en-GB" sz="2400" b="1" baseline="30000" dirty="0">
                <a:solidFill>
                  <a:srgbClr val="203864"/>
                </a:solidFill>
                <a:latin typeface="Century Gothic" panose="020F0302020204030204"/>
              </a:rPr>
              <a:t>th</a:t>
            </a:r>
            <a:r>
              <a:rPr lang="en-GB" sz="2400" b="1" dirty="0">
                <a:solidFill>
                  <a:srgbClr val="203864"/>
                </a:solidFill>
                <a:latin typeface="Century Gothic" panose="020F0302020204030204"/>
              </a:rPr>
              <a:t> March</a:t>
            </a:r>
            <a:endParaRPr lang="en-GB" sz="2000" b="1" dirty="0">
              <a:solidFill>
                <a:srgbClr val="203864"/>
              </a:solidFill>
              <a:latin typeface="Century Gothic" panose="020F0302020204030204"/>
            </a:endParaRPr>
          </a:p>
        </p:txBody>
      </p:sp>
    </p:spTree>
    <p:extLst>
      <p:ext uri="{BB962C8B-B14F-4D97-AF65-F5344CB8AC3E}">
        <p14:creationId xmlns:p14="http://schemas.microsoft.com/office/powerpoint/2010/main" val="14287530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xmlns="" id="{AD51C940-ACE5-FD48-A09A-D04E7D00194B}"/>
              </a:ext>
            </a:extLst>
          </p:cNvPr>
          <p:cNvSpPr txBox="1"/>
          <p:nvPr/>
        </p:nvSpPr>
        <p:spPr>
          <a:xfrm>
            <a:off x="169200" y="1360852"/>
            <a:ext cx="3449920" cy="3416320"/>
          </a:xfrm>
          <a:prstGeom prst="rect">
            <a:avLst/>
          </a:prstGeom>
          <a:noFill/>
        </p:spPr>
        <p:txBody>
          <a:bodyPr wrap="square" rtlCol="0">
            <a:spAutoFit/>
          </a:bodyPr>
          <a:lstStyle/>
          <a:p>
            <a:pPr>
              <a:defRPr/>
            </a:pPr>
            <a:r>
              <a:rPr lang="en-US" sz="2400" dirty="0">
                <a:solidFill>
                  <a:srgbClr val="4472C4">
                    <a:lumMod val="50000"/>
                  </a:srgbClr>
                </a:solidFill>
                <a:latin typeface="Century Gothic" panose="020F0302020204030204"/>
              </a:rPr>
              <a:t>Abdel compare deux dates </a:t>
            </a:r>
            <a:r>
              <a:rPr lang="en-US" sz="2400" dirty="0" err="1">
                <a:solidFill>
                  <a:srgbClr val="4472C4">
                    <a:lumMod val="50000"/>
                  </a:srgbClr>
                </a:solidFill>
                <a:latin typeface="Century Gothic" panose="020F0302020204030204"/>
              </a:rPr>
              <a:t>importantes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Algérie</a:t>
            </a:r>
            <a:r>
              <a:rPr lang="en-US" sz="2400" dirty="0">
                <a:solidFill>
                  <a:srgbClr val="4472C4">
                    <a:lumMod val="50000"/>
                  </a:srgbClr>
                </a:solidFill>
                <a:latin typeface="Century Gothic" panose="020F0302020204030204"/>
              </a:rPr>
              <a:t> et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France.</a:t>
            </a:r>
          </a:p>
          <a:p>
            <a:pPr>
              <a:defRPr/>
            </a:pPr>
            <a:endParaRPr lang="en-US" sz="2400" dirty="0">
              <a:solidFill>
                <a:srgbClr val="4472C4">
                  <a:lumMod val="50000"/>
                </a:srgbClr>
              </a:solidFill>
              <a:latin typeface="Century Gothic" panose="020F0302020204030204"/>
            </a:endParaRPr>
          </a:p>
          <a:p>
            <a:pPr>
              <a:defRPr/>
            </a:pPr>
            <a:r>
              <a:rPr lang="en-US" sz="2400" dirty="0">
                <a:solidFill>
                  <a:srgbClr val="4472C4">
                    <a:lumMod val="50000"/>
                  </a:srgbClr>
                </a:solidFill>
                <a:latin typeface="Century Gothic" panose="020F0302020204030204"/>
              </a:rPr>
              <a:t>Que fait-</a:t>
            </a:r>
            <a:r>
              <a:rPr lang="en-US" sz="2400" dirty="0" err="1">
                <a:solidFill>
                  <a:srgbClr val="4472C4">
                    <a:lumMod val="50000"/>
                  </a:srgbClr>
                </a:solidFill>
                <a:latin typeface="Century Gothic" panose="020F0302020204030204"/>
              </a:rPr>
              <a:t>il</a:t>
            </a:r>
            <a:r>
              <a:rPr lang="en-US" sz="2400" dirty="0">
                <a:solidFill>
                  <a:srgbClr val="4472C4">
                    <a:lumMod val="50000"/>
                  </a:srgbClr>
                </a:solidFill>
                <a:latin typeface="Century Gothic" panose="020F0302020204030204"/>
              </a:rPr>
              <a:t> avec </a:t>
            </a:r>
            <a:r>
              <a:rPr lang="en-US" sz="2400" dirty="0" err="1">
                <a:solidFill>
                  <a:srgbClr val="4472C4">
                    <a:lumMod val="50000"/>
                  </a:srgbClr>
                </a:solidFill>
                <a:latin typeface="Century Gothic" panose="020F0302020204030204"/>
              </a:rPr>
              <a:t>sa</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famille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algériene</a:t>
            </a:r>
            <a:r>
              <a:rPr lang="en-US" sz="2400" dirty="0">
                <a:solidFill>
                  <a:srgbClr val="4472C4">
                    <a:lumMod val="50000"/>
                  </a:srgbClr>
                </a:solidFill>
                <a:latin typeface="Century Gothic" panose="020F0302020204030204"/>
              </a:rPr>
              <a:t> ? Que fait Amir ?</a:t>
            </a:r>
          </a:p>
          <a:p>
            <a:pPr>
              <a:defRPr/>
            </a:pPr>
            <a:endParaRPr lang="en-US" sz="2400" dirty="0">
              <a:solidFill>
                <a:srgbClr val="4472C4">
                  <a:lumMod val="50000"/>
                </a:srgbClr>
              </a:solidFill>
              <a:latin typeface="Century Gothic" panose="020F0302020204030204"/>
            </a:endParaRPr>
          </a:p>
          <a:p>
            <a:pPr>
              <a:defRPr/>
            </a:pP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a</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b</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c</a:t>
            </a:r>
            <a:r>
              <a:rPr lang="en-US" sz="2400" dirty="0">
                <a:solidFill>
                  <a:srgbClr val="4472C4">
                    <a:lumMod val="50000"/>
                  </a:srgbClr>
                </a:solidFill>
                <a:latin typeface="Century Gothic" panose="020F0302020204030204"/>
              </a:rPr>
              <a:t>.</a:t>
            </a:r>
          </a:p>
        </p:txBody>
      </p:sp>
      <p:graphicFrame>
        <p:nvGraphicFramePr>
          <p:cNvPr id="9" name="Table 6">
            <a:extLst>
              <a:ext uri="{FF2B5EF4-FFF2-40B4-BE49-F238E27FC236}">
                <a16:creationId xmlns:a16="http://schemas.microsoft.com/office/drawing/2014/main" xmlns="" id="{61FF1272-3141-4E64-92DE-2CB688D0975F}"/>
              </a:ext>
            </a:extLst>
          </p:cNvPr>
          <p:cNvGraphicFramePr>
            <a:graphicFrameLocks noGrp="1"/>
          </p:cNvGraphicFramePr>
          <p:nvPr/>
        </p:nvGraphicFramePr>
        <p:xfrm>
          <a:off x="3732000" y="1761019"/>
          <a:ext cx="8280000" cy="4473603"/>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xmlns="" val="2607353726"/>
                    </a:ext>
                  </a:extLst>
                </a:gridCol>
                <a:gridCol w="2700000">
                  <a:extLst>
                    <a:ext uri="{9D8B030D-6E8A-4147-A177-3AD203B41FA5}">
                      <a16:colId xmlns:a16="http://schemas.microsoft.com/office/drawing/2014/main" xmlns="" val="1600817978"/>
                    </a:ext>
                  </a:extLst>
                </a:gridCol>
                <a:gridCol w="2700000">
                  <a:extLst>
                    <a:ext uri="{9D8B030D-6E8A-4147-A177-3AD203B41FA5}">
                      <a16:colId xmlns:a16="http://schemas.microsoft.com/office/drawing/2014/main" xmlns="" val="4128092149"/>
                    </a:ext>
                  </a:extLst>
                </a:gridCol>
                <a:gridCol w="2160000">
                  <a:extLst>
                    <a:ext uri="{9D8B030D-6E8A-4147-A177-3AD203B41FA5}">
                      <a16:colId xmlns:a16="http://schemas.microsoft.com/office/drawing/2014/main" xmlns="" val="2609792770"/>
                    </a:ext>
                  </a:extLst>
                </a:gridCol>
              </a:tblGrid>
              <a:tr h="497067">
                <a:tc>
                  <a:txBody>
                    <a:bodyPr/>
                    <a:lstStyle/>
                    <a:p>
                      <a:endParaRPr lang="en-GB" dirty="0"/>
                    </a:p>
                  </a:txBody>
                  <a:tcPr anchor="ctr">
                    <a:noFill/>
                  </a:tcPr>
                </a:tc>
                <a:tc>
                  <a:txBody>
                    <a:bodyPr/>
                    <a:lstStyle/>
                    <a:p>
                      <a:pPr algn="ctr"/>
                      <a:r>
                        <a:rPr lang="en-GB" sz="2000" dirty="0">
                          <a:solidFill>
                            <a:schemeClr val="bg1"/>
                          </a:solidFill>
                        </a:rPr>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b</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endParaRPr lang="en-GB" sz="2000" b="0" dirty="0"/>
                    </a:p>
                  </a:txBody>
                  <a:tcPr anchor="ctr"/>
                </a:tc>
                <a:extLst>
                  <a:ext uri="{0D108BD9-81ED-4DB2-BD59-A6C34878D82A}">
                    <a16:rowId xmlns:a16="http://schemas.microsoft.com/office/drawing/2014/main" xmlns="" val="1153431983"/>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jour</a:t>
                      </a:r>
                    </a:p>
                  </a:txBody>
                  <a:tcPr anchor="ctr"/>
                </a:tc>
                <a:tc>
                  <a:txBody>
                    <a:bodyPr/>
                    <a:lstStyle/>
                    <a:p>
                      <a:r>
                        <a:rPr lang="en-GB" sz="2000" dirty="0">
                          <a:solidFill>
                            <a:schemeClr val="accent1">
                              <a:lumMod val="50000"/>
                            </a:schemeClr>
                          </a:solidFill>
                        </a:rPr>
                        <a:t>fête</a:t>
                      </a: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xmlns="" val="1171492714"/>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pays</a:t>
                      </a:r>
                    </a:p>
                  </a:txBody>
                  <a:tcPr anchor="ctr"/>
                </a:tc>
                <a:tc>
                  <a:txBody>
                    <a:bodyPr/>
                    <a:lstStyle/>
                    <a:p>
                      <a:r>
                        <a:rPr lang="en-GB" sz="2000" dirty="0" err="1">
                          <a:solidFill>
                            <a:schemeClr val="accent1">
                              <a:lumMod val="50000"/>
                            </a:schemeClr>
                          </a:solidFill>
                        </a:rPr>
                        <a:t>famille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xmlns="" val="1961458278"/>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histoire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politique</a:t>
                      </a: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xmlns="" val="2189313960"/>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guerre</a:t>
                      </a:r>
                    </a:p>
                  </a:txBody>
                  <a:tcPr anchor="ctr"/>
                </a:tc>
                <a:tc>
                  <a:txBody>
                    <a:bodyPr/>
                    <a:lstStyle/>
                    <a:p>
                      <a:r>
                        <a:rPr lang="en-GB" sz="2000" dirty="0" err="1">
                          <a:solidFill>
                            <a:schemeClr val="accent1">
                              <a:lumMod val="50000"/>
                            </a:schemeClr>
                          </a:solidFill>
                        </a:rPr>
                        <a:t>guerres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xmlns="" val="2344197191"/>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famille</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amis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xmlns="" val="1972389626"/>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avenir</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politique</a:t>
                      </a: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xmlns="" val="664931564"/>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événement</a:t>
                      </a:r>
                      <a:r>
                        <a:rPr lang="en-GB" sz="2000" dirty="0">
                          <a:solidFill>
                            <a:schemeClr val="accent1">
                              <a:lumMod val="50000"/>
                            </a:schemeClr>
                          </a:solidFill>
                        </a:rPr>
                        <a:t> </a:t>
                      </a:r>
                      <a:r>
                        <a:rPr lang="en-GB" sz="2000" dirty="0" err="1">
                          <a:solidFill>
                            <a:schemeClr val="accent1">
                              <a:lumMod val="50000"/>
                            </a:schemeClr>
                          </a:solidFill>
                        </a:rPr>
                        <a:t>préféré</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tradition </a:t>
                      </a:r>
                      <a:r>
                        <a:rPr lang="en-GB" sz="2000" dirty="0" err="1">
                          <a:solidFill>
                            <a:schemeClr val="accent1">
                              <a:lumMod val="50000"/>
                            </a:schemeClr>
                          </a:solidFill>
                        </a:rPr>
                        <a:t>préférée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xmlns="" val="2371851735"/>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projet</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idées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xmlns="" val="1736239533"/>
                  </a:ext>
                </a:extLst>
              </a:tr>
            </a:tbl>
          </a:graphicData>
        </a:graphic>
      </p:graphicFrame>
      <p:sp>
        <p:nvSpPr>
          <p:cNvPr id="29" name="Action Button: Custom 16">
            <a:hlinkClick r:id="" action="ppaction://noaction" highlightClick="1">
              <a:snd r:embed="rId4" name="1.wav"/>
            </a:hlinkClick>
            <a:extLst>
              <a:ext uri="{FF2B5EF4-FFF2-40B4-BE49-F238E27FC236}">
                <a16:creationId xmlns:a16="http://schemas.microsoft.com/office/drawing/2014/main" xmlns="" id="{00B3E4C1-DFF4-46C3-8013-784275E7AA6B}"/>
              </a:ext>
            </a:extLst>
          </p:cNvPr>
          <p:cNvSpPr/>
          <p:nvPr/>
        </p:nvSpPr>
        <p:spPr>
          <a:xfrm>
            <a:off x="3905528" y="23082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1</a:t>
            </a:r>
          </a:p>
        </p:txBody>
      </p:sp>
      <p:sp>
        <p:nvSpPr>
          <p:cNvPr id="26" name="Action Button: Custom 16">
            <a:hlinkClick r:id="" action="ppaction://noaction" highlightClick="1">
              <a:snd r:embed="rId5" name="2.wav"/>
            </a:hlinkClick>
            <a:extLst>
              <a:ext uri="{FF2B5EF4-FFF2-40B4-BE49-F238E27FC236}">
                <a16:creationId xmlns:a16="http://schemas.microsoft.com/office/drawing/2014/main" xmlns="" id="{5B92A95F-523A-4E36-B65E-94DAE9FBB368}"/>
              </a:ext>
            </a:extLst>
          </p:cNvPr>
          <p:cNvSpPr/>
          <p:nvPr/>
        </p:nvSpPr>
        <p:spPr>
          <a:xfrm>
            <a:off x="3905528" y="27808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2</a:t>
            </a:r>
          </a:p>
        </p:txBody>
      </p:sp>
      <p:sp>
        <p:nvSpPr>
          <p:cNvPr id="27" name="Action Button: Custom 16">
            <a:hlinkClick r:id="" action="ppaction://noaction" highlightClick="1">
              <a:snd r:embed="rId6" name="3.wav"/>
            </a:hlinkClick>
            <a:extLst>
              <a:ext uri="{FF2B5EF4-FFF2-40B4-BE49-F238E27FC236}">
                <a16:creationId xmlns:a16="http://schemas.microsoft.com/office/drawing/2014/main" xmlns="" id="{D4B491BE-DEE1-4BAB-B62E-08BEC8F84C2F}"/>
              </a:ext>
            </a:extLst>
          </p:cNvPr>
          <p:cNvSpPr/>
          <p:nvPr/>
        </p:nvSpPr>
        <p:spPr>
          <a:xfrm>
            <a:off x="3903450" y="32915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3</a:t>
            </a:r>
          </a:p>
        </p:txBody>
      </p:sp>
      <p:sp>
        <p:nvSpPr>
          <p:cNvPr id="28" name="Action Button: Custom 16">
            <a:hlinkClick r:id="" action="ppaction://noaction" highlightClick="1">
              <a:snd r:embed="rId7" name="4.wav"/>
            </a:hlinkClick>
            <a:extLst>
              <a:ext uri="{FF2B5EF4-FFF2-40B4-BE49-F238E27FC236}">
                <a16:creationId xmlns:a16="http://schemas.microsoft.com/office/drawing/2014/main" xmlns="" id="{7C5D1C98-B338-48C7-A0D6-9CC93C596CA9}"/>
              </a:ext>
            </a:extLst>
          </p:cNvPr>
          <p:cNvSpPr/>
          <p:nvPr/>
        </p:nvSpPr>
        <p:spPr>
          <a:xfrm>
            <a:off x="3903450" y="37737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4</a:t>
            </a:r>
          </a:p>
        </p:txBody>
      </p:sp>
      <p:sp>
        <p:nvSpPr>
          <p:cNvPr id="33" name="Action Button: Custom 16">
            <a:hlinkClick r:id="" action="ppaction://noaction" highlightClick="1">
              <a:snd r:embed="rId8" name="5.wav"/>
            </a:hlinkClick>
            <a:extLst>
              <a:ext uri="{FF2B5EF4-FFF2-40B4-BE49-F238E27FC236}">
                <a16:creationId xmlns:a16="http://schemas.microsoft.com/office/drawing/2014/main" xmlns="" id="{735F5EA0-D015-4C01-9444-94092DE5E112}"/>
              </a:ext>
            </a:extLst>
          </p:cNvPr>
          <p:cNvSpPr/>
          <p:nvPr/>
        </p:nvSpPr>
        <p:spPr>
          <a:xfrm>
            <a:off x="3903450" y="42912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5</a:t>
            </a:r>
          </a:p>
        </p:txBody>
      </p:sp>
      <p:sp>
        <p:nvSpPr>
          <p:cNvPr id="30" name="Action Button: Custom 16">
            <a:hlinkClick r:id="" action="ppaction://noaction" highlightClick="1">
              <a:snd r:embed="rId9" name="6.wav"/>
            </a:hlinkClick>
            <a:extLst>
              <a:ext uri="{FF2B5EF4-FFF2-40B4-BE49-F238E27FC236}">
                <a16:creationId xmlns:a16="http://schemas.microsoft.com/office/drawing/2014/main" xmlns="" id="{C85FFF45-DBEA-4B31-808F-B9B100F63A1A}"/>
              </a:ext>
            </a:extLst>
          </p:cNvPr>
          <p:cNvSpPr/>
          <p:nvPr/>
        </p:nvSpPr>
        <p:spPr>
          <a:xfrm>
            <a:off x="3908244" y="47771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6</a:t>
            </a:r>
          </a:p>
        </p:txBody>
      </p:sp>
      <p:sp>
        <p:nvSpPr>
          <p:cNvPr id="31" name="Action Button: Custom 16">
            <a:hlinkClick r:id="" action="ppaction://noaction" highlightClick="1">
              <a:snd r:embed="rId10" name="7.wav"/>
            </a:hlinkClick>
            <a:extLst>
              <a:ext uri="{FF2B5EF4-FFF2-40B4-BE49-F238E27FC236}">
                <a16:creationId xmlns:a16="http://schemas.microsoft.com/office/drawing/2014/main" xmlns="" id="{C30A216B-AEBB-4E5C-9D72-F3186157431E}"/>
              </a:ext>
            </a:extLst>
          </p:cNvPr>
          <p:cNvSpPr/>
          <p:nvPr/>
        </p:nvSpPr>
        <p:spPr>
          <a:xfrm>
            <a:off x="3913644" y="52835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7</a:t>
            </a:r>
          </a:p>
        </p:txBody>
      </p:sp>
      <p:sp>
        <p:nvSpPr>
          <p:cNvPr id="32" name="Action Button: Custom 16">
            <a:hlinkClick r:id="" action="ppaction://noaction" highlightClick="1">
              <a:snd r:embed="rId11" name="8.wav"/>
            </a:hlinkClick>
            <a:extLst>
              <a:ext uri="{FF2B5EF4-FFF2-40B4-BE49-F238E27FC236}">
                <a16:creationId xmlns:a16="http://schemas.microsoft.com/office/drawing/2014/main" xmlns="" id="{B283615F-33BB-4FCE-934D-0B85B4100205}"/>
              </a:ext>
            </a:extLst>
          </p:cNvPr>
          <p:cNvSpPr/>
          <p:nvPr/>
        </p:nvSpPr>
        <p:spPr>
          <a:xfrm>
            <a:off x="3903450" y="577067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8</a:t>
            </a:r>
          </a:p>
        </p:txBody>
      </p:sp>
      <p:pic>
        <p:nvPicPr>
          <p:cNvPr id="5" name="Picture 4">
            <a:extLst>
              <a:ext uri="{FF2B5EF4-FFF2-40B4-BE49-F238E27FC236}">
                <a16:creationId xmlns:a16="http://schemas.microsoft.com/office/drawing/2014/main" xmlns="" id="{90ED7E56-9B32-4582-8FDE-498E8D580E3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0000" y="4726678"/>
            <a:ext cx="1440000" cy="1440000"/>
          </a:xfrm>
          <a:prstGeom prst="rect">
            <a:avLst/>
          </a:prstGeom>
        </p:spPr>
      </p:pic>
      <p:pic>
        <p:nvPicPr>
          <p:cNvPr id="11" name="Picture 10">
            <a:extLst>
              <a:ext uri="{FF2B5EF4-FFF2-40B4-BE49-F238E27FC236}">
                <a16:creationId xmlns:a16="http://schemas.microsoft.com/office/drawing/2014/main" xmlns="" id="{C5F0E838-E737-4785-B686-6D2CA66B13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04960" y="4723724"/>
            <a:ext cx="1440000" cy="1440000"/>
          </a:xfrm>
          <a:prstGeom prst="rect">
            <a:avLst/>
          </a:prstGeom>
        </p:spPr>
      </p:pic>
      <p:pic>
        <p:nvPicPr>
          <p:cNvPr id="3074" name="Picture 2" descr="Calendar Png Download Image Calendar Png Hd - Clip Art Library">
            <a:extLst>
              <a:ext uri="{FF2B5EF4-FFF2-40B4-BE49-F238E27FC236}">
                <a16:creationId xmlns:a16="http://schemas.microsoft.com/office/drawing/2014/main" xmlns="" id="{6CEBB616-7B77-45B8-A8F7-63B19939732B}"/>
              </a:ext>
            </a:extLst>
          </p:cNvPr>
          <p:cNvPicPr>
            <a:picLocks noChangeAspect="1" noChangeArrowheads="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433308" y="5200448"/>
            <a:ext cx="659705" cy="54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xmlns="" id="{3ADD9223-B1F5-4C78-90EE-B3BC1029E72E}"/>
              </a:ext>
            </a:extLst>
          </p:cNvPr>
          <p:cNvSpPr/>
          <p:nvPr/>
        </p:nvSpPr>
        <p:spPr>
          <a:xfrm>
            <a:off x="7162800" y="2308216"/>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3" name="Rectangle: Rounded Corners 22">
            <a:extLst>
              <a:ext uri="{FF2B5EF4-FFF2-40B4-BE49-F238E27FC236}">
                <a16:creationId xmlns:a16="http://schemas.microsoft.com/office/drawing/2014/main" xmlns="" id="{B32FB811-8211-452D-A38B-2B8D1B9569F2}"/>
              </a:ext>
            </a:extLst>
          </p:cNvPr>
          <p:cNvSpPr/>
          <p:nvPr/>
        </p:nvSpPr>
        <p:spPr>
          <a:xfrm>
            <a:off x="4462800" y="3301243"/>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4" name="Rectangle: Rounded Corners 23">
            <a:extLst>
              <a:ext uri="{FF2B5EF4-FFF2-40B4-BE49-F238E27FC236}">
                <a16:creationId xmlns:a16="http://schemas.microsoft.com/office/drawing/2014/main" xmlns="" id="{5483A576-BA4B-4B66-BA67-97FA5E849EB2}"/>
              </a:ext>
            </a:extLst>
          </p:cNvPr>
          <p:cNvSpPr/>
          <p:nvPr/>
        </p:nvSpPr>
        <p:spPr>
          <a:xfrm>
            <a:off x="4462800" y="3773708"/>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5" name="Rectangle: Rounded Corners 24">
            <a:extLst>
              <a:ext uri="{FF2B5EF4-FFF2-40B4-BE49-F238E27FC236}">
                <a16:creationId xmlns:a16="http://schemas.microsoft.com/office/drawing/2014/main" xmlns="" id="{126AFB7B-1700-43F9-B444-9578FB752C55}"/>
              </a:ext>
            </a:extLst>
          </p:cNvPr>
          <p:cNvSpPr/>
          <p:nvPr/>
        </p:nvSpPr>
        <p:spPr>
          <a:xfrm>
            <a:off x="7162800" y="4294003"/>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35" name="Rectangle: Rounded Corners 34">
            <a:extLst>
              <a:ext uri="{FF2B5EF4-FFF2-40B4-BE49-F238E27FC236}">
                <a16:creationId xmlns:a16="http://schemas.microsoft.com/office/drawing/2014/main" xmlns="" id="{739EAD26-282A-4CC3-988A-A4D7598A5313}"/>
              </a:ext>
            </a:extLst>
          </p:cNvPr>
          <p:cNvSpPr/>
          <p:nvPr/>
        </p:nvSpPr>
        <p:spPr>
          <a:xfrm>
            <a:off x="4462800" y="5286763"/>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36" name="Rectangle: Rounded Corners 35">
            <a:extLst>
              <a:ext uri="{FF2B5EF4-FFF2-40B4-BE49-F238E27FC236}">
                <a16:creationId xmlns:a16="http://schemas.microsoft.com/office/drawing/2014/main" xmlns="" id="{662BE9F7-1EC8-47E9-8D78-05414F59F55A}"/>
              </a:ext>
            </a:extLst>
          </p:cNvPr>
          <p:cNvSpPr/>
          <p:nvPr/>
        </p:nvSpPr>
        <p:spPr>
          <a:xfrm>
            <a:off x="7162800" y="5759495"/>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37" name="Rectangle: Rounded Corners 36">
            <a:extLst>
              <a:ext uri="{FF2B5EF4-FFF2-40B4-BE49-F238E27FC236}">
                <a16:creationId xmlns:a16="http://schemas.microsoft.com/office/drawing/2014/main" xmlns="" id="{93409458-32B8-4D24-BC97-DDBE5AC07467}"/>
              </a:ext>
            </a:extLst>
          </p:cNvPr>
          <p:cNvSpPr/>
          <p:nvPr/>
        </p:nvSpPr>
        <p:spPr>
          <a:xfrm>
            <a:off x="9862800" y="2780850"/>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39" name="Rectangle: Rounded Corners 38">
            <a:extLst>
              <a:ext uri="{FF2B5EF4-FFF2-40B4-BE49-F238E27FC236}">
                <a16:creationId xmlns:a16="http://schemas.microsoft.com/office/drawing/2014/main" xmlns="" id="{022EE79B-932F-4926-9F20-3415424E203E}"/>
              </a:ext>
            </a:extLst>
          </p:cNvPr>
          <p:cNvSpPr/>
          <p:nvPr/>
        </p:nvSpPr>
        <p:spPr>
          <a:xfrm>
            <a:off x="9862800" y="4777172"/>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Tree>
    <p:extLst>
      <p:ext uri="{BB962C8B-B14F-4D97-AF65-F5344CB8AC3E}">
        <p14:creationId xmlns:p14="http://schemas.microsoft.com/office/powerpoint/2010/main" val="4199630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24" grpId="0" animBg="1"/>
      <p:bldP spid="25" grpId="0" animBg="1"/>
      <p:bldP spid="35" grpId="0" animBg="1"/>
      <p:bldP spid="36" grpId="0" animBg="1"/>
      <p:bldP spid="37" grpId="0" animBg="1"/>
      <p:bldP spid="3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xmlns="" id="{AD51C940-ACE5-FD48-A09A-D04E7D00194B}"/>
              </a:ext>
            </a:extLst>
          </p:cNvPr>
          <p:cNvSpPr txBox="1"/>
          <p:nvPr/>
        </p:nvSpPr>
        <p:spPr>
          <a:xfrm>
            <a:off x="169200" y="1360852"/>
            <a:ext cx="3449920" cy="3416320"/>
          </a:xfrm>
          <a:prstGeom prst="rect">
            <a:avLst/>
          </a:prstGeom>
          <a:noFill/>
        </p:spPr>
        <p:txBody>
          <a:bodyPr wrap="square" rtlCol="0">
            <a:spAutoFit/>
          </a:bodyPr>
          <a:lstStyle/>
          <a:p>
            <a:pPr>
              <a:defRPr/>
            </a:pPr>
            <a:r>
              <a:rPr lang="en-US" sz="2400" dirty="0">
                <a:solidFill>
                  <a:srgbClr val="4472C4">
                    <a:lumMod val="50000"/>
                  </a:srgbClr>
                </a:solidFill>
                <a:latin typeface="Century Gothic" panose="020F0302020204030204"/>
              </a:rPr>
              <a:t>Abdel compare deux dates </a:t>
            </a:r>
            <a:r>
              <a:rPr lang="en-US" sz="2400" dirty="0" err="1">
                <a:solidFill>
                  <a:srgbClr val="4472C4">
                    <a:lumMod val="50000"/>
                  </a:srgbClr>
                </a:solidFill>
                <a:latin typeface="Century Gothic" panose="020F0302020204030204"/>
              </a:rPr>
              <a:t>importantes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Algérie</a:t>
            </a:r>
            <a:r>
              <a:rPr lang="en-US" sz="2400" dirty="0">
                <a:solidFill>
                  <a:srgbClr val="4472C4">
                    <a:lumMod val="50000"/>
                  </a:srgbClr>
                </a:solidFill>
                <a:latin typeface="Century Gothic" panose="020F0302020204030204"/>
              </a:rPr>
              <a:t> et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France.</a:t>
            </a:r>
          </a:p>
          <a:p>
            <a:pPr>
              <a:defRPr/>
            </a:pPr>
            <a:endParaRPr lang="en-US" sz="2400" dirty="0">
              <a:solidFill>
                <a:srgbClr val="4472C4">
                  <a:lumMod val="50000"/>
                </a:srgbClr>
              </a:solidFill>
              <a:latin typeface="Century Gothic" panose="020F0302020204030204"/>
            </a:endParaRPr>
          </a:p>
          <a:p>
            <a:pPr>
              <a:defRPr/>
            </a:pPr>
            <a:r>
              <a:rPr lang="en-US" sz="2400" dirty="0">
                <a:solidFill>
                  <a:srgbClr val="4472C4">
                    <a:lumMod val="50000"/>
                  </a:srgbClr>
                </a:solidFill>
                <a:latin typeface="Century Gothic" panose="020F0302020204030204"/>
              </a:rPr>
              <a:t>Que fait-</a:t>
            </a:r>
            <a:r>
              <a:rPr lang="en-US" sz="2400" dirty="0" err="1">
                <a:solidFill>
                  <a:srgbClr val="4472C4">
                    <a:lumMod val="50000"/>
                  </a:srgbClr>
                </a:solidFill>
                <a:latin typeface="Century Gothic" panose="020F0302020204030204"/>
              </a:rPr>
              <a:t>il</a:t>
            </a:r>
            <a:r>
              <a:rPr lang="en-US" sz="2400" dirty="0">
                <a:solidFill>
                  <a:srgbClr val="4472C4">
                    <a:lumMod val="50000"/>
                  </a:srgbClr>
                </a:solidFill>
                <a:latin typeface="Century Gothic" panose="020F0302020204030204"/>
              </a:rPr>
              <a:t> avec </a:t>
            </a:r>
            <a:r>
              <a:rPr lang="en-US" sz="2400" dirty="0" err="1">
                <a:solidFill>
                  <a:srgbClr val="4472C4">
                    <a:lumMod val="50000"/>
                  </a:srgbClr>
                </a:solidFill>
                <a:latin typeface="Century Gothic" panose="020F0302020204030204"/>
              </a:rPr>
              <a:t>sa</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famille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algériene</a:t>
            </a:r>
            <a:r>
              <a:rPr lang="en-US" sz="2400" dirty="0">
                <a:solidFill>
                  <a:srgbClr val="4472C4">
                    <a:lumMod val="50000"/>
                  </a:srgbClr>
                </a:solidFill>
                <a:latin typeface="Century Gothic" panose="020F0302020204030204"/>
              </a:rPr>
              <a:t> ? Que fait Amir ?</a:t>
            </a:r>
          </a:p>
          <a:p>
            <a:pPr>
              <a:defRPr/>
            </a:pPr>
            <a:endParaRPr lang="en-US" sz="2400" dirty="0">
              <a:solidFill>
                <a:srgbClr val="4472C4">
                  <a:lumMod val="50000"/>
                </a:srgbClr>
              </a:solidFill>
              <a:latin typeface="Century Gothic" panose="020F0302020204030204"/>
            </a:endParaRPr>
          </a:p>
          <a:p>
            <a:pPr>
              <a:defRPr/>
            </a:pP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a</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b</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c</a:t>
            </a:r>
            <a:r>
              <a:rPr lang="en-US" sz="2400" dirty="0">
                <a:solidFill>
                  <a:srgbClr val="4472C4">
                    <a:lumMod val="50000"/>
                  </a:srgbClr>
                </a:solidFill>
                <a:latin typeface="Century Gothic" panose="020F0302020204030204"/>
              </a:rPr>
              <a:t>.</a:t>
            </a:r>
          </a:p>
        </p:txBody>
      </p:sp>
      <p:graphicFrame>
        <p:nvGraphicFramePr>
          <p:cNvPr id="9" name="Table 6">
            <a:extLst>
              <a:ext uri="{FF2B5EF4-FFF2-40B4-BE49-F238E27FC236}">
                <a16:creationId xmlns:a16="http://schemas.microsoft.com/office/drawing/2014/main" xmlns="" id="{61FF1272-3141-4E64-92DE-2CB688D0975F}"/>
              </a:ext>
            </a:extLst>
          </p:cNvPr>
          <p:cNvGraphicFramePr>
            <a:graphicFrameLocks noGrp="1"/>
          </p:cNvGraphicFramePr>
          <p:nvPr/>
        </p:nvGraphicFramePr>
        <p:xfrm>
          <a:off x="3732000" y="1761019"/>
          <a:ext cx="8280000" cy="4473603"/>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xmlns="" val="2607353726"/>
                    </a:ext>
                  </a:extLst>
                </a:gridCol>
                <a:gridCol w="2700000">
                  <a:extLst>
                    <a:ext uri="{9D8B030D-6E8A-4147-A177-3AD203B41FA5}">
                      <a16:colId xmlns:a16="http://schemas.microsoft.com/office/drawing/2014/main" xmlns="" val="1600817978"/>
                    </a:ext>
                  </a:extLst>
                </a:gridCol>
                <a:gridCol w="2700000">
                  <a:extLst>
                    <a:ext uri="{9D8B030D-6E8A-4147-A177-3AD203B41FA5}">
                      <a16:colId xmlns:a16="http://schemas.microsoft.com/office/drawing/2014/main" xmlns="" val="4128092149"/>
                    </a:ext>
                  </a:extLst>
                </a:gridCol>
                <a:gridCol w="2160000">
                  <a:extLst>
                    <a:ext uri="{9D8B030D-6E8A-4147-A177-3AD203B41FA5}">
                      <a16:colId xmlns:a16="http://schemas.microsoft.com/office/drawing/2014/main" xmlns="" val="2609792770"/>
                    </a:ext>
                  </a:extLst>
                </a:gridCol>
              </a:tblGrid>
              <a:tr h="497067">
                <a:tc>
                  <a:txBody>
                    <a:bodyPr/>
                    <a:lstStyle/>
                    <a:p>
                      <a:endParaRPr lang="en-GB" dirty="0"/>
                    </a:p>
                  </a:txBody>
                  <a:tcPr anchor="ctr">
                    <a:noFill/>
                  </a:tcPr>
                </a:tc>
                <a:tc>
                  <a:txBody>
                    <a:bodyPr/>
                    <a:lstStyle/>
                    <a:p>
                      <a:pPr algn="ctr"/>
                      <a:r>
                        <a:rPr lang="en-GB" sz="2000" dirty="0">
                          <a:solidFill>
                            <a:schemeClr val="bg1"/>
                          </a:solidFill>
                        </a:rPr>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b</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endParaRPr lang="en-GB" sz="2000" b="0" dirty="0"/>
                    </a:p>
                  </a:txBody>
                  <a:tcPr anchor="ctr"/>
                </a:tc>
                <a:extLst>
                  <a:ext uri="{0D108BD9-81ED-4DB2-BD59-A6C34878D82A}">
                    <a16:rowId xmlns:a16="http://schemas.microsoft.com/office/drawing/2014/main" xmlns="" val="1153431983"/>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jour</a:t>
                      </a:r>
                    </a:p>
                  </a:txBody>
                  <a:tcPr anchor="ctr"/>
                </a:tc>
                <a:tc>
                  <a:txBody>
                    <a:bodyPr/>
                    <a:lstStyle/>
                    <a:p>
                      <a:r>
                        <a:rPr lang="en-GB" sz="2000" dirty="0">
                          <a:solidFill>
                            <a:schemeClr val="accent1">
                              <a:lumMod val="50000"/>
                            </a:schemeClr>
                          </a:solidFill>
                        </a:rPr>
                        <a:t>fête</a:t>
                      </a: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xmlns="" val="1171492714"/>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pays</a:t>
                      </a:r>
                    </a:p>
                  </a:txBody>
                  <a:tcPr anchor="ctr"/>
                </a:tc>
                <a:tc>
                  <a:txBody>
                    <a:bodyPr/>
                    <a:lstStyle/>
                    <a:p>
                      <a:r>
                        <a:rPr lang="en-GB" sz="2000" dirty="0" err="1">
                          <a:solidFill>
                            <a:schemeClr val="accent1">
                              <a:lumMod val="50000"/>
                            </a:schemeClr>
                          </a:solidFill>
                        </a:rPr>
                        <a:t>famille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xmlns="" val="1961458278"/>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histoire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politique</a:t>
                      </a: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xmlns="" val="2189313960"/>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guerre</a:t>
                      </a:r>
                    </a:p>
                  </a:txBody>
                  <a:tcPr anchor="ctr"/>
                </a:tc>
                <a:tc>
                  <a:txBody>
                    <a:bodyPr/>
                    <a:lstStyle/>
                    <a:p>
                      <a:r>
                        <a:rPr lang="en-GB" sz="2000" dirty="0" err="1">
                          <a:solidFill>
                            <a:schemeClr val="accent1">
                              <a:lumMod val="50000"/>
                            </a:schemeClr>
                          </a:solidFill>
                        </a:rPr>
                        <a:t>guerres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xmlns="" val="2344197191"/>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famille</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amis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xmlns="" val="1972389626"/>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avenir</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politique</a:t>
                      </a: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xmlns="" val="664931564"/>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événement</a:t>
                      </a:r>
                      <a:r>
                        <a:rPr lang="en-GB" sz="2000" dirty="0">
                          <a:solidFill>
                            <a:schemeClr val="accent1">
                              <a:lumMod val="50000"/>
                            </a:schemeClr>
                          </a:solidFill>
                        </a:rPr>
                        <a:t> </a:t>
                      </a:r>
                      <a:r>
                        <a:rPr lang="en-GB" sz="2000" dirty="0" err="1">
                          <a:solidFill>
                            <a:schemeClr val="accent1">
                              <a:lumMod val="50000"/>
                            </a:schemeClr>
                          </a:solidFill>
                        </a:rPr>
                        <a:t>préféré</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tradition </a:t>
                      </a:r>
                      <a:r>
                        <a:rPr lang="en-GB" sz="2000" dirty="0" err="1">
                          <a:solidFill>
                            <a:schemeClr val="accent1">
                              <a:lumMod val="50000"/>
                            </a:schemeClr>
                          </a:solidFill>
                        </a:rPr>
                        <a:t>préférée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xmlns="" val="2371851735"/>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projet</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idées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xmlns="" val="1736239533"/>
                  </a:ext>
                </a:extLst>
              </a:tr>
            </a:tbl>
          </a:graphicData>
        </a:graphic>
      </p:graphicFrame>
      <p:sp>
        <p:nvSpPr>
          <p:cNvPr id="29" name="Action Button: Custom 16">
            <a:hlinkClick r:id="" action="ppaction://noaction" highlightClick="1">
              <a:snd r:embed="rId4" name="1A.wav"/>
            </a:hlinkClick>
            <a:extLst>
              <a:ext uri="{FF2B5EF4-FFF2-40B4-BE49-F238E27FC236}">
                <a16:creationId xmlns:a16="http://schemas.microsoft.com/office/drawing/2014/main" xmlns="" id="{00B3E4C1-DFF4-46C3-8013-784275E7AA6B}"/>
              </a:ext>
            </a:extLst>
          </p:cNvPr>
          <p:cNvSpPr/>
          <p:nvPr/>
        </p:nvSpPr>
        <p:spPr>
          <a:xfrm>
            <a:off x="3905528" y="23082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1</a:t>
            </a:r>
          </a:p>
        </p:txBody>
      </p:sp>
      <p:sp>
        <p:nvSpPr>
          <p:cNvPr id="26" name="Action Button: Custom 16">
            <a:hlinkClick r:id="" action="ppaction://noaction" highlightClick="1">
              <a:snd r:embed="rId5" name="2A.wav"/>
            </a:hlinkClick>
            <a:extLst>
              <a:ext uri="{FF2B5EF4-FFF2-40B4-BE49-F238E27FC236}">
                <a16:creationId xmlns:a16="http://schemas.microsoft.com/office/drawing/2014/main" xmlns="" id="{5B92A95F-523A-4E36-B65E-94DAE9FBB368}"/>
              </a:ext>
            </a:extLst>
          </p:cNvPr>
          <p:cNvSpPr/>
          <p:nvPr/>
        </p:nvSpPr>
        <p:spPr>
          <a:xfrm>
            <a:off x="3905528" y="27808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2</a:t>
            </a:r>
          </a:p>
        </p:txBody>
      </p:sp>
      <p:sp>
        <p:nvSpPr>
          <p:cNvPr id="27" name="Action Button: Custom 16">
            <a:hlinkClick r:id="" action="ppaction://noaction" highlightClick="1">
              <a:snd r:embed="rId6" name="3A.wav"/>
            </a:hlinkClick>
            <a:extLst>
              <a:ext uri="{FF2B5EF4-FFF2-40B4-BE49-F238E27FC236}">
                <a16:creationId xmlns:a16="http://schemas.microsoft.com/office/drawing/2014/main" xmlns="" id="{D4B491BE-DEE1-4BAB-B62E-08BEC8F84C2F}"/>
              </a:ext>
            </a:extLst>
          </p:cNvPr>
          <p:cNvSpPr/>
          <p:nvPr/>
        </p:nvSpPr>
        <p:spPr>
          <a:xfrm>
            <a:off x="3903450" y="32915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3</a:t>
            </a:r>
          </a:p>
        </p:txBody>
      </p:sp>
      <p:sp>
        <p:nvSpPr>
          <p:cNvPr id="28" name="Action Button: Custom 16">
            <a:hlinkClick r:id="" action="ppaction://noaction" highlightClick="1">
              <a:snd r:embed="rId7" name="4A.wav"/>
            </a:hlinkClick>
            <a:extLst>
              <a:ext uri="{FF2B5EF4-FFF2-40B4-BE49-F238E27FC236}">
                <a16:creationId xmlns:a16="http://schemas.microsoft.com/office/drawing/2014/main" xmlns="" id="{7C5D1C98-B338-48C7-A0D6-9CC93C596CA9}"/>
              </a:ext>
            </a:extLst>
          </p:cNvPr>
          <p:cNvSpPr/>
          <p:nvPr/>
        </p:nvSpPr>
        <p:spPr>
          <a:xfrm>
            <a:off x="3903450" y="377370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4</a:t>
            </a:r>
          </a:p>
        </p:txBody>
      </p:sp>
      <p:sp>
        <p:nvSpPr>
          <p:cNvPr id="33" name="Action Button: Custom 16">
            <a:hlinkClick r:id="" action="ppaction://noaction" highlightClick="1">
              <a:snd r:embed="rId8" name="5A.wav"/>
            </a:hlinkClick>
            <a:extLst>
              <a:ext uri="{FF2B5EF4-FFF2-40B4-BE49-F238E27FC236}">
                <a16:creationId xmlns:a16="http://schemas.microsoft.com/office/drawing/2014/main" xmlns="" id="{735F5EA0-D015-4C01-9444-94092DE5E112}"/>
              </a:ext>
            </a:extLst>
          </p:cNvPr>
          <p:cNvSpPr/>
          <p:nvPr/>
        </p:nvSpPr>
        <p:spPr>
          <a:xfrm>
            <a:off x="3903450" y="42912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5</a:t>
            </a:r>
          </a:p>
        </p:txBody>
      </p:sp>
      <p:sp>
        <p:nvSpPr>
          <p:cNvPr id="30" name="Action Button: Custom 16">
            <a:hlinkClick r:id="" action="ppaction://noaction" highlightClick="1">
              <a:snd r:embed="rId9" name="6A.wav"/>
            </a:hlinkClick>
            <a:extLst>
              <a:ext uri="{FF2B5EF4-FFF2-40B4-BE49-F238E27FC236}">
                <a16:creationId xmlns:a16="http://schemas.microsoft.com/office/drawing/2014/main" xmlns="" id="{C85FFF45-DBEA-4B31-808F-B9B100F63A1A}"/>
              </a:ext>
            </a:extLst>
          </p:cNvPr>
          <p:cNvSpPr/>
          <p:nvPr/>
        </p:nvSpPr>
        <p:spPr>
          <a:xfrm>
            <a:off x="3908244" y="47771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6</a:t>
            </a:r>
          </a:p>
        </p:txBody>
      </p:sp>
      <p:sp>
        <p:nvSpPr>
          <p:cNvPr id="31" name="Action Button: Custom 16">
            <a:hlinkClick r:id="" action="ppaction://noaction" highlightClick="1">
              <a:snd r:embed="rId10" name="7A.wav"/>
            </a:hlinkClick>
            <a:extLst>
              <a:ext uri="{FF2B5EF4-FFF2-40B4-BE49-F238E27FC236}">
                <a16:creationId xmlns:a16="http://schemas.microsoft.com/office/drawing/2014/main" xmlns="" id="{C30A216B-AEBB-4E5C-9D72-F3186157431E}"/>
              </a:ext>
            </a:extLst>
          </p:cNvPr>
          <p:cNvSpPr/>
          <p:nvPr/>
        </p:nvSpPr>
        <p:spPr>
          <a:xfrm>
            <a:off x="3913644" y="52835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7</a:t>
            </a:r>
          </a:p>
        </p:txBody>
      </p:sp>
      <p:sp>
        <p:nvSpPr>
          <p:cNvPr id="32" name="Action Button: Custom 16">
            <a:hlinkClick r:id="" action="ppaction://noaction" highlightClick="1">
              <a:snd r:embed="rId11" name="8A.wav"/>
            </a:hlinkClick>
            <a:extLst>
              <a:ext uri="{FF2B5EF4-FFF2-40B4-BE49-F238E27FC236}">
                <a16:creationId xmlns:a16="http://schemas.microsoft.com/office/drawing/2014/main" xmlns="" id="{B283615F-33BB-4FCE-934D-0B85B4100205}"/>
              </a:ext>
            </a:extLst>
          </p:cNvPr>
          <p:cNvSpPr/>
          <p:nvPr/>
        </p:nvSpPr>
        <p:spPr>
          <a:xfrm>
            <a:off x="3903450" y="577067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8</a:t>
            </a:r>
          </a:p>
        </p:txBody>
      </p:sp>
      <p:pic>
        <p:nvPicPr>
          <p:cNvPr id="5" name="Picture 4">
            <a:extLst>
              <a:ext uri="{FF2B5EF4-FFF2-40B4-BE49-F238E27FC236}">
                <a16:creationId xmlns:a16="http://schemas.microsoft.com/office/drawing/2014/main" xmlns="" id="{90ED7E56-9B32-4582-8FDE-498E8D580E3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0000" y="4726678"/>
            <a:ext cx="1440000" cy="1440000"/>
          </a:xfrm>
          <a:prstGeom prst="rect">
            <a:avLst/>
          </a:prstGeom>
        </p:spPr>
      </p:pic>
      <p:pic>
        <p:nvPicPr>
          <p:cNvPr id="11" name="Picture 10">
            <a:extLst>
              <a:ext uri="{FF2B5EF4-FFF2-40B4-BE49-F238E27FC236}">
                <a16:creationId xmlns:a16="http://schemas.microsoft.com/office/drawing/2014/main" xmlns="" id="{C5F0E838-E737-4785-B686-6D2CA66B13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04960" y="4723724"/>
            <a:ext cx="1440000" cy="1440000"/>
          </a:xfrm>
          <a:prstGeom prst="rect">
            <a:avLst/>
          </a:prstGeom>
        </p:spPr>
      </p:pic>
      <p:pic>
        <p:nvPicPr>
          <p:cNvPr id="3074" name="Picture 2" descr="Calendar Png Download Image Calendar Png Hd - Clip Art Library">
            <a:extLst>
              <a:ext uri="{FF2B5EF4-FFF2-40B4-BE49-F238E27FC236}">
                <a16:creationId xmlns:a16="http://schemas.microsoft.com/office/drawing/2014/main" xmlns="" id="{6CEBB616-7B77-45B8-A8F7-63B19939732B}"/>
              </a:ext>
            </a:extLst>
          </p:cNvPr>
          <p:cNvPicPr>
            <a:picLocks noChangeAspect="1" noChangeArrowheads="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433308" y="5200448"/>
            <a:ext cx="659705" cy="54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xmlns="" id="{3ADD9223-B1F5-4C78-90EE-B3BC1029E72E}"/>
              </a:ext>
            </a:extLst>
          </p:cNvPr>
          <p:cNvSpPr/>
          <p:nvPr/>
        </p:nvSpPr>
        <p:spPr>
          <a:xfrm>
            <a:off x="7162800" y="2308216"/>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23" name="Rectangle: Rounded Corners 22">
            <a:extLst>
              <a:ext uri="{FF2B5EF4-FFF2-40B4-BE49-F238E27FC236}">
                <a16:creationId xmlns:a16="http://schemas.microsoft.com/office/drawing/2014/main" xmlns="" id="{B32FB811-8211-452D-A38B-2B8D1B9569F2}"/>
              </a:ext>
            </a:extLst>
          </p:cNvPr>
          <p:cNvSpPr/>
          <p:nvPr/>
        </p:nvSpPr>
        <p:spPr>
          <a:xfrm>
            <a:off x="4462800" y="3301243"/>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24" name="Rectangle: Rounded Corners 23">
            <a:extLst>
              <a:ext uri="{FF2B5EF4-FFF2-40B4-BE49-F238E27FC236}">
                <a16:creationId xmlns:a16="http://schemas.microsoft.com/office/drawing/2014/main" xmlns="" id="{5483A576-BA4B-4B66-BA67-97FA5E849EB2}"/>
              </a:ext>
            </a:extLst>
          </p:cNvPr>
          <p:cNvSpPr/>
          <p:nvPr/>
        </p:nvSpPr>
        <p:spPr>
          <a:xfrm>
            <a:off x="4462800" y="3773708"/>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25" name="Rectangle: Rounded Corners 24">
            <a:extLst>
              <a:ext uri="{FF2B5EF4-FFF2-40B4-BE49-F238E27FC236}">
                <a16:creationId xmlns:a16="http://schemas.microsoft.com/office/drawing/2014/main" xmlns="" id="{126AFB7B-1700-43F9-B444-9578FB752C55}"/>
              </a:ext>
            </a:extLst>
          </p:cNvPr>
          <p:cNvSpPr/>
          <p:nvPr/>
        </p:nvSpPr>
        <p:spPr>
          <a:xfrm>
            <a:off x="7162800" y="4294003"/>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35" name="Rectangle: Rounded Corners 34">
            <a:extLst>
              <a:ext uri="{FF2B5EF4-FFF2-40B4-BE49-F238E27FC236}">
                <a16:creationId xmlns:a16="http://schemas.microsoft.com/office/drawing/2014/main" xmlns="" id="{739EAD26-282A-4CC3-988A-A4D7598A5313}"/>
              </a:ext>
            </a:extLst>
          </p:cNvPr>
          <p:cNvSpPr/>
          <p:nvPr/>
        </p:nvSpPr>
        <p:spPr>
          <a:xfrm>
            <a:off x="4462800" y="5286763"/>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36" name="Rectangle: Rounded Corners 35">
            <a:extLst>
              <a:ext uri="{FF2B5EF4-FFF2-40B4-BE49-F238E27FC236}">
                <a16:creationId xmlns:a16="http://schemas.microsoft.com/office/drawing/2014/main" xmlns="" id="{662BE9F7-1EC8-47E9-8D78-05414F59F55A}"/>
              </a:ext>
            </a:extLst>
          </p:cNvPr>
          <p:cNvSpPr/>
          <p:nvPr/>
        </p:nvSpPr>
        <p:spPr>
          <a:xfrm>
            <a:off x="7162800" y="5759495"/>
            <a:ext cx="270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37" name="Rectangle: Rounded Corners 36">
            <a:extLst>
              <a:ext uri="{FF2B5EF4-FFF2-40B4-BE49-F238E27FC236}">
                <a16:creationId xmlns:a16="http://schemas.microsoft.com/office/drawing/2014/main" xmlns="" id="{93409458-32B8-4D24-BC97-DDBE5AC07467}"/>
              </a:ext>
            </a:extLst>
          </p:cNvPr>
          <p:cNvSpPr/>
          <p:nvPr/>
        </p:nvSpPr>
        <p:spPr>
          <a:xfrm>
            <a:off x="9862800" y="2780850"/>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39" name="Rectangle: Rounded Corners 38">
            <a:extLst>
              <a:ext uri="{FF2B5EF4-FFF2-40B4-BE49-F238E27FC236}">
                <a16:creationId xmlns:a16="http://schemas.microsoft.com/office/drawing/2014/main" xmlns="" id="{022EE79B-932F-4926-9F20-3415424E203E}"/>
              </a:ext>
            </a:extLst>
          </p:cNvPr>
          <p:cNvSpPr/>
          <p:nvPr/>
        </p:nvSpPr>
        <p:spPr>
          <a:xfrm>
            <a:off x="9862800" y="4777172"/>
            <a:ext cx="2160000"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Tree>
    <p:extLst>
      <p:ext uri="{BB962C8B-B14F-4D97-AF65-F5344CB8AC3E}">
        <p14:creationId xmlns:p14="http://schemas.microsoft.com/office/powerpoint/2010/main" val="119474280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8.1.1.6</a:t>
            </a:r>
            <a:endParaRPr lang="en-US" dirty="0"/>
          </a:p>
        </p:txBody>
      </p:sp>
      <p:sp>
        <p:nvSpPr>
          <p:cNvPr id="3" name="Content Placeholder 2"/>
          <p:cNvSpPr>
            <a:spLocks noGrp="1"/>
          </p:cNvSpPr>
          <p:nvPr>
            <p:ph idx="1"/>
          </p:nvPr>
        </p:nvSpPr>
        <p:spPr/>
        <p:txBody>
          <a:bodyPr/>
          <a:lstStyle/>
          <a:p>
            <a:r>
              <a:rPr lang="en-US" dirty="0" smtClean="0"/>
              <a:t>Slide 45:  callout about French bank</a:t>
            </a:r>
            <a:endParaRPr lang="en-US" dirty="0"/>
          </a:p>
        </p:txBody>
      </p:sp>
    </p:spTree>
    <p:extLst>
      <p:ext uri="{BB962C8B-B14F-4D97-AF65-F5344CB8AC3E}">
        <p14:creationId xmlns:p14="http://schemas.microsoft.com/office/powerpoint/2010/main" val="267583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572897" cy="707849"/>
          </a:xfrm>
        </p:spPr>
        <p:txBody>
          <a:bodyPr>
            <a:noAutofit/>
          </a:bodyPr>
          <a:lstStyle/>
          <a:p>
            <a:r>
              <a:rPr lang="en-GB" sz="2800" b="1" dirty="0" err="1">
                <a:solidFill>
                  <a:schemeClr val="bg1"/>
                </a:solidFill>
              </a:rPr>
              <a:t>Maintenant</a:t>
            </a:r>
            <a:r>
              <a:rPr lang="en-GB" sz="2800" b="1" dirty="0">
                <a:solidFill>
                  <a:schemeClr val="bg1"/>
                </a:solidFill>
              </a:rPr>
              <a:t> </a:t>
            </a:r>
            <a:r>
              <a:rPr lang="en-GB" sz="2800" b="1" dirty="0" err="1">
                <a:solidFill>
                  <a:schemeClr val="bg1"/>
                </a:solidFill>
              </a:rPr>
              <a:t>ou</a:t>
            </a:r>
            <a:r>
              <a:rPr lang="en-GB" sz="2800" b="1" dirty="0">
                <a:solidFill>
                  <a:schemeClr val="bg1"/>
                </a:solidFill>
              </a:rPr>
              <a:t> dans le pass</a:t>
            </a:r>
            <a:r>
              <a:rPr lang="en-GB" sz="2800" b="1" dirty="0">
                <a:solidFill>
                  <a:prstClr val="white"/>
                </a:solidFill>
              </a:rPr>
              <a:t>é ?</a:t>
            </a:r>
            <a:endParaRPr lang="en-GB" sz="2800" b="1" dirty="0">
              <a:solidFill>
                <a:schemeClr val="bg1"/>
              </a:solidFill>
            </a:endParaRPr>
          </a:p>
        </p:txBody>
      </p:sp>
      <p:sp>
        <p:nvSpPr>
          <p:cNvPr id="6" name="TextBox 5">
            <a:extLst>
              <a:ext uri="{FF2B5EF4-FFF2-40B4-BE49-F238E27FC236}">
                <a16:creationId xmlns:a16="http://schemas.microsoft.com/office/drawing/2014/main" xmlns="" id="{6E7E97DA-2F23-F745-B756-301D480DCC3C}"/>
              </a:ext>
            </a:extLst>
          </p:cNvPr>
          <p:cNvSpPr txBox="1"/>
          <p:nvPr/>
        </p:nvSpPr>
        <p:spPr>
          <a:xfrm>
            <a:off x="180000" y="1225689"/>
            <a:ext cx="11729921" cy="5007846"/>
          </a:xfrm>
          <a:prstGeom prst="rect">
            <a:avLst/>
          </a:prstGeom>
          <a:noFill/>
        </p:spPr>
        <p:txBody>
          <a:bodyPr wrap="square" rtlCol="0">
            <a:spAutoFit/>
          </a:bodyPr>
          <a:lstStyle/>
          <a:p>
            <a:pPr>
              <a:lnSpc>
                <a:spcPct val="150000"/>
              </a:lnSpc>
              <a:defRPr/>
            </a:pPr>
            <a:r>
              <a:rPr lang="en-GB" sz="2400" dirty="0">
                <a:solidFill>
                  <a:srgbClr val="4472C4">
                    <a:lumMod val="50000"/>
                  </a:srgbClr>
                </a:solidFill>
                <a:latin typeface="Century Gothic" panose="020F0302020204030204"/>
              </a:rPr>
              <a:t>Je </a:t>
            </a:r>
            <a:r>
              <a:rPr lang="en-GB" sz="2400" dirty="0">
                <a:solidFill>
                  <a:srgbClr val="EE6000"/>
                </a:solidFill>
                <a:latin typeface="Century Gothic" panose="020F0302020204030204"/>
              </a:rPr>
              <a:t>1: </a:t>
            </a:r>
            <a:r>
              <a:rPr lang="en-GB" sz="2400" b="1" dirty="0" err="1">
                <a:solidFill>
                  <a:srgbClr val="EE6000"/>
                </a:solidFill>
                <a:latin typeface="Century Gothic" panose="020F0302020204030204"/>
              </a:rPr>
              <a:t>travaille</a:t>
            </a:r>
            <a:r>
              <a:rPr lang="en-GB" sz="2400" dirty="0">
                <a:solidFill>
                  <a:srgbClr val="EE6000"/>
                </a:solidFill>
                <a:latin typeface="Century Gothic" panose="020F0302020204030204"/>
              </a:rPr>
              <a:t> </a:t>
            </a:r>
            <a:r>
              <a:rPr lang="en-GB" sz="2400" dirty="0">
                <a:solidFill>
                  <a:srgbClr val="4472C4">
                    <a:lumMod val="50000"/>
                  </a:srgbClr>
                </a:solidFill>
                <a:latin typeface="Century Gothic" panose="020F0302020204030204"/>
              </a:rPr>
              <a:t>[to work] </a:t>
            </a:r>
            <a:r>
              <a:rPr lang="en-GB" sz="2400" dirty="0" err="1">
                <a:solidFill>
                  <a:srgbClr val="4472C4">
                    <a:lumMod val="50000"/>
                  </a:srgbClr>
                </a:solidFill>
                <a:latin typeface="Century Gothic" panose="020F0302020204030204"/>
              </a:rPr>
              <a:t>en</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ville</a:t>
            </a:r>
            <a:r>
              <a:rPr lang="en-GB" sz="2400" dirty="0">
                <a:solidFill>
                  <a:srgbClr val="4472C4">
                    <a:lumMod val="50000"/>
                  </a:srgbClr>
                </a:solidFill>
                <a:latin typeface="Century Gothic" panose="020F0302020204030204"/>
              </a:rPr>
              <a:t> à la </a:t>
            </a:r>
            <a:r>
              <a:rPr lang="en-GB" sz="2400" dirty="0" err="1">
                <a:solidFill>
                  <a:srgbClr val="4472C4">
                    <a:lumMod val="50000"/>
                  </a:srgbClr>
                </a:solidFill>
                <a:latin typeface="Century Gothic"/>
              </a:rPr>
              <a:t>banque</a:t>
            </a:r>
            <a:r>
              <a:rPr lang="en-GB" sz="2400" dirty="0">
                <a:solidFill>
                  <a:srgbClr val="4472C4">
                    <a:lumMod val="50000"/>
                  </a:srgbClr>
                </a:solidFill>
                <a:latin typeface="Century Gothic" panose="020F0302020204030204"/>
              </a:rPr>
              <a:t>. </a:t>
            </a:r>
          </a:p>
          <a:p>
            <a:pPr>
              <a:lnSpc>
                <a:spcPct val="150000"/>
              </a:lnSpc>
              <a:defRPr/>
            </a:pPr>
            <a:r>
              <a:rPr lang="en-GB" sz="2400" dirty="0" err="1">
                <a:solidFill>
                  <a:srgbClr val="4472C4">
                    <a:lumMod val="50000"/>
                  </a:srgbClr>
                </a:solidFill>
                <a:latin typeface="Century Gothic" panose="020F0302020204030204"/>
              </a:rPr>
              <a:t>Aujourd’hui</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j’ai</a:t>
            </a:r>
            <a:r>
              <a:rPr lang="en-GB" sz="2400" dirty="0">
                <a:solidFill>
                  <a:srgbClr val="4472C4">
                    <a:lumMod val="50000"/>
                  </a:srgbClr>
                </a:solidFill>
                <a:latin typeface="Century Gothic" panose="020F0302020204030204"/>
              </a:rPr>
              <a:t> </a:t>
            </a:r>
            <a:r>
              <a:rPr lang="en-GB" sz="2400" dirty="0">
                <a:solidFill>
                  <a:srgbClr val="EE6000"/>
                </a:solidFill>
                <a:latin typeface="Century Gothic" panose="020F0302020204030204"/>
              </a:rPr>
              <a:t>2: </a:t>
            </a:r>
            <a:r>
              <a:rPr lang="en-GB" sz="2400" b="1" dirty="0" err="1">
                <a:solidFill>
                  <a:srgbClr val="EE6000"/>
                </a:solidFill>
                <a:latin typeface="Century Gothic" panose="020F0302020204030204"/>
              </a:rPr>
              <a:t>utilisé</a:t>
            </a:r>
            <a:r>
              <a:rPr lang="en-GB" sz="2400" dirty="0">
                <a:solidFill>
                  <a:srgbClr val="EE6000"/>
                </a:solidFill>
                <a:latin typeface="Century Gothic" panose="020F0302020204030204"/>
              </a:rPr>
              <a:t> </a:t>
            </a:r>
            <a:r>
              <a:rPr lang="en-GB" sz="2400" dirty="0">
                <a:solidFill>
                  <a:srgbClr val="4472C4">
                    <a:lumMod val="50000"/>
                  </a:srgbClr>
                </a:solidFill>
                <a:latin typeface="Century Gothic" panose="020F0302020204030204"/>
              </a:rPr>
              <a:t>[to use] </a:t>
            </a:r>
            <a:r>
              <a:rPr lang="en-GB" sz="2400" dirty="0" err="1">
                <a:solidFill>
                  <a:srgbClr val="4472C4">
                    <a:lumMod val="50000"/>
                  </a:srgbClr>
                </a:solidFill>
                <a:latin typeface="Century Gothic" panose="020F0302020204030204"/>
              </a:rPr>
              <a:t>l’ordinateur</a:t>
            </a:r>
            <a:r>
              <a:rPr lang="en-GB" sz="2400" dirty="0">
                <a:solidFill>
                  <a:srgbClr val="4472C4">
                    <a:lumMod val="50000"/>
                  </a:srgbClr>
                </a:solidFill>
                <a:latin typeface="Century Gothic" panose="020F0302020204030204"/>
              </a:rPr>
              <a:t> au bureau. </a:t>
            </a:r>
          </a:p>
          <a:p>
            <a:pPr>
              <a:lnSpc>
                <a:spcPct val="150000"/>
              </a:lnSpc>
              <a:defRPr/>
            </a:pPr>
            <a:r>
              <a:rPr lang="en-GB" sz="2400" dirty="0">
                <a:solidFill>
                  <a:srgbClr val="4472C4">
                    <a:lumMod val="50000"/>
                  </a:srgbClr>
                </a:solidFill>
                <a:latin typeface="Century Gothic" panose="020F0302020204030204"/>
              </a:rPr>
              <a:t>J’ </a:t>
            </a:r>
            <a:r>
              <a:rPr lang="en-GB" sz="2400" dirty="0">
                <a:solidFill>
                  <a:srgbClr val="EE6000"/>
                </a:solidFill>
                <a:latin typeface="Century Gothic" panose="020F0302020204030204"/>
              </a:rPr>
              <a:t>3: </a:t>
            </a:r>
            <a:r>
              <a:rPr lang="en-GB" sz="2400" b="1" dirty="0" err="1">
                <a:solidFill>
                  <a:srgbClr val="EE6000"/>
                </a:solidFill>
                <a:latin typeface="Century Gothic" panose="020F0302020204030204"/>
              </a:rPr>
              <a:t>aime</a:t>
            </a:r>
            <a:r>
              <a:rPr lang="en-GB" sz="2400" dirty="0">
                <a:solidFill>
                  <a:srgbClr val="EE6000"/>
                </a:solidFill>
                <a:latin typeface="Century Gothic" panose="020F0302020204030204"/>
              </a:rPr>
              <a:t> </a:t>
            </a:r>
            <a:r>
              <a:rPr lang="en-GB" sz="2400" dirty="0">
                <a:solidFill>
                  <a:srgbClr val="4472C4">
                    <a:lumMod val="50000"/>
                  </a:srgbClr>
                </a:solidFill>
                <a:latin typeface="Century Gothic" panose="020F0302020204030204"/>
              </a:rPr>
              <a:t>[to like] </a:t>
            </a:r>
            <a:r>
              <a:rPr lang="en-GB" sz="2400" dirty="0" err="1">
                <a:solidFill>
                  <a:srgbClr val="4472C4">
                    <a:lumMod val="50000"/>
                  </a:srgbClr>
                </a:solidFill>
                <a:latin typeface="Century Gothic" panose="020F0302020204030204"/>
              </a:rPr>
              <a:t>travailler</a:t>
            </a:r>
            <a:r>
              <a:rPr lang="en-GB" sz="2400" dirty="0">
                <a:solidFill>
                  <a:srgbClr val="4472C4">
                    <a:lumMod val="50000"/>
                  </a:srgbClr>
                </a:solidFill>
                <a:latin typeface="Century Gothic" panose="020F0302020204030204"/>
              </a:rPr>
              <a:t> à </a:t>
            </a:r>
            <a:r>
              <a:rPr lang="en-GB" sz="2400" dirty="0" err="1">
                <a:solidFill>
                  <a:srgbClr val="4472C4">
                    <a:lumMod val="50000"/>
                  </a:srgbClr>
                </a:solidFill>
                <a:latin typeface="Century Gothic" panose="020F0302020204030204"/>
              </a:rPr>
              <a:t>l’ordinateur</a:t>
            </a:r>
            <a:r>
              <a:rPr lang="en-GB" sz="2400" dirty="0">
                <a:solidFill>
                  <a:srgbClr val="4472C4">
                    <a:lumMod val="50000"/>
                  </a:srgbClr>
                </a:solidFill>
                <a:latin typeface="Century Gothic" panose="020F0302020204030204"/>
              </a:rPr>
              <a:t>. </a:t>
            </a:r>
          </a:p>
          <a:p>
            <a:pPr>
              <a:lnSpc>
                <a:spcPct val="150000"/>
              </a:lnSpc>
              <a:defRPr/>
            </a:pPr>
            <a:r>
              <a:rPr lang="en-GB" sz="2400" dirty="0" err="1">
                <a:solidFill>
                  <a:srgbClr val="4472C4">
                    <a:lumMod val="50000"/>
                  </a:srgbClr>
                </a:solidFill>
                <a:latin typeface="Century Gothic" panose="020F0302020204030204"/>
              </a:rPr>
              <a:t>Hier</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j’ai</a:t>
            </a:r>
            <a:r>
              <a:rPr lang="en-GB" sz="2400" dirty="0">
                <a:solidFill>
                  <a:srgbClr val="4472C4">
                    <a:lumMod val="50000"/>
                  </a:srgbClr>
                </a:solidFill>
                <a:latin typeface="Century Gothic" panose="020F0302020204030204"/>
              </a:rPr>
              <a:t> </a:t>
            </a:r>
            <a:r>
              <a:rPr lang="en-GB" sz="2400" dirty="0">
                <a:solidFill>
                  <a:srgbClr val="EE6000"/>
                </a:solidFill>
                <a:latin typeface="Century Gothic" panose="020F0302020204030204"/>
              </a:rPr>
              <a:t>4: </a:t>
            </a:r>
            <a:r>
              <a:rPr lang="en-GB" sz="2400" b="1" dirty="0" err="1">
                <a:solidFill>
                  <a:srgbClr val="EE6000"/>
                </a:solidFill>
                <a:latin typeface="Century Gothic" panose="020F0302020204030204"/>
              </a:rPr>
              <a:t>préparé</a:t>
            </a:r>
            <a:r>
              <a:rPr lang="en-GB" sz="2400" dirty="0">
                <a:solidFill>
                  <a:srgbClr val="EE6000"/>
                </a:solidFill>
                <a:latin typeface="Century Gothic" panose="020F0302020204030204"/>
              </a:rPr>
              <a:t> </a:t>
            </a:r>
            <a:r>
              <a:rPr lang="en-GB" sz="2400" dirty="0">
                <a:solidFill>
                  <a:srgbClr val="4472C4">
                    <a:lumMod val="50000"/>
                  </a:srgbClr>
                </a:solidFill>
                <a:latin typeface="Century Gothic" panose="020F0302020204030204"/>
              </a:rPr>
              <a:t>[to prepare] </a:t>
            </a:r>
            <a:r>
              <a:rPr lang="en-GB" sz="2400" dirty="0" err="1">
                <a:solidFill>
                  <a:srgbClr val="4472C4">
                    <a:lumMod val="50000"/>
                  </a:srgbClr>
                </a:solidFill>
                <a:latin typeface="Century Gothic" panose="020F0302020204030204"/>
              </a:rPr>
              <a:t>une</a:t>
            </a:r>
            <a:r>
              <a:rPr lang="en-GB" sz="2400" dirty="0">
                <a:solidFill>
                  <a:srgbClr val="4472C4">
                    <a:lumMod val="50000"/>
                  </a:srgbClr>
                </a:solidFill>
                <a:latin typeface="Century Gothic"/>
              </a:rPr>
              <a:t> </a:t>
            </a:r>
            <a:r>
              <a:rPr lang="en-GB" sz="2400" dirty="0" err="1">
                <a:solidFill>
                  <a:srgbClr val="4472C4">
                    <a:lumMod val="50000"/>
                  </a:srgbClr>
                </a:solidFill>
                <a:latin typeface="Century Gothic"/>
              </a:rPr>
              <a:t>présentation</a:t>
            </a:r>
            <a:r>
              <a:rPr lang="en-GB" sz="2400" dirty="0">
                <a:solidFill>
                  <a:srgbClr val="4472C4">
                    <a:lumMod val="50000"/>
                  </a:srgbClr>
                </a:solidFill>
                <a:latin typeface="Century Gothic"/>
              </a:rPr>
              <a:t>.</a:t>
            </a:r>
          </a:p>
          <a:p>
            <a:pPr>
              <a:lnSpc>
                <a:spcPct val="150000"/>
              </a:lnSpc>
              <a:defRPr/>
            </a:pPr>
            <a:r>
              <a:rPr lang="en-GB" sz="2400" dirty="0" err="1">
                <a:solidFill>
                  <a:srgbClr val="4472C4">
                    <a:lumMod val="50000"/>
                  </a:srgbClr>
                </a:solidFill>
                <a:latin typeface="Century Gothic" panose="020F0302020204030204"/>
              </a:rPr>
              <a:t>J’ai</a:t>
            </a:r>
            <a:r>
              <a:rPr lang="en-GB" sz="2400" dirty="0">
                <a:solidFill>
                  <a:srgbClr val="4472C4">
                    <a:lumMod val="50000"/>
                  </a:srgbClr>
                </a:solidFill>
                <a:latin typeface="Century Gothic" panose="020F0302020204030204"/>
              </a:rPr>
              <a:t> </a:t>
            </a:r>
            <a:r>
              <a:rPr lang="en-GB" sz="2400" dirty="0">
                <a:solidFill>
                  <a:srgbClr val="EE6000"/>
                </a:solidFill>
                <a:latin typeface="Century Gothic" panose="020F0302020204030204"/>
              </a:rPr>
              <a:t>5: </a:t>
            </a:r>
            <a:r>
              <a:rPr lang="en-GB" sz="2400" b="1" dirty="0" err="1">
                <a:solidFill>
                  <a:srgbClr val="EE6000"/>
                </a:solidFill>
                <a:latin typeface="Century Gothic" panose="020F0302020204030204"/>
              </a:rPr>
              <a:t>mangé</a:t>
            </a:r>
            <a:r>
              <a:rPr lang="en-GB" sz="2400" b="1" dirty="0">
                <a:solidFill>
                  <a:srgbClr val="EE6000"/>
                </a:solidFill>
                <a:latin typeface="Century Gothic" panose="020F0302020204030204"/>
              </a:rPr>
              <a:t> </a:t>
            </a:r>
            <a:r>
              <a:rPr lang="en-GB" sz="2400" dirty="0">
                <a:solidFill>
                  <a:srgbClr val="4472C4">
                    <a:lumMod val="50000"/>
                  </a:srgbClr>
                </a:solidFill>
                <a:latin typeface="Century Gothic" panose="020F0302020204030204"/>
              </a:rPr>
              <a:t>[to eat] mon déjeuner – </a:t>
            </a:r>
            <a:r>
              <a:rPr lang="en-GB" sz="2400" dirty="0" err="1">
                <a:solidFill>
                  <a:srgbClr val="4472C4">
                    <a:lumMod val="50000"/>
                  </a:srgbClr>
                </a:solidFill>
                <a:latin typeface="Century Gothic" panose="020F0302020204030204"/>
              </a:rPr>
              <a:t>une</a:t>
            </a:r>
            <a:r>
              <a:rPr lang="en-GB" sz="2400" dirty="0">
                <a:solidFill>
                  <a:srgbClr val="4472C4">
                    <a:lumMod val="50000"/>
                  </a:srgbClr>
                </a:solidFill>
                <a:latin typeface="Century Gothic" panose="020F0302020204030204"/>
              </a:rPr>
              <a:t> pizza.</a:t>
            </a:r>
          </a:p>
          <a:p>
            <a:pPr>
              <a:lnSpc>
                <a:spcPct val="150000"/>
              </a:lnSpc>
              <a:defRPr/>
            </a:pPr>
            <a:r>
              <a:rPr lang="en-GB" sz="2400" dirty="0" err="1">
                <a:solidFill>
                  <a:srgbClr val="4472C4">
                    <a:lumMod val="50000"/>
                  </a:srgbClr>
                </a:solidFill>
                <a:latin typeface="Century Gothic" panose="020F0302020204030204"/>
              </a:rPr>
              <a:t>J’ai</a:t>
            </a:r>
            <a:r>
              <a:rPr lang="en-GB" sz="2400" dirty="0">
                <a:solidFill>
                  <a:srgbClr val="4472C4">
                    <a:lumMod val="50000"/>
                  </a:srgbClr>
                </a:solidFill>
                <a:latin typeface="Century Gothic" panose="020F0302020204030204"/>
              </a:rPr>
              <a:t> </a:t>
            </a:r>
            <a:r>
              <a:rPr lang="en-GB" sz="2400" dirty="0">
                <a:solidFill>
                  <a:srgbClr val="EE6000"/>
                </a:solidFill>
                <a:latin typeface="Century Gothic" panose="020F0302020204030204"/>
              </a:rPr>
              <a:t>6: </a:t>
            </a:r>
            <a:r>
              <a:rPr lang="en-GB" sz="2400" b="1" dirty="0" err="1">
                <a:solidFill>
                  <a:srgbClr val="EE6000"/>
                </a:solidFill>
                <a:latin typeface="Century Gothic" panose="020F0302020204030204"/>
              </a:rPr>
              <a:t>aimé</a:t>
            </a:r>
            <a:r>
              <a:rPr lang="en-GB" sz="2400" dirty="0">
                <a:solidFill>
                  <a:srgbClr val="EE6000"/>
                </a:solidFill>
                <a:latin typeface="Century Gothic" panose="020F0302020204030204"/>
              </a:rPr>
              <a:t> </a:t>
            </a:r>
            <a:r>
              <a:rPr lang="en-GB" sz="2400" dirty="0">
                <a:solidFill>
                  <a:srgbClr val="4472C4">
                    <a:lumMod val="50000"/>
                  </a:srgbClr>
                </a:solidFill>
                <a:latin typeface="Century Gothic" panose="020F0302020204030204"/>
              </a:rPr>
              <a:t>[to like] la pizza !</a:t>
            </a:r>
          </a:p>
          <a:p>
            <a:pPr>
              <a:lnSpc>
                <a:spcPct val="150000"/>
              </a:lnSpc>
              <a:defRPr/>
            </a:pPr>
            <a:r>
              <a:rPr lang="en-GB" sz="2400" dirty="0">
                <a:solidFill>
                  <a:srgbClr val="4472C4">
                    <a:lumMod val="50000"/>
                  </a:srgbClr>
                </a:solidFill>
                <a:latin typeface="Century Gothic" panose="020F0302020204030204"/>
              </a:rPr>
              <a:t>Je </a:t>
            </a:r>
            <a:r>
              <a:rPr lang="en-GB" sz="2400" dirty="0">
                <a:solidFill>
                  <a:srgbClr val="EE6000"/>
                </a:solidFill>
                <a:latin typeface="Century Gothic" panose="020F0302020204030204"/>
              </a:rPr>
              <a:t>7: </a:t>
            </a:r>
            <a:r>
              <a:rPr lang="en-GB" sz="2400" b="1" dirty="0" err="1">
                <a:solidFill>
                  <a:srgbClr val="EE6000"/>
                </a:solidFill>
                <a:latin typeface="Century Gothic" panose="020F0302020204030204"/>
              </a:rPr>
              <a:t>parle</a:t>
            </a:r>
            <a:r>
              <a:rPr lang="en-GB" sz="2400" dirty="0">
                <a:solidFill>
                  <a:srgbClr val="4472C4">
                    <a:lumMod val="50000"/>
                  </a:srgbClr>
                </a:solidFill>
                <a:latin typeface="Century Gothic" panose="020F0302020204030204"/>
              </a:rPr>
              <a:t> [to speak] au telephone </a:t>
            </a:r>
            <a:r>
              <a:rPr lang="en-GB" sz="2400" dirty="0" err="1">
                <a:solidFill>
                  <a:srgbClr val="4472C4">
                    <a:lumMod val="50000"/>
                  </a:srgbClr>
                </a:solidFill>
                <a:latin typeface="Century Gothic"/>
              </a:rPr>
              <a:t>aussi</a:t>
            </a:r>
            <a:r>
              <a:rPr lang="en-GB" sz="2400" dirty="0">
                <a:solidFill>
                  <a:srgbClr val="4472C4">
                    <a:lumMod val="50000"/>
                  </a:srgbClr>
                </a:solidFill>
                <a:latin typeface="Century Gothic"/>
              </a:rPr>
              <a:t>.</a:t>
            </a:r>
          </a:p>
          <a:p>
            <a:pPr>
              <a:lnSpc>
                <a:spcPct val="150000"/>
              </a:lnSpc>
              <a:defRPr/>
            </a:pPr>
            <a:r>
              <a:rPr lang="en-GB" sz="2400" dirty="0" err="1">
                <a:solidFill>
                  <a:srgbClr val="4472C4">
                    <a:lumMod val="50000"/>
                  </a:srgbClr>
                </a:solidFill>
                <a:latin typeface="Century Gothic"/>
              </a:rPr>
              <a:t>Aujourd’hui</a:t>
            </a:r>
            <a:r>
              <a:rPr lang="en-GB" sz="2400" dirty="0">
                <a:solidFill>
                  <a:srgbClr val="4472C4">
                    <a:lumMod val="50000"/>
                  </a:srgbClr>
                </a:solidFill>
                <a:latin typeface="Century Gothic"/>
              </a:rPr>
              <a:t> </a:t>
            </a:r>
            <a:r>
              <a:rPr lang="en-GB" sz="2400" dirty="0" err="1">
                <a:solidFill>
                  <a:srgbClr val="4472C4">
                    <a:lumMod val="50000"/>
                  </a:srgbClr>
                </a:solidFill>
                <a:latin typeface="Century Gothic" panose="020F0302020204030204"/>
              </a:rPr>
              <a:t>j’ai</a:t>
            </a:r>
            <a:r>
              <a:rPr lang="en-GB" sz="2400" dirty="0">
                <a:solidFill>
                  <a:srgbClr val="4472C4">
                    <a:lumMod val="50000"/>
                  </a:srgbClr>
                </a:solidFill>
                <a:latin typeface="Century Gothic" panose="020F0302020204030204"/>
              </a:rPr>
              <a:t> </a:t>
            </a:r>
            <a:r>
              <a:rPr lang="en-GB" sz="2400" dirty="0">
                <a:solidFill>
                  <a:srgbClr val="EE6000"/>
                </a:solidFill>
                <a:latin typeface="Century Gothic" panose="020F0302020204030204"/>
              </a:rPr>
              <a:t>8: </a:t>
            </a:r>
            <a:r>
              <a:rPr lang="en-GB" sz="2400" b="1" dirty="0" err="1">
                <a:solidFill>
                  <a:srgbClr val="EE6000"/>
                </a:solidFill>
                <a:latin typeface="Century Gothic" panose="020F0302020204030204"/>
              </a:rPr>
              <a:t>apporté</a:t>
            </a:r>
            <a:r>
              <a:rPr lang="en-GB" sz="2400" dirty="0">
                <a:solidFill>
                  <a:srgbClr val="EE6000"/>
                </a:solidFill>
                <a:latin typeface="Century Gothic" panose="020F0302020204030204"/>
              </a:rPr>
              <a:t> </a:t>
            </a:r>
            <a:r>
              <a:rPr lang="en-GB" sz="2400" dirty="0">
                <a:solidFill>
                  <a:srgbClr val="4472C4">
                    <a:lumMod val="50000"/>
                  </a:srgbClr>
                </a:solidFill>
                <a:latin typeface="Century Gothic" panose="020F0302020204030204"/>
              </a:rPr>
              <a:t>[to bring] un café au </a:t>
            </a:r>
            <a:r>
              <a:rPr lang="en-GB" sz="2400" dirty="0" err="1">
                <a:solidFill>
                  <a:srgbClr val="4472C4">
                    <a:lumMod val="50000"/>
                  </a:srgbClr>
                </a:solidFill>
                <a:latin typeface="Century Gothic"/>
              </a:rPr>
              <a:t>directeur</a:t>
            </a:r>
            <a:r>
              <a:rPr lang="en-GB" sz="2400" dirty="0">
                <a:solidFill>
                  <a:srgbClr val="4472C4">
                    <a:lumMod val="50000"/>
                  </a:srgbClr>
                </a:solidFill>
                <a:latin typeface="Century Gothic"/>
              </a:rPr>
              <a:t>.</a:t>
            </a:r>
          </a:p>
          <a:p>
            <a:pPr>
              <a:lnSpc>
                <a:spcPct val="150000"/>
              </a:lnSpc>
              <a:defRPr/>
            </a:pPr>
            <a:r>
              <a:rPr lang="en-GB" sz="2400" dirty="0">
                <a:solidFill>
                  <a:srgbClr val="4472C4">
                    <a:lumMod val="50000"/>
                  </a:srgbClr>
                </a:solidFill>
                <a:latin typeface="Century Gothic"/>
              </a:rPr>
              <a:t>J’ </a:t>
            </a:r>
            <a:r>
              <a:rPr lang="en-GB" sz="2400" dirty="0">
                <a:solidFill>
                  <a:srgbClr val="EE6000"/>
                </a:solidFill>
                <a:latin typeface="Century Gothic" panose="020F0302020204030204"/>
              </a:rPr>
              <a:t>9: </a:t>
            </a:r>
            <a:r>
              <a:rPr lang="en-GB" sz="2400" b="1" dirty="0" err="1">
                <a:solidFill>
                  <a:srgbClr val="EE6000"/>
                </a:solidFill>
                <a:latin typeface="Century Gothic" panose="020F0302020204030204"/>
              </a:rPr>
              <a:t>envoie</a:t>
            </a:r>
            <a:r>
              <a:rPr lang="en-GB" sz="2400" dirty="0">
                <a:solidFill>
                  <a:srgbClr val="4472C4">
                    <a:lumMod val="50000"/>
                  </a:srgbClr>
                </a:solidFill>
                <a:latin typeface="Century Gothic" panose="020F0302020204030204"/>
              </a:rPr>
              <a:t> [to send] </a:t>
            </a:r>
            <a:r>
              <a:rPr lang="en-GB" sz="2400" dirty="0" err="1">
                <a:solidFill>
                  <a:srgbClr val="4472C4">
                    <a:lumMod val="50000"/>
                  </a:srgbClr>
                </a:solidFill>
                <a:latin typeface="Century Gothic" panose="020F0302020204030204"/>
              </a:rPr>
              <a:t>souvent</a:t>
            </a:r>
            <a:r>
              <a:rPr lang="en-GB" sz="2400" dirty="0">
                <a:solidFill>
                  <a:srgbClr val="4472C4">
                    <a:lumMod val="50000"/>
                  </a:srgbClr>
                </a:solidFill>
                <a:latin typeface="Century Gothic" panose="020F0302020204030204"/>
              </a:rPr>
              <a:t> des emails.</a:t>
            </a:r>
          </a:p>
        </p:txBody>
      </p:sp>
      <p:sp>
        <p:nvSpPr>
          <p:cNvPr id="20" name="TextBox 19"/>
          <p:cNvSpPr txBox="1"/>
          <p:nvPr/>
        </p:nvSpPr>
        <p:spPr>
          <a:xfrm>
            <a:off x="908188" y="5735348"/>
            <a:ext cx="1134368" cy="461665"/>
          </a:xfrm>
          <a:prstGeom prst="rect">
            <a:avLst/>
          </a:prstGeom>
          <a:solidFill>
            <a:schemeClr val="bg1"/>
          </a:solidFill>
        </p:spPr>
        <p:txBody>
          <a:bodyPr wrap="square" rtlCol="0">
            <a:spAutoFit/>
          </a:bodyPr>
          <a:lstStyle/>
          <a:p>
            <a:r>
              <a:rPr lang="en-GB" sz="2400" dirty="0">
                <a:solidFill>
                  <a:srgbClr val="4472C4">
                    <a:lumMod val="50000"/>
                  </a:srgbClr>
                </a:solidFill>
                <a:latin typeface="Century Gothic"/>
              </a:rPr>
              <a:t>______</a:t>
            </a:r>
          </a:p>
        </p:txBody>
      </p:sp>
      <p:sp>
        <p:nvSpPr>
          <p:cNvPr id="21" name="TextBox 20"/>
          <p:cNvSpPr txBox="1"/>
          <p:nvPr/>
        </p:nvSpPr>
        <p:spPr>
          <a:xfrm>
            <a:off x="2884323" y="5190914"/>
            <a:ext cx="1251742" cy="461665"/>
          </a:xfrm>
          <a:prstGeom prst="rect">
            <a:avLst/>
          </a:prstGeom>
          <a:solidFill>
            <a:schemeClr val="bg1"/>
          </a:solidFill>
        </p:spPr>
        <p:txBody>
          <a:bodyPr wrap="square" rtlCol="0">
            <a:spAutoFit/>
          </a:bodyPr>
          <a:lstStyle/>
          <a:p>
            <a:r>
              <a:rPr lang="en-GB" sz="2400" dirty="0">
                <a:solidFill>
                  <a:srgbClr val="4472C4">
                    <a:lumMod val="50000"/>
                  </a:srgbClr>
                </a:solidFill>
                <a:latin typeface="Century Gothic"/>
              </a:rPr>
              <a:t>______</a:t>
            </a:r>
          </a:p>
        </p:txBody>
      </p:sp>
      <p:sp>
        <p:nvSpPr>
          <p:cNvPr id="22" name="TextBox 21"/>
          <p:cNvSpPr txBox="1"/>
          <p:nvPr/>
        </p:nvSpPr>
        <p:spPr>
          <a:xfrm>
            <a:off x="1024852" y="4680048"/>
            <a:ext cx="901040" cy="461665"/>
          </a:xfrm>
          <a:prstGeom prst="rect">
            <a:avLst/>
          </a:prstGeom>
          <a:solidFill>
            <a:schemeClr val="bg1"/>
          </a:solidFill>
        </p:spPr>
        <p:txBody>
          <a:bodyPr wrap="square" rtlCol="0">
            <a:spAutoFit/>
          </a:bodyPr>
          <a:lstStyle/>
          <a:p>
            <a:r>
              <a:rPr lang="en-GB" sz="2400" dirty="0">
                <a:solidFill>
                  <a:srgbClr val="4472C4">
                    <a:lumMod val="50000"/>
                  </a:srgbClr>
                </a:solidFill>
                <a:latin typeface="Century Gothic"/>
              </a:rPr>
              <a:t>____</a:t>
            </a:r>
          </a:p>
        </p:txBody>
      </p:sp>
      <p:sp>
        <p:nvSpPr>
          <p:cNvPr id="23" name="TextBox 22"/>
          <p:cNvSpPr txBox="1"/>
          <p:nvPr/>
        </p:nvSpPr>
        <p:spPr>
          <a:xfrm>
            <a:off x="951511" y="1359052"/>
            <a:ext cx="1257299" cy="461665"/>
          </a:xfrm>
          <a:prstGeom prst="rect">
            <a:avLst/>
          </a:prstGeom>
          <a:solidFill>
            <a:schemeClr val="bg1"/>
          </a:solidFill>
        </p:spPr>
        <p:txBody>
          <a:bodyPr wrap="square" rtlCol="0">
            <a:spAutoFit/>
          </a:bodyPr>
          <a:lstStyle/>
          <a:p>
            <a:r>
              <a:rPr lang="en-GB" sz="2400">
                <a:solidFill>
                  <a:srgbClr val="4472C4">
                    <a:lumMod val="50000"/>
                  </a:srgbClr>
                </a:solidFill>
                <a:latin typeface="Century Gothic"/>
              </a:rPr>
              <a:t>______ </a:t>
            </a:r>
            <a:endParaRPr lang="en-GB" sz="2400" dirty="0">
              <a:solidFill>
                <a:srgbClr val="4472C4">
                  <a:lumMod val="50000"/>
                </a:srgbClr>
              </a:solidFill>
              <a:latin typeface="Century Gothic"/>
            </a:endParaRPr>
          </a:p>
        </p:txBody>
      </p:sp>
      <p:sp>
        <p:nvSpPr>
          <p:cNvPr id="24" name="TextBox 23"/>
          <p:cNvSpPr txBox="1"/>
          <p:nvPr/>
        </p:nvSpPr>
        <p:spPr>
          <a:xfrm>
            <a:off x="2822314" y="1910666"/>
            <a:ext cx="954039" cy="461665"/>
          </a:xfrm>
          <a:prstGeom prst="rect">
            <a:avLst/>
          </a:prstGeom>
          <a:solidFill>
            <a:schemeClr val="bg1"/>
          </a:solidFill>
        </p:spPr>
        <p:txBody>
          <a:bodyPr wrap="square" rtlCol="0">
            <a:spAutoFit/>
          </a:bodyPr>
          <a:lstStyle/>
          <a:p>
            <a:r>
              <a:rPr lang="en-GB" sz="2400" dirty="0">
                <a:solidFill>
                  <a:srgbClr val="4472C4">
                    <a:lumMod val="50000"/>
                  </a:srgbClr>
                </a:solidFill>
                <a:latin typeface="Century Gothic"/>
              </a:rPr>
              <a:t>_____ </a:t>
            </a:r>
          </a:p>
        </p:txBody>
      </p:sp>
      <p:sp>
        <p:nvSpPr>
          <p:cNvPr id="25" name="TextBox 24"/>
          <p:cNvSpPr txBox="1"/>
          <p:nvPr/>
        </p:nvSpPr>
        <p:spPr>
          <a:xfrm>
            <a:off x="864866" y="2438906"/>
            <a:ext cx="860026" cy="461665"/>
          </a:xfrm>
          <a:prstGeom prst="rect">
            <a:avLst/>
          </a:prstGeom>
          <a:solidFill>
            <a:schemeClr val="bg1"/>
          </a:solidFill>
        </p:spPr>
        <p:txBody>
          <a:bodyPr wrap="square" rtlCol="0">
            <a:spAutoFit/>
          </a:bodyPr>
          <a:lstStyle/>
          <a:p>
            <a:r>
              <a:rPr lang="en-GB" sz="2400">
                <a:solidFill>
                  <a:srgbClr val="4472C4">
                    <a:lumMod val="50000"/>
                  </a:srgbClr>
                </a:solidFill>
                <a:latin typeface="Century Gothic"/>
              </a:rPr>
              <a:t>____ </a:t>
            </a:r>
            <a:endParaRPr lang="en-GB" sz="2400" dirty="0">
              <a:solidFill>
                <a:srgbClr val="4472C4">
                  <a:lumMod val="50000"/>
                </a:srgbClr>
              </a:solidFill>
              <a:latin typeface="Century Gothic"/>
            </a:endParaRPr>
          </a:p>
        </p:txBody>
      </p:sp>
      <p:sp>
        <p:nvSpPr>
          <p:cNvPr id="26" name="TextBox 25"/>
          <p:cNvSpPr txBox="1"/>
          <p:nvPr/>
        </p:nvSpPr>
        <p:spPr>
          <a:xfrm>
            <a:off x="1724891" y="2996652"/>
            <a:ext cx="1232065" cy="461665"/>
          </a:xfrm>
          <a:prstGeom prst="rect">
            <a:avLst/>
          </a:prstGeom>
          <a:solidFill>
            <a:schemeClr val="bg1"/>
          </a:solidFill>
        </p:spPr>
        <p:txBody>
          <a:bodyPr wrap="square" rtlCol="0">
            <a:spAutoFit/>
          </a:bodyPr>
          <a:lstStyle/>
          <a:p>
            <a:r>
              <a:rPr lang="en-GB" sz="2400">
                <a:solidFill>
                  <a:srgbClr val="4472C4">
                    <a:lumMod val="50000"/>
                  </a:srgbClr>
                </a:solidFill>
                <a:latin typeface="Century Gothic"/>
              </a:rPr>
              <a:t>______</a:t>
            </a:r>
            <a:endParaRPr lang="en-GB" sz="2400" dirty="0">
              <a:solidFill>
                <a:srgbClr val="4472C4">
                  <a:lumMod val="50000"/>
                </a:srgbClr>
              </a:solidFill>
              <a:latin typeface="Century Gothic"/>
            </a:endParaRPr>
          </a:p>
        </p:txBody>
      </p:sp>
      <p:sp>
        <p:nvSpPr>
          <p:cNvPr id="27" name="TextBox 26"/>
          <p:cNvSpPr txBox="1"/>
          <p:nvPr/>
        </p:nvSpPr>
        <p:spPr>
          <a:xfrm>
            <a:off x="1172397" y="3541966"/>
            <a:ext cx="1143291" cy="461665"/>
          </a:xfrm>
          <a:prstGeom prst="rect">
            <a:avLst/>
          </a:prstGeom>
          <a:solidFill>
            <a:schemeClr val="bg1"/>
          </a:solidFill>
        </p:spPr>
        <p:txBody>
          <a:bodyPr wrap="square" rtlCol="0">
            <a:spAutoFit/>
          </a:bodyPr>
          <a:lstStyle/>
          <a:p>
            <a:r>
              <a:rPr lang="en-GB" sz="2400">
                <a:solidFill>
                  <a:srgbClr val="4472C4">
                    <a:lumMod val="50000"/>
                  </a:srgbClr>
                </a:solidFill>
                <a:latin typeface="Century Gothic"/>
              </a:rPr>
              <a:t>_____</a:t>
            </a:r>
            <a:endParaRPr lang="en-GB" sz="2400" dirty="0">
              <a:solidFill>
                <a:srgbClr val="4472C4">
                  <a:lumMod val="50000"/>
                </a:srgbClr>
              </a:solidFill>
              <a:latin typeface="Century Gothic"/>
            </a:endParaRPr>
          </a:p>
        </p:txBody>
      </p:sp>
      <p:sp>
        <p:nvSpPr>
          <p:cNvPr id="28" name="TextBox 27"/>
          <p:cNvSpPr txBox="1"/>
          <p:nvPr/>
        </p:nvSpPr>
        <p:spPr>
          <a:xfrm>
            <a:off x="1124197" y="4114045"/>
            <a:ext cx="918359" cy="461665"/>
          </a:xfrm>
          <a:prstGeom prst="rect">
            <a:avLst/>
          </a:prstGeom>
          <a:solidFill>
            <a:schemeClr val="bg1"/>
          </a:solidFill>
        </p:spPr>
        <p:txBody>
          <a:bodyPr wrap="square" rtlCol="0">
            <a:spAutoFit/>
          </a:bodyPr>
          <a:lstStyle/>
          <a:p>
            <a:r>
              <a:rPr lang="en-GB" sz="2400" dirty="0">
                <a:solidFill>
                  <a:srgbClr val="4472C4">
                    <a:lumMod val="50000"/>
                  </a:srgbClr>
                </a:solidFill>
                <a:latin typeface="Century Gothic"/>
              </a:rPr>
              <a:t>____</a:t>
            </a:r>
          </a:p>
        </p:txBody>
      </p:sp>
      <p:sp>
        <p:nvSpPr>
          <p:cNvPr id="2" name="Rounded Rectangle 46">
            <a:extLst>
              <a:ext uri="{FF2B5EF4-FFF2-40B4-BE49-F238E27FC236}">
                <a16:creationId xmlns:a16="http://schemas.microsoft.com/office/drawing/2014/main" xmlns="" id="{5CCCDEF7-9B01-4141-8A42-30244825470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grpSp>
        <p:nvGrpSpPr>
          <p:cNvPr id="11" name="Group 10">
            <a:extLst>
              <a:ext uri="{FF2B5EF4-FFF2-40B4-BE49-F238E27FC236}">
                <a16:creationId xmlns:a16="http://schemas.microsoft.com/office/drawing/2014/main" xmlns="" id="{C75597DA-1DD6-45A1-8132-FB6CAE3E87D1}"/>
              </a:ext>
            </a:extLst>
          </p:cNvPr>
          <p:cNvGrpSpPr/>
          <p:nvPr/>
        </p:nvGrpSpPr>
        <p:grpSpPr>
          <a:xfrm>
            <a:off x="8516124" y="1541729"/>
            <a:ext cx="3901969" cy="4263249"/>
            <a:chOff x="8618207" y="1004713"/>
            <a:chExt cx="3901969" cy="4263249"/>
          </a:xfrm>
        </p:grpSpPr>
        <p:pic>
          <p:nvPicPr>
            <p:cNvPr id="1026" name="Picture 2">
              <a:extLst>
                <a:ext uri="{FF2B5EF4-FFF2-40B4-BE49-F238E27FC236}">
                  <a16:creationId xmlns:a16="http://schemas.microsoft.com/office/drawing/2014/main" xmlns="" id="{967217AA-C3F5-425E-BBE7-E9D062F81E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8207" y="1004713"/>
              <a:ext cx="3459993" cy="27147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toy&#10;&#10;Description automatically generated">
              <a:extLst>
                <a:ext uri="{FF2B5EF4-FFF2-40B4-BE49-F238E27FC236}">
                  <a16:creationId xmlns:a16="http://schemas.microsoft.com/office/drawing/2014/main" xmlns="" id="{0B3C0829-5235-4A24-88CA-DB84154138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4280" y="2362066"/>
              <a:ext cx="2905896" cy="2905896"/>
            </a:xfrm>
            <a:prstGeom prst="rect">
              <a:avLst/>
            </a:prstGeom>
          </p:spPr>
        </p:pic>
      </p:grpSp>
      <p:sp>
        <p:nvSpPr>
          <p:cNvPr id="29" name="Rounded Rectangular Callout 1">
            <a:extLst>
              <a:ext uri="{FF2B5EF4-FFF2-40B4-BE49-F238E27FC236}">
                <a16:creationId xmlns:a16="http://schemas.microsoft.com/office/drawing/2014/main" xmlns="" id="{C7894CE0-3117-4CC7-AEC6-9C198712CFFF}"/>
              </a:ext>
            </a:extLst>
          </p:cNvPr>
          <p:cNvSpPr/>
          <p:nvPr/>
        </p:nvSpPr>
        <p:spPr>
          <a:xfrm>
            <a:off x="8307372" y="127579"/>
            <a:ext cx="3668745" cy="993772"/>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solidFill>
                  <a:prstClr val="white"/>
                </a:solidFill>
                <a:latin typeface="Century Gothic"/>
              </a:rPr>
              <a:t>Le </a:t>
            </a:r>
            <a:r>
              <a:rPr lang="fr-FR" sz="2200" b="1" dirty="0">
                <a:solidFill>
                  <a:prstClr val="white"/>
                </a:solidFill>
                <a:latin typeface="Century Gothic"/>
              </a:rPr>
              <a:t>Crédit Agricole est une</a:t>
            </a:r>
            <a:r>
              <a:rPr lang="fr-FR" sz="2200" dirty="0">
                <a:solidFill>
                  <a:prstClr val="white"/>
                </a:solidFill>
                <a:latin typeface="Century Gothic"/>
              </a:rPr>
              <a:t> banque Française.</a:t>
            </a:r>
            <a:endParaRPr lang="en-GB" sz="2200" i="1" dirty="0">
              <a:solidFill>
                <a:prstClr val="white"/>
              </a:solidFill>
              <a:latin typeface="Century Gothic"/>
            </a:endParaRPr>
          </a:p>
        </p:txBody>
      </p:sp>
    </p:spTree>
    <p:extLst>
      <p:ext uri="{BB962C8B-B14F-4D97-AF65-F5344CB8AC3E}">
        <p14:creationId xmlns:p14="http://schemas.microsoft.com/office/powerpoint/2010/main" val="1675044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8.1.1.7</a:t>
            </a:r>
            <a:endParaRPr lang="en-US" dirty="0"/>
          </a:p>
        </p:txBody>
      </p:sp>
      <p:sp>
        <p:nvSpPr>
          <p:cNvPr id="3" name="Content Placeholder 2"/>
          <p:cNvSpPr>
            <a:spLocks noGrp="1"/>
          </p:cNvSpPr>
          <p:nvPr>
            <p:ph idx="1"/>
          </p:nvPr>
        </p:nvSpPr>
        <p:spPr/>
        <p:txBody>
          <a:bodyPr/>
          <a:lstStyle/>
          <a:p>
            <a:r>
              <a:rPr lang="en-US" dirty="0" smtClean="0"/>
              <a:t>Slides 24-25: Reading exercise with details about Belgian culture (languages, gastronomy, capital city)</a:t>
            </a:r>
          </a:p>
          <a:p>
            <a:r>
              <a:rPr lang="en-US" dirty="0" smtClean="0"/>
              <a:t>Slides 27-30: Reading exercise based around Belgian attractions and traditions</a:t>
            </a:r>
            <a:endParaRPr lang="en-US" dirty="0"/>
          </a:p>
        </p:txBody>
      </p:sp>
    </p:spTree>
    <p:extLst>
      <p:ext uri="{BB962C8B-B14F-4D97-AF65-F5344CB8AC3E}">
        <p14:creationId xmlns:p14="http://schemas.microsoft.com/office/powerpoint/2010/main" val="245101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vacances</a:t>
            </a:r>
            <a:r>
              <a:rPr lang="en-GB" sz="3600" b="1" dirty="0">
                <a:solidFill>
                  <a:schemeClr val="bg1"/>
                </a:solidFill>
              </a:rPr>
              <a:t> de </a:t>
            </a:r>
            <a:r>
              <a:rPr lang="en-GB" sz="3600" b="1" dirty="0" err="1">
                <a:solidFill>
                  <a:schemeClr val="bg1"/>
                </a:solidFill>
              </a:rPr>
              <a:t>Léa</a:t>
            </a:r>
            <a:endParaRPr lang="en-GB" sz="3600" b="1" dirty="0">
              <a:solidFill>
                <a:schemeClr val="bg1"/>
              </a:solidFill>
            </a:endParaRP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6" name="TextBox 5">
            <a:extLst>
              <a:ext uri="{FF2B5EF4-FFF2-40B4-BE49-F238E27FC236}">
                <a16:creationId xmlns:a16="http://schemas.microsoft.com/office/drawing/2014/main" xmlns="" id="{6E7E97DA-2F23-F745-B756-301D480DCC3C}"/>
              </a:ext>
            </a:extLst>
          </p:cNvPr>
          <p:cNvSpPr txBox="1"/>
          <p:nvPr/>
        </p:nvSpPr>
        <p:spPr>
          <a:xfrm>
            <a:off x="501438" y="2011968"/>
            <a:ext cx="8672453" cy="4093428"/>
          </a:xfrm>
          <a:prstGeom prst="rect">
            <a:avLst/>
          </a:prstGeom>
          <a:noFill/>
        </p:spPr>
        <p:txBody>
          <a:bodyPr wrap="square" rtlCol="0">
            <a:spAutoFit/>
          </a:bodyPr>
          <a:lstStyle/>
          <a:p>
            <a:pPr fontAlgn="ctr"/>
            <a:r>
              <a:rPr lang="fr-FR" sz="2400" dirty="0">
                <a:solidFill>
                  <a:srgbClr val="1F4E79"/>
                </a:solidFill>
                <a:latin typeface="Century Gothic" panose="020B0502020202020204" pitchFamily="34" charset="0"/>
              </a:rPr>
              <a:t>En </a:t>
            </a:r>
            <a:r>
              <a:rPr lang="fr-FR" sz="2400" b="1" dirty="0">
                <a:solidFill>
                  <a:srgbClr val="1F4E79"/>
                </a:solidFill>
                <a:latin typeface="Century Gothic" panose="020B0502020202020204" pitchFamily="34" charset="0"/>
              </a:rPr>
              <a:t>mai</a:t>
            </a:r>
            <a:r>
              <a:rPr lang="fr-FR" sz="2400" dirty="0">
                <a:solidFill>
                  <a:srgbClr val="1F4E79"/>
                </a:solidFill>
                <a:latin typeface="Century Gothic" panose="020B0502020202020204" pitchFamily="34" charset="0"/>
              </a:rPr>
              <a:t>, j’ai </a:t>
            </a:r>
            <a:r>
              <a:rPr lang="en-GB" sz="2400" dirty="0" err="1">
                <a:solidFill>
                  <a:srgbClr val="115076"/>
                </a:solidFill>
                <a:latin typeface="Century Gothic" panose="020B0502020202020204" pitchFamily="34" charset="0"/>
              </a:rPr>
              <a:t>visité</a:t>
            </a:r>
            <a:r>
              <a:rPr lang="en-GB" sz="2400" dirty="0">
                <a:solidFill>
                  <a:srgbClr val="115076"/>
                </a:solidFill>
                <a:latin typeface="Century Gothic" panose="020B0502020202020204" pitchFamily="34" charset="0"/>
              </a:rPr>
              <a:t> </a:t>
            </a:r>
            <a:r>
              <a:rPr lang="en-GB" sz="2400" dirty="0">
                <a:solidFill>
                  <a:srgbClr val="1F4E79"/>
                </a:solidFill>
                <a:latin typeface="Century Gothic" panose="020B0502020202020204" pitchFamily="34" charset="0"/>
              </a:rPr>
              <a:t>la Belgique pour la </a:t>
            </a:r>
            <a:r>
              <a:rPr lang="en-GB" sz="2400" b="1" dirty="0">
                <a:solidFill>
                  <a:srgbClr val="1F4E79"/>
                </a:solidFill>
                <a:latin typeface="Century Gothic" panose="020B0502020202020204" pitchFamily="34" charset="0"/>
              </a:rPr>
              <a:t>première</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fois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J’ai</a:t>
            </a:r>
            <a:r>
              <a:rPr lang="en-GB" sz="2400" dirty="0">
                <a:solidFill>
                  <a:srgbClr val="1F4E79"/>
                </a:solidFill>
                <a:latin typeface="Century Gothic" panose="020B0502020202020204" pitchFamily="34" charset="0"/>
              </a:rPr>
              <a:t> passé </a:t>
            </a:r>
            <a:r>
              <a:rPr lang="en-GB" sz="2400" b="1" dirty="0">
                <a:solidFill>
                  <a:srgbClr val="1F4E79"/>
                </a:solidFill>
                <a:latin typeface="Century Gothic" panose="020B0502020202020204" pitchFamily="34" charset="0"/>
              </a:rPr>
              <a:t>quatorze</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jours</a:t>
            </a:r>
            <a:r>
              <a:rPr lang="en-GB" sz="2400" dirty="0">
                <a:solidFill>
                  <a:srgbClr val="1F4E79"/>
                </a:solidFill>
                <a:latin typeface="Century Gothic" panose="020B0502020202020204" pitchFamily="34" charset="0"/>
              </a:rPr>
              <a:t> à </a:t>
            </a:r>
            <a:r>
              <a:rPr lang="en-GB" sz="2400" dirty="0" err="1">
                <a:solidFill>
                  <a:srgbClr val="1F4E79"/>
                </a:solidFill>
                <a:latin typeface="Century Gothic" panose="020B0502020202020204" pitchFamily="34" charset="0"/>
              </a:rPr>
              <a:t>Bruxelles</a:t>
            </a:r>
            <a:r>
              <a:rPr lang="en-GB" sz="2400" dirty="0">
                <a:solidFill>
                  <a:srgbClr val="1F4E79"/>
                </a:solidFill>
                <a:latin typeface="Century Gothic" panose="020B0502020202020204" pitchFamily="34" charset="0"/>
              </a:rPr>
              <a:t>. </a:t>
            </a:r>
            <a:r>
              <a:rPr lang="fr-FR" sz="2400" dirty="0">
                <a:solidFill>
                  <a:srgbClr val="1F4E79"/>
                </a:solidFill>
                <a:latin typeface="Century Gothic" panose="020B0502020202020204" pitchFamily="34" charset="0"/>
              </a:rPr>
              <a:t>Le cœur de Bruxelles est magnifique et </a:t>
            </a:r>
            <a:r>
              <a:rPr lang="en-GB" sz="2400" dirty="0">
                <a:solidFill>
                  <a:srgbClr val="1F4E79"/>
                </a:solidFill>
                <a:latin typeface="Century Gothic" panose="020B0502020202020204" pitchFamily="34" charset="0"/>
              </a:rPr>
              <a:t>le </a:t>
            </a:r>
            <a:r>
              <a:rPr lang="en-GB" sz="2400" dirty="0" err="1">
                <a:solidFill>
                  <a:srgbClr val="1F4E79"/>
                </a:solidFill>
                <a:latin typeface="Century Gothic" panose="020B0502020202020204" pitchFamily="34" charset="0"/>
              </a:rPr>
              <a:t>printemps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est</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une</a:t>
            </a:r>
            <a:r>
              <a:rPr lang="en-GB" sz="2400" dirty="0">
                <a:solidFill>
                  <a:srgbClr val="1F4E79"/>
                </a:solidFill>
                <a:latin typeface="Century Gothic" panose="020B0502020202020204" pitchFamily="34" charset="0"/>
              </a:rPr>
              <a:t> belle </a:t>
            </a:r>
            <a:r>
              <a:rPr lang="en-GB" sz="2400" dirty="0" err="1">
                <a:solidFill>
                  <a:srgbClr val="1F4E79"/>
                </a:solidFill>
                <a:latin typeface="Century Gothic" panose="020B0502020202020204" pitchFamily="34" charset="0"/>
              </a:rPr>
              <a:t>saison</a:t>
            </a:r>
            <a:r>
              <a:rPr lang="en-GB" sz="2400" dirty="0">
                <a:solidFill>
                  <a:srgbClr val="1F4E79"/>
                </a:solidFill>
                <a:latin typeface="Century Gothic" panose="020B0502020202020204" pitchFamily="34" charset="0"/>
              </a:rPr>
              <a:t>.</a:t>
            </a:r>
          </a:p>
          <a:p>
            <a:endParaRPr lang="en-GB" sz="2400" dirty="0">
              <a:solidFill>
                <a:srgbClr val="1F4E79"/>
              </a:solidFill>
              <a:latin typeface="Century Gothic" panose="020B0502020202020204" pitchFamily="34" charset="0"/>
            </a:endParaRPr>
          </a:p>
          <a:p>
            <a:r>
              <a:rPr lang="fr-FR" sz="2400" dirty="0">
                <a:solidFill>
                  <a:srgbClr val="1F4E79"/>
                </a:solidFill>
                <a:latin typeface="Century Gothic" panose="020B0502020202020204" pitchFamily="34" charset="0"/>
              </a:rPr>
              <a:t>La Belgique possède* trois langues officielles ! </a:t>
            </a:r>
            <a:r>
              <a:rPr lang="fr-FR" sz="2400" b="1" dirty="0">
                <a:solidFill>
                  <a:srgbClr val="1F4E79"/>
                </a:solidFill>
                <a:latin typeface="Century Gothic" panose="020B0502020202020204" pitchFamily="34" charset="0"/>
              </a:rPr>
              <a:t>On </a:t>
            </a:r>
          </a:p>
          <a:p>
            <a:r>
              <a:rPr lang="fr-FR" sz="2400" dirty="0">
                <a:solidFill>
                  <a:srgbClr val="1F4E79"/>
                </a:solidFill>
                <a:latin typeface="Century Gothic" panose="020B0502020202020204" pitchFamily="34" charset="0"/>
              </a:rPr>
              <a:t>parle néerlandais*, français et </a:t>
            </a:r>
            <a:r>
              <a:rPr lang="fr-FR" sz="2400" b="1" dirty="0">
                <a:solidFill>
                  <a:srgbClr val="1F4E79"/>
                </a:solidFill>
                <a:latin typeface="Century Gothic" panose="020B0502020202020204" pitchFamily="34" charset="0"/>
              </a:rPr>
              <a:t>allemand</a:t>
            </a:r>
            <a:r>
              <a:rPr lang="fr-FR" sz="2400" dirty="0">
                <a:solidFill>
                  <a:srgbClr val="1F4E79"/>
                </a:solidFill>
                <a:latin typeface="Century Gothic" panose="020B0502020202020204" pitchFamily="34" charset="0"/>
              </a:rPr>
              <a:t>. C’est un pays très intéressant !</a:t>
            </a:r>
          </a:p>
          <a:p>
            <a:endParaRPr lang="en-GB" sz="2000" dirty="0">
              <a:solidFill>
                <a:prstClr val="black"/>
              </a:solidFill>
              <a:latin typeface="Arial" panose="020B0604020202020204" pitchFamily="34" charset="0"/>
            </a:endParaRPr>
          </a:p>
          <a:p>
            <a:pPr fontAlgn="ctr"/>
            <a:r>
              <a:rPr lang="en-GB" sz="2400" dirty="0">
                <a:solidFill>
                  <a:srgbClr val="1F4E79"/>
                </a:solidFill>
                <a:latin typeface="Century Gothic" panose="020B0502020202020204" pitchFamily="34" charset="0"/>
              </a:rPr>
              <a:t>Les </a:t>
            </a:r>
            <a:r>
              <a:rPr lang="en-GB" sz="2400" b="1" dirty="0">
                <a:solidFill>
                  <a:srgbClr val="1F4E79"/>
                </a:solidFill>
                <a:latin typeface="Century Gothic" panose="020B0502020202020204" pitchFamily="34" charset="0"/>
              </a:rPr>
              <a:t>traditions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belges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sont</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intéressantes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aussi</a:t>
            </a:r>
            <a:r>
              <a:rPr lang="en-GB" sz="2400" dirty="0">
                <a:solidFill>
                  <a:srgbClr val="1F4E79"/>
                </a:solidFill>
                <a:latin typeface="Century Gothic" panose="020B0502020202020204" pitchFamily="34" charset="0"/>
              </a:rPr>
              <a:t>.</a:t>
            </a:r>
            <a:r>
              <a:rPr lang="en-GB" sz="2000" dirty="0">
                <a:solidFill>
                  <a:prstClr val="black"/>
                </a:solidFill>
                <a:latin typeface="Arial" panose="020B0604020202020204" pitchFamily="34" charset="0"/>
              </a:rPr>
              <a:t> </a:t>
            </a:r>
            <a:r>
              <a:rPr lang="en-GB" sz="2400" dirty="0">
                <a:solidFill>
                  <a:srgbClr val="1F4E79"/>
                </a:solidFill>
                <a:latin typeface="Century Gothic" panose="020B0502020202020204" pitchFamily="34" charset="0"/>
              </a:rPr>
              <a:t>On </a:t>
            </a:r>
            <a:r>
              <a:rPr lang="en-GB" sz="2400" dirty="0" err="1">
                <a:solidFill>
                  <a:srgbClr val="1F4E79"/>
                </a:solidFill>
                <a:latin typeface="Century Gothic" panose="020B0502020202020204" pitchFamily="34" charset="0"/>
              </a:rPr>
              <a:t>peut</a:t>
            </a:r>
            <a:r>
              <a:rPr lang="en-GB" sz="2400" dirty="0">
                <a:solidFill>
                  <a:srgbClr val="1F4E79"/>
                </a:solidFill>
                <a:latin typeface="Century Gothic" panose="020B0502020202020204" pitchFamily="34" charset="0"/>
              </a:rPr>
              <a:t> manger les </a:t>
            </a:r>
            <a:r>
              <a:rPr lang="en-GB" sz="2400" dirty="0" err="1">
                <a:solidFill>
                  <a:srgbClr val="1F4E79"/>
                </a:solidFill>
                <a:latin typeface="Century Gothic" panose="020B0502020202020204" pitchFamily="34" charset="0"/>
              </a:rPr>
              <a:t>moules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mais</a:t>
            </a:r>
            <a:r>
              <a:rPr lang="en-GB" sz="2400" dirty="0">
                <a:solidFill>
                  <a:srgbClr val="1F4E79"/>
                </a:solidFill>
                <a:latin typeface="Century Gothic" panose="020B0502020202020204" pitchFamily="34" charset="0"/>
              </a:rPr>
              <a:t> je </a:t>
            </a:r>
            <a:r>
              <a:rPr lang="en-GB" sz="2400" b="1" dirty="0" err="1">
                <a:solidFill>
                  <a:srgbClr val="1F4E79"/>
                </a:solidFill>
                <a:latin typeface="Century Gothic" panose="020B0502020202020204" pitchFamily="34" charset="0"/>
              </a:rPr>
              <a:t>préfère</a:t>
            </a:r>
            <a:r>
              <a:rPr lang="en-GB" sz="2400" dirty="0">
                <a:solidFill>
                  <a:srgbClr val="1F4E79"/>
                </a:solidFill>
                <a:latin typeface="Century Gothic" panose="020B0502020202020204" pitchFamily="34" charset="0"/>
              </a:rPr>
              <a:t> le </a:t>
            </a:r>
            <a:r>
              <a:rPr lang="en-GB" sz="2400" dirty="0" err="1">
                <a:solidFill>
                  <a:srgbClr val="1F4E79"/>
                </a:solidFill>
                <a:latin typeface="Century Gothic" panose="020B0502020202020204" pitchFamily="34" charset="0"/>
              </a:rPr>
              <a:t>chocolat</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belge</a:t>
            </a:r>
            <a:r>
              <a:rPr lang="en-GB" sz="2400" dirty="0">
                <a:solidFill>
                  <a:srgbClr val="1F4E79"/>
                </a:solidFill>
                <a:latin typeface="Century Gothic" panose="020B0502020202020204" pitchFamily="34" charset="0"/>
              </a:rPr>
              <a:t> ! </a:t>
            </a:r>
            <a:r>
              <a:rPr lang="fr-FR" sz="2400" dirty="0">
                <a:solidFill>
                  <a:srgbClr val="1F4E79"/>
                </a:solidFill>
                <a:latin typeface="Century Gothic" panose="020B0502020202020204" pitchFamily="34" charset="0"/>
              </a:rPr>
              <a:t>Je veux revenir </a:t>
            </a:r>
            <a:r>
              <a:rPr lang="fr-FR" sz="2400" b="1" dirty="0">
                <a:solidFill>
                  <a:srgbClr val="1F4E79"/>
                </a:solidFill>
                <a:latin typeface="Century Gothic" panose="020B0502020202020204" pitchFamily="34" charset="0"/>
              </a:rPr>
              <a:t>bientôt</a:t>
            </a:r>
            <a:r>
              <a:rPr lang="fr-FR" sz="2400" dirty="0">
                <a:solidFill>
                  <a:srgbClr val="1F4E79"/>
                </a:solidFill>
                <a:latin typeface="Century Gothic" panose="020B0502020202020204" pitchFamily="34" charset="0"/>
              </a:rPr>
              <a:t>, en automne peut-être.</a:t>
            </a:r>
            <a:endParaRPr lang="en-GB" sz="2000" dirty="0">
              <a:solidFill>
                <a:prstClr val="black"/>
              </a:solidFill>
              <a:latin typeface="Arial" panose="020B0604020202020204" pitchFamily="34" charset="0"/>
            </a:endParaRPr>
          </a:p>
        </p:txBody>
      </p:sp>
      <p:pic>
        <p:nvPicPr>
          <p:cNvPr id="10" name="Picture 9" descr="A close up of a logo&#10;&#10;Description automatically generated">
            <a:extLst>
              <a:ext uri="{FF2B5EF4-FFF2-40B4-BE49-F238E27FC236}">
                <a16:creationId xmlns:a16="http://schemas.microsoft.com/office/drawing/2014/main" xmlns="" id="{F2F5C52A-C2CA-4DF5-B904-158E7321CD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2088" y="4081669"/>
            <a:ext cx="2117175" cy="2117175"/>
          </a:xfrm>
          <a:prstGeom prst="rect">
            <a:avLst/>
          </a:prstGeom>
        </p:spPr>
      </p:pic>
      <p:graphicFrame>
        <p:nvGraphicFramePr>
          <p:cNvPr id="11" name="Table 11">
            <a:extLst>
              <a:ext uri="{FF2B5EF4-FFF2-40B4-BE49-F238E27FC236}">
                <a16:creationId xmlns:a16="http://schemas.microsoft.com/office/drawing/2014/main" xmlns="" id="{CA546D77-4D42-4BE8-BB4D-866B50AEA144}"/>
              </a:ext>
            </a:extLst>
          </p:cNvPr>
          <p:cNvGraphicFramePr>
            <a:graphicFrameLocks noGrp="1"/>
          </p:cNvGraphicFramePr>
          <p:nvPr>
            <p:extLst>
              <p:ext uri="{D42A27DB-BD31-4B8C-83A1-F6EECF244321}">
                <p14:modId xmlns:p14="http://schemas.microsoft.com/office/powerpoint/2010/main" val="2719792552"/>
              </p:ext>
            </p:extLst>
          </p:nvPr>
        </p:nvGraphicFramePr>
        <p:xfrm>
          <a:off x="9754197" y="1015766"/>
          <a:ext cx="2115930" cy="3169920"/>
        </p:xfrm>
        <a:graphic>
          <a:graphicData uri="http://schemas.openxmlformats.org/drawingml/2006/table">
            <a:tbl>
              <a:tblPr firstRow="1" bandRow="1">
                <a:tableStyleId>{8A107856-5554-42FB-B03E-39F5DBC370BA}</a:tableStyleId>
              </a:tblPr>
              <a:tblGrid>
                <a:gridCol w="2115930">
                  <a:extLst>
                    <a:ext uri="{9D8B030D-6E8A-4147-A177-3AD203B41FA5}">
                      <a16:colId xmlns:a16="http://schemas.microsoft.com/office/drawing/2014/main" xmlns="" val="60679399"/>
                    </a:ext>
                  </a:extLst>
                </a:gridCol>
              </a:tblGrid>
              <a:tr h="370840">
                <a:tc>
                  <a:txBody>
                    <a:bodyPr/>
                    <a:lstStyle/>
                    <a:p>
                      <a:pPr algn="ctr"/>
                      <a:r>
                        <a:rPr lang="fr-FR" sz="2000" b="1" dirty="0">
                          <a:solidFill>
                            <a:schemeClr val="accent1">
                              <a:lumMod val="50000"/>
                            </a:schemeClr>
                          </a:solidFill>
                        </a:rPr>
                        <a:t>bientôt</a:t>
                      </a:r>
                      <a:endParaRPr lang="en-GB" sz="2000" b="1" dirty="0">
                        <a:solidFill>
                          <a:schemeClr val="accent1">
                            <a:lumMod val="50000"/>
                          </a:schemeClr>
                        </a:solidFill>
                      </a:endParaRPr>
                    </a:p>
                  </a:txBody>
                  <a:tcPr/>
                </a:tc>
                <a:extLst>
                  <a:ext uri="{0D108BD9-81ED-4DB2-BD59-A6C34878D82A}">
                    <a16:rowId xmlns:a16="http://schemas.microsoft.com/office/drawing/2014/main" xmlns="" val="2716691870"/>
                  </a:ext>
                </a:extLst>
              </a:tr>
              <a:tr h="370840">
                <a:tc>
                  <a:txBody>
                    <a:bodyPr/>
                    <a:lstStyle/>
                    <a:p>
                      <a:pPr algn="ctr"/>
                      <a:r>
                        <a:rPr lang="fr-FR" sz="2000" b="1" dirty="0">
                          <a:solidFill>
                            <a:schemeClr val="accent1">
                              <a:lumMod val="50000"/>
                            </a:schemeClr>
                          </a:solidFill>
                        </a:rPr>
                        <a:t>allemand</a:t>
                      </a:r>
                      <a:endParaRPr lang="en-GB" sz="2000" b="1" dirty="0">
                        <a:solidFill>
                          <a:schemeClr val="accent1">
                            <a:lumMod val="50000"/>
                          </a:schemeClr>
                        </a:solidFill>
                      </a:endParaRPr>
                    </a:p>
                  </a:txBody>
                  <a:tcPr/>
                </a:tc>
                <a:extLst>
                  <a:ext uri="{0D108BD9-81ED-4DB2-BD59-A6C34878D82A}">
                    <a16:rowId xmlns:a16="http://schemas.microsoft.com/office/drawing/2014/main" xmlns="" val="2782186658"/>
                  </a:ext>
                </a:extLst>
              </a:tr>
              <a:tr h="370840">
                <a:tc>
                  <a:txBody>
                    <a:bodyPr/>
                    <a:lstStyle/>
                    <a:p>
                      <a:pPr algn="ctr"/>
                      <a:r>
                        <a:rPr lang="en-GB" sz="2000" b="1" dirty="0">
                          <a:solidFill>
                            <a:schemeClr val="accent1">
                              <a:lumMod val="50000"/>
                            </a:schemeClr>
                          </a:solidFill>
                        </a:rPr>
                        <a:t>première(e)</a:t>
                      </a:r>
                    </a:p>
                  </a:txBody>
                  <a:tcPr/>
                </a:tc>
                <a:extLst>
                  <a:ext uri="{0D108BD9-81ED-4DB2-BD59-A6C34878D82A}">
                    <a16:rowId xmlns:a16="http://schemas.microsoft.com/office/drawing/2014/main" xmlns="" val="2777048285"/>
                  </a:ext>
                </a:extLst>
              </a:tr>
              <a:tr h="370840">
                <a:tc>
                  <a:txBody>
                    <a:bodyPr/>
                    <a:lstStyle/>
                    <a:p>
                      <a:pPr algn="ctr"/>
                      <a:r>
                        <a:rPr lang="en-GB" sz="2000" b="1" dirty="0">
                          <a:solidFill>
                            <a:schemeClr val="accent1">
                              <a:lumMod val="50000"/>
                            </a:schemeClr>
                          </a:solidFill>
                        </a:rPr>
                        <a:t>on</a:t>
                      </a:r>
                    </a:p>
                  </a:txBody>
                  <a:tcPr/>
                </a:tc>
                <a:extLst>
                  <a:ext uri="{0D108BD9-81ED-4DB2-BD59-A6C34878D82A}">
                    <a16:rowId xmlns:a16="http://schemas.microsoft.com/office/drawing/2014/main" xmlns="" val="1648117351"/>
                  </a:ext>
                </a:extLst>
              </a:tr>
              <a:tr h="370840">
                <a:tc>
                  <a:txBody>
                    <a:bodyPr/>
                    <a:lstStyle/>
                    <a:p>
                      <a:pPr algn="ctr"/>
                      <a:r>
                        <a:rPr lang="en-GB" sz="2000" b="1" dirty="0" err="1">
                          <a:solidFill>
                            <a:schemeClr val="accent1">
                              <a:lumMod val="50000"/>
                            </a:schemeClr>
                          </a:solidFill>
                        </a:rPr>
                        <a:t>préférer</a:t>
                      </a:r>
                      <a:endParaRPr lang="en-GB" sz="2000" b="1" dirty="0">
                        <a:solidFill>
                          <a:schemeClr val="accent1">
                            <a:lumMod val="50000"/>
                          </a:schemeClr>
                        </a:solidFill>
                      </a:endParaRPr>
                    </a:p>
                  </a:txBody>
                  <a:tcPr/>
                </a:tc>
                <a:extLst>
                  <a:ext uri="{0D108BD9-81ED-4DB2-BD59-A6C34878D82A}">
                    <a16:rowId xmlns:a16="http://schemas.microsoft.com/office/drawing/2014/main" xmlns="" val="1525303755"/>
                  </a:ext>
                </a:extLst>
              </a:tr>
              <a:tr h="370840">
                <a:tc>
                  <a:txBody>
                    <a:bodyPr/>
                    <a:lstStyle/>
                    <a:p>
                      <a:pPr algn="ctr"/>
                      <a:r>
                        <a:rPr lang="en-GB" sz="2000" b="1" dirty="0">
                          <a:solidFill>
                            <a:schemeClr val="accent1">
                              <a:lumMod val="50000"/>
                            </a:schemeClr>
                          </a:solidFill>
                        </a:rPr>
                        <a:t>tradition</a:t>
                      </a:r>
                    </a:p>
                  </a:txBody>
                  <a:tcPr/>
                </a:tc>
                <a:extLst>
                  <a:ext uri="{0D108BD9-81ED-4DB2-BD59-A6C34878D82A}">
                    <a16:rowId xmlns:a16="http://schemas.microsoft.com/office/drawing/2014/main" xmlns="" val="3424882447"/>
                  </a:ext>
                </a:extLst>
              </a:tr>
              <a:tr h="370840">
                <a:tc>
                  <a:txBody>
                    <a:bodyPr/>
                    <a:lstStyle/>
                    <a:p>
                      <a:pPr algn="ctr"/>
                      <a:r>
                        <a:rPr lang="en-GB" sz="2000" b="1" dirty="0" err="1">
                          <a:solidFill>
                            <a:schemeClr val="accent1">
                              <a:lumMod val="50000"/>
                            </a:schemeClr>
                          </a:solidFill>
                        </a:rPr>
                        <a:t>mai</a:t>
                      </a:r>
                      <a:endParaRPr lang="en-GB" sz="2000" b="1" dirty="0">
                        <a:solidFill>
                          <a:schemeClr val="accent1">
                            <a:lumMod val="50000"/>
                          </a:schemeClr>
                        </a:solidFill>
                      </a:endParaRPr>
                    </a:p>
                  </a:txBody>
                  <a:tcPr/>
                </a:tc>
                <a:extLst>
                  <a:ext uri="{0D108BD9-81ED-4DB2-BD59-A6C34878D82A}">
                    <a16:rowId xmlns:a16="http://schemas.microsoft.com/office/drawing/2014/main" xmlns="" val="3463856981"/>
                  </a:ext>
                </a:extLst>
              </a:tr>
              <a:tr h="370840">
                <a:tc>
                  <a:txBody>
                    <a:bodyPr/>
                    <a:lstStyle/>
                    <a:p>
                      <a:pPr algn="ctr"/>
                      <a:r>
                        <a:rPr lang="en-GB" sz="2000" b="1" dirty="0">
                          <a:solidFill>
                            <a:schemeClr val="accent1">
                              <a:lumMod val="50000"/>
                            </a:schemeClr>
                          </a:solidFill>
                        </a:rPr>
                        <a:t>quatorze</a:t>
                      </a:r>
                    </a:p>
                  </a:txBody>
                  <a:tcPr/>
                </a:tc>
                <a:extLst>
                  <a:ext uri="{0D108BD9-81ED-4DB2-BD59-A6C34878D82A}">
                    <a16:rowId xmlns:a16="http://schemas.microsoft.com/office/drawing/2014/main" xmlns="" val="1825518185"/>
                  </a:ext>
                </a:extLst>
              </a:tr>
            </a:tbl>
          </a:graphicData>
        </a:graphic>
      </p:graphicFrame>
      <p:sp>
        <p:nvSpPr>
          <p:cNvPr id="15" name="TextBox 14">
            <a:extLst>
              <a:ext uri="{FF2B5EF4-FFF2-40B4-BE49-F238E27FC236}">
                <a16:creationId xmlns:a16="http://schemas.microsoft.com/office/drawing/2014/main" xmlns="" id="{E854A697-D1B7-4CDF-96B5-4A755C04CF5C}"/>
              </a:ext>
            </a:extLst>
          </p:cNvPr>
          <p:cNvSpPr txBox="1"/>
          <p:nvPr/>
        </p:nvSpPr>
        <p:spPr>
          <a:xfrm>
            <a:off x="180000" y="1421503"/>
            <a:ext cx="11198087" cy="430887"/>
          </a:xfrm>
          <a:prstGeom prst="rect">
            <a:avLst/>
          </a:prstGeom>
          <a:noFill/>
        </p:spPr>
        <p:txBody>
          <a:bodyPr wrap="square" rtlCol="0">
            <a:spAutoFit/>
          </a:bodyPr>
          <a:lstStyle/>
          <a:p>
            <a:r>
              <a:rPr lang="en-GB" sz="2200" dirty="0">
                <a:solidFill>
                  <a:srgbClr val="5B9BD5">
                    <a:lumMod val="50000"/>
                  </a:srgbClr>
                </a:solidFill>
                <a:latin typeface="Century Gothic"/>
              </a:rPr>
              <a:t>Fill in the gaps with the correct </a:t>
            </a:r>
            <a:r>
              <a:rPr lang="en-GB" sz="2200" b="1" dirty="0">
                <a:solidFill>
                  <a:srgbClr val="5B9BD5">
                    <a:lumMod val="50000"/>
                  </a:srgbClr>
                </a:solidFill>
                <a:latin typeface="Century Gothic"/>
              </a:rPr>
              <a:t>form</a:t>
            </a:r>
            <a:r>
              <a:rPr lang="en-GB" sz="2200" dirty="0">
                <a:solidFill>
                  <a:srgbClr val="5B9BD5">
                    <a:lumMod val="50000"/>
                  </a:srgbClr>
                </a:solidFill>
                <a:latin typeface="Century Gothic"/>
              </a:rPr>
              <a:t> of the words in the table.</a:t>
            </a:r>
          </a:p>
        </p:txBody>
      </p:sp>
      <p:sp>
        <p:nvSpPr>
          <p:cNvPr id="16" name="TextBox 15">
            <a:extLst>
              <a:ext uri="{FF2B5EF4-FFF2-40B4-BE49-F238E27FC236}">
                <a16:creationId xmlns:a16="http://schemas.microsoft.com/office/drawing/2014/main" xmlns="" id="{C137971C-C088-42DA-B001-E37A8B4F0F48}"/>
              </a:ext>
            </a:extLst>
          </p:cNvPr>
          <p:cNvSpPr txBox="1"/>
          <p:nvPr/>
        </p:nvSpPr>
        <p:spPr>
          <a:xfrm>
            <a:off x="933490" y="2052018"/>
            <a:ext cx="784224" cy="369332"/>
          </a:xfrm>
          <a:prstGeom prst="rect">
            <a:avLst/>
          </a:prstGeom>
          <a:solidFill>
            <a:schemeClr val="bg1"/>
          </a:solidFill>
        </p:spPr>
        <p:txBody>
          <a:bodyPr wrap="square" lIns="0" tIns="0" rIns="0" bIns="0" rtlCol="0">
            <a:spAutoFit/>
          </a:bodyPr>
          <a:lstStyle/>
          <a:p>
            <a:pPr algn="ctr"/>
            <a:r>
              <a:rPr lang="en-GB" sz="2400" b="1" dirty="0">
                <a:solidFill>
                  <a:srgbClr val="5B9BD5">
                    <a:lumMod val="50000"/>
                  </a:srgbClr>
                </a:solidFill>
                <a:latin typeface="Century Gothic"/>
              </a:rPr>
              <a:t>[1]</a:t>
            </a:r>
          </a:p>
        </p:txBody>
      </p:sp>
      <p:sp>
        <p:nvSpPr>
          <p:cNvPr id="17" name="TextBox 16">
            <a:extLst>
              <a:ext uri="{FF2B5EF4-FFF2-40B4-BE49-F238E27FC236}">
                <a16:creationId xmlns:a16="http://schemas.microsoft.com/office/drawing/2014/main" xmlns="" id="{4BAEA6A5-F344-4E4A-B66E-3C253A9BB441}"/>
              </a:ext>
            </a:extLst>
          </p:cNvPr>
          <p:cNvSpPr txBox="1"/>
          <p:nvPr/>
        </p:nvSpPr>
        <p:spPr>
          <a:xfrm>
            <a:off x="5908813" y="2051534"/>
            <a:ext cx="1346061" cy="369332"/>
          </a:xfrm>
          <a:prstGeom prst="rect">
            <a:avLst/>
          </a:prstGeom>
          <a:solidFill>
            <a:schemeClr val="bg1"/>
          </a:solidFill>
        </p:spPr>
        <p:txBody>
          <a:bodyPr wrap="square" lIns="0" tIns="0" rIns="0" bIns="0" rtlCol="0">
            <a:spAutoFit/>
          </a:bodyPr>
          <a:lstStyle/>
          <a:p>
            <a:pPr algn="ctr"/>
            <a:r>
              <a:rPr lang="en-GB" sz="2400" b="1" dirty="0">
                <a:solidFill>
                  <a:srgbClr val="5B9BD5">
                    <a:lumMod val="50000"/>
                  </a:srgbClr>
                </a:solidFill>
                <a:latin typeface="Century Gothic"/>
              </a:rPr>
              <a:t>[2]</a:t>
            </a:r>
          </a:p>
        </p:txBody>
      </p:sp>
      <p:sp>
        <p:nvSpPr>
          <p:cNvPr id="18" name="TextBox 17">
            <a:extLst>
              <a:ext uri="{FF2B5EF4-FFF2-40B4-BE49-F238E27FC236}">
                <a16:creationId xmlns:a16="http://schemas.microsoft.com/office/drawing/2014/main" xmlns="" id="{CA2EEF0F-0621-4D3E-AFE7-A2AA732E8CB6}"/>
              </a:ext>
            </a:extLst>
          </p:cNvPr>
          <p:cNvSpPr txBox="1"/>
          <p:nvPr/>
        </p:nvSpPr>
        <p:spPr>
          <a:xfrm>
            <a:off x="1486321" y="2416060"/>
            <a:ext cx="1346061" cy="369332"/>
          </a:xfrm>
          <a:prstGeom prst="rect">
            <a:avLst/>
          </a:prstGeom>
          <a:solidFill>
            <a:schemeClr val="bg1"/>
          </a:solidFill>
        </p:spPr>
        <p:txBody>
          <a:bodyPr wrap="square" lIns="0" tIns="0" rIns="0" bIns="0" rtlCol="0">
            <a:spAutoFit/>
          </a:bodyPr>
          <a:lstStyle/>
          <a:p>
            <a:pPr algn="ctr"/>
            <a:r>
              <a:rPr lang="en-GB" sz="2400" b="1" dirty="0">
                <a:solidFill>
                  <a:srgbClr val="5B9BD5">
                    <a:lumMod val="50000"/>
                  </a:srgbClr>
                </a:solidFill>
                <a:latin typeface="Century Gothic"/>
              </a:rPr>
              <a:t>[3]</a:t>
            </a:r>
          </a:p>
        </p:txBody>
      </p:sp>
      <p:sp>
        <p:nvSpPr>
          <p:cNvPr id="20" name="TextBox 19">
            <a:extLst>
              <a:ext uri="{FF2B5EF4-FFF2-40B4-BE49-F238E27FC236}">
                <a16:creationId xmlns:a16="http://schemas.microsoft.com/office/drawing/2014/main" xmlns="" id="{DBAB487E-B3FA-4B5B-B9C4-6ABEB29A2D6F}"/>
              </a:ext>
            </a:extLst>
          </p:cNvPr>
          <p:cNvSpPr txBox="1"/>
          <p:nvPr/>
        </p:nvSpPr>
        <p:spPr>
          <a:xfrm>
            <a:off x="7254874" y="3498334"/>
            <a:ext cx="1346061" cy="369332"/>
          </a:xfrm>
          <a:prstGeom prst="rect">
            <a:avLst/>
          </a:prstGeom>
          <a:solidFill>
            <a:schemeClr val="bg1"/>
          </a:solidFill>
        </p:spPr>
        <p:txBody>
          <a:bodyPr wrap="square" lIns="0" tIns="0" rIns="0" bIns="0" rtlCol="0">
            <a:spAutoFit/>
          </a:bodyPr>
          <a:lstStyle/>
          <a:p>
            <a:pPr algn="ctr"/>
            <a:r>
              <a:rPr lang="en-GB" sz="2400" b="1" dirty="0">
                <a:solidFill>
                  <a:srgbClr val="5B9BD5">
                    <a:lumMod val="50000"/>
                  </a:srgbClr>
                </a:solidFill>
                <a:latin typeface="Century Gothic"/>
              </a:rPr>
              <a:t>[4]</a:t>
            </a:r>
          </a:p>
        </p:txBody>
      </p:sp>
      <p:sp>
        <p:nvSpPr>
          <p:cNvPr id="21" name="TextBox 20">
            <a:extLst>
              <a:ext uri="{FF2B5EF4-FFF2-40B4-BE49-F238E27FC236}">
                <a16:creationId xmlns:a16="http://schemas.microsoft.com/office/drawing/2014/main" xmlns="" id="{D8266AC6-F9D4-44EC-8D65-A9B74C92817B}"/>
              </a:ext>
            </a:extLst>
          </p:cNvPr>
          <p:cNvSpPr txBox="1"/>
          <p:nvPr/>
        </p:nvSpPr>
        <p:spPr>
          <a:xfrm>
            <a:off x="5056800" y="3893799"/>
            <a:ext cx="1444485" cy="369332"/>
          </a:xfrm>
          <a:prstGeom prst="rect">
            <a:avLst/>
          </a:prstGeom>
          <a:solidFill>
            <a:schemeClr val="bg1"/>
          </a:solidFill>
        </p:spPr>
        <p:txBody>
          <a:bodyPr wrap="square" lIns="0" tIns="0" rIns="0" bIns="0" rtlCol="0">
            <a:spAutoFit/>
          </a:bodyPr>
          <a:lstStyle/>
          <a:p>
            <a:pPr algn="ctr"/>
            <a:r>
              <a:rPr lang="en-GB" sz="2400" b="1" dirty="0">
                <a:solidFill>
                  <a:srgbClr val="5B9BD5">
                    <a:lumMod val="50000"/>
                  </a:srgbClr>
                </a:solidFill>
                <a:latin typeface="Century Gothic"/>
              </a:rPr>
              <a:t>[5]</a:t>
            </a:r>
          </a:p>
        </p:txBody>
      </p:sp>
      <p:sp>
        <p:nvSpPr>
          <p:cNvPr id="22" name="TextBox 21">
            <a:extLst>
              <a:ext uri="{FF2B5EF4-FFF2-40B4-BE49-F238E27FC236}">
                <a16:creationId xmlns:a16="http://schemas.microsoft.com/office/drawing/2014/main" xmlns="" id="{0CB48771-3066-4289-BE23-BC7B532D54C3}"/>
              </a:ext>
            </a:extLst>
          </p:cNvPr>
          <p:cNvSpPr txBox="1"/>
          <p:nvPr/>
        </p:nvSpPr>
        <p:spPr>
          <a:xfrm>
            <a:off x="1095375" y="4909822"/>
            <a:ext cx="1444485" cy="369332"/>
          </a:xfrm>
          <a:prstGeom prst="rect">
            <a:avLst/>
          </a:prstGeom>
          <a:solidFill>
            <a:schemeClr val="bg1"/>
          </a:solidFill>
        </p:spPr>
        <p:txBody>
          <a:bodyPr wrap="square" lIns="0" tIns="0" rIns="0" bIns="0" rtlCol="0">
            <a:spAutoFit/>
          </a:bodyPr>
          <a:lstStyle/>
          <a:p>
            <a:pPr algn="ctr"/>
            <a:r>
              <a:rPr lang="en-GB" sz="2400" b="1" dirty="0">
                <a:solidFill>
                  <a:srgbClr val="5B9BD5">
                    <a:lumMod val="50000"/>
                  </a:srgbClr>
                </a:solidFill>
                <a:latin typeface="Century Gothic"/>
              </a:rPr>
              <a:t>[6]</a:t>
            </a:r>
          </a:p>
        </p:txBody>
      </p:sp>
      <p:sp>
        <p:nvSpPr>
          <p:cNvPr id="23" name="TextBox 22">
            <a:extLst>
              <a:ext uri="{FF2B5EF4-FFF2-40B4-BE49-F238E27FC236}">
                <a16:creationId xmlns:a16="http://schemas.microsoft.com/office/drawing/2014/main" xmlns="" id="{C33CDD99-F5A3-4046-BB4B-FBC63ACA5264}"/>
              </a:ext>
            </a:extLst>
          </p:cNvPr>
          <p:cNvSpPr txBox="1"/>
          <p:nvPr/>
        </p:nvSpPr>
        <p:spPr>
          <a:xfrm>
            <a:off x="4650891" y="5315374"/>
            <a:ext cx="1117600" cy="369332"/>
          </a:xfrm>
          <a:prstGeom prst="rect">
            <a:avLst/>
          </a:prstGeom>
          <a:solidFill>
            <a:schemeClr val="bg1"/>
          </a:solidFill>
        </p:spPr>
        <p:txBody>
          <a:bodyPr wrap="square" lIns="0" tIns="0" rIns="0" bIns="0" rtlCol="0">
            <a:spAutoFit/>
          </a:bodyPr>
          <a:lstStyle/>
          <a:p>
            <a:pPr algn="ctr"/>
            <a:r>
              <a:rPr lang="en-GB" sz="2400" b="1" dirty="0">
                <a:solidFill>
                  <a:srgbClr val="5B9BD5">
                    <a:lumMod val="50000"/>
                  </a:srgbClr>
                </a:solidFill>
                <a:latin typeface="Century Gothic"/>
              </a:rPr>
              <a:t>[7]</a:t>
            </a:r>
          </a:p>
        </p:txBody>
      </p:sp>
      <p:sp>
        <p:nvSpPr>
          <p:cNvPr id="24" name="TextBox 23">
            <a:extLst>
              <a:ext uri="{FF2B5EF4-FFF2-40B4-BE49-F238E27FC236}">
                <a16:creationId xmlns:a16="http://schemas.microsoft.com/office/drawing/2014/main" xmlns="" id="{641CC7E9-2D36-432B-B4A9-7788A25ABD0C}"/>
              </a:ext>
            </a:extLst>
          </p:cNvPr>
          <p:cNvSpPr txBox="1"/>
          <p:nvPr/>
        </p:nvSpPr>
        <p:spPr>
          <a:xfrm>
            <a:off x="2893277" y="5684706"/>
            <a:ext cx="1117600" cy="369332"/>
          </a:xfrm>
          <a:prstGeom prst="rect">
            <a:avLst/>
          </a:prstGeom>
          <a:solidFill>
            <a:schemeClr val="bg1"/>
          </a:solidFill>
        </p:spPr>
        <p:txBody>
          <a:bodyPr wrap="square" lIns="0" tIns="0" rIns="0" bIns="0" rtlCol="0">
            <a:spAutoFit/>
          </a:bodyPr>
          <a:lstStyle/>
          <a:p>
            <a:pPr algn="ctr"/>
            <a:r>
              <a:rPr lang="en-GB" sz="2400" b="1" dirty="0">
                <a:solidFill>
                  <a:srgbClr val="5B9BD5">
                    <a:lumMod val="50000"/>
                  </a:srgbClr>
                </a:solidFill>
                <a:latin typeface="Century Gothic"/>
              </a:rPr>
              <a:t>[8]</a:t>
            </a:r>
          </a:p>
        </p:txBody>
      </p:sp>
      <p:sp>
        <p:nvSpPr>
          <p:cNvPr id="25" name="Rectangle 24">
            <a:extLst>
              <a:ext uri="{FF2B5EF4-FFF2-40B4-BE49-F238E27FC236}">
                <a16:creationId xmlns:a16="http://schemas.microsoft.com/office/drawing/2014/main" xmlns="" id="{0EFF1A00-B1FE-4686-B3AD-60CF67E10CE3}"/>
              </a:ext>
            </a:extLst>
          </p:cNvPr>
          <p:cNvSpPr/>
          <p:nvPr/>
        </p:nvSpPr>
        <p:spPr>
          <a:xfrm>
            <a:off x="10257900" y="3472024"/>
            <a:ext cx="1325367" cy="281015"/>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6" name="Rectangle 25">
            <a:extLst>
              <a:ext uri="{FF2B5EF4-FFF2-40B4-BE49-F238E27FC236}">
                <a16:creationId xmlns:a16="http://schemas.microsoft.com/office/drawing/2014/main" xmlns="" id="{4235AA17-3E1E-49B6-8027-CDEBB4B0EDBC}"/>
              </a:ext>
            </a:extLst>
          </p:cNvPr>
          <p:cNvSpPr/>
          <p:nvPr/>
        </p:nvSpPr>
        <p:spPr>
          <a:xfrm>
            <a:off x="10257899" y="2236200"/>
            <a:ext cx="1325367" cy="281015"/>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7" name="Rectangle 26">
            <a:extLst>
              <a:ext uri="{FF2B5EF4-FFF2-40B4-BE49-F238E27FC236}">
                <a16:creationId xmlns:a16="http://schemas.microsoft.com/office/drawing/2014/main" xmlns="" id="{AA488406-BEB7-4565-A089-006961C539F2}"/>
              </a:ext>
            </a:extLst>
          </p:cNvPr>
          <p:cNvSpPr/>
          <p:nvPr/>
        </p:nvSpPr>
        <p:spPr>
          <a:xfrm>
            <a:off x="10067812" y="1875953"/>
            <a:ext cx="1515455" cy="281015"/>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8" name="Rectangle 27">
            <a:extLst>
              <a:ext uri="{FF2B5EF4-FFF2-40B4-BE49-F238E27FC236}">
                <a16:creationId xmlns:a16="http://schemas.microsoft.com/office/drawing/2014/main" xmlns="" id="{C7BBAD37-656C-45E1-9997-3BA5E29879EA}"/>
              </a:ext>
            </a:extLst>
          </p:cNvPr>
          <p:cNvSpPr/>
          <p:nvPr/>
        </p:nvSpPr>
        <p:spPr>
          <a:xfrm>
            <a:off x="10149478" y="3857884"/>
            <a:ext cx="1515455" cy="281015"/>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9" name="Rectangle 28">
            <a:extLst>
              <a:ext uri="{FF2B5EF4-FFF2-40B4-BE49-F238E27FC236}">
                <a16:creationId xmlns:a16="http://schemas.microsoft.com/office/drawing/2014/main" xmlns="" id="{A80B60C4-0328-4696-9F24-520B998D7FAC}"/>
              </a:ext>
            </a:extLst>
          </p:cNvPr>
          <p:cNvSpPr/>
          <p:nvPr/>
        </p:nvSpPr>
        <p:spPr>
          <a:xfrm>
            <a:off x="10149478" y="1463771"/>
            <a:ext cx="1325367" cy="281015"/>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30" name="Rectangle 29">
            <a:extLst>
              <a:ext uri="{FF2B5EF4-FFF2-40B4-BE49-F238E27FC236}">
                <a16:creationId xmlns:a16="http://schemas.microsoft.com/office/drawing/2014/main" xmlns="" id="{1204A3EE-CAC8-4F99-A23C-681983A3D95F}"/>
              </a:ext>
            </a:extLst>
          </p:cNvPr>
          <p:cNvSpPr/>
          <p:nvPr/>
        </p:nvSpPr>
        <p:spPr>
          <a:xfrm>
            <a:off x="10132857" y="3025738"/>
            <a:ext cx="1325367" cy="281015"/>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31" name="Rectangle 30">
            <a:extLst>
              <a:ext uri="{FF2B5EF4-FFF2-40B4-BE49-F238E27FC236}">
                <a16:creationId xmlns:a16="http://schemas.microsoft.com/office/drawing/2014/main" xmlns="" id="{CC397A45-57EF-451C-A1AA-CC67DD7D4B01}"/>
              </a:ext>
            </a:extLst>
          </p:cNvPr>
          <p:cNvSpPr/>
          <p:nvPr/>
        </p:nvSpPr>
        <p:spPr>
          <a:xfrm>
            <a:off x="10002947" y="2663044"/>
            <a:ext cx="1515455" cy="281015"/>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32" name="Rectangle 31">
            <a:extLst>
              <a:ext uri="{FF2B5EF4-FFF2-40B4-BE49-F238E27FC236}">
                <a16:creationId xmlns:a16="http://schemas.microsoft.com/office/drawing/2014/main" xmlns="" id="{41CA8D91-A906-4EB5-ACE9-51333F118E3A}"/>
              </a:ext>
            </a:extLst>
          </p:cNvPr>
          <p:cNvSpPr/>
          <p:nvPr/>
        </p:nvSpPr>
        <p:spPr>
          <a:xfrm>
            <a:off x="10067812" y="1077911"/>
            <a:ext cx="1515455" cy="281015"/>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3" name="Speech Bubble: Rectangle with Corners Rounded 2">
            <a:extLst>
              <a:ext uri="{FF2B5EF4-FFF2-40B4-BE49-F238E27FC236}">
                <a16:creationId xmlns:a16="http://schemas.microsoft.com/office/drawing/2014/main" xmlns="" id="{DD3DD90D-0F89-4951-851D-74C7B8632073}"/>
              </a:ext>
            </a:extLst>
          </p:cNvPr>
          <p:cNvSpPr/>
          <p:nvPr/>
        </p:nvSpPr>
        <p:spPr>
          <a:xfrm>
            <a:off x="180000" y="1918521"/>
            <a:ext cx="8941782" cy="4280323"/>
          </a:xfrm>
          <a:prstGeom prst="wedgeRoundRectCallout">
            <a:avLst>
              <a:gd name="adj1" fmla="val 56826"/>
              <a:gd name="adj2" fmla="val 3192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34" name="TextBox 33">
            <a:extLst>
              <a:ext uri="{FF2B5EF4-FFF2-40B4-BE49-F238E27FC236}">
                <a16:creationId xmlns:a16="http://schemas.microsoft.com/office/drawing/2014/main" xmlns="" id="{87942186-F6AA-4ED8-B9F9-55541AA52F8E}"/>
              </a:ext>
            </a:extLst>
          </p:cNvPr>
          <p:cNvSpPr txBox="1"/>
          <p:nvPr/>
        </p:nvSpPr>
        <p:spPr>
          <a:xfrm>
            <a:off x="6653403" y="42097"/>
            <a:ext cx="3257601" cy="1362075"/>
          </a:xfrm>
          <a:prstGeom prst="wedgeRoundRectCallout">
            <a:avLst>
              <a:gd name="adj1" fmla="val -16412"/>
              <a:gd name="adj2" fmla="val 46569"/>
              <a:gd name="adj3" fmla="val 16667"/>
            </a:avLst>
          </a:prstGeom>
          <a:solidFill>
            <a:srgbClr val="115076"/>
          </a:solidFill>
          <a:ln>
            <a:solidFill>
              <a:srgbClr val="EE6000"/>
            </a:solidFill>
          </a:ln>
        </p:spPr>
        <p:txBody>
          <a:bodyPr wrap="square" tIns="0" rIns="36000" bIns="0" rtlCol="0">
            <a:spAutoFit/>
          </a:bodyPr>
          <a:lstStyle/>
          <a:p>
            <a:pPr>
              <a:defRPr/>
            </a:pPr>
            <a:r>
              <a:rPr lang="en-GB" sz="2000" b="1" dirty="0">
                <a:solidFill>
                  <a:prstClr val="white"/>
                </a:solidFill>
                <a:latin typeface="Century Gothic" panose="020F0302020204030204"/>
              </a:rPr>
              <a:t>* la </a:t>
            </a:r>
            <a:r>
              <a:rPr lang="en-GB" sz="2000" b="1" dirty="0" err="1">
                <a:solidFill>
                  <a:prstClr val="white"/>
                </a:solidFill>
                <a:latin typeface="Century Gothic" panose="020F0302020204030204"/>
              </a:rPr>
              <a:t>fois</a:t>
            </a:r>
            <a:r>
              <a:rPr lang="en-GB" sz="2000" b="1" dirty="0">
                <a:solidFill>
                  <a:prstClr val="white"/>
                </a:solidFill>
                <a:latin typeface="Century Gothic" panose="020F0302020204030204"/>
              </a:rPr>
              <a:t> </a:t>
            </a:r>
            <a:r>
              <a:rPr lang="en-US" sz="2000" dirty="0">
                <a:solidFill>
                  <a:prstClr val="white"/>
                </a:solidFill>
                <a:latin typeface="Century Gothic" panose="020F0302020204030204"/>
              </a:rPr>
              <a:t>= time</a:t>
            </a:r>
            <a:br>
              <a:rPr lang="en-US" sz="2000" dirty="0">
                <a:solidFill>
                  <a:prstClr val="white"/>
                </a:solidFill>
                <a:latin typeface="Century Gothic" panose="020F0302020204030204"/>
              </a:rPr>
            </a:br>
            <a:r>
              <a:rPr lang="en-US" sz="2000" dirty="0">
                <a:solidFill>
                  <a:prstClr val="white"/>
                </a:solidFill>
                <a:latin typeface="Century Gothic" panose="020F0302020204030204"/>
              </a:rPr>
              <a:t>* </a:t>
            </a:r>
            <a:r>
              <a:rPr lang="en-US" sz="2000" b="1" dirty="0" err="1">
                <a:solidFill>
                  <a:prstClr val="white"/>
                </a:solidFill>
                <a:latin typeface="Century Gothic" panose="020F0302020204030204"/>
              </a:rPr>
              <a:t>posséder</a:t>
            </a:r>
            <a:r>
              <a:rPr lang="en-US" sz="2000" dirty="0">
                <a:solidFill>
                  <a:prstClr val="white"/>
                </a:solidFill>
                <a:latin typeface="Century Gothic" panose="020F0302020204030204"/>
              </a:rPr>
              <a:t> = to possess</a:t>
            </a:r>
          </a:p>
          <a:p>
            <a:pPr>
              <a:defRPr/>
            </a:pPr>
            <a:r>
              <a:rPr lang="en-US" sz="2000" dirty="0">
                <a:solidFill>
                  <a:prstClr val="white"/>
                </a:solidFill>
                <a:latin typeface="Century Gothic" panose="020F0302020204030204"/>
              </a:rPr>
              <a:t>* </a:t>
            </a:r>
            <a:r>
              <a:rPr lang="en-US" sz="2000" b="1" dirty="0">
                <a:solidFill>
                  <a:prstClr val="white"/>
                </a:solidFill>
                <a:latin typeface="Century Gothic"/>
              </a:rPr>
              <a:t>le </a:t>
            </a:r>
            <a:r>
              <a:rPr lang="en-US" sz="2000" b="1" dirty="0" err="1">
                <a:solidFill>
                  <a:prstClr val="white"/>
                </a:solidFill>
                <a:latin typeface="Century Gothic"/>
              </a:rPr>
              <a:t>néerlandais</a:t>
            </a:r>
            <a:r>
              <a:rPr lang="en-US" sz="2000" b="1" dirty="0">
                <a:solidFill>
                  <a:prstClr val="white"/>
                </a:solidFill>
                <a:latin typeface="Century Gothic"/>
              </a:rPr>
              <a:t> </a:t>
            </a:r>
            <a:r>
              <a:rPr lang="en-US" sz="2000" dirty="0">
                <a:solidFill>
                  <a:prstClr val="white"/>
                </a:solidFill>
                <a:latin typeface="Century Gothic"/>
              </a:rPr>
              <a:t>= Dutch</a:t>
            </a:r>
          </a:p>
          <a:p>
            <a:pPr>
              <a:defRPr/>
            </a:pPr>
            <a:r>
              <a:rPr lang="en-US" sz="2000" dirty="0">
                <a:solidFill>
                  <a:prstClr val="white"/>
                </a:solidFill>
                <a:latin typeface="Century Gothic"/>
              </a:rPr>
              <a:t>* </a:t>
            </a:r>
            <a:r>
              <a:rPr lang="en-US" sz="2000" b="1" dirty="0">
                <a:solidFill>
                  <a:prstClr val="white"/>
                </a:solidFill>
                <a:latin typeface="Century Gothic" panose="020F0302020204030204"/>
              </a:rPr>
              <a:t>les </a:t>
            </a:r>
            <a:r>
              <a:rPr lang="en-US" sz="2000" b="1" dirty="0" err="1">
                <a:solidFill>
                  <a:prstClr val="white"/>
                </a:solidFill>
                <a:latin typeface="Century Gothic" panose="020F0302020204030204"/>
              </a:rPr>
              <a:t>moules</a:t>
            </a:r>
            <a:r>
              <a:rPr lang="en-US" sz="2000" b="1" dirty="0">
                <a:solidFill>
                  <a:prstClr val="white"/>
                </a:solidFill>
                <a:latin typeface="Century Gothic" panose="020F0302020204030204"/>
              </a:rPr>
              <a:t> </a:t>
            </a:r>
            <a:r>
              <a:rPr lang="en-US" sz="2000" dirty="0">
                <a:solidFill>
                  <a:prstClr val="white"/>
                </a:solidFill>
                <a:latin typeface="Century Gothic" panose="020F0302020204030204"/>
              </a:rPr>
              <a:t>= mussels</a:t>
            </a:r>
          </a:p>
        </p:txBody>
      </p:sp>
    </p:spTree>
    <p:extLst>
      <p:ext uri="{BB962C8B-B14F-4D97-AF65-F5344CB8AC3E}">
        <p14:creationId xmlns:p14="http://schemas.microsoft.com/office/powerpoint/2010/main" val="2383068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vacances</a:t>
            </a:r>
            <a:r>
              <a:rPr lang="en-GB" sz="3600" b="1" dirty="0">
                <a:solidFill>
                  <a:schemeClr val="bg1"/>
                </a:solidFill>
              </a:rPr>
              <a:t> de </a:t>
            </a:r>
            <a:r>
              <a:rPr lang="en-GB" sz="3600" b="1" dirty="0" err="1">
                <a:solidFill>
                  <a:schemeClr val="bg1"/>
                </a:solidFill>
              </a:rPr>
              <a:t>Léa</a:t>
            </a:r>
            <a:endParaRPr lang="en-GB" sz="3600" b="1" dirty="0">
              <a:solidFill>
                <a:schemeClr val="bg1"/>
              </a:solidFill>
            </a:endParaRP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6" name="TextBox 5">
            <a:extLst>
              <a:ext uri="{FF2B5EF4-FFF2-40B4-BE49-F238E27FC236}">
                <a16:creationId xmlns:a16="http://schemas.microsoft.com/office/drawing/2014/main" xmlns="" id="{6E7E97DA-2F23-F745-B756-301D480DCC3C}"/>
              </a:ext>
            </a:extLst>
          </p:cNvPr>
          <p:cNvSpPr txBox="1"/>
          <p:nvPr/>
        </p:nvSpPr>
        <p:spPr>
          <a:xfrm>
            <a:off x="501439" y="2011968"/>
            <a:ext cx="8620344" cy="4093428"/>
          </a:xfrm>
          <a:prstGeom prst="rect">
            <a:avLst/>
          </a:prstGeom>
          <a:noFill/>
        </p:spPr>
        <p:txBody>
          <a:bodyPr wrap="square" rtlCol="0">
            <a:spAutoFit/>
          </a:bodyPr>
          <a:lstStyle/>
          <a:p>
            <a:pPr fontAlgn="ctr">
              <a:defRPr/>
            </a:pPr>
            <a:r>
              <a:rPr lang="en-GB" sz="2400" dirty="0">
                <a:solidFill>
                  <a:srgbClr val="1F4E79"/>
                </a:solidFill>
                <a:latin typeface="Century Gothic" panose="020B0502020202020204" pitchFamily="34" charset="0"/>
              </a:rPr>
              <a:t>In May, I visited Belgium for the first time. I spent fourteen days in Brussels. The heart of Brussels is magnificent and spring is a beautiful season.</a:t>
            </a:r>
          </a:p>
          <a:p>
            <a:pPr fontAlgn="ctr">
              <a:defRPr/>
            </a:pPr>
            <a:endParaRPr lang="en-GB" sz="2400" dirty="0">
              <a:solidFill>
                <a:srgbClr val="1F4E79"/>
              </a:solidFill>
              <a:latin typeface="Century Gothic" panose="020B0502020202020204" pitchFamily="34" charset="0"/>
            </a:endParaRPr>
          </a:p>
          <a:p>
            <a:pPr>
              <a:defRPr/>
            </a:pPr>
            <a:r>
              <a:rPr lang="fr-FR" sz="2400" dirty="0" err="1">
                <a:solidFill>
                  <a:srgbClr val="1F4E79"/>
                </a:solidFill>
                <a:latin typeface="Century Gothic" panose="020B0502020202020204" pitchFamily="34" charset="0"/>
              </a:rPr>
              <a:t>Belgium</a:t>
            </a:r>
            <a:r>
              <a:rPr lang="fr-FR" sz="2400" dirty="0">
                <a:solidFill>
                  <a:srgbClr val="1F4E79"/>
                </a:solidFill>
                <a:latin typeface="Century Gothic" panose="020B0502020202020204" pitchFamily="34" charset="0"/>
              </a:rPr>
              <a:t> has </a:t>
            </a:r>
            <a:r>
              <a:rPr lang="fr-FR" sz="2400" dirty="0" err="1">
                <a:solidFill>
                  <a:srgbClr val="1F4E79"/>
                </a:solidFill>
                <a:latin typeface="Century Gothic" panose="020B0502020202020204" pitchFamily="34" charset="0"/>
              </a:rPr>
              <a:t>three</a:t>
            </a:r>
            <a:r>
              <a:rPr lang="fr-FR" sz="2400" dirty="0">
                <a:solidFill>
                  <a:srgbClr val="1F4E79"/>
                </a:solidFill>
                <a:latin typeface="Century Gothic" panose="020B0502020202020204" pitchFamily="34" charset="0"/>
              </a:rPr>
              <a:t> official </a:t>
            </a:r>
            <a:r>
              <a:rPr lang="fr-FR" sz="2400" dirty="0" err="1">
                <a:solidFill>
                  <a:srgbClr val="1F4E79"/>
                </a:solidFill>
                <a:latin typeface="Century Gothic" panose="020B0502020202020204" pitchFamily="34" charset="0"/>
              </a:rPr>
              <a:t>languages</a:t>
            </a:r>
            <a:r>
              <a:rPr lang="fr-FR" sz="2400" dirty="0">
                <a:solidFill>
                  <a:srgbClr val="1F4E79"/>
                </a:solidFill>
                <a:latin typeface="Century Gothic" panose="020B0502020202020204" pitchFamily="34" charset="0"/>
              </a:rPr>
              <a:t>! People </a:t>
            </a:r>
            <a:r>
              <a:rPr lang="fr-FR" sz="2400" dirty="0" err="1">
                <a:solidFill>
                  <a:srgbClr val="1F4E79"/>
                </a:solidFill>
                <a:latin typeface="Century Gothic" panose="020B0502020202020204" pitchFamily="34" charset="0"/>
              </a:rPr>
              <a:t>speak</a:t>
            </a:r>
            <a:r>
              <a:rPr lang="fr-FR" sz="2400" dirty="0">
                <a:solidFill>
                  <a:srgbClr val="1F4E79"/>
                </a:solidFill>
                <a:latin typeface="Century Gothic" panose="020B0502020202020204" pitchFamily="34" charset="0"/>
              </a:rPr>
              <a:t> Dutch, French and German. </a:t>
            </a:r>
            <a:r>
              <a:rPr lang="fr-FR" sz="2400" dirty="0" err="1">
                <a:solidFill>
                  <a:srgbClr val="1F4E79"/>
                </a:solidFill>
                <a:latin typeface="Century Gothic" panose="020B0502020202020204" pitchFamily="34" charset="0"/>
              </a:rPr>
              <a:t>It’s</a:t>
            </a:r>
            <a:r>
              <a:rPr lang="fr-FR" sz="2400" dirty="0">
                <a:solidFill>
                  <a:srgbClr val="1F4E79"/>
                </a:solidFill>
                <a:latin typeface="Century Gothic" panose="020B0502020202020204" pitchFamily="34" charset="0"/>
              </a:rPr>
              <a:t> a </a:t>
            </a:r>
            <a:r>
              <a:rPr lang="fr-FR" sz="2400" dirty="0" err="1">
                <a:solidFill>
                  <a:srgbClr val="1F4E79"/>
                </a:solidFill>
                <a:latin typeface="Century Gothic" panose="020B0502020202020204" pitchFamily="34" charset="0"/>
              </a:rPr>
              <a:t>very</a:t>
            </a:r>
            <a:r>
              <a:rPr lang="fr-FR" sz="2400" dirty="0">
                <a:solidFill>
                  <a:srgbClr val="1F4E79"/>
                </a:solidFill>
                <a:latin typeface="Century Gothic" panose="020B0502020202020204" pitchFamily="34" charset="0"/>
              </a:rPr>
              <a:t> </a:t>
            </a:r>
            <a:r>
              <a:rPr lang="fr-FR" sz="2400" dirty="0" err="1">
                <a:solidFill>
                  <a:srgbClr val="1F4E79"/>
                </a:solidFill>
                <a:latin typeface="Century Gothic" panose="020B0502020202020204" pitchFamily="34" charset="0"/>
              </a:rPr>
              <a:t>interesting</a:t>
            </a:r>
            <a:r>
              <a:rPr lang="fr-FR" sz="2400" dirty="0">
                <a:solidFill>
                  <a:srgbClr val="1F4E79"/>
                </a:solidFill>
                <a:latin typeface="Century Gothic" panose="020B0502020202020204" pitchFamily="34" charset="0"/>
              </a:rPr>
              <a:t> country!</a:t>
            </a:r>
          </a:p>
          <a:p>
            <a:pPr>
              <a:defRPr/>
            </a:pPr>
            <a:endParaRPr lang="en-GB" sz="2000" dirty="0">
              <a:solidFill>
                <a:prstClr val="black"/>
              </a:solidFill>
              <a:latin typeface="Arial" panose="020B0604020202020204" pitchFamily="34" charset="0"/>
            </a:endParaRPr>
          </a:p>
          <a:p>
            <a:pPr fontAlgn="ctr">
              <a:defRPr/>
            </a:pPr>
            <a:r>
              <a:rPr lang="en-GB" sz="2400" dirty="0">
                <a:solidFill>
                  <a:srgbClr val="1F4E79"/>
                </a:solidFill>
                <a:latin typeface="Century Gothic" panose="020B0502020202020204" pitchFamily="34" charset="0"/>
              </a:rPr>
              <a:t>Belgian traditions are interesting too. You can eat mussels, but I prefer Belgian chocolate! I want to go back soon, perhaps in autumn.</a:t>
            </a:r>
            <a:endParaRPr lang="en-GB" sz="2000" dirty="0">
              <a:solidFill>
                <a:prstClr val="black"/>
              </a:solidFill>
              <a:latin typeface="Arial" panose="020B0604020202020204" pitchFamily="34" charset="0"/>
            </a:endParaRPr>
          </a:p>
        </p:txBody>
      </p:sp>
      <p:pic>
        <p:nvPicPr>
          <p:cNvPr id="10" name="Picture 9" descr="A close up of a logo&#10;&#10;Description automatically generated">
            <a:extLst>
              <a:ext uri="{FF2B5EF4-FFF2-40B4-BE49-F238E27FC236}">
                <a16:creationId xmlns:a16="http://schemas.microsoft.com/office/drawing/2014/main" xmlns="" id="{F2F5C52A-C2CA-4DF5-B904-158E7321CD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2088" y="4081669"/>
            <a:ext cx="2117175" cy="2117175"/>
          </a:xfrm>
          <a:prstGeom prst="rect">
            <a:avLst/>
          </a:prstGeom>
        </p:spPr>
      </p:pic>
      <p:sp>
        <p:nvSpPr>
          <p:cNvPr id="15" name="TextBox 14">
            <a:extLst>
              <a:ext uri="{FF2B5EF4-FFF2-40B4-BE49-F238E27FC236}">
                <a16:creationId xmlns:a16="http://schemas.microsoft.com/office/drawing/2014/main" xmlns="" id="{E854A697-D1B7-4CDF-96B5-4A755C04CF5C}"/>
              </a:ext>
            </a:extLst>
          </p:cNvPr>
          <p:cNvSpPr txBox="1"/>
          <p:nvPr/>
        </p:nvSpPr>
        <p:spPr>
          <a:xfrm>
            <a:off x="180000" y="1296000"/>
            <a:ext cx="11198087" cy="430887"/>
          </a:xfrm>
          <a:prstGeom prst="rect">
            <a:avLst/>
          </a:prstGeom>
          <a:noFill/>
        </p:spPr>
        <p:txBody>
          <a:bodyPr wrap="square" rtlCol="0">
            <a:spAutoFit/>
          </a:bodyPr>
          <a:lstStyle/>
          <a:p>
            <a:pPr>
              <a:defRPr/>
            </a:pPr>
            <a:r>
              <a:rPr lang="en-GB" sz="2200" dirty="0">
                <a:solidFill>
                  <a:srgbClr val="5B9BD5">
                    <a:lumMod val="50000"/>
                  </a:srgbClr>
                </a:solidFill>
                <a:latin typeface="Century Gothic" panose="020F0302020204030204"/>
              </a:rPr>
              <a:t>Une solution possible :</a:t>
            </a:r>
          </a:p>
        </p:txBody>
      </p:sp>
      <p:sp>
        <p:nvSpPr>
          <p:cNvPr id="3" name="Speech Bubble: Rectangle with Corners Rounded 2">
            <a:extLst>
              <a:ext uri="{FF2B5EF4-FFF2-40B4-BE49-F238E27FC236}">
                <a16:creationId xmlns:a16="http://schemas.microsoft.com/office/drawing/2014/main" xmlns="" id="{DD3DD90D-0F89-4951-851D-74C7B8632073}"/>
              </a:ext>
            </a:extLst>
          </p:cNvPr>
          <p:cNvSpPr/>
          <p:nvPr/>
        </p:nvSpPr>
        <p:spPr>
          <a:xfrm>
            <a:off x="180000" y="1918521"/>
            <a:ext cx="8941782" cy="4280323"/>
          </a:xfrm>
          <a:prstGeom prst="wedgeRoundRectCallout">
            <a:avLst>
              <a:gd name="adj1" fmla="val 56826"/>
              <a:gd name="adj2" fmla="val 3192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Tree>
    <p:extLst>
      <p:ext uri="{BB962C8B-B14F-4D97-AF65-F5344CB8AC3E}">
        <p14:creationId xmlns:p14="http://schemas.microsoft.com/office/powerpoint/2010/main" val="315053274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Autofit/>
          </a:bodyPr>
          <a:lstStyle/>
          <a:p>
            <a:r>
              <a:rPr lang="fr-FR" sz="2600" b="1" dirty="0">
                <a:solidFill>
                  <a:schemeClr val="bg1"/>
                </a:solidFill>
              </a:rPr>
              <a:t>Bruxelles, capitale de la Belgique !</a:t>
            </a:r>
          </a:p>
        </p:txBody>
      </p:sp>
      <p:sp>
        <p:nvSpPr>
          <p:cNvPr id="7" name="Rectangle 6"/>
          <p:cNvSpPr/>
          <p:nvPr/>
        </p:nvSpPr>
        <p:spPr>
          <a:xfrm>
            <a:off x="335610" y="1859390"/>
            <a:ext cx="11027190" cy="830997"/>
          </a:xfrm>
          <a:prstGeom prst="rect">
            <a:avLst/>
          </a:prstGeom>
        </p:spPr>
        <p:txBody>
          <a:bodyPr wrap="square">
            <a:spAutoFit/>
          </a:bodyPr>
          <a:lstStyle/>
          <a:p>
            <a:pPr>
              <a:defRPr/>
            </a:pPr>
            <a:r>
              <a:rPr lang="en-US" sz="2400" dirty="0">
                <a:solidFill>
                  <a:srgbClr val="4472C4">
                    <a:lumMod val="50000"/>
                  </a:srgbClr>
                </a:solidFill>
                <a:latin typeface="Century Gothic"/>
              </a:rPr>
              <a:t>1. </a:t>
            </a:r>
            <a:r>
              <a:rPr lang="en-US" sz="2400" dirty="0" err="1">
                <a:solidFill>
                  <a:srgbClr val="4472C4">
                    <a:lumMod val="50000"/>
                  </a:srgbClr>
                </a:solidFill>
                <a:latin typeface="Century Gothic"/>
              </a:rPr>
              <a:t>J’ai</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visité</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cette</a:t>
            </a:r>
            <a:r>
              <a:rPr lang="en-US" sz="2400" dirty="0">
                <a:solidFill>
                  <a:srgbClr val="4472C4">
                    <a:lumMod val="50000"/>
                  </a:srgbClr>
                </a:solidFill>
                <a:latin typeface="Century Gothic"/>
              </a:rPr>
              <a:t> </a:t>
            </a:r>
            <a:r>
              <a:rPr lang="en-US" sz="2400" b="1" dirty="0">
                <a:solidFill>
                  <a:srgbClr val="4472C4">
                    <a:lumMod val="50000"/>
                  </a:srgbClr>
                </a:solidFill>
                <a:latin typeface="Century Gothic"/>
              </a:rPr>
              <a:t>place / </a:t>
            </a:r>
            <a:r>
              <a:rPr lang="en-US" sz="2400" b="1" dirty="0" err="1">
                <a:solidFill>
                  <a:srgbClr val="4472C4">
                    <a:lumMod val="50000"/>
                  </a:srgbClr>
                </a:solidFill>
                <a:latin typeface="Century Gothic"/>
              </a:rPr>
              <a:t>magasins</a:t>
            </a:r>
            <a:r>
              <a:rPr lang="en-US" sz="2400" dirty="0">
                <a:solidFill>
                  <a:srgbClr val="4472C4">
                    <a:lumMod val="50000"/>
                  </a:srgbClr>
                </a:solidFill>
                <a:latin typeface="Century Gothic"/>
              </a:rPr>
              <a:t>.</a:t>
            </a:r>
          </a:p>
          <a:p>
            <a:pPr>
              <a:defRPr/>
            </a:pP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C’est</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très</a:t>
            </a:r>
            <a:r>
              <a:rPr lang="en-US" sz="2400" dirty="0">
                <a:solidFill>
                  <a:srgbClr val="4472C4">
                    <a:lumMod val="50000"/>
                  </a:srgbClr>
                </a:solidFill>
                <a:latin typeface="Century Gothic"/>
              </a:rPr>
              <a:t> célèbre.</a:t>
            </a:r>
          </a:p>
        </p:txBody>
      </p:sp>
      <p:sp>
        <p:nvSpPr>
          <p:cNvPr id="10" name="Rectangle 9"/>
          <p:cNvSpPr/>
          <p:nvPr/>
        </p:nvSpPr>
        <p:spPr>
          <a:xfrm>
            <a:off x="6096000" y="1831524"/>
            <a:ext cx="5401905" cy="830997"/>
          </a:xfrm>
          <a:prstGeom prst="rect">
            <a:avLst/>
          </a:prstGeom>
        </p:spPr>
        <p:txBody>
          <a:bodyPr wrap="square">
            <a:spAutoFit/>
          </a:bodyPr>
          <a:lstStyle/>
          <a:p>
            <a:pPr>
              <a:defRPr/>
            </a:pPr>
            <a:r>
              <a:rPr lang="en-US" sz="2400" dirty="0">
                <a:solidFill>
                  <a:srgbClr val="4472C4">
                    <a:lumMod val="50000"/>
                  </a:srgbClr>
                </a:solidFill>
                <a:latin typeface="Century Gothic"/>
              </a:rPr>
              <a:t>2. </a:t>
            </a:r>
            <a:r>
              <a:rPr lang="en-US" sz="2400" dirty="0" err="1">
                <a:solidFill>
                  <a:srgbClr val="4472C4">
                    <a:lumMod val="50000"/>
                  </a:srgbClr>
                </a:solidFill>
                <a:latin typeface="Century Gothic"/>
              </a:rPr>
              <a:t>J’ai</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mangé</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ces</a:t>
            </a:r>
            <a:r>
              <a:rPr lang="en-US" sz="2400" dirty="0">
                <a:solidFill>
                  <a:srgbClr val="4472C4">
                    <a:lumMod val="50000"/>
                  </a:srgbClr>
                </a:solidFill>
                <a:latin typeface="Century Gothic"/>
              </a:rPr>
              <a:t> </a:t>
            </a:r>
            <a:r>
              <a:rPr lang="en-US" sz="2400" b="1" dirty="0" err="1">
                <a:solidFill>
                  <a:srgbClr val="4472C4">
                    <a:lumMod val="50000"/>
                  </a:srgbClr>
                </a:solidFill>
                <a:latin typeface="Century Gothic"/>
              </a:rPr>
              <a:t>gaufre</a:t>
            </a:r>
            <a:r>
              <a:rPr lang="en-US" sz="2400" b="1" dirty="0">
                <a:solidFill>
                  <a:srgbClr val="4472C4">
                    <a:lumMod val="50000"/>
                  </a:srgbClr>
                </a:solidFill>
                <a:latin typeface="Century Gothic"/>
              </a:rPr>
              <a:t>* / frites*</a:t>
            </a:r>
            <a:r>
              <a:rPr lang="en-US" sz="2400" dirty="0">
                <a:solidFill>
                  <a:srgbClr val="4472C4">
                    <a:lumMod val="50000"/>
                  </a:srgbClr>
                </a:solidFill>
                <a:latin typeface="Century Gothic"/>
              </a:rPr>
              <a:t>.</a:t>
            </a:r>
          </a:p>
          <a:p>
            <a:pPr>
              <a:defRPr/>
            </a:pP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C’est</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une</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spécialité</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belge</a:t>
            </a:r>
            <a:r>
              <a:rPr lang="en-US" sz="2400" dirty="0">
                <a:solidFill>
                  <a:srgbClr val="4472C4">
                    <a:lumMod val="50000"/>
                  </a:srgbClr>
                </a:solidFill>
                <a:latin typeface="Century Gothic"/>
              </a:rPr>
              <a:t> !</a:t>
            </a:r>
          </a:p>
        </p:txBody>
      </p:sp>
      <p:sp>
        <p:nvSpPr>
          <p:cNvPr id="23" name="Flowchart: Connector 22"/>
          <p:cNvSpPr/>
          <p:nvPr/>
        </p:nvSpPr>
        <p:spPr>
          <a:xfrm>
            <a:off x="10151195" y="1859390"/>
            <a:ext cx="942842" cy="464200"/>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4" name="Flowchart: Connector 23"/>
          <p:cNvSpPr/>
          <p:nvPr/>
        </p:nvSpPr>
        <p:spPr>
          <a:xfrm>
            <a:off x="3008243" y="1885014"/>
            <a:ext cx="967409" cy="444112"/>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pic>
        <p:nvPicPr>
          <p:cNvPr id="1026" name="Picture 2" descr="File:Grand-Place, Brussels - panorama, June 20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205" y="2737539"/>
            <a:ext cx="5334000" cy="30337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Belgian frites with andalouse sau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7998" y="2732308"/>
            <a:ext cx="3307002" cy="21444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7734" y="-18335"/>
            <a:ext cx="1371666" cy="1371666"/>
          </a:xfrm>
          <a:prstGeom prst="rect">
            <a:avLst/>
          </a:prstGeom>
        </p:spPr>
      </p:pic>
      <p:sp>
        <p:nvSpPr>
          <p:cNvPr id="6" name="Rounded Rectangle 46">
            <a:extLst>
              <a:ext uri="{FF2B5EF4-FFF2-40B4-BE49-F238E27FC236}">
                <a16:creationId xmlns:a16="http://schemas.microsoft.com/office/drawing/2014/main" xmlns="" id="{94CF4394-F609-4015-8B97-DE1B865530F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9" name="TextBox 8">
            <a:extLst>
              <a:ext uri="{FF2B5EF4-FFF2-40B4-BE49-F238E27FC236}">
                <a16:creationId xmlns:a16="http://schemas.microsoft.com/office/drawing/2014/main" xmlns="" id="{DCFB0185-5B3F-4E6A-9732-275608A31B56}"/>
              </a:ext>
            </a:extLst>
          </p:cNvPr>
          <p:cNvSpPr txBox="1"/>
          <p:nvPr/>
        </p:nvSpPr>
        <p:spPr>
          <a:xfrm>
            <a:off x="7578434" y="249870"/>
            <a:ext cx="2918238" cy="1021556"/>
          </a:xfrm>
          <a:prstGeom prst="wedgeRoundRectCallout">
            <a:avLst>
              <a:gd name="adj1" fmla="val -59054"/>
              <a:gd name="adj2" fmla="val 23016"/>
              <a:gd name="adj3" fmla="val 16667"/>
            </a:avLst>
          </a:prstGeom>
          <a:solidFill>
            <a:srgbClr val="115076"/>
          </a:solidFill>
          <a:ln>
            <a:solidFill>
              <a:srgbClr val="EE6000"/>
            </a:solidFill>
          </a:ln>
        </p:spPr>
        <p:txBody>
          <a:bodyPr wrap="square" tIns="0" rIns="36000" bIns="0" rtlCol="0">
            <a:spAutoFit/>
          </a:bodyPr>
          <a:lstStyle/>
          <a:p>
            <a:pPr>
              <a:defRPr/>
            </a:pPr>
            <a:r>
              <a:rPr lang="en-GB" sz="2000" b="1" dirty="0">
                <a:solidFill>
                  <a:prstClr val="white"/>
                </a:solidFill>
                <a:latin typeface="Century Gothic"/>
              </a:rPr>
              <a:t>* célèbre </a:t>
            </a:r>
            <a:r>
              <a:rPr lang="en-GB" sz="2000" dirty="0">
                <a:solidFill>
                  <a:prstClr val="white"/>
                </a:solidFill>
                <a:latin typeface="Century Gothic"/>
              </a:rPr>
              <a:t>= famous</a:t>
            </a:r>
            <a:endParaRPr lang="en-GB" sz="2000" b="1" dirty="0">
              <a:solidFill>
                <a:prstClr val="white"/>
              </a:solidFill>
              <a:latin typeface="Century Gothic"/>
            </a:endParaRPr>
          </a:p>
          <a:p>
            <a:pPr>
              <a:defRPr/>
            </a:pPr>
            <a:r>
              <a:rPr lang="en-GB" sz="2000" b="1" dirty="0">
                <a:solidFill>
                  <a:prstClr val="white"/>
                </a:solidFill>
                <a:latin typeface="Century Gothic"/>
              </a:rPr>
              <a:t>* la </a:t>
            </a:r>
            <a:r>
              <a:rPr lang="en-GB" sz="2000" b="1" dirty="0" err="1">
                <a:solidFill>
                  <a:prstClr val="white"/>
                </a:solidFill>
                <a:latin typeface="Century Gothic"/>
              </a:rPr>
              <a:t>gaufre</a:t>
            </a:r>
            <a:r>
              <a:rPr lang="en-GB" sz="2000" b="1" dirty="0">
                <a:solidFill>
                  <a:prstClr val="white"/>
                </a:solidFill>
                <a:latin typeface="Century Gothic"/>
              </a:rPr>
              <a:t> </a:t>
            </a:r>
            <a:r>
              <a:rPr lang="en-GB" sz="2000" dirty="0">
                <a:solidFill>
                  <a:prstClr val="white"/>
                </a:solidFill>
                <a:latin typeface="Century Gothic"/>
              </a:rPr>
              <a:t>= waffle</a:t>
            </a:r>
          </a:p>
          <a:p>
            <a:pPr>
              <a:defRPr/>
            </a:pPr>
            <a:r>
              <a:rPr lang="en-US" sz="2000" dirty="0">
                <a:solidFill>
                  <a:prstClr val="white"/>
                </a:solidFill>
                <a:latin typeface="Century Gothic"/>
              </a:rPr>
              <a:t>* </a:t>
            </a:r>
            <a:r>
              <a:rPr lang="en-US" sz="2000" b="1" dirty="0">
                <a:solidFill>
                  <a:prstClr val="white"/>
                </a:solidFill>
                <a:latin typeface="Century Gothic"/>
              </a:rPr>
              <a:t>les frites </a:t>
            </a:r>
            <a:r>
              <a:rPr lang="en-US" sz="2000" dirty="0">
                <a:solidFill>
                  <a:prstClr val="white"/>
                </a:solidFill>
                <a:latin typeface="Century Gothic"/>
              </a:rPr>
              <a:t>(</a:t>
            </a:r>
            <a:r>
              <a:rPr lang="en-US" sz="2000" dirty="0" err="1">
                <a:solidFill>
                  <a:prstClr val="white"/>
                </a:solidFill>
                <a:latin typeface="Century Gothic"/>
              </a:rPr>
              <a:t>fpl</a:t>
            </a:r>
            <a:r>
              <a:rPr lang="en-US" sz="2000" dirty="0">
                <a:solidFill>
                  <a:prstClr val="white"/>
                </a:solidFill>
                <a:latin typeface="Century Gothic"/>
              </a:rPr>
              <a:t>) = chips</a:t>
            </a:r>
          </a:p>
        </p:txBody>
      </p:sp>
      <p:pic>
        <p:nvPicPr>
          <p:cNvPr id="3074" name="Picture 2" descr="Waffle, Waffles, Strawberry, Strawberries, Butter, Diet">
            <a:extLst>
              <a:ext uri="{FF2B5EF4-FFF2-40B4-BE49-F238E27FC236}">
                <a16:creationId xmlns:a16="http://schemas.microsoft.com/office/drawing/2014/main" xmlns="" id="{5AB4ED97-D8EC-4A07-8A37-4FA5D6F3E11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73020" y="3436112"/>
            <a:ext cx="3136900" cy="2238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1610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où</a:t>
            </a:r>
            <a:r>
              <a:rPr lang="en-GB" sz="3600" b="1" dirty="0">
                <a:solidFill>
                  <a:schemeClr val="bg1"/>
                </a:solidFill>
              </a:rPr>
              <a:t> ? (A)  </a:t>
            </a:r>
          </a:p>
        </p:txBody>
      </p:sp>
      <p:sp>
        <p:nvSpPr>
          <p:cNvPr id="7" name="Rounded Rectangle 46">
            <a:extLst>
              <a:ext uri="{FF2B5EF4-FFF2-40B4-BE49-F238E27FC236}">
                <a16:creationId xmlns:a16="http://schemas.microsoft.com/office/drawing/2014/main" xmlns="" id="{8F859989-DB06-4C35-8F6D-A746E286940A}"/>
              </a:ext>
            </a:extLst>
          </p:cNvPr>
          <p:cNvSpPr/>
          <p:nvPr/>
        </p:nvSpPr>
        <p:spPr>
          <a:xfrm>
            <a:off x="8724900" y="249869"/>
            <a:ext cx="31850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lang="en-GB" sz="2000"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xmlns="" id="{F5AEF9DF-2FD5-1442-9E84-D31130754D83}"/>
              </a:ext>
            </a:extLst>
          </p:cNvPr>
          <p:cNvSpPr txBox="1"/>
          <p:nvPr/>
        </p:nvSpPr>
        <p:spPr>
          <a:xfrm>
            <a:off x="180000" y="1296000"/>
            <a:ext cx="12012000" cy="446276"/>
          </a:xfrm>
          <a:prstGeom prst="rect">
            <a:avLst/>
          </a:prstGeom>
          <a:noFill/>
        </p:spPr>
        <p:txBody>
          <a:bodyPr wrap="square" rtlCol="0">
            <a:spAutoFit/>
          </a:bodyPr>
          <a:lstStyle/>
          <a:p>
            <a:pPr>
              <a:defRPr/>
            </a:pPr>
            <a:r>
              <a:rPr lang="en-GB" sz="2300" dirty="0" err="1">
                <a:solidFill>
                  <a:srgbClr val="4472C4">
                    <a:lumMod val="50000"/>
                  </a:srgbClr>
                </a:solidFill>
                <a:latin typeface="Century Gothic"/>
              </a:rPr>
              <a:t>Noura</a:t>
            </a:r>
            <a:r>
              <a:rPr lang="en-GB" sz="2300" dirty="0">
                <a:solidFill>
                  <a:srgbClr val="4472C4">
                    <a:lumMod val="50000"/>
                  </a:srgbClr>
                </a:solidFill>
                <a:latin typeface="Century Gothic"/>
              </a:rPr>
              <a:t> </a:t>
            </a:r>
            <a:r>
              <a:rPr lang="en-GB" sz="2300" dirty="0" err="1">
                <a:solidFill>
                  <a:srgbClr val="4472C4">
                    <a:lumMod val="50000"/>
                  </a:srgbClr>
                </a:solidFill>
                <a:latin typeface="Century Gothic"/>
              </a:rPr>
              <a:t>étudie</a:t>
            </a:r>
            <a:r>
              <a:rPr lang="en-GB" sz="2300" dirty="0">
                <a:solidFill>
                  <a:srgbClr val="4472C4">
                    <a:lumMod val="50000"/>
                  </a:srgbClr>
                </a:solidFill>
                <a:latin typeface="Century Gothic"/>
              </a:rPr>
              <a:t> les pays </a:t>
            </a:r>
            <a:r>
              <a:rPr lang="en-GB" sz="2300" dirty="0" err="1">
                <a:solidFill>
                  <a:srgbClr val="4472C4">
                    <a:lumMod val="50000"/>
                  </a:srgbClr>
                </a:solidFill>
                <a:latin typeface="Century Gothic"/>
              </a:rPr>
              <a:t>où</a:t>
            </a:r>
            <a:r>
              <a:rPr lang="en-GB" sz="2300" dirty="0">
                <a:solidFill>
                  <a:srgbClr val="4472C4">
                    <a:lumMod val="50000"/>
                  </a:srgbClr>
                </a:solidFill>
                <a:latin typeface="Century Gothic"/>
              </a:rPr>
              <a:t> on </a:t>
            </a:r>
            <a:r>
              <a:rPr lang="en-GB" sz="2300" dirty="0" err="1">
                <a:solidFill>
                  <a:srgbClr val="4472C4">
                    <a:lumMod val="50000"/>
                  </a:srgbClr>
                </a:solidFill>
                <a:latin typeface="Century Gothic"/>
              </a:rPr>
              <a:t>parle</a:t>
            </a:r>
            <a:r>
              <a:rPr lang="en-GB" sz="2300" dirty="0">
                <a:solidFill>
                  <a:srgbClr val="4472C4">
                    <a:lumMod val="50000"/>
                  </a:srgbClr>
                </a:solidFill>
                <a:latin typeface="Century Gothic"/>
              </a:rPr>
              <a:t> </a:t>
            </a:r>
            <a:r>
              <a:rPr lang="en-GB" sz="2300" dirty="0" err="1">
                <a:solidFill>
                  <a:srgbClr val="4472C4">
                    <a:lumMod val="50000"/>
                  </a:srgbClr>
                </a:solidFill>
                <a:latin typeface="Century Gothic"/>
              </a:rPr>
              <a:t>français</a:t>
            </a:r>
            <a:r>
              <a:rPr lang="en-GB" sz="2300" dirty="0">
                <a:solidFill>
                  <a:srgbClr val="4472C4">
                    <a:lumMod val="50000"/>
                  </a:srgbClr>
                </a:solidFill>
                <a:latin typeface="Century Gothic"/>
              </a:rPr>
              <a:t>. Elle </a:t>
            </a:r>
            <a:r>
              <a:rPr lang="en-GB" sz="2300" dirty="0" err="1">
                <a:solidFill>
                  <a:srgbClr val="4472C4">
                    <a:lumMod val="50000"/>
                  </a:srgbClr>
                </a:solidFill>
                <a:latin typeface="Century Gothic"/>
              </a:rPr>
              <a:t>demande</a:t>
            </a:r>
            <a:r>
              <a:rPr lang="en-GB" sz="2300" dirty="0">
                <a:solidFill>
                  <a:srgbClr val="4472C4">
                    <a:lumMod val="50000"/>
                  </a:srgbClr>
                </a:solidFill>
                <a:latin typeface="Century Gothic"/>
              </a:rPr>
              <a:t> le nom des </a:t>
            </a:r>
            <a:r>
              <a:rPr lang="en-GB" sz="2300" dirty="0" err="1">
                <a:solidFill>
                  <a:srgbClr val="4472C4">
                    <a:lumMod val="50000"/>
                  </a:srgbClr>
                </a:solidFill>
                <a:latin typeface="Century Gothic"/>
              </a:rPr>
              <a:t>villes</a:t>
            </a:r>
            <a:r>
              <a:rPr lang="en-GB" sz="2300" dirty="0">
                <a:solidFill>
                  <a:srgbClr val="4472C4">
                    <a:lumMod val="50000"/>
                  </a:srgbClr>
                </a:solidFill>
                <a:latin typeface="Century Gothic"/>
              </a:rPr>
              <a:t> à </a:t>
            </a:r>
            <a:r>
              <a:rPr lang="en-GB" sz="2300" dirty="0" err="1">
                <a:solidFill>
                  <a:srgbClr val="4472C4">
                    <a:lumMod val="50000"/>
                  </a:srgbClr>
                </a:solidFill>
                <a:latin typeface="Century Gothic"/>
              </a:rPr>
              <a:t>Léa</a:t>
            </a:r>
            <a:r>
              <a:rPr lang="en-GB" sz="2300" dirty="0">
                <a:solidFill>
                  <a:srgbClr val="4472C4">
                    <a:lumMod val="50000"/>
                  </a:srgbClr>
                </a:solidFill>
                <a:latin typeface="Century Gothic"/>
              </a:rPr>
              <a:t>.</a:t>
            </a:r>
            <a:endParaRPr lang="en-US" sz="2300" dirty="0">
              <a:solidFill>
                <a:srgbClr val="4472C4">
                  <a:lumMod val="50000"/>
                </a:srgbClr>
              </a:solidFill>
              <a:latin typeface="Century Gothic"/>
            </a:endParaRPr>
          </a:p>
        </p:txBody>
      </p:sp>
      <p:sp>
        <p:nvSpPr>
          <p:cNvPr id="9" name="Action Button: Custom 16">
            <a:hlinkClick r:id="" action="ppaction://noaction" highlightClick="1">
              <a:snd r:embed="rId4" name="34. 1. sousse.wav"/>
            </a:hlinkClick>
            <a:extLst>
              <a:ext uri="{FF2B5EF4-FFF2-40B4-BE49-F238E27FC236}">
                <a16:creationId xmlns:a16="http://schemas.microsoft.com/office/drawing/2014/main" xmlns="" id="{E259ABBC-16FA-4702-AE9C-E0DFAE6A740C}"/>
              </a:ext>
            </a:extLst>
          </p:cNvPr>
          <p:cNvSpPr/>
          <p:nvPr/>
        </p:nvSpPr>
        <p:spPr>
          <a:xfrm>
            <a:off x="822079" y="213206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1</a:t>
            </a:r>
          </a:p>
        </p:txBody>
      </p:sp>
      <p:sp>
        <p:nvSpPr>
          <p:cNvPr id="10" name="Action Button: Custom 16">
            <a:hlinkClick r:id="" action="ppaction://noaction" highlightClick="1">
              <a:snd r:embed="rId5" name="34. 2. ballou.wav"/>
            </a:hlinkClick>
            <a:extLst>
              <a:ext uri="{FF2B5EF4-FFF2-40B4-BE49-F238E27FC236}">
                <a16:creationId xmlns:a16="http://schemas.microsoft.com/office/drawing/2014/main" xmlns="" id="{5081E677-4D7F-47D1-9D9B-698238916370}"/>
              </a:ext>
            </a:extLst>
          </p:cNvPr>
          <p:cNvSpPr/>
          <p:nvPr/>
        </p:nvSpPr>
        <p:spPr>
          <a:xfrm>
            <a:off x="822079" y="310187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2</a:t>
            </a:r>
          </a:p>
        </p:txBody>
      </p:sp>
      <p:sp>
        <p:nvSpPr>
          <p:cNvPr id="11" name="Action Button: Custom 16">
            <a:hlinkClick r:id="" action="ppaction://noaction" highlightClick="1">
              <a:snd r:embed="rId6" name="34. 3. bamako.wav"/>
            </a:hlinkClick>
            <a:extLst>
              <a:ext uri="{FF2B5EF4-FFF2-40B4-BE49-F238E27FC236}">
                <a16:creationId xmlns:a16="http://schemas.microsoft.com/office/drawing/2014/main" xmlns="" id="{B2EFA576-E161-4DC7-A4B3-71744D3064B5}"/>
              </a:ext>
            </a:extLst>
          </p:cNvPr>
          <p:cNvSpPr/>
          <p:nvPr/>
        </p:nvSpPr>
        <p:spPr>
          <a:xfrm>
            <a:off x="822079" y="407169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3</a:t>
            </a:r>
          </a:p>
        </p:txBody>
      </p:sp>
      <p:sp>
        <p:nvSpPr>
          <p:cNvPr id="12" name="Action Button: Custom 16">
            <a:hlinkClick r:id="" action="ppaction://noaction" highlightClick="1">
              <a:snd r:embed="rId7" name="34. 4. libreville.wav"/>
            </a:hlinkClick>
            <a:extLst>
              <a:ext uri="{FF2B5EF4-FFF2-40B4-BE49-F238E27FC236}">
                <a16:creationId xmlns:a16="http://schemas.microsoft.com/office/drawing/2014/main" xmlns="" id="{253656A0-DA38-469C-9289-3D4E2571F48D}"/>
              </a:ext>
            </a:extLst>
          </p:cNvPr>
          <p:cNvSpPr/>
          <p:nvPr/>
        </p:nvSpPr>
        <p:spPr>
          <a:xfrm>
            <a:off x="822079" y="504421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4</a:t>
            </a:r>
          </a:p>
        </p:txBody>
      </p:sp>
      <p:sp>
        <p:nvSpPr>
          <p:cNvPr id="3" name="TextBox 2">
            <a:extLst>
              <a:ext uri="{FF2B5EF4-FFF2-40B4-BE49-F238E27FC236}">
                <a16:creationId xmlns:a16="http://schemas.microsoft.com/office/drawing/2014/main" xmlns="" id="{EF5639B0-D053-4984-8917-E2506660A80F}"/>
              </a:ext>
            </a:extLst>
          </p:cNvPr>
          <p:cNvSpPr txBox="1"/>
          <p:nvPr/>
        </p:nvSpPr>
        <p:spPr>
          <a:xfrm>
            <a:off x="2816000" y="5122559"/>
            <a:ext cx="1465466" cy="461665"/>
          </a:xfrm>
          <a:prstGeom prst="rect">
            <a:avLst/>
          </a:prstGeom>
          <a:noFill/>
        </p:spPr>
        <p:txBody>
          <a:bodyPr wrap="none" rtlCol="0">
            <a:spAutoFit/>
          </a:bodyPr>
          <a:lstStyle/>
          <a:p>
            <a:r>
              <a:rPr lang="en-GB" sz="2400" b="1" dirty="0">
                <a:solidFill>
                  <a:srgbClr val="4472C4">
                    <a:lumMod val="50000"/>
                  </a:srgbClr>
                </a:solidFill>
                <a:latin typeface="Century Gothic"/>
              </a:rPr>
              <a:t>(Gabon)</a:t>
            </a:r>
          </a:p>
        </p:txBody>
      </p:sp>
      <p:sp>
        <p:nvSpPr>
          <p:cNvPr id="13" name="TextBox 12">
            <a:extLst>
              <a:ext uri="{FF2B5EF4-FFF2-40B4-BE49-F238E27FC236}">
                <a16:creationId xmlns:a16="http://schemas.microsoft.com/office/drawing/2014/main" xmlns="" id="{62EABB12-2234-49D4-BB7B-FB31C5EA3035}"/>
              </a:ext>
            </a:extLst>
          </p:cNvPr>
          <p:cNvSpPr txBox="1"/>
          <p:nvPr/>
        </p:nvSpPr>
        <p:spPr>
          <a:xfrm>
            <a:off x="1369658" y="2207695"/>
            <a:ext cx="1168910" cy="461665"/>
          </a:xfrm>
          <a:prstGeom prst="rect">
            <a:avLst/>
          </a:prstGeom>
          <a:noFill/>
        </p:spPr>
        <p:txBody>
          <a:bodyPr wrap="none" rtlCol="0">
            <a:spAutoFit/>
          </a:bodyPr>
          <a:lstStyle/>
          <a:p>
            <a:r>
              <a:rPr lang="en-GB" sz="2400" dirty="0">
                <a:solidFill>
                  <a:srgbClr val="4472C4">
                    <a:lumMod val="50000"/>
                  </a:srgbClr>
                </a:solidFill>
                <a:latin typeface="Century Gothic"/>
              </a:rPr>
              <a:t>Sousse</a:t>
            </a:r>
          </a:p>
        </p:txBody>
      </p:sp>
      <p:sp>
        <p:nvSpPr>
          <p:cNvPr id="14" name="TextBox 13">
            <a:extLst>
              <a:ext uri="{FF2B5EF4-FFF2-40B4-BE49-F238E27FC236}">
                <a16:creationId xmlns:a16="http://schemas.microsoft.com/office/drawing/2014/main" xmlns="" id="{6D909A39-9CBC-43D2-8B85-434465A2963E}"/>
              </a:ext>
            </a:extLst>
          </p:cNvPr>
          <p:cNvSpPr txBox="1"/>
          <p:nvPr/>
        </p:nvSpPr>
        <p:spPr>
          <a:xfrm>
            <a:off x="1344042" y="3176908"/>
            <a:ext cx="1082348" cy="461665"/>
          </a:xfrm>
          <a:prstGeom prst="rect">
            <a:avLst/>
          </a:prstGeom>
          <a:noFill/>
        </p:spPr>
        <p:txBody>
          <a:bodyPr wrap="none" rtlCol="0">
            <a:spAutoFit/>
          </a:bodyPr>
          <a:lstStyle/>
          <a:p>
            <a:r>
              <a:rPr lang="en-GB" sz="2400" dirty="0">
                <a:solidFill>
                  <a:srgbClr val="4472C4">
                    <a:lumMod val="50000"/>
                  </a:srgbClr>
                </a:solidFill>
                <a:latin typeface="Century Gothic"/>
              </a:rPr>
              <a:t>Ballou</a:t>
            </a:r>
          </a:p>
        </p:txBody>
      </p:sp>
      <p:sp>
        <p:nvSpPr>
          <p:cNvPr id="15" name="TextBox 14">
            <a:extLst>
              <a:ext uri="{FF2B5EF4-FFF2-40B4-BE49-F238E27FC236}">
                <a16:creationId xmlns:a16="http://schemas.microsoft.com/office/drawing/2014/main" xmlns="" id="{8825B2DD-BA05-4E28-AC65-7E8CD797BBA0}"/>
              </a:ext>
            </a:extLst>
          </p:cNvPr>
          <p:cNvSpPr txBox="1"/>
          <p:nvPr/>
        </p:nvSpPr>
        <p:spPr>
          <a:xfrm>
            <a:off x="1381201" y="4150034"/>
            <a:ext cx="1425390" cy="461665"/>
          </a:xfrm>
          <a:prstGeom prst="rect">
            <a:avLst/>
          </a:prstGeom>
          <a:noFill/>
        </p:spPr>
        <p:txBody>
          <a:bodyPr wrap="none" rtlCol="0">
            <a:spAutoFit/>
          </a:bodyPr>
          <a:lstStyle/>
          <a:p>
            <a:r>
              <a:rPr lang="en-GB" sz="2400" dirty="0">
                <a:solidFill>
                  <a:srgbClr val="4472C4">
                    <a:lumMod val="50000"/>
                  </a:srgbClr>
                </a:solidFill>
                <a:latin typeface="Century Gothic"/>
              </a:rPr>
              <a:t>Bamako</a:t>
            </a:r>
          </a:p>
        </p:txBody>
      </p:sp>
      <p:sp>
        <p:nvSpPr>
          <p:cNvPr id="23" name="TextBox 22">
            <a:extLst>
              <a:ext uri="{FF2B5EF4-FFF2-40B4-BE49-F238E27FC236}">
                <a16:creationId xmlns:a16="http://schemas.microsoft.com/office/drawing/2014/main" xmlns="" id="{C392CD75-FC9F-42F9-81CA-18984D503259}"/>
              </a:ext>
            </a:extLst>
          </p:cNvPr>
          <p:cNvSpPr txBox="1"/>
          <p:nvPr/>
        </p:nvSpPr>
        <p:spPr>
          <a:xfrm>
            <a:off x="1361752" y="5122559"/>
            <a:ext cx="1444626" cy="461665"/>
          </a:xfrm>
          <a:prstGeom prst="rect">
            <a:avLst/>
          </a:prstGeom>
          <a:noFill/>
        </p:spPr>
        <p:txBody>
          <a:bodyPr wrap="none" rtlCol="0">
            <a:spAutoFit/>
          </a:bodyPr>
          <a:lstStyle/>
          <a:p>
            <a:r>
              <a:rPr lang="en-GB" sz="2400" dirty="0">
                <a:solidFill>
                  <a:srgbClr val="4472C4">
                    <a:lumMod val="50000"/>
                  </a:srgbClr>
                </a:solidFill>
                <a:latin typeface="Century Gothic"/>
              </a:rPr>
              <a:t>Libreville</a:t>
            </a:r>
          </a:p>
        </p:txBody>
      </p:sp>
      <p:sp>
        <p:nvSpPr>
          <p:cNvPr id="24" name="TextBox 23">
            <a:extLst>
              <a:ext uri="{FF2B5EF4-FFF2-40B4-BE49-F238E27FC236}">
                <a16:creationId xmlns:a16="http://schemas.microsoft.com/office/drawing/2014/main" xmlns="" id="{C4F06D44-88AC-49D6-9911-466B93149089}"/>
              </a:ext>
            </a:extLst>
          </p:cNvPr>
          <p:cNvSpPr txBox="1"/>
          <p:nvPr/>
        </p:nvSpPr>
        <p:spPr>
          <a:xfrm>
            <a:off x="2538568" y="2207694"/>
            <a:ext cx="1402948" cy="461665"/>
          </a:xfrm>
          <a:prstGeom prst="rect">
            <a:avLst/>
          </a:prstGeom>
          <a:noFill/>
        </p:spPr>
        <p:txBody>
          <a:bodyPr wrap="none" rtlCol="0">
            <a:spAutoFit/>
          </a:bodyPr>
          <a:lstStyle/>
          <a:p>
            <a:r>
              <a:rPr lang="en-GB" sz="2400" b="1" dirty="0">
                <a:solidFill>
                  <a:srgbClr val="4472C4">
                    <a:lumMod val="50000"/>
                  </a:srgbClr>
                </a:solidFill>
                <a:latin typeface="Century Gothic"/>
              </a:rPr>
              <a:t>(Tunisia)</a:t>
            </a:r>
          </a:p>
        </p:txBody>
      </p:sp>
      <p:sp>
        <p:nvSpPr>
          <p:cNvPr id="25" name="TextBox 24">
            <a:extLst>
              <a:ext uri="{FF2B5EF4-FFF2-40B4-BE49-F238E27FC236}">
                <a16:creationId xmlns:a16="http://schemas.microsoft.com/office/drawing/2014/main" xmlns="" id="{33BE8767-4F5D-4F6C-87D9-CFD2C9C5D2B8}"/>
              </a:ext>
            </a:extLst>
          </p:cNvPr>
          <p:cNvSpPr txBox="1"/>
          <p:nvPr/>
        </p:nvSpPr>
        <p:spPr>
          <a:xfrm>
            <a:off x="2426390" y="3176908"/>
            <a:ext cx="1638590" cy="461665"/>
          </a:xfrm>
          <a:prstGeom prst="rect">
            <a:avLst/>
          </a:prstGeom>
          <a:noFill/>
        </p:spPr>
        <p:txBody>
          <a:bodyPr wrap="none" rtlCol="0">
            <a:spAutoFit/>
          </a:bodyPr>
          <a:lstStyle/>
          <a:p>
            <a:r>
              <a:rPr lang="en-GB" sz="2400" b="1" dirty="0">
                <a:solidFill>
                  <a:srgbClr val="4472C4">
                    <a:lumMod val="50000"/>
                  </a:srgbClr>
                </a:solidFill>
                <a:latin typeface="Century Gothic"/>
              </a:rPr>
              <a:t>(Senegal)</a:t>
            </a:r>
          </a:p>
        </p:txBody>
      </p:sp>
      <p:sp>
        <p:nvSpPr>
          <p:cNvPr id="26" name="TextBox 25">
            <a:extLst>
              <a:ext uri="{FF2B5EF4-FFF2-40B4-BE49-F238E27FC236}">
                <a16:creationId xmlns:a16="http://schemas.microsoft.com/office/drawing/2014/main" xmlns="" id="{90BB40BD-8BF3-4926-92BD-84446B26ECED}"/>
              </a:ext>
            </a:extLst>
          </p:cNvPr>
          <p:cNvSpPr txBox="1"/>
          <p:nvPr/>
        </p:nvSpPr>
        <p:spPr>
          <a:xfrm>
            <a:off x="2811381" y="4150034"/>
            <a:ext cx="1047082" cy="461665"/>
          </a:xfrm>
          <a:prstGeom prst="rect">
            <a:avLst/>
          </a:prstGeom>
          <a:noFill/>
        </p:spPr>
        <p:txBody>
          <a:bodyPr wrap="none" rtlCol="0">
            <a:spAutoFit/>
          </a:bodyPr>
          <a:lstStyle/>
          <a:p>
            <a:r>
              <a:rPr lang="en-GB" sz="2400" b="1" dirty="0">
                <a:solidFill>
                  <a:srgbClr val="4472C4">
                    <a:lumMod val="50000"/>
                  </a:srgbClr>
                </a:solidFill>
                <a:latin typeface="Century Gothic"/>
              </a:rPr>
              <a:t>(Mali)</a:t>
            </a:r>
          </a:p>
        </p:txBody>
      </p:sp>
      <p:pic>
        <p:nvPicPr>
          <p:cNvPr id="13314" name="Picture 2" descr="Africa Clipart | Free Download Clip Art | Free ClipArt | on Feline ...">
            <a:extLst>
              <a:ext uri="{FF2B5EF4-FFF2-40B4-BE49-F238E27FC236}">
                <a16:creationId xmlns:a16="http://schemas.microsoft.com/office/drawing/2014/main" xmlns="" id="{B3DAFC61-FDDE-463C-8FCD-6A1ABBABC3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9686" y="1888133"/>
            <a:ext cx="4517053"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google maps marker - Clip Art Library">
            <a:extLst>
              <a:ext uri="{FF2B5EF4-FFF2-40B4-BE49-F238E27FC236}">
                <a16:creationId xmlns:a16="http://schemas.microsoft.com/office/drawing/2014/main" xmlns="" id="{2DA8AF15-BA38-4EFC-A05E-69621E80852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85278" y="3790034"/>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google maps marker - Clip Art Library">
            <a:extLst>
              <a:ext uri="{FF2B5EF4-FFF2-40B4-BE49-F238E27FC236}">
                <a16:creationId xmlns:a16="http://schemas.microsoft.com/office/drawing/2014/main" xmlns="" id="{4B4C2C36-B282-4594-A501-6D67E76E462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01233" y="2989934"/>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google maps marker - Clip Art Library">
            <a:extLst>
              <a:ext uri="{FF2B5EF4-FFF2-40B4-BE49-F238E27FC236}">
                <a16:creationId xmlns:a16="http://schemas.microsoft.com/office/drawing/2014/main" xmlns="" id="{198F54FD-0B51-4F42-AC45-D551B44CC91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16854" y="2921879"/>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google maps marker - Clip Art Library">
            <a:extLst>
              <a:ext uri="{FF2B5EF4-FFF2-40B4-BE49-F238E27FC236}">
                <a16:creationId xmlns:a16="http://schemas.microsoft.com/office/drawing/2014/main" xmlns="" id="{36975FFB-E8EA-4748-B16D-3EB541EBC6E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85277" y="1708133"/>
            <a:ext cx="225455" cy="3600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xmlns="" id="{6158F5F9-1EC4-46C3-BC4C-6F25F493070B}"/>
              </a:ext>
            </a:extLst>
          </p:cNvPr>
          <p:cNvSpPr txBox="1"/>
          <p:nvPr/>
        </p:nvSpPr>
        <p:spPr>
          <a:xfrm>
            <a:off x="9214686" y="1731950"/>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rgbClr val="4472C4">
                    <a:lumMod val="50000"/>
                  </a:srgbClr>
                </a:solidFill>
                <a:latin typeface="Century Gothic"/>
              </a:rPr>
              <a:t>1</a:t>
            </a:r>
          </a:p>
        </p:txBody>
      </p:sp>
      <p:sp>
        <p:nvSpPr>
          <p:cNvPr id="33" name="TextBox 32">
            <a:extLst>
              <a:ext uri="{FF2B5EF4-FFF2-40B4-BE49-F238E27FC236}">
                <a16:creationId xmlns:a16="http://schemas.microsoft.com/office/drawing/2014/main" xmlns="" id="{5144ED39-D180-4B11-B051-39723ABDF9E5}"/>
              </a:ext>
            </a:extLst>
          </p:cNvPr>
          <p:cNvSpPr txBox="1"/>
          <p:nvPr/>
        </p:nvSpPr>
        <p:spPr>
          <a:xfrm>
            <a:off x="7716854" y="2469304"/>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rgbClr val="4472C4">
                    <a:lumMod val="50000"/>
                  </a:srgbClr>
                </a:solidFill>
                <a:latin typeface="Century Gothic"/>
              </a:rPr>
              <a:t>2</a:t>
            </a:r>
          </a:p>
        </p:txBody>
      </p:sp>
      <p:sp>
        <p:nvSpPr>
          <p:cNvPr id="34" name="TextBox 33">
            <a:extLst>
              <a:ext uri="{FF2B5EF4-FFF2-40B4-BE49-F238E27FC236}">
                <a16:creationId xmlns:a16="http://schemas.microsoft.com/office/drawing/2014/main" xmlns="" id="{092F5372-A37E-4DBF-AD5F-E2A57A72A12A}"/>
              </a:ext>
            </a:extLst>
          </p:cNvPr>
          <p:cNvSpPr txBox="1"/>
          <p:nvPr/>
        </p:nvSpPr>
        <p:spPr>
          <a:xfrm>
            <a:off x="8104489" y="2524590"/>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rgbClr val="4472C4">
                    <a:lumMod val="50000"/>
                  </a:srgbClr>
                </a:solidFill>
                <a:latin typeface="Century Gothic"/>
              </a:rPr>
              <a:t>3</a:t>
            </a:r>
          </a:p>
        </p:txBody>
      </p:sp>
      <p:sp>
        <p:nvSpPr>
          <p:cNvPr id="35" name="TextBox 34">
            <a:extLst>
              <a:ext uri="{FF2B5EF4-FFF2-40B4-BE49-F238E27FC236}">
                <a16:creationId xmlns:a16="http://schemas.microsoft.com/office/drawing/2014/main" xmlns="" id="{C02198CD-F419-417A-B012-72A1B4D3C614}"/>
              </a:ext>
            </a:extLst>
          </p:cNvPr>
          <p:cNvSpPr txBox="1"/>
          <p:nvPr/>
        </p:nvSpPr>
        <p:spPr>
          <a:xfrm>
            <a:off x="9264058" y="3790034"/>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rgbClr val="4472C4">
                    <a:lumMod val="50000"/>
                  </a:srgbClr>
                </a:solidFill>
                <a:latin typeface="Century Gothic"/>
              </a:rPr>
              <a:t>4</a:t>
            </a:r>
          </a:p>
        </p:txBody>
      </p:sp>
      <p:pic>
        <p:nvPicPr>
          <p:cNvPr id="38" name="Picture 37">
            <a:extLst>
              <a:ext uri="{FF2B5EF4-FFF2-40B4-BE49-F238E27FC236}">
                <a16:creationId xmlns:a16="http://schemas.microsoft.com/office/drawing/2014/main" xmlns="" id="{B5BED052-5B12-40E9-B490-442D9E8F97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1072" y="90627"/>
            <a:ext cx="1080000" cy="1080000"/>
          </a:xfrm>
          <a:prstGeom prst="rect">
            <a:avLst/>
          </a:prstGeom>
        </p:spPr>
      </p:pic>
      <p:pic>
        <p:nvPicPr>
          <p:cNvPr id="39" name="Picture 38">
            <a:extLst>
              <a:ext uri="{FF2B5EF4-FFF2-40B4-BE49-F238E27FC236}">
                <a16:creationId xmlns:a16="http://schemas.microsoft.com/office/drawing/2014/main" xmlns="" id="{7C7AE5D7-6223-4959-9E36-5AFA19BAB9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01072" y="90627"/>
            <a:ext cx="1080000" cy="1080000"/>
          </a:xfrm>
          <a:prstGeom prst="rect">
            <a:avLst/>
          </a:prstGeom>
        </p:spPr>
      </p:pic>
    </p:spTree>
    <p:extLst>
      <p:ext uri="{BB962C8B-B14F-4D97-AF65-F5344CB8AC3E}">
        <p14:creationId xmlns:p14="http://schemas.microsoft.com/office/powerpoint/2010/main" val="2871922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23" grpId="0"/>
      <p:bldP spid="24" grpId="0"/>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24658" cy="707849"/>
          </a:xfrm>
        </p:spPr>
        <p:txBody>
          <a:bodyPr>
            <a:noAutofit/>
          </a:bodyPr>
          <a:lstStyle/>
          <a:p>
            <a:r>
              <a:rPr lang="fr-FR" sz="2600" b="1" dirty="0">
                <a:solidFill>
                  <a:schemeClr val="bg1"/>
                </a:solidFill>
              </a:rPr>
              <a:t>Bruxelles, capitale de la Belgique !</a:t>
            </a:r>
            <a:endParaRPr lang="en-GB" sz="2600" b="1" dirty="0">
              <a:solidFill>
                <a:schemeClr val="bg1"/>
              </a:solidFill>
            </a:endParaRPr>
          </a:p>
        </p:txBody>
      </p:sp>
      <p:sp>
        <p:nvSpPr>
          <p:cNvPr id="11" name="Rectangle 10"/>
          <p:cNvSpPr/>
          <p:nvPr/>
        </p:nvSpPr>
        <p:spPr>
          <a:xfrm>
            <a:off x="357656" y="1726408"/>
            <a:ext cx="4528380" cy="830997"/>
          </a:xfrm>
          <a:prstGeom prst="rect">
            <a:avLst/>
          </a:prstGeom>
        </p:spPr>
        <p:txBody>
          <a:bodyPr wrap="square">
            <a:spAutoFit/>
          </a:bodyPr>
          <a:lstStyle/>
          <a:p>
            <a:pPr>
              <a:defRPr/>
            </a:pPr>
            <a:r>
              <a:rPr lang="en-US" sz="2400" dirty="0">
                <a:solidFill>
                  <a:srgbClr val="4472C4">
                    <a:lumMod val="50000"/>
                  </a:srgbClr>
                </a:solidFill>
                <a:latin typeface="Century Gothic"/>
              </a:rPr>
              <a:t>3. </a:t>
            </a:r>
            <a:r>
              <a:rPr lang="en-US" sz="2400" dirty="0" err="1">
                <a:solidFill>
                  <a:srgbClr val="4472C4">
                    <a:lumMod val="50000"/>
                  </a:srgbClr>
                </a:solidFill>
                <a:latin typeface="Century Gothic"/>
              </a:rPr>
              <a:t>J’ai</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préféré</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ce</a:t>
            </a:r>
            <a:r>
              <a:rPr lang="en-US" sz="2400" dirty="0">
                <a:solidFill>
                  <a:srgbClr val="4472C4">
                    <a:lumMod val="50000"/>
                  </a:srgbClr>
                </a:solidFill>
                <a:latin typeface="Century Gothic"/>
              </a:rPr>
              <a:t> </a:t>
            </a:r>
            <a:r>
              <a:rPr lang="en-US" sz="2400" b="1" dirty="0" err="1">
                <a:solidFill>
                  <a:srgbClr val="4472C4">
                    <a:lumMod val="50000"/>
                  </a:srgbClr>
                </a:solidFill>
                <a:latin typeface="Century Gothic"/>
              </a:rPr>
              <a:t>bâtiment</a:t>
            </a:r>
            <a:r>
              <a:rPr lang="en-US" sz="2400" b="1" dirty="0">
                <a:solidFill>
                  <a:srgbClr val="4472C4">
                    <a:lumMod val="50000"/>
                  </a:srgbClr>
                </a:solidFill>
                <a:latin typeface="Century Gothic"/>
              </a:rPr>
              <a:t> / </a:t>
            </a:r>
            <a:r>
              <a:rPr lang="en-US" sz="2400" b="1" dirty="0" err="1">
                <a:solidFill>
                  <a:srgbClr val="4472C4">
                    <a:lumMod val="50000"/>
                  </a:srgbClr>
                </a:solidFill>
                <a:latin typeface="Century Gothic"/>
              </a:rPr>
              <a:t>maison</a:t>
            </a:r>
            <a:r>
              <a:rPr lang="en-US" sz="2400" b="1" dirty="0">
                <a:solidFill>
                  <a:srgbClr val="4472C4">
                    <a:lumMod val="50000"/>
                  </a:srgbClr>
                </a:solidFill>
                <a:latin typeface="Century Gothic"/>
              </a:rPr>
              <a:t>.</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C’est</a:t>
            </a:r>
            <a:r>
              <a:rPr lang="en-US" sz="2400" dirty="0">
                <a:solidFill>
                  <a:srgbClr val="4472C4">
                    <a:lumMod val="50000"/>
                  </a:srgbClr>
                </a:solidFill>
                <a:latin typeface="Century Gothic"/>
              </a:rPr>
              <a:t> le Palais Royal.</a:t>
            </a:r>
          </a:p>
        </p:txBody>
      </p:sp>
      <p:sp>
        <p:nvSpPr>
          <p:cNvPr id="12" name="Rectangle 11"/>
          <p:cNvSpPr/>
          <p:nvPr/>
        </p:nvSpPr>
        <p:spPr>
          <a:xfrm>
            <a:off x="6995260" y="1726407"/>
            <a:ext cx="5156984" cy="830997"/>
          </a:xfrm>
          <a:prstGeom prst="rect">
            <a:avLst/>
          </a:prstGeom>
        </p:spPr>
        <p:txBody>
          <a:bodyPr wrap="square">
            <a:spAutoFit/>
          </a:bodyPr>
          <a:lstStyle/>
          <a:p>
            <a:pPr>
              <a:defRPr/>
            </a:pPr>
            <a:r>
              <a:rPr lang="en-US" sz="2400" dirty="0">
                <a:solidFill>
                  <a:srgbClr val="4472C4">
                    <a:lumMod val="50000"/>
                  </a:srgbClr>
                </a:solidFill>
                <a:latin typeface="Century Gothic"/>
              </a:rPr>
              <a:t>4. </a:t>
            </a:r>
            <a:r>
              <a:rPr lang="en-US" sz="2400" dirty="0" err="1">
                <a:solidFill>
                  <a:srgbClr val="4472C4">
                    <a:lumMod val="50000"/>
                  </a:srgbClr>
                </a:solidFill>
                <a:latin typeface="Century Gothic"/>
              </a:rPr>
              <a:t>J’ai</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aimé</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cet</a:t>
            </a:r>
            <a:r>
              <a:rPr lang="en-US" sz="2400" dirty="0">
                <a:solidFill>
                  <a:srgbClr val="4472C4">
                    <a:lumMod val="50000"/>
                  </a:srgbClr>
                </a:solidFill>
                <a:latin typeface="Century Gothic"/>
              </a:rPr>
              <a:t> </a:t>
            </a:r>
            <a:r>
              <a:rPr lang="en-US" sz="2400" b="1" dirty="0">
                <a:solidFill>
                  <a:srgbClr val="4472C4">
                    <a:lumMod val="50000"/>
                  </a:srgbClr>
                </a:solidFill>
                <a:latin typeface="Century Gothic"/>
              </a:rPr>
              <a:t>train/ </a:t>
            </a:r>
            <a:r>
              <a:rPr lang="en-US" sz="2400" b="1" dirty="0" err="1">
                <a:solidFill>
                  <a:srgbClr val="4472C4">
                    <a:lumMod val="50000"/>
                  </a:srgbClr>
                </a:solidFill>
                <a:latin typeface="Century Gothic"/>
              </a:rPr>
              <a:t>aéroport</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très</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moderne</a:t>
            </a:r>
            <a:r>
              <a:rPr lang="en-US" sz="2400" dirty="0">
                <a:solidFill>
                  <a:srgbClr val="4472C4">
                    <a:lumMod val="50000"/>
                  </a:srgbClr>
                </a:solidFill>
                <a:latin typeface="Century Gothic"/>
              </a:rPr>
              <a:t>. </a:t>
            </a:r>
          </a:p>
        </p:txBody>
      </p:sp>
      <p:sp>
        <p:nvSpPr>
          <p:cNvPr id="24" name="Flowchart: Connector 23"/>
          <p:cNvSpPr/>
          <p:nvPr/>
        </p:nvSpPr>
        <p:spPr>
          <a:xfrm>
            <a:off x="2948109" y="1718699"/>
            <a:ext cx="1729907" cy="464203"/>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5" name="Flowchart: Connector 24"/>
          <p:cNvSpPr/>
          <p:nvPr/>
        </p:nvSpPr>
        <p:spPr>
          <a:xfrm>
            <a:off x="10245114" y="1747919"/>
            <a:ext cx="1404677" cy="405762"/>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pic>
        <p:nvPicPr>
          <p:cNvPr id="2050" name="Picture 2" descr="Royal Palace Of Brussels, Architecture, Build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729" y="2659444"/>
            <a:ext cx="5029200" cy="3428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Brussels Airport Strategic Vision 2040 (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3176" y="2659444"/>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6">
            <a:extLst>
              <a:ext uri="{FF2B5EF4-FFF2-40B4-BE49-F238E27FC236}">
                <a16:creationId xmlns:a16="http://schemas.microsoft.com/office/drawing/2014/main" xmlns="" id="{D1EDFFAB-A304-4F93-B01E-193837D83B09}"/>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pic>
        <p:nvPicPr>
          <p:cNvPr id="7" name="Picture 6">
            <a:extLst>
              <a:ext uri="{FF2B5EF4-FFF2-40B4-BE49-F238E27FC236}">
                <a16:creationId xmlns:a16="http://schemas.microsoft.com/office/drawing/2014/main" xmlns="" id="{92272021-D189-45F9-955A-45FD5CF39E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7734" y="-18335"/>
            <a:ext cx="1371666" cy="1371666"/>
          </a:xfrm>
          <a:prstGeom prst="rect">
            <a:avLst/>
          </a:prstGeom>
        </p:spPr>
      </p:pic>
    </p:spTree>
    <p:extLst>
      <p:ext uri="{BB962C8B-B14F-4D97-AF65-F5344CB8AC3E}">
        <p14:creationId xmlns:p14="http://schemas.microsoft.com/office/powerpoint/2010/main" val="3417169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68955" cy="707849"/>
          </a:xfrm>
        </p:spPr>
        <p:txBody>
          <a:bodyPr>
            <a:noAutofit/>
          </a:bodyPr>
          <a:lstStyle/>
          <a:p>
            <a:r>
              <a:rPr lang="fr-FR" sz="2600" b="1" dirty="0">
                <a:solidFill>
                  <a:schemeClr val="bg1"/>
                </a:solidFill>
              </a:rPr>
              <a:t>Bruxelles, capitale de la Belgique !</a:t>
            </a:r>
            <a:endParaRPr lang="en-GB" sz="2600" b="1" dirty="0">
              <a:solidFill>
                <a:schemeClr val="bg1"/>
              </a:solidFill>
            </a:endParaRPr>
          </a:p>
        </p:txBody>
      </p:sp>
      <p:sp>
        <p:nvSpPr>
          <p:cNvPr id="11" name="Rectangle 10"/>
          <p:cNvSpPr/>
          <p:nvPr/>
        </p:nvSpPr>
        <p:spPr>
          <a:xfrm>
            <a:off x="357655" y="1497808"/>
            <a:ext cx="5738345" cy="1200329"/>
          </a:xfrm>
          <a:prstGeom prst="rect">
            <a:avLst/>
          </a:prstGeom>
        </p:spPr>
        <p:txBody>
          <a:bodyPr wrap="square">
            <a:spAutoFit/>
          </a:bodyPr>
          <a:lstStyle/>
          <a:p>
            <a:pPr>
              <a:defRPr/>
            </a:pPr>
            <a:r>
              <a:rPr lang="en-US" sz="2400" dirty="0">
                <a:solidFill>
                  <a:srgbClr val="4472C4">
                    <a:lumMod val="50000"/>
                  </a:srgbClr>
                </a:solidFill>
                <a:latin typeface="Century Gothic"/>
              </a:rPr>
              <a:t>5. </a:t>
            </a:r>
            <a:r>
              <a:rPr lang="en-US" sz="2400" dirty="0" err="1">
                <a:solidFill>
                  <a:srgbClr val="4472C4">
                    <a:lumMod val="50000"/>
                  </a:srgbClr>
                </a:solidFill>
                <a:latin typeface="Century Gothic"/>
              </a:rPr>
              <a:t>J’ai</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visité</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cette</a:t>
            </a:r>
            <a:r>
              <a:rPr lang="en-US" sz="2400" dirty="0">
                <a:solidFill>
                  <a:srgbClr val="4472C4">
                    <a:lumMod val="50000"/>
                  </a:srgbClr>
                </a:solidFill>
                <a:latin typeface="Century Gothic"/>
              </a:rPr>
              <a:t> </a:t>
            </a:r>
            <a:r>
              <a:rPr lang="en-US" sz="2400" b="1" dirty="0">
                <a:solidFill>
                  <a:srgbClr val="4472C4">
                    <a:lumMod val="50000"/>
                  </a:srgbClr>
                </a:solidFill>
                <a:latin typeface="Century Gothic"/>
              </a:rPr>
              <a:t>monument / </a:t>
            </a:r>
            <a:r>
              <a:rPr lang="en-US" sz="2400" b="1" dirty="0" err="1">
                <a:solidFill>
                  <a:srgbClr val="4472C4">
                    <a:lumMod val="50000"/>
                  </a:srgbClr>
                </a:solidFill>
                <a:latin typeface="Century Gothic"/>
              </a:rPr>
              <a:t>église</a:t>
            </a:r>
            <a:r>
              <a:rPr lang="en-US" sz="2400" b="1" dirty="0">
                <a:solidFill>
                  <a:srgbClr val="4472C4">
                    <a:lumMod val="50000"/>
                  </a:srgbClr>
                </a:solidFill>
                <a:latin typeface="Century Gothic"/>
              </a:rPr>
              <a:t>. </a:t>
            </a:r>
            <a:r>
              <a:rPr lang="en-US" sz="2400" dirty="0" err="1">
                <a:solidFill>
                  <a:srgbClr val="4472C4">
                    <a:lumMod val="50000"/>
                  </a:srgbClr>
                </a:solidFill>
                <a:latin typeface="Century Gothic"/>
              </a:rPr>
              <a:t>C’est</a:t>
            </a:r>
            <a:r>
              <a:rPr lang="en-US" sz="2400" dirty="0">
                <a:solidFill>
                  <a:srgbClr val="4472C4">
                    <a:lumMod val="50000"/>
                  </a:srgbClr>
                </a:solidFill>
                <a:latin typeface="Century Gothic"/>
              </a:rPr>
              <a:t> la </a:t>
            </a:r>
            <a:r>
              <a:rPr lang="en-US" sz="2400" dirty="0" err="1">
                <a:solidFill>
                  <a:srgbClr val="4472C4">
                    <a:lumMod val="50000"/>
                  </a:srgbClr>
                </a:solidFill>
                <a:latin typeface="Century Gothic"/>
              </a:rPr>
              <a:t>cathédrale</a:t>
            </a:r>
            <a:r>
              <a:rPr lang="en-US" sz="2400" dirty="0">
                <a:solidFill>
                  <a:srgbClr val="4472C4">
                    <a:lumMod val="50000"/>
                  </a:srgbClr>
                </a:solidFill>
                <a:latin typeface="Century Gothic"/>
              </a:rPr>
              <a:t> Saints-Michel-et-</a:t>
            </a:r>
            <a:r>
              <a:rPr lang="en-US" sz="2400" dirty="0" err="1">
                <a:solidFill>
                  <a:srgbClr val="4472C4">
                    <a:lumMod val="50000"/>
                  </a:srgbClr>
                </a:solidFill>
                <a:latin typeface="Century Gothic"/>
              </a:rPr>
              <a:t>Gudule</a:t>
            </a:r>
            <a:r>
              <a:rPr lang="en-US" sz="2400" dirty="0">
                <a:solidFill>
                  <a:srgbClr val="4472C4">
                    <a:lumMod val="50000"/>
                  </a:srgbClr>
                </a:solidFill>
                <a:latin typeface="Century Gothic"/>
              </a:rPr>
              <a:t>.</a:t>
            </a:r>
          </a:p>
        </p:txBody>
      </p:sp>
      <p:sp>
        <p:nvSpPr>
          <p:cNvPr id="12" name="Rectangle 11"/>
          <p:cNvSpPr/>
          <p:nvPr/>
        </p:nvSpPr>
        <p:spPr>
          <a:xfrm>
            <a:off x="6585458" y="1512683"/>
            <a:ext cx="5204415" cy="830997"/>
          </a:xfrm>
          <a:prstGeom prst="rect">
            <a:avLst/>
          </a:prstGeom>
        </p:spPr>
        <p:txBody>
          <a:bodyPr wrap="square">
            <a:spAutoFit/>
          </a:bodyPr>
          <a:lstStyle/>
          <a:p>
            <a:pPr>
              <a:defRPr/>
            </a:pPr>
            <a:r>
              <a:rPr lang="en-US" sz="2400" dirty="0">
                <a:solidFill>
                  <a:srgbClr val="4472C4">
                    <a:lumMod val="50000"/>
                  </a:srgbClr>
                </a:solidFill>
                <a:latin typeface="Century Gothic"/>
              </a:rPr>
              <a:t>6. </a:t>
            </a:r>
            <a:r>
              <a:rPr lang="en-US" sz="2400" dirty="0" err="1">
                <a:solidFill>
                  <a:srgbClr val="4472C4">
                    <a:lumMod val="50000"/>
                  </a:srgbClr>
                </a:solidFill>
                <a:latin typeface="Century Gothic"/>
              </a:rPr>
              <a:t>J’ai</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mangé</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ce</a:t>
            </a:r>
            <a:r>
              <a:rPr lang="en-US" sz="2400" dirty="0">
                <a:solidFill>
                  <a:srgbClr val="4472C4">
                    <a:lumMod val="50000"/>
                  </a:srgbClr>
                </a:solidFill>
                <a:latin typeface="Century Gothic"/>
              </a:rPr>
              <a:t> </a:t>
            </a:r>
            <a:r>
              <a:rPr lang="en-US" sz="2400" b="1" dirty="0" err="1">
                <a:solidFill>
                  <a:srgbClr val="4472C4">
                    <a:lumMod val="50000"/>
                  </a:srgbClr>
                </a:solidFill>
                <a:latin typeface="Century Gothic"/>
              </a:rPr>
              <a:t>chocolat</a:t>
            </a:r>
            <a:r>
              <a:rPr lang="en-US" sz="2400" b="1" dirty="0">
                <a:solidFill>
                  <a:srgbClr val="4472C4">
                    <a:lumMod val="50000"/>
                  </a:srgbClr>
                </a:solidFill>
                <a:latin typeface="Century Gothic"/>
              </a:rPr>
              <a:t> / chose. </a:t>
            </a:r>
            <a:r>
              <a:rPr lang="en-US" sz="2400" dirty="0" err="1">
                <a:solidFill>
                  <a:srgbClr val="4472C4">
                    <a:lumMod val="50000"/>
                  </a:srgbClr>
                </a:solidFill>
                <a:latin typeface="Century Gothic"/>
              </a:rPr>
              <a:t>C’est</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une</a:t>
            </a:r>
            <a:r>
              <a:rPr lang="en-US" sz="2400" dirty="0">
                <a:solidFill>
                  <a:srgbClr val="4472C4">
                    <a:lumMod val="50000"/>
                  </a:srgbClr>
                </a:solidFill>
                <a:latin typeface="Century Gothic"/>
              </a:rPr>
              <a:t> tradition </a:t>
            </a:r>
            <a:r>
              <a:rPr lang="en-US" sz="2400" dirty="0" err="1">
                <a:solidFill>
                  <a:srgbClr val="4472C4">
                    <a:lumMod val="50000"/>
                  </a:srgbClr>
                </a:solidFill>
                <a:latin typeface="Century Gothic"/>
              </a:rPr>
              <a:t>belge</a:t>
            </a:r>
            <a:r>
              <a:rPr lang="en-US" sz="2400" dirty="0">
                <a:solidFill>
                  <a:srgbClr val="4472C4">
                    <a:lumMod val="50000"/>
                  </a:srgbClr>
                </a:solidFill>
                <a:latin typeface="Century Gothic"/>
              </a:rPr>
              <a:t> !</a:t>
            </a:r>
            <a:endParaRPr lang="en-US" sz="2400" b="1" dirty="0">
              <a:solidFill>
                <a:srgbClr val="4472C4">
                  <a:lumMod val="50000"/>
                </a:srgbClr>
              </a:solidFill>
              <a:latin typeface="Century Gothic"/>
            </a:endParaRPr>
          </a:p>
        </p:txBody>
      </p:sp>
      <p:sp>
        <p:nvSpPr>
          <p:cNvPr id="24" name="Flowchart: Connector 23"/>
          <p:cNvSpPr/>
          <p:nvPr/>
        </p:nvSpPr>
        <p:spPr>
          <a:xfrm>
            <a:off x="4839595" y="1512683"/>
            <a:ext cx="1163640" cy="488395"/>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5" name="Flowchart: Connector 24"/>
          <p:cNvSpPr/>
          <p:nvPr/>
        </p:nvSpPr>
        <p:spPr>
          <a:xfrm>
            <a:off x="9187664" y="1550441"/>
            <a:ext cx="1626110" cy="450638"/>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pic>
        <p:nvPicPr>
          <p:cNvPr id="3074" name="Picture 2" descr="belgium, brussels, cathedral of st, michael and st, gudula, architecture, religion, church, cathedral, catholic, build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9295" y="2629309"/>
            <a:ext cx="2621285" cy="34940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le:Belgian chocolat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6993" y="2658332"/>
            <a:ext cx="4581343" cy="343600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6">
            <a:extLst>
              <a:ext uri="{FF2B5EF4-FFF2-40B4-BE49-F238E27FC236}">
                <a16:creationId xmlns:a16="http://schemas.microsoft.com/office/drawing/2014/main" xmlns="" id="{2E520CEF-1A1C-41AE-9071-655322D8ED5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5" name="TextBox 4">
            <a:extLst>
              <a:ext uri="{FF2B5EF4-FFF2-40B4-BE49-F238E27FC236}">
                <a16:creationId xmlns:a16="http://schemas.microsoft.com/office/drawing/2014/main" xmlns="" id="{3BCA17FA-7DC5-4729-9FB8-26F539823DA4}"/>
              </a:ext>
            </a:extLst>
          </p:cNvPr>
          <p:cNvSpPr txBox="1"/>
          <p:nvPr/>
        </p:nvSpPr>
        <p:spPr>
          <a:xfrm>
            <a:off x="7578434" y="249870"/>
            <a:ext cx="2918238" cy="681038"/>
          </a:xfrm>
          <a:prstGeom prst="wedgeRoundRectCallout">
            <a:avLst>
              <a:gd name="adj1" fmla="val -59054"/>
              <a:gd name="adj2" fmla="val 23016"/>
              <a:gd name="adj3" fmla="val 16667"/>
            </a:avLst>
          </a:prstGeom>
          <a:solidFill>
            <a:srgbClr val="115076"/>
          </a:solidFill>
          <a:ln>
            <a:solidFill>
              <a:srgbClr val="EE6000"/>
            </a:solidFill>
          </a:ln>
        </p:spPr>
        <p:txBody>
          <a:bodyPr wrap="square" tIns="0" rIns="36000" bIns="0" rtlCol="0">
            <a:spAutoFit/>
          </a:bodyPr>
          <a:lstStyle/>
          <a:p>
            <a:pPr>
              <a:defRPr/>
            </a:pPr>
            <a:r>
              <a:rPr lang="en-GB" sz="2000" b="1" dirty="0">
                <a:solidFill>
                  <a:prstClr val="white"/>
                </a:solidFill>
                <a:latin typeface="Century Gothic"/>
              </a:rPr>
              <a:t>* le </a:t>
            </a:r>
            <a:r>
              <a:rPr lang="en-GB" sz="2000" b="1" dirty="0" err="1">
                <a:solidFill>
                  <a:prstClr val="white"/>
                </a:solidFill>
                <a:latin typeface="Century Gothic"/>
              </a:rPr>
              <a:t>chocolat</a:t>
            </a:r>
            <a:endParaRPr lang="en-GB" sz="2000" b="1" dirty="0">
              <a:solidFill>
                <a:prstClr val="white"/>
              </a:solidFill>
              <a:latin typeface="Century Gothic"/>
            </a:endParaRPr>
          </a:p>
          <a:p>
            <a:pPr>
              <a:defRPr/>
            </a:pPr>
            <a:r>
              <a:rPr lang="en-GB" sz="2000" dirty="0">
                <a:solidFill>
                  <a:prstClr val="white"/>
                </a:solidFill>
                <a:latin typeface="Century Gothic"/>
              </a:rPr>
              <a:t>= chocolate</a:t>
            </a:r>
            <a:r>
              <a:rPr lang="en-GB" sz="2000" b="1" dirty="0">
                <a:solidFill>
                  <a:prstClr val="white"/>
                </a:solidFill>
                <a:latin typeface="Century Gothic"/>
              </a:rPr>
              <a:t> </a:t>
            </a:r>
            <a:endParaRPr lang="en-US" sz="2000" dirty="0">
              <a:solidFill>
                <a:prstClr val="white"/>
              </a:solidFill>
              <a:latin typeface="Century Gothic" panose="020F0302020204030204"/>
            </a:endParaRPr>
          </a:p>
        </p:txBody>
      </p:sp>
      <p:pic>
        <p:nvPicPr>
          <p:cNvPr id="6" name="Picture 5">
            <a:extLst>
              <a:ext uri="{FF2B5EF4-FFF2-40B4-BE49-F238E27FC236}">
                <a16:creationId xmlns:a16="http://schemas.microsoft.com/office/drawing/2014/main" xmlns="" id="{9B9ED769-8F5B-4FEF-82D3-837934EEB0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7734" y="-18335"/>
            <a:ext cx="1371666" cy="1371666"/>
          </a:xfrm>
          <a:prstGeom prst="rect">
            <a:avLst/>
          </a:prstGeom>
        </p:spPr>
      </p:pic>
    </p:spTree>
    <p:extLst>
      <p:ext uri="{BB962C8B-B14F-4D97-AF65-F5344CB8AC3E}">
        <p14:creationId xmlns:p14="http://schemas.microsoft.com/office/powerpoint/2010/main" val="1809747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68955" cy="707849"/>
          </a:xfrm>
        </p:spPr>
        <p:txBody>
          <a:bodyPr>
            <a:noAutofit/>
          </a:bodyPr>
          <a:lstStyle/>
          <a:p>
            <a:r>
              <a:rPr lang="fr-FR" sz="2600" b="1" dirty="0">
                <a:solidFill>
                  <a:schemeClr val="bg1"/>
                </a:solidFill>
              </a:rPr>
              <a:t>Bruxelles, capitale de la Belgique !</a:t>
            </a:r>
            <a:endParaRPr lang="en-GB" sz="2600" b="1" dirty="0">
              <a:solidFill>
                <a:schemeClr val="bg1"/>
              </a:solidFill>
            </a:endParaRPr>
          </a:p>
        </p:txBody>
      </p:sp>
      <p:sp>
        <p:nvSpPr>
          <p:cNvPr id="11" name="Rectangle 10"/>
          <p:cNvSpPr/>
          <p:nvPr/>
        </p:nvSpPr>
        <p:spPr>
          <a:xfrm>
            <a:off x="357655" y="1497808"/>
            <a:ext cx="5738345" cy="1200329"/>
          </a:xfrm>
          <a:prstGeom prst="rect">
            <a:avLst/>
          </a:prstGeom>
        </p:spPr>
        <p:txBody>
          <a:bodyPr wrap="square">
            <a:spAutoFit/>
          </a:bodyPr>
          <a:lstStyle/>
          <a:p>
            <a:pPr>
              <a:defRPr/>
            </a:pPr>
            <a:r>
              <a:rPr lang="en-US" sz="2400" dirty="0">
                <a:solidFill>
                  <a:srgbClr val="4472C4">
                    <a:lumMod val="50000"/>
                  </a:srgbClr>
                </a:solidFill>
                <a:latin typeface="Century Gothic" panose="020F0302020204030204"/>
              </a:rPr>
              <a:t>7. Ce </a:t>
            </a:r>
            <a:r>
              <a:rPr lang="en-US" sz="2400" b="1" dirty="0">
                <a:solidFill>
                  <a:srgbClr val="4472C4">
                    <a:lumMod val="50000"/>
                  </a:srgbClr>
                </a:solidFill>
                <a:latin typeface="Century Gothic" panose="020F0302020204030204"/>
              </a:rPr>
              <a:t>monument / </a:t>
            </a:r>
            <a:r>
              <a:rPr lang="en-US" sz="2400" b="1" dirty="0" err="1">
                <a:solidFill>
                  <a:srgbClr val="4472C4">
                    <a:lumMod val="50000"/>
                  </a:srgbClr>
                </a:solidFill>
                <a:latin typeface="Century Gothic" panose="020F0302020204030204"/>
              </a:rPr>
              <a:t>personne</a:t>
            </a:r>
            <a:r>
              <a:rPr lang="en-US" sz="2400" b="1"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bronze </a:t>
            </a:r>
            <a:r>
              <a:rPr lang="en-US" sz="2400" dirty="0" err="1">
                <a:solidFill>
                  <a:srgbClr val="4472C4">
                    <a:lumMod val="50000"/>
                  </a:srgbClr>
                </a:solidFill>
                <a:latin typeface="Century Gothic" panose="020F0302020204030204"/>
              </a:rPr>
              <a:t>est</a:t>
            </a:r>
            <a:r>
              <a:rPr lang="en-US" sz="2400" b="1" dirty="0">
                <a:solidFill>
                  <a:srgbClr val="4472C4">
                    <a:lumMod val="50000"/>
                  </a:srgbClr>
                </a:solidFill>
                <a:latin typeface="Century Gothic" panose="020F0302020204030204"/>
              </a:rPr>
              <a:t> </a:t>
            </a:r>
            <a:r>
              <a:rPr lang="en-US" sz="2400" dirty="0">
                <a:solidFill>
                  <a:srgbClr val="4472C4">
                    <a:lumMod val="50000"/>
                  </a:srgbClr>
                </a:solidFill>
                <a:latin typeface="Century Gothic"/>
              </a:rPr>
              <a:t>le </a:t>
            </a:r>
            <a:r>
              <a:rPr lang="en-US" sz="2400" dirty="0" err="1">
                <a:solidFill>
                  <a:srgbClr val="4472C4">
                    <a:lumMod val="50000"/>
                  </a:srgbClr>
                </a:solidFill>
                <a:latin typeface="Century Gothic"/>
              </a:rPr>
              <a:t>Manneken</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Pis</a:t>
            </a:r>
            <a:r>
              <a:rPr lang="en-US" sz="2400" dirty="0">
                <a:solidFill>
                  <a:srgbClr val="4472C4">
                    <a:lumMod val="50000"/>
                  </a:srgbClr>
                </a:solidFill>
                <a:latin typeface="Century Gothic"/>
              </a:rPr>
              <a:t> ! </a:t>
            </a:r>
            <a:r>
              <a:rPr lang="en-US" sz="2400" dirty="0" err="1">
                <a:solidFill>
                  <a:srgbClr val="4472C4">
                    <a:lumMod val="50000"/>
                  </a:srgbClr>
                </a:solidFill>
                <a:latin typeface="Century Gothic"/>
              </a:rPr>
              <a:t>C'est</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drôle</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ça</a:t>
            </a:r>
            <a:r>
              <a:rPr lang="en-US" sz="2400" dirty="0">
                <a:solidFill>
                  <a:srgbClr val="4472C4">
                    <a:lumMod val="50000"/>
                  </a:srgbClr>
                </a:solidFill>
                <a:latin typeface="Century Gothic"/>
              </a:rPr>
              <a:t> !</a:t>
            </a:r>
          </a:p>
        </p:txBody>
      </p:sp>
      <p:sp>
        <p:nvSpPr>
          <p:cNvPr id="12" name="Rectangle 11"/>
          <p:cNvSpPr/>
          <p:nvPr/>
        </p:nvSpPr>
        <p:spPr>
          <a:xfrm>
            <a:off x="6585458" y="1512683"/>
            <a:ext cx="5204415" cy="1200329"/>
          </a:xfrm>
          <a:prstGeom prst="rect">
            <a:avLst/>
          </a:prstGeom>
        </p:spPr>
        <p:txBody>
          <a:bodyPr wrap="square">
            <a:spAutoFit/>
          </a:bodyPr>
          <a:lstStyle/>
          <a:p>
            <a:pPr>
              <a:defRPr/>
            </a:pPr>
            <a:r>
              <a:rPr lang="en-US" sz="2400" dirty="0">
                <a:solidFill>
                  <a:srgbClr val="4472C4">
                    <a:lumMod val="50000"/>
                  </a:srgbClr>
                </a:solidFill>
                <a:latin typeface="Century Gothic" panose="020F0302020204030204"/>
              </a:rPr>
              <a:t>8. </a:t>
            </a:r>
            <a:r>
              <a:rPr lang="en-US" sz="2400" dirty="0" err="1">
                <a:solidFill>
                  <a:srgbClr val="4472C4">
                    <a:lumMod val="50000"/>
                  </a:srgbClr>
                </a:solidFill>
                <a:latin typeface="Century Gothic" panose="020F0302020204030204"/>
              </a:rPr>
              <a:t>Voici</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a:rPr>
              <a:t>l’Atomium</a:t>
            </a:r>
            <a:r>
              <a:rPr lang="en-US" sz="2400" dirty="0">
                <a:solidFill>
                  <a:srgbClr val="4472C4">
                    <a:lumMod val="50000"/>
                  </a:srgbClr>
                </a:solidFill>
                <a:latin typeface="Century Gothic"/>
              </a:rPr>
              <a:t> ! Je </a:t>
            </a:r>
            <a:r>
              <a:rPr lang="en-US" sz="2400" dirty="0" err="1">
                <a:solidFill>
                  <a:srgbClr val="4472C4">
                    <a:lumMod val="50000"/>
                  </a:srgbClr>
                </a:solidFill>
                <a:latin typeface="Century Gothic" panose="020F0302020204030204"/>
              </a:rPr>
              <a:t>trouve</a:t>
            </a:r>
            <a:r>
              <a:rPr lang="en-US" sz="2400" dirty="0">
                <a:solidFill>
                  <a:srgbClr val="4472C4">
                    <a:lumMod val="50000"/>
                  </a:srgbClr>
                </a:solidFill>
                <a:latin typeface="Century Gothic" panose="020F0302020204030204"/>
              </a:rPr>
              <a:t> c</a:t>
            </a:r>
            <a:r>
              <a:rPr lang="en-US" sz="2400" dirty="0" err="1">
                <a:solidFill>
                  <a:srgbClr val="4472C4">
                    <a:lumMod val="50000"/>
                  </a:srgbClr>
                </a:solidFill>
                <a:latin typeface="Century Gothic" panose="020F0302020204030204"/>
              </a:rPr>
              <a:t>ette</a:t>
            </a:r>
            <a:r>
              <a:rPr lang="en-US" sz="2400"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a:rPr>
              <a:t>musée</a:t>
            </a:r>
            <a:r>
              <a:rPr lang="en-US" sz="2400" b="1" dirty="0">
                <a:solidFill>
                  <a:srgbClr val="4472C4">
                    <a:lumMod val="50000"/>
                  </a:srgbClr>
                </a:solidFill>
                <a:latin typeface="Century Gothic"/>
              </a:rPr>
              <a:t> / structure </a:t>
            </a:r>
            <a:r>
              <a:rPr lang="en-US" sz="2400" dirty="0" err="1">
                <a:solidFill>
                  <a:srgbClr val="4472C4">
                    <a:lumMod val="50000"/>
                  </a:srgbClr>
                </a:solidFill>
                <a:latin typeface="Century Gothic"/>
              </a:rPr>
              <a:t>très</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intéressant</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J’aime</a:t>
            </a:r>
            <a:r>
              <a:rPr lang="en-US" sz="2400" dirty="0">
                <a:solidFill>
                  <a:srgbClr val="4472C4">
                    <a:lumMod val="50000"/>
                  </a:srgbClr>
                </a:solidFill>
                <a:latin typeface="Century Gothic"/>
              </a:rPr>
              <a:t> la science ! </a:t>
            </a:r>
            <a:endParaRPr lang="en-US" sz="2400" b="1" dirty="0">
              <a:solidFill>
                <a:srgbClr val="4472C4">
                  <a:lumMod val="50000"/>
                </a:srgbClr>
              </a:solidFill>
              <a:latin typeface="Century Gothic" panose="020F0302020204030204"/>
            </a:endParaRPr>
          </a:p>
        </p:txBody>
      </p:sp>
      <p:sp>
        <p:nvSpPr>
          <p:cNvPr id="24" name="Flowchart: Connector 23"/>
          <p:cNvSpPr/>
          <p:nvPr/>
        </p:nvSpPr>
        <p:spPr>
          <a:xfrm>
            <a:off x="1175498" y="1497808"/>
            <a:ext cx="1999502" cy="443077"/>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25" name="Flowchart: Connector 24"/>
          <p:cNvSpPr/>
          <p:nvPr/>
        </p:nvSpPr>
        <p:spPr>
          <a:xfrm>
            <a:off x="8677129" y="1940885"/>
            <a:ext cx="1619091" cy="387507"/>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entury Gothic" panose="020F0302020204030204"/>
            </a:endParaRPr>
          </a:p>
        </p:txBody>
      </p:sp>
      <p:sp>
        <p:nvSpPr>
          <p:cNvPr id="2" name="Rounded Rectangle 46">
            <a:extLst>
              <a:ext uri="{FF2B5EF4-FFF2-40B4-BE49-F238E27FC236}">
                <a16:creationId xmlns:a16="http://schemas.microsoft.com/office/drawing/2014/main" xmlns="" id="{2E520CEF-1A1C-41AE-9071-655322D8ED5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pic>
        <p:nvPicPr>
          <p:cNvPr id="6" name="Picture 5" descr="A statue of a person&#10;&#10;Description automatically generated">
            <a:extLst>
              <a:ext uri="{FF2B5EF4-FFF2-40B4-BE49-F238E27FC236}">
                <a16:creationId xmlns:a16="http://schemas.microsoft.com/office/drawing/2014/main" xmlns="" id="{3A0D51D6-CB9F-4636-82F1-688B50BA4C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7318" y="3031953"/>
            <a:ext cx="2939017" cy="3050088"/>
          </a:xfrm>
          <a:prstGeom prst="rect">
            <a:avLst/>
          </a:prstGeom>
        </p:spPr>
      </p:pic>
      <p:pic>
        <p:nvPicPr>
          <p:cNvPr id="2050" name="Picture 2">
            <a:extLst>
              <a:ext uri="{FF2B5EF4-FFF2-40B4-BE49-F238E27FC236}">
                <a16:creationId xmlns:a16="http://schemas.microsoft.com/office/drawing/2014/main" xmlns="" id="{A925F37C-CF58-4C98-8926-8AAD7FD92D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0052" y="2989073"/>
            <a:ext cx="4572000" cy="30384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B96854A9-4606-4499-A589-58F40D67315F}"/>
              </a:ext>
            </a:extLst>
          </p:cNvPr>
          <p:cNvSpPr txBox="1"/>
          <p:nvPr/>
        </p:nvSpPr>
        <p:spPr>
          <a:xfrm>
            <a:off x="7578434" y="249870"/>
            <a:ext cx="3140366" cy="1021556"/>
          </a:xfrm>
          <a:prstGeom prst="wedgeRoundRectCallout">
            <a:avLst>
              <a:gd name="adj1" fmla="val -59054"/>
              <a:gd name="adj2" fmla="val 23016"/>
              <a:gd name="adj3" fmla="val 16667"/>
            </a:avLst>
          </a:prstGeom>
          <a:solidFill>
            <a:srgbClr val="115076"/>
          </a:solidFill>
          <a:ln>
            <a:solidFill>
              <a:srgbClr val="EE6000"/>
            </a:solidFill>
          </a:ln>
        </p:spPr>
        <p:txBody>
          <a:bodyPr wrap="square" tIns="0" rIns="36000" bIns="0" rtlCol="0">
            <a:spAutoFit/>
          </a:bodyPr>
          <a:lstStyle/>
          <a:p>
            <a:pPr>
              <a:defRPr/>
            </a:pPr>
            <a:r>
              <a:rPr lang="en-GB" sz="2000" b="1" dirty="0">
                <a:solidFill>
                  <a:prstClr val="white"/>
                </a:solidFill>
                <a:latin typeface="Century Gothic"/>
              </a:rPr>
              <a:t>* le monument</a:t>
            </a:r>
          </a:p>
          <a:p>
            <a:pPr>
              <a:defRPr/>
            </a:pPr>
            <a:r>
              <a:rPr lang="en-GB" sz="2000" b="1" dirty="0">
                <a:solidFill>
                  <a:prstClr val="white"/>
                </a:solidFill>
                <a:latin typeface="Century Gothic"/>
              </a:rPr>
              <a:t> </a:t>
            </a:r>
            <a:r>
              <a:rPr lang="en-GB" sz="2000" dirty="0">
                <a:solidFill>
                  <a:prstClr val="white"/>
                </a:solidFill>
                <a:latin typeface="Century Gothic"/>
              </a:rPr>
              <a:t>= monument</a:t>
            </a:r>
            <a:endParaRPr lang="en-GB" sz="2000" b="1" dirty="0">
              <a:solidFill>
                <a:prstClr val="white"/>
              </a:solidFill>
              <a:latin typeface="Century Gothic"/>
            </a:endParaRPr>
          </a:p>
          <a:p>
            <a:pPr>
              <a:defRPr/>
            </a:pPr>
            <a:r>
              <a:rPr lang="en-GB" sz="2000" b="1" dirty="0">
                <a:solidFill>
                  <a:prstClr val="white"/>
                </a:solidFill>
                <a:latin typeface="Century Gothic"/>
              </a:rPr>
              <a:t>* la structure </a:t>
            </a:r>
            <a:r>
              <a:rPr lang="en-GB" sz="2000" dirty="0">
                <a:solidFill>
                  <a:prstClr val="white"/>
                </a:solidFill>
                <a:latin typeface="Century Gothic"/>
              </a:rPr>
              <a:t>= structure</a:t>
            </a:r>
            <a:endParaRPr lang="en-US" sz="2000" dirty="0">
              <a:solidFill>
                <a:prstClr val="white"/>
              </a:solidFill>
              <a:latin typeface="Century Gothic" panose="020F0302020204030204"/>
            </a:endParaRPr>
          </a:p>
        </p:txBody>
      </p:sp>
      <p:pic>
        <p:nvPicPr>
          <p:cNvPr id="9" name="Picture 8">
            <a:extLst>
              <a:ext uri="{FF2B5EF4-FFF2-40B4-BE49-F238E27FC236}">
                <a16:creationId xmlns:a16="http://schemas.microsoft.com/office/drawing/2014/main" xmlns="" id="{F22FC46F-59A1-4BB7-8D4D-B34B388344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7734" y="-18335"/>
            <a:ext cx="1371666" cy="1371666"/>
          </a:xfrm>
          <a:prstGeom prst="rect">
            <a:avLst/>
          </a:prstGeom>
        </p:spPr>
      </p:pic>
    </p:spTree>
    <p:extLst>
      <p:ext uri="{BB962C8B-B14F-4D97-AF65-F5344CB8AC3E}">
        <p14:creationId xmlns:p14="http://schemas.microsoft.com/office/powerpoint/2010/main" val="3308245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8.1.2.1</a:t>
            </a:r>
            <a:endParaRPr lang="en-US" dirty="0"/>
          </a:p>
        </p:txBody>
      </p:sp>
      <p:sp>
        <p:nvSpPr>
          <p:cNvPr id="3" name="Content Placeholder 2"/>
          <p:cNvSpPr>
            <a:spLocks noGrp="1"/>
          </p:cNvSpPr>
          <p:nvPr>
            <p:ph idx="1"/>
          </p:nvPr>
        </p:nvSpPr>
        <p:spPr/>
        <p:txBody>
          <a:bodyPr/>
          <a:lstStyle/>
          <a:p>
            <a:r>
              <a:rPr lang="en-US" dirty="0" smtClean="0"/>
              <a:t>Slides 12-13: reading exercise on passé </a:t>
            </a:r>
            <a:r>
              <a:rPr lang="en-US" dirty="0" err="1" smtClean="0"/>
              <a:t>composé</a:t>
            </a:r>
            <a:r>
              <a:rPr lang="en-US" dirty="0" smtClean="0"/>
              <a:t> with details and photos of Switzerland</a:t>
            </a:r>
            <a:endParaRPr lang="en-US" dirty="0"/>
          </a:p>
        </p:txBody>
      </p:sp>
    </p:spTree>
    <p:extLst>
      <p:ext uri="{BB962C8B-B14F-4D97-AF65-F5344CB8AC3E}">
        <p14:creationId xmlns:p14="http://schemas.microsoft.com/office/powerpoint/2010/main" val="4204367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583625" cy="707849"/>
          </a:xfrm>
        </p:spPr>
        <p:txBody>
          <a:bodyPr>
            <a:noAutofit/>
          </a:bodyPr>
          <a:lstStyle/>
          <a:p>
            <a:r>
              <a:rPr lang="en-GB" sz="3200" b="1" dirty="0">
                <a:solidFill>
                  <a:schemeClr val="bg1"/>
                </a:solidFill>
              </a:rPr>
              <a:t>Un voyage </a:t>
            </a:r>
            <a:r>
              <a:rPr lang="en-GB" sz="3200" b="1" dirty="0" err="1">
                <a:solidFill>
                  <a:schemeClr val="bg1"/>
                </a:solidFill>
              </a:rPr>
              <a:t>en</a:t>
            </a:r>
            <a:r>
              <a:rPr lang="en-GB" sz="3200" b="1" dirty="0">
                <a:solidFill>
                  <a:schemeClr val="bg1"/>
                </a:solidFill>
              </a:rPr>
              <a:t> Suisse (1/2)</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6" name="TextBox 5">
            <a:extLst>
              <a:ext uri="{FF2B5EF4-FFF2-40B4-BE49-F238E27FC236}">
                <a16:creationId xmlns:a16="http://schemas.microsoft.com/office/drawing/2014/main" xmlns="" id="{6E7E97DA-2F23-F745-B756-301D480DCC3C}"/>
              </a:ext>
            </a:extLst>
          </p:cNvPr>
          <p:cNvSpPr txBox="1"/>
          <p:nvPr/>
        </p:nvSpPr>
        <p:spPr>
          <a:xfrm>
            <a:off x="180000" y="1296000"/>
            <a:ext cx="11729920" cy="830997"/>
          </a:xfrm>
          <a:prstGeom prst="rect">
            <a:avLst/>
          </a:prstGeom>
          <a:noFill/>
        </p:spPr>
        <p:txBody>
          <a:bodyPr wrap="square" rtlCol="0">
            <a:spAutoFit/>
          </a:bodyPr>
          <a:lstStyle/>
          <a:p>
            <a:pPr>
              <a:defRPr/>
            </a:pPr>
            <a:r>
              <a:rPr lang="en-US" sz="2400" dirty="0">
                <a:solidFill>
                  <a:srgbClr val="4472C4">
                    <a:lumMod val="50000"/>
                  </a:srgbClr>
                </a:solidFill>
                <a:latin typeface="Century Gothic" panose="020F0302020204030204"/>
              </a:rPr>
              <a:t>La </a:t>
            </a:r>
            <a:r>
              <a:rPr lang="en-US" sz="2400" dirty="0" err="1">
                <a:solidFill>
                  <a:srgbClr val="4472C4">
                    <a:lumMod val="50000"/>
                  </a:srgbClr>
                </a:solidFill>
                <a:latin typeface="Century Gothic" panose="020F0302020204030204"/>
              </a:rPr>
              <a:t>famille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d’Amir</a:t>
            </a:r>
            <a:r>
              <a:rPr lang="en-US" sz="2400" dirty="0">
                <a:solidFill>
                  <a:srgbClr val="4472C4">
                    <a:lumMod val="50000"/>
                  </a:srgbClr>
                </a:solidFill>
                <a:latin typeface="Century Gothic" panose="020F0302020204030204"/>
              </a:rPr>
              <a:t> a passé les </a:t>
            </a:r>
            <a:r>
              <a:rPr lang="en-US" sz="2400" dirty="0" err="1">
                <a:solidFill>
                  <a:srgbClr val="4472C4">
                    <a:lumMod val="50000"/>
                  </a:srgbClr>
                </a:solidFill>
                <a:latin typeface="Century Gothic" panose="020F0302020204030204"/>
              </a:rPr>
              <a:t>vacance</a:t>
            </a:r>
            <a:r>
              <a:rPr lang="en-US" sz="2400" dirty="0">
                <a:solidFill>
                  <a:srgbClr val="4472C4">
                    <a:lumMod val="50000"/>
                  </a:srgbClr>
                </a:solidFill>
                <a:latin typeface="Century Gothic" panose="020F0302020204030204"/>
              </a:rPr>
              <a:t>s à Genève,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Suisse.</a:t>
            </a:r>
          </a:p>
          <a:p>
            <a:pPr>
              <a:defRPr/>
            </a:pPr>
            <a:r>
              <a:rPr lang="en-US" sz="2400" dirty="0">
                <a:solidFill>
                  <a:srgbClr val="4472C4">
                    <a:lumMod val="50000"/>
                  </a:srgbClr>
                </a:solidFill>
                <a:latin typeface="Century Gothic" panose="020F0302020204030204"/>
              </a:rPr>
              <a:t>Amir </a:t>
            </a:r>
            <a:r>
              <a:rPr lang="en-US" sz="2400" dirty="0" err="1">
                <a:solidFill>
                  <a:srgbClr val="4472C4">
                    <a:lumMod val="50000"/>
                  </a:srgbClr>
                </a:solidFill>
                <a:latin typeface="Century Gothic" panose="020F0302020204030204"/>
              </a:rPr>
              <a:t>montre</a:t>
            </a:r>
            <a:r>
              <a:rPr lang="en-US" sz="2400" dirty="0">
                <a:solidFill>
                  <a:srgbClr val="4472C4">
                    <a:lumMod val="50000"/>
                  </a:srgbClr>
                </a:solidFill>
                <a:latin typeface="Century Gothic" panose="020F0302020204030204"/>
              </a:rPr>
              <a:t> des photos à </a:t>
            </a:r>
            <a:r>
              <a:rPr lang="en-US" sz="2400" dirty="0" err="1">
                <a:solidFill>
                  <a:srgbClr val="4472C4">
                    <a:lumMod val="50000"/>
                  </a:srgbClr>
                </a:solidFill>
                <a:latin typeface="Century Gothic" panose="020F0302020204030204"/>
              </a:rPr>
              <a:t>Léa</a:t>
            </a:r>
            <a:r>
              <a:rPr lang="en-US" sz="2400" dirty="0">
                <a:solidFill>
                  <a:srgbClr val="4472C4">
                    <a:lumMod val="50000"/>
                  </a:srgbClr>
                </a:solidFill>
                <a:latin typeface="Century Gothic" panose="020F0302020204030204"/>
              </a:rPr>
              <a:t>. Qui a fait quoi ? </a:t>
            </a:r>
            <a:r>
              <a:rPr lang="en-US" sz="2400" dirty="0" err="1">
                <a:solidFill>
                  <a:srgbClr val="4472C4">
                    <a:lumMod val="50000"/>
                  </a:srgbClr>
                </a:solidFill>
                <a:latin typeface="Century Gothic" panose="020F0302020204030204"/>
              </a:rPr>
              <a:t>Écris</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j’</a:t>
            </a:r>
            <a:r>
              <a:rPr lang="en-US" sz="2400" dirty="0">
                <a:solidFill>
                  <a:srgbClr val="4472C4">
                    <a:lumMod val="50000"/>
                  </a:srgbClr>
                </a:solidFill>
                <a:latin typeface="Century Gothic" panose="020F0302020204030204"/>
              </a:rPr>
              <a:t>(Amir)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elle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Noura</a:t>
            </a:r>
            <a:r>
              <a:rPr lang="en-US" sz="2400" dirty="0">
                <a:solidFill>
                  <a:srgbClr val="4472C4">
                    <a:lumMod val="50000"/>
                  </a:srgbClr>
                </a:solidFill>
                <a:latin typeface="Century Gothic" panose="020F0302020204030204"/>
              </a:rPr>
              <a:t>).</a:t>
            </a:r>
          </a:p>
        </p:txBody>
      </p:sp>
      <p:pic>
        <p:nvPicPr>
          <p:cNvPr id="1030" name="Picture 6" descr="Pont Neuf - Hermance (borne frontière CH - 2).jpg">
            <a:extLst>
              <a:ext uri="{FF2B5EF4-FFF2-40B4-BE49-F238E27FC236}">
                <a16:creationId xmlns:a16="http://schemas.microsoft.com/office/drawing/2014/main" xmlns="" id="{D37BCD28-95FC-4EF3-8CE5-F5F2FCDB2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3625" y="2491975"/>
            <a:ext cx="1920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https://upload.wikimedia.org/wikipedia/commons/thumb/a/ae/Baguette_sandwich.jpg/800px-Baguette_sandwich.jpg">
            <a:extLst>
              <a:ext uri="{FF2B5EF4-FFF2-40B4-BE49-F238E27FC236}">
                <a16:creationId xmlns:a16="http://schemas.microsoft.com/office/drawing/2014/main" xmlns="" id="{49166FE8-B431-4235-A34F-B72B383BE4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692" y="2491975"/>
            <a:ext cx="1946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a:extLst>
              <a:ext uri="{FF2B5EF4-FFF2-40B4-BE49-F238E27FC236}">
                <a16:creationId xmlns:a16="http://schemas.microsoft.com/office/drawing/2014/main" xmlns="" id="{7B16E618-D84F-4F2B-8CDA-931113E9D8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871040" y="2491975"/>
            <a:ext cx="1394673"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Geneva 2006 636.JPG">
            <a:extLst>
              <a:ext uri="{FF2B5EF4-FFF2-40B4-BE49-F238E27FC236}">
                <a16:creationId xmlns:a16="http://schemas.microsoft.com/office/drawing/2014/main" xmlns="" id="{83F2871D-09F5-44A3-AD76-BF80C5A200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3129" y="2491975"/>
            <a:ext cx="1915333"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xmlns="" id="{173D37C0-A13B-4468-9839-B0E8598E2EF6}"/>
              </a:ext>
            </a:extLst>
          </p:cNvPr>
          <p:cNvSpPr/>
          <p:nvPr/>
        </p:nvSpPr>
        <p:spPr>
          <a:xfrm>
            <a:off x="219692" y="5562000"/>
            <a:ext cx="288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1. </a:t>
            </a:r>
            <a:r>
              <a:rPr lang="en-GB" sz="2000" b="1" dirty="0">
                <a:solidFill>
                  <a:srgbClr val="FA6500"/>
                </a:solidFill>
                <a:latin typeface="Ink Free" panose="03080402000500000000" pitchFamily="66" charset="0"/>
              </a:rPr>
              <a:t>J’   </a:t>
            </a:r>
            <a:r>
              <a:rPr lang="en-GB" sz="2000" dirty="0">
                <a:solidFill>
                  <a:srgbClr val="203864"/>
                </a:solidFill>
                <a:latin typeface="Ink Free" panose="03080402000500000000" pitchFamily="66" charset="0"/>
              </a:rPr>
              <a:t>ai </a:t>
            </a:r>
            <a:r>
              <a:rPr lang="en-GB" sz="2000" dirty="0" err="1">
                <a:solidFill>
                  <a:srgbClr val="203864"/>
                </a:solidFill>
                <a:latin typeface="Ink Free" panose="03080402000500000000" pitchFamily="66" charset="0"/>
              </a:rPr>
              <a:t>emporté</a:t>
            </a:r>
            <a:r>
              <a:rPr lang="en-GB" sz="2000" dirty="0">
                <a:solidFill>
                  <a:srgbClr val="203864"/>
                </a:solidFill>
                <a:latin typeface="Ink Free" panose="03080402000500000000" pitchFamily="66" charset="0"/>
              </a:rPr>
              <a:t> un sandwich pour le voyage.</a:t>
            </a:r>
          </a:p>
        </p:txBody>
      </p:sp>
      <p:sp>
        <p:nvSpPr>
          <p:cNvPr id="15" name="Rectangle 14">
            <a:extLst>
              <a:ext uri="{FF2B5EF4-FFF2-40B4-BE49-F238E27FC236}">
                <a16:creationId xmlns:a16="http://schemas.microsoft.com/office/drawing/2014/main" xmlns="" id="{686D1F6C-35E8-4D94-9CE0-4EE6DBFE7C16}"/>
              </a:ext>
            </a:extLst>
          </p:cNvPr>
          <p:cNvSpPr/>
          <p:nvPr/>
        </p:nvSpPr>
        <p:spPr>
          <a:xfrm>
            <a:off x="3099692" y="5562000"/>
            <a:ext cx="306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2. </a:t>
            </a:r>
            <a:r>
              <a:rPr lang="en-GB" sz="2000" b="1" dirty="0">
                <a:solidFill>
                  <a:srgbClr val="FA6500"/>
                </a:solidFill>
                <a:latin typeface="Ink Free" panose="03080402000500000000" pitchFamily="66" charset="0"/>
              </a:rPr>
              <a:t>Elle</a:t>
            </a:r>
            <a:r>
              <a:rPr lang="en-GB" sz="2000" dirty="0">
                <a:solidFill>
                  <a:srgbClr val="203864"/>
                </a:solidFill>
                <a:latin typeface="Ink Free" panose="03080402000500000000" pitchFamily="66" charset="0"/>
              </a:rPr>
              <a:t> a </a:t>
            </a:r>
            <a:r>
              <a:rPr lang="en-GB" sz="2000" dirty="0" err="1">
                <a:solidFill>
                  <a:srgbClr val="203864"/>
                </a:solidFill>
                <a:latin typeface="Ink Free" panose="03080402000500000000" pitchFamily="66" charset="0"/>
              </a:rPr>
              <a:t>demandé</a:t>
            </a:r>
            <a:r>
              <a:rPr lang="en-GB" sz="2000" dirty="0">
                <a:solidFill>
                  <a:srgbClr val="203864"/>
                </a:solidFill>
                <a:latin typeface="Ink Free" panose="03080402000500000000" pitchFamily="66" charset="0"/>
              </a:rPr>
              <a:t> </a:t>
            </a:r>
            <a:r>
              <a:rPr lang="en-GB" sz="2000" dirty="0" err="1">
                <a:solidFill>
                  <a:srgbClr val="203864"/>
                </a:solidFill>
                <a:latin typeface="Ink Free" panose="03080402000500000000" pitchFamily="66" charset="0"/>
              </a:rPr>
              <a:t>une</a:t>
            </a:r>
            <a:r>
              <a:rPr lang="en-GB" sz="2000" dirty="0">
                <a:solidFill>
                  <a:srgbClr val="203864"/>
                </a:solidFill>
                <a:latin typeface="Ink Free" panose="03080402000500000000" pitchFamily="66" charset="0"/>
              </a:rPr>
              <a:t> photo à la </a:t>
            </a:r>
            <a:r>
              <a:rPr lang="en-GB" sz="2000" dirty="0" err="1">
                <a:solidFill>
                  <a:srgbClr val="203864"/>
                </a:solidFill>
                <a:latin typeface="Ink Free" panose="03080402000500000000" pitchFamily="66" charset="0"/>
              </a:rPr>
              <a:t>frontière</a:t>
            </a:r>
            <a:r>
              <a:rPr lang="ja-JP" altLang="en-US" sz="2000" dirty="0">
                <a:solidFill>
                  <a:srgbClr val="203864"/>
                </a:solidFill>
                <a:latin typeface="Ink Free" panose="03080402000500000000" pitchFamily="66" charset="0"/>
                <a:ea typeface="メイリオ"/>
              </a:rPr>
              <a:t> </a:t>
            </a:r>
            <a:r>
              <a:rPr lang="en-GB" altLang="ja-JP" sz="2000" dirty="0" err="1">
                <a:solidFill>
                  <a:srgbClr val="203864"/>
                </a:solidFill>
                <a:latin typeface="Ink Free" panose="03080402000500000000" pitchFamily="66" charset="0"/>
                <a:ea typeface="メイリオ"/>
              </a:rPr>
              <a:t>suisse</a:t>
            </a:r>
            <a:r>
              <a:rPr lang="en-GB" altLang="ja-JP" sz="2000" dirty="0">
                <a:solidFill>
                  <a:srgbClr val="203864"/>
                </a:solidFill>
                <a:latin typeface="Ink Free" panose="03080402000500000000" pitchFamily="66" charset="0"/>
                <a:ea typeface="メイリオ"/>
              </a:rPr>
              <a:t>.</a:t>
            </a:r>
            <a:endParaRPr lang="en-GB" sz="2000" dirty="0">
              <a:solidFill>
                <a:srgbClr val="203864"/>
              </a:solidFill>
              <a:latin typeface="Ink Free" panose="03080402000500000000" pitchFamily="66" charset="0"/>
            </a:endParaRPr>
          </a:p>
        </p:txBody>
      </p:sp>
      <p:sp>
        <p:nvSpPr>
          <p:cNvPr id="16" name="Rectangle 15">
            <a:extLst>
              <a:ext uri="{FF2B5EF4-FFF2-40B4-BE49-F238E27FC236}">
                <a16:creationId xmlns:a16="http://schemas.microsoft.com/office/drawing/2014/main" xmlns="" id="{7FE87F21-0B90-4F09-A700-F99AC7614A3F}"/>
              </a:ext>
            </a:extLst>
          </p:cNvPr>
          <p:cNvSpPr/>
          <p:nvPr/>
        </p:nvSpPr>
        <p:spPr>
          <a:xfrm>
            <a:off x="6128376" y="5562000"/>
            <a:ext cx="3059999"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3. </a:t>
            </a:r>
            <a:r>
              <a:rPr lang="en-GB" sz="2000" b="1" dirty="0">
                <a:solidFill>
                  <a:srgbClr val="FA6500"/>
                </a:solidFill>
                <a:latin typeface="Ink Free" panose="03080402000500000000" pitchFamily="66" charset="0"/>
              </a:rPr>
              <a:t>J’    </a:t>
            </a:r>
            <a:r>
              <a:rPr lang="en-GB" sz="2000" dirty="0">
                <a:solidFill>
                  <a:srgbClr val="203864"/>
                </a:solidFill>
                <a:latin typeface="Ink Free" panose="03080402000500000000" pitchFamily="66" charset="0"/>
              </a:rPr>
              <a:t>ai </a:t>
            </a:r>
            <a:r>
              <a:rPr lang="en-GB" sz="2000" dirty="0" err="1">
                <a:solidFill>
                  <a:srgbClr val="203864"/>
                </a:solidFill>
                <a:latin typeface="Ink Free" panose="03080402000500000000" pitchFamily="66" charset="0"/>
              </a:rPr>
              <a:t>voyagé</a:t>
            </a:r>
            <a:r>
              <a:rPr lang="en-GB" sz="2000" dirty="0">
                <a:solidFill>
                  <a:srgbClr val="203864"/>
                </a:solidFill>
                <a:latin typeface="Ink Free" panose="03080402000500000000" pitchFamily="66" charset="0"/>
              </a:rPr>
              <a:t> à Berne, </a:t>
            </a:r>
            <a:r>
              <a:rPr lang="fr-FR" sz="2000" dirty="0">
                <a:solidFill>
                  <a:srgbClr val="203864"/>
                </a:solidFill>
                <a:latin typeface="Ink Free" panose="03080402000500000000" pitchFamily="66" charset="0"/>
              </a:rPr>
              <a:t>la capitale de la Suisse</a:t>
            </a:r>
            <a:endParaRPr lang="en-GB" sz="2000" dirty="0">
              <a:solidFill>
                <a:srgbClr val="203864"/>
              </a:solidFill>
              <a:latin typeface="Ink Free" panose="03080402000500000000" pitchFamily="66" charset="0"/>
            </a:endParaRPr>
          </a:p>
        </p:txBody>
      </p:sp>
      <p:sp>
        <p:nvSpPr>
          <p:cNvPr id="17" name="Rectangle 16">
            <a:extLst>
              <a:ext uri="{FF2B5EF4-FFF2-40B4-BE49-F238E27FC236}">
                <a16:creationId xmlns:a16="http://schemas.microsoft.com/office/drawing/2014/main" xmlns="" id="{23746E3E-8374-446C-9500-D9A4C3C81D83}"/>
              </a:ext>
            </a:extLst>
          </p:cNvPr>
          <p:cNvSpPr/>
          <p:nvPr/>
        </p:nvSpPr>
        <p:spPr>
          <a:xfrm>
            <a:off x="9039692" y="5562000"/>
            <a:ext cx="306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4. </a:t>
            </a:r>
            <a:r>
              <a:rPr lang="en-GB" sz="2000" b="1" dirty="0">
                <a:solidFill>
                  <a:srgbClr val="FA6500"/>
                </a:solidFill>
                <a:latin typeface="Ink Free" panose="03080402000500000000" pitchFamily="66" charset="0"/>
              </a:rPr>
              <a:t>Elle</a:t>
            </a:r>
            <a:r>
              <a:rPr lang="en-GB" sz="2000" dirty="0">
                <a:solidFill>
                  <a:srgbClr val="203864"/>
                </a:solidFill>
                <a:latin typeface="Ink Free" panose="03080402000500000000" pitchFamily="66" charset="0"/>
              </a:rPr>
              <a:t> a </a:t>
            </a:r>
            <a:r>
              <a:rPr lang="en-GB" sz="2000" dirty="0" err="1">
                <a:solidFill>
                  <a:srgbClr val="203864"/>
                </a:solidFill>
                <a:latin typeface="Ink Free" panose="03080402000500000000" pitchFamily="66" charset="0"/>
              </a:rPr>
              <a:t>traversé</a:t>
            </a:r>
            <a:r>
              <a:rPr lang="en-GB" sz="2000" dirty="0">
                <a:solidFill>
                  <a:srgbClr val="203864"/>
                </a:solidFill>
                <a:latin typeface="Ink Free" panose="03080402000500000000" pitchFamily="66" charset="0"/>
              </a:rPr>
              <a:t> le </a:t>
            </a:r>
            <a:r>
              <a:rPr lang="en-GB" sz="2000" dirty="0" err="1">
                <a:solidFill>
                  <a:srgbClr val="203864"/>
                </a:solidFill>
                <a:latin typeface="Ink Free" panose="03080402000500000000" pitchFamily="66" charset="0"/>
              </a:rPr>
              <a:t>pont</a:t>
            </a:r>
            <a:r>
              <a:rPr lang="en-GB" sz="2000" dirty="0">
                <a:solidFill>
                  <a:srgbClr val="203864"/>
                </a:solidFill>
                <a:latin typeface="Ink Free" panose="03080402000500000000" pitchFamily="66" charset="0"/>
              </a:rPr>
              <a:t>.</a:t>
            </a:r>
          </a:p>
        </p:txBody>
      </p:sp>
      <p:sp>
        <p:nvSpPr>
          <p:cNvPr id="9" name="Rectangle 8">
            <a:extLst>
              <a:ext uri="{FF2B5EF4-FFF2-40B4-BE49-F238E27FC236}">
                <a16:creationId xmlns:a16="http://schemas.microsoft.com/office/drawing/2014/main" xmlns="" id="{7613DF6A-443D-446F-9C72-BEF9DF9CF27A}"/>
              </a:ext>
            </a:extLst>
          </p:cNvPr>
          <p:cNvSpPr/>
          <p:nvPr/>
        </p:nvSpPr>
        <p:spPr>
          <a:xfrm>
            <a:off x="820042" y="5578500"/>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latin typeface="Century Gothic"/>
              </a:rPr>
              <a:t>__</a:t>
            </a:r>
          </a:p>
        </p:txBody>
      </p:sp>
      <p:sp>
        <p:nvSpPr>
          <p:cNvPr id="20" name="Rectangle 19">
            <a:extLst>
              <a:ext uri="{FF2B5EF4-FFF2-40B4-BE49-F238E27FC236}">
                <a16:creationId xmlns:a16="http://schemas.microsoft.com/office/drawing/2014/main" xmlns="" id="{4480773E-BC79-4826-B7CB-D11B397848FD}"/>
              </a:ext>
            </a:extLst>
          </p:cNvPr>
          <p:cNvSpPr/>
          <p:nvPr/>
        </p:nvSpPr>
        <p:spPr>
          <a:xfrm>
            <a:off x="3758083" y="5578500"/>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latin typeface="Century Gothic"/>
              </a:rPr>
              <a:t>__</a:t>
            </a:r>
          </a:p>
        </p:txBody>
      </p:sp>
      <p:sp>
        <p:nvSpPr>
          <p:cNvPr id="21" name="Rectangle 20">
            <a:extLst>
              <a:ext uri="{FF2B5EF4-FFF2-40B4-BE49-F238E27FC236}">
                <a16:creationId xmlns:a16="http://schemas.microsoft.com/office/drawing/2014/main" xmlns="" id="{6D19F7AE-23BE-48D9-A4B4-91D9490E9EEE}"/>
              </a:ext>
            </a:extLst>
          </p:cNvPr>
          <p:cNvSpPr/>
          <p:nvPr/>
        </p:nvSpPr>
        <p:spPr>
          <a:xfrm>
            <a:off x="6551638" y="5578500"/>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latin typeface="Century Gothic"/>
              </a:rPr>
              <a:t>__</a:t>
            </a:r>
          </a:p>
        </p:txBody>
      </p:sp>
      <p:sp>
        <p:nvSpPr>
          <p:cNvPr id="22" name="Rectangle 21">
            <a:extLst>
              <a:ext uri="{FF2B5EF4-FFF2-40B4-BE49-F238E27FC236}">
                <a16:creationId xmlns:a16="http://schemas.microsoft.com/office/drawing/2014/main" xmlns="" id="{EA7D0ED0-815B-43A8-BEC5-A65F683DB049}"/>
              </a:ext>
            </a:extLst>
          </p:cNvPr>
          <p:cNvSpPr/>
          <p:nvPr/>
        </p:nvSpPr>
        <p:spPr>
          <a:xfrm>
            <a:off x="9450576" y="5578500"/>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latin typeface="Century Gothic"/>
              </a:rPr>
              <a:t>__</a:t>
            </a:r>
          </a:p>
        </p:txBody>
      </p:sp>
      <p:pic>
        <p:nvPicPr>
          <p:cNvPr id="11" name="Picture 10">
            <a:extLst>
              <a:ext uri="{FF2B5EF4-FFF2-40B4-BE49-F238E27FC236}">
                <a16:creationId xmlns:a16="http://schemas.microsoft.com/office/drawing/2014/main" xmlns="" id="{86CE8015-F21C-4BDA-9686-25D1B3F294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4927" y="33511"/>
            <a:ext cx="1080000" cy="1080000"/>
          </a:xfrm>
          <a:prstGeom prst="rect">
            <a:avLst/>
          </a:prstGeom>
        </p:spPr>
      </p:pic>
      <p:pic>
        <p:nvPicPr>
          <p:cNvPr id="13" name="Picture 12">
            <a:extLst>
              <a:ext uri="{FF2B5EF4-FFF2-40B4-BE49-F238E27FC236}">
                <a16:creationId xmlns:a16="http://schemas.microsoft.com/office/drawing/2014/main" xmlns="" id="{07A12FD4-57BF-4B8D-83D6-ADB5E19859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46047" y="33511"/>
            <a:ext cx="1080000" cy="1080000"/>
          </a:xfrm>
          <a:prstGeom prst="rect">
            <a:avLst/>
          </a:prstGeom>
        </p:spPr>
      </p:pic>
    </p:spTree>
    <p:extLst>
      <p:ext uri="{BB962C8B-B14F-4D97-AF65-F5344CB8AC3E}">
        <p14:creationId xmlns:p14="http://schemas.microsoft.com/office/powerpoint/2010/main" val="313001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321688" cy="707849"/>
          </a:xfrm>
        </p:spPr>
        <p:txBody>
          <a:bodyPr>
            <a:normAutofit fontScale="90000"/>
          </a:bodyPr>
          <a:lstStyle/>
          <a:p>
            <a:r>
              <a:rPr lang="en-GB" sz="3600" b="1" dirty="0">
                <a:solidFill>
                  <a:schemeClr val="bg1"/>
                </a:solidFill>
              </a:rPr>
              <a:t>Un voyage </a:t>
            </a:r>
            <a:r>
              <a:rPr lang="en-GB" sz="3600" b="1" dirty="0" err="1">
                <a:solidFill>
                  <a:schemeClr val="bg1"/>
                </a:solidFill>
              </a:rPr>
              <a:t>en</a:t>
            </a:r>
            <a:r>
              <a:rPr lang="en-GB" sz="3600" b="1" dirty="0">
                <a:solidFill>
                  <a:schemeClr val="bg1"/>
                </a:solidFill>
              </a:rPr>
              <a:t> Suisse (2/2)</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6" name="TextBox 5">
            <a:extLst>
              <a:ext uri="{FF2B5EF4-FFF2-40B4-BE49-F238E27FC236}">
                <a16:creationId xmlns:a16="http://schemas.microsoft.com/office/drawing/2014/main" xmlns="" id="{6E7E97DA-2F23-F745-B756-301D480DCC3C}"/>
              </a:ext>
            </a:extLst>
          </p:cNvPr>
          <p:cNvSpPr txBox="1"/>
          <p:nvPr/>
        </p:nvSpPr>
        <p:spPr>
          <a:xfrm>
            <a:off x="180000" y="1296000"/>
            <a:ext cx="11729920" cy="830997"/>
          </a:xfrm>
          <a:prstGeom prst="rect">
            <a:avLst/>
          </a:prstGeom>
          <a:noFill/>
        </p:spPr>
        <p:txBody>
          <a:bodyPr wrap="square" rtlCol="0">
            <a:spAutoFit/>
          </a:bodyPr>
          <a:lstStyle/>
          <a:p>
            <a:pPr>
              <a:defRPr/>
            </a:pPr>
            <a:r>
              <a:rPr lang="en-US" sz="2400" dirty="0">
                <a:solidFill>
                  <a:srgbClr val="4472C4">
                    <a:lumMod val="50000"/>
                  </a:srgbClr>
                </a:solidFill>
                <a:latin typeface="Century Gothic" panose="020F0302020204030204"/>
              </a:rPr>
              <a:t>La </a:t>
            </a:r>
            <a:r>
              <a:rPr lang="en-US" sz="2400" dirty="0" err="1">
                <a:solidFill>
                  <a:srgbClr val="4472C4">
                    <a:lumMod val="50000"/>
                  </a:srgbClr>
                </a:solidFill>
                <a:latin typeface="Century Gothic" panose="020F0302020204030204"/>
              </a:rPr>
              <a:t>famille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d’Amir</a:t>
            </a:r>
            <a:r>
              <a:rPr lang="en-US" sz="2400" dirty="0">
                <a:solidFill>
                  <a:srgbClr val="4472C4">
                    <a:lumMod val="50000"/>
                  </a:srgbClr>
                </a:solidFill>
                <a:latin typeface="Century Gothic" panose="020F0302020204030204"/>
              </a:rPr>
              <a:t> a passé les </a:t>
            </a:r>
            <a:r>
              <a:rPr lang="en-US" sz="2400" dirty="0" err="1">
                <a:solidFill>
                  <a:srgbClr val="4472C4">
                    <a:lumMod val="50000"/>
                  </a:srgbClr>
                </a:solidFill>
                <a:latin typeface="Century Gothic" panose="020F0302020204030204"/>
              </a:rPr>
              <a:t>vacances</a:t>
            </a:r>
            <a:r>
              <a:rPr lang="en-US" sz="2400" dirty="0">
                <a:solidFill>
                  <a:srgbClr val="4472C4">
                    <a:lumMod val="50000"/>
                  </a:srgbClr>
                </a:solidFill>
                <a:latin typeface="Century Gothic" panose="020F0302020204030204"/>
              </a:rPr>
              <a:t> à Genève,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Suisse.</a:t>
            </a:r>
          </a:p>
          <a:p>
            <a:pPr>
              <a:defRPr/>
            </a:pPr>
            <a:r>
              <a:rPr lang="en-US" sz="2400" dirty="0">
                <a:solidFill>
                  <a:srgbClr val="4472C4">
                    <a:lumMod val="50000"/>
                  </a:srgbClr>
                </a:solidFill>
                <a:latin typeface="Century Gothic" panose="020F0302020204030204"/>
              </a:rPr>
              <a:t>Amir </a:t>
            </a:r>
            <a:r>
              <a:rPr lang="en-US" sz="2400" dirty="0" err="1">
                <a:solidFill>
                  <a:srgbClr val="4472C4">
                    <a:lumMod val="50000"/>
                  </a:srgbClr>
                </a:solidFill>
                <a:latin typeface="Century Gothic" panose="020F0302020204030204"/>
              </a:rPr>
              <a:t>montre</a:t>
            </a:r>
            <a:r>
              <a:rPr lang="en-US" sz="2400" dirty="0">
                <a:solidFill>
                  <a:srgbClr val="4472C4">
                    <a:lumMod val="50000"/>
                  </a:srgbClr>
                </a:solidFill>
                <a:latin typeface="Century Gothic" panose="020F0302020204030204"/>
              </a:rPr>
              <a:t> des photos à </a:t>
            </a:r>
            <a:r>
              <a:rPr lang="en-US" sz="2400" dirty="0" err="1">
                <a:solidFill>
                  <a:srgbClr val="4472C4">
                    <a:lumMod val="50000"/>
                  </a:srgbClr>
                </a:solidFill>
                <a:latin typeface="Century Gothic" panose="020F0302020204030204"/>
              </a:rPr>
              <a:t>Léa</a:t>
            </a:r>
            <a:r>
              <a:rPr lang="en-US" sz="2400" dirty="0">
                <a:solidFill>
                  <a:srgbClr val="4472C4">
                    <a:lumMod val="50000"/>
                  </a:srgbClr>
                </a:solidFill>
                <a:latin typeface="Century Gothic" panose="020F0302020204030204"/>
              </a:rPr>
              <a:t>. Qui a fait quoi ? </a:t>
            </a:r>
            <a:r>
              <a:rPr lang="en-US" sz="2400" dirty="0" err="1">
                <a:solidFill>
                  <a:srgbClr val="4472C4">
                    <a:lumMod val="50000"/>
                  </a:srgbClr>
                </a:solidFill>
                <a:latin typeface="Century Gothic"/>
              </a:rPr>
              <a:t>Écris</a:t>
            </a:r>
            <a:r>
              <a:rPr lang="en-US" sz="2400" dirty="0">
                <a:solidFill>
                  <a:srgbClr val="4472C4">
                    <a:lumMod val="50000"/>
                  </a:srgbClr>
                </a:solidFill>
                <a:latin typeface="Century Gothic"/>
              </a:rPr>
              <a:t> </a:t>
            </a:r>
            <a:r>
              <a:rPr lang="en-US" sz="2400" b="1" dirty="0">
                <a:solidFill>
                  <a:srgbClr val="4472C4">
                    <a:lumMod val="50000"/>
                  </a:srgbClr>
                </a:solidFill>
                <a:latin typeface="Century Gothic"/>
              </a:rPr>
              <a:t>j’</a:t>
            </a:r>
            <a:r>
              <a:rPr lang="en-US" sz="2400" dirty="0">
                <a:solidFill>
                  <a:srgbClr val="4472C4">
                    <a:lumMod val="50000"/>
                  </a:srgbClr>
                </a:solidFill>
                <a:latin typeface="Century Gothic"/>
              </a:rPr>
              <a:t>(Amir) </a:t>
            </a:r>
            <a:r>
              <a:rPr lang="en-US" sz="2400" dirty="0" err="1">
                <a:solidFill>
                  <a:srgbClr val="4472C4">
                    <a:lumMod val="50000"/>
                  </a:srgbClr>
                </a:solidFill>
                <a:latin typeface="Century Gothic"/>
              </a:rPr>
              <a:t>ou</a:t>
            </a:r>
            <a:r>
              <a:rPr lang="en-US" sz="2400" dirty="0">
                <a:solidFill>
                  <a:srgbClr val="4472C4">
                    <a:lumMod val="50000"/>
                  </a:srgbClr>
                </a:solidFill>
                <a:latin typeface="Century Gothic"/>
              </a:rPr>
              <a:t> </a:t>
            </a:r>
            <a:r>
              <a:rPr lang="en-US" sz="2400" b="1" dirty="0" err="1">
                <a:solidFill>
                  <a:srgbClr val="4472C4">
                    <a:lumMod val="50000"/>
                  </a:srgbClr>
                </a:solidFill>
                <a:latin typeface="Century Gothic"/>
              </a:rPr>
              <a:t>elle</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Noura</a:t>
            </a:r>
            <a:r>
              <a:rPr lang="en-US" sz="2400" dirty="0">
                <a:solidFill>
                  <a:srgbClr val="4472C4">
                    <a:lumMod val="50000"/>
                  </a:srgbClr>
                </a:solidFill>
                <a:latin typeface="Century Gothic"/>
              </a:rPr>
              <a:t>).</a:t>
            </a:r>
          </a:p>
        </p:txBody>
      </p:sp>
      <p:pic>
        <p:nvPicPr>
          <p:cNvPr id="2050" name="Picture 2" descr="Jardin botanique de Genève (1).jpg">
            <a:extLst>
              <a:ext uri="{FF2B5EF4-FFF2-40B4-BE49-F238E27FC236}">
                <a16:creationId xmlns:a16="http://schemas.microsoft.com/office/drawing/2014/main" xmlns="" id="{C68024FD-7E66-4C3E-A6E5-DD1544EC6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00" y="2548650"/>
            <a:ext cx="2880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Image illustrative de l’article Bois de la Bâtie">
            <a:extLst>
              <a:ext uri="{FF2B5EF4-FFF2-40B4-BE49-F238E27FC236}">
                <a16:creationId xmlns:a16="http://schemas.microsoft.com/office/drawing/2014/main" xmlns="" id="{5699DC23-E0D2-4E14-91A0-E6F4E4BD76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1688" y="2548650"/>
            <a:ext cx="1920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https://upload.wikimedia.org/wikipedia/commons/thumb/2/29/Saleve_vu_du_ciel.jpg/800px-Saleve_vu_du_ciel.jpg">
            <a:extLst>
              <a:ext uri="{FF2B5EF4-FFF2-40B4-BE49-F238E27FC236}">
                <a16:creationId xmlns:a16="http://schemas.microsoft.com/office/drawing/2014/main" xmlns="" id="{14564670-9206-44C4-AAFA-5015DA6674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2000" y="2555823"/>
            <a:ext cx="3840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La Corraterie - panoramio (7).jpg">
            <a:extLst>
              <a:ext uri="{FF2B5EF4-FFF2-40B4-BE49-F238E27FC236}">
                <a16:creationId xmlns:a16="http://schemas.microsoft.com/office/drawing/2014/main" xmlns="" id="{C445EC60-0960-4308-B62C-00D6012179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0978" y="2548650"/>
            <a:ext cx="2159334"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xmlns="" id="{2EFF0971-AF6E-4284-A7C6-A1714B668A01}"/>
              </a:ext>
            </a:extLst>
          </p:cNvPr>
          <p:cNvSpPr/>
          <p:nvPr/>
        </p:nvSpPr>
        <p:spPr>
          <a:xfrm>
            <a:off x="90000" y="5562000"/>
            <a:ext cx="306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5. </a:t>
            </a:r>
            <a:r>
              <a:rPr lang="en-GB" sz="2000" b="1" dirty="0">
                <a:solidFill>
                  <a:srgbClr val="FA6500"/>
                </a:solidFill>
                <a:latin typeface="Ink Free" panose="03080402000500000000" pitchFamily="66" charset="0"/>
              </a:rPr>
              <a:t>Elle</a:t>
            </a:r>
            <a:r>
              <a:rPr lang="en-GB" sz="2000" dirty="0">
                <a:solidFill>
                  <a:srgbClr val="203864"/>
                </a:solidFill>
                <a:latin typeface="Ink Free" panose="03080402000500000000" pitchFamily="66" charset="0"/>
              </a:rPr>
              <a:t> a </a:t>
            </a:r>
            <a:r>
              <a:rPr lang="en-GB" sz="2000" dirty="0" err="1">
                <a:solidFill>
                  <a:srgbClr val="203864"/>
                </a:solidFill>
                <a:latin typeface="Ink Free" panose="03080402000500000000" pitchFamily="66" charset="0"/>
              </a:rPr>
              <a:t>proposé</a:t>
            </a:r>
            <a:r>
              <a:rPr lang="en-GB" sz="2000" dirty="0">
                <a:solidFill>
                  <a:srgbClr val="203864"/>
                </a:solidFill>
                <a:latin typeface="Ink Free" panose="03080402000500000000" pitchFamily="66" charset="0"/>
              </a:rPr>
              <a:t> </a:t>
            </a:r>
            <a:r>
              <a:rPr lang="en-GB" sz="2000" dirty="0" err="1">
                <a:solidFill>
                  <a:srgbClr val="203864"/>
                </a:solidFill>
                <a:latin typeface="Ink Free" panose="03080402000500000000" pitchFamily="66" charset="0"/>
              </a:rPr>
              <a:t>une</a:t>
            </a:r>
            <a:r>
              <a:rPr lang="en-GB" sz="2000" dirty="0">
                <a:solidFill>
                  <a:srgbClr val="203864"/>
                </a:solidFill>
                <a:latin typeface="Ink Free" panose="03080402000500000000" pitchFamily="66" charset="0"/>
              </a:rPr>
              <a:t> </a:t>
            </a:r>
            <a:r>
              <a:rPr lang="en-GB" sz="2000" dirty="0" err="1">
                <a:solidFill>
                  <a:srgbClr val="203864"/>
                </a:solidFill>
                <a:latin typeface="Ink Free" panose="03080402000500000000" pitchFamily="66" charset="0"/>
              </a:rPr>
              <a:t>visite</a:t>
            </a:r>
            <a:r>
              <a:rPr lang="en-GB" sz="2000" dirty="0">
                <a:solidFill>
                  <a:srgbClr val="203864"/>
                </a:solidFill>
                <a:latin typeface="Ink Free" panose="03080402000500000000" pitchFamily="66" charset="0"/>
              </a:rPr>
              <a:t> au </a:t>
            </a:r>
            <a:r>
              <a:rPr lang="en-GB" sz="2000" dirty="0" err="1">
                <a:solidFill>
                  <a:srgbClr val="203864"/>
                </a:solidFill>
                <a:latin typeface="Ink Free" panose="03080402000500000000" pitchFamily="66" charset="0"/>
              </a:rPr>
              <a:t>jardin</a:t>
            </a:r>
            <a:r>
              <a:rPr lang="en-GB" sz="2000" dirty="0">
                <a:solidFill>
                  <a:srgbClr val="203864"/>
                </a:solidFill>
                <a:latin typeface="Ink Free" panose="03080402000500000000" pitchFamily="66" charset="0"/>
              </a:rPr>
              <a:t> </a:t>
            </a:r>
            <a:r>
              <a:rPr lang="en-GB" sz="2000" dirty="0" err="1">
                <a:solidFill>
                  <a:srgbClr val="203864"/>
                </a:solidFill>
                <a:latin typeface="Ink Free" panose="03080402000500000000" pitchFamily="66" charset="0"/>
              </a:rPr>
              <a:t>botanique</a:t>
            </a:r>
            <a:r>
              <a:rPr lang="en-GB" sz="2000" dirty="0">
                <a:solidFill>
                  <a:srgbClr val="203864"/>
                </a:solidFill>
                <a:latin typeface="Ink Free" panose="03080402000500000000" pitchFamily="66" charset="0"/>
              </a:rPr>
              <a:t>. </a:t>
            </a:r>
          </a:p>
        </p:txBody>
      </p:sp>
      <p:sp>
        <p:nvSpPr>
          <p:cNvPr id="15" name="Rectangle 14">
            <a:extLst>
              <a:ext uri="{FF2B5EF4-FFF2-40B4-BE49-F238E27FC236}">
                <a16:creationId xmlns:a16="http://schemas.microsoft.com/office/drawing/2014/main" xmlns="" id="{C071D360-AAE6-4E02-917E-EBC0A908121E}"/>
              </a:ext>
            </a:extLst>
          </p:cNvPr>
          <p:cNvSpPr/>
          <p:nvPr/>
        </p:nvSpPr>
        <p:spPr>
          <a:xfrm>
            <a:off x="2921688" y="5562000"/>
            <a:ext cx="288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6. </a:t>
            </a:r>
            <a:r>
              <a:rPr lang="en-GB" sz="2000" b="1" dirty="0">
                <a:solidFill>
                  <a:srgbClr val="FA6500"/>
                </a:solidFill>
                <a:latin typeface="Ink Free" panose="03080402000500000000" pitchFamily="66" charset="0"/>
              </a:rPr>
              <a:t>Elle</a:t>
            </a:r>
            <a:r>
              <a:rPr lang="en-GB" sz="2000" dirty="0">
                <a:solidFill>
                  <a:srgbClr val="203864"/>
                </a:solidFill>
                <a:latin typeface="Ink Free" panose="03080402000500000000" pitchFamily="66" charset="0"/>
              </a:rPr>
              <a:t> a </a:t>
            </a:r>
            <a:r>
              <a:rPr lang="en-GB" sz="2000" dirty="0" err="1">
                <a:solidFill>
                  <a:srgbClr val="203864"/>
                </a:solidFill>
                <a:latin typeface="Ink Free" panose="03080402000500000000" pitchFamily="66" charset="0"/>
              </a:rPr>
              <a:t>joué</a:t>
            </a:r>
            <a:r>
              <a:rPr lang="en-GB" sz="2000" dirty="0">
                <a:solidFill>
                  <a:srgbClr val="203864"/>
                </a:solidFill>
                <a:latin typeface="Ink Free" panose="03080402000500000000" pitchFamily="66" charset="0"/>
              </a:rPr>
              <a:t> dans la </a:t>
            </a:r>
            <a:r>
              <a:rPr lang="en-GB" sz="2000" dirty="0" err="1">
                <a:solidFill>
                  <a:srgbClr val="203864"/>
                </a:solidFill>
                <a:latin typeface="Ink Free" panose="03080402000500000000" pitchFamily="66" charset="0"/>
              </a:rPr>
              <a:t>forêt</a:t>
            </a:r>
            <a:r>
              <a:rPr lang="en-GB" sz="2000" dirty="0">
                <a:solidFill>
                  <a:srgbClr val="203864"/>
                </a:solidFill>
                <a:latin typeface="Ink Free" panose="03080402000500000000" pitchFamily="66" charset="0"/>
              </a:rPr>
              <a:t>.</a:t>
            </a:r>
          </a:p>
        </p:txBody>
      </p:sp>
      <p:sp>
        <p:nvSpPr>
          <p:cNvPr id="16" name="Rectangle 15">
            <a:extLst>
              <a:ext uri="{FF2B5EF4-FFF2-40B4-BE49-F238E27FC236}">
                <a16:creationId xmlns:a16="http://schemas.microsoft.com/office/drawing/2014/main" xmlns="" id="{0326790F-58C3-4D33-A2AA-15A77E3F2216}"/>
              </a:ext>
            </a:extLst>
          </p:cNvPr>
          <p:cNvSpPr/>
          <p:nvPr/>
        </p:nvSpPr>
        <p:spPr>
          <a:xfrm>
            <a:off x="5310645" y="5561400"/>
            <a:ext cx="288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7. </a:t>
            </a:r>
            <a:r>
              <a:rPr lang="en-GB" sz="2000" b="1" dirty="0">
                <a:solidFill>
                  <a:srgbClr val="FA6500"/>
                </a:solidFill>
                <a:latin typeface="Ink Free" panose="03080402000500000000" pitchFamily="66" charset="0"/>
              </a:rPr>
              <a:t>J’    </a:t>
            </a:r>
            <a:r>
              <a:rPr lang="en-GB" sz="2000" dirty="0">
                <a:solidFill>
                  <a:srgbClr val="203864"/>
                </a:solidFill>
                <a:latin typeface="Ink Free" panose="03080402000500000000" pitchFamily="66" charset="0"/>
              </a:rPr>
              <a:t>ai fait de la </a:t>
            </a:r>
            <a:r>
              <a:rPr lang="en-GB" sz="2000" dirty="0" err="1">
                <a:solidFill>
                  <a:srgbClr val="203864"/>
                </a:solidFill>
                <a:latin typeface="Ink Free" panose="03080402000500000000" pitchFamily="66" charset="0"/>
              </a:rPr>
              <a:t>marche</a:t>
            </a:r>
            <a:r>
              <a:rPr lang="en-GB" sz="2000" dirty="0">
                <a:solidFill>
                  <a:srgbClr val="203864"/>
                </a:solidFill>
                <a:latin typeface="Ink Free" panose="03080402000500000000" pitchFamily="66" charset="0"/>
              </a:rPr>
              <a:t>* à la </a:t>
            </a:r>
            <a:r>
              <a:rPr lang="en-GB" sz="2000" dirty="0" err="1">
                <a:solidFill>
                  <a:srgbClr val="203864"/>
                </a:solidFill>
                <a:latin typeface="Ink Free" panose="03080402000500000000" pitchFamily="66" charset="0"/>
              </a:rPr>
              <a:t>montagne</a:t>
            </a:r>
            <a:r>
              <a:rPr lang="en-GB" sz="2000" dirty="0">
                <a:solidFill>
                  <a:srgbClr val="203864"/>
                </a:solidFill>
                <a:latin typeface="Ink Free" panose="03080402000500000000" pitchFamily="66" charset="0"/>
              </a:rPr>
              <a:t>.</a:t>
            </a:r>
          </a:p>
        </p:txBody>
      </p:sp>
      <p:sp>
        <p:nvSpPr>
          <p:cNvPr id="17" name="Rectangle 16">
            <a:extLst>
              <a:ext uri="{FF2B5EF4-FFF2-40B4-BE49-F238E27FC236}">
                <a16:creationId xmlns:a16="http://schemas.microsoft.com/office/drawing/2014/main" xmlns="" id="{20A907D7-9DF6-4E37-9C49-20B11486E74B}"/>
              </a:ext>
            </a:extLst>
          </p:cNvPr>
          <p:cNvSpPr/>
          <p:nvPr/>
        </p:nvSpPr>
        <p:spPr>
          <a:xfrm>
            <a:off x="8652000" y="5562000"/>
            <a:ext cx="2880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203864"/>
                </a:solidFill>
                <a:latin typeface="Ink Free" panose="03080402000500000000" pitchFamily="66" charset="0"/>
              </a:rPr>
              <a:t>8. </a:t>
            </a:r>
            <a:r>
              <a:rPr lang="en-GB" sz="2000" b="1" dirty="0">
                <a:solidFill>
                  <a:srgbClr val="FA6500"/>
                </a:solidFill>
                <a:latin typeface="Ink Free" panose="03080402000500000000" pitchFamily="66" charset="0"/>
              </a:rPr>
              <a:t>J’    </a:t>
            </a:r>
            <a:r>
              <a:rPr lang="en-GB" sz="2000" dirty="0">
                <a:solidFill>
                  <a:srgbClr val="203864"/>
                </a:solidFill>
                <a:latin typeface="Ink Free" panose="03080402000500000000" pitchFamily="66" charset="0"/>
              </a:rPr>
              <a:t>ai trouvé la </a:t>
            </a:r>
            <a:r>
              <a:rPr lang="en-GB" sz="2000" dirty="0" err="1">
                <a:solidFill>
                  <a:srgbClr val="203864"/>
                </a:solidFill>
                <a:latin typeface="Ink Free" panose="03080402000500000000" pitchFamily="66" charset="0"/>
              </a:rPr>
              <a:t>vue</a:t>
            </a:r>
            <a:r>
              <a:rPr lang="en-GB" sz="2000" dirty="0">
                <a:solidFill>
                  <a:srgbClr val="203864"/>
                </a:solidFill>
                <a:latin typeface="Ink Free" panose="03080402000500000000" pitchFamily="66" charset="0"/>
              </a:rPr>
              <a:t> </a:t>
            </a:r>
            <a:r>
              <a:rPr lang="en-GB" sz="2000" dirty="0" err="1">
                <a:solidFill>
                  <a:srgbClr val="203864"/>
                </a:solidFill>
                <a:latin typeface="Ink Free" panose="03080402000500000000" pitchFamily="66" charset="0"/>
              </a:rPr>
              <a:t>très</a:t>
            </a:r>
            <a:r>
              <a:rPr lang="en-GB" sz="2000" dirty="0">
                <a:solidFill>
                  <a:srgbClr val="203864"/>
                </a:solidFill>
                <a:latin typeface="Ink Free" panose="03080402000500000000" pitchFamily="66" charset="0"/>
              </a:rPr>
              <a:t> belle.</a:t>
            </a:r>
          </a:p>
        </p:txBody>
      </p:sp>
      <p:sp>
        <p:nvSpPr>
          <p:cNvPr id="18" name="Rectangle 17">
            <a:extLst>
              <a:ext uri="{FF2B5EF4-FFF2-40B4-BE49-F238E27FC236}">
                <a16:creationId xmlns:a16="http://schemas.microsoft.com/office/drawing/2014/main" xmlns="" id="{0A2D47C9-7C75-4CA4-ADEC-F18359CAA412}"/>
              </a:ext>
            </a:extLst>
          </p:cNvPr>
          <p:cNvSpPr/>
          <p:nvPr/>
        </p:nvSpPr>
        <p:spPr>
          <a:xfrm>
            <a:off x="450450" y="5597550"/>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latin typeface="Century Gothic"/>
              </a:rPr>
              <a:t>__</a:t>
            </a:r>
          </a:p>
        </p:txBody>
      </p:sp>
      <p:sp>
        <p:nvSpPr>
          <p:cNvPr id="19" name="Rectangle 18">
            <a:extLst>
              <a:ext uri="{FF2B5EF4-FFF2-40B4-BE49-F238E27FC236}">
                <a16:creationId xmlns:a16="http://schemas.microsoft.com/office/drawing/2014/main" xmlns="" id="{F5F492D9-2C93-4CE2-B796-C1430F702FC8}"/>
              </a:ext>
            </a:extLst>
          </p:cNvPr>
          <p:cNvSpPr/>
          <p:nvPr/>
        </p:nvSpPr>
        <p:spPr>
          <a:xfrm>
            <a:off x="3510450" y="5597550"/>
            <a:ext cx="469946" cy="32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latin typeface="Century Gothic"/>
              </a:rPr>
              <a:t>__</a:t>
            </a:r>
          </a:p>
        </p:txBody>
      </p:sp>
      <p:sp>
        <p:nvSpPr>
          <p:cNvPr id="20" name="Rectangle 19">
            <a:extLst>
              <a:ext uri="{FF2B5EF4-FFF2-40B4-BE49-F238E27FC236}">
                <a16:creationId xmlns:a16="http://schemas.microsoft.com/office/drawing/2014/main" xmlns="" id="{2A1A63D1-C6A5-4430-A1DB-12E9EBA4BCC9}"/>
              </a:ext>
            </a:extLst>
          </p:cNvPr>
          <p:cNvSpPr/>
          <p:nvPr/>
        </p:nvSpPr>
        <p:spPr>
          <a:xfrm>
            <a:off x="5875971" y="5597550"/>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latin typeface="Century Gothic"/>
              </a:rPr>
              <a:t>__</a:t>
            </a:r>
          </a:p>
        </p:txBody>
      </p:sp>
      <p:sp>
        <p:nvSpPr>
          <p:cNvPr id="21" name="Rectangle 20">
            <a:extLst>
              <a:ext uri="{FF2B5EF4-FFF2-40B4-BE49-F238E27FC236}">
                <a16:creationId xmlns:a16="http://schemas.microsoft.com/office/drawing/2014/main" xmlns="" id="{0982D168-7AEA-43D6-92BB-12DAE74029E5}"/>
              </a:ext>
            </a:extLst>
          </p:cNvPr>
          <p:cNvSpPr/>
          <p:nvPr/>
        </p:nvSpPr>
        <p:spPr>
          <a:xfrm>
            <a:off x="9133592" y="5594400"/>
            <a:ext cx="419099" cy="32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latin typeface="Century Gothic"/>
              </a:rPr>
              <a:t>__</a:t>
            </a:r>
          </a:p>
        </p:txBody>
      </p:sp>
      <p:pic>
        <p:nvPicPr>
          <p:cNvPr id="24" name="Picture 23">
            <a:extLst>
              <a:ext uri="{FF2B5EF4-FFF2-40B4-BE49-F238E27FC236}">
                <a16:creationId xmlns:a16="http://schemas.microsoft.com/office/drawing/2014/main" xmlns="" id="{E1A2B7FA-A4F0-462F-B2EE-C08E8CA311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11177" y="494148"/>
            <a:ext cx="1080000" cy="1080000"/>
          </a:xfrm>
          <a:prstGeom prst="rect">
            <a:avLst/>
          </a:prstGeom>
        </p:spPr>
      </p:pic>
      <p:pic>
        <p:nvPicPr>
          <p:cNvPr id="25" name="Picture 24">
            <a:extLst>
              <a:ext uri="{FF2B5EF4-FFF2-40B4-BE49-F238E27FC236}">
                <a16:creationId xmlns:a16="http://schemas.microsoft.com/office/drawing/2014/main" xmlns="" id="{94E88735-7F43-426E-A43B-31C641568A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2297" y="494148"/>
            <a:ext cx="1080000" cy="1080000"/>
          </a:xfrm>
          <a:prstGeom prst="rect">
            <a:avLst/>
          </a:prstGeom>
        </p:spPr>
      </p:pic>
      <p:sp>
        <p:nvSpPr>
          <p:cNvPr id="2" name="Speech Bubble: Rectangle with Corners Rounded 1">
            <a:extLst>
              <a:ext uri="{FF2B5EF4-FFF2-40B4-BE49-F238E27FC236}">
                <a16:creationId xmlns:a16="http://schemas.microsoft.com/office/drawing/2014/main" xmlns="" id="{EA30C3E8-D6EF-4077-8E56-FD9E0F78C051}"/>
              </a:ext>
            </a:extLst>
          </p:cNvPr>
          <p:cNvSpPr/>
          <p:nvPr/>
        </p:nvSpPr>
        <p:spPr>
          <a:xfrm>
            <a:off x="6870314" y="268365"/>
            <a:ext cx="2682377" cy="872959"/>
          </a:xfrm>
          <a:prstGeom prst="wedgeRoundRectCallout">
            <a:avLst>
              <a:gd name="adj1" fmla="val 56453"/>
              <a:gd name="adj2" fmla="val -8578"/>
              <a:gd name="adj3" fmla="val 16667"/>
            </a:avLst>
          </a:prstGeom>
          <a:solidFill>
            <a:srgbClr val="115076"/>
          </a:solidFill>
          <a:ln>
            <a:solidFill>
              <a:srgbClr val="E86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a:rPr>
              <a:t>*faire de la </a:t>
            </a:r>
            <a:r>
              <a:rPr lang="en-GB" sz="2000" b="1" dirty="0" err="1">
                <a:solidFill>
                  <a:prstClr val="white"/>
                </a:solidFill>
                <a:latin typeface="Century Gothic"/>
              </a:rPr>
              <a:t>marche</a:t>
            </a:r>
            <a:endParaRPr lang="en-GB" sz="2000" b="1" dirty="0">
              <a:solidFill>
                <a:prstClr val="white"/>
              </a:solidFill>
              <a:latin typeface="Century Gothic"/>
            </a:endParaRPr>
          </a:p>
          <a:p>
            <a:pPr algn="ctr"/>
            <a:r>
              <a:rPr lang="en-GB" sz="2000" dirty="0">
                <a:solidFill>
                  <a:prstClr val="white"/>
                </a:solidFill>
                <a:latin typeface="Century Gothic"/>
              </a:rPr>
              <a:t>= to go walking</a:t>
            </a:r>
          </a:p>
        </p:txBody>
      </p:sp>
    </p:spTree>
    <p:extLst>
      <p:ext uri="{BB962C8B-B14F-4D97-AF65-F5344CB8AC3E}">
        <p14:creationId xmlns:p14="http://schemas.microsoft.com/office/powerpoint/2010/main" val="1484101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8.1.2.2</a:t>
            </a:r>
            <a:endParaRPr lang="en-US" dirty="0"/>
          </a:p>
        </p:txBody>
      </p:sp>
      <p:sp>
        <p:nvSpPr>
          <p:cNvPr id="3" name="Content Placeholder 2"/>
          <p:cNvSpPr>
            <a:spLocks noGrp="1"/>
          </p:cNvSpPr>
          <p:nvPr>
            <p:ph idx="1"/>
          </p:nvPr>
        </p:nvSpPr>
        <p:spPr/>
        <p:txBody>
          <a:bodyPr/>
          <a:lstStyle/>
          <a:p>
            <a:r>
              <a:rPr lang="en-US" dirty="0" smtClean="0"/>
              <a:t>12-20: series of activities about French astronauts and gastronomy on the International Space Station</a:t>
            </a:r>
          </a:p>
          <a:p>
            <a:r>
              <a:rPr lang="en-US" dirty="0" smtClean="0"/>
              <a:t>27-31 series of activities continuing the theme of the previous lesson</a:t>
            </a:r>
            <a:endParaRPr lang="en-US" dirty="0"/>
          </a:p>
        </p:txBody>
      </p:sp>
    </p:spTree>
    <p:extLst>
      <p:ext uri="{BB962C8B-B14F-4D97-AF65-F5344CB8AC3E}">
        <p14:creationId xmlns:p14="http://schemas.microsoft.com/office/powerpoint/2010/main" val="2204032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Une photo bizarre</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 / </a:t>
            </a:r>
            <a:r>
              <a:rPr lang="en-GB" sz="2000" b="1" dirty="0" err="1">
                <a:solidFill>
                  <a:prstClr val="white"/>
                </a:solidFill>
                <a:latin typeface="Century Gothic" panose="020B0502020202020204" pitchFamily="34" charset="0"/>
              </a:rPr>
              <a:t>parler</a:t>
            </a:r>
            <a:endParaRPr lang="en-GB" sz="2000" b="1" dirty="0">
              <a:solidFill>
                <a:prstClr val="white"/>
              </a:solidFill>
              <a:latin typeface="Century Gothic" panose="020B0502020202020204" pitchFamily="34" charset="0"/>
            </a:endParaRPr>
          </a:p>
        </p:txBody>
      </p:sp>
      <p:pic>
        <p:nvPicPr>
          <p:cNvPr id="1026" name="Picture 2" descr="File:ISS-50 crew members celebrate Christmas Eve.jpg">
            <a:extLst>
              <a:ext uri="{FF2B5EF4-FFF2-40B4-BE49-F238E27FC236}">
                <a16:creationId xmlns:a16="http://schemas.microsoft.com/office/drawing/2014/main" xmlns="" id="{ECBE3F79-0741-41A7-BD2C-54221F81BB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1" y="1545882"/>
            <a:ext cx="6496241" cy="43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AF9F951F-2941-4FEA-B29A-97340A85ACDA}"/>
              </a:ext>
            </a:extLst>
          </p:cNvPr>
          <p:cNvSpPr txBox="1"/>
          <p:nvPr/>
        </p:nvSpPr>
        <p:spPr>
          <a:xfrm>
            <a:off x="7124700" y="1443724"/>
            <a:ext cx="4785220" cy="4524315"/>
          </a:xfrm>
          <a:prstGeom prst="rect">
            <a:avLst/>
          </a:prstGeom>
          <a:noFill/>
        </p:spPr>
        <p:txBody>
          <a:bodyPr wrap="square" rtlCol="0">
            <a:spAutoFit/>
          </a:bodyPr>
          <a:lstStyle/>
          <a:p>
            <a:r>
              <a:rPr lang="en-GB" sz="2400" b="1" dirty="0" err="1">
                <a:solidFill>
                  <a:srgbClr val="4472C4">
                    <a:lumMod val="50000"/>
                  </a:srgbClr>
                </a:solidFill>
                <a:latin typeface="Century Gothic"/>
              </a:rPr>
              <a:t>Regarde</a:t>
            </a:r>
            <a:r>
              <a:rPr lang="en-GB" sz="2400" b="1" dirty="0">
                <a:solidFill>
                  <a:srgbClr val="4472C4">
                    <a:lumMod val="50000"/>
                  </a:srgbClr>
                </a:solidFill>
                <a:latin typeface="Century Gothic"/>
              </a:rPr>
              <a:t> la photo et </a:t>
            </a:r>
            <a:r>
              <a:rPr lang="en-GB" sz="2400" b="1" dirty="0" err="1">
                <a:solidFill>
                  <a:srgbClr val="4472C4">
                    <a:lumMod val="50000"/>
                  </a:srgbClr>
                </a:solidFill>
                <a:latin typeface="Century Gothic"/>
              </a:rPr>
              <a:t>parle</a:t>
            </a:r>
            <a:r>
              <a:rPr lang="en-GB" sz="2400" b="1" dirty="0">
                <a:solidFill>
                  <a:srgbClr val="4472C4">
                    <a:lumMod val="50000"/>
                  </a:srgbClr>
                </a:solidFill>
                <a:latin typeface="Century Gothic"/>
              </a:rPr>
              <a:t> avec un(e) </a:t>
            </a:r>
            <a:r>
              <a:rPr lang="en-GB" sz="2400" b="1" dirty="0" err="1">
                <a:solidFill>
                  <a:srgbClr val="4472C4">
                    <a:lumMod val="50000"/>
                  </a:srgbClr>
                </a:solidFill>
                <a:latin typeface="Century Gothic"/>
              </a:rPr>
              <a:t>partenaire</a:t>
            </a:r>
            <a:r>
              <a:rPr lang="en-GB" sz="2400" b="1" dirty="0">
                <a:solidFill>
                  <a:srgbClr val="4472C4">
                    <a:lumMod val="50000"/>
                  </a:srgbClr>
                </a:solidFill>
                <a:latin typeface="Century Gothic"/>
              </a:rPr>
              <a:t> :</a:t>
            </a:r>
          </a:p>
          <a:p>
            <a:endParaRPr lang="en-GB" sz="2400" dirty="0">
              <a:solidFill>
                <a:srgbClr val="4472C4">
                  <a:lumMod val="50000"/>
                </a:srgbClr>
              </a:solidFill>
              <a:latin typeface="Century Gothic"/>
            </a:endParaRPr>
          </a:p>
          <a:p>
            <a:r>
              <a:rPr lang="en-GB" sz="2400" dirty="0">
                <a:solidFill>
                  <a:srgbClr val="4472C4">
                    <a:lumMod val="50000"/>
                  </a:srgbClr>
                </a:solidFill>
                <a:latin typeface="Century Gothic"/>
              </a:rPr>
              <a:t>1) </a:t>
            </a:r>
            <a:r>
              <a:rPr lang="en-GB" sz="2400" dirty="0" err="1">
                <a:solidFill>
                  <a:srgbClr val="4472C4">
                    <a:lumMod val="50000"/>
                  </a:srgbClr>
                </a:solidFill>
                <a:latin typeface="Century Gothic"/>
              </a:rPr>
              <a:t>C’est</a:t>
            </a:r>
            <a:r>
              <a:rPr lang="en-GB" sz="2400" dirty="0">
                <a:solidFill>
                  <a:srgbClr val="4472C4">
                    <a:lumMod val="50000"/>
                  </a:srgbClr>
                </a:solidFill>
                <a:latin typeface="Century Gothic"/>
              </a:rPr>
              <a:t> </a:t>
            </a:r>
            <a:r>
              <a:rPr lang="en-GB" sz="2400" dirty="0" err="1">
                <a:solidFill>
                  <a:srgbClr val="4472C4">
                    <a:lumMod val="50000"/>
                  </a:srgbClr>
                </a:solidFill>
                <a:latin typeface="Century Gothic"/>
              </a:rPr>
              <a:t>quel</a:t>
            </a:r>
            <a:r>
              <a:rPr lang="en-GB" sz="2400" dirty="0">
                <a:solidFill>
                  <a:srgbClr val="4472C4">
                    <a:lumMod val="50000"/>
                  </a:srgbClr>
                </a:solidFill>
                <a:latin typeface="Century Gothic"/>
              </a:rPr>
              <a:t> </a:t>
            </a:r>
            <a:r>
              <a:rPr lang="en-GB" sz="2400" dirty="0" err="1">
                <a:solidFill>
                  <a:srgbClr val="4472C4">
                    <a:lumMod val="50000"/>
                  </a:srgbClr>
                </a:solidFill>
                <a:latin typeface="Century Gothic"/>
              </a:rPr>
              <a:t>mois</a:t>
            </a:r>
            <a:r>
              <a:rPr lang="en-GB" sz="2400" dirty="0">
                <a:solidFill>
                  <a:srgbClr val="4472C4">
                    <a:lumMod val="50000"/>
                  </a:srgbClr>
                </a:solidFill>
                <a:latin typeface="Century Gothic"/>
              </a:rPr>
              <a:t> ?</a:t>
            </a:r>
          </a:p>
          <a:p>
            <a:endParaRPr lang="en-GB" sz="2400" dirty="0">
              <a:solidFill>
                <a:srgbClr val="4472C4">
                  <a:lumMod val="50000"/>
                </a:srgbClr>
              </a:solidFill>
              <a:latin typeface="Century Gothic"/>
            </a:endParaRPr>
          </a:p>
          <a:p>
            <a:r>
              <a:rPr lang="en-GB" sz="2400" dirty="0">
                <a:solidFill>
                  <a:srgbClr val="4472C4">
                    <a:lumMod val="50000"/>
                  </a:srgbClr>
                </a:solidFill>
                <a:latin typeface="Century Gothic"/>
              </a:rPr>
              <a:t>2) Que font-</a:t>
            </a:r>
            <a:r>
              <a:rPr lang="en-GB" sz="2400" dirty="0" err="1">
                <a:solidFill>
                  <a:srgbClr val="4472C4">
                    <a:lumMod val="50000"/>
                  </a:srgbClr>
                </a:solidFill>
                <a:latin typeface="Century Gothic"/>
              </a:rPr>
              <a:t>ils</a:t>
            </a:r>
            <a:r>
              <a:rPr lang="en-GB" sz="2400" dirty="0">
                <a:solidFill>
                  <a:srgbClr val="4472C4">
                    <a:lumMod val="50000"/>
                  </a:srgbClr>
                </a:solidFill>
                <a:latin typeface="Century Gothic"/>
              </a:rPr>
              <a:t> ?</a:t>
            </a:r>
          </a:p>
          <a:p>
            <a:endParaRPr lang="en-GB" sz="2400" dirty="0">
              <a:solidFill>
                <a:srgbClr val="4472C4">
                  <a:lumMod val="50000"/>
                </a:srgbClr>
              </a:solidFill>
              <a:latin typeface="Century Gothic"/>
            </a:endParaRPr>
          </a:p>
          <a:p>
            <a:r>
              <a:rPr lang="en-GB" sz="2400" dirty="0">
                <a:solidFill>
                  <a:srgbClr val="4472C4">
                    <a:lumMod val="50000"/>
                  </a:srgbClr>
                </a:solidFill>
                <a:latin typeface="Century Gothic"/>
              </a:rPr>
              <a:t>3) Qui </a:t>
            </a:r>
            <a:r>
              <a:rPr lang="en-GB" sz="2400" dirty="0" err="1">
                <a:solidFill>
                  <a:srgbClr val="4472C4">
                    <a:lumMod val="50000"/>
                  </a:srgbClr>
                </a:solidFill>
                <a:latin typeface="Century Gothic"/>
              </a:rPr>
              <a:t>sont-ils</a:t>
            </a:r>
            <a:r>
              <a:rPr lang="en-GB" sz="2400" dirty="0">
                <a:solidFill>
                  <a:srgbClr val="4472C4">
                    <a:lumMod val="50000"/>
                  </a:srgbClr>
                </a:solidFill>
                <a:latin typeface="Century Gothic"/>
              </a:rPr>
              <a:t> ?</a:t>
            </a:r>
          </a:p>
          <a:p>
            <a:endParaRPr lang="en-GB" sz="2400" dirty="0">
              <a:solidFill>
                <a:srgbClr val="4472C4">
                  <a:lumMod val="50000"/>
                </a:srgbClr>
              </a:solidFill>
              <a:latin typeface="Century Gothic"/>
            </a:endParaRPr>
          </a:p>
          <a:p>
            <a:r>
              <a:rPr lang="en-GB" sz="2400" dirty="0">
                <a:solidFill>
                  <a:srgbClr val="4472C4">
                    <a:lumMod val="50000"/>
                  </a:srgbClr>
                </a:solidFill>
                <a:latin typeface="Century Gothic"/>
              </a:rPr>
              <a:t>4) </a:t>
            </a:r>
            <a:r>
              <a:rPr lang="en-GB" sz="2400" dirty="0" err="1">
                <a:solidFill>
                  <a:srgbClr val="4472C4">
                    <a:lumMod val="50000"/>
                  </a:srgbClr>
                </a:solidFill>
                <a:latin typeface="Century Gothic"/>
              </a:rPr>
              <a:t>Où</a:t>
            </a:r>
            <a:r>
              <a:rPr lang="en-GB" sz="2400" dirty="0">
                <a:solidFill>
                  <a:srgbClr val="4472C4">
                    <a:lumMod val="50000"/>
                  </a:srgbClr>
                </a:solidFill>
                <a:latin typeface="Century Gothic"/>
              </a:rPr>
              <a:t> </a:t>
            </a:r>
            <a:r>
              <a:rPr lang="en-GB" sz="2400" dirty="0" err="1">
                <a:solidFill>
                  <a:srgbClr val="4472C4">
                    <a:lumMod val="50000"/>
                  </a:srgbClr>
                </a:solidFill>
                <a:latin typeface="Century Gothic"/>
              </a:rPr>
              <a:t>sont-ils</a:t>
            </a:r>
            <a:r>
              <a:rPr lang="en-GB" sz="2400" dirty="0">
                <a:solidFill>
                  <a:srgbClr val="4472C4">
                    <a:lumMod val="50000"/>
                  </a:srgbClr>
                </a:solidFill>
                <a:latin typeface="Century Gothic"/>
              </a:rPr>
              <a:t> ?</a:t>
            </a:r>
          </a:p>
          <a:p>
            <a:endParaRPr lang="en-GB" sz="2400" dirty="0">
              <a:solidFill>
                <a:srgbClr val="4472C4">
                  <a:lumMod val="50000"/>
                </a:srgbClr>
              </a:solidFill>
              <a:latin typeface="Century Gothic"/>
            </a:endParaRPr>
          </a:p>
          <a:p>
            <a:r>
              <a:rPr lang="en-GB" sz="2400" dirty="0">
                <a:solidFill>
                  <a:srgbClr val="4472C4">
                    <a:lumMod val="50000"/>
                  </a:srgbClr>
                </a:solidFill>
                <a:latin typeface="Century Gothic"/>
              </a:rPr>
              <a:t>5) Comment </a:t>
            </a:r>
            <a:r>
              <a:rPr lang="en-GB" sz="2400" dirty="0" err="1">
                <a:solidFill>
                  <a:srgbClr val="4472C4">
                    <a:lumMod val="50000"/>
                  </a:srgbClr>
                </a:solidFill>
                <a:latin typeface="Century Gothic"/>
              </a:rPr>
              <a:t>sont-ils</a:t>
            </a:r>
            <a:r>
              <a:rPr lang="en-GB" sz="2400" dirty="0">
                <a:solidFill>
                  <a:srgbClr val="4472C4">
                    <a:lumMod val="50000"/>
                  </a:srgbClr>
                </a:solidFill>
                <a:latin typeface="Century Gothic"/>
              </a:rPr>
              <a:t> ?</a:t>
            </a:r>
          </a:p>
        </p:txBody>
      </p:sp>
    </p:spTree>
    <p:extLst>
      <p:ext uri="{BB962C8B-B14F-4D97-AF65-F5344CB8AC3E}">
        <p14:creationId xmlns:p14="http://schemas.microsoft.com/office/powerpoint/2010/main" val="378205481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Thomas </a:t>
            </a:r>
            <a:r>
              <a:rPr lang="en-GB" sz="3600" b="1" dirty="0" err="1">
                <a:solidFill>
                  <a:schemeClr val="bg1"/>
                </a:solidFill>
              </a:rPr>
              <a:t>Pesquet</a:t>
            </a:r>
            <a:endParaRPr lang="en-GB" sz="3600" b="1" dirty="0">
              <a:solidFill>
                <a:schemeClr val="bg1"/>
              </a:solidFill>
            </a:endParaRP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9124950" y="249868"/>
            <a:ext cx="278497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lire / </a:t>
            </a:r>
            <a:r>
              <a:rPr lang="en-GB" sz="2000" b="1" dirty="0" err="1">
                <a:solidFill>
                  <a:prstClr val="white"/>
                </a:solidFill>
                <a:latin typeface="Century Gothic" panose="020B0502020202020204" pitchFamily="34" charset="0"/>
              </a:rPr>
              <a:t>écouter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xmlns="" id="{F3E11188-B433-5A4A-A669-78C0EE9B8445}"/>
              </a:ext>
            </a:extLst>
          </p:cNvPr>
          <p:cNvSpPr txBox="1"/>
          <p:nvPr/>
        </p:nvSpPr>
        <p:spPr>
          <a:xfrm>
            <a:off x="1870337" y="1361174"/>
            <a:ext cx="10321663" cy="1938992"/>
          </a:xfrm>
          <a:prstGeom prst="rect">
            <a:avLst/>
          </a:prstGeom>
          <a:noFill/>
        </p:spPr>
        <p:txBody>
          <a:bodyPr wrap="square" rtlCol="0">
            <a:spAutoFit/>
          </a:bodyPr>
          <a:lstStyle/>
          <a:p>
            <a:pPr>
              <a:defRPr/>
            </a:pPr>
            <a:r>
              <a:rPr lang="en-US" sz="2400" dirty="0">
                <a:solidFill>
                  <a:srgbClr val="4472C4">
                    <a:lumMod val="50000"/>
                  </a:srgbClr>
                </a:solidFill>
                <a:latin typeface="Century Gothic" panose="020F0302020204030204"/>
              </a:rPr>
              <a:t>Thomas </a:t>
            </a:r>
            <a:r>
              <a:rPr lang="en-US" sz="2400" dirty="0" err="1">
                <a:solidFill>
                  <a:srgbClr val="4472C4">
                    <a:lumMod val="50000"/>
                  </a:srgbClr>
                </a:solidFill>
                <a:latin typeface="Century Gothic" panose="020F0302020204030204"/>
              </a:rPr>
              <a:t>Pesquet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est</a:t>
            </a:r>
            <a:r>
              <a:rPr lang="en-US" sz="2400" dirty="0">
                <a:solidFill>
                  <a:srgbClr val="4472C4">
                    <a:lumMod val="50000"/>
                  </a:srgbClr>
                </a:solidFill>
                <a:latin typeface="Century Gothic" panose="020F0302020204030204"/>
              </a:rPr>
              <a:t> un </a:t>
            </a:r>
            <a:r>
              <a:rPr lang="en-US" sz="2400" dirty="0" err="1">
                <a:solidFill>
                  <a:srgbClr val="4472C4">
                    <a:lumMod val="50000"/>
                  </a:srgbClr>
                </a:solidFill>
                <a:latin typeface="Century Gothic" panose="020F0302020204030204"/>
              </a:rPr>
              <a:t>astronaute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français</a:t>
            </a:r>
            <a:r>
              <a:rPr lang="en-US" sz="2400" dirty="0">
                <a:solidFill>
                  <a:srgbClr val="4472C4">
                    <a:lumMod val="50000"/>
                  </a:srgbClr>
                </a:solidFill>
                <a:latin typeface="Century Gothic" panose="020F0302020204030204"/>
              </a:rPr>
              <a:t>. Il </a:t>
            </a:r>
            <a:r>
              <a:rPr lang="en-US" sz="2400" dirty="0" err="1">
                <a:solidFill>
                  <a:srgbClr val="4472C4">
                    <a:lumMod val="50000"/>
                  </a:srgbClr>
                </a:solidFill>
                <a:latin typeface="Century Gothic" panose="020F0302020204030204"/>
              </a:rPr>
              <a:t>vient</a:t>
            </a:r>
            <a:r>
              <a:rPr lang="en-US" sz="2400" dirty="0">
                <a:solidFill>
                  <a:srgbClr val="4472C4">
                    <a:lumMod val="50000"/>
                  </a:srgbClr>
                </a:solidFill>
                <a:latin typeface="Century Gothic" panose="020F0302020204030204"/>
              </a:rPr>
              <a:t> de Normandie.</a:t>
            </a:r>
          </a:p>
          <a:p>
            <a:pPr>
              <a:defRPr/>
            </a:pPr>
            <a:endParaRPr lang="en-US" sz="2400" dirty="0">
              <a:solidFill>
                <a:srgbClr val="4472C4">
                  <a:lumMod val="50000"/>
                </a:srgbClr>
              </a:solidFill>
              <a:latin typeface="Century Gothic" panose="020F0302020204030204"/>
            </a:endParaRPr>
          </a:p>
          <a:p>
            <a:pPr>
              <a:defRPr/>
            </a:pPr>
            <a:r>
              <a:rPr lang="en-US" sz="2400" b="1" dirty="0">
                <a:solidFill>
                  <a:srgbClr val="4472C4">
                    <a:lumMod val="50000"/>
                  </a:srgbClr>
                </a:solidFill>
                <a:latin typeface="Century Gothic" panose="020F0302020204030204"/>
              </a:rPr>
              <a:t>Il </a:t>
            </a:r>
            <a:r>
              <a:rPr lang="en-US" sz="2400" b="1" dirty="0" err="1">
                <a:solidFill>
                  <a:srgbClr val="4472C4">
                    <a:lumMod val="50000"/>
                  </a:srgbClr>
                </a:solidFill>
                <a:latin typeface="Century Gothic" panose="020F0302020204030204"/>
              </a:rPr>
              <a:t>est</a:t>
            </a:r>
            <a:r>
              <a:rPr lang="en-US" sz="2400" b="1" dirty="0">
                <a:solidFill>
                  <a:srgbClr val="4472C4">
                    <a:lumMod val="50000"/>
                  </a:srgbClr>
                </a:solidFill>
                <a:latin typeface="Century Gothic" panose="020F0302020204030204"/>
              </a:rPr>
              <a:t> comment ?</a:t>
            </a:r>
          </a:p>
          <a:p>
            <a:pPr>
              <a:defRPr/>
            </a:pPr>
            <a:endParaRPr lang="en-US" sz="2400" b="1" dirty="0">
              <a:solidFill>
                <a:srgbClr val="4472C4">
                  <a:lumMod val="50000"/>
                </a:srgbClr>
              </a:solidFill>
              <a:latin typeface="Century Gothic" panose="020F0302020204030204"/>
            </a:endParaRPr>
          </a:p>
          <a:p>
            <a:pPr>
              <a:defRPr/>
            </a:pPr>
            <a:r>
              <a:rPr lang="en-US" sz="2400" b="1" dirty="0" err="1">
                <a:solidFill>
                  <a:srgbClr val="4472C4">
                    <a:lumMod val="50000"/>
                  </a:srgbClr>
                </a:solidFill>
                <a:latin typeface="Century Gothic" panose="020F0302020204030204"/>
              </a:rPr>
              <a:t>Voici</a:t>
            </a:r>
            <a:r>
              <a:rPr lang="en-US" sz="2400" b="1" dirty="0">
                <a:solidFill>
                  <a:srgbClr val="4472C4">
                    <a:lumMod val="50000"/>
                  </a:srgbClr>
                </a:solidFill>
                <a:latin typeface="Century Gothic" panose="020F0302020204030204"/>
              </a:rPr>
              <a:t> des moments </a:t>
            </a:r>
            <a:r>
              <a:rPr lang="en-US" sz="2400" b="1" dirty="0" err="1">
                <a:solidFill>
                  <a:srgbClr val="4472C4">
                    <a:lumMod val="50000"/>
                  </a:srgbClr>
                </a:solidFill>
                <a:latin typeface="Century Gothic" panose="020F0302020204030204"/>
              </a:rPr>
              <a:t>importants</a:t>
            </a:r>
            <a:r>
              <a:rPr lang="en-US" sz="2400" b="1" dirty="0">
                <a:solidFill>
                  <a:srgbClr val="4472C4">
                    <a:lumMod val="50000"/>
                  </a:srgbClr>
                </a:solidFill>
                <a:latin typeface="Century Gothic" panose="020F0302020204030204"/>
              </a:rPr>
              <a:t> dans </a:t>
            </a:r>
            <a:r>
              <a:rPr lang="en-US" sz="2400" b="1" dirty="0" err="1">
                <a:solidFill>
                  <a:srgbClr val="4472C4">
                    <a:lumMod val="50000"/>
                  </a:srgbClr>
                </a:solidFill>
                <a:latin typeface="Century Gothic" panose="020F0302020204030204"/>
              </a:rPr>
              <a:t>sa</a:t>
            </a:r>
            <a:r>
              <a:rPr lang="en-US" sz="2400" b="1" dirty="0">
                <a:solidFill>
                  <a:srgbClr val="4472C4">
                    <a:lumMod val="50000"/>
                  </a:srgbClr>
                </a:solidFill>
                <a:latin typeface="Century Gothic" panose="020F0302020204030204"/>
              </a:rPr>
              <a:t> vie. </a:t>
            </a:r>
            <a:r>
              <a:rPr lang="en-US" sz="2400" b="1" dirty="0" err="1">
                <a:solidFill>
                  <a:srgbClr val="4472C4">
                    <a:lumMod val="50000"/>
                  </a:srgbClr>
                </a:solidFill>
                <a:latin typeface="Century Gothic" panose="020F0302020204030204"/>
              </a:rPr>
              <a:t>Écoute</a:t>
            </a:r>
            <a:r>
              <a:rPr lang="en-US" sz="2400" b="1" dirty="0">
                <a:solidFill>
                  <a:srgbClr val="4472C4">
                    <a:lumMod val="50000"/>
                  </a:srgbClr>
                </a:solidFill>
                <a:latin typeface="Century Gothic" panose="020F0302020204030204"/>
              </a:rPr>
              <a:t> et </a:t>
            </a:r>
            <a:r>
              <a:rPr lang="en-US" sz="2400" b="1" dirty="0" err="1">
                <a:solidFill>
                  <a:srgbClr val="4472C4">
                    <a:lumMod val="50000"/>
                  </a:srgbClr>
                </a:solidFill>
                <a:latin typeface="Century Gothic" panose="020F0302020204030204"/>
              </a:rPr>
              <a:t>écris</a:t>
            </a:r>
            <a:r>
              <a:rPr lang="en-US" sz="2400" b="1" dirty="0">
                <a:solidFill>
                  <a:srgbClr val="4472C4">
                    <a:lumMod val="50000"/>
                  </a:srgbClr>
                </a:solidFill>
                <a:latin typeface="Century Gothic" panose="020F0302020204030204"/>
              </a:rPr>
              <a:t> les dates.</a:t>
            </a:r>
          </a:p>
        </p:txBody>
      </p:sp>
      <p:sp>
        <p:nvSpPr>
          <p:cNvPr id="2" name="TextBox 1">
            <a:extLst>
              <a:ext uri="{FF2B5EF4-FFF2-40B4-BE49-F238E27FC236}">
                <a16:creationId xmlns:a16="http://schemas.microsoft.com/office/drawing/2014/main" xmlns="" id="{8D7F632B-3E33-4C78-ABB5-D8FD6E917CFF}"/>
              </a:ext>
            </a:extLst>
          </p:cNvPr>
          <p:cNvSpPr txBox="1"/>
          <p:nvPr/>
        </p:nvSpPr>
        <p:spPr>
          <a:xfrm>
            <a:off x="156001" y="3557834"/>
            <a:ext cx="11880000" cy="2677656"/>
          </a:xfrm>
          <a:prstGeom prst="rect">
            <a:avLst/>
          </a:prstGeom>
          <a:noFill/>
          <a:ln>
            <a:solidFill>
              <a:srgbClr val="002060"/>
            </a:solidFill>
          </a:ln>
        </p:spPr>
        <p:txBody>
          <a:bodyPr wrap="square" rtlCol="0">
            <a:spAutoFit/>
          </a:bodyPr>
          <a:lstStyle/>
          <a:p>
            <a:pPr>
              <a:defRPr/>
            </a:pPr>
            <a:r>
              <a:rPr lang="fr-FR" sz="2400" b="1" dirty="0">
                <a:solidFill>
                  <a:srgbClr val="4472C4">
                    <a:lumMod val="50000"/>
                  </a:srgbClr>
                </a:solidFill>
                <a:latin typeface="Century Gothic" panose="020F0302020204030204"/>
              </a:rPr>
              <a:t>2016 :	</a:t>
            </a:r>
            <a:r>
              <a:rPr lang="fr-FR" sz="2400" dirty="0">
                <a:solidFill>
                  <a:srgbClr val="4472C4">
                    <a:lumMod val="50000"/>
                  </a:srgbClr>
                </a:solidFill>
                <a:latin typeface="Century Gothic" panose="020F0302020204030204"/>
              </a:rPr>
              <a:t>Il part pour son premier voyage dans l’espace.	   </a:t>
            </a:r>
            <a:r>
              <a:rPr lang="fr-FR" sz="2400" b="1" dirty="0">
                <a:solidFill>
                  <a:srgbClr val="EE6000"/>
                </a:solidFill>
                <a:latin typeface="Century Gothic" panose="020F0302020204030204"/>
              </a:rPr>
              <a:t>le dix-sept novembre</a:t>
            </a:r>
            <a:endParaRPr lang="fr-FR" sz="2400" dirty="0">
              <a:solidFill>
                <a:srgbClr val="4472C4">
                  <a:lumMod val="50000"/>
                </a:srgbClr>
              </a:solidFill>
              <a:latin typeface="Century Gothic" panose="020F0302020204030204"/>
            </a:endParaRPr>
          </a:p>
          <a:p>
            <a:pPr>
              <a:defRPr/>
            </a:pPr>
            <a:endParaRPr lang="fr-FR" sz="2400" dirty="0">
              <a:solidFill>
                <a:srgbClr val="4472C4">
                  <a:lumMod val="50000"/>
                </a:srgbClr>
              </a:solidFill>
              <a:latin typeface="Century Gothic" panose="020F0302020204030204"/>
            </a:endParaRPr>
          </a:p>
          <a:p>
            <a:pPr>
              <a:defRPr/>
            </a:pPr>
            <a:r>
              <a:rPr lang="fr-FR" sz="2400" b="1" dirty="0">
                <a:solidFill>
                  <a:srgbClr val="4472C4">
                    <a:lumMod val="50000"/>
                  </a:srgbClr>
                </a:solidFill>
                <a:latin typeface="Century Gothic" panose="020F0302020204030204"/>
              </a:rPr>
              <a:t>2017 :	</a:t>
            </a:r>
            <a:r>
              <a:rPr lang="fr-FR" sz="2400" dirty="0">
                <a:solidFill>
                  <a:srgbClr val="4472C4">
                    <a:lumMod val="50000"/>
                  </a:srgbClr>
                </a:solidFill>
                <a:latin typeface="Century Gothic" panose="020F0302020204030204"/>
              </a:rPr>
              <a:t>Il sort de le véhicule dans l’espace. 			   </a:t>
            </a:r>
            <a:r>
              <a:rPr lang="fr-FR" sz="2400" b="1" dirty="0">
                <a:solidFill>
                  <a:srgbClr val="EE6000"/>
                </a:solidFill>
                <a:latin typeface="Century Gothic" panose="020F0302020204030204"/>
              </a:rPr>
              <a:t>le treize janvier</a:t>
            </a:r>
            <a:endParaRPr lang="fr-FR" sz="2400" dirty="0">
              <a:solidFill>
                <a:srgbClr val="4472C4">
                  <a:lumMod val="50000"/>
                </a:srgbClr>
              </a:solidFill>
              <a:latin typeface="Century Gothic" panose="020F0302020204030204"/>
            </a:endParaRPr>
          </a:p>
          <a:p>
            <a:pPr>
              <a:defRPr/>
            </a:pPr>
            <a:r>
              <a:rPr lang="fr-FR" sz="2400" b="1" dirty="0">
                <a:solidFill>
                  <a:srgbClr val="4472C4">
                    <a:lumMod val="50000"/>
                  </a:srgbClr>
                </a:solidFill>
                <a:latin typeface="Century Gothic" panose="020F0302020204030204"/>
              </a:rPr>
              <a:t>	</a:t>
            </a:r>
            <a:r>
              <a:rPr lang="fr-FR" sz="2400" dirty="0">
                <a:solidFill>
                  <a:srgbClr val="4472C4">
                    <a:lumMod val="50000"/>
                  </a:srgbClr>
                </a:solidFill>
                <a:latin typeface="Century Gothic" panose="020F0302020204030204"/>
              </a:rPr>
              <a:t>Il célèbre son 39</a:t>
            </a:r>
            <a:r>
              <a:rPr lang="fr-FR" sz="2400" baseline="30000" dirty="0">
                <a:solidFill>
                  <a:srgbClr val="4472C4">
                    <a:lumMod val="50000"/>
                  </a:srgbClr>
                </a:solidFill>
                <a:latin typeface="Century Gothic" panose="020F0302020204030204"/>
              </a:rPr>
              <a:t>e</a:t>
            </a:r>
            <a:r>
              <a:rPr lang="fr-FR" sz="2400" dirty="0">
                <a:solidFill>
                  <a:srgbClr val="4472C4">
                    <a:lumMod val="50000"/>
                  </a:srgbClr>
                </a:solidFill>
                <a:latin typeface="Century Gothic" panose="020F0302020204030204"/>
              </a:rPr>
              <a:t> anniversaire dans l’espace. 	   </a:t>
            </a:r>
            <a:r>
              <a:rPr lang="fr-FR" sz="2400" b="1" dirty="0">
                <a:solidFill>
                  <a:srgbClr val="EE6000"/>
                </a:solidFill>
                <a:latin typeface="Century Gothic" panose="020F0302020204030204"/>
              </a:rPr>
              <a:t>le vingt-sept février</a:t>
            </a:r>
            <a:endParaRPr lang="fr-FR" sz="2400" dirty="0">
              <a:solidFill>
                <a:srgbClr val="4472C4">
                  <a:lumMod val="50000"/>
                </a:srgbClr>
              </a:solidFill>
              <a:latin typeface="Century Gothic" panose="020F0302020204030204"/>
            </a:endParaRPr>
          </a:p>
          <a:p>
            <a:pPr>
              <a:defRPr/>
            </a:pPr>
            <a:r>
              <a:rPr lang="fr-FR" sz="2400" dirty="0">
                <a:solidFill>
                  <a:srgbClr val="4472C4">
                    <a:lumMod val="50000"/>
                  </a:srgbClr>
                </a:solidFill>
                <a:latin typeface="Century Gothic" panose="020F0302020204030204"/>
              </a:rPr>
              <a:t>	Il revient de la mission spatiale. 			   </a:t>
            </a:r>
            <a:r>
              <a:rPr lang="fr-FR" sz="2400" b="1" dirty="0">
                <a:solidFill>
                  <a:srgbClr val="EE6000"/>
                </a:solidFill>
                <a:latin typeface="Century Gothic" panose="020F0302020204030204"/>
              </a:rPr>
              <a:t>le deux juin</a:t>
            </a:r>
            <a:endParaRPr lang="fr-FR" sz="2400" dirty="0">
              <a:solidFill>
                <a:srgbClr val="4472C4">
                  <a:lumMod val="50000"/>
                </a:srgbClr>
              </a:solidFill>
              <a:latin typeface="Century Gothic" panose="020F0302020204030204"/>
            </a:endParaRPr>
          </a:p>
          <a:p>
            <a:pPr>
              <a:defRPr/>
            </a:pPr>
            <a:endParaRPr lang="fr-FR" sz="2400" dirty="0">
              <a:solidFill>
                <a:srgbClr val="4472C4">
                  <a:lumMod val="50000"/>
                </a:srgbClr>
              </a:solidFill>
              <a:latin typeface="Century Gothic" panose="020F0302020204030204"/>
            </a:endParaRPr>
          </a:p>
          <a:p>
            <a:pPr>
              <a:defRPr/>
            </a:pPr>
            <a:r>
              <a:rPr lang="fr-FR" sz="2400" b="1" dirty="0">
                <a:solidFill>
                  <a:srgbClr val="4472C4">
                    <a:lumMod val="50000"/>
                  </a:srgbClr>
                </a:solidFill>
                <a:latin typeface="Century Gothic" panose="020F0302020204030204"/>
              </a:rPr>
              <a:t>2019 : </a:t>
            </a:r>
            <a:r>
              <a:rPr lang="fr-FR" sz="2400" dirty="0">
                <a:solidFill>
                  <a:srgbClr val="4472C4">
                    <a:lumMod val="50000"/>
                  </a:srgbClr>
                </a:solidFill>
                <a:latin typeface="Century Gothic" panose="020F0302020204030204"/>
              </a:rPr>
              <a:t>Il est sélectionné pour une seconde mission. 	   </a:t>
            </a:r>
            <a:r>
              <a:rPr lang="fr-FR" sz="2400" b="1" dirty="0">
                <a:solidFill>
                  <a:srgbClr val="EE6000"/>
                </a:solidFill>
                <a:latin typeface="Century Gothic" panose="020F0302020204030204"/>
              </a:rPr>
              <a:t>le vingt-deux janvier</a:t>
            </a:r>
            <a:r>
              <a:rPr lang="fr-FR" sz="2400" dirty="0">
                <a:solidFill>
                  <a:srgbClr val="4472C4">
                    <a:lumMod val="50000"/>
                  </a:srgbClr>
                </a:solidFill>
                <a:latin typeface="Century Gothic" panose="020F0302020204030204"/>
              </a:rPr>
              <a:t> </a:t>
            </a:r>
            <a:endParaRPr lang="fr-FR" sz="2400" b="1" dirty="0">
              <a:solidFill>
                <a:srgbClr val="4472C4">
                  <a:lumMod val="50000"/>
                </a:srgbClr>
              </a:solidFill>
              <a:latin typeface="Century Gothic" panose="020F0302020204030204"/>
            </a:endParaRPr>
          </a:p>
        </p:txBody>
      </p:sp>
      <p:pic>
        <p:nvPicPr>
          <p:cNvPr id="2050" name="Picture 2" descr="Thomas Pesquet 2016.jpg">
            <a:extLst>
              <a:ext uri="{FF2B5EF4-FFF2-40B4-BE49-F238E27FC236}">
                <a16:creationId xmlns:a16="http://schemas.microsoft.com/office/drawing/2014/main" xmlns="" id="{7A63DBBC-DC2D-46DF-92CC-7F7CE090C5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337" y="1280913"/>
            <a:ext cx="1728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E6366C4B-F558-473D-83F2-D0033710D891}"/>
              </a:ext>
            </a:extLst>
          </p:cNvPr>
          <p:cNvSpPr/>
          <p:nvPr/>
        </p:nvSpPr>
        <p:spPr>
          <a:xfrm>
            <a:off x="8661338" y="3608177"/>
            <a:ext cx="3219450" cy="35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dirty="0">
                <a:solidFill>
                  <a:srgbClr val="203864"/>
                </a:solidFill>
                <a:latin typeface="Century Gothic" panose="020F0302020204030204"/>
              </a:rPr>
              <a:t>      ________________</a:t>
            </a:r>
            <a:endParaRPr lang="en-GB" sz="2400" dirty="0">
              <a:solidFill>
                <a:prstClr val="white"/>
              </a:solidFill>
              <a:latin typeface="Century Gothic" panose="020F0302020204030204"/>
            </a:endParaRPr>
          </a:p>
        </p:txBody>
      </p:sp>
      <p:sp>
        <p:nvSpPr>
          <p:cNvPr id="10" name="Rectangle 9">
            <a:extLst>
              <a:ext uri="{FF2B5EF4-FFF2-40B4-BE49-F238E27FC236}">
                <a16:creationId xmlns:a16="http://schemas.microsoft.com/office/drawing/2014/main" xmlns="" id="{6EF2E28E-1E24-4EA3-B3F2-A5CD1AE2229E}"/>
              </a:ext>
            </a:extLst>
          </p:cNvPr>
          <p:cNvSpPr/>
          <p:nvPr/>
        </p:nvSpPr>
        <p:spPr>
          <a:xfrm>
            <a:off x="8661338" y="4372556"/>
            <a:ext cx="3219450" cy="35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dirty="0">
                <a:solidFill>
                  <a:srgbClr val="203864"/>
                </a:solidFill>
                <a:latin typeface="Century Gothic" panose="020F0302020204030204"/>
              </a:rPr>
              <a:t>      ________________</a:t>
            </a:r>
            <a:endParaRPr lang="en-GB" sz="2400" dirty="0">
              <a:solidFill>
                <a:prstClr val="white"/>
              </a:solidFill>
              <a:latin typeface="Century Gothic" panose="020F0302020204030204"/>
            </a:endParaRPr>
          </a:p>
        </p:txBody>
      </p:sp>
      <p:sp>
        <p:nvSpPr>
          <p:cNvPr id="11" name="Rectangle 10">
            <a:extLst>
              <a:ext uri="{FF2B5EF4-FFF2-40B4-BE49-F238E27FC236}">
                <a16:creationId xmlns:a16="http://schemas.microsoft.com/office/drawing/2014/main" xmlns="" id="{303EFB64-088A-4403-ADE5-5241DCE994ED}"/>
              </a:ext>
            </a:extLst>
          </p:cNvPr>
          <p:cNvSpPr/>
          <p:nvPr/>
        </p:nvSpPr>
        <p:spPr>
          <a:xfrm>
            <a:off x="8661338" y="4740048"/>
            <a:ext cx="3219450" cy="35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dirty="0">
                <a:solidFill>
                  <a:srgbClr val="203864"/>
                </a:solidFill>
                <a:latin typeface="Century Gothic" panose="020F0302020204030204"/>
              </a:rPr>
              <a:t>      ________________</a:t>
            </a:r>
            <a:endParaRPr lang="en-GB" sz="2400" dirty="0">
              <a:solidFill>
                <a:prstClr val="white"/>
              </a:solidFill>
              <a:latin typeface="Century Gothic" panose="020F0302020204030204"/>
            </a:endParaRPr>
          </a:p>
        </p:txBody>
      </p:sp>
      <p:sp>
        <p:nvSpPr>
          <p:cNvPr id="12" name="Rectangle 11">
            <a:extLst>
              <a:ext uri="{FF2B5EF4-FFF2-40B4-BE49-F238E27FC236}">
                <a16:creationId xmlns:a16="http://schemas.microsoft.com/office/drawing/2014/main" xmlns="" id="{9181618C-4D6B-4228-B6A2-0806B4407164}"/>
              </a:ext>
            </a:extLst>
          </p:cNvPr>
          <p:cNvSpPr/>
          <p:nvPr/>
        </p:nvSpPr>
        <p:spPr>
          <a:xfrm>
            <a:off x="8661338" y="5095139"/>
            <a:ext cx="3219450" cy="35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dirty="0">
                <a:solidFill>
                  <a:srgbClr val="203864"/>
                </a:solidFill>
                <a:latin typeface="Century Gothic" panose="020F0302020204030204"/>
              </a:rPr>
              <a:t>      ________________</a:t>
            </a:r>
            <a:endParaRPr lang="en-GB" sz="2400" dirty="0">
              <a:solidFill>
                <a:prstClr val="white"/>
              </a:solidFill>
              <a:latin typeface="Century Gothic" panose="020F0302020204030204"/>
            </a:endParaRPr>
          </a:p>
        </p:txBody>
      </p:sp>
      <p:sp>
        <p:nvSpPr>
          <p:cNvPr id="13" name="Rectangle 12">
            <a:extLst>
              <a:ext uri="{FF2B5EF4-FFF2-40B4-BE49-F238E27FC236}">
                <a16:creationId xmlns:a16="http://schemas.microsoft.com/office/drawing/2014/main" xmlns="" id="{8C4A3F1F-DD24-4BAF-95BD-58ECC6C547A1}"/>
              </a:ext>
            </a:extLst>
          </p:cNvPr>
          <p:cNvSpPr/>
          <p:nvPr/>
        </p:nvSpPr>
        <p:spPr>
          <a:xfrm>
            <a:off x="8661338" y="5825844"/>
            <a:ext cx="3219450" cy="35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dirty="0">
                <a:solidFill>
                  <a:srgbClr val="203864"/>
                </a:solidFill>
                <a:latin typeface="Century Gothic" panose="020F0302020204030204"/>
              </a:rPr>
              <a:t>      ________________</a:t>
            </a:r>
            <a:endParaRPr lang="en-GB" sz="2400" dirty="0">
              <a:solidFill>
                <a:prstClr val="white"/>
              </a:solidFill>
              <a:latin typeface="Century Gothic" panose="020F0302020204030204"/>
            </a:endParaRPr>
          </a:p>
        </p:txBody>
      </p:sp>
      <p:sp>
        <p:nvSpPr>
          <p:cNvPr id="14" name="Rectangle 13">
            <a:hlinkClick r:id="" action="ppaction://noaction">
              <a:snd r:embed="rId5" name="1.wav"/>
            </a:hlinkClick>
            <a:extLst>
              <a:ext uri="{FF2B5EF4-FFF2-40B4-BE49-F238E27FC236}">
                <a16:creationId xmlns:a16="http://schemas.microsoft.com/office/drawing/2014/main" xmlns="" id="{986204B7-9488-4328-8AEA-82900C888AED}"/>
              </a:ext>
            </a:extLst>
          </p:cNvPr>
          <p:cNvSpPr/>
          <p:nvPr/>
        </p:nvSpPr>
        <p:spPr>
          <a:xfrm>
            <a:off x="8246700" y="362675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1</a:t>
            </a:r>
          </a:p>
        </p:txBody>
      </p:sp>
      <p:sp>
        <p:nvSpPr>
          <p:cNvPr id="15" name="Rectangle 14">
            <a:hlinkClick r:id="" action="ppaction://noaction">
              <a:snd r:embed="rId6" name="2.wav"/>
            </a:hlinkClick>
            <a:extLst>
              <a:ext uri="{FF2B5EF4-FFF2-40B4-BE49-F238E27FC236}">
                <a16:creationId xmlns:a16="http://schemas.microsoft.com/office/drawing/2014/main" xmlns="" id="{9875CF7A-5A4E-4167-B539-5E416AADF5DE}"/>
              </a:ext>
            </a:extLst>
          </p:cNvPr>
          <p:cNvSpPr/>
          <p:nvPr/>
        </p:nvSpPr>
        <p:spPr>
          <a:xfrm>
            <a:off x="8246700" y="4288631"/>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2</a:t>
            </a:r>
          </a:p>
        </p:txBody>
      </p:sp>
      <p:sp>
        <p:nvSpPr>
          <p:cNvPr id="16" name="Rectangle 15">
            <a:hlinkClick r:id="" action="ppaction://noaction">
              <a:snd r:embed="rId7" name="3.wav"/>
            </a:hlinkClick>
            <a:extLst>
              <a:ext uri="{FF2B5EF4-FFF2-40B4-BE49-F238E27FC236}">
                <a16:creationId xmlns:a16="http://schemas.microsoft.com/office/drawing/2014/main" xmlns="" id="{A26372F5-DB4D-4F0A-A8D8-58D24452B14D}"/>
              </a:ext>
            </a:extLst>
          </p:cNvPr>
          <p:cNvSpPr/>
          <p:nvPr/>
        </p:nvSpPr>
        <p:spPr>
          <a:xfrm>
            <a:off x="8246700" y="468565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3</a:t>
            </a:r>
          </a:p>
        </p:txBody>
      </p:sp>
      <p:sp>
        <p:nvSpPr>
          <p:cNvPr id="17" name="Rectangle 16">
            <a:hlinkClick r:id="" action="ppaction://noaction">
              <a:snd r:embed="rId8" name="4.wav"/>
            </a:hlinkClick>
            <a:extLst>
              <a:ext uri="{FF2B5EF4-FFF2-40B4-BE49-F238E27FC236}">
                <a16:creationId xmlns:a16="http://schemas.microsoft.com/office/drawing/2014/main" xmlns="" id="{A7ABA530-51CB-43BC-B900-53E470557F3B}"/>
              </a:ext>
            </a:extLst>
          </p:cNvPr>
          <p:cNvSpPr/>
          <p:nvPr/>
        </p:nvSpPr>
        <p:spPr>
          <a:xfrm>
            <a:off x="8246700" y="511435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4</a:t>
            </a:r>
          </a:p>
        </p:txBody>
      </p:sp>
      <p:sp>
        <p:nvSpPr>
          <p:cNvPr id="18" name="Rectangle 17">
            <a:hlinkClick r:id="" action="ppaction://noaction">
              <a:snd r:embed="rId9" name="5.wav"/>
            </a:hlinkClick>
            <a:extLst>
              <a:ext uri="{FF2B5EF4-FFF2-40B4-BE49-F238E27FC236}">
                <a16:creationId xmlns:a16="http://schemas.microsoft.com/office/drawing/2014/main" xmlns="" id="{B902561B-222E-49A7-9098-EC35020F7AB6}"/>
              </a:ext>
            </a:extLst>
          </p:cNvPr>
          <p:cNvSpPr/>
          <p:nvPr/>
        </p:nvSpPr>
        <p:spPr>
          <a:xfrm>
            <a:off x="8246700" y="581879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5</a:t>
            </a:r>
          </a:p>
        </p:txBody>
      </p:sp>
    </p:spTree>
    <p:extLst>
      <p:ext uri="{BB962C8B-B14F-4D97-AF65-F5344CB8AC3E}">
        <p14:creationId xmlns:p14="http://schemas.microsoft.com/office/powerpoint/2010/main" val="2188427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10" grpId="0" animBg="1"/>
      <p:bldP spid="10" grpId="1" animBg="1"/>
      <p:bldP spid="11" grpId="0" animBg="1"/>
      <p:bldP spid="11" grpId="1" animBg="1"/>
      <p:bldP spid="12" grpId="0" animBg="1"/>
      <p:bldP spid="12" grpId="1" animBg="1"/>
      <p:bldP spid="13" grpId="0" animBg="1"/>
      <p:bldP spid="13" grpId="1" animBg="1"/>
      <p:bldP spid="14" grpId="0" animBg="1"/>
      <p:bldP spid="15" grpId="0" animBg="1"/>
      <p:bldP spid="16" grpId="0" animBg="1"/>
      <p:bldP spid="17" grpId="0" animBg="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a:t>
            </a:r>
            <a:r>
              <a:rPr lang="en-GB" sz="3600" b="1" dirty="0" err="1">
                <a:solidFill>
                  <a:schemeClr val="bg1"/>
                </a:solidFill>
              </a:rPr>
              <a:t>texte</a:t>
            </a:r>
            <a:endParaRPr lang="en-GB" sz="3600" b="1" dirty="0">
              <a:solidFill>
                <a:schemeClr val="bg1"/>
              </a:solidFill>
            </a:endParaRP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9734549" y="249868"/>
            <a:ext cx="217537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lang="en-GB" sz="2000"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xmlns="" id="{E0E595E1-4AA7-4DFB-A69F-CD9829E45E75}"/>
              </a:ext>
            </a:extLst>
          </p:cNvPr>
          <p:cNvSpPr txBox="1"/>
          <p:nvPr/>
        </p:nvSpPr>
        <p:spPr>
          <a:xfrm>
            <a:off x="290965" y="1517006"/>
            <a:ext cx="5760000" cy="1200329"/>
          </a:xfrm>
          <a:prstGeom prst="rect">
            <a:avLst/>
          </a:prstGeom>
          <a:noFill/>
          <a:ln>
            <a:noFill/>
          </a:ln>
        </p:spPr>
        <p:txBody>
          <a:bodyPr wrap="square" rtlCol="0" anchor="ctr">
            <a:spAutoFit/>
          </a:bodyPr>
          <a:lstStyle/>
          <a:p>
            <a:pPr>
              <a:defRPr/>
            </a:pPr>
            <a:r>
              <a:rPr lang="fr-FR" sz="2400" b="1" dirty="0">
                <a:solidFill>
                  <a:srgbClr val="4472C4">
                    <a:lumMod val="50000"/>
                  </a:srgbClr>
                </a:solidFill>
                <a:latin typeface="Century Gothic" panose="020F0302020204030204"/>
              </a:rPr>
              <a:t>Écoute les trois premières phrases.</a:t>
            </a:r>
          </a:p>
          <a:p>
            <a:pPr>
              <a:defRPr/>
            </a:pPr>
            <a:endParaRPr lang="fr-FR" sz="2400" b="1" dirty="0">
              <a:solidFill>
                <a:srgbClr val="4472C4">
                  <a:lumMod val="50000"/>
                </a:srgbClr>
              </a:solidFill>
              <a:latin typeface="Century Gothic" panose="020F0302020204030204"/>
            </a:endParaRPr>
          </a:p>
          <a:p>
            <a:pPr>
              <a:defRPr/>
            </a:pPr>
            <a:r>
              <a:rPr lang="fr-FR" sz="2400" b="1" dirty="0">
                <a:solidFill>
                  <a:srgbClr val="4472C4">
                    <a:lumMod val="50000"/>
                  </a:srgbClr>
                </a:solidFill>
                <a:latin typeface="Century Gothic" panose="020F0302020204030204"/>
              </a:rPr>
              <a:t>Il y a combien de </a:t>
            </a:r>
            <a:r>
              <a:rPr lang="fr-FR" sz="2400" b="1" dirty="0">
                <a:solidFill>
                  <a:srgbClr val="EE6000"/>
                </a:solidFill>
                <a:latin typeface="Century Gothic" panose="020F0302020204030204"/>
              </a:rPr>
              <a:t>[r] </a:t>
            </a:r>
            <a:r>
              <a:rPr lang="fr-FR" sz="2400" b="1" dirty="0">
                <a:solidFill>
                  <a:srgbClr val="4472C4">
                    <a:lumMod val="50000"/>
                  </a:srgbClr>
                </a:solidFill>
                <a:latin typeface="Century Gothic" panose="020F0302020204030204"/>
              </a:rPr>
              <a:t>?</a:t>
            </a:r>
            <a:endParaRPr lang="fr-FR" sz="2400" dirty="0">
              <a:solidFill>
                <a:srgbClr val="4472C4">
                  <a:lumMod val="50000"/>
                </a:srgbClr>
              </a:solidFill>
              <a:latin typeface="Century Gothic" panose="020F0302020204030204"/>
            </a:endParaRPr>
          </a:p>
        </p:txBody>
      </p:sp>
      <p:sp>
        <p:nvSpPr>
          <p:cNvPr id="10" name="TextBox 9">
            <a:extLst>
              <a:ext uri="{FF2B5EF4-FFF2-40B4-BE49-F238E27FC236}">
                <a16:creationId xmlns:a16="http://schemas.microsoft.com/office/drawing/2014/main" xmlns="" id="{C1068D19-E022-4B41-A44F-71C217778D21}"/>
              </a:ext>
            </a:extLst>
          </p:cNvPr>
          <p:cNvSpPr txBox="1"/>
          <p:nvPr/>
        </p:nvSpPr>
        <p:spPr>
          <a:xfrm>
            <a:off x="6419850" y="1517006"/>
            <a:ext cx="5490070" cy="4401205"/>
          </a:xfrm>
          <a:prstGeom prst="rect">
            <a:avLst/>
          </a:prstGeom>
          <a:noFill/>
        </p:spPr>
        <p:txBody>
          <a:bodyPr wrap="square" rtlCol="0">
            <a:spAutoFit/>
          </a:bodyPr>
          <a:lstStyle/>
          <a:p>
            <a:pPr>
              <a:defRPr/>
            </a:pPr>
            <a:r>
              <a:rPr lang="en-GB" sz="2400" b="1" dirty="0" err="1">
                <a:solidFill>
                  <a:srgbClr val="4472C4">
                    <a:lumMod val="50000"/>
                  </a:srgbClr>
                </a:solidFill>
                <a:latin typeface="Century Gothic" panose="020F0302020204030204"/>
              </a:rPr>
              <a:t>Écoute</a:t>
            </a:r>
            <a:r>
              <a:rPr lang="en-GB" sz="2400" b="1" dirty="0">
                <a:solidFill>
                  <a:srgbClr val="4472C4">
                    <a:lumMod val="50000"/>
                  </a:srgbClr>
                </a:solidFill>
                <a:latin typeface="Century Gothic" panose="020F0302020204030204"/>
              </a:rPr>
              <a:t> les phrases encore.</a:t>
            </a:r>
          </a:p>
          <a:p>
            <a:pPr>
              <a:defRPr/>
            </a:pPr>
            <a:endParaRPr lang="en-GB" sz="2400" b="1" dirty="0">
              <a:solidFill>
                <a:srgbClr val="4472C4">
                  <a:lumMod val="50000"/>
                </a:srgbClr>
              </a:solidFill>
              <a:latin typeface="Century Gothic" panose="020F0302020204030204"/>
            </a:endParaRPr>
          </a:p>
          <a:p>
            <a:pPr>
              <a:defRPr/>
            </a:pPr>
            <a:r>
              <a:rPr lang="en-GB" sz="3200" b="1" dirty="0">
                <a:solidFill>
                  <a:srgbClr val="4472C4">
                    <a:lumMod val="50000"/>
                  </a:srgbClr>
                </a:solidFill>
                <a:latin typeface="Century Gothic" panose="020F0302020204030204"/>
              </a:rPr>
              <a:t>Le </a:t>
            </a:r>
            <a:r>
              <a:rPr lang="en-GB" sz="3200" b="1" dirty="0" err="1">
                <a:solidFill>
                  <a:srgbClr val="4472C4">
                    <a:lumMod val="50000"/>
                  </a:srgbClr>
                </a:solidFill>
                <a:latin typeface="Century Gothic" panose="020F0302020204030204"/>
              </a:rPr>
              <a:t>sujet</a:t>
            </a:r>
            <a:r>
              <a:rPr lang="en-GB" sz="3200" b="1" dirty="0">
                <a:solidFill>
                  <a:srgbClr val="4472C4">
                    <a:lumMod val="50000"/>
                  </a:srgbClr>
                </a:solidFill>
                <a:latin typeface="Century Gothic" panose="020F0302020204030204"/>
              </a:rPr>
              <a:t> de </a:t>
            </a:r>
            <a:r>
              <a:rPr lang="en-GB" sz="3200" b="1" dirty="0" err="1">
                <a:solidFill>
                  <a:srgbClr val="4472C4">
                    <a:lumMod val="50000"/>
                  </a:srgbClr>
                </a:solidFill>
                <a:latin typeface="Century Gothic" panose="020F0302020204030204"/>
              </a:rPr>
              <a:t>ce</a:t>
            </a:r>
            <a:r>
              <a:rPr lang="en-GB" sz="3200" b="1" dirty="0">
                <a:solidFill>
                  <a:srgbClr val="4472C4">
                    <a:lumMod val="50000"/>
                  </a:srgbClr>
                </a:solidFill>
                <a:latin typeface="Century Gothic" panose="020F0302020204030204"/>
              </a:rPr>
              <a:t> </a:t>
            </a:r>
            <a:r>
              <a:rPr lang="en-GB" sz="3200" b="1" dirty="0" err="1">
                <a:solidFill>
                  <a:srgbClr val="4472C4">
                    <a:lumMod val="50000"/>
                  </a:srgbClr>
                </a:solidFill>
                <a:latin typeface="Century Gothic" panose="020F0302020204030204"/>
              </a:rPr>
              <a:t>texte</a:t>
            </a:r>
            <a:r>
              <a:rPr lang="en-GB" sz="3200" b="1" dirty="0">
                <a:solidFill>
                  <a:srgbClr val="4472C4">
                    <a:lumMod val="50000"/>
                  </a:srgbClr>
                </a:solidFill>
                <a:latin typeface="Century Gothic" panose="020F0302020204030204"/>
              </a:rPr>
              <a:t> </a:t>
            </a:r>
            <a:r>
              <a:rPr lang="en-GB" sz="3200" b="1" dirty="0" err="1">
                <a:solidFill>
                  <a:srgbClr val="4472C4">
                    <a:lumMod val="50000"/>
                  </a:srgbClr>
                </a:solidFill>
                <a:latin typeface="Century Gothic" panose="020F0302020204030204"/>
              </a:rPr>
              <a:t>est</a:t>
            </a:r>
            <a:r>
              <a:rPr lang="en-GB" sz="3200" b="1" dirty="0">
                <a:solidFill>
                  <a:srgbClr val="4472C4">
                    <a:lumMod val="50000"/>
                  </a:srgbClr>
                </a:solidFill>
                <a:latin typeface="Century Gothic" panose="020F0302020204030204"/>
              </a:rPr>
              <a:t>…</a:t>
            </a:r>
          </a:p>
          <a:p>
            <a:pPr marL="514350" indent="-514350">
              <a:buFontTx/>
              <a:buAutoNum type="alphaLcParenR"/>
              <a:defRPr/>
            </a:pPr>
            <a:r>
              <a:rPr lang="en-GB" sz="3200" dirty="0">
                <a:solidFill>
                  <a:srgbClr val="4472C4">
                    <a:lumMod val="50000"/>
                  </a:srgbClr>
                </a:solidFill>
                <a:latin typeface="Century Gothic" panose="020F0302020204030204"/>
              </a:rPr>
              <a:t>la cuisine</a:t>
            </a:r>
          </a:p>
          <a:p>
            <a:pPr marL="514350" indent="-514350">
              <a:buFontTx/>
              <a:buAutoNum type="alphaLcParenR"/>
              <a:defRPr/>
            </a:pPr>
            <a:r>
              <a:rPr lang="en-GB" sz="3200" dirty="0">
                <a:solidFill>
                  <a:srgbClr val="4472C4">
                    <a:lumMod val="50000"/>
                  </a:srgbClr>
                </a:solidFill>
                <a:latin typeface="Century Gothic" panose="020F0302020204030204"/>
              </a:rPr>
              <a:t>les fêtes</a:t>
            </a:r>
          </a:p>
          <a:p>
            <a:pPr marL="514350" indent="-514350">
              <a:buFontTx/>
              <a:buAutoNum type="alphaLcParenR"/>
              <a:defRPr/>
            </a:pPr>
            <a:r>
              <a:rPr lang="en-GB" sz="3200" dirty="0">
                <a:solidFill>
                  <a:srgbClr val="4472C4">
                    <a:lumMod val="50000"/>
                  </a:srgbClr>
                </a:solidFill>
                <a:latin typeface="Century Gothic" panose="020F0302020204030204"/>
              </a:rPr>
              <a:t>les </a:t>
            </a:r>
            <a:r>
              <a:rPr lang="en-GB" sz="3200" dirty="0" err="1">
                <a:solidFill>
                  <a:srgbClr val="4472C4">
                    <a:lumMod val="50000"/>
                  </a:srgbClr>
                </a:solidFill>
                <a:latin typeface="Century Gothic" panose="020F0302020204030204"/>
              </a:rPr>
              <a:t>emplois</a:t>
            </a:r>
            <a:endParaRPr lang="en-GB" sz="3200" dirty="0">
              <a:solidFill>
                <a:srgbClr val="4472C4">
                  <a:lumMod val="50000"/>
                </a:srgbClr>
              </a:solidFill>
              <a:latin typeface="Century Gothic" panose="020F0302020204030204"/>
            </a:endParaRPr>
          </a:p>
          <a:p>
            <a:pPr marL="514350" indent="-514350">
              <a:buFontTx/>
              <a:buAutoNum type="alphaLcParenR"/>
              <a:defRPr/>
            </a:pPr>
            <a:r>
              <a:rPr lang="en-GB" sz="3200" dirty="0">
                <a:solidFill>
                  <a:srgbClr val="4472C4">
                    <a:lumMod val="50000"/>
                  </a:srgbClr>
                </a:solidFill>
                <a:latin typeface="Century Gothic" panose="020F0302020204030204"/>
              </a:rPr>
              <a:t>les </a:t>
            </a:r>
            <a:r>
              <a:rPr lang="en-GB" sz="3200" dirty="0" err="1">
                <a:solidFill>
                  <a:srgbClr val="4472C4">
                    <a:lumMod val="50000"/>
                  </a:srgbClr>
                </a:solidFill>
                <a:latin typeface="Century Gothic" panose="020F0302020204030204"/>
              </a:rPr>
              <a:t>astronautes</a:t>
            </a:r>
            <a:endParaRPr lang="en-GB" sz="3200" dirty="0">
              <a:solidFill>
                <a:srgbClr val="4472C4">
                  <a:lumMod val="50000"/>
                </a:srgbClr>
              </a:solidFill>
              <a:latin typeface="Century Gothic" panose="020F0302020204030204"/>
            </a:endParaRPr>
          </a:p>
          <a:p>
            <a:pPr>
              <a:defRPr/>
            </a:pPr>
            <a:endParaRPr lang="en-GB" sz="2400" dirty="0">
              <a:solidFill>
                <a:srgbClr val="4472C4">
                  <a:lumMod val="50000"/>
                </a:srgbClr>
              </a:solidFill>
              <a:latin typeface="Century Gothic" panose="020F0302020204030204"/>
            </a:endParaRPr>
          </a:p>
          <a:p>
            <a:pPr>
              <a:defRPr/>
            </a:pPr>
            <a:r>
              <a:rPr lang="en-GB" sz="2400" b="1" dirty="0">
                <a:solidFill>
                  <a:srgbClr val="4472C4">
                    <a:lumMod val="50000"/>
                  </a:srgbClr>
                </a:solidFill>
                <a:latin typeface="Century Gothic" panose="020F0302020204030204"/>
              </a:rPr>
              <a:t>As-</a:t>
            </a:r>
            <a:r>
              <a:rPr lang="en-GB" sz="2400" b="1" dirty="0" err="1">
                <a:solidFill>
                  <a:srgbClr val="4472C4">
                    <a:lumMod val="50000"/>
                  </a:srgbClr>
                </a:solidFill>
                <a:latin typeface="Century Gothic" panose="020F0302020204030204"/>
              </a:rPr>
              <a:t>tu</a:t>
            </a:r>
            <a:r>
              <a:rPr lang="en-GB" sz="2400" b="1" dirty="0">
                <a:solidFill>
                  <a:srgbClr val="4472C4">
                    <a:lumMod val="50000"/>
                  </a:srgbClr>
                </a:solidFill>
                <a:latin typeface="Century Gothic" panose="020F0302020204030204"/>
              </a:rPr>
              <a:t> </a:t>
            </a:r>
            <a:r>
              <a:rPr lang="en-GB" sz="2400" b="1" dirty="0" err="1">
                <a:solidFill>
                  <a:srgbClr val="4472C4">
                    <a:lumMod val="50000"/>
                  </a:srgbClr>
                </a:solidFill>
                <a:latin typeface="Century Gothic" panose="020F0302020204030204"/>
              </a:rPr>
              <a:t>donné</a:t>
            </a:r>
            <a:r>
              <a:rPr lang="en-GB" sz="2400" b="1" dirty="0">
                <a:solidFill>
                  <a:srgbClr val="4472C4">
                    <a:lumMod val="50000"/>
                  </a:srgbClr>
                </a:solidFill>
                <a:latin typeface="Century Gothic" panose="020F0302020204030204"/>
              </a:rPr>
              <a:t> la bonne </a:t>
            </a:r>
            <a:r>
              <a:rPr lang="en-GB" sz="2400" b="1" dirty="0" err="1">
                <a:solidFill>
                  <a:srgbClr val="4472C4">
                    <a:lumMod val="50000"/>
                  </a:srgbClr>
                </a:solidFill>
                <a:latin typeface="Century Gothic" panose="020F0302020204030204"/>
              </a:rPr>
              <a:t>réponse</a:t>
            </a:r>
            <a:r>
              <a:rPr lang="en-GB" sz="2400" b="1" dirty="0">
                <a:solidFill>
                  <a:srgbClr val="4472C4">
                    <a:lumMod val="50000"/>
                  </a:srgbClr>
                </a:solidFill>
                <a:latin typeface="Century Gothic" panose="020F0302020204030204"/>
              </a:rPr>
              <a:t> ?</a:t>
            </a:r>
          </a:p>
          <a:p>
            <a:pPr>
              <a:defRPr/>
            </a:pPr>
            <a:r>
              <a:rPr lang="en-GB" sz="2400" b="1" dirty="0" err="1">
                <a:solidFill>
                  <a:srgbClr val="4472C4">
                    <a:lumMod val="50000"/>
                  </a:srgbClr>
                </a:solidFill>
                <a:latin typeface="Century Gothic" panose="020F0302020204030204"/>
              </a:rPr>
              <a:t>Parle</a:t>
            </a:r>
            <a:r>
              <a:rPr lang="en-GB" sz="2400" b="1" dirty="0">
                <a:solidFill>
                  <a:srgbClr val="4472C4">
                    <a:lumMod val="50000"/>
                  </a:srgbClr>
                </a:solidFill>
                <a:latin typeface="Century Gothic" panose="020F0302020204030204"/>
              </a:rPr>
              <a:t> avec un(e) </a:t>
            </a:r>
            <a:r>
              <a:rPr lang="en-GB" sz="2400" b="1" dirty="0" err="1">
                <a:solidFill>
                  <a:srgbClr val="4472C4">
                    <a:lumMod val="50000"/>
                  </a:srgbClr>
                </a:solidFill>
                <a:latin typeface="Century Gothic" panose="020F0302020204030204"/>
              </a:rPr>
              <a:t>partenaire</a:t>
            </a:r>
            <a:r>
              <a:rPr lang="en-GB" sz="2400" b="1" dirty="0">
                <a:solidFill>
                  <a:srgbClr val="4472C4">
                    <a:lumMod val="50000"/>
                  </a:srgbClr>
                </a:solidFill>
                <a:latin typeface="Century Gothic" panose="020F0302020204030204"/>
              </a:rPr>
              <a:t>.</a:t>
            </a:r>
          </a:p>
        </p:txBody>
      </p:sp>
      <p:graphicFrame>
        <p:nvGraphicFramePr>
          <p:cNvPr id="12" name="Table 6">
            <a:extLst>
              <a:ext uri="{FF2B5EF4-FFF2-40B4-BE49-F238E27FC236}">
                <a16:creationId xmlns:a16="http://schemas.microsoft.com/office/drawing/2014/main" xmlns="" id="{F3700DE0-4CA7-49A1-B1FD-B4DC6637105F}"/>
              </a:ext>
            </a:extLst>
          </p:cNvPr>
          <p:cNvGraphicFramePr>
            <a:graphicFrameLocks noGrp="1"/>
          </p:cNvGraphicFramePr>
          <p:nvPr/>
        </p:nvGraphicFramePr>
        <p:xfrm>
          <a:off x="282080" y="2992131"/>
          <a:ext cx="5400000" cy="2926080"/>
        </p:xfrm>
        <a:graphic>
          <a:graphicData uri="http://schemas.openxmlformats.org/drawingml/2006/table">
            <a:tbl>
              <a:tblPr firstRow="1" bandRow="1">
                <a:tableStyleId>{21E4AEA4-8DFA-4A89-87EB-49C32662AFE0}</a:tableStyleId>
              </a:tblPr>
              <a:tblGrid>
                <a:gridCol w="1080000">
                  <a:extLst>
                    <a:ext uri="{9D8B030D-6E8A-4147-A177-3AD203B41FA5}">
                      <a16:colId xmlns:a16="http://schemas.microsoft.com/office/drawing/2014/main" xmlns="" val="2607353726"/>
                    </a:ext>
                  </a:extLst>
                </a:gridCol>
                <a:gridCol w="4320000">
                  <a:extLst>
                    <a:ext uri="{9D8B030D-6E8A-4147-A177-3AD203B41FA5}">
                      <a16:colId xmlns:a16="http://schemas.microsoft.com/office/drawing/2014/main" xmlns="" val="4128092149"/>
                    </a:ext>
                  </a:extLst>
                </a:gridCol>
              </a:tblGrid>
              <a:tr h="370840">
                <a:tc>
                  <a:txBody>
                    <a:bodyPr/>
                    <a:lstStyle/>
                    <a:p>
                      <a:endParaRPr lang="en-GB" sz="2400" b="1" dirty="0">
                        <a:solidFill>
                          <a:srgbClr val="203864"/>
                        </a:solidFill>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mn-lt"/>
                          <a:ea typeface="+mn-ea"/>
                          <a:cs typeface="+mn-cs"/>
                        </a:rPr>
                        <a:t>combien</a:t>
                      </a:r>
                      <a:r>
                        <a:rPr kumimoji="0" lang="en-GB" sz="2400" b="1" i="0" u="none" strike="noStrike" kern="1200" cap="none" spc="0" normalizeH="0" baseline="0" noProof="0" dirty="0">
                          <a:ln>
                            <a:noFill/>
                          </a:ln>
                          <a:solidFill>
                            <a:prstClr val="white"/>
                          </a:solidFill>
                          <a:effectLst/>
                          <a:uLnTx/>
                          <a:uFillTx/>
                          <a:latin typeface="+mn-lt"/>
                          <a:ea typeface="+mn-ea"/>
                          <a:cs typeface="+mn-cs"/>
                        </a:rPr>
                        <a:t> de [r] ?</a:t>
                      </a:r>
                      <a:endParaRPr lang="en-GB" sz="2400" b="1" dirty="0"/>
                    </a:p>
                  </a:txBody>
                  <a:tcPr/>
                </a:tc>
                <a:extLst>
                  <a:ext uri="{0D108BD9-81ED-4DB2-BD59-A6C34878D82A}">
                    <a16:rowId xmlns:a16="http://schemas.microsoft.com/office/drawing/2014/main" xmlns="" val="1153431983"/>
                  </a:ext>
                </a:extLst>
              </a:tr>
              <a:tr h="370840">
                <a:tc>
                  <a:txBody>
                    <a:bodyPr/>
                    <a:lstStyle/>
                    <a:p>
                      <a:pPr algn="ctr"/>
                      <a:endParaRPr lang="en-GB" sz="2400" b="1" dirty="0">
                        <a:solidFill>
                          <a:srgbClr val="203864"/>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endParaRPr>
                    </a:p>
                  </a:txBody>
                  <a:tcPr/>
                </a:tc>
                <a:extLst>
                  <a:ext uri="{0D108BD9-81ED-4DB2-BD59-A6C34878D82A}">
                    <a16:rowId xmlns:a16="http://schemas.microsoft.com/office/drawing/2014/main" xmlns="" val="1171492714"/>
                  </a:ext>
                </a:extLst>
              </a:tr>
              <a:tr h="370840">
                <a:tc>
                  <a:txBody>
                    <a:bodyPr/>
                    <a:lstStyle/>
                    <a:p>
                      <a:pPr algn="ctr"/>
                      <a:endParaRPr lang="en-GB" sz="2400" b="1" dirty="0">
                        <a:solidFill>
                          <a:srgbClr val="203864"/>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endParaRPr>
                    </a:p>
                  </a:txBody>
                  <a:tcPr/>
                </a:tc>
                <a:extLst>
                  <a:ext uri="{0D108BD9-81ED-4DB2-BD59-A6C34878D82A}">
                    <a16:rowId xmlns:a16="http://schemas.microsoft.com/office/drawing/2014/main" xmlns="" val="1961458278"/>
                  </a:ext>
                </a:extLst>
              </a:tr>
              <a:tr h="370840">
                <a:tc>
                  <a:txBody>
                    <a:bodyPr/>
                    <a:lstStyle/>
                    <a:p>
                      <a:pPr algn="ctr"/>
                      <a:endParaRPr lang="en-GB" sz="2400" b="1" dirty="0">
                        <a:solidFill>
                          <a:srgbClr val="203864"/>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endParaRPr>
                    </a:p>
                  </a:txBody>
                  <a:tcPr/>
                </a:tc>
                <a:extLst>
                  <a:ext uri="{0D108BD9-81ED-4DB2-BD59-A6C34878D82A}">
                    <a16:rowId xmlns:a16="http://schemas.microsoft.com/office/drawing/2014/main" xmlns="" val="1281043714"/>
                  </a:ext>
                </a:extLst>
              </a:tr>
            </a:tbl>
          </a:graphicData>
        </a:graphic>
      </p:graphicFrame>
      <p:sp>
        <p:nvSpPr>
          <p:cNvPr id="13" name="Rectangle 12">
            <a:hlinkClick r:id="" action="ppaction://noaction">
              <a:snd r:embed="rId4" name="1.wav"/>
            </a:hlinkClick>
            <a:extLst>
              <a:ext uri="{FF2B5EF4-FFF2-40B4-BE49-F238E27FC236}">
                <a16:creationId xmlns:a16="http://schemas.microsoft.com/office/drawing/2014/main" xmlns="" id="{823EC5AF-57E8-4A39-A79C-EDAC18FE3BE3}"/>
              </a:ext>
            </a:extLst>
          </p:cNvPr>
          <p:cNvSpPr/>
          <p:nvPr/>
        </p:nvSpPr>
        <p:spPr>
          <a:xfrm>
            <a:off x="555150" y="3597102"/>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b="1" dirty="0">
                <a:solidFill>
                  <a:prstClr val="white"/>
                </a:solidFill>
                <a:latin typeface="Century Gothic" panose="020B0502020202020204" pitchFamily="34" charset="0"/>
              </a:rPr>
              <a:t>1</a:t>
            </a:r>
          </a:p>
        </p:txBody>
      </p:sp>
      <p:sp>
        <p:nvSpPr>
          <p:cNvPr id="14" name="Rectangle 13">
            <a:hlinkClick r:id="" action="ppaction://noaction">
              <a:snd r:embed="rId5" name="2.wav"/>
            </a:hlinkClick>
            <a:extLst>
              <a:ext uri="{FF2B5EF4-FFF2-40B4-BE49-F238E27FC236}">
                <a16:creationId xmlns:a16="http://schemas.microsoft.com/office/drawing/2014/main" xmlns="" id="{8D7F7B16-2FD9-41C1-A2B8-5F8EA9760C5F}"/>
              </a:ext>
            </a:extLst>
          </p:cNvPr>
          <p:cNvSpPr/>
          <p:nvPr/>
        </p:nvSpPr>
        <p:spPr>
          <a:xfrm>
            <a:off x="550500" y="4411898"/>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b="1" dirty="0">
                <a:solidFill>
                  <a:prstClr val="white"/>
                </a:solidFill>
                <a:latin typeface="Century Gothic" panose="020B0502020202020204" pitchFamily="34" charset="0"/>
              </a:rPr>
              <a:t>2</a:t>
            </a:r>
          </a:p>
        </p:txBody>
      </p:sp>
      <p:sp>
        <p:nvSpPr>
          <p:cNvPr id="15" name="Rectangle 14">
            <a:hlinkClick r:id="" action="ppaction://noaction">
              <a:snd r:embed="rId6" name="3.wav"/>
            </a:hlinkClick>
            <a:extLst>
              <a:ext uri="{FF2B5EF4-FFF2-40B4-BE49-F238E27FC236}">
                <a16:creationId xmlns:a16="http://schemas.microsoft.com/office/drawing/2014/main" xmlns="" id="{792B3A01-2C01-4FD2-A916-E941DA334E6F}"/>
              </a:ext>
            </a:extLst>
          </p:cNvPr>
          <p:cNvSpPr/>
          <p:nvPr/>
        </p:nvSpPr>
        <p:spPr>
          <a:xfrm>
            <a:off x="550500" y="5226694"/>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b="1" dirty="0">
                <a:solidFill>
                  <a:prstClr val="white"/>
                </a:solidFill>
                <a:latin typeface="Century Gothic" panose="020B0502020202020204" pitchFamily="34" charset="0"/>
              </a:rPr>
              <a:t>3</a:t>
            </a:r>
          </a:p>
        </p:txBody>
      </p:sp>
      <p:grpSp>
        <p:nvGrpSpPr>
          <p:cNvPr id="28" name="Group 27">
            <a:extLst>
              <a:ext uri="{FF2B5EF4-FFF2-40B4-BE49-F238E27FC236}">
                <a16:creationId xmlns:a16="http://schemas.microsoft.com/office/drawing/2014/main" xmlns="" id="{F8DD7BA5-C718-423F-BD5F-2B6A056114BA}"/>
              </a:ext>
            </a:extLst>
          </p:cNvPr>
          <p:cNvGrpSpPr/>
          <p:nvPr/>
        </p:nvGrpSpPr>
        <p:grpSpPr>
          <a:xfrm>
            <a:off x="1600200" y="3597102"/>
            <a:ext cx="438150" cy="540000"/>
            <a:chOff x="1600200" y="3597102"/>
            <a:chExt cx="438150" cy="540000"/>
          </a:xfrm>
        </p:grpSpPr>
        <p:cxnSp>
          <p:nvCxnSpPr>
            <p:cNvPr id="3" name="Straight Connector 2">
              <a:extLst>
                <a:ext uri="{FF2B5EF4-FFF2-40B4-BE49-F238E27FC236}">
                  <a16:creationId xmlns:a16="http://schemas.microsoft.com/office/drawing/2014/main" xmlns="" id="{D8AC5FA8-E766-4BD8-B778-C9B91CF781DE}"/>
                </a:ext>
              </a:extLst>
            </p:cNvPr>
            <p:cNvCxnSpPr/>
            <p:nvPr/>
          </p:nvCxnSpPr>
          <p:spPr>
            <a:xfrm>
              <a:off x="1600200" y="3597102"/>
              <a:ext cx="0" cy="54000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ADFBC055-59D0-4A50-A7F3-A2A65F6C39F2}"/>
                </a:ext>
              </a:extLst>
            </p:cNvPr>
            <p:cNvCxnSpPr/>
            <p:nvPr/>
          </p:nvCxnSpPr>
          <p:spPr>
            <a:xfrm>
              <a:off x="1752600" y="3597102"/>
              <a:ext cx="0" cy="54000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8079F81-235C-4871-96BA-72E04CA50E3C}"/>
                </a:ext>
              </a:extLst>
            </p:cNvPr>
            <p:cNvCxnSpPr/>
            <p:nvPr/>
          </p:nvCxnSpPr>
          <p:spPr>
            <a:xfrm>
              <a:off x="1885950" y="3597102"/>
              <a:ext cx="0" cy="54000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359223AE-44C9-465C-854D-D3784F1714DC}"/>
                </a:ext>
              </a:extLst>
            </p:cNvPr>
            <p:cNvCxnSpPr/>
            <p:nvPr/>
          </p:nvCxnSpPr>
          <p:spPr>
            <a:xfrm>
              <a:off x="2038350" y="3597102"/>
              <a:ext cx="0" cy="54000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xmlns="" id="{65827B2E-330C-4899-8010-C41D51DB2008}"/>
              </a:ext>
            </a:extLst>
          </p:cNvPr>
          <p:cNvGrpSpPr/>
          <p:nvPr/>
        </p:nvGrpSpPr>
        <p:grpSpPr>
          <a:xfrm>
            <a:off x="1600200" y="4411898"/>
            <a:ext cx="152400" cy="540000"/>
            <a:chOff x="1600200" y="4411898"/>
            <a:chExt cx="152400" cy="540000"/>
          </a:xfrm>
        </p:grpSpPr>
        <p:cxnSp>
          <p:nvCxnSpPr>
            <p:cNvPr id="19" name="Straight Connector 18">
              <a:extLst>
                <a:ext uri="{FF2B5EF4-FFF2-40B4-BE49-F238E27FC236}">
                  <a16:creationId xmlns:a16="http://schemas.microsoft.com/office/drawing/2014/main" xmlns="" id="{3267463C-8E0D-4AD4-9F3A-580CFE4B4D28}"/>
                </a:ext>
              </a:extLst>
            </p:cNvPr>
            <p:cNvCxnSpPr/>
            <p:nvPr/>
          </p:nvCxnSpPr>
          <p:spPr>
            <a:xfrm>
              <a:off x="1600200" y="4411898"/>
              <a:ext cx="0" cy="54000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D4CC9025-331F-4125-AA87-3B423CAD1FFB}"/>
                </a:ext>
              </a:extLst>
            </p:cNvPr>
            <p:cNvCxnSpPr/>
            <p:nvPr/>
          </p:nvCxnSpPr>
          <p:spPr>
            <a:xfrm>
              <a:off x="1752600" y="4411898"/>
              <a:ext cx="0" cy="54000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xmlns="" id="{CF9F0B5B-D0A6-4BF8-9ADB-C0BB52F7EE05}"/>
              </a:ext>
            </a:extLst>
          </p:cNvPr>
          <p:cNvGrpSpPr/>
          <p:nvPr/>
        </p:nvGrpSpPr>
        <p:grpSpPr>
          <a:xfrm>
            <a:off x="1562100" y="5223032"/>
            <a:ext cx="1028700" cy="543662"/>
            <a:chOff x="1562100" y="5223032"/>
            <a:chExt cx="1028700" cy="543662"/>
          </a:xfrm>
        </p:grpSpPr>
        <p:cxnSp>
          <p:nvCxnSpPr>
            <p:cNvPr id="21" name="Straight Connector 20">
              <a:extLst>
                <a:ext uri="{FF2B5EF4-FFF2-40B4-BE49-F238E27FC236}">
                  <a16:creationId xmlns:a16="http://schemas.microsoft.com/office/drawing/2014/main" xmlns="" id="{8801B0EA-C86A-4E37-BD9F-139AD179BC0F}"/>
                </a:ext>
              </a:extLst>
            </p:cNvPr>
            <p:cNvCxnSpPr/>
            <p:nvPr/>
          </p:nvCxnSpPr>
          <p:spPr>
            <a:xfrm>
              <a:off x="1600200" y="5226694"/>
              <a:ext cx="0" cy="54000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6F6940D4-2602-4FF1-B74D-E9CDC58EC82C}"/>
                </a:ext>
              </a:extLst>
            </p:cNvPr>
            <p:cNvCxnSpPr/>
            <p:nvPr/>
          </p:nvCxnSpPr>
          <p:spPr>
            <a:xfrm>
              <a:off x="1752600" y="5226694"/>
              <a:ext cx="0" cy="54000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C3B46DF7-D5C7-4955-B672-06FA86BAC858}"/>
                </a:ext>
              </a:extLst>
            </p:cNvPr>
            <p:cNvCxnSpPr/>
            <p:nvPr/>
          </p:nvCxnSpPr>
          <p:spPr>
            <a:xfrm>
              <a:off x="1885950" y="5226694"/>
              <a:ext cx="0" cy="54000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3073C4E0-C17C-42D9-B39A-A23343C3F8C3}"/>
                </a:ext>
              </a:extLst>
            </p:cNvPr>
            <p:cNvCxnSpPr/>
            <p:nvPr/>
          </p:nvCxnSpPr>
          <p:spPr>
            <a:xfrm>
              <a:off x="2038350" y="5226694"/>
              <a:ext cx="0" cy="54000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2369C9E0-679C-4693-85B0-FC1CAACA016F}"/>
                </a:ext>
              </a:extLst>
            </p:cNvPr>
            <p:cNvCxnSpPr/>
            <p:nvPr/>
          </p:nvCxnSpPr>
          <p:spPr>
            <a:xfrm>
              <a:off x="2419350" y="5226694"/>
              <a:ext cx="0" cy="54000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DBA8961B-7775-4E20-8AF2-F8EC0DC69B81}"/>
                </a:ext>
              </a:extLst>
            </p:cNvPr>
            <p:cNvCxnSpPr/>
            <p:nvPr/>
          </p:nvCxnSpPr>
          <p:spPr>
            <a:xfrm>
              <a:off x="2590800" y="5226694"/>
              <a:ext cx="0" cy="54000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34427649-8EC2-496B-9BB2-638B164C0463}"/>
                </a:ext>
              </a:extLst>
            </p:cNvPr>
            <p:cNvCxnSpPr>
              <a:cxnSpLocks/>
            </p:cNvCxnSpPr>
            <p:nvPr/>
          </p:nvCxnSpPr>
          <p:spPr>
            <a:xfrm flipH="1">
              <a:off x="1562100" y="5223032"/>
              <a:ext cx="533399" cy="54000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grpSp>
      <p:sp>
        <p:nvSpPr>
          <p:cNvPr id="2" name="Speech Bubble: Rectangle with Corners Rounded 1">
            <a:extLst>
              <a:ext uri="{FF2B5EF4-FFF2-40B4-BE49-F238E27FC236}">
                <a16:creationId xmlns:a16="http://schemas.microsoft.com/office/drawing/2014/main" xmlns="" id="{177683D4-EFF3-49E1-9B9B-EEC9B53D1523}"/>
              </a:ext>
            </a:extLst>
          </p:cNvPr>
          <p:cNvSpPr/>
          <p:nvPr/>
        </p:nvSpPr>
        <p:spPr>
          <a:xfrm>
            <a:off x="166471" y="1362415"/>
            <a:ext cx="2466221" cy="1775013"/>
          </a:xfrm>
          <a:prstGeom prst="wedgeRoundRectCallout">
            <a:avLst/>
          </a:prstGeom>
          <a:solidFill>
            <a:schemeClr val="bg1"/>
          </a:solidFill>
          <a:ln>
            <a:solidFill>
              <a:srgbClr val="10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4472C4">
                    <a:lumMod val="50000"/>
                  </a:srgbClr>
                </a:solidFill>
                <a:latin typeface="Century Gothic"/>
              </a:rPr>
              <a:t>1. Au </a:t>
            </a:r>
            <a:r>
              <a:rPr lang="fr-FR" sz="2000" b="1" dirty="0">
                <a:solidFill>
                  <a:srgbClr val="4472C4">
                    <a:lumMod val="50000"/>
                  </a:srgbClr>
                </a:solidFill>
                <a:latin typeface="Century Gothic"/>
              </a:rPr>
              <a:t>r</a:t>
            </a:r>
            <a:r>
              <a:rPr lang="fr-FR" sz="2000" dirty="0">
                <a:solidFill>
                  <a:srgbClr val="4472C4">
                    <a:lumMod val="50000"/>
                  </a:srgbClr>
                </a:solidFill>
                <a:latin typeface="Century Gothic"/>
              </a:rPr>
              <a:t>éveillon de Noël su</a:t>
            </a:r>
            <a:r>
              <a:rPr lang="fr-FR" sz="2000" b="1" dirty="0">
                <a:solidFill>
                  <a:srgbClr val="4472C4">
                    <a:lumMod val="50000"/>
                  </a:srgbClr>
                </a:solidFill>
                <a:latin typeface="Century Gothic"/>
              </a:rPr>
              <a:t>r</a:t>
            </a:r>
            <a:r>
              <a:rPr lang="fr-FR" sz="2000" dirty="0">
                <a:solidFill>
                  <a:srgbClr val="4472C4">
                    <a:lumMod val="50000"/>
                  </a:srgbClr>
                </a:solidFill>
                <a:latin typeface="Century Gothic"/>
              </a:rPr>
              <a:t> l’ISS, la gast</a:t>
            </a:r>
            <a:r>
              <a:rPr lang="fr-FR" sz="2000" b="1" dirty="0">
                <a:solidFill>
                  <a:srgbClr val="4472C4">
                    <a:lumMod val="50000"/>
                  </a:srgbClr>
                </a:solidFill>
                <a:latin typeface="Century Gothic"/>
              </a:rPr>
              <a:t>r</a:t>
            </a:r>
            <a:r>
              <a:rPr lang="fr-FR" sz="2000" dirty="0">
                <a:solidFill>
                  <a:srgbClr val="4472C4">
                    <a:lumMod val="50000"/>
                  </a:srgbClr>
                </a:solidFill>
                <a:latin typeface="Century Gothic"/>
              </a:rPr>
              <a:t>onomie f</a:t>
            </a:r>
            <a:r>
              <a:rPr lang="fr-FR" sz="2000" b="1" dirty="0">
                <a:solidFill>
                  <a:srgbClr val="4472C4">
                    <a:lumMod val="50000"/>
                  </a:srgbClr>
                </a:solidFill>
                <a:latin typeface="Century Gothic"/>
              </a:rPr>
              <a:t>r</a:t>
            </a:r>
            <a:r>
              <a:rPr lang="fr-FR" sz="2000" dirty="0">
                <a:solidFill>
                  <a:srgbClr val="4472C4">
                    <a:lumMod val="50000"/>
                  </a:srgbClr>
                </a:solidFill>
                <a:latin typeface="Century Gothic"/>
              </a:rPr>
              <a:t>ançaise au menu.</a:t>
            </a:r>
          </a:p>
        </p:txBody>
      </p:sp>
      <p:sp>
        <p:nvSpPr>
          <p:cNvPr id="5" name="Speech Bubble: Rectangle with Corners Rounded 4">
            <a:extLst>
              <a:ext uri="{FF2B5EF4-FFF2-40B4-BE49-F238E27FC236}">
                <a16:creationId xmlns:a16="http://schemas.microsoft.com/office/drawing/2014/main" xmlns="" id="{6EF8F1AD-6158-4391-AA3A-6C8DE39AC2CF}"/>
              </a:ext>
            </a:extLst>
          </p:cNvPr>
          <p:cNvSpPr/>
          <p:nvPr/>
        </p:nvSpPr>
        <p:spPr>
          <a:xfrm>
            <a:off x="2774431" y="1357727"/>
            <a:ext cx="3143449" cy="1025012"/>
          </a:xfrm>
          <a:prstGeom prst="wedgeRoundRectCallout">
            <a:avLst/>
          </a:prstGeom>
          <a:solidFill>
            <a:schemeClr val="bg1"/>
          </a:solidFill>
          <a:ln>
            <a:solidFill>
              <a:srgbClr val="10507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solidFill>
                  <a:srgbClr val="4472C4">
                    <a:lumMod val="50000"/>
                  </a:srgbClr>
                </a:solidFill>
                <a:latin typeface="Century Gothic"/>
              </a:rPr>
              <a:t>2. On peut êt</a:t>
            </a:r>
            <a:r>
              <a:rPr lang="fr-FR" sz="2000" b="1" dirty="0">
                <a:solidFill>
                  <a:srgbClr val="4472C4">
                    <a:lumMod val="50000"/>
                  </a:srgbClr>
                </a:solidFill>
                <a:latin typeface="Century Gothic"/>
              </a:rPr>
              <a:t>r</a:t>
            </a:r>
            <a:r>
              <a:rPr lang="fr-FR" sz="2000" dirty="0">
                <a:solidFill>
                  <a:srgbClr val="4472C4">
                    <a:lumMod val="50000"/>
                  </a:srgbClr>
                </a:solidFill>
                <a:latin typeface="Century Gothic"/>
              </a:rPr>
              <a:t>e ast</a:t>
            </a:r>
            <a:r>
              <a:rPr lang="fr-FR" sz="2000" b="1" dirty="0">
                <a:solidFill>
                  <a:srgbClr val="4472C4">
                    <a:lumMod val="50000"/>
                  </a:srgbClr>
                </a:solidFill>
                <a:latin typeface="Century Gothic"/>
              </a:rPr>
              <a:t>r</a:t>
            </a:r>
            <a:r>
              <a:rPr lang="fr-FR" sz="2000" dirty="0">
                <a:solidFill>
                  <a:srgbClr val="4472C4">
                    <a:lumMod val="50000"/>
                  </a:srgbClr>
                </a:solidFill>
                <a:latin typeface="Century Gothic"/>
              </a:rPr>
              <a:t>onaute et bien manger.</a:t>
            </a:r>
          </a:p>
        </p:txBody>
      </p:sp>
      <p:sp>
        <p:nvSpPr>
          <p:cNvPr id="6" name="Speech Bubble: Rectangle with Corners Rounded 5">
            <a:extLst>
              <a:ext uri="{FF2B5EF4-FFF2-40B4-BE49-F238E27FC236}">
                <a16:creationId xmlns:a16="http://schemas.microsoft.com/office/drawing/2014/main" xmlns="" id="{67A8EB84-5405-4B73-93F4-B762BB79F562}"/>
              </a:ext>
            </a:extLst>
          </p:cNvPr>
          <p:cNvSpPr/>
          <p:nvPr/>
        </p:nvSpPr>
        <p:spPr>
          <a:xfrm>
            <a:off x="2774431" y="2824668"/>
            <a:ext cx="3143449" cy="2516326"/>
          </a:xfrm>
          <a:prstGeom prst="wedgeRoundRectCallout">
            <a:avLst>
              <a:gd name="adj1" fmla="val -20833"/>
              <a:gd name="adj2" fmla="val 60955"/>
              <a:gd name="adj3" fmla="val 16667"/>
            </a:avLst>
          </a:prstGeom>
          <a:solidFill>
            <a:schemeClr val="bg1"/>
          </a:solidFill>
          <a:ln>
            <a:solidFill>
              <a:srgbClr val="10507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fr-FR" sz="2000" dirty="0">
                <a:solidFill>
                  <a:srgbClr val="4472C4">
                    <a:lumMod val="50000"/>
                  </a:srgbClr>
                </a:solidFill>
                <a:latin typeface="Century Gothic"/>
              </a:rPr>
              <a:t>3. Le F</a:t>
            </a:r>
            <a:r>
              <a:rPr lang="fr-FR" sz="2000" b="1" dirty="0">
                <a:solidFill>
                  <a:srgbClr val="4472C4">
                    <a:lumMod val="50000"/>
                  </a:srgbClr>
                </a:solidFill>
                <a:latin typeface="Century Gothic"/>
              </a:rPr>
              <a:t>r</a:t>
            </a:r>
            <a:r>
              <a:rPr lang="fr-FR" sz="2000" dirty="0">
                <a:solidFill>
                  <a:srgbClr val="4472C4">
                    <a:lumMod val="50000"/>
                  </a:srgbClr>
                </a:solidFill>
                <a:latin typeface="Century Gothic"/>
              </a:rPr>
              <a:t>ançais Thomas Pesquet empo</a:t>
            </a:r>
            <a:r>
              <a:rPr lang="fr-FR" sz="2000" b="1" dirty="0">
                <a:solidFill>
                  <a:srgbClr val="4472C4">
                    <a:lumMod val="50000"/>
                  </a:srgbClr>
                </a:solidFill>
                <a:latin typeface="Century Gothic"/>
              </a:rPr>
              <a:t>r</a:t>
            </a:r>
            <a:r>
              <a:rPr lang="fr-FR" sz="2000" dirty="0">
                <a:solidFill>
                  <a:srgbClr val="4472C4">
                    <a:lumMod val="50000"/>
                  </a:srgbClr>
                </a:solidFill>
                <a:latin typeface="Century Gothic"/>
              </a:rPr>
              <a:t>te des plats des g</a:t>
            </a:r>
            <a:r>
              <a:rPr lang="fr-FR" sz="2000" b="1" dirty="0">
                <a:solidFill>
                  <a:srgbClr val="4472C4">
                    <a:lumMod val="50000"/>
                  </a:srgbClr>
                </a:solidFill>
                <a:latin typeface="Century Gothic"/>
              </a:rPr>
              <a:t>r</a:t>
            </a:r>
            <a:r>
              <a:rPr lang="fr-FR" sz="2000" dirty="0">
                <a:solidFill>
                  <a:srgbClr val="4472C4">
                    <a:lumMod val="50000"/>
                  </a:srgbClr>
                </a:solidFill>
                <a:latin typeface="Century Gothic"/>
              </a:rPr>
              <a:t>ands chefs f</a:t>
            </a:r>
            <a:r>
              <a:rPr lang="fr-FR" sz="2000" b="1" dirty="0">
                <a:solidFill>
                  <a:srgbClr val="4472C4">
                    <a:lumMod val="50000"/>
                  </a:srgbClr>
                </a:solidFill>
                <a:latin typeface="Century Gothic"/>
              </a:rPr>
              <a:t>r</a:t>
            </a:r>
            <a:r>
              <a:rPr lang="fr-FR" sz="2000" dirty="0">
                <a:solidFill>
                  <a:srgbClr val="4472C4">
                    <a:lumMod val="50000"/>
                  </a:srgbClr>
                </a:solidFill>
                <a:latin typeface="Century Gothic"/>
              </a:rPr>
              <a:t>ançais su</a:t>
            </a:r>
            <a:r>
              <a:rPr lang="fr-FR" sz="2000" b="1" dirty="0">
                <a:solidFill>
                  <a:srgbClr val="4472C4">
                    <a:lumMod val="50000"/>
                  </a:srgbClr>
                </a:solidFill>
                <a:latin typeface="Century Gothic"/>
              </a:rPr>
              <a:t>r</a:t>
            </a:r>
            <a:r>
              <a:rPr lang="fr-FR" sz="2000" dirty="0">
                <a:solidFill>
                  <a:srgbClr val="4472C4">
                    <a:lumMod val="50000"/>
                  </a:srgbClr>
                </a:solidFill>
                <a:latin typeface="Century Gothic"/>
              </a:rPr>
              <a:t> la station spatiale inte</a:t>
            </a:r>
            <a:r>
              <a:rPr lang="fr-FR" sz="2000" b="1" dirty="0">
                <a:solidFill>
                  <a:srgbClr val="4472C4">
                    <a:lumMod val="50000"/>
                  </a:srgbClr>
                </a:solidFill>
                <a:latin typeface="Century Gothic"/>
              </a:rPr>
              <a:t>r</a:t>
            </a:r>
            <a:r>
              <a:rPr lang="fr-FR" sz="2000" dirty="0">
                <a:solidFill>
                  <a:srgbClr val="4472C4">
                    <a:lumMod val="50000"/>
                  </a:srgbClr>
                </a:solidFill>
                <a:latin typeface="Century Gothic"/>
              </a:rPr>
              <a:t>nationale, pou</a:t>
            </a:r>
            <a:r>
              <a:rPr lang="fr-FR" sz="2000" b="1" dirty="0">
                <a:solidFill>
                  <a:srgbClr val="4472C4">
                    <a:lumMod val="50000"/>
                  </a:srgbClr>
                </a:solidFill>
                <a:latin typeface="Century Gothic"/>
              </a:rPr>
              <a:t>r</a:t>
            </a:r>
            <a:r>
              <a:rPr lang="fr-FR" sz="2000" dirty="0">
                <a:solidFill>
                  <a:srgbClr val="4472C4">
                    <a:lumMod val="50000"/>
                  </a:srgbClr>
                </a:solidFill>
                <a:latin typeface="Century Gothic"/>
              </a:rPr>
              <a:t> des occasions spéciales.</a:t>
            </a:r>
            <a:endParaRPr lang="en-US" sz="2000" dirty="0">
              <a:solidFill>
                <a:prstClr val="white"/>
              </a:solidFill>
              <a:latin typeface="Century Gothic"/>
            </a:endParaRPr>
          </a:p>
        </p:txBody>
      </p:sp>
    </p:spTree>
    <p:extLst>
      <p:ext uri="{BB962C8B-B14F-4D97-AF65-F5344CB8AC3E}">
        <p14:creationId xmlns:p14="http://schemas.microsoft.com/office/powerpoint/2010/main" val="23119740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où</a:t>
            </a:r>
            <a:r>
              <a:rPr lang="en-GB" sz="3600" b="1" dirty="0">
                <a:solidFill>
                  <a:schemeClr val="bg1"/>
                </a:solidFill>
              </a:rPr>
              <a:t> ? (B)  </a:t>
            </a:r>
          </a:p>
        </p:txBody>
      </p:sp>
      <p:sp>
        <p:nvSpPr>
          <p:cNvPr id="7" name="Rounded Rectangle 46">
            <a:extLst>
              <a:ext uri="{FF2B5EF4-FFF2-40B4-BE49-F238E27FC236}">
                <a16:creationId xmlns:a16="http://schemas.microsoft.com/office/drawing/2014/main" xmlns="" id="{8F859989-DB06-4C35-8F6D-A746E286940A}"/>
              </a:ext>
            </a:extLst>
          </p:cNvPr>
          <p:cNvSpPr/>
          <p:nvPr/>
        </p:nvSpPr>
        <p:spPr>
          <a:xfrm>
            <a:off x="8724900" y="249869"/>
            <a:ext cx="31850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lang="en-GB" sz="2000"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xmlns="" id="{F5AEF9DF-2FD5-1442-9E84-D31130754D83}"/>
              </a:ext>
            </a:extLst>
          </p:cNvPr>
          <p:cNvSpPr txBox="1"/>
          <p:nvPr/>
        </p:nvSpPr>
        <p:spPr>
          <a:xfrm>
            <a:off x="180000" y="1296000"/>
            <a:ext cx="12012000" cy="461665"/>
          </a:xfrm>
          <a:prstGeom prst="rect">
            <a:avLst/>
          </a:prstGeom>
          <a:noFill/>
        </p:spPr>
        <p:txBody>
          <a:bodyPr wrap="square" rtlCol="0">
            <a:spAutoFit/>
          </a:bodyPr>
          <a:lstStyle/>
          <a:p>
            <a:pPr>
              <a:defRPr/>
            </a:pPr>
            <a:r>
              <a:rPr lang="en-GB" sz="2300" dirty="0" err="1">
                <a:solidFill>
                  <a:srgbClr val="4472C4">
                    <a:lumMod val="50000"/>
                  </a:srgbClr>
                </a:solidFill>
                <a:latin typeface="Century Gothic" panose="020F0302020204030204"/>
              </a:rPr>
              <a:t>Noura</a:t>
            </a:r>
            <a:r>
              <a:rPr lang="en-GB" sz="2300" dirty="0">
                <a:solidFill>
                  <a:srgbClr val="4472C4">
                    <a:lumMod val="50000"/>
                  </a:srgbClr>
                </a:solidFill>
                <a:latin typeface="Century Gothic" panose="020F0302020204030204"/>
              </a:rPr>
              <a:t> </a:t>
            </a:r>
            <a:r>
              <a:rPr lang="en-GB" sz="2300" dirty="0" err="1">
                <a:solidFill>
                  <a:srgbClr val="4472C4">
                    <a:lumMod val="50000"/>
                  </a:srgbClr>
                </a:solidFill>
                <a:latin typeface="Century Gothic" panose="020F0302020204030204"/>
              </a:rPr>
              <a:t>étudie</a:t>
            </a:r>
            <a:r>
              <a:rPr lang="en-GB" sz="2300" dirty="0">
                <a:solidFill>
                  <a:srgbClr val="4472C4">
                    <a:lumMod val="50000"/>
                  </a:srgbClr>
                </a:solidFill>
                <a:latin typeface="Century Gothic" panose="020F0302020204030204"/>
              </a:rPr>
              <a:t> les pays qui </a:t>
            </a:r>
            <a:r>
              <a:rPr lang="en-GB" sz="2300" dirty="0" err="1">
                <a:solidFill>
                  <a:srgbClr val="4472C4">
                    <a:lumMod val="50000"/>
                  </a:srgbClr>
                </a:solidFill>
                <a:latin typeface="Century Gothic" panose="020F0302020204030204"/>
              </a:rPr>
              <a:t>parlent</a:t>
            </a:r>
            <a:r>
              <a:rPr lang="en-GB" sz="2300" dirty="0">
                <a:solidFill>
                  <a:srgbClr val="4472C4">
                    <a:lumMod val="50000"/>
                  </a:srgbClr>
                </a:solidFill>
                <a:latin typeface="Century Gothic" panose="020F0302020204030204"/>
              </a:rPr>
              <a:t> </a:t>
            </a:r>
            <a:r>
              <a:rPr lang="en-GB" sz="2300" dirty="0" err="1">
                <a:solidFill>
                  <a:srgbClr val="4472C4">
                    <a:lumMod val="50000"/>
                  </a:srgbClr>
                </a:solidFill>
                <a:latin typeface="Century Gothic" panose="020F0302020204030204"/>
              </a:rPr>
              <a:t>français</a:t>
            </a:r>
            <a:r>
              <a:rPr lang="en-GB" sz="2300" dirty="0">
                <a:solidFill>
                  <a:srgbClr val="4472C4">
                    <a:lumMod val="50000"/>
                  </a:srgbClr>
                </a:solidFill>
                <a:latin typeface="Century Gothic" panose="020F0302020204030204"/>
              </a:rPr>
              <a:t>. Elle </a:t>
            </a:r>
            <a:r>
              <a:rPr lang="en-GB" sz="2300" dirty="0" err="1">
                <a:solidFill>
                  <a:srgbClr val="4472C4">
                    <a:lumMod val="50000"/>
                  </a:srgbClr>
                </a:solidFill>
                <a:latin typeface="Century Gothic" panose="020F0302020204030204"/>
              </a:rPr>
              <a:t>demande</a:t>
            </a:r>
            <a:r>
              <a:rPr lang="en-GB" sz="2300" dirty="0">
                <a:solidFill>
                  <a:srgbClr val="4472C4">
                    <a:lumMod val="50000"/>
                  </a:srgbClr>
                </a:solidFill>
                <a:latin typeface="Century Gothic" panose="020F0302020204030204"/>
              </a:rPr>
              <a:t> le nom des </a:t>
            </a:r>
            <a:r>
              <a:rPr lang="en-GB" sz="2300" dirty="0" err="1">
                <a:solidFill>
                  <a:srgbClr val="4472C4">
                    <a:lumMod val="50000"/>
                  </a:srgbClr>
                </a:solidFill>
                <a:latin typeface="Century Gothic" panose="020F0302020204030204"/>
              </a:rPr>
              <a:t>villes</a:t>
            </a:r>
            <a:r>
              <a:rPr lang="en-GB" sz="2300" dirty="0">
                <a:solidFill>
                  <a:srgbClr val="4472C4">
                    <a:lumMod val="50000"/>
                  </a:srgbClr>
                </a:solidFill>
                <a:latin typeface="Century Gothic" panose="020F0302020204030204"/>
              </a:rPr>
              <a:t> à </a:t>
            </a:r>
            <a:r>
              <a:rPr lang="en-GB" sz="2300" dirty="0" err="1">
                <a:solidFill>
                  <a:srgbClr val="4472C4">
                    <a:lumMod val="50000"/>
                  </a:srgbClr>
                </a:solidFill>
                <a:latin typeface="Century Gothic" panose="020F0302020204030204"/>
              </a:rPr>
              <a:t>Léa</a:t>
            </a:r>
            <a:r>
              <a:rPr lang="en-GB" sz="2300" dirty="0">
                <a:solidFill>
                  <a:srgbClr val="4472C4">
                    <a:lumMod val="50000"/>
                  </a:srgbClr>
                </a:solidFill>
                <a:latin typeface="Century Gothic" panose="020F0302020204030204"/>
              </a:rPr>
              <a:t>.</a:t>
            </a:r>
            <a:endParaRPr lang="en-US" sz="2300" dirty="0">
              <a:solidFill>
                <a:srgbClr val="4472C4">
                  <a:lumMod val="50000"/>
                </a:srgbClr>
              </a:solidFill>
              <a:latin typeface="Century Gothic" panose="020F0302020204030204"/>
            </a:endParaRPr>
          </a:p>
        </p:txBody>
      </p:sp>
      <p:sp>
        <p:nvSpPr>
          <p:cNvPr id="9" name="Action Button: Custom 16">
            <a:hlinkClick r:id="" action="ppaction://noaction" highlightClick="1">
              <a:snd r:embed="rId4" name="35. 1. gatineau.wav"/>
            </a:hlinkClick>
            <a:extLst>
              <a:ext uri="{FF2B5EF4-FFF2-40B4-BE49-F238E27FC236}">
                <a16:creationId xmlns:a16="http://schemas.microsoft.com/office/drawing/2014/main" xmlns="" id="{E259ABBC-16FA-4702-AE9C-E0DFAE6A740C}"/>
              </a:ext>
            </a:extLst>
          </p:cNvPr>
          <p:cNvSpPr/>
          <p:nvPr/>
        </p:nvSpPr>
        <p:spPr>
          <a:xfrm>
            <a:off x="822079" y="2132060"/>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1</a:t>
            </a:r>
          </a:p>
        </p:txBody>
      </p:sp>
      <p:sp>
        <p:nvSpPr>
          <p:cNvPr id="10" name="Action Button: Custom 16">
            <a:hlinkClick r:id="" action="ppaction://noaction" highlightClick="1">
              <a:snd r:embed="rId5" name="35. 2. carrefour.wav"/>
            </a:hlinkClick>
            <a:extLst>
              <a:ext uri="{FF2B5EF4-FFF2-40B4-BE49-F238E27FC236}">
                <a16:creationId xmlns:a16="http://schemas.microsoft.com/office/drawing/2014/main" xmlns="" id="{5081E677-4D7F-47D1-9D9B-698238916370}"/>
              </a:ext>
            </a:extLst>
          </p:cNvPr>
          <p:cNvSpPr/>
          <p:nvPr/>
        </p:nvSpPr>
        <p:spPr>
          <a:xfrm>
            <a:off x="822079" y="310187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2</a:t>
            </a:r>
          </a:p>
        </p:txBody>
      </p:sp>
      <p:sp>
        <p:nvSpPr>
          <p:cNvPr id="11" name="Action Button: Custom 16">
            <a:hlinkClick r:id="" action="ppaction://noaction" highlightClick="1">
              <a:snd r:embed="rId6" name="35. 3. dubedou.wav"/>
            </a:hlinkClick>
            <a:extLst>
              <a:ext uri="{FF2B5EF4-FFF2-40B4-BE49-F238E27FC236}">
                <a16:creationId xmlns:a16="http://schemas.microsoft.com/office/drawing/2014/main" xmlns="" id="{B2EFA576-E161-4DC7-A4B3-71744D3064B5}"/>
              </a:ext>
            </a:extLst>
          </p:cNvPr>
          <p:cNvSpPr/>
          <p:nvPr/>
        </p:nvSpPr>
        <p:spPr>
          <a:xfrm>
            <a:off x="822079" y="407169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3</a:t>
            </a:r>
          </a:p>
        </p:txBody>
      </p:sp>
      <p:sp>
        <p:nvSpPr>
          <p:cNvPr id="12" name="Action Button: Custom 16">
            <a:hlinkClick r:id="" action="ppaction://noaction" highlightClick="1">
              <a:snd r:embed="rId7" name="35. 4. kourou.wav"/>
            </a:hlinkClick>
            <a:extLst>
              <a:ext uri="{FF2B5EF4-FFF2-40B4-BE49-F238E27FC236}">
                <a16:creationId xmlns:a16="http://schemas.microsoft.com/office/drawing/2014/main" xmlns="" id="{253656A0-DA38-469C-9289-3D4E2571F48D}"/>
              </a:ext>
            </a:extLst>
          </p:cNvPr>
          <p:cNvSpPr/>
          <p:nvPr/>
        </p:nvSpPr>
        <p:spPr>
          <a:xfrm>
            <a:off x="822079" y="5044219"/>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400" b="1" dirty="0">
                <a:solidFill>
                  <a:prstClr val="white"/>
                </a:solidFill>
                <a:latin typeface="Century Gothic" panose="020B0502020202020204" pitchFamily="34" charset="0"/>
              </a:rPr>
              <a:t>4</a:t>
            </a:r>
          </a:p>
        </p:txBody>
      </p:sp>
      <p:sp>
        <p:nvSpPr>
          <p:cNvPr id="3" name="TextBox 2">
            <a:extLst>
              <a:ext uri="{FF2B5EF4-FFF2-40B4-BE49-F238E27FC236}">
                <a16:creationId xmlns:a16="http://schemas.microsoft.com/office/drawing/2014/main" xmlns="" id="{EF5639B0-D053-4984-8917-E2506660A80F}"/>
              </a:ext>
            </a:extLst>
          </p:cNvPr>
          <p:cNvSpPr txBox="1"/>
          <p:nvPr/>
        </p:nvSpPr>
        <p:spPr>
          <a:xfrm>
            <a:off x="2599591" y="5122558"/>
            <a:ext cx="2621230" cy="461665"/>
          </a:xfrm>
          <a:prstGeom prst="rect">
            <a:avLst/>
          </a:prstGeom>
          <a:noFill/>
        </p:spPr>
        <p:txBody>
          <a:bodyPr wrap="none" rtlCol="0">
            <a:spAutoFit/>
          </a:bodyPr>
          <a:lstStyle/>
          <a:p>
            <a:r>
              <a:rPr lang="en-GB" sz="2400" b="1" dirty="0">
                <a:solidFill>
                  <a:srgbClr val="4472C4">
                    <a:lumMod val="50000"/>
                  </a:srgbClr>
                </a:solidFill>
                <a:latin typeface="Century Gothic"/>
              </a:rPr>
              <a:t>(French Guiana)</a:t>
            </a:r>
          </a:p>
        </p:txBody>
      </p:sp>
      <p:sp>
        <p:nvSpPr>
          <p:cNvPr id="13" name="TextBox 12">
            <a:extLst>
              <a:ext uri="{FF2B5EF4-FFF2-40B4-BE49-F238E27FC236}">
                <a16:creationId xmlns:a16="http://schemas.microsoft.com/office/drawing/2014/main" xmlns="" id="{62EABB12-2234-49D4-BB7B-FB31C5EA3035}"/>
              </a:ext>
            </a:extLst>
          </p:cNvPr>
          <p:cNvSpPr txBox="1"/>
          <p:nvPr/>
        </p:nvSpPr>
        <p:spPr>
          <a:xfrm>
            <a:off x="1369658" y="2207695"/>
            <a:ext cx="1612942" cy="461665"/>
          </a:xfrm>
          <a:prstGeom prst="rect">
            <a:avLst/>
          </a:prstGeom>
          <a:noFill/>
        </p:spPr>
        <p:txBody>
          <a:bodyPr wrap="none" rtlCol="0">
            <a:spAutoFit/>
          </a:bodyPr>
          <a:lstStyle/>
          <a:p>
            <a:r>
              <a:rPr lang="en-GB" sz="2400" dirty="0">
                <a:solidFill>
                  <a:srgbClr val="4472C4">
                    <a:lumMod val="50000"/>
                  </a:srgbClr>
                </a:solidFill>
                <a:latin typeface="Century Gothic"/>
              </a:rPr>
              <a:t>Gatineau</a:t>
            </a:r>
          </a:p>
        </p:txBody>
      </p:sp>
      <p:sp>
        <p:nvSpPr>
          <p:cNvPr id="14" name="TextBox 13">
            <a:extLst>
              <a:ext uri="{FF2B5EF4-FFF2-40B4-BE49-F238E27FC236}">
                <a16:creationId xmlns:a16="http://schemas.microsoft.com/office/drawing/2014/main" xmlns="" id="{6D909A39-9CBC-43D2-8B85-434465A2963E}"/>
              </a:ext>
            </a:extLst>
          </p:cNvPr>
          <p:cNvSpPr txBox="1"/>
          <p:nvPr/>
        </p:nvSpPr>
        <p:spPr>
          <a:xfrm>
            <a:off x="1344042" y="3176908"/>
            <a:ext cx="1609736" cy="461665"/>
          </a:xfrm>
          <a:prstGeom prst="rect">
            <a:avLst/>
          </a:prstGeom>
          <a:noFill/>
        </p:spPr>
        <p:txBody>
          <a:bodyPr wrap="none" rtlCol="0">
            <a:spAutoFit/>
          </a:bodyPr>
          <a:lstStyle/>
          <a:p>
            <a:r>
              <a:rPr lang="en-GB" sz="2400" dirty="0">
                <a:solidFill>
                  <a:srgbClr val="4472C4">
                    <a:lumMod val="50000"/>
                  </a:srgbClr>
                </a:solidFill>
                <a:latin typeface="Century Gothic"/>
              </a:rPr>
              <a:t>Carrefour</a:t>
            </a:r>
          </a:p>
        </p:txBody>
      </p:sp>
      <p:sp>
        <p:nvSpPr>
          <p:cNvPr id="15" name="TextBox 14">
            <a:extLst>
              <a:ext uri="{FF2B5EF4-FFF2-40B4-BE49-F238E27FC236}">
                <a16:creationId xmlns:a16="http://schemas.microsoft.com/office/drawing/2014/main" xmlns="" id="{8825B2DD-BA05-4E28-AC65-7E8CD797BBA0}"/>
              </a:ext>
            </a:extLst>
          </p:cNvPr>
          <p:cNvSpPr txBox="1"/>
          <p:nvPr/>
        </p:nvSpPr>
        <p:spPr>
          <a:xfrm>
            <a:off x="1381201" y="4150034"/>
            <a:ext cx="1612942" cy="461665"/>
          </a:xfrm>
          <a:prstGeom prst="rect">
            <a:avLst/>
          </a:prstGeom>
          <a:noFill/>
        </p:spPr>
        <p:txBody>
          <a:bodyPr wrap="none" rtlCol="0">
            <a:spAutoFit/>
          </a:bodyPr>
          <a:lstStyle/>
          <a:p>
            <a:r>
              <a:rPr lang="en-GB" sz="2400" dirty="0" err="1">
                <a:solidFill>
                  <a:srgbClr val="4472C4">
                    <a:lumMod val="50000"/>
                  </a:srgbClr>
                </a:solidFill>
                <a:latin typeface="Century Gothic"/>
              </a:rPr>
              <a:t>Dubedou</a:t>
            </a:r>
            <a:endParaRPr lang="en-GB" sz="2400" dirty="0">
              <a:solidFill>
                <a:srgbClr val="4472C4">
                  <a:lumMod val="50000"/>
                </a:srgbClr>
              </a:solidFill>
              <a:latin typeface="Century Gothic"/>
            </a:endParaRPr>
          </a:p>
        </p:txBody>
      </p:sp>
      <p:sp>
        <p:nvSpPr>
          <p:cNvPr id="23" name="TextBox 22">
            <a:extLst>
              <a:ext uri="{FF2B5EF4-FFF2-40B4-BE49-F238E27FC236}">
                <a16:creationId xmlns:a16="http://schemas.microsoft.com/office/drawing/2014/main" xmlns="" id="{C392CD75-FC9F-42F9-81CA-18984D503259}"/>
              </a:ext>
            </a:extLst>
          </p:cNvPr>
          <p:cNvSpPr txBox="1"/>
          <p:nvPr/>
        </p:nvSpPr>
        <p:spPr>
          <a:xfrm>
            <a:off x="1361752" y="5122559"/>
            <a:ext cx="1237839" cy="461665"/>
          </a:xfrm>
          <a:prstGeom prst="rect">
            <a:avLst/>
          </a:prstGeom>
          <a:noFill/>
        </p:spPr>
        <p:txBody>
          <a:bodyPr wrap="none" rtlCol="0">
            <a:spAutoFit/>
          </a:bodyPr>
          <a:lstStyle/>
          <a:p>
            <a:r>
              <a:rPr lang="en-GB" sz="2400" dirty="0">
                <a:solidFill>
                  <a:srgbClr val="4472C4">
                    <a:lumMod val="50000"/>
                  </a:srgbClr>
                </a:solidFill>
                <a:latin typeface="Century Gothic"/>
              </a:rPr>
              <a:t>Kourou</a:t>
            </a:r>
          </a:p>
        </p:txBody>
      </p:sp>
      <p:sp>
        <p:nvSpPr>
          <p:cNvPr id="24" name="TextBox 23">
            <a:extLst>
              <a:ext uri="{FF2B5EF4-FFF2-40B4-BE49-F238E27FC236}">
                <a16:creationId xmlns:a16="http://schemas.microsoft.com/office/drawing/2014/main" xmlns="" id="{C4F06D44-88AC-49D6-9911-466B93149089}"/>
              </a:ext>
            </a:extLst>
          </p:cNvPr>
          <p:cNvSpPr txBox="1"/>
          <p:nvPr/>
        </p:nvSpPr>
        <p:spPr>
          <a:xfrm>
            <a:off x="2978582" y="2207695"/>
            <a:ext cx="1657826" cy="461665"/>
          </a:xfrm>
          <a:prstGeom prst="rect">
            <a:avLst/>
          </a:prstGeom>
          <a:noFill/>
        </p:spPr>
        <p:txBody>
          <a:bodyPr wrap="none" rtlCol="0">
            <a:spAutoFit/>
          </a:bodyPr>
          <a:lstStyle/>
          <a:p>
            <a:r>
              <a:rPr lang="en-GB" sz="2400" b="1" dirty="0">
                <a:solidFill>
                  <a:srgbClr val="4472C4">
                    <a:lumMod val="50000"/>
                  </a:srgbClr>
                </a:solidFill>
                <a:latin typeface="Century Gothic"/>
              </a:rPr>
              <a:t>(Canada)</a:t>
            </a:r>
          </a:p>
        </p:txBody>
      </p:sp>
      <p:sp>
        <p:nvSpPr>
          <p:cNvPr id="25" name="TextBox 24">
            <a:extLst>
              <a:ext uri="{FF2B5EF4-FFF2-40B4-BE49-F238E27FC236}">
                <a16:creationId xmlns:a16="http://schemas.microsoft.com/office/drawing/2014/main" xmlns="" id="{33BE8767-4F5D-4F6C-87D9-CFD2C9C5D2B8}"/>
              </a:ext>
            </a:extLst>
          </p:cNvPr>
          <p:cNvSpPr txBox="1"/>
          <p:nvPr/>
        </p:nvSpPr>
        <p:spPr>
          <a:xfrm>
            <a:off x="2953778" y="3176908"/>
            <a:ext cx="1072730" cy="461665"/>
          </a:xfrm>
          <a:prstGeom prst="rect">
            <a:avLst/>
          </a:prstGeom>
          <a:noFill/>
        </p:spPr>
        <p:txBody>
          <a:bodyPr wrap="none" rtlCol="0">
            <a:spAutoFit/>
          </a:bodyPr>
          <a:lstStyle/>
          <a:p>
            <a:r>
              <a:rPr lang="en-GB" sz="2400" b="1" dirty="0">
                <a:solidFill>
                  <a:srgbClr val="4472C4">
                    <a:lumMod val="50000"/>
                  </a:srgbClr>
                </a:solidFill>
                <a:latin typeface="Century Gothic"/>
              </a:rPr>
              <a:t>(Haiti)</a:t>
            </a:r>
          </a:p>
        </p:txBody>
      </p:sp>
      <p:sp>
        <p:nvSpPr>
          <p:cNvPr id="26" name="TextBox 25">
            <a:extLst>
              <a:ext uri="{FF2B5EF4-FFF2-40B4-BE49-F238E27FC236}">
                <a16:creationId xmlns:a16="http://schemas.microsoft.com/office/drawing/2014/main" xmlns="" id="{90BB40BD-8BF3-4926-92BD-84446B26ECED}"/>
              </a:ext>
            </a:extLst>
          </p:cNvPr>
          <p:cNvSpPr txBox="1"/>
          <p:nvPr/>
        </p:nvSpPr>
        <p:spPr>
          <a:xfrm>
            <a:off x="2999655" y="4150034"/>
            <a:ext cx="2321469" cy="461665"/>
          </a:xfrm>
          <a:prstGeom prst="rect">
            <a:avLst/>
          </a:prstGeom>
          <a:noFill/>
        </p:spPr>
        <p:txBody>
          <a:bodyPr wrap="none" rtlCol="0">
            <a:spAutoFit/>
          </a:bodyPr>
          <a:lstStyle/>
          <a:p>
            <a:r>
              <a:rPr lang="en-GB" sz="2400" b="1" dirty="0">
                <a:solidFill>
                  <a:srgbClr val="4472C4">
                    <a:lumMod val="50000"/>
                  </a:srgbClr>
                </a:solidFill>
                <a:latin typeface="Century Gothic"/>
              </a:rPr>
              <a:t>(Guadeloupe)</a:t>
            </a:r>
          </a:p>
        </p:txBody>
      </p:sp>
      <p:pic>
        <p:nvPicPr>
          <p:cNvPr id="14338" name="Picture 2" descr="south america clip art - Clip Art Library">
            <a:extLst>
              <a:ext uri="{FF2B5EF4-FFF2-40B4-BE49-F238E27FC236}">
                <a16:creationId xmlns:a16="http://schemas.microsoft.com/office/drawing/2014/main" xmlns="" id="{1AC344F8-2967-4F36-A983-8BB2B6314D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1390" y="2021816"/>
            <a:ext cx="3599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Blank Map Of North America Png Interior Alaska - Clip Art Library">
            <a:extLst>
              <a:ext uri="{FF2B5EF4-FFF2-40B4-BE49-F238E27FC236}">
                <a16:creationId xmlns:a16="http://schemas.microsoft.com/office/drawing/2014/main" xmlns="" id="{3219B1BE-5919-4E3D-A039-84A57B327713}"/>
              </a:ext>
            </a:extLst>
          </p:cNvPr>
          <p:cNvPicPr>
            <a:picLocks noChangeAspect="1" noChangeArrowheads="1"/>
          </p:cNvPicPr>
          <p:nvPr/>
        </p:nvPicPr>
        <p:blipFill>
          <a:blip r:embed="rId9" cstate="print">
            <a:duotone>
              <a:prstClr val="black"/>
              <a:srgbClr val="007FFF">
                <a:tint val="45000"/>
                <a:satMod val="400000"/>
              </a:srgbClr>
            </a:duotone>
            <a:extLst>
              <a:ext uri="{28A0092B-C50C-407E-A947-70E740481C1C}">
                <a14:useLocalDpi xmlns:a14="http://schemas.microsoft.com/office/drawing/2010/main" val="0"/>
              </a:ext>
            </a:extLst>
          </a:blip>
          <a:srcRect/>
          <a:stretch>
            <a:fillRect/>
          </a:stretch>
        </p:blipFill>
        <p:spPr bwMode="auto">
          <a:xfrm>
            <a:off x="3869989" y="1889673"/>
            <a:ext cx="4886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google maps marker - Clip Art Library">
            <a:extLst>
              <a:ext uri="{FF2B5EF4-FFF2-40B4-BE49-F238E27FC236}">
                <a16:creationId xmlns:a16="http://schemas.microsoft.com/office/drawing/2014/main" xmlns="" id="{86C9B849-2605-4B28-BAF1-C88CB1205F4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36502" y="3931934"/>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google maps marker - Clip Art Library">
            <a:extLst>
              <a:ext uri="{FF2B5EF4-FFF2-40B4-BE49-F238E27FC236}">
                <a16:creationId xmlns:a16="http://schemas.microsoft.com/office/drawing/2014/main" xmlns="" id="{BD82F0AB-5D03-4BBE-9BF0-6662AE213D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89052" y="2001226"/>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google maps marker - Clip Art Library">
            <a:extLst>
              <a:ext uri="{FF2B5EF4-FFF2-40B4-BE49-F238E27FC236}">
                <a16:creationId xmlns:a16="http://schemas.microsoft.com/office/drawing/2014/main" xmlns="" id="{C8832A3B-8295-4FD1-9383-672B3AEE55D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42070" y="1687782"/>
            <a:ext cx="22545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google maps marker - Clip Art Library">
            <a:extLst>
              <a:ext uri="{FF2B5EF4-FFF2-40B4-BE49-F238E27FC236}">
                <a16:creationId xmlns:a16="http://schemas.microsoft.com/office/drawing/2014/main" xmlns="" id="{CEBBCAEB-7EC6-4AD3-AE0D-5B063F94773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65484" y="1651521"/>
            <a:ext cx="225455" cy="36000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xmlns="" id="{EABDD139-8ED2-4B94-BB7C-8A74D0DCFBCB}"/>
              </a:ext>
            </a:extLst>
          </p:cNvPr>
          <p:cNvSpPr txBox="1"/>
          <p:nvPr/>
        </p:nvSpPr>
        <p:spPr>
          <a:xfrm>
            <a:off x="8122547" y="3974257"/>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rgbClr val="4472C4">
                    <a:lumMod val="50000"/>
                  </a:srgbClr>
                </a:solidFill>
                <a:latin typeface="Century Gothic"/>
              </a:rPr>
              <a:t>1</a:t>
            </a:r>
          </a:p>
        </p:txBody>
      </p:sp>
      <p:sp>
        <p:nvSpPr>
          <p:cNvPr id="41" name="TextBox 40">
            <a:extLst>
              <a:ext uri="{FF2B5EF4-FFF2-40B4-BE49-F238E27FC236}">
                <a16:creationId xmlns:a16="http://schemas.microsoft.com/office/drawing/2014/main" xmlns="" id="{671BE5A8-29FE-48CF-B05A-FEB4F76F1843}"/>
              </a:ext>
            </a:extLst>
          </p:cNvPr>
          <p:cNvSpPr txBox="1"/>
          <p:nvPr/>
        </p:nvSpPr>
        <p:spPr>
          <a:xfrm>
            <a:off x="9037569" y="2034070"/>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rgbClr val="4472C4">
                    <a:lumMod val="50000"/>
                  </a:srgbClr>
                </a:solidFill>
                <a:latin typeface="Century Gothic"/>
              </a:rPr>
              <a:t>2</a:t>
            </a:r>
          </a:p>
        </p:txBody>
      </p:sp>
      <p:sp>
        <p:nvSpPr>
          <p:cNvPr id="42" name="TextBox 41">
            <a:extLst>
              <a:ext uri="{FF2B5EF4-FFF2-40B4-BE49-F238E27FC236}">
                <a16:creationId xmlns:a16="http://schemas.microsoft.com/office/drawing/2014/main" xmlns="" id="{99065AE5-7199-44B0-8408-4E003D9157C1}"/>
              </a:ext>
            </a:extLst>
          </p:cNvPr>
          <p:cNvSpPr txBox="1"/>
          <p:nvPr/>
        </p:nvSpPr>
        <p:spPr>
          <a:xfrm>
            <a:off x="9465960" y="2050855"/>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rgbClr val="4472C4">
                    <a:lumMod val="50000"/>
                  </a:srgbClr>
                </a:solidFill>
                <a:latin typeface="Century Gothic"/>
              </a:rPr>
              <a:t>3</a:t>
            </a:r>
          </a:p>
        </p:txBody>
      </p:sp>
      <p:sp>
        <p:nvSpPr>
          <p:cNvPr id="43" name="TextBox 42">
            <a:extLst>
              <a:ext uri="{FF2B5EF4-FFF2-40B4-BE49-F238E27FC236}">
                <a16:creationId xmlns:a16="http://schemas.microsoft.com/office/drawing/2014/main" xmlns="" id="{24CD4B7F-76EF-4D38-AE26-4CAFBB0A45EB}"/>
              </a:ext>
            </a:extLst>
          </p:cNvPr>
          <p:cNvSpPr txBox="1"/>
          <p:nvPr/>
        </p:nvSpPr>
        <p:spPr>
          <a:xfrm>
            <a:off x="10577001" y="2001950"/>
            <a:ext cx="328936" cy="400110"/>
          </a:xfrm>
          <a:prstGeom prst="rect">
            <a:avLst/>
          </a:prstGeom>
          <a:solidFill>
            <a:schemeClr val="bg1"/>
          </a:solidFill>
          <a:ln w="38100">
            <a:solidFill>
              <a:srgbClr val="115076"/>
            </a:solidFill>
          </a:ln>
        </p:spPr>
        <p:txBody>
          <a:bodyPr wrap="none" rtlCol="0" anchor="ctr">
            <a:spAutoFit/>
          </a:bodyPr>
          <a:lstStyle/>
          <a:p>
            <a:pPr algn="ctr"/>
            <a:r>
              <a:rPr lang="en-GB" sz="2000" b="1" dirty="0">
                <a:solidFill>
                  <a:srgbClr val="4472C4">
                    <a:lumMod val="50000"/>
                  </a:srgbClr>
                </a:solidFill>
                <a:latin typeface="Century Gothic"/>
              </a:rPr>
              <a:t>4</a:t>
            </a:r>
          </a:p>
        </p:txBody>
      </p:sp>
      <p:pic>
        <p:nvPicPr>
          <p:cNvPr id="46" name="Picture 45">
            <a:extLst>
              <a:ext uri="{FF2B5EF4-FFF2-40B4-BE49-F238E27FC236}">
                <a16:creationId xmlns:a16="http://schemas.microsoft.com/office/drawing/2014/main" xmlns="" id="{6E9CFF4F-FEE2-48C8-AAF0-098843602A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21072" y="90627"/>
            <a:ext cx="1080000" cy="1080000"/>
          </a:xfrm>
          <a:prstGeom prst="rect">
            <a:avLst/>
          </a:prstGeom>
        </p:spPr>
      </p:pic>
      <p:pic>
        <p:nvPicPr>
          <p:cNvPr id="47" name="Picture 46">
            <a:extLst>
              <a:ext uri="{FF2B5EF4-FFF2-40B4-BE49-F238E27FC236}">
                <a16:creationId xmlns:a16="http://schemas.microsoft.com/office/drawing/2014/main" xmlns="" id="{71406E31-76BC-44F3-A7A5-BCD42F34F30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01072" y="90627"/>
            <a:ext cx="1080000" cy="1080000"/>
          </a:xfrm>
          <a:prstGeom prst="rect">
            <a:avLst/>
          </a:prstGeom>
        </p:spPr>
      </p:pic>
    </p:spTree>
    <p:extLst>
      <p:ext uri="{BB962C8B-B14F-4D97-AF65-F5344CB8AC3E}">
        <p14:creationId xmlns:p14="http://schemas.microsoft.com/office/powerpoint/2010/main" val="3989467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23" grpId="0"/>
      <p:bldP spid="24" grpId="0"/>
      <p:bldP spid="25" grpId="0"/>
      <p:bldP spid="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a:t>
            </a:r>
            <a:r>
              <a:rPr lang="en-GB" sz="3600" b="1" dirty="0" err="1">
                <a:solidFill>
                  <a:schemeClr val="bg1"/>
                </a:solidFill>
              </a:rPr>
              <a:t>texte</a:t>
            </a:r>
            <a:endParaRPr lang="en-GB" sz="3600" b="1" dirty="0">
              <a:solidFill>
                <a:schemeClr val="bg1"/>
              </a:solidFill>
            </a:endParaRP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 / </a:t>
            </a:r>
            <a:r>
              <a:rPr lang="en-GB" sz="2000" b="1" dirty="0" err="1">
                <a:solidFill>
                  <a:prstClr val="white"/>
                </a:solidFill>
                <a:latin typeface="Century Gothic" panose="020B0502020202020204" pitchFamily="34" charset="0"/>
              </a:rPr>
              <a:t>parler</a:t>
            </a:r>
            <a:endParaRPr lang="en-GB" sz="2000" b="1" dirty="0">
              <a:solidFill>
                <a:prstClr val="white"/>
              </a:solidFill>
              <a:latin typeface="Century Gothic" panose="020B0502020202020204" pitchFamily="34" charset="0"/>
            </a:endParaRPr>
          </a:p>
        </p:txBody>
      </p:sp>
      <p:sp>
        <p:nvSpPr>
          <p:cNvPr id="9" name="TextBox 8">
            <a:extLst>
              <a:ext uri="{FF2B5EF4-FFF2-40B4-BE49-F238E27FC236}">
                <a16:creationId xmlns:a16="http://schemas.microsoft.com/office/drawing/2014/main" xmlns="" id="{E0E595E1-4AA7-4DFB-A69F-CD9829E45E75}"/>
              </a:ext>
            </a:extLst>
          </p:cNvPr>
          <p:cNvSpPr txBox="1"/>
          <p:nvPr/>
        </p:nvSpPr>
        <p:spPr>
          <a:xfrm>
            <a:off x="282080" y="1670895"/>
            <a:ext cx="5760000" cy="4093428"/>
          </a:xfrm>
          <a:prstGeom prst="rect">
            <a:avLst/>
          </a:prstGeom>
          <a:noFill/>
          <a:ln>
            <a:solidFill>
              <a:srgbClr val="002060"/>
            </a:solidFill>
          </a:ln>
        </p:spPr>
        <p:txBody>
          <a:bodyPr wrap="square" rtlCol="0" anchor="ctr">
            <a:spAutoFit/>
          </a:bodyPr>
          <a:lstStyle/>
          <a:p>
            <a:r>
              <a:rPr lang="fr-FR" sz="2800" b="1" dirty="0">
                <a:solidFill>
                  <a:srgbClr val="4472C4">
                    <a:lumMod val="50000"/>
                  </a:srgbClr>
                </a:solidFill>
                <a:latin typeface="Century Gothic"/>
              </a:rPr>
              <a:t>Au réveillon de Noël sur l’ISS, la gastronomie française au menu</a:t>
            </a:r>
          </a:p>
          <a:p>
            <a:endParaRPr lang="fr-FR" sz="2000" dirty="0">
              <a:solidFill>
                <a:srgbClr val="4472C4">
                  <a:lumMod val="50000"/>
                </a:srgbClr>
              </a:solidFill>
              <a:latin typeface="Century Gothic"/>
            </a:endParaRPr>
          </a:p>
          <a:p>
            <a:r>
              <a:rPr lang="fr-FR" sz="2000" dirty="0">
                <a:solidFill>
                  <a:srgbClr val="4472C4">
                    <a:lumMod val="50000"/>
                  </a:srgbClr>
                </a:solidFill>
                <a:latin typeface="Century Gothic"/>
              </a:rPr>
              <a:t>24 décembre 2016</a:t>
            </a:r>
          </a:p>
          <a:p>
            <a:endParaRPr lang="fr-FR" sz="2000" dirty="0">
              <a:solidFill>
                <a:srgbClr val="4472C4">
                  <a:lumMod val="50000"/>
                </a:srgbClr>
              </a:solidFill>
              <a:latin typeface="Century Gothic"/>
            </a:endParaRPr>
          </a:p>
          <a:p>
            <a:r>
              <a:rPr lang="fr-FR" sz="2400" dirty="0">
                <a:solidFill>
                  <a:srgbClr val="4472C4">
                    <a:lumMod val="50000"/>
                  </a:srgbClr>
                </a:solidFill>
                <a:latin typeface="Century Gothic"/>
              </a:rPr>
              <a:t>On ______ être astronaute et bien manger. Le Français Thomas Pesquet emporte des plats des grands chefs français sur la station spatiale internationale, pour des occasions spéciales.</a:t>
            </a:r>
          </a:p>
        </p:txBody>
      </p:sp>
      <p:sp>
        <p:nvSpPr>
          <p:cNvPr id="11" name="TextBox 10">
            <a:extLst>
              <a:ext uri="{FF2B5EF4-FFF2-40B4-BE49-F238E27FC236}">
                <a16:creationId xmlns:a16="http://schemas.microsoft.com/office/drawing/2014/main" xmlns="" id="{DB75471D-6FFC-480A-A9F9-B2EC893C25C8}"/>
              </a:ext>
            </a:extLst>
          </p:cNvPr>
          <p:cNvSpPr txBox="1"/>
          <p:nvPr/>
        </p:nvSpPr>
        <p:spPr>
          <a:xfrm>
            <a:off x="6419851" y="1455452"/>
            <a:ext cx="5490070" cy="4524315"/>
          </a:xfrm>
          <a:prstGeom prst="rect">
            <a:avLst/>
          </a:prstGeom>
          <a:noFill/>
        </p:spPr>
        <p:txBody>
          <a:bodyPr wrap="square" rtlCol="0">
            <a:spAutoFit/>
          </a:bodyPr>
          <a:lstStyle/>
          <a:p>
            <a:r>
              <a:rPr lang="en-US" sz="2400" b="1" dirty="0" err="1">
                <a:solidFill>
                  <a:srgbClr val="4472C4">
                    <a:lumMod val="50000"/>
                  </a:srgbClr>
                </a:solidFill>
                <a:latin typeface="Century Gothic"/>
              </a:rPr>
              <a:t>Regarde</a:t>
            </a:r>
            <a:r>
              <a:rPr lang="en-US" sz="2400" b="1" dirty="0">
                <a:solidFill>
                  <a:srgbClr val="4472C4">
                    <a:lumMod val="50000"/>
                  </a:srgbClr>
                </a:solidFill>
                <a:latin typeface="Century Gothic"/>
              </a:rPr>
              <a:t> </a:t>
            </a:r>
            <a:r>
              <a:rPr lang="en-US" sz="2400" b="1" dirty="0" err="1">
                <a:solidFill>
                  <a:srgbClr val="4472C4">
                    <a:lumMod val="50000"/>
                  </a:srgbClr>
                </a:solidFill>
                <a:latin typeface="Century Gothic"/>
              </a:rPr>
              <a:t>l’extrait</a:t>
            </a:r>
            <a:r>
              <a:rPr lang="en-US" sz="2400" b="1" dirty="0">
                <a:solidFill>
                  <a:srgbClr val="4472C4">
                    <a:lumMod val="50000"/>
                  </a:srgbClr>
                </a:solidFill>
                <a:latin typeface="Century Gothic"/>
              </a:rPr>
              <a:t> et </a:t>
            </a:r>
            <a:r>
              <a:rPr lang="en-US" sz="2400" b="1" dirty="0" err="1">
                <a:solidFill>
                  <a:srgbClr val="4472C4">
                    <a:lumMod val="50000"/>
                  </a:srgbClr>
                </a:solidFill>
                <a:latin typeface="Century Gothic"/>
              </a:rPr>
              <a:t>parle</a:t>
            </a:r>
            <a:r>
              <a:rPr lang="en-US" sz="2400" b="1" dirty="0">
                <a:solidFill>
                  <a:srgbClr val="4472C4">
                    <a:lumMod val="50000"/>
                  </a:srgbClr>
                </a:solidFill>
                <a:latin typeface="Century Gothic"/>
              </a:rPr>
              <a:t> avec un(e) </a:t>
            </a:r>
            <a:r>
              <a:rPr lang="en-US" sz="2400" b="1" dirty="0" err="1">
                <a:solidFill>
                  <a:srgbClr val="4472C4">
                    <a:lumMod val="50000"/>
                  </a:srgbClr>
                </a:solidFill>
                <a:latin typeface="Century Gothic"/>
              </a:rPr>
              <a:t>partenaire</a:t>
            </a:r>
            <a:r>
              <a:rPr lang="en-US" sz="2400" b="1" dirty="0">
                <a:solidFill>
                  <a:srgbClr val="4472C4">
                    <a:lumMod val="50000"/>
                  </a:srgbClr>
                </a:solidFill>
                <a:latin typeface="Century Gothic"/>
              </a:rPr>
              <a:t> :</a:t>
            </a:r>
            <a:endParaRPr lang="en-GB" sz="2400" b="1" dirty="0">
              <a:solidFill>
                <a:srgbClr val="4472C4">
                  <a:lumMod val="50000"/>
                </a:srgbClr>
              </a:solidFill>
              <a:latin typeface="Century Gothic"/>
            </a:endParaRPr>
          </a:p>
          <a:p>
            <a:endParaRPr lang="en-GB" sz="2400" b="1" dirty="0">
              <a:solidFill>
                <a:srgbClr val="4472C4">
                  <a:lumMod val="50000"/>
                </a:srgbClr>
              </a:solidFill>
              <a:latin typeface="Century Gothic"/>
            </a:endParaRPr>
          </a:p>
          <a:p>
            <a:r>
              <a:rPr lang="en-GB" sz="2400" b="1" dirty="0">
                <a:solidFill>
                  <a:srgbClr val="4472C4">
                    <a:lumMod val="50000"/>
                  </a:srgbClr>
                </a:solidFill>
                <a:latin typeface="Century Gothic"/>
              </a:rPr>
              <a:t>1) Ce </a:t>
            </a:r>
            <a:r>
              <a:rPr lang="en-GB" sz="2400" b="1" dirty="0" err="1">
                <a:solidFill>
                  <a:srgbClr val="4472C4">
                    <a:lumMod val="50000"/>
                  </a:srgbClr>
                </a:solidFill>
                <a:latin typeface="Century Gothic"/>
              </a:rPr>
              <a:t>texte</a:t>
            </a:r>
            <a:r>
              <a:rPr lang="en-GB" sz="2400" b="1" dirty="0">
                <a:solidFill>
                  <a:srgbClr val="4472C4">
                    <a:lumMod val="50000"/>
                  </a:srgbClr>
                </a:solidFill>
                <a:latin typeface="Century Gothic"/>
              </a:rPr>
              <a:t> </a:t>
            </a:r>
            <a:r>
              <a:rPr lang="en-GB" sz="2400" b="1" dirty="0" err="1">
                <a:solidFill>
                  <a:srgbClr val="4472C4">
                    <a:lumMod val="50000"/>
                  </a:srgbClr>
                </a:solidFill>
                <a:latin typeface="Century Gothic"/>
              </a:rPr>
              <a:t>est</a:t>
            </a:r>
            <a:r>
              <a:rPr lang="en-GB" sz="2400" b="1" dirty="0">
                <a:solidFill>
                  <a:srgbClr val="4472C4">
                    <a:lumMod val="50000"/>
                  </a:srgbClr>
                </a:solidFill>
                <a:latin typeface="Century Gothic"/>
              </a:rPr>
              <a:t>…</a:t>
            </a:r>
          </a:p>
          <a:p>
            <a:pPr marL="914400" lvl="1" indent="-457200">
              <a:buFontTx/>
              <a:buAutoNum type="alphaLcParenR"/>
            </a:pPr>
            <a:r>
              <a:rPr lang="en-GB" sz="2400" dirty="0">
                <a:solidFill>
                  <a:srgbClr val="4472C4">
                    <a:lumMod val="50000"/>
                  </a:srgbClr>
                </a:solidFill>
                <a:latin typeface="Century Gothic"/>
              </a:rPr>
              <a:t>un article</a:t>
            </a:r>
          </a:p>
          <a:p>
            <a:pPr marL="914400" lvl="1" indent="-457200">
              <a:buFontTx/>
              <a:buAutoNum type="alphaLcParenR"/>
            </a:pPr>
            <a:r>
              <a:rPr lang="en-GB" sz="2400" dirty="0" err="1">
                <a:solidFill>
                  <a:srgbClr val="4472C4">
                    <a:lumMod val="50000"/>
                  </a:srgbClr>
                </a:solidFill>
                <a:latin typeface="Century Gothic"/>
              </a:rPr>
              <a:t>une</a:t>
            </a:r>
            <a:r>
              <a:rPr lang="en-GB" sz="2400" dirty="0">
                <a:solidFill>
                  <a:srgbClr val="4472C4">
                    <a:lumMod val="50000"/>
                  </a:srgbClr>
                </a:solidFill>
                <a:latin typeface="Century Gothic"/>
              </a:rPr>
              <a:t> </a:t>
            </a:r>
            <a:r>
              <a:rPr lang="en-GB" sz="2400" dirty="0" err="1">
                <a:solidFill>
                  <a:srgbClr val="4472C4">
                    <a:lumMod val="50000"/>
                  </a:srgbClr>
                </a:solidFill>
                <a:latin typeface="Century Gothic"/>
              </a:rPr>
              <a:t>histoire</a:t>
            </a:r>
            <a:endParaRPr lang="en-GB" sz="2400" dirty="0">
              <a:solidFill>
                <a:srgbClr val="4472C4">
                  <a:lumMod val="50000"/>
                </a:srgbClr>
              </a:solidFill>
              <a:latin typeface="Century Gothic"/>
            </a:endParaRPr>
          </a:p>
          <a:p>
            <a:pPr marL="914400" lvl="1" indent="-457200">
              <a:buFontTx/>
              <a:buAutoNum type="alphaLcParenR"/>
            </a:pPr>
            <a:r>
              <a:rPr lang="en-GB" sz="2400" dirty="0">
                <a:solidFill>
                  <a:srgbClr val="4472C4">
                    <a:lumMod val="50000"/>
                  </a:srgbClr>
                </a:solidFill>
                <a:latin typeface="Century Gothic"/>
              </a:rPr>
              <a:t>un </a:t>
            </a:r>
            <a:r>
              <a:rPr lang="en-GB" sz="2400" dirty="0" err="1">
                <a:solidFill>
                  <a:srgbClr val="4472C4">
                    <a:lumMod val="50000"/>
                  </a:srgbClr>
                </a:solidFill>
                <a:latin typeface="Century Gothic"/>
              </a:rPr>
              <a:t>poème</a:t>
            </a:r>
            <a:endParaRPr lang="en-GB" sz="2400" dirty="0">
              <a:solidFill>
                <a:srgbClr val="4472C4">
                  <a:lumMod val="50000"/>
                </a:srgbClr>
              </a:solidFill>
              <a:latin typeface="Century Gothic"/>
            </a:endParaRPr>
          </a:p>
          <a:p>
            <a:pPr marL="457200" indent="-457200">
              <a:buFontTx/>
              <a:buAutoNum type="alphaLcParenR"/>
            </a:pPr>
            <a:endParaRPr lang="en-GB" sz="2400" dirty="0">
              <a:solidFill>
                <a:srgbClr val="4472C4">
                  <a:lumMod val="50000"/>
                </a:srgbClr>
              </a:solidFill>
              <a:latin typeface="Century Gothic"/>
            </a:endParaRPr>
          </a:p>
          <a:p>
            <a:r>
              <a:rPr lang="en-GB" sz="2400" b="1" dirty="0">
                <a:solidFill>
                  <a:srgbClr val="4472C4">
                    <a:lumMod val="50000"/>
                  </a:srgbClr>
                </a:solidFill>
                <a:latin typeface="Century Gothic"/>
              </a:rPr>
              <a:t>2) </a:t>
            </a:r>
            <a:r>
              <a:rPr lang="en-GB" sz="2400" b="1" dirty="0" err="1">
                <a:solidFill>
                  <a:srgbClr val="4472C4">
                    <a:lumMod val="50000"/>
                  </a:srgbClr>
                </a:solidFill>
                <a:latin typeface="Century Gothic"/>
              </a:rPr>
              <a:t>Pourquoi</a:t>
            </a:r>
            <a:r>
              <a:rPr lang="en-GB" sz="2400" b="1" dirty="0">
                <a:solidFill>
                  <a:srgbClr val="4472C4">
                    <a:lumMod val="50000"/>
                  </a:srgbClr>
                </a:solidFill>
                <a:latin typeface="Century Gothic"/>
              </a:rPr>
              <a:t> ? Il y a…</a:t>
            </a:r>
          </a:p>
          <a:p>
            <a:pPr marL="914400" lvl="1" indent="-457200">
              <a:buFontTx/>
              <a:buAutoNum type="alphaLcParenR"/>
            </a:pPr>
            <a:r>
              <a:rPr lang="en-GB" sz="2400" dirty="0" err="1">
                <a:solidFill>
                  <a:srgbClr val="4472C4">
                    <a:lumMod val="50000"/>
                  </a:srgbClr>
                </a:solidFill>
                <a:latin typeface="Century Gothic"/>
              </a:rPr>
              <a:t>une</a:t>
            </a:r>
            <a:r>
              <a:rPr lang="en-GB" sz="2400" dirty="0">
                <a:solidFill>
                  <a:srgbClr val="4472C4">
                    <a:lumMod val="50000"/>
                  </a:srgbClr>
                </a:solidFill>
                <a:latin typeface="Century Gothic"/>
              </a:rPr>
              <a:t> date</a:t>
            </a:r>
          </a:p>
          <a:p>
            <a:pPr marL="914400" lvl="1" indent="-457200">
              <a:buFontTx/>
              <a:buAutoNum type="alphaLcParenR"/>
            </a:pPr>
            <a:r>
              <a:rPr lang="en-GB" sz="2400" dirty="0">
                <a:solidFill>
                  <a:srgbClr val="4472C4">
                    <a:lumMod val="50000"/>
                  </a:srgbClr>
                </a:solidFill>
                <a:latin typeface="Century Gothic"/>
              </a:rPr>
              <a:t>un titre</a:t>
            </a:r>
          </a:p>
          <a:p>
            <a:pPr marL="914400" lvl="1" indent="-457200">
              <a:buFontTx/>
              <a:buAutoNum type="alphaLcParenR"/>
            </a:pPr>
            <a:r>
              <a:rPr lang="en-GB" sz="2400" dirty="0">
                <a:solidFill>
                  <a:srgbClr val="4472C4">
                    <a:lumMod val="50000"/>
                  </a:srgbClr>
                </a:solidFill>
                <a:latin typeface="Century Gothic"/>
              </a:rPr>
              <a:t>des rimes</a:t>
            </a:r>
          </a:p>
        </p:txBody>
      </p:sp>
      <p:pic>
        <p:nvPicPr>
          <p:cNvPr id="10" name="Picture 9" descr="green checkmark">
            <a:extLst>
              <a:ext uri="{FF2B5EF4-FFF2-40B4-BE49-F238E27FC236}">
                <a16:creationId xmlns:a16="http://schemas.microsoft.com/office/drawing/2014/main" xmlns="" id="{2B8936DD-D14C-4DE0-849A-E202A5991C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0334" y="2859554"/>
            <a:ext cx="364293" cy="379472"/>
          </a:xfrm>
          <a:prstGeom prst="rect">
            <a:avLst/>
          </a:prstGeom>
        </p:spPr>
      </p:pic>
      <p:pic>
        <p:nvPicPr>
          <p:cNvPr id="12" name="Picture 11" descr="green checkmark">
            <a:extLst>
              <a:ext uri="{FF2B5EF4-FFF2-40B4-BE49-F238E27FC236}">
                <a16:creationId xmlns:a16="http://schemas.microsoft.com/office/drawing/2014/main" xmlns="" id="{83FC34F7-3DD6-478A-873A-F27992E275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2314" y="4723552"/>
            <a:ext cx="364293" cy="379472"/>
          </a:xfrm>
          <a:prstGeom prst="rect">
            <a:avLst/>
          </a:prstGeom>
        </p:spPr>
      </p:pic>
      <p:pic>
        <p:nvPicPr>
          <p:cNvPr id="13" name="Picture 12" descr="green checkmark">
            <a:extLst>
              <a:ext uri="{FF2B5EF4-FFF2-40B4-BE49-F238E27FC236}">
                <a16:creationId xmlns:a16="http://schemas.microsoft.com/office/drawing/2014/main" xmlns="" id="{51BB5A5A-275E-449A-8F9B-97A5CE1D5B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4543" y="5103024"/>
            <a:ext cx="364293" cy="379472"/>
          </a:xfrm>
          <a:prstGeom prst="rect">
            <a:avLst/>
          </a:prstGeom>
        </p:spPr>
      </p:pic>
    </p:spTree>
    <p:extLst>
      <p:ext uri="{BB962C8B-B14F-4D97-AF65-F5344CB8AC3E}">
        <p14:creationId xmlns:p14="http://schemas.microsoft.com/office/powerpoint/2010/main" val="24862291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Aide la </a:t>
            </a:r>
            <a:r>
              <a:rPr lang="en-GB" sz="3600" b="1" dirty="0" err="1">
                <a:solidFill>
                  <a:schemeClr val="bg1"/>
                </a:solidFill>
              </a:rPr>
              <a:t>journaliste</a:t>
            </a:r>
            <a:r>
              <a:rPr lang="en-GB" sz="3600" b="1" dirty="0">
                <a:solidFill>
                  <a:schemeClr val="bg1"/>
                </a:solidFill>
              </a:rPr>
              <a:t> !</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344150" y="249870"/>
            <a:ext cx="156577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 / </a:t>
            </a: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xmlns="" id="{6E7E97DA-2F23-F745-B756-301D480DCC3C}"/>
              </a:ext>
            </a:extLst>
          </p:cNvPr>
          <p:cNvSpPr txBox="1"/>
          <p:nvPr/>
        </p:nvSpPr>
        <p:spPr>
          <a:xfrm>
            <a:off x="180000" y="1296000"/>
            <a:ext cx="11729920" cy="3899850"/>
          </a:xfrm>
          <a:prstGeom prst="rect">
            <a:avLst/>
          </a:prstGeom>
          <a:noFill/>
        </p:spPr>
        <p:txBody>
          <a:bodyPr wrap="square" rtlCol="0">
            <a:spAutoFit/>
          </a:bodyPr>
          <a:lstStyle/>
          <a:p>
            <a:pPr>
              <a:defRPr/>
            </a:pPr>
            <a:r>
              <a:rPr lang="fr-FR" sz="2400" dirty="0">
                <a:solidFill>
                  <a:srgbClr val="4472C4">
                    <a:lumMod val="50000"/>
                  </a:srgbClr>
                </a:solidFill>
                <a:latin typeface="Century Gothic" panose="020F0302020204030204"/>
              </a:rPr>
              <a:t>L’article est incomplet ! </a:t>
            </a:r>
            <a:r>
              <a:rPr lang="fr-FR" sz="2400" b="1" dirty="0">
                <a:solidFill>
                  <a:srgbClr val="4472C4">
                    <a:lumMod val="50000"/>
                  </a:srgbClr>
                </a:solidFill>
                <a:latin typeface="Century Gothic" panose="020F0302020204030204"/>
              </a:rPr>
              <a:t>Lis les citations. Quel verbe peut compléter les phrases ? Écris des phrases complètes avec une forme verbale correcte.</a:t>
            </a:r>
          </a:p>
          <a:p>
            <a:pPr>
              <a:defRPr/>
            </a:pPr>
            <a:endParaRPr lang="fr-FR" sz="2400" b="1" dirty="0">
              <a:solidFill>
                <a:srgbClr val="4472C4">
                  <a:lumMod val="50000"/>
                </a:srgbClr>
              </a:solidFill>
              <a:latin typeface="Century Gothic" panose="020F0302020204030204"/>
            </a:endParaRPr>
          </a:p>
          <a:p>
            <a:pPr marL="457200" indent="-457200">
              <a:lnSpc>
                <a:spcPct val="150000"/>
              </a:lnSpc>
              <a:buFont typeface="+mj-lt"/>
              <a:buAutoNum type="arabicPeriod"/>
              <a:defRPr/>
            </a:pPr>
            <a:r>
              <a:rPr lang="fr-FR" sz="2400" dirty="0">
                <a:solidFill>
                  <a:srgbClr val="4472C4">
                    <a:lumMod val="50000"/>
                  </a:srgbClr>
                </a:solidFill>
                <a:latin typeface="Century Gothic" panose="020F0302020204030204"/>
              </a:rPr>
              <a:t>« On </a:t>
            </a:r>
            <a:r>
              <a:rPr lang="fr-FR" sz="2400" b="1" dirty="0">
                <a:solidFill>
                  <a:srgbClr val="EE6000"/>
                </a:solidFill>
                <a:latin typeface="Century Gothic" panose="020F0302020204030204"/>
              </a:rPr>
              <a:t>peut</a:t>
            </a:r>
            <a:r>
              <a:rPr lang="fr-FR" sz="2400" dirty="0">
                <a:solidFill>
                  <a:srgbClr val="4472C4">
                    <a:lumMod val="50000"/>
                  </a:srgbClr>
                </a:solidFill>
                <a:latin typeface="Century Gothic" panose="020F0302020204030204"/>
              </a:rPr>
              <a:t> être astronaute et bien manger. »</a:t>
            </a:r>
          </a:p>
          <a:p>
            <a:pPr marL="457200" indent="-457200">
              <a:lnSpc>
                <a:spcPct val="150000"/>
              </a:lnSpc>
              <a:buFont typeface="+mj-lt"/>
              <a:buAutoNum type="arabicPeriod"/>
              <a:defRPr/>
            </a:pPr>
            <a:r>
              <a:rPr lang="fr-FR" sz="2400" dirty="0">
                <a:solidFill>
                  <a:srgbClr val="4472C4">
                    <a:lumMod val="50000"/>
                  </a:srgbClr>
                </a:solidFill>
                <a:latin typeface="Century Gothic" panose="020F0302020204030204"/>
              </a:rPr>
              <a:t>« Qui dit qu’on ne </a:t>
            </a:r>
            <a:r>
              <a:rPr lang="fr-FR" sz="2400" b="1" dirty="0">
                <a:solidFill>
                  <a:srgbClr val="EE6000"/>
                </a:solidFill>
                <a:latin typeface="Century Gothic" panose="020F0302020204030204"/>
              </a:rPr>
              <a:t>peut</a:t>
            </a:r>
            <a:r>
              <a:rPr lang="fr-FR" sz="2400" dirty="0">
                <a:solidFill>
                  <a:srgbClr val="4472C4">
                    <a:lumMod val="50000"/>
                  </a:srgbClr>
                </a:solidFill>
                <a:latin typeface="Century Gothic" panose="020F0302020204030204"/>
              </a:rPr>
              <a:t> pas célébrer Noël dans l’espace ? »</a:t>
            </a:r>
          </a:p>
          <a:p>
            <a:pPr marL="457200" indent="-457200">
              <a:lnSpc>
                <a:spcPct val="150000"/>
              </a:lnSpc>
              <a:buFont typeface="+mj-lt"/>
              <a:buAutoNum type="arabicPeriod"/>
              <a:defRPr/>
            </a:pPr>
            <a:r>
              <a:rPr lang="fr-FR" sz="2400" dirty="0">
                <a:solidFill>
                  <a:srgbClr val="4472C4">
                    <a:lumMod val="50000"/>
                  </a:srgbClr>
                </a:solidFill>
                <a:latin typeface="Century Gothic" panose="020F0302020204030204"/>
              </a:rPr>
              <a:t>« Dans l’espace, on </a:t>
            </a:r>
            <a:r>
              <a:rPr lang="fr-FR" sz="2400" b="1" dirty="0">
                <a:solidFill>
                  <a:srgbClr val="EE6000"/>
                </a:solidFill>
                <a:latin typeface="Century Gothic" panose="020F0302020204030204"/>
              </a:rPr>
              <a:t>doit</a:t>
            </a:r>
            <a:r>
              <a:rPr lang="fr-FR" sz="2400" dirty="0">
                <a:solidFill>
                  <a:srgbClr val="4472C4">
                    <a:lumMod val="50000"/>
                  </a:srgbClr>
                </a:solidFill>
                <a:latin typeface="Century Gothic" panose="020F0302020204030204"/>
              </a:rPr>
              <a:t> modifier la cuisine. »</a:t>
            </a:r>
          </a:p>
          <a:p>
            <a:pPr marL="457200" indent="-457200">
              <a:lnSpc>
                <a:spcPct val="150000"/>
              </a:lnSpc>
              <a:buFont typeface="+mj-lt"/>
              <a:buAutoNum type="arabicPeriod"/>
              <a:defRPr/>
            </a:pPr>
            <a:r>
              <a:rPr lang="fr-FR" sz="2400" dirty="0">
                <a:solidFill>
                  <a:srgbClr val="4472C4">
                    <a:lumMod val="50000"/>
                  </a:srgbClr>
                </a:solidFill>
                <a:latin typeface="Century Gothic" panose="020F0302020204030204"/>
              </a:rPr>
              <a:t>« On </a:t>
            </a:r>
            <a:r>
              <a:rPr lang="fr-FR" sz="2400" b="1" dirty="0">
                <a:solidFill>
                  <a:srgbClr val="EE6000"/>
                </a:solidFill>
                <a:latin typeface="Century Gothic" panose="020F0302020204030204"/>
              </a:rPr>
              <a:t>doit</a:t>
            </a:r>
            <a:r>
              <a:rPr lang="fr-FR" sz="2400" dirty="0">
                <a:solidFill>
                  <a:srgbClr val="4472C4">
                    <a:lumMod val="50000"/>
                  </a:srgbClr>
                </a:solidFill>
                <a:latin typeface="Century Gothic" panose="020F0302020204030204"/>
              </a:rPr>
              <a:t> changer les textures et concentrer les goûts. »</a:t>
            </a:r>
          </a:p>
          <a:p>
            <a:pPr marL="457200" indent="-457200">
              <a:lnSpc>
                <a:spcPct val="150000"/>
              </a:lnSpc>
              <a:buFont typeface="+mj-lt"/>
              <a:buAutoNum type="arabicPeriod"/>
            </a:pPr>
            <a:r>
              <a:rPr lang="fr-FR" sz="2400" dirty="0">
                <a:solidFill>
                  <a:srgbClr val="4472C4">
                    <a:lumMod val="50000"/>
                  </a:srgbClr>
                </a:solidFill>
                <a:latin typeface="Century Gothic" panose="020F0302020204030204"/>
              </a:rPr>
              <a:t>« Il </a:t>
            </a:r>
            <a:r>
              <a:rPr lang="fr-FR" sz="2400" b="1" dirty="0">
                <a:solidFill>
                  <a:srgbClr val="EE6000"/>
                </a:solidFill>
                <a:latin typeface="Century Gothic"/>
              </a:rPr>
              <a:t>sait</a:t>
            </a:r>
            <a:r>
              <a:rPr lang="fr-FR" sz="2400" dirty="0">
                <a:solidFill>
                  <a:srgbClr val="4472C4">
                    <a:lumMod val="50000"/>
                  </a:srgbClr>
                </a:solidFill>
                <a:latin typeface="Century Gothic"/>
              </a:rPr>
              <a:t>  gérer ces contraintes puisqu’il est expert en cuisine spatiale. »</a:t>
            </a:r>
          </a:p>
        </p:txBody>
      </p:sp>
      <p:graphicFrame>
        <p:nvGraphicFramePr>
          <p:cNvPr id="10" name="Table 9">
            <a:extLst>
              <a:ext uri="{FF2B5EF4-FFF2-40B4-BE49-F238E27FC236}">
                <a16:creationId xmlns:a16="http://schemas.microsoft.com/office/drawing/2014/main" xmlns="" id="{4E14A7B6-C5DF-4AD9-B4C1-C541D66EA0B4}"/>
              </a:ext>
            </a:extLst>
          </p:cNvPr>
          <p:cNvGraphicFramePr>
            <a:graphicFrameLocks noGrp="1"/>
          </p:cNvGraphicFramePr>
          <p:nvPr>
            <p:extLst>
              <p:ext uri="{D42A27DB-BD31-4B8C-83A1-F6EECF244321}">
                <p14:modId xmlns:p14="http://schemas.microsoft.com/office/powerpoint/2010/main" val="2946203024"/>
              </p:ext>
            </p:extLst>
          </p:nvPr>
        </p:nvGraphicFramePr>
        <p:xfrm>
          <a:off x="1809750" y="5603866"/>
          <a:ext cx="8128000" cy="518159"/>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xmlns="" val="2449738581"/>
                    </a:ext>
                  </a:extLst>
                </a:gridCol>
                <a:gridCol w="2032000">
                  <a:extLst>
                    <a:ext uri="{9D8B030D-6E8A-4147-A177-3AD203B41FA5}">
                      <a16:colId xmlns:a16="http://schemas.microsoft.com/office/drawing/2014/main" xmlns="" val="1222576734"/>
                    </a:ext>
                  </a:extLst>
                </a:gridCol>
                <a:gridCol w="2032000">
                  <a:extLst>
                    <a:ext uri="{9D8B030D-6E8A-4147-A177-3AD203B41FA5}">
                      <a16:colId xmlns:a16="http://schemas.microsoft.com/office/drawing/2014/main" xmlns="" val="1626207286"/>
                    </a:ext>
                  </a:extLst>
                </a:gridCol>
                <a:gridCol w="2032000">
                  <a:extLst>
                    <a:ext uri="{9D8B030D-6E8A-4147-A177-3AD203B41FA5}">
                      <a16:colId xmlns:a16="http://schemas.microsoft.com/office/drawing/2014/main" xmlns="" val="1190733176"/>
                    </a:ext>
                  </a:extLst>
                </a:gridCol>
              </a:tblGrid>
              <a:tr h="370840">
                <a:tc>
                  <a:txBody>
                    <a:bodyPr/>
                    <a:lstStyle/>
                    <a:p>
                      <a:pPr algn="ctr"/>
                      <a:r>
                        <a:rPr lang="en-GB" sz="2800" b="1" dirty="0" err="1">
                          <a:solidFill>
                            <a:srgbClr val="EE6000"/>
                          </a:solidFill>
                        </a:rPr>
                        <a:t>vouloir</a:t>
                      </a:r>
                      <a:endParaRPr lang="en-GB" sz="2800" b="1" dirty="0">
                        <a:solidFill>
                          <a:srgbClr val="EE6000"/>
                        </a:solidFill>
                      </a:endParaRP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EE6000"/>
                          </a:solidFill>
                        </a:rPr>
                        <a:t>devoir</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err="1">
                          <a:solidFill>
                            <a:srgbClr val="EE6000"/>
                          </a:solidFill>
                        </a:rPr>
                        <a:t>pouvoir</a:t>
                      </a:r>
                      <a:endParaRPr lang="en-GB" sz="2800" b="1" dirty="0">
                        <a:solidFill>
                          <a:srgbClr val="EE6000"/>
                        </a:solidFill>
                      </a:endParaRP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1" dirty="0">
                          <a:solidFill>
                            <a:srgbClr val="EE6000"/>
                          </a:solidFill>
                        </a:rPr>
                        <a:t>savoir</a:t>
                      </a:r>
                    </a:p>
                  </a:txBody>
                  <a:tcP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57166137"/>
                  </a:ext>
                </a:extLst>
              </a:tr>
            </a:tbl>
          </a:graphicData>
        </a:graphic>
      </p:graphicFrame>
      <p:sp>
        <p:nvSpPr>
          <p:cNvPr id="11" name="TextBox 10">
            <a:extLst>
              <a:ext uri="{FF2B5EF4-FFF2-40B4-BE49-F238E27FC236}">
                <a16:creationId xmlns:a16="http://schemas.microsoft.com/office/drawing/2014/main" xmlns="" id="{DEF1251E-06D9-4BCD-B5A7-DE6A10C82700}"/>
              </a:ext>
            </a:extLst>
          </p:cNvPr>
          <p:cNvSpPr txBox="1"/>
          <p:nvPr/>
        </p:nvSpPr>
        <p:spPr>
          <a:xfrm>
            <a:off x="6356715" y="258440"/>
            <a:ext cx="3828685" cy="783193"/>
          </a:xfrm>
          <a:prstGeom prst="wedgeRoundRectCallout">
            <a:avLst>
              <a:gd name="adj1" fmla="val 23009"/>
              <a:gd name="adj2" fmla="val 77611"/>
              <a:gd name="adj3" fmla="val 16667"/>
            </a:avLst>
          </a:prstGeom>
          <a:solidFill>
            <a:srgbClr val="105076"/>
          </a:solidFill>
          <a:ln>
            <a:solidFill>
              <a:srgbClr val="EE6000"/>
            </a:solidFill>
          </a:ln>
        </p:spPr>
        <p:txBody>
          <a:bodyPr wrap="square" lIns="0" rIns="0" rtlCol="0">
            <a:spAutoFit/>
          </a:bodyPr>
          <a:lstStyle/>
          <a:p>
            <a:pPr algn="ctr"/>
            <a:r>
              <a:rPr lang="en-GB" sz="2000" dirty="0">
                <a:solidFill>
                  <a:prstClr val="white"/>
                </a:solidFill>
                <a:latin typeface="Century Gothic"/>
              </a:rPr>
              <a:t>Each verb can be used more than once – or not at all!</a:t>
            </a:r>
          </a:p>
        </p:txBody>
      </p:sp>
      <p:sp>
        <p:nvSpPr>
          <p:cNvPr id="12" name="Rectangle 11">
            <a:extLst>
              <a:ext uri="{FF2B5EF4-FFF2-40B4-BE49-F238E27FC236}">
                <a16:creationId xmlns:a16="http://schemas.microsoft.com/office/drawing/2014/main" xmlns="" id="{3DC0F102-0591-4688-998C-1C2BE1F5465E}"/>
              </a:ext>
            </a:extLst>
          </p:cNvPr>
          <p:cNvSpPr/>
          <p:nvPr/>
        </p:nvSpPr>
        <p:spPr>
          <a:xfrm>
            <a:off x="1447800" y="2516072"/>
            <a:ext cx="7239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latin typeface="Century Gothic"/>
              </a:rPr>
              <a:t>____</a:t>
            </a:r>
          </a:p>
        </p:txBody>
      </p:sp>
      <p:sp>
        <p:nvSpPr>
          <p:cNvPr id="13" name="Rectangle 12">
            <a:extLst>
              <a:ext uri="{FF2B5EF4-FFF2-40B4-BE49-F238E27FC236}">
                <a16:creationId xmlns:a16="http://schemas.microsoft.com/office/drawing/2014/main" xmlns="" id="{5A51D3B7-6461-4CC2-B449-B79423ECE6F4}"/>
              </a:ext>
            </a:extLst>
          </p:cNvPr>
          <p:cNvSpPr/>
          <p:nvPr/>
        </p:nvSpPr>
        <p:spPr>
          <a:xfrm>
            <a:off x="3382350" y="3068522"/>
            <a:ext cx="7239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latin typeface="Century Gothic"/>
              </a:rPr>
              <a:t>____</a:t>
            </a:r>
          </a:p>
        </p:txBody>
      </p:sp>
      <p:sp>
        <p:nvSpPr>
          <p:cNvPr id="14" name="Rectangle 13">
            <a:extLst>
              <a:ext uri="{FF2B5EF4-FFF2-40B4-BE49-F238E27FC236}">
                <a16:creationId xmlns:a16="http://schemas.microsoft.com/office/drawing/2014/main" xmlns="" id="{6EAD0242-5649-435F-B3AE-B8C2F34D5981}"/>
              </a:ext>
            </a:extLst>
          </p:cNvPr>
          <p:cNvSpPr/>
          <p:nvPr/>
        </p:nvSpPr>
        <p:spPr>
          <a:xfrm>
            <a:off x="3625850" y="3656732"/>
            <a:ext cx="7239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latin typeface="Century Gothic"/>
              </a:rPr>
              <a:t>____</a:t>
            </a:r>
          </a:p>
        </p:txBody>
      </p:sp>
      <p:sp>
        <p:nvSpPr>
          <p:cNvPr id="15" name="Rectangle 14">
            <a:extLst>
              <a:ext uri="{FF2B5EF4-FFF2-40B4-BE49-F238E27FC236}">
                <a16:creationId xmlns:a16="http://schemas.microsoft.com/office/drawing/2014/main" xmlns="" id="{438A3266-BD76-4138-9DD5-8792902E886E}"/>
              </a:ext>
            </a:extLst>
          </p:cNvPr>
          <p:cNvSpPr/>
          <p:nvPr/>
        </p:nvSpPr>
        <p:spPr>
          <a:xfrm>
            <a:off x="1409700" y="4171082"/>
            <a:ext cx="7239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latin typeface="Century Gothic"/>
              </a:rPr>
              <a:t>____</a:t>
            </a:r>
          </a:p>
        </p:txBody>
      </p:sp>
      <p:sp>
        <p:nvSpPr>
          <p:cNvPr id="16" name="Rectangle 15">
            <a:extLst>
              <a:ext uri="{FF2B5EF4-FFF2-40B4-BE49-F238E27FC236}">
                <a16:creationId xmlns:a16="http://schemas.microsoft.com/office/drawing/2014/main" xmlns="" id="{7C90E7AE-B3F6-4573-8849-37668117E902}"/>
              </a:ext>
            </a:extLst>
          </p:cNvPr>
          <p:cNvSpPr/>
          <p:nvPr/>
        </p:nvSpPr>
        <p:spPr>
          <a:xfrm>
            <a:off x="1085850" y="4775408"/>
            <a:ext cx="723900"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latin typeface="Century Gothic"/>
              </a:rPr>
              <a:t>____</a:t>
            </a:r>
          </a:p>
        </p:txBody>
      </p:sp>
      <p:pic>
        <p:nvPicPr>
          <p:cNvPr id="7170" name="Picture 2" descr="Free Clipart Of Frustrated Woman At Computer - Frustrated Computer ...">
            <a:extLst>
              <a:ext uri="{FF2B5EF4-FFF2-40B4-BE49-F238E27FC236}">
                <a16:creationId xmlns:a16="http://schemas.microsoft.com/office/drawing/2014/main" xmlns="" id="{AFF237C1-A82B-45F7-9E2B-3A53B2BD93A2}"/>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841667" y="5026860"/>
            <a:ext cx="1350333"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605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Quand</a:t>
            </a:r>
            <a:r>
              <a:rPr lang="en-GB" sz="3600" b="1" dirty="0">
                <a:solidFill>
                  <a:schemeClr val="bg1"/>
                </a:solidFill>
              </a:rPr>
              <a:t> font-</a:t>
            </a:r>
            <a:r>
              <a:rPr lang="en-GB" sz="3600" b="1" dirty="0" err="1">
                <a:solidFill>
                  <a:schemeClr val="bg1"/>
                </a:solidFill>
              </a:rPr>
              <a:t>ils</a:t>
            </a:r>
            <a:r>
              <a:rPr lang="en-GB" sz="3600" b="1" dirty="0">
                <a:solidFill>
                  <a:schemeClr val="bg1"/>
                </a:solidFill>
              </a:rPr>
              <a:t> quoi ?</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6" name="TextBox 5">
            <a:extLst>
              <a:ext uri="{FF2B5EF4-FFF2-40B4-BE49-F238E27FC236}">
                <a16:creationId xmlns:a16="http://schemas.microsoft.com/office/drawing/2014/main" xmlns="" id="{861C63FE-B7DF-4815-9354-1972AA07599E}"/>
              </a:ext>
            </a:extLst>
          </p:cNvPr>
          <p:cNvSpPr txBox="1"/>
          <p:nvPr/>
        </p:nvSpPr>
        <p:spPr>
          <a:xfrm>
            <a:off x="180000" y="1296000"/>
            <a:ext cx="11573850" cy="4823436"/>
          </a:xfrm>
          <a:prstGeom prst="rect">
            <a:avLst/>
          </a:prstGeom>
          <a:noFill/>
        </p:spPr>
        <p:txBody>
          <a:bodyPr wrap="square" rtlCol="0">
            <a:spAutoFit/>
          </a:bodyPr>
          <a:lstStyle/>
          <a:p>
            <a:r>
              <a:rPr lang="fr-FR" sz="2400" b="1" dirty="0">
                <a:solidFill>
                  <a:srgbClr val="4472C4">
                    <a:lumMod val="50000"/>
                  </a:srgbClr>
                </a:solidFill>
                <a:latin typeface="Century Gothic"/>
              </a:rPr>
              <a:t>Lis l’article </a:t>
            </a:r>
            <a:r>
              <a:rPr lang="fr-FR" sz="2400" b="1" dirty="0" err="1">
                <a:solidFill>
                  <a:srgbClr val="4472C4">
                    <a:lumMod val="50000"/>
                  </a:srgbClr>
                </a:solidFill>
                <a:latin typeface="Century Gothic"/>
              </a:rPr>
              <a:t>compl</a:t>
            </a:r>
            <a:r>
              <a:rPr lang="en-GB" sz="2400" b="1" dirty="0">
                <a:solidFill>
                  <a:srgbClr val="4472C4">
                    <a:lumMod val="50000"/>
                  </a:srgbClr>
                </a:solidFill>
                <a:latin typeface="Century Gothic"/>
              </a:rPr>
              <a:t>et.</a:t>
            </a:r>
            <a:endParaRPr lang="fr-FR" sz="2400" b="1" dirty="0">
              <a:solidFill>
                <a:srgbClr val="4472C4">
                  <a:lumMod val="50000"/>
                </a:srgbClr>
              </a:solidFill>
              <a:latin typeface="Century Gothic"/>
            </a:endParaRPr>
          </a:p>
          <a:p>
            <a:endParaRPr lang="fr-FR" sz="2400" b="1" dirty="0">
              <a:solidFill>
                <a:srgbClr val="4472C4">
                  <a:lumMod val="50000"/>
                </a:srgbClr>
              </a:solidFill>
              <a:latin typeface="Century Gothic"/>
            </a:endParaRPr>
          </a:p>
          <a:p>
            <a:r>
              <a:rPr lang="fr-FR" sz="2400" b="1" dirty="0">
                <a:solidFill>
                  <a:srgbClr val="4472C4">
                    <a:lumMod val="50000"/>
                  </a:srgbClr>
                </a:solidFill>
                <a:latin typeface="Century Gothic"/>
              </a:rPr>
              <a:t>Ils font ces activités </a:t>
            </a:r>
            <a:r>
              <a:rPr lang="fr-FR" sz="2400" b="1" dirty="0">
                <a:solidFill>
                  <a:srgbClr val="EE6000"/>
                </a:solidFill>
                <a:latin typeface="Century Gothic"/>
              </a:rPr>
              <a:t>dans le passé</a:t>
            </a:r>
            <a:r>
              <a:rPr lang="fr-FR" sz="2400" b="1" dirty="0">
                <a:solidFill>
                  <a:srgbClr val="4472C4">
                    <a:lumMod val="50000"/>
                  </a:srgbClr>
                </a:solidFill>
                <a:latin typeface="Century Gothic"/>
              </a:rPr>
              <a:t>, </a:t>
            </a:r>
            <a:r>
              <a:rPr lang="fr-FR" sz="2400" b="1" dirty="0">
                <a:solidFill>
                  <a:srgbClr val="EE6000"/>
                </a:solidFill>
                <a:latin typeface="Century Gothic"/>
              </a:rPr>
              <a:t>à l’avenir </a:t>
            </a:r>
            <a:r>
              <a:rPr lang="fr-FR" sz="2400" b="1" dirty="0">
                <a:solidFill>
                  <a:srgbClr val="4472C4">
                    <a:lumMod val="50000"/>
                  </a:srgbClr>
                </a:solidFill>
                <a:latin typeface="Century Gothic"/>
              </a:rPr>
              <a:t>ou </a:t>
            </a:r>
            <a:r>
              <a:rPr lang="fr-FR" sz="2400" b="1" dirty="0">
                <a:solidFill>
                  <a:srgbClr val="EE6000"/>
                </a:solidFill>
                <a:latin typeface="Century Gothic"/>
              </a:rPr>
              <a:t>en général </a:t>
            </a:r>
            <a:r>
              <a:rPr lang="fr-FR" sz="2400" b="1" dirty="0">
                <a:solidFill>
                  <a:srgbClr val="4472C4">
                    <a:lumMod val="50000"/>
                  </a:srgbClr>
                </a:solidFill>
                <a:latin typeface="Century Gothic"/>
              </a:rPr>
              <a:t>? Écris trois listes.</a:t>
            </a:r>
          </a:p>
          <a:p>
            <a:endParaRPr lang="fr-FR" sz="2400" dirty="0">
              <a:solidFill>
                <a:srgbClr val="4472C4">
                  <a:lumMod val="50000"/>
                </a:srgbClr>
              </a:solidFill>
              <a:latin typeface="Century Gothic"/>
            </a:endParaRPr>
          </a:p>
          <a:p>
            <a:pPr marL="914400" lvl="1" indent="-457200">
              <a:lnSpc>
                <a:spcPct val="150000"/>
              </a:lnSpc>
              <a:buFont typeface="+mj-lt"/>
              <a:buAutoNum type="alphaUcPeriod"/>
            </a:pPr>
            <a:r>
              <a:rPr lang="fr-FR" sz="2400" dirty="0">
                <a:solidFill>
                  <a:srgbClr val="4472C4">
                    <a:lumMod val="50000"/>
                  </a:srgbClr>
                </a:solidFill>
                <a:latin typeface="Century Gothic"/>
              </a:rPr>
              <a:t>Les astronautes mangent bien dans l’espace.</a:t>
            </a:r>
          </a:p>
          <a:p>
            <a:pPr marL="914400" lvl="1" indent="-457200">
              <a:lnSpc>
                <a:spcPct val="150000"/>
              </a:lnSpc>
              <a:buFont typeface="+mj-lt"/>
              <a:buAutoNum type="alphaUcPeriod"/>
            </a:pPr>
            <a:r>
              <a:rPr lang="fr-FR" sz="2400" dirty="0">
                <a:solidFill>
                  <a:srgbClr val="4472C4">
                    <a:lumMod val="50000"/>
                  </a:srgbClr>
                </a:solidFill>
                <a:latin typeface="Century Gothic"/>
              </a:rPr>
              <a:t>Alain Ducasse développe des recettes pour l’espace.</a:t>
            </a:r>
          </a:p>
          <a:p>
            <a:pPr marL="914400" lvl="1" indent="-457200">
              <a:lnSpc>
                <a:spcPct val="150000"/>
              </a:lnSpc>
              <a:buFont typeface="+mj-lt"/>
              <a:buAutoNum type="alphaUcPeriod"/>
            </a:pPr>
            <a:r>
              <a:rPr lang="fr-FR" sz="2400" dirty="0">
                <a:solidFill>
                  <a:srgbClr val="4472C4">
                    <a:lumMod val="50000"/>
                  </a:srgbClr>
                </a:solidFill>
                <a:latin typeface="Century Gothic"/>
              </a:rPr>
              <a:t>Les astronautes mangent une langue de bœuf.</a:t>
            </a:r>
          </a:p>
          <a:p>
            <a:pPr marL="914400" lvl="1" indent="-457200">
              <a:lnSpc>
                <a:spcPct val="150000"/>
              </a:lnSpc>
              <a:buFont typeface="+mj-lt"/>
              <a:buAutoNum type="alphaUcPeriod"/>
            </a:pPr>
            <a:r>
              <a:rPr lang="fr-FR" sz="2400" dirty="0">
                <a:solidFill>
                  <a:srgbClr val="4472C4">
                    <a:lumMod val="50000"/>
                  </a:srgbClr>
                </a:solidFill>
                <a:latin typeface="Century Gothic"/>
              </a:rPr>
              <a:t>Les chefs modifient les textures et les goûts des plats.</a:t>
            </a:r>
          </a:p>
          <a:p>
            <a:pPr marL="914400" lvl="1" indent="-457200">
              <a:lnSpc>
                <a:spcPct val="150000"/>
              </a:lnSpc>
              <a:buFont typeface="+mj-lt"/>
              <a:buAutoNum type="alphaUcPeriod"/>
            </a:pPr>
            <a:r>
              <a:rPr lang="fr-FR" sz="2400" dirty="0">
                <a:solidFill>
                  <a:srgbClr val="4472C4">
                    <a:lumMod val="50000"/>
                  </a:srgbClr>
                </a:solidFill>
                <a:latin typeface="Century Gothic"/>
              </a:rPr>
              <a:t>Thierry Marx crée un menu pour le repas de Noël.</a:t>
            </a:r>
          </a:p>
          <a:p>
            <a:pPr marL="914400" lvl="1" indent="-457200">
              <a:lnSpc>
                <a:spcPct val="150000"/>
              </a:lnSpc>
              <a:buFont typeface="+mj-lt"/>
              <a:buAutoNum type="alphaUcPeriod"/>
            </a:pPr>
            <a:r>
              <a:rPr lang="fr-FR" sz="2400" dirty="0">
                <a:solidFill>
                  <a:srgbClr val="4472C4">
                    <a:lumMod val="50000"/>
                  </a:srgbClr>
                </a:solidFill>
                <a:latin typeface="Century Gothic"/>
              </a:rPr>
              <a:t>Les astronautes mangent un poulet.</a:t>
            </a:r>
          </a:p>
        </p:txBody>
      </p:sp>
      <p:sp>
        <p:nvSpPr>
          <p:cNvPr id="5" name="Speech Bubble: Rectangle with Corners Rounded 4">
            <a:extLst>
              <a:ext uri="{FF2B5EF4-FFF2-40B4-BE49-F238E27FC236}">
                <a16:creationId xmlns:a16="http://schemas.microsoft.com/office/drawing/2014/main" xmlns="" id="{FFACA40A-FA99-4277-BBFC-8D488AA0663F}"/>
              </a:ext>
            </a:extLst>
          </p:cNvPr>
          <p:cNvSpPr/>
          <p:nvPr/>
        </p:nvSpPr>
        <p:spPr>
          <a:xfrm>
            <a:off x="7429500" y="1004713"/>
            <a:ext cx="4324350" cy="783193"/>
          </a:xfrm>
          <a:prstGeom prst="wedgeRoundRectCallout">
            <a:avLst>
              <a:gd name="adj1" fmla="val 21018"/>
              <a:gd name="adj2" fmla="val 64932"/>
              <a:gd name="adj3" fmla="val 16667"/>
            </a:avLst>
          </a:prstGeom>
          <a:solidFill>
            <a:srgbClr val="105076"/>
          </a:solidFill>
          <a:ln>
            <a:solidFill>
              <a:srgbClr val="EE6000"/>
            </a:solidFill>
          </a:ln>
        </p:spPr>
        <p:txBody>
          <a:bodyPr wrap="square">
            <a:spAutoFit/>
          </a:bodyPr>
          <a:lstStyle/>
          <a:p>
            <a:r>
              <a:rPr lang="fr-FR" sz="2000" dirty="0">
                <a:solidFill>
                  <a:prstClr val="white"/>
                </a:solidFill>
                <a:latin typeface="Century Gothic"/>
              </a:rPr>
              <a:t>Écris les activités dans le </a:t>
            </a:r>
            <a:r>
              <a:rPr lang="fr-FR" sz="2000" b="1" dirty="0">
                <a:solidFill>
                  <a:prstClr val="white"/>
                </a:solidFill>
                <a:latin typeface="Century Gothic"/>
              </a:rPr>
              <a:t>passé</a:t>
            </a:r>
            <a:r>
              <a:rPr lang="fr-FR" sz="2000" dirty="0">
                <a:solidFill>
                  <a:prstClr val="white"/>
                </a:solidFill>
                <a:latin typeface="Century Gothic"/>
              </a:rPr>
              <a:t> et à </a:t>
            </a:r>
            <a:r>
              <a:rPr lang="fr-FR" sz="2000" b="1" dirty="0">
                <a:solidFill>
                  <a:prstClr val="white"/>
                </a:solidFill>
                <a:latin typeface="Century Gothic"/>
              </a:rPr>
              <a:t>l’avenir</a:t>
            </a:r>
            <a:r>
              <a:rPr lang="fr-FR" sz="2000" dirty="0">
                <a:solidFill>
                  <a:prstClr val="white"/>
                </a:solidFill>
                <a:latin typeface="Century Gothic"/>
              </a:rPr>
              <a:t> dans l’ordre correct.</a:t>
            </a:r>
          </a:p>
        </p:txBody>
      </p:sp>
    </p:spTree>
    <p:extLst>
      <p:ext uri="{BB962C8B-B14F-4D97-AF65-F5344CB8AC3E}">
        <p14:creationId xmlns:p14="http://schemas.microsoft.com/office/powerpoint/2010/main" val="747311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Partie</a:t>
            </a:r>
            <a:r>
              <a:rPr lang="en-GB" sz="3600" b="1" dirty="0">
                <a:solidFill>
                  <a:schemeClr val="bg1"/>
                </a:solidFill>
              </a:rPr>
              <a:t> 1</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9" name="TextBox 8">
            <a:extLst>
              <a:ext uri="{FF2B5EF4-FFF2-40B4-BE49-F238E27FC236}">
                <a16:creationId xmlns:a16="http://schemas.microsoft.com/office/drawing/2014/main" xmlns="" id="{F265366D-5312-4EAE-979A-EF68C318C26E}"/>
              </a:ext>
            </a:extLst>
          </p:cNvPr>
          <p:cNvSpPr txBox="1"/>
          <p:nvPr/>
        </p:nvSpPr>
        <p:spPr>
          <a:xfrm>
            <a:off x="156000" y="1479191"/>
            <a:ext cx="11880000" cy="4401205"/>
          </a:xfrm>
          <a:prstGeom prst="rect">
            <a:avLst/>
          </a:prstGeom>
          <a:noFill/>
          <a:ln>
            <a:solidFill>
              <a:srgbClr val="203864"/>
            </a:solidFill>
          </a:ln>
        </p:spPr>
        <p:txBody>
          <a:bodyPr wrap="square" rtlCol="0">
            <a:spAutoFit/>
          </a:bodyPr>
          <a:lstStyle/>
          <a:p>
            <a:r>
              <a:rPr lang="fr-FR" sz="2800" b="1" dirty="0">
                <a:solidFill>
                  <a:srgbClr val="203864"/>
                </a:solidFill>
                <a:latin typeface="Century Gothic"/>
              </a:rPr>
              <a:t>Au réveillon de Noël sur l’ISS, la gastronomie française au menu</a:t>
            </a:r>
            <a:endParaRPr lang="en-GB" sz="2800" dirty="0">
              <a:solidFill>
                <a:srgbClr val="203864"/>
              </a:solidFill>
              <a:latin typeface="Century Gothic"/>
            </a:endParaRPr>
          </a:p>
          <a:p>
            <a:endParaRPr lang="fr-FR" sz="2000" dirty="0">
              <a:solidFill>
                <a:srgbClr val="203864"/>
              </a:solidFill>
              <a:latin typeface="Century Gothic"/>
            </a:endParaRPr>
          </a:p>
          <a:p>
            <a:r>
              <a:rPr lang="fr-FR" sz="2000" dirty="0">
                <a:solidFill>
                  <a:srgbClr val="203864"/>
                </a:solidFill>
                <a:latin typeface="Century Gothic"/>
              </a:rPr>
              <a:t>24 décembre 2016</a:t>
            </a:r>
          </a:p>
          <a:p>
            <a:endParaRPr lang="en-GB" sz="2000" dirty="0">
              <a:solidFill>
                <a:srgbClr val="203864"/>
              </a:solidFill>
              <a:latin typeface="Century Gothic"/>
            </a:endParaRPr>
          </a:p>
          <a:p>
            <a:r>
              <a:rPr lang="fr-FR" sz="2400" dirty="0">
                <a:solidFill>
                  <a:srgbClr val="203864"/>
                </a:solidFill>
                <a:latin typeface="Century Gothic"/>
              </a:rPr>
              <a:t>On peut être astronaute et bien manger. Le Français Thomas Pesquet emporte des plats des grands chefs français sur la station spatiale* internationale, pour des occasions spéciales.</a:t>
            </a:r>
            <a:endParaRPr lang="en-GB" sz="2400" dirty="0">
              <a:solidFill>
                <a:srgbClr val="203864"/>
              </a:solidFill>
              <a:latin typeface="Century Gothic"/>
            </a:endParaRPr>
          </a:p>
          <a:p>
            <a:r>
              <a:rPr lang="fr-FR" sz="2400" dirty="0">
                <a:solidFill>
                  <a:srgbClr val="203864"/>
                </a:solidFill>
                <a:latin typeface="Century Gothic"/>
              </a:rPr>
              <a:t> </a:t>
            </a:r>
            <a:endParaRPr lang="en-GB" sz="2400" dirty="0">
              <a:solidFill>
                <a:srgbClr val="203864"/>
              </a:solidFill>
              <a:latin typeface="Century Gothic"/>
            </a:endParaRPr>
          </a:p>
          <a:p>
            <a:r>
              <a:rPr lang="fr-FR" sz="2400" dirty="0">
                <a:solidFill>
                  <a:srgbClr val="203864"/>
                </a:solidFill>
                <a:latin typeface="Century Gothic"/>
              </a:rPr>
              <a:t>Qui dit qu’on ne peut pas célébrer Noël dans l’espace ? L’équipe de la station spatiale internationale va partager un repas de fête cuisiné par des chefs français. Alain Ducasse et Thierry Marx ont préparé un vrai repas de Noël pour le Français Thomas Pesquet et ses collègues russes et américains.</a:t>
            </a:r>
            <a:endParaRPr lang="en-GB" sz="2400" dirty="0">
              <a:solidFill>
                <a:srgbClr val="203864"/>
              </a:solidFill>
              <a:latin typeface="Century Gothic"/>
            </a:endParaRPr>
          </a:p>
        </p:txBody>
      </p:sp>
      <p:sp>
        <p:nvSpPr>
          <p:cNvPr id="3" name="TextBox 2">
            <a:extLst>
              <a:ext uri="{FF2B5EF4-FFF2-40B4-BE49-F238E27FC236}">
                <a16:creationId xmlns:a16="http://schemas.microsoft.com/office/drawing/2014/main" xmlns="" id="{7B5C3AA6-F29C-4FC0-8214-6BED7336815A}"/>
              </a:ext>
            </a:extLst>
          </p:cNvPr>
          <p:cNvSpPr txBox="1"/>
          <p:nvPr/>
        </p:nvSpPr>
        <p:spPr>
          <a:xfrm>
            <a:off x="7616492" y="296864"/>
            <a:ext cx="2365708" cy="681038"/>
          </a:xfrm>
          <a:prstGeom prst="wedgeRoundRectCallout">
            <a:avLst>
              <a:gd name="adj1" fmla="val -59054"/>
              <a:gd name="adj2" fmla="val 23016"/>
              <a:gd name="adj3" fmla="val 16667"/>
            </a:avLst>
          </a:prstGeom>
          <a:solidFill>
            <a:srgbClr val="115076"/>
          </a:solidFill>
          <a:ln>
            <a:solidFill>
              <a:srgbClr val="EE6000"/>
            </a:solidFill>
          </a:ln>
        </p:spPr>
        <p:txBody>
          <a:bodyPr wrap="square" tIns="0" rIns="36000" bIns="0" rtlCol="0">
            <a:spAutoFit/>
          </a:bodyPr>
          <a:lstStyle/>
          <a:p>
            <a:pPr>
              <a:defRPr/>
            </a:pPr>
            <a:r>
              <a:rPr lang="en-GB" sz="2000" b="1" dirty="0">
                <a:solidFill>
                  <a:prstClr val="white"/>
                </a:solidFill>
                <a:latin typeface="Century Gothic"/>
              </a:rPr>
              <a:t>* spatial</a:t>
            </a:r>
          </a:p>
          <a:p>
            <a:pPr>
              <a:defRPr/>
            </a:pPr>
            <a:r>
              <a:rPr lang="en-GB" sz="2000" dirty="0">
                <a:solidFill>
                  <a:prstClr val="white"/>
                </a:solidFill>
                <a:latin typeface="Century Gothic"/>
              </a:rPr>
              <a:t>= space (</a:t>
            </a:r>
            <a:r>
              <a:rPr lang="en-GB" sz="2000" dirty="0" err="1">
                <a:solidFill>
                  <a:prstClr val="white"/>
                </a:solidFill>
                <a:latin typeface="Century Gothic"/>
              </a:rPr>
              <a:t>adj</a:t>
            </a:r>
            <a:r>
              <a:rPr lang="en-GB" sz="2000" dirty="0">
                <a:solidFill>
                  <a:prstClr val="white"/>
                </a:solidFill>
                <a:latin typeface="Century Gothic"/>
              </a:rPr>
              <a:t>)</a:t>
            </a:r>
            <a:endParaRPr lang="en-US" sz="2000" dirty="0">
              <a:solidFill>
                <a:prstClr val="white"/>
              </a:solidFill>
              <a:latin typeface="Century Gothic" panose="020F0302020204030204"/>
            </a:endParaRPr>
          </a:p>
        </p:txBody>
      </p:sp>
      <p:pic>
        <p:nvPicPr>
          <p:cNvPr id="5" name="Picture 4">
            <a:extLst>
              <a:ext uri="{FF2B5EF4-FFF2-40B4-BE49-F238E27FC236}">
                <a16:creationId xmlns:a16="http://schemas.microsoft.com/office/drawing/2014/main" xmlns="" id="{1734D5B5-EE49-4BD8-8587-BAE2927943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7733" y="-18335"/>
            <a:ext cx="1374593" cy="1371666"/>
          </a:xfrm>
          <a:prstGeom prst="rect">
            <a:avLst/>
          </a:prstGeom>
        </p:spPr>
      </p:pic>
    </p:spTree>
    <p:extLst>
      <p:ext uri="{BB962C8B-B14F-4D97-AF65-F5344CB8AC3E}">
        <p14:creationId xmlns:p14="http://schemas.microsoft.com/office/powerpoint/2010/main" val="22069357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Partie</a:t>
            </a:r>
            <a:r>
              <a:rPr lang="en-GB" sz="3600" b="1" dirty="0">
                <a:solidFill>
                  <a:schemeClr val="bg1"/>
                </a:solidFill>
              </a:rPr>
              <a:t> 2</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9" name="TextBox 8">
            <a:extLst>
              <a:ext uri="{FF2B5EF4-FFF2-40B4-BE49-F238E27FC236}">
                <a16:creationId xmlns:a16="http://schemas.microsoft.com/office/drawing/2014/main" xmlns="" id="{F265366D-5312-4EAE-979A-EF68C318C26E}"/>
              </a:ext>
            </a:extLst>
          </p:cNvPr>
          <p:cNvSpPr txBox="1"/>
          <p:nvPr/>
        </p:nvSpPr>
        <p:spPr>
          <a:xfrm>
            <a:off x="156000" y="1413584"/>
            <a:ext cx="11880000" cy="4524315"/>
          </a:xfrm>
          <a:prstGeom prst="rect">
            <a:avLst/>
          </a:prstGeom>
          <a:noFill/>
          <a:ln>
            <a:solidFill>
              <a:srgbClr val="203864"/>
            </a:solidFill>
          </a:ln>
        </p:spPr>
        <p:txBody>
          <a:bodyPr wrap="square" rtlCol="0">
            <a:spAutoFit/>
          </a:bodyPr>
          <a:lstStyle/>
          <a:p>
            <a:endParaRPr lang="fr-FR" sz="2400" dirty="0">
              <a:solidFill>
                <a:srgbClr val="203864"/>
              </a:solidFill>
              <a:latin typeface="Century Gothic"/>
            </a:endParaRPr>
          </a:p>
          <a:p>
            <a:r>
              <a:rPr lang="fr-FR" sz="2400" dirty="0">
                <a:solidFill>
                  <a:srgbClr val="203864"/>
                </a:solidFill>
                <a:latin typeface="Century Gothic"/>
              </a:rPr>
              <a:t>Les six astronautes vont essayer* une sélection de ses plats préférés. Au menu, des plats français traditionnels : d’abord, une langue de bœuf au foie gras, puis, un poulet au vin jaune*. Pour le dessert, c’est pain d’épice aux pommes.</a:t>
            </a:r>
            <a:endParaRPr lang="en-GB" sz="2400" dirty="0">
              <a:solidFill>
                <a:srgbClr val="203864"/>
              </a:solidFill>
              <a:latin typeface="Century Gothic"/>
            </a:endParaRPr>
          </a:p>
          <a:p>
            <a:r>
              <a:rPr lang="fr-FR" sz="2400" dirty="0">
                <a:solidFill>
                  <a:srgbClr val="203864"/>
                </a:solidFill>
                <a:latin typeface="Century Gothic"/>
              </a:rPr>
              <a:t> </a:t>
            </a:r>
            <a:endParaRPr lang="en-GB" sz="2400" dirty="0">
              <a:solidFill>
                <a:srgbClr val="203864"/>
              </a:solidFill>
              <a:latin typeface="Century Gothic"/>
            </a:endParaRPr>
          </a:p>
          <a:p>
            <a:r>
              <a:rPr lang="fr-FR" sz="2400" dirty="0">
                <a:solidFill>
                  <a:srgbClr val="203864"/>
                </a:solidFill>
                <a:latin typeface="Century Gothic"/>
              </a:rPr>
              <a:t>Dans l’espace, on doit modifier la cuisine : on doit changer les textures et concentrer les goûts. Alain Ducasse sait gérer ces contraintes puisqu’il est expert en cuisine spatiale. Pendant les dix dernières années, il a développé des recettes pour l’espace avec l’agence spatiale française. Pour Thierry Marx, qui a créé le menu de Noël, l’aventure spatiale est nouvelle. Il a travaillé en collaboration avec l’agence spatiale européenne.</a:t>
            </a:r>
          </a:p>
          <a:p>
            <a:endParaRPr lang="en-GB" sz="2400" dirty="0">
              <a:solidFill>
                <a:srgbClr val="203864"/>
              </a:solidFill>
              <a:latin typeface="Century Gothic"/>
            </a:endParaRPr>
          </a:p>
        </p:txBody>
      </p:sp>
      <p:sp>
        <p:nvSpPr>
          <p:cNvPr id="2" name="TextBox 1">
            <a:extLst>
              <a:ext uri="{FF2B5EF4-FFF2-40B4-BE49-F238E27FC236}">
                <a16:creationId xmlns:a16="http://schemas.microsoft.com/office/drawing/2014/main" xmlns="" id="{3156942C-7CDA-4E63-82ED-2EAFD4886964}"/>
              </a:ext>
            </a:extLst>
          </p:cNvPr>
          <p:cNvSpPr txBox="1"/>
          <p:nvPr/>
        </p:nvSpPr>
        <p:spPr>
          <a:xfrm>
            <a:off x="7702435" y="249870"/>
            <a:ext cx="1682198" cy="681038"/>
          </a:xfrm>
          <a:prstGeom prst="wedgeRoundRectCallout">
            <a:avLst>
              <a:gd name="adj1" fmla="val -59054"/>
              <a:gd name="adj2" fmla="val 23016"/>
              <a:gd name="adj3" fmla="val 16667"/>
            </a:avLst>
          </a:prstGeom>
          <a:solidFill>
            <a:srgbClr val="115076"/>
          </a:solidFill>
          <a:ln>
            <a:solidFill>
              <a:srgbClr val="EE6000"/>
            </a:solidFill>
          </a:ln>
        </p:spPr>
        <p:txBody>
          <a:bodyPr wrap="square" tIns="0" rIns="36000" bIns="0" rtlCol="0">
            <a:spAutoFit/>
          </a:bodyPr>
          <a:lstStyle/>
          <a:p>
            <a:pPr>
              <a:defRPr/>
            </a:pPr>
            <a:r>
              <a:rPr lang="en-GB" sz="2000" b="1" dirty="0">
                <a:solidFill>
                  <a:prstClr val="white"/>
                </a:solidFill>
                <a:latin typeface="Century Gothic"/>
              </a:rPr>
              <a:t>* essayer </a:t>
            </a:r>
          </a:p>
          <a:p>
            <a:pPr>
              <a:defRPr/>
            </a:pPr>
            <a:r>
              <a:rPr lang="en-GB" sz="2000" dirty="0">
                <a:solidFill>
                  <a:prstClr val="white"/>
                </a:solidFill>
                <a:latin typeface="Century Gothic"/>
              </a:rPr>
              <a:t>= to try out</a:t>
            </a:r>
          </a:p>
        </p:txBody>
      </p:sp>
      <p:pic>
        <p:nvPicPr>
          <p:cNvPr id="3" name="Picture 2">
            <a:extLst>
              <a:ext uri="{FF2B5EF4-FFF2-40B4-BE49-F238E27FC236}">
                <a16:creationId xmlns:a16="http://schemas.microsoft.com/office/drawing/2014/main" xmlns="" id="{3CB48C0E-3642-4183-9CC4-52A73D2989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7733" y="-18335"/>
            <a:ext cx="1374593" cy="1371666"/>
          </a:xfrm>
          <a:prstGeom prst="rect">
            <a:avLst/>
          </a:prstGeom>
        </p:spPr>
      </p:pic>
    </p:spTree>
    <p:extLst>
      <p:ext uri="{BB962C8B-B14F-4D97-AF65-F5344CB8AC3E}">
        <p14:creationId xmlns:p14="http://schemas.microsoft.com/office/powerpoint/2010/main" val="11264787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Quand</a:t>
            </a:r>
            <a:r>
              <a:rPr lang="en-GB" sz="3600" b="1" dirty="0">
                <a:solidFill>
                  <a:schemeClr val="bg1"/>
                </a:solidFill>
              </a:rPr>
              <a:t> font-</a:t>
            </a:r>
            <a:r>
              <a:rPr lang="en-GB" sz="3600" b="1" dirty="0" err="1">
                <a:solidFill>
                  <a:schemeClr val="bg1"/>
                </a:solidFill>
              </a:rPr>
              <a:t>ils</a:t>
            </a:r>
            <a:r>
              <a:rPr lang="en-GB" sz="3600" b="1" dirty="0">
                <a:solidFill>
                  <a:schemeClr val="bg1"/>
                </a:solidFill>
              </a:rPr>
              <a:t> quoi ?</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6" name="TextBox 5">
            <a:extLst>
              <a:ext uri="{FF2B5EF4-FFF2-40B4-BE49-F238E27FC236}">
                <a16:creationId xmlns:a16="http://schemas.microsoft.com/office/drawing/2014/main" xmlns="" id="{861C63FE-B7DF-4815-9354-1972AA07599E}"/>
              </a:ext>
            </a:extLst>
          </p:cNvPr>
          <p:cNvSpPr txBox="1"/>
          <p:nvPr/>
        </p:nvSpPr>
        <p:spPr>
          <a:xfrm>
            <a:off x="180000" y="1296000"/>
            <a:ext cx="11573850" cy="461665"/>
          </a:xfrm>
          <a:prstGeom prst="rect">
            <a:avLst/>
          </a:prstGeom>
          <a:noFill/>
        </p:spPr>
        <p:txBody>
          <a:bodyPr wrap="square" rtlCol="0">
            <a:spAutoFit/>
          </a:bodyPr>
          <a:lstStyle/>
          <a:p>
            <a:r>
              <a:rPr lang="fr-FR" sz="2400" b="1" dirty="0">
                <a:solidFill>
                  <a:srgbClr val="4472C4">
                    <a:lumMod val="50000"/>
                  </a:srgbClr>
                </a:solidFill>
                <a:latin typeface="Century Gothic"/>
              </a:rPr>
              <a:t>Ils font ces activités </a:t>
            </a:r>
            <a:r>
              <a:rPr lang="fr-FR" sz="2400" b="1" dirty="0">
                <a:solidFill>
                  <a:srgbClr val="EE6000"/>
                </a:solidFill>
                <a:latin typeface="Century Gothic"/>
              </a:rPr>
              <a:t>dans le passé</a:t>
            </a:r>
            <a:r>
              <a:rPr lang="fr-FR" sz="2400" b="1" dirty="0">
                <a:solidFill>
                  <a:srgbClr val="4472C4">
                    <a:lumMod val="50000"/>
                  </a:srgbClr>
                </a:solidFill>
                <a:latin typeface="Century Gothic"/>
              </a:rPr>
              <a:t>, </a:t>
            </a:r>
            <a:r>
              <a:rPr lang="fr-FR" sz="2400" b="1" dirty="0">
                <a:solidFill>
                  <a:srgbClr val="EE6000"/>
                </a:solidFill>
                <a:latin typeface="Century Gothic"/>
              </a:rPr>
              <a:t>à l’avenir </a:t>
            </a:r>
            <a:r>
              <a:rPr lang="fr-FR" sz="2400" b="1" dirty="0">
                <a:solidFill>
                  <a:srgbClr val="4472C4">
                    <a:lumMod val="50000"/>
                  </a:srgbClr>
                </a:solidFill>
                <a:latin typeface="Century Gothic"/>
              </a:rPr>
              <a:t>ou </a:t>
            </a:r>
            <a:r>
              <a:rPr lang="fr-FR" sz="2400" b="1" dirty="0">
                <a:solidFill>
                  <a:srgbClr val="EE6000"/>
                </a:solidFill>
                <a:latin typeface="Century Gothic"/>
              </a:rPr>
              <a:t>en général </a:t>
            </a:r>
            <a:r>
              <a:rPr lang="fr-FR" sz="2400" b="1" dirty="0">
                <a:solidFill>
                  <a:srgbClr val="4472C4">
                    <a:lumMod val="50000"/>
                  </a:srgbClr>
                </a:solidFill>
                <a:latin typeface="Century Gothic"/>
              </a:rPr>
              <a:t>? Écris trois listes.</a:t>
            </a:r>
          </a:p>
        </p:txBody>
      </p:sp>
      <p:graphicFrame>
        <p:nvGraphicFramePr>
          <p:cNvPr id="9" name="Table 6">
            <a:extLst>
              <a:ext uri="{FF2B5EF4-FFF2-40B4-BE49-F238E27FC236}">
                <a16:creationId xmlns:a16="http://schemas.microsoft.com/office/drawing/2014/main" xmlns="" id="{89AA82B1-BA4F-4D36-90EA-96899ECBDA72}"/>
              </a:ext>
            </a:extLst>
          </p:cNvPr>
          <p:cNvGraphicFramePr>
            <a:graphicFrameLocks noGrp="1"/>
          </p:cNvGraphicFramePr>
          <p:nvPr>
            <p:extLst>
              <p:ext uri="{D42A27DB-BD31-4B8C-83A1-F6EECF244321}">
                <p14:modId xmlns:p14="http://schemas.microsoft.com/office/powerpoint/2010/main" val="2653673364"/>
              </p:ext>
            </p:extLst>
          </p:nvPr>
        </p:nvGraphicFramePr>
        <p:xfrm>
          <a:off x="336000" y="2055173"/>
          <a:ext cx="11520000" cy="13716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xmlns="" val="2607353726"/>
                    </a:ext>
                  </a:extLst>
                </a:gridCol>
                <a:gridCol w="10800000">
                  <a:extLst>
                    <a:ext uri="{9D8B030D-6E8A-4147-A177-3AD203B41FA5}">
                      <a16:colId xmlns:a16="http://schemas.microsoft.com/office/drawing/2014/main" xmlns="" val="4128092149"/>
                    </a:ext>
                  </a:extLst>
                </a:gridCol>
              </a:tblGrid>
              <a:tr h="370840">
                <a:tc>
                  <a:txBody>
                    <a:bodyPr/>
                    <a:lstStyle/>
                    <a:p>
                      <a:endParaRPr lang="en-GB" sz="2400" b="1" dirty="0">
                        <a:solidFill>
                          <a:srgbClr val="203864"/>
                        </a:solidFill>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n-lt"/>
                          <a:ea typeface="+mn-ea"/>
                          <a:cs typeface="+mn-cs"/>
                        </a:rPr>
                        <a:t>dans le passé</a:t>
                      </a:r>
                      <a:endParaRPr lang="en-GB" sz="2400" b="1" dirty="0"/>
                    </a:p>
                  </a:txBody>
                  <a:tcPr/>
                </a:tc>
                <a:extLst>
                  <a:ext uri="{0D108BD9-81ED-4DB2-BD59-A6C34878D82A}">
                    <a16:rowId xmlns:a16="http://schemas.microsoft.com/office/drawing/2014/main" xmlns="" val="1153431983"/>
                  </a:ext>
                </a:extLst>
              </a:tr>
              <a:tr h="370840">
                <a:tc>
                  <a:txBody>
                    <a:bodyPr/>
                    <a:lstStyle/>
                    <a:p>
                      <a:pPr algn="ctr"/>
                      <a:r>
                        <a:rPr lang="en-GB" sz="2400" b="0" dirty="0">
                          <a:solidFill>
                            <a:srgbClr val="203864"/>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dirty="0">
                          <a:solidFill>
                            <a:schemeClr val="accent5">
                              <a:lumMod val="50000"/>
                            </a:schemeClr>
                          </a:solidFill>
                        </a:rPr>
                        <a:t>Alain Ducasse développe des recettes pour l’espace.</a:t>
                      </a:r>
                    </a:p>
                  </a:txBody>
                  <a:tcPr/>
                </a:tc>
                <a:extLst>
                  <a:ext uri="{0D108BD9-81ED-4DB2-BD59-A6C34878D82A}">
                    <a16:rowId xmlns:a16="http://schemas.microsoft.com/office/drawing/2014/main" xmlns="" val="1171492714"/>
                  </a:ext>
                </a:extLst>
              </a:tr>
              <a:tr h="370840">
                <a:tc>
                  <a:txBody>
                    <a:bodyPr/>
                    <a:lstStyle/>
                    <a:p>
                      <a:pPr algn="ctr"/>
                      <a:r>
                        <a:rPr lang="en-GB" sz="2400" b="0" dirty="0">
                          <a:solidFill>
                            <a:srgbClr val="203864"/>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dirty="0">
                          <a:solidFill>
                            <a:schemeClr val="accent5">
                              <a:lumMod val="50000"/>
                            </a:schemeClr>
                          </a:solidFill>
                        </a:rPr>
                        <a:t>Thierry Marx crée un menu pour le repas de Noël.</a:t>
                      </a:r>
                    </a:p>
                  </a:txBody>
                  <a:tcPr/>
                </a:tc>
                <a:extLst>
                  <a:ext uri="{0D108BD9-81ED-4DB2-BD59-A6C34878D82A}">
                    <a16:rowId xmlns:a16="http://schemas.microsoft.com/office/drawing/2014/main" xmlns="" val="1961458278"/>
                  </a:ext>
                </a:extLst>
              </a:tr>
            </a:tbl>
          </a:graphicData>
        </a:graphic>
      </p:graphicFrame>
      <p:graphicFrame>
        <p:nvGraphicFramePr>
          <p:cNvPr id="10" name="Table 6">
            <a:extLst>
              <a:ext uri="{FF2B5EF4-FFF2-40B4-BE49-F238E27FC236}">
                <a16:creationId xmlns:a16="http://schemas.microsoft.com/office/drawing/2014/main" xmlns="" id="{B4E38A39-5ADD-4D78-9FF8-F8C7AC511C40}"/>
              </a:ext>
            </a:extLst>
          </p:cNvPr>
          <p:cNvGraphicFramePr>
            <a:graphicFrameLocks noGrp="1"/>
          </p:cNvGraphicFramePr>
          <p:nvPr>
            <p:extLst>
              <p:ext uri="{D42A27DB-BD31-4B8C-83A1-F6EECF244321}">
                <p14:modId xmlns:p14="http://schemas.microsoft.com/office/powerpoint/2010/main" val="737971388"/>
              </p:ext>
            </p:extLst>
          </p:nvPr>
        </p:nvGraphicFramePr>
        <p:xfrm>
          <a:off x="336000" y="3432017"/>
          <a:ext cx="11520000" cy="13716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xmlns="" val="2607353726"/>
                    </a:ext>
                  </a:extLst>
                </a:gridCol>
                <a:gridCol w="10800000">
                  <a:extLst>
                    <a:ext uri="{9D8B030D-6E8A-4147-A177-3AD203B41FA5}">
                      <a16:colId xmlns:a16="http://schemas.microsoft.com/office/drawing/2014/main" xmlns="" val="4128092149"/>
                    </a:ext>
                  </a:extLst>
                </a:gridCol>
              </a:tblGrid>
              <a:tr h="370840">
                <a:tc>
                  <a:txBody>
                    <a:bodyPr/>
                    <a:lstStyle/>
                    <a:p>
                      <a:endParaRPr lang="en-GB" sz="2400" b="1"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n-lt"/>
                          <a:ea typeface="+mn-ea"/>
                          <a:cs typeface="+mn-cs"/>
                        </a:rPr>
                        <a:t>à </a:t>
                      </a:r>
                      <a:r>
                        <a:rPr kumimoji="0" lang="en-GB" sz="2400" b="1" i="0" u="none" strike="noStrike" kern="1200" cap="none" spc="0" normalizeH="0" baseline="0" noProof="0" dirty="0" err="1">
                          <a:ln>
                            <a:noFill/>
                          </a:ln>
                          <a:solidFill>
                            <a:prstClr val="white"/>
                          </a:solidFill>
                          <a:effectLst/>
                          <a:uLnTx/>
                          <a:uFillTx/>
                          <a:latin typeface="+mn-lt"/>
                          <a:ea typeface="+mn-ea"/>
                          <a:cs typeface="+mn-cs"/>
                        </a:rPr>
                        <a:t>l’avenir</a:t>
                      </a:r>
                      <a:endParaRPr lang="en-GB" sz="2400" b="1" dirty="0"/>
                    </a:p>
                  </a:txBody>
                  <a:tcPr/>
                </a:tc>
                <a:extLst>
                  <a:ext uri="{0D108BD9-81ED-4DB2-BD59-A6C34878D82A}">
                    <a16:rowId xmlns:a16="http://schemas.microsoft.com/office/drawing/2014/main" xmlns="" val="1153431983"/>
                  </a:ext>
                </a:extLst>
              </a:tr>
              <a:tr h="370840">
                <a:tc>
                  <a:txBody>
                    <a:bodyPr/>
                    <a:lstStyle/>
                    <a:p>
                      <a:pPr algn="ctr"/>
                      <a:r>
                        <a:rPr lang="en-GB" sz="2400" b="0" dirty="0">
                          <a:solidFill>
                            <a:srgbClr val="203864"/>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dirty="0">
                          <a:solidFill>
                            <a:schemeClr val="accent5">
                              <a:lumMod val="50000"/>
                            </a:schemeClr>
                          </a:solidFill>
                        </a:rPr>
                        <a:t>Les astronautes mangent une langue de bœuf.</a:t>
                      </a:r>
                    </a:p>
                  </a:txBody>
                  <a:tcPr/>
                </a:tc>
                <a:extLst>
                  <a:ext uri="{0D108BD9-81ED-4DB2-BD59-A6C34878D82A}">
                    <a16:rowId xmlns:a16="http://schemas.microsoft.com/office/drawing/2014/main" xmlns="" val="1171492714"/>
                  </a:ext>
                </a:extLst>
              </a:tr>
              <a:tr h="370840">
                <a:tc>
                  <a:txBody>
                    <a:bodyPr/>
                    <a:lstStyle/>
                    <a:p>
                      <a:pPr algn="ctr"/>
                      <a:r>
                        <a:rPr lang="en-GB" sz="2400" b="0" dirty="0">
                          <a:solidFill>
                            <a:srgbClr val="203864"/>
                          </a:solidFill>
                        </a:rPr>
                        <a:t>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dirty="0">
                          <a:solidFill>
                            <a:schemeClr val="accent5">
                              <a:lumMod val="50000"/>
                            </a:schemeClr>
                          </a:solidFill>
                        </a:rPr>
                        <a:t>Les astronautes mangent un poulet.</a:t>
                      </a:r>
                    </a:p>
                  </a:txBody>
                  <a:tcPr/>
                </a:tc>
                <a:extLst>
                  <a:ext uri="{0D108BD9-81ED-4DB2-BD59-A6C34878D82A}">
                    <a16:rowId xmlns:a16="http://schemas.microsoft.com/office/drawing/2014/main" xmlns="" val="1961458278"/>
                  </a:ext>
                </a:extLst>
              </a:tr>
            </a:tbl>
          </a:graphicData>
        </a:graphic>
      </p:graphicFrame>
      <p:graphicFrame>
        <p:nvGraphicFramePr>
          <p:cNvPr id="11" name="Table 6">
            <a:extLst>
              <a:ext uri="{FF2B5EF4-FFF2-40B4-BE49-F238E27FC236}">
                <a16:creationId xmlns:a16="http://schemas.microsoft.com/office/drawing/2014/main" xmlns="" id="{7E387175-0514-4C03-A3A2-E5D8BCBD189F}"/>
              </a:ext>
            </a:extLst>
          </p:cNvPr>
          <p:cNvGraphicFramePr>
            <a:graphicFrameLocks noGrp="1"/>
          </p:cNvGraphicFramePr>
          <p:nvPr>
            <p:extLst>
              <p:ext uri="{D42A27DB-BD31-4B8C-83A1-F6EECF244321}">
                <p14:modId xmlns:p14="http://schemas.microsoft.com/office/powerpoint/2010/main" val="2962230874"/>
              </p:ext>
            </p:extLst>
          </p:nvPr>
        </p:nvGraphicFramePr>
        <p:xfrm>
          <a:off x="336000" y="4804376"/>
          <a:ext cx="11520000" cy="13716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xmlns="" val="2607353726"/>
                    </a:ext>
                  </a:extLst>
                </a:gridCol>
                <a:gridCol w="10800000">
                  <a:extLst>
                    <a:ext uri="{9D8B030D-6E8A-4147-A177-3AD203B41FA5}">
                      <a16:colId xmlns:a16="http://schemas.microsoft.com/office/drawing/2014/main" xmlns="" val="4128092149"/>
                    </a:ext>
                  </a:extLst>
                </a:gridCol>
              </a:tblGrid>
              <a:tr h="370840">
                <a:tc>
                  <a:txBody>
                    <a:bodyPr/>
                    <a:lstStyle/>
                    <a:p>
                      <a:endParaRPr lang="en-GB" sz="2400" b="1"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mn-lt"/>
                          <a:ea typeface="+mn-ea"/>
                          <a:cs typeface="+mn-cs"/>
                        </a:rPr>
                        <a:t>en</a:t>
                      </a:r>
                      <a:r>
                        <a:rPr kumimoji="0" lang="en-GB" sz="2400" b="1" i="0" u="none" strike="noStrike" kern="1200" cap="none" spc="0" normalizeH="0" baseline="0" noProof="0" dirty="0">
                          <a:ln>
                            <a:noFill/>
                          </a:ln>
                          <a:solidFill>
                            <a:prstClr val="white"/>
                          </a:solidFill>
                          <a:effectLst/>
                          <a:uLnTx/>
                          <a:uFillTx/>
                          <a:latin typeface="+mn-lt"/>
                          <a:ea typeface="+mn-ea"/>
                          <a:cs typeface="+mn-cs"/>
                        </a:rPr>
                        <a:t> </a:t>
                      </a:r>
                      <a:r>
                        <a:rPr kumimoji="0" lang="en-GB" sz="2400" b="1" i="0" u="none" strike="noStrike" kern="1200" cap="none" spc="0" normalizeH="0" baseline="0" noProof="0" dirty="0" err="1">
                          <a:ln>
                            <a:noFill/>
                          </a:ln>
                          <a:solidFill>
                            <a:prstClr val="white"/>
                          </a:solidFill>
                          <a:effectLst/>
                          <a:uLnTx/>
                          <a:uFillTx/>
                          <a:latin typeface="+mn-lt"/>
                          <a:ea typeface="+mn-ea"/>
                          <a:cs typeface="+mn-cs"/>
                        </a:rPr>
                        <a:t>général</a:t>
                      </a:r>
                      <a:endParaRPr lang="en-GB" sz="2400" b="1" dirty="0"/>
                    </a:p>
                  </a:txBody>
                  <a:tcPr/>
                </a:tc>
                <a:extLst>
                  <a:ext uri="{0D108BD9-81ED-4DB2-BD59-A6C34878D82A}">
                    <a16:rowId xmlns:a16="http://schemas.microsoft.com/office/drawing/2014/main" xmlns="" val="1153431983"/>
                  </a:ext>
                </a:extLst>
              </a:tr>
              <a:tr h="370840">
                <a:tc>
                  <a:txBody>
                    <a:bodyPr/>
                    <a:lstStyle/>
                    <a:p>
                      <a:pPr algn="ctr"/>
                      <a:r>
                        <a:rPr lang="en-GB" sz="2400" b="0" dirty="0">
                          <a:solidFill>
                            <a:srgbClr val="203864"/>
                          </a:solidFill>
                        </a:rPr>
                        <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dirty="0">
                          <a:solidFill>
                            <a:schemeClr val="accent5">
                              <a:lumMod val="50000"/>
                            </a:schemeClr>
                          </a:solidFill>
                        </a:rPr>
                        <a:t>Les astronautes mangent bien dans l’espace.</a:t>
                      </a:r>
                    </a:p>
                  </a:txBody>
                  <a:tcPr/>
                </a:tc>
                <a:extLst>
                  <a:ext uri="{0D108BD9-81ED-4DB2-BD59-A6C34878D82A}">
                    <a16:rowId xmlns:a16="http://schemas.microsoft.com/office/drawing/2014/main" xmlns="" val="1171492714"/>
                  </a:ext>
                </a:extLst>
              </a:tr>
              <a:tr h="370840">
                <a:tc>
                  <a:txBody>
                    <a:bodyPr/>
                    <a:lstStyle/>
                    <a:p>
                      <a:pPr algn="ctr"/>
                      <a:r>
                        <a:rPr lang="en-GB" sz="2400" b="0" dirty="0">
                          <a:solidFill>
                            <a:srgbClr val="203864"/>
                          </a:solidFill>
                        </a:rPr>
                        <a:t>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dirty="0">
                          <a:solidFill>
                            <a:schemeClr val="accent5">
                              <a:lumMod val="50000"/>
                            </a:schemeClr>
                          </a:solidFill>
                        </a:rPr>
                        <a:t>Les chefs modifient les textures et les goûts des plats.</a:t>
                      </a:r>
                    </a:p>
                  </a:txBody>
                  <a:tcPr/>
                </a:tc>
                <a:extLst>
                  <a:ext uri="{0D108BD9-81ED-4DB2-BD59-A6C34878D82A}">
                    <a16:rowId xmlns:a16="http://schemas.microsoft.com/office/drawing/2014/main" xmlns="" val="1961458278"/>
                  </a:ext>
                </a:extLst>
              </a:tr>
            </a:tbl>
          </a:graphicData>
        </a:graphic>
      </p:graphicFrame>
      <p:sp>
        <p:nvSpPr>
          <p:cNvPr id="2" name="Rectangle 1">
            <a:extLst>
              <a:ext uri="{FF2B5EF4-FFF2-40B4-BE49-F238E27FC236}">
                <a16:creationId xmlns:a16="http://schemas.microsoft.com/office/drawing/2014/main" xmlns="" id="{102450AF-C75F-4164-855A-5CDB859645DA}"/>
              </a:ext>
            </a:extLst>
          </p:cNvPr>
          <p:cNvSpPr/>
          <p:nvPr/>
        </p:nvSpPr>
        <p:spPr>
          <a:xfrm>
            <a:off x="495300" y="2576126"/>
            <a:ext cx="476250" cy="31004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2" name="Rectangle 11">
            <a:extLst>
              <a:ext uri="{FF2B5EF4-FFF2-40B4-BE49-F238E27FC236}">
                <a16:creationId xmlns:a16="http://schemas.microsoft.com/office/drawing/2014/main" xmlns="" id="{4BA48047-A1A7-46EF-BD86-75325E41D923}"/>
              </a:ext>
            </a:extLst>
          </p:cNvPr>
          <p:cNvSpPr/>
          <p:nvPr/>
        </p:nvSpPr>
        <p:spPr>
          <a:xfrm>
            <a:off x="495300" y="3972020"/>
            <a:ext cx="476250" cy="31004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3" name="Rectangle 12">
            <a:extLst>
              <a:ext uri="{FF2B5EF4-FFF2-40B4-BE49-F238E27FC236}">
                <a16:creationId xmlns:a16="http://schemas.microsoft.com/office/drawing/2014/main" xmlns="" id="{7706B3ED-BD82-4AE8-A2B6-B3DB85753CB2}"/>
              </a:ext>
            </a:extLst>
          </p:cNvPr>
          <p:cNvSpPr/>
          <p:nvPr/>
        </p:nvSpPr>
        <p:spPr>
          <a:xfrm>
            <a:off x="495300" y="5335154"/>
            <a:ext cx="476250" cy="31004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4" name="Rectangle 13">
            <a:extLst>
              <a:ext uri="{FF2B5EF4-FFF2-40B4-BE49-F238E27FC236}">
                <a16:creationId xmlns:a16="http://schemas.microsoft.com/office/drawing/2014/main" xmlns="" id="{FCAF8DAE-995B-4455-8AAD-02FEB84CA1EB}"/>
              </a:ext>
            </a:extLst>
          </p:cNvPr>
          <p:cNvSpPr/>
          <p:nvPr/>
        </p:nvSpPr>
        <p:spPr>
          <a:xfrm>
            <a:off x="495300" y="3052376"/>
            <a:ext cx="476250" cy="31004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5" name="Rectangle 14">
            <a:extLst>
              <a:ext uri="{FF2B5EF4-FFF2-40B4-BE49-F238E27FC236}">
                <a16:creationId xmlns:a16="http://schemas.microsoft.com/office/drawing/2014/main" xmlns="" id="{0BD25551-3402-492F-906E-EF4C0AE26672}"/>
              </a:ext>
            </a:extLst>
          </p:cNvPr>
          <p:cNvSpPr/>
          <p:nvPr/>
        </p:nvSpPr>
        <p:spPr>
          <a:xfrm>
            <a:off x="495300" y="4386299"/>
            <a:ext cx="476250" cy="31004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6" name="Rectangle 15">
            <a:extLst>
              <a:ext uri="{FF2B5EF4-FFF2-40B4-BE49-F238E27FC236}">
                <a16:creationId xmlns:a16="http://schemas.microsoft.com/office/drawing/2014/main" xmlns="" id="{65AF52DE-04E0-4079-B758-BEBF485A4D91}"/>
              </a:ext>
            </a:extLst>
          </p:cNvPr>
          <p:cNvSpPr/>
          <p:nvPr/>
        </p:nvSpPr>
        <p:spPr>
          <a:xfrm>
            <a:off x="495300" y="5823875"/>
            <a:ext cx="476250" cy="31004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7" name="Rectangle 16">
            <a:extLst>
              <a:ext uri="{FF2B5EF4-FFF2-40B4-BE49-F238E27FC236}">
                <a16:creationId xmlns:a16="http://schemas.microsoft.com/office/drawing/2014/main" xmlns="" id="{45C773C3-4F3E-487B-BF37-70B3E7C5BFDC}"/>
              </a:ext>
            </a:extLst>
          </p:cNvPr>
          <p:cNvSpPr/>
          <p:nvPr/>
        </p:nvSpPr>
        <p:spPr>
          <a:xfrm>
            <a:off x="1127550" y="3014699"/>
            <a:ext cx="7406850" cy="36195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8" name="Rectangle 17">
            <a:extLst>
              <a:ext uri="{FF2B5EF4-FFF2-40B4-BE49-F238E27FC236}">
                <a16:creationId xmlns:a16="http://schemas.microsoft.com/office/drawing/2014/main" xmlns="" id="{2EDEB48D-2AF7-477D-9C54-3E6BD50E0805}"/>
              </a:ext>
            </a:extLst>
          </p:cNvPr>
          <p:cNvSpPr/>
          <p:nvPr/>
        </p:nvSpPr>
        <p:spPr>
          <a:xfrm>
            <a:off x="1127550" y="4386299"/>
            <a:ext cx="7406850" cy="36195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9" name="Rectangle 18">
            <a:extLst>
              <a:ext uri="{FF2B5EF4-FFF2-40B4-BE49-F238E27FC236}">
                <a16:creationId xmlns:a16="http://schemas.microsoft.com/office/drawing/2014/main" xmlns="" id="{C8945C3E-18DE-410C-922E-8973EBC6E180}"/>
              </a:ext>
            </a:extLst>
          </p:cNvPr>
          <p:cNvSpPr/>
          <p:nvPr/>
        </p:nvSpPr>
        <p:spPr>
          <a:xfrm>
            <a:off x="1127550" y="5757899"/>
            <a:ext cx="7864050" cy="37602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0" name="Rectangle 19">
            <a:extLst>
              <a:ext uri="{FF2B5EF4-FFF2-40B4-BE49-F238E27FC236}">
                <a16:creationId xmlns:a16="http://schemas.microsoft.com/office/drawing/2014/main" xmlns="" id="{59AE1E51-8833-48B4-9180-C64C6D5760DE}"/>
              </a:ext>
            </a:extLst>
          </p:cNvPr>
          <p:cNvSpPr/>
          <p:nvPr/>
        </p:nvSpPr>
        <p:spPr>
          <a:xfrm>
            <a:off x="1127550" y="2550173"/>
            <a:ext cx="8111700" cy="40915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1" name="Rectangle 20">
            <a:extLst>
              <a:ext uri="{FF2B5EF4-FFF2-40B4-BE49-F238E27FC236}">
                <a16:creationId xmlns:a16="http://schemas.microsoft.com/office/drawing/2014/main" xmlns="" id="{CF8FD243-A4DB-4754-A33D-47B636C80BC5}"/>
              </a:ext>
            </a:extLst>
          </p:cNvPr>
          <p:cNvSpPr/>
          <p:nvPr/>
        </p:nvSpPr>
        <p:spPr>
          <a:xfrm>
            <a:off x="1127550" y="3942269"/>
            <a:ext cx="8111700" cy="40915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2" name="Rectangle 21">
            <a:extLst>
              <a:ext uri="{FF2B5EF4-FFF2-40B4-BE49-F238E27FC236}">
                <a16:creationId xmlns:a16="http://schemas.microsoft.com/office/drawing/2014/main" xmlns="" id="{25820B42-F959-4FA1-99CF-E5C14E438CFE}"/>
              </a:ext>
            </a:extLst>
          </p:cNvPr>
          <p:cNvSpPr/>
          <p:nvPr/>
        </p:nvSpPr>
        <p:spPr>
          <a:xfrm>
            <a:off x="1089450" y="5292614"/>
            <a:ext cx="8111700" cy="40915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23" name="TextBox 22">
            <a:extLst>
              <a:ext uri="{FF2B5EF4-FFF2-40B4-BE49-F238E27FC236}">
                <a16:creationId xmlns:a16="http://schemas.microsoft.com/office/drawing/2014/main" xmlns="" id="{8F702B72-6544-4675-8661-5F420CE3EF9A}"/>
              </a:ext>
            </a:extLst>
          </p:cNvPr>
          <p:cNvSpPr txBox="1"/>
          <p:nvPr/>
        </p:nvSpPr>
        <p:spPr>
          <a:xfrm>
            <a:off x="6321261" y="352161"/>
            <a:ext cx="2326278" cy="646331"/>
          </a:xfrm>
          <a:prstGeom prst="rect">
            <a:avLst/>
          </a:prstGeom>
          <a:noFill/>
        </p:spPr>
        <p:txBody>
          <a:bodyPr wrap="none" rtlCol="0">
            <a:spAutoFit/>
          </a:bodyPr>
          <a:lstStyle/>
          <a:p>
            <a:r>
              <a:rPr lang="en-GB" sz="3600" b="1" dirty="0" err="1">
                <a:solidFill>
                  <a:srgbClr val="EE6000"/>
                </a:solidFill>
                <a:latin typeface="Century Gothic"/>
              </a:rPr>
              <a:t>Réponses</a:t>
            </a:r>
            <a:endParaRPr lang="en-GB" sz="3600" b="1" dirty="0">
              <a:solidFill>
                <a:srgbClr val="EE6000"/>
              </a:solidFill>
              <a:latin typeface="Century Gothic"/>
            </a:endParaRPr>
          </a:p>
        </p:txBody>
      </p:sp>
    </p:spTree>
    <p:extLst>
      <p:ext uri="{BB962C8B-B14F-4D97-AF65-F5344CB8AC3E}">
        <p14:creationId xmlns:p14="http://schemas.microsoft.com/office/powerpoint/2010/main" val="3472644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Cherche</a:t>
            </a:r>
            <a:r>
              <a:rPr lang="en-GB" sz="3600" b="1" dirty="0">
                <a:solidFill>
                  <a:schemeClr val="bg1"/>
                </a:solidFill>
              </a:rPr>
              <a:t> les mots</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306050" y="249870"/>
            <a:ext cx="160387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 / </a:t>
            </a:r>
            <a:r>
              <a:rPr lang="en-GB" sz="2000" b="1" dirty="0" err="1">
                <a:solidFill>
                  <a:prstClr val="white"/>
                </a:solidFill>
                <a:latin typeface="Century Gothic" panose="020B0502020202020204" pitchFamily="34" charset="0"/>
              </a:rPr>
              <a:t>parler</a:t>
            </a:r>
            <a:endParaRPr lang="en-GB" sz="2000" b="1" dirty="0">
              <a:solidFill>
                <a:prstClr val="white"/>
              </a:solidFill>
              <a:latin typeface="Century Gothic" panose="020B0502020202020204" pitchFamily="34" charset="0"/>
            </a:endParaRPr>
          </a:p>
        </p:txBody>
      </p:sp>
      <p:sp>
        <p:nvSpPr>
          <p:cNvPr id="27" name="TextBox 26">
            <a:extLst>
              <a:ext uri="{FF2B5EF4-FFF2-40B4-BE49-F238E27FC236}">
                <a16:creationId xmlns:a16="http://schemas.microsoft.com/office/drawing/2014/main" xmlns="" id="{D3D69616-9597-497C-90E3-3A74BFD6F661}"/>
              </a:ext>
            </a:extLst>
          </p:cNvPr>
          <p:cNvSpPr txBox="1"/>
          <p:nvPr/>
        </p:nvSpPr>
        <p:spPr>
          <a:xfrm>
            <a:off x="278112" y="1509154"/>
            <a:ext cx="4144350" cy="1569660"/>
          </a:xfrm>
          <a:prstGeom prst="rect">
            <a:avLst/>
          </a:prstGeom>
          <a:noFill/>
        </p:spPr>
        <p:txBody>
          <a:bodyPr wrap="square" rtlCol="0">
            <a:spAutoFit/>
          </a:bodyPr>
          <a:lstStyle/>
          <a:p>
            <a:pPr>
              <a:defRPr/>
            </a:pPr>
            <a:r>
              <a:rPr lang="en-US" sz="2400" b="1" dirty="0" err="1">
                <a:solidFill>
                  <a:srgbClr val="4472C4">
                    <a:lumMod val="50000"/>
                  </a:srgbClr>
                </a:solidFill>
                <a:latin typeface="Century Gothic" panose="020F0302020204030204"/>
              </a:rPr>
              <a:t>Cherche</a:t>
            </a:r>
            <a:r>
              <a:rPr lang="en-US" sz="2400" b="1" dirty="0">
                <a:solidFill>
                  <a:srgbClr val="4472C4">
                    <a:lumMod val="50000"/>
                  </a:srgbClr>
                </a:solidFill>
                <a:latin typeface="Century Gothic" panose="020F0302020204030204"/>
              </a:rPr>
              <a:t> les mots </a:t>
            </a:r>
            <a:r>
              <a:rPr lang="en-US" sz="2400" b="1" dirty="0" err="1">
                <a:solidFill>
                  <a:srgbClr val="4472C4">
                    <a:lumMod val="50000"/>
                  </a:srgbClr>
                </a:solidFill>
                <a:latin typeface="Century Gothic" panose="020F0302020204030204"/>
              </a:rPr>
              <a:t>français</a:t>
            </a:r>
            <a:r>
              <a:rPr lang="en-US" sz="2400" b="1" dirty="0">
                <a:solidFill>
                  <a:srgbClr val="4472C4">
                    <a:lumMod val="50000"/>
                  </a:srgbClr>
                </a:solidFill>
                <a:latin typeface="Century Gothic" panose="020F0302020204030204"/>
              </a:rPr>
              <a:t> dans </a:t>
            </a:r>
            <a:r>
              <a:rPr lang="en-US" sz="2400" b="1" dirty="0" err="1">
                <a:solidFill>
                  <a:srgbClr val="4472C4">
                    <a:lumMod val="50000"/>
                  </a:srgbClr>
                </a:solidFill>
                <a:latin typeface="Century Gothic" panose="020F0302020204030204"/>
              </a:rPr>
              <a:t>l’article</a:t>
            </a:r>
            <a:r>
              <a:rPr lang="en-US" sz="2400" b="1" dirty="0">
                <a:solidFill>
                  <a:srgbClr val="4472C4">
                    <a:lumMod val="50000"/>
                  </a:srgbClr>
                </a:solidFill>
                <a:latin typeface="Century Gothic" panose="020F0302020204030204"/>
              </a:rPr>
              <a:t>.</a:t>
            </a:r>
          </a:p>
          <a:p>
            <a:pPr>
              <a:defRPr/>
            </a:pPr>
            <a:endParaRPr lang="en-US" sz="2400" b="1" dirty="0">
              <a:solidFill>
                <a:srgbClr val="4472C4">
                  <a:lumMod val="50000"/>
                </a:srgbClr>
              </a:solidFill>
              <a:latin typeface="Century Gothic" panose="020F0302020204030204"/>
            </a:endParaRPr>
          </a:p>
          <a:p>
            <a:pPr>
              <a:defRPr/>
            </a:pPr>
            <a:r>
              <a:rPr lang="en-US" sz="2400" b="1" dirty="0" err="1">
                <a:solidFill>
                  <a:srgbClr val="4472C4">
                    <a:lumMod val="50000"/>
                  </a:srgbClr>
                </a:solidFill>
                <a:latin typeface="Century Gothic" panose="020F0302020204030204"/>
              </a:rPr>
              <a:t>Prononce</a:t>
            </a:r>
            <a:r>
              <a:rPr lang="en-US" sz="2400" b="1" dirty="0">
                <a:solidFill>
                  <a:srgbClr val="4472C4">
                    <a:lumMod val="50000"/>
                  </a:srgbClr>
                </a:solidFill>
                <a:latin typeface="Century Gothic" panose="020F0302020204030204"/>
              </a:rPr>
              <a:t> les mots.</a:t>
            </a:r>
          </a:p>
        </p:txBody>
      </p:sp>
      <p:graphicFrame>
        <p:nvGraphicFramePr>
          <p:cNvPr id="33" name="Table 6">
            <a:extLst>
              <a:ext uri="{FF2B5EF4-FFF2-40B4-BE49-F238E27FC236}">
                <a16:creationId xmlns:a16="http://schemas.microsoft.com/office/drawing/2014/main" xmlns="" id="{7845BB77-7CC0-477D-96BA-BC63648FE933}"/>
              </a:ext>
            </a:extLst>
          </p:cNvPr>
          <p:cNvGraphicFramePr>
            <a:graphicFrameLocks noGrp="1"/>
          </p:cNvGraphicFramePr>
          <p:nvPr>
            <p:extLst>
              <p:ext uri="{D42A27DB-BD31-4B8C-83A1-F6EECF244321}">
                <p14:modId xmlns:p14="http://schemas.microsoft.com/office/powerpoint/2010/main" val="2209475281"/>
              </p:ext>
            </p:extLst>
          </p:nvPr>
        </p:nvGraphicFramePr>
        <p:xfrm>
          <a:off x="4709920" y="1756248"/>
          <a:ext cx="7200000" cy="41148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xmlns="" val="2607353726"/>
                    </a:ext>
                  </a:extLst>
                </a:gridCol>
                <a:gridCol w="2880000">
                  <a:extLst>
                    <a:ext uri="{9D8B030D-6E8A-4147-A177-3AD203B41FA5}">
                      <a16:colId xmlns:a16="http://schemas.microsoft.com/office/drawing/2014/main" xmlns="" val="4128092149"/>
                    </a:ext>
                  </a:extLst>
                </a:gridCol>
                <a:gridCol w="2880000">
                  <a:extLst>
                    <a:ext uri="{9D8B030D-6E8A-4147-A177-3AD203B41FA5}">
                      <a16:colId xmlns:a16="http://schemas.microsoft.com/office/drawing/2014/main" xmlns="" val="2946747959"/>
                    </a:ext>
                  </a:extLst>
                </a:gridCol>
                <a:gridCol w="720000">
                  <a:extLst>
                    <a:ext uri="{9D8B030D-6E8A-4147-A177-3AD203B41FA5}">
                      <a16:colId xmlns:a16="http://schemas.microsoft.com/office/drawing/2014/main" xmlns="" val="731652340"/>
                    </a:ext>
                  </a:extLst>
                </a:gridCol>
              </a:tblGrid>
              <a:tr h="370840">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endParaRPr lang="en-GB" sz="2400" b="1" dirty="0">
                        <a:solidFill>
                          <a:srgbClr val="203864"/>
                        </a:solidFill>
                        <a:latin typeface="Century Gothic" panose="020B0502020202020204" pitchFamily="34" charset="0"/>
                      </a:endParaRPr>
                    </a:p>
                  </a:txBody>
                  <a:tcPr anchor="c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latin typeface="Century Gothic" panose="020B0502020202020204" pitchFamily="34" charset="0"/>
                        </a:rPr>
                        <a:t>anglais</a:t>
                      </a:r>
                      <a:endParaRPr lang="en-GB" sz="2400" b="1" dirty="0">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latin typeface="Century Gothic" panose="020B0502020202020204" pitchFamily="34" charset="0"/>
                        </a:rPr>
                        <a:t>français</a:t>
                      </a:r>
                      <a:endParaRPr lang="en-GB" sz="2400" b="1" dirty="0">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latin typeface="Century Gothic" panose="020B0502020202020204" pitchFamily="34" charset="0"/>
                      </a:endParaRPr>
                    </a:p>
                  </a:txBody>
                  <a:tcPr anchor="ctr">
                    <a:noFill/>
                  </a:tcPr>
                </a:tc>
                <a:extLst>
                  <a:ext uri="{0D108BD9-81ED-4DB2-BD59-A6C34878D82A}">
                    <a16:rowId xmlns:a16="http://schemas.microsoft.com/office/drawing/2014/main" xmlns="" val="1153431983"/>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1" dirty="0">
                          <a:solidFill>
                            <a:srgbClr val="203864"/>
                          </a:solidFill>
                          <a:latin typeface="Century Gothic" panose="020B0502020202020204" pitchFamily="34" charset="0"/>
                        </a:rPr>
                        <a:t>1.</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chemeClr val="accent5">
                              <a:lumMod val="50000"/>
                            </a:schemeClr>
                          </a:solidFill>
                          <a:latin typeface="Century Gothic" panose="020B0502020202020204" pitchFamily="34" charset="0"/>
                        </a:rPr>
                        <a:t>to </a:t>
                      </a:r>
                      <a:r>
                        <a:rPr lang="fr-FR" sz="2400" b="0" dirty="0" err="1">
                          <a:solidFill>
                            <a:schemeClr val="accent5">
                              <a:lumMod val="50000"/>
                            </a:schemeClr>
                          </a:solidFill>
                          <a:latin typeface="Century Gothic" panose="020B0502020202020204" pitchFamily="34" charset="0"/>
                        </a:rPr>
                        <a:t>develop</a:t>
                      </a:r>
                      <a:endParaRPr lang="fr-FR" sz="2400" b="0" dirty="0">
                        <a:solidFill>
                          <a:schemeClr val="accent5">
                            <a:lumMod val="50000"/>
                          </a:schemeClr>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EE6000"/>
                          </a:solidFill>
                          <a:latin typeface="Century Gothic" panose="020B0502020202020204" pitchFamily="34" charset="0"/>
                        </a:rPr>
                        <a:t>développer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1171492714"/>
                  </a:ext>
                </a:extLst>
              </a:tr>
              <a:tr h="37084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400" b="1" dirty="0">
                          <a:solidFill>
                            <a:srgbClr val="203864"/>
                          </a:solidFill>
                          <a:latin typeface="Century Gothic" panose="020B0502020202020204" pitchFamily="34" charset="0"/>
                        </a:rPr>
                        <a:t>2.</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chemeClr val="accent5">
                              <a:lumMod val="50000"/>
                            </a:schemeClr>
                          </a:solidFill>
                          <a:latin typeface="Century Gothic" panose="020B0502020202020204" pitchFamily="34" charset="0"/>
                        </a:rPr>
                        <a:t>an </a:t>
                      </a:r>
                      <a:r>
                        <a:rPr lang="fr-FR" sz="2400" b="0" dirty="0" err="1">
                          <a:solidFill>
                            <a:schemeClr val="accent5">
                              <a:lumMod val="50000"/>
                            </a:schemeClr>
                          </a:solidFill>
                          <a:latin typeface="Century Gothic" panose="020B0502020202020204" pitchFamily="34" charset="0"/>
                        </a:rPr>
                        <a:t>agency</a:t>
                      </a:r>
                      <a:endParaRPr lang="fr-FR" sz="2400" b="0" dirty="0">
                        <a:solidFill>
                          <a:schemeClr val="accent5">
                            <a:lumMod val="50000"/>
                          </a:schemeClr>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EE6000"/>
                          </a:solidFill>
                          <a:latin typeface="Century Gothic" panose="020B0502020202020204" pitchFamily="34" charset="0"/>
                        </a:rPr>
                        <a:t>une agence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1961458278"/>
                  </a:ext>
                </a:extLst>
              </a:tr>
              <a:tr h="370840">
                <a:tc>
                  <a:txBody>
                    <a:bodyPr/>
                    <a:lstStyle/>
                    <a:p>
                      <a:pPr algn="ctr"/>
                      <a:r>
                        <a:rPr lang="en-GB" sz="2400" b="1" dirty="0">
                          <a:solidFill>
                            <a:srgbClr val="203864"/>
                          </a:solidFill>
                          <a:latin typeface="Century Gothic" panose="020B0502020202020204" pitchFamily="34" charset="0"/>
                        </a:rPr>
                        <a:t>3.</a:t>
                      </a:r>
                    </a:p>
                  </a:txBody>
                  <a:tcPr anchor="ctr"/>
                </a:tc>
                <a:tc>
                  <a:txBody>
                    <a:bodyPr/>
                    <a:lstStyle/>
                    <a:p>
                      <a:pPr algn="ctr"/>
                      <a:r>
                        <a:rPr lang="en-GB" sz="2400" dirty="0">
                          <a:solidFill>
                            <a:srgbClr val="203864"/>
                          </a:solidFill>
                          <a:latin typeface="Century Gothic" panose="020B0502020202020204" pitchFamily="34" charset="0"/>
                        </a:rPr>
                        <a:t>colleague (m)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EE6000"/>
                          </a:solidFill>
                          <a:latin typeface="Century Gothic" panose="020B0502020202020204" pitchFamily="34" charset="0"/>
                        </a:rPr>
                        <a:t>le </a:t>
                      </a:r>
                      <a:r>
                        <a:rPr lang="en-GB" sz="2400" b="1" dirty="0" err="1">
                          <a:solidFill>
                            <a:srgbClr val="EE6000"/>
                          </a:solidFill>
                          <a:latin typeface="Century Gothic" panose="020B0502020202020204" pitchFamily="34" charset="0"/>
                        </a:rPr>
                        <a:t>collègue</a:t>
                      </a:r>
                      <a:endParaRPr lang="en-GB" sz="2400" b="1" dirty="0">
                        <a:solidFill>
                          <a:srgbClr val="EE600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1433103058"/>
                  </a:ext>
                </a:extLst>
              </a:tr>
              <a:tr h="370840">
                <a:tc>
                  <a:txBody>
                    <a:bodyPr/>
                    <a:lstStyle/>
                    <a:p>
                      <a:pPr algn="ctr"/>
                      <a:r>
                        <a:rPr lang="en-GB" sz="2400" b="1" dirty="0">
                          <a:solidFill>
                            <a:srgbClr val="203864"/>
                          </a:solidFill>
                          <a:latin typeface="Century Gothic" panose="020B0502020202020204" pitchFamily="34" charset="0"/>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chemeClr val="accent5">
                              <a:lumMod val="50000"/>
                            </a:schemeClr>
                          </a:solidFill>
                          <a:latin typeface="Century Gothic" panose="020B0502020202020204" pitchFamily="34" charset="0"/>
                        </a:rPr>
                        <a:t>the menu</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EE6000"/>
                          </a:solidFill>
                          <a:latin typeface="Century Gothic" panose="020B0502020202020204" pitchFamily="34" charset="0"/>
                        </a:rPr>
                        <a:t>le menu</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259411154"/>
                  </a:ext>
                </a:extLst>
              </a:tr>
              <a:tr h="370840">
                <a:tc>
                  <a:txBody>
                    <a:bodyPr/>
                    <a:lstStyle/>
                    <a:p>
                      <a:pPr algn="ctr"/>
                      <a:r>
                        <a:rPr lang="en-GB" sz="2400" b="1" dirty="0">
                          <a:solidFill>
                            <a:srgbClr val="203864"/>
                          </a:solidFill>
                          <a:latin typeface="Century Gothic" panose="020B0502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chemeClr val="accent5">
                              <a:lumMod val="50000"/>
                            </a:schemeClr>
                          </a:solidFill>
                          <a:latin typeface="Century Gothic" panose="020B0502020202020204" pitchFamily="34" charset="0"/>
                        </a:rPr>
                        <a:t>the </a:t>
                      </a:r>
                      <a:r>
                        <a:rPr lang="fr-FR" sz="2400" b="0" dirty="0" err="1">
                          <a:solidFill>
                            <a:schemeClr val="accent5">
                              <a:lumMod val="50000"/>
                            </a:schemeClr>
                          </a:solidFill>
                          <a:latin typeface="Century Gothic" panose="020B0502020202020204" pitchFamily="34" charset="0"/>
                        </a:rPr>
                        <a:t>selection</a:t>
                      </a:r>
                      <a:endParaRPr lang="fr-FR" sz="2400" b="0" dirty="0">
                        <a:solidFill>
                          <a:schemeClr val="accent5">
                            <a:lumMod val="50000"/>
                          </a:schemeClr>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EE6000"/>
                          </a:solidFill>
                          <a:latin typeface="Century Gothic" panose="020B0502020202020204" pitchFamily="34" charset="0"/>
                        </a:rPr>
                        <a:t>la sélection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3618647310"/>
                  </a:ext>
                </a:extLst>
              </a:tr>
              <a:tr h="370840">
                <a:tc>
                  <a:txBody>
                    <a:bodyPr/>
                    <a:lstStyle/>
                    <a:p>
                      <a:pPr algn="ctr"/>
                      <a:r>
                        <a:rPr lang="en-GB" sz="2400" b="1" dirty="0">
                          <a:solidFill>
                            <a:srgbClr val="203864"/>
                          </a:solidFill>
                          <a:latin typeface="Century Gothic" panose="020B0502020202020204" pitchFamily="34" charset="0"/>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chemeClr val="accent5">
                              <a:lumMod val="50000"/>
                            </a:schemeClr>
                          </a:solidFill>
                          <a:latin typeface="Century Gothic" panose="020B0502020202020204" pitchFamily="34" charset="0"/>
                        </a:rPr>
                        <a:t>American (m)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EE6000"/>
                          </a:solidFill>
                          <a:latin typeface="Century Gothic" panose="020B0502020202020204" pitchFamily="34" charset="0"/>
                        </a:rPr>
                        <a:t>américain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1056652113"/>
                  </a:ext>
                </a:extLst>
              </a:tr>
              <a:tr h="370840">
                <a:tc>
                  <a:txBody>
                    <a:bodyPr/>
                    <a:lstStyle/>
                    <a:p>
                      <a:pPr algn="ctr"/>
                      <a:r>
                        <a:rPr lang="en-GB" sz="2400" b="1" dirty="0">
                          <a:solidFill>
                            <a:srgbClr val="203864"/>
                          </a:solidFill>
                          <a:latin typeface="Century Gothic" panose="020B0502020202020204" pitchFamily="34" charset="0"/>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a:solidFill>
                            <a:schemeClr val="accent5">
                              <a:lumMod val="50000"/>
                            </a:schemeClr>
                          </a:solidFill>
                          <a:latin typeface="Century Gothic" panose="020B0502020202020204" pitchFamily="34" charset="0"/>
                        </a:rPr>
                        <a:t>international (m)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EE6000"/>
                          </a:solidFill>
                          <a:latin typeface="Century Gothic" panose="020B0502020202020204" pitchFamily="34" charset="0"/>
                        </a:rPr>
                        <a:t>international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3247634185"/>
                  </a:ext>
                </a:extLst>
              </a:tr>
              <a:tr h="370840">
                <a:tc>
                  <a:txBody>
                    <a:bodyPr/>
                    <a:lstStyle/>
                    <a:p>
                      <a:pPr algn="ctr"/>
                      <a:r>
                        <a:rPr lang="en-GB" sz="2400" b="1" dirty="0">
                          <a:solidFill>
                            <a:srgbClr val="203864"/>
                          </a:solidFill>
                          <a:latin typeface="Century Gothic" panose="020B0502020202020204" pitchFamily="34" charset="0"/>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0" dirty="0" err="1">
                          <a:solidFill>
                            <a:schemeClr val="accent5">
                              <a:lumMod val="50000"/>
                            </a:schemeClr>
                          </a:solidFill>
                          <a:latin typeface="Century Gothic" panose="020B0502020202020204" pitchFamily="34" charset="0"/>
                        </a:rPr>
                        <a:t>Russian</a:t>
                      </a:r>
                      <a:r>
                        <a:rPr lang="fr-FR" sz="2400" b="0" dirty="0">
                          <a:solidFill>
                            <a:schemeClr val="accent5">
                              <a:lumMod val="50000"/>
                            </a:schemeClr>
                          </a:solidFill>
                          <a:latin typeface="Century Gothic" panose="020B0502020202020204" pitchFamily="34" charset="0"/>
                        </a:rPr>
                        <a:t> (m)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srgbClr val="EE6000"/>
                          </a:solidFill>
                          <a:latin typeface="Century Gothic" panose="020B0502020202020204" pitchFamily="34" charset="0"/>
                        </a:rPr>
                        <a:t>russe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1552251226"/>
                  </a:ext>
                </a:extLst>
              </a:tr>
            </a:tbl>
          </a:graphicData>
        </a:graphic>
      </p:graphicFrame>
      <p:sp>
        <p:nvSpPr>
          <p:cNvPr id="34" name="Action Button: Go Forward or Next 33">
            <a:hlinkClick r:id="" action="ppaction://noaction" highlightClick="1">
              <a:snd r:embed="rId4" name="developper.wav"/>
            </a:hlinkClick>
            <a:extLst>
              <a:ext uri="{FF2B5EF4-FFF2-40B4-BE49-F238E27FC236}">
                <a16:creationId xmlns:a16="http://schemas.microsoft.com/office/drawing/2014/main" xmlns="" id="{50C59F5C-748E-4484-94F4-7F9BC564BB87}"/>
              </a:ext>
            </a:extLst>
          </p:cNvPr>
          <p:cNvSpPr/>
          <p:nvPr/>
        </p:nvSpPr>
        <p:spPr>
          <a:xfrm>
            <a:off x="11350496" y="2258909"/>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sp>
        <p:nvSpPr>
          <p:cNvPr id="35" name="Action Button: Go Forward or Next 34">
            <a:hlinkClick r:id="" action="ppaction://noaction" highlightClick="1">
              <a:snd r:embed="rId5" name="une agence.wav"/>
            </a:hlinkClick>
            <a:extLst>
              <a:ext uri="{FF2B5EF4-FFF2-40B4-BE49-F238E27FC236}">
                <a16:creationId xmlns:a16="http://schemas.microsoft.com/office/drawing/2014/main" xmlns="" id="{BF12943A-8273-4AC8-9F65-31EB8554A270}"/>
              </a:ext>
            </a:extLst>
          </p:cNvPr>
          <p:cNvSpPr/>
          <p:nvPr/>
        </p:nvSpPr>
        <p:spPr>
          <a:xfrm>
            <a:off x="11350496" y="2723685"/>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sp>
        <p:nvSpPr>
          <p:cNvPr id="36" name="Action Button: Go Forward or Next 35">
            <a:hlinkClick r:id="" action="ppaction://noaction" highlightClick="1">
              <a:snd r:embed="rId6" name="le collegue.wav"/>
            </a:hlinkClick>
            <a:extLst>
              <a:ext uri="{FF2B5EF4-FFF2-40B4-BE49-F238E27FC236}">
                <a16:creationId xmlns:a16="http://schemas.microsoft.com/office/drawing/2014/main" xmlns="" id="{6C440DFC-AE5E-4FBC-9255-626E982AAEA8}"/>
              </a:ext>
            </a:extLst>
          </p:cNvPr>
          <p:cNvSpPr/>
          <p:nvPr/>
        </p:nvSpPr>
        <p:spPr>
          <a:xfrm>
            <a:off x="11350496" y="3188461"/>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sp>
        <p:nvSpPr>
          <p:cNvPr id="37" name="Action Button: Go Forward or Next 36">
            <a:hlinkClick r:id="" action="ppaction://noaction" highlightClick="1">
              <a:snd r:embed="rId7" name="le menu.wav"/>
            </a:hlinkClick>
            <a:extLst>
              <a:ext uri="{FF2B5EF4-FFF2-40B4-BE49-F238E27FC236}">
                <a16:creationId xmlns:a16="http://schemas.microsoft.com/office/drawing/2014/main" xmlns="" id="{C32342D5-6F65-4634-A8E6-A5204C96D57F}"/>
              </a:ext>
            </a:extLst>
          </p:cNvPr>
          <p:cNvSpPr/>
          <p:nvPr/>
        </p:nvSpPr>
        <p:spPr>
          <a:xfrm>
            <a:off x="11350496" y="3615137"/>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sp>
        <p:nvSpPr>
          <p:cNvPr id="38" name="Action Button: Go Forward or Next 37">
            <a:hlinkClick r:id="" action="ppaction://noaction" highlightClick="1">
              <a:snd r:embed="rId8" name="la selection.wav"/>
            </a:hlinkClick>
            <a:extLst>
              <a:ext uri="{FF2B5EF4-FFF2-40B4-BE49-F238E27FC236}">
                <a16:creationId xmlns:a16="http://schemas.microsoft.com/office/drawing/2014/main" xmlns="" id="{942BB6EB-CF4A-4C79-BE4E-5E6ABCB28A5F}"/>
              </a:ext>
            </a:extLst>
          </p:cNvPr>
          <p:cNvSpPr/>
          <p:nvPr/>
        </p:nvSpPr>
        <p:spPr>
          <a:xfrm>
            <a:off x="11350496" y="4079913"/>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sp>
        <p:nvSpPr>
          <p:cNvPr id="39" name="Action Button: Go Forward or Next 38">
            <a:hlinkClick r:id="" action="ppaction://noaction" highlightClick="1">
              <a:snd r:embed="rId9" name="americain.wav"/>
            </a:hlinkClick>
            <a:extLst>
              <a:ext uri="{FF2B5EF4-FFF2-40B4-BE49-F238E27FC236}">
                <a16:creationId xmlns:a16="http://schemas.microsoft.com/office/drawing/2014/main" xmlns="" id="{8DB695EE-41B9-4BC2-9D51-6B1FD4FCCB42}"/>
              </a:ext>
            </a:extLst>
          </p:cNvPr>
          <p:cNvSpPr/>
          <p:nvPr/>
        </p:nvSpPr>
        <p:spPr>
          <a:xfrm>
            <a:off x="11350496" y="4544689"/>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sp>
        <p:nvSpPr>
          <p:cNvPr id="40" name="Action Button: Go Forward or Next 39">
            <a:hlinkClick r:id="" action="ppaction://noaction" highlightClick="1">
              <a:snd r:embed="rId10" name="international.wav"/>
            </a:hlinkClick>
            <a:extLst>
              <a:ext uri="{FF2B5EF4-FFF2-40B4-BE49-F238E27FC236}">
                <a16:creationId xmlns:a16="http://schemas.microsoft.com/office/drawing/2014/main" xmlns="" id="{BDFE3408-2FD8-45AD-B55D-8E645205CDA0}"/>
              </a:ext>
            </a:extLst>
          </p:cNvPr>
          <p:cNvSpPr/>
          <p:nvPr/>
        </p:nvSpPr>
        <p:spPr>
          <a:xfrm>
            <a:off x="11350496" y="4990023"/>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sp>
        <p:nvSpPr>
          <p:cNvPr id="41" name="Action Button: Go Forward or Next 40">
            <a:hlinkClick r:id="" action="ppaction://noaction" highlightClick="1">
              <a:snd r:embed="rId11" name="russe.wav"/>
            </a:hlinkClick>
            <a:extLst>
              <a:ext uri="{FF2B5EF4-FFF2-40B4-BE49-F238E27FC236}">
                <a16:creationId xmlns:a16="http://schemas.microsoft.com/office/drawing/2014/main" xmlns="" id="{625926BF-AE6F-464B-BDC7-1E169F056326}"/>
              </a:ext>
            </a:extLst>
          </p:cNvPr>
          <p:cNvSpPr/>
          <p:nvPr/>
        </p:nvSpPr>
        <p:spPr>
          <a:xfrm>
            <a:off x="11350496" y="5454283"/>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pic>
        <p:nvPicPr>
          <p:cNvPr id="42" name="Picture 2" descr="clipart speaking - Clip Art Library">
            <a:extLst>
              <a:ext uri="{FF2B5EF4-FFF2-40B4-BE49-F238E27FC236}">
                <a16:creationId xmlns:a16="http://schemas.microsoft.com/office/drawing/2014/main" xmlns="" id="{BE3D16B5-6492-42E7-8A4E-59F85FB1258B}"/>
              </a:ext>
            </a:extLst>
          </p:cNvPr>
          <p:cNvPicPr>
            <a:picLocks noChangeAspect="1" noChangeArrowheads="1"/>
          </p:cNvPicPr>
          <p:nvPr/>
        </p:nvPicPr>
        <p:blipFill>
          <a:blip r:embed="rId1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2079" y="4248673"/>
            <a:ext cx="1668838" cy="144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F1706164-49D5-4FA1-B106-7BE4E82B12FC}"/>
              </a:ext>
            </a:extLst>
          </p:cNvPr>
          <p:cNvSpPr txBox="1"/>
          <p:nvPr/>
        </p:nvSpPr>
        <p:spPr>
          <a:xfrm>
            <a:off x="2159522" y="4066299"/>
            <a:ext cx="2341793" cy="1804749"/>
          </a:xfrm>
          <a:prstGeom prst="wedgeRoundRectCallout">
            <a:avLst>
              <a:gd name="adj1" fmla="val -60693"/>
              <a:gd name="adj2" fmla="val -19833"/>
              <a:gd name="adj3" fmla="val 16667"/>
            </a:avLst>
          </a:prstGeom>
          <a:solidFill>
            <a:srgbClr val="105076"/>
          </a:solidFill>
          <a:ln>
            <a:solidFill>
              <a:srgbClr val="EE6000"/>
            </a:solidFill>
          </a:ln>
        </p:spPr>
        <p:txBody>
          <a:bodyPr wrap="square" rtlCol="0" anchor="ctr">
            <a:spAutoFit/>
          </a:bodyPr>
          <a:lstStyle/>
          <a:p>
            <a:pPr algn="ctr">
              <a:defRPr/>
            </a:pPr>
            <a:r>
              <a:rPr lang="en-GB" sz="2000" dirty="0">
                <a:solidFill>
                  <a:prstClr val="white"/>
                </a:solidFill>
                <a:latin typeface="Century Gothic" panose="020B0502020202020204" pitchFamily="34" charset="0"/>
              </a:rPr>
              <a:t>Make sure to use the French pronunciation – what SSCs are in the words ?</a:t>
            </a:r>
          </a:p>
        </p:txBody>
      </p:sp>
      <p:sp>
        <p:nvSpPr>
          <p:cNvPr id="5" name="Rectangle 4">
            <a:extLst>
              <a:ext uri="{FF2B5EF4-FFF2-40B4-BE49-F238E27FC236}">
                <a16:creationId xmlns:a16="http://schemas.microsoft.com/office/drawing/2014/main" xmlns="" id="{22DAF54B-C5BD-4D84-A5EE-0E12E9C8E39C}"/>
              </a:ext>
            </a:extLst>
          </p:cNvPr>
          <p:cNvSpPr/>
          <p:nvPr/>
        </p:nvSpPr>
        <p:spPr>
          <a:xfrm>
            <a:off x="8605336" y="2285302"/>
            <a:ext cx="2266950"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Tw Cen MT" panose="020B0602020104020603"/>
            </a:endParaRPr>
          </a:p>
        </p:txBody>
      </p:sp>
      <p:sp>
        <p:nvSpPr>
          <p:cNvPr id="43" name="Rectangle 42">
            <a:extLst>
              <a:ext uri="{FF2B5EF4-FFF2-40B4-BE49-F238E27FC236}">
                <a16:creationId xmlns:a16="http://schemas.microsoft.com/office/drawing/2014/main" xmlns="" id="{92C2ABCD-DF79-4FCF-80B0-DA525FF31680}"/>
              </a:ext>
            </a:extLst>
          </p:cNvPr>
          <p:cNvSpPr/>
          <p:nvPr/>
        </p:nvSpPr>
        <p:spPr>
          <a:xfrm>
            <a:off x="8631731" y="3190522"/>
            <a:ext cx="2266950"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400" b="1" dirty="0">
              <a:solidFill>
                <a:srgbClr val="EE6000"/>
              </a:solidFill>
              <a:latin typeface="Century Gothic" panose="020B0502020202020204" pitchFamily="34" charset="0"/>
            </a:endParaRPr>
          </a:p>
        </p:txBody>
      </p:sp>
      <p:sp>
        <p:nvSpPr>
          <p:cNvPr id="44" name="Rectangle 43">
            <a:extLst>
              <a:ext uri="{FF2B5EF4-FFF2-40B4-BE49-F238E27FC236}">
                <a16:creationId xmlns:a16="http://schemas.microsoft.com/office/drawing/2014/main" xmlns="" id="{F8918E34-CB82-4C98-8FD7-6B5E15354C08}"/>
              </a:ext>
            </a:extLst>
          </p:cNvPr>
          <p:cNvSpPr/>
          <p:nvPr/>
        </p:nvSpPr>
        <p:spPr>
          <a:xfrm>
            <a:off x="8430620" y="4135707"/>
            <a:ext cx="2266950"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sp>
        <p:nvSpPr>
          <p:cNvPr id="45" name="Rectangle 44">
            <a:extLst>
              <a:ext uri="{FF2B5EF4-FFF2-40B4-BE49-F238E27FC236}">
                <a16:creationId xmlns:a16="http://schemas.microsoft.com/office/drawing/2014/main" xmlns="" id="{0FF6C1C1-99E1-4B80-B67A-328BD2656CD2}"/>
              </a:ext>
            </a:extLst>
          </p:cNvPr>
          <p:cNvSpPr/>
          <p:nvPr/>
        </p:nvSpPr>
        <p:spPr>
          <a:xfrm>
            <a:off x="8492035" y="5007742"/>
            <a:ext cx="2266950" cy="360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Tw Cen MT" panose="020B0602020104020603"/>
            </a:endParaRPr>
          </a:p>
        </p:txBody>
      </p:sp>
      <p:sp>
        <p:nvSpPr>
          <p:cNvPr id="46" name="Rectangle 45">
            <a:extLst>
              <a:ext uri="{FF2B5EF4-FFF2-40B4-BE49-F238E27FC236}">
                <a16:creationId xmlns:a16="http://schemas.microsoft.com/office/drawing/2014/main" xmlns="" id="{92915E0E-B64C-47AB-B0DD-18C8C9DC4908}"/>
              </a:ext>
            </a:extLst>
          </p:cNvPr>
          <p:cNvSpPr/>
          <p:nvPr/>
        </p:nvSpPr>
        <p:spPr>
          <a:xfrm>
            <a:off x="8469114" y="2782661"/>
            <a:ext cx="2266950"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b="1" dirty="0">
              <a:solidFill>
                <a:srgbClr val="EE6000"/>
              </a:solidFill>
              <a:latin typeface="Century Gothic" panose="020B0502020202020204" pitchFamily="34" charset="0"/>
            </a:endParaRPr>
          </a:p>
        </p:txBody>
      </p:sp>
      <p:sp>
        <p:nvSpPr>
          <p:cNvPr id="47" name="Rectangle 46">
            <a:extLst>
              <a:ext uri="{FF2B5EF4-FFF2-40B4-BE49-F238E27FC236}">
                <a16:creationId xmlns:a16="http://schemas.microsoft.com/office/drawing/2014/main" xmlns="" id="{6885843A-5188-4D47-AE9D-2D1DFBFDAA4B}"/>
              </a:ext>
            </a:extLst>
          </p:cNvPr>
          <p:cNvSpPr/>
          <p:nvPr/>
        </p:nvSpPr>
        <p:spPr>
          <a:xfrm>
            <a:off x="8638081" y="3622175"/>
            <a:ext cx="2266950"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Tw Cen MT" panose="020B0602020104020603"/>
            </a:endParaRPr>
          </a:p>
        </p:txBody>
      </p:sp>
      <p:sp>
        <p:nvSpPr>
          <p:cNvPr id="48" name="Rectangle 47">
            <a:extLst>
              <a:ext uri="{FF2B5EF4-FFF2-40B4-BE49-F238E27FC236}">
                <a16:creationId xmlns:a16="http://schemas.microsoft.com/office/drawing/2014/main" xmlns="" id="{DCDC6CCC-497E-4680-933C-F4830F72DD69}"/>
              </a:ext>
            </a:extLst>
          </p:cNvPr>
          <p:cNvSpPr/>
          <p:nvPr/>
        </p:nvSpPr>
        <p:spPr>
          <a:xfrm>
            <a:off x="8434885" y="4558458"/>
            <a:ext cx="2266950"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Tw Cen MT" panose="020B0602020104020603"/>
            </a:endParaRPr>
          </a:p>
        </p:txBody>
      </p:sp>
      <p:sp>
        <p:nvSpPr>
          <p:cNvPr id="49" name="Rectangle 48">
            <a:extLst>
              <a:ext uri="{FF2B5EF4-FFF2-40B4-BE49-F238E27FC236}">
                <a16:creationId xmlns:a16="http://schemas.microsoft.com/office/drawing/2014/main" xmlns="" id="{718D7F73-6EA6-4916-BA7E-448812059C79}"/>
              </a:ext>
            </a:extLst>
          </p:cNvPr>
          <p:cNvSpPr/>
          <p:nvPr/>
        </p:nvSpPr>
        <p:spPr>
          <a:xfrm>
            <a:off x="8472985" y="5454283"/>
            <a:ext cx="2266950" cy="360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Tw Cen MT" panose="020B0602020104020603"/>
            </a:endParaRPr>
          </a:p>
        </p:txBody>
      </p:sp>
    </p:spTree>
    <p:extLst>
      <p:ext uri="{BB962C8B-B14F-4D97-AF65-F5344CB8AC3E}">
        <p14:creationId xmlns:p14="http://schemas.microsoft.com/office/powerpoint/2010/main" val="53220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3" grpId="0" animBg="1"/>
      <p:bldP spid="44" grpId="0" animBg="1"/>
      <p:bldP spid="45" grpId="0" animBg="1"/>
      <p:bldP spid="46" grpId="0" animBg="1"/>
      <p:bldP spid="47" grpId="0" animBg="1"/>
      <p:bldP spid="48" grpId="0" animBg="1"/>
      <p:bldP spid="4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Aide la </a:t>
            </a:r>
            <a:r>
              <a:rPr lang="en-GB" sz="3600" b="1" dirty="0" err="1">
                <a:solidFill>
                  <a:schemeClr val="bg1"/>
                </a:solidFill>
              </a:rPr>
              <a:t>journaliste</a:t>
            </a:r>
            <a:r>
              <a:rPr lang="en-GB" sz="3600" b="1" dirty="0">
                <a:solidFill>
                  <a:schemeClr val="bg1"/>
                </a:solidFill>
              </a:rPr>
              <a:t> !</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344150" y="249870"/>
            <a:ext cx="1565770"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 / </a:t>
            </a: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xmlns="" id="{6E7E97DA-2F23-F745-B756-301D480DCC3C}"/>
              </a:ext>
            </a:extLst>
          </p:cNvPr>
          <p:cNvSpPr txBox="1"/>
          <p:nvPr/>
        </p:nvSpPr>
        <p:spPr>
          <a:xfrm>
            <a:off x="180000" y="1296000"/>
            <a:ext cx="12012000" cy="4823436"/>
          </a:xfrm>
          <a:prstGeom prst="rect">
            <a:avLst/>
          </a:prstGeom>
          <a:noFill/>
        </p:spPr>
        <p:txBody>
          <a:bodyPr wrap="square" rtlCol="0">
            <a:spAutoFit/>
          </a:bodyPr>
          <a:lstStyle/>
          <a:p>
            <a:pPr>
              <a:defRPr/>
            </a:pPr>
            <a:r>
              <a:rPr lang="fr-FR" sz="2400" dirty="0">
                <a:solidFill>
                  <a:srgbClr val="4472C4">
                    <a:lumMod val="50000"/>
                  </a:srgbClr>
                </a:solidFill>
                <a:latin typeface="Century Gothic" panose="020F0302020204030204"/>
              </a:rPr>
              <a:t>La journaliste pense à utiliser des mots différents, mais elle n’a pas d’idées !</a:t>
            </a:r>
          </a:p>
          <a:p>
            <a:pPr>
              <a:defRPr/>
            </a:pPr>
            <a:endParaRPr lang="fr-FR" sz="2400" b="1" dirty="0">
              <a:solidFill>
                <a:srgbClr val="4472C4">
                  <a:lumMod val="50000"/>
                </a:srgbClr>
              </a:solidFill>
              <a:latin typeface="Century Gothic" panose="020F0302020204030204"/>
            </a:endParaRPr>
          </a:p>
          <a:p>
            <a:pPr>
              <a:defRPr/>
            </a:pPr>
            <a:r>
              <a:rPr lang="fr-FR" sz="2400" b="1" dirty="0">
                <a:solidFill>
                  <a:srgbClr val="4472C4">
                    <a:lumMod val="50000"/>
                  </a:srgbClr>
                </a:solidFill>
                <a:latin typeface="Century Gothic" panose="020F0302020204030204"/>
              </a:rPr>
              <a:t>Donne des suggestions à la journaliste pour les mots </a:t>
            </a:r>
            <a:r>
              <a:rPr lang="fr-FR" sz="2400" b="1" dirty="0">
                <a:solidFill>
                  <a:srgbClr val="EE6000"/>
                </a:solidFill>
                <a:latin typeface="Century Gothic" panose="020F0302020204030204"/>
              </a:rPr>
              <a:t>orange</a:t>
            </a:r>
            <a:r>
              <a:rPr lang="fr-FR" sz="2400" b="1" dirty="0">
                <a:solidFill>
                  <a:srgbClr val="4472C4">
                    <a:lumMod val="50000"/>
                  </a:srgbClr>
                </a:solidFill>
                <a:latin typeface="Century Gothic" panose="020F0302020204030204"/>
              </a:rPr>
              <a:t>.</a:t>
            </a:r>
          </a:p>
          <a:p>
            <a:pPr>
              <a:defRPr/>
            </a:pPr>
            <a:endParaRPr lang="fr-FR" sz="2400" b="1" dirty="0">
              <a:solidFill>
                <a:srgbClr val="4472C4">
                  <a:lumMod val="50000"/>
                </a:srgbClr>
              </a:solidFill>
              <a:latin typeface="Century Gothic" panose="020F0302020204030204"/>
            </a:endParaRPr>
          </a:p>
          <a:p>
            <a:pPr marL="457200" indent="-457200">
              <a:lnSpc>
                <a:spcPct val="150000"/>
              </a:lnSpc>
              <a:buFontTx/>
              <a:buAutoNum type="arabicPeriod"/>
            </a:pPr>
            <a:r>
              <a:rPr lang="fr-FR" sz="2400" dirty="0">
                <a:solidFill>
                  <a:srgbClr val="4472C4">
                    <a:lumMod val="50000"/>
                  </a:srgbClr>
                </a:solidFill>
                <a:latin typeface="Century Gothic"/>
              </a:rPr>
              <a:t>« Au réveillon de Noël sur l’ISS, </a:t>
            </a:r>
            <a:r>
              <a:rPr lang="fr-FR" sz="2400" dirty="0">
                <a:solidFill>
                  <a:srgbClr val="EE6000"/>
                </a:solidFill>
                <a:latin typeface="Century Gothic"/>
              </a:rPr>
              <a:t>la gastronomie française </a:t>
            </a:r>
            <a:r>
              <a:rPr lang="fr-FR" sz="2400" dirty="0">
                <a:solidFill>
                  <a:srgbClr val="4472C4">
                    <a:lumMod val="50000"/>
                  </a:srgbClr>
                </a:solidFill>
                <a:latin typeface="Century Gothic"/>
              </a:rPr>
              <a:t>au menu. »</a:t>
            </a:r>
          </a:p>
          <a:p>
            <a:pPr marL="457200" indent="-457200">
              <a:lnSpc>
                <a:spcPct val="150000"/>
              </a:lnSpc>
              <a:buFontTx/>
              <a:buAutoNum type="arabicPeriod"/>
            </a:pPr>
            <a:r>
              <a:rPr lang="fr-FR" sz="2400" dirty="0">
                <a:solidFill>
                  <a:srgbClr val="4472C4">
                    <a:lumMod val="50000"/>
                  </a:srgbClr>
                </a:solidFill>
                <a:latin typeface="Century Gothic"/>
              </a:rPr>
              <a:t>« Le Français Thomas Pesquet emporte des plats </a:t>
            </a:r>
            <a:r>
              <a:rPr lang="fr-FR" sz="2400" dirty="0">
                <a:solidFill>
                  <a:srgbClr val="5B9BD5">
                    <a:lumMod val="50000"/>
                  </a:srgbClr>
                </a:solidFill>
                <a:latin typeface="Century Gothic"/>
              </a:rPr>
              <a:t>des</a:t>
            </a:r>
            <a:r>
              <a:rPr lang="fr-FR" sz="2400" dirty="0">
                <a:solidFill>
                  <a:srgbClr val="4472C4">
                    <a:lumMod val="50000"/>
                  </a:srgbClr>
                </a:solidFill>
                <a:latin typeface="Century Gothic"/>
              </a:rPr>
              <a:t> </a:t>
            </a:r>
            <a:r>
              <a:rPr lang="fr-FR" sz="2400" dirty="0">
                <a:solidFill>
                  <a:srgbClr val="EE6000"/>
                </a:solidFill>
                <a:latin typeface="Century Gothic"/>
              </a:rPr>
              <a:t>grands </a:t>
            </a:r>
            <a:r>
              <a:rPr lang="fr-FR" sz="2400" dirty="0">
                <a:solidFill>
                  <a:srgbClr val="5B9BD5">
                    <a:lumMod val="50000"/>
                  </a:srgbClr>
                </a:solidFill>
                <a:latin typeface="Century Gothic"/>
              </a:rPr>
              <a:t>chefs français</a:t>
            </a:r>
            <a:r>
              <a:rPr lang="fr-FR" sz="2400" dirty="0">
                <a:solidFill>
                  <a:srgbClr val="4472C4">
                    <a:lumMod val="50000"/>
                  </a:srgbClr>
                </a:solidFill>
                <a:latin typeface="Century Gothic"/>
              </a:rPr>
              <a:t>. »</a:t>
            </a:r>
          </a:p>
          <a:p>
            <a:pPr marL="457200" indent="-457200">
              <a:lnSpc>
                <a:spcPct val="150000"/>
              </a:lnSpc>
              <a:buFontTx/>
              <a:buAutoNum type="arabicPeriod"/>
            </a:pPr>
            <a:r>
              <a:rPr lang="fr-FR" sz="2400" dirty="0">
                <a:solidFill>
                  <a:srgbClr val="4472C4">
                    <a:lumMod val="50000"/>
                  </a:srgbClr>
                </a:solidFill>
                <a:latin typeface="Century Gothic"/>
              </a:rPr>
              <a:t>« … pour </a:t>
            </a:r>
            <a:r>
              <a:rPr lang="fr-FR" sz="2400" dirty="0">
                <a:solidFill>
                  <a:srgbClr val="EE6000"/>
                </a:solidFill>
                <a:latin typeface="Century Gothic" panose="020F0302020204030204"/>
              </a:rPr>
              <a:t>des</a:t>
            </a:r>
            <a:r>
              <a:rPr lang="fr-FR" sz="2400" dirty="0">
                <a:solidFill>
                  <a:srgbClr val="4472C4">
                    <a:lumMod val="50000"/>
                  </a:srgbClr>
                </a:solidFill>
                <a:latin typeface="Century Gothic" panose="020F0302020204030204"/>
              </a:rPr>
              <a:t> </a:t>
            </a:r>
            <a:r>
              <a:rPr lang="fr-FR" sz="2400" dirty="0">
                <a:solidFill>
                  <a:srgbClr val="EE6000"/>
                </a:solidFill>
                <a:latin typeface="Century Gothic" panose="020F0302020204030204"/>
              </a:rPr>
              <a:t>occasions spéciales</a:t>
            </a:r>
            <a:r>
              <a:rPr lang="fr-FR" sz="2400" dirty="0">
                <a:solidFill>
                  <a:srgbClr val="4472C4">
                    <a:lumMod val="50000"/>
                  </a:srgbClr>
                </a:solidFill>
                <a:latin typeface="Century Gothic" panose="020F0302020204030204"/>
              </a:rPr>
              <a:t>. »</a:t>
            </a:r>
          </a:p>
          <a:p>
            <a:pPr marL="457200" indent="-457200">
              <a:lnSpc>
                <a:spcPct val="150000"/>
              </a:lnSpc>
              <a:buFontTx/>
              <a:buAutoNum type="arabicPeriod"/>
            </a:pPr>
            <a:r>
              <a:rPr lang="fr-FR" sz="2400" dirty="0">
                <a:solidFill>
                  <a:srgbClr val="4472C4">
                    <a:lumMod val="50000"/>
                  </a:srgbClr>
                </a:solidFill>
                <a:latin typeface="Century Gothic" panose="020F0302020204030204"/>
              </a:rPr>
              <a:t>« Dans l’espace, on doit </a:t>
            </a:r>
            <a:r>
              <a:rPr lang="fr-FR" sz="2400" dirty="0">
                <a:solidFill>
                  <a:srgbClr val="EE6000"/>
                </a:solidFill>
                <a:latin typeface="Century Gothic" panose="020F0302020204030204"/>
              </a:rPr>
              <a:t>modifier</a:t>
            </a:r>
            <a:r>
              <a:rPr lang="fr-FR" sz="2400" dirty="0">
                <a:solidFill>
                  <a:srgbClr val="4472C4">
                    <a:lumMod val="50000"/>
                  </a:srgbClr>
                </a:solidFill>
                <a:latin typeface="Century Gothic" panose="020F0302020204030204"/>
              </a:rPr>
              <a:t> la cuisine. »</a:t>
            </a:r>
          </a:p>
          <a:p>
            <a:pPr marL="457200" indent="-457200">
              <a:lnSpc>
                <a:spcPct val="150000"/>
              </a:lnSpc>
              <a:buFontTx/>
              <a:buAutoNum type="arabicPeriod"/>
            </a:pPr>
            <a:r>
              <a:rPr lang="fr-FR" sz="2400" dirty="0">
                <a:solidFill>
                  <a:srgbClr val="4472C4">
                    <a:lumMod val="50000"/>
                  </a:srgbClr>
                </a:solidFill>
                <a:latin typeface="Century Gothic" panose="020F0302020204030204"/>
              </a:rPr>
              <a:t>« Il sait gérer ces contraintes </a:t>
            </a:r>
            <a:r>
              <a:rPr lang="fr-FR" sz="2400" dirty="0">
                <a:solidFill>
                  <a:srgbClr val="EE6000"/>
                </a:solidFill>
                <a:latin typeface="Century Gothic"/>
              </a:rPr>
              <a:t>puisqu</a:t>
            </a:r>
            <a:r>
              <a:rPr lang="fr-FR" sz="2400" dirty="0">
                <a:solidFill>
                  <a:srgbClr val="4472C4">
                    <a:lumMod val="50000"/>
                  </a:srgbClr>
                </a:solidFill>
                <a:latin typeface="Century Gothic"/>
              </a:rPr>
              <a:t>’il est expert en cuisine spatiale. »</a:t>
            </a:r>
          </a:p>
          <a:p>
            <a:pPr marL="457200" indent="-457200">
              <a:lnSpc>
                <a:spcPct val="150000"/>
              </a:lnSpc>
              <a:buFontTx/>
              <a:buAutoNum type="arabicPeriod"/>
            </a:pPr>
            <a:r>
              <a:rPr lang="fr-FR" sz="2400" dirty="0">
                <a:solidFill>
                  <a:srgbClr val="4472C4">
                    <a:lumMod val="50000"/>
                  </a:srgbClr>
                </a:solidFill>
                <a:latin typeface="Century Gothic"/>
              </a:rPr>
              <a:t>« Pour Thierry Marx, </a:t>
            </a:r>
            <a:r>
              <a:rPr lang="fr-FR" sz="2400" dirty="0">
                <a:solidFill>
                  <a:srgbClr val="EE6000"/>
                </a:solidFill>
                <a:latin typeface="Century Gothic"/>
              </a:rPr>
              <a:t>l’aventure spatiale</a:t>
            </a:r>
            <a:r>
              <a:rPr lang="fr-FR" sz="2400" dirty="0">
                <a:solidFill>
                  <a:srgbClr val="4472C4">
                    <a:lumMod val="50000"/>
                  </a:srgbClr>
                </a:solidFill>
                <a:latin typeface="Century Gothic"/>
              </a:rPr>
              <a:t> est nouvelle. »</a:t>
            </a:r>
          </a:p>
        </p:txBody>
      </p:sp>
      <p:pic>
        <p:nvPicPr>
          <p:cNvPr id="18" name="Picture 2" descr="Free Clipart Of Frustrated Woman At Computer - Frustrated Computer ...">
            <a:extLst>
              <a:ext uri="{FF2B5EF4-FFF2-40B4-BE49-F238E27FC236}">
                <a16:creationId xmlns:a16="http://schemas.microsoft.com/office/drawing/2014/main" xmlns="" id="{CE74FC41-84E2-4A34-9ECA-2E18509DAB61}"/>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841667" y="5026860"/>
            <a:ext cx="1350333" cy="144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708521B2-5CED-48D2-8834-E3331ADE4C22}"/>
              </a:ext>
            </a:extLst>
          </p:cNvPr>
          <p:cNvSpPr txBox="1"/>
          <p:nvPr/>
        </p:nvSpPr>
        <p:spPr>
          <a:xfrm>
            <a:off x="9258300" y="1733551"/>
            <a:ext cx="2876550" cy="1123712"/>
          </a:xfrm>
          <a:prstGeom prst="wedgeRoundRectCallout">
            <a:avLst>
              <a:gd name="adj1" fmla="val -55933"/>
              <a:gd name="adj2" fmla="val -22264"/>
              <a:gd name="adj3" fmla="val 16667"/>
            </a:avLst>
          </a:prstGeom>
          <a:solidFill>
            <a:srgbClr val="105076"/>
          </a:solidFill>
          <a:ln>
            <a:solidFill>
              <a:srgbClr val="EE6000"/>
            </a:solidFill>
          </a:ln>
        </p:spPr>
        <p:txBody>
          <a:bodyPr wrap="square" rtlCol="0">
            <a:spAutoFit/>
          </a:bodyPr>
          <a:lstStyle/>
          <a:p>
            <a:pPr algn="ctr"/>
            <a:r>
              <a:rPr lang="en-GB" sz="2000" dirty="0">
                <a:solidFill>
                  <a:prstClr val="white"/>
                </a:solidFill>
                <a:latin typeface="Century Gothic"/>
              </a:rPr>
              <a:t>You can change the order of the words in the sentence.</a:t>
            </a:r>
          </a:p>
        </p:txBody>
      </p:sp>
    </p:spTree>
    <p:extLst>
      <p:ext uri="{BB962C8B-B14F-4D97-AF65-F5344CB8AC3E}">
        <p14:creationId xmlns:p14="http://schemas.microsoft.com/office/powerpoint/2010/main" val="208259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quoi la </a:t>
            </a:r>
            <a:r>
              <a:rPr lang="en-GB" sz="3600" b="1" dirty="0" err="1">
                <a:solidFill>
                  <a:schemeClr val="bg1"/>
                </a:solidFill>
              </a:rPr>
              <a:t>réponse</a:t>
            </a:r>
            <a:r>
              <a:rPr lang="en-GB" sz="3600" b="1" dirty="0">
                <a:solidFill>
                  <a:schemeClr val="bg1"/>
                </a:solidFill>
              </a:rPr>
              <a:t> ?</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6" name="TextBox 5">
            <a:extLst>
              <a:ext uri="{FF2B5EF4-FFF2-40B4-BE49-F238E27FC236}">
                <a16:creationId xmlns:a16="http://schemas.microsoft.com/office/drawing/2014/main" xmlns="" id="{6E7E97DA-2F23-F745-B756-301D480DCC3C}"/>
              </a:ext>
            </a:extLst>
          </p:cNvPr>
          <p:cNvSpPr txBox="1"/>
          <p:nvPr/>
        </p:nvSpPr>
        <p:spPr>
          <a:xfrm>
            <a:off x="180000" y="1202092"/>
            <a:ext cx="11729920" cy="5139869"/>
          </a:xfrm>
          <a:prstGeom prst="rect">
            <a:avLst/>
          </a:prstGeom>
          <a:noFill/>
        </p:spPr>
        <p:txBody>
          <a:bodyPr wrap="square" rtlCol="0">
            <a:spAutoFit/>
          </a:bodyPr>
          <a:lstStyle/>
          <a:p>
            <a:pPr>
              <a:defRPr/>
            </a:pPr>
            <a:r>
              <a:rPr lang="en-US" sz="2400" b="1" dirty="0">
                <a:solidFill>
                  <a:srgbClr val="4472C4">
                    <a:lumMod val="50000"/>
                  </a:srgbClr>
                </a:solidFill>
                <a:latin typeface="Century Gothic" panose="020F0302020204030204"/>
              </a:rPr>
              <a:t>Lis </a:t>
            </a:r>
            <a:r>
              <a:rPr lang="en-US" sz="2400" b="1" dirty="0" err="1">
                <a:solidFill>
                  <a:srgbClr val="4472C4">
                    <a:lumMod val="50000"/>
                  </a:srgbClr>
                </a:solidFill>
                <a:latin typeface="Century Gothic" panose="020F0302020204030204"/>
              </a:rPr>
              <a:t>l’article</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complet</a:t>
            </a:r>
            <a:r>
              <a:rPr lang="en-US" sz="2400" b="1" dirty="0">
                <a:solidFill>
                  <a:srgbClr val="4472C4">
                    <a:lumMod val="50000"/>
                  </a:srgbClr>
                </a:solidFill>
                <a:latin typeface="Century Gothic" panose="020F0302020204030204"/>
              </a:rPr>
              <a:t> encore. </a:t>
            </a:r>
            <a:r>
              <a:rPr lang="en-US" sz="2400" b="1" dirty="0" err="1">
                <a:solidFill>
                  <a:srgbClr val="4472C4">
                    <a:lumMod val="50000"/>
                  </a:srgbClr>
                </a:solidFill>
                <a:latin typeface="Century Gothic" panose="020F0302020204030204"/>
              </a:rPr>
              <a:t>Répond</a:t>
            </a:r>
            <a:r>
              <a:rPr lang="en-US" sz="2400" b="1" dirty="0">
                <a:solidFill>
                  <a:srgbClr val="4472C4">
                    <a:lumMod val="50000"/>
                  </a:srgbClr>
                </a:solidFill>
                <a:latin typeface="Century Gothic" panose="020F0302020204030204"/>
              </a:rPr>
              <a:t> aux questions avec </a:t>
            </a:r>
            <a:r>
              <a:rPr lang="en-US" sz="2400" b="1" dirty="0">
                <a:solidFill>
                  <a:srgbClr val="EE6000"/>
                </a:solidFill>
                <a:latin typeface="Century Gothic" panose="020F0302020204030204"/>
              </a:rPr>
              <a:t>a</a:t>
            </a:r>
            <a:r>
              <a:rPr lang="en-US" sz="2400" b="1" dirty="0">
                <a:solidFill>
                  <a:srgbClr val="4472C4">
                    <a:lumMod val="50000"/>
                  </a:srgbClr>
                </a:solidFill>
                <a:latin typeface="Century Gothic" panose="020F0302020204030204"/>
              </a:rPr>
              <a:t>, </a:t>
            </a:r>
            <a:r>
              <a:rPr lang="en-US" sz="2400" b="1" dirty="0">
                <a:solidFill>
                  <a:srgbClr val="EE6000"/>
                </a:solidFill>
                <a:latin typeface="Century Gothic" panose="020F0302020204030204"/>
              </a:rPr>
              <a:t>b</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ou</a:t>
            </a:r>
            <a:r>
              <a:rPr lang="en-US" sz="2400" b="1" dirty="0">
                <a:solidFill>
                  <a:srgbClr val="4472C4">
                    <a:lumMod val="50000"/>
                  </a:srgbClr>
                </a:solidFill>
                <a:latin typeface="Century Gothic" panose="020F0302020204030204"/>
              </a:rPr>
              <a:t> </a:t>
            </a:r>
            <a:r>
              <a:rPr lang="en-US" sz="2400" b="1" dirty="0">
                <a:solidFill>
                  <a:srgbClr val="EE6000"/>
                </a:solidFill>
                <a:latin typeface="Century Gothic" panose="020F0302020204030204"/>
              </a:rPr>
              <a:t>c</a:t>
            </a:r>
            <a:r>
              <a:rPr lang="en-US" sz="2400" b="1" dirty="0">
                <a:solidFill>
                  <a:srgbClr val="4472C4">
                    <a:lumMod val="50000"/>
                  </a:srgbClr>
                </a:solidFill>
                <a:latin typeface="Century Gothic" panose="020F0302020204030204"/>
              </a:rPr>
              <a:t>.</a:t>
            </a:r>
          </a:p>
          <a:p>
            <a:pPr>
              <a:defRPr/>
            </a:pPr>
            <a:endParaRPr lang="en-US" sz="2400" b="1" dirty="0">
              <a:solidFill>
                <a:srgbClr val="4472C4">
                  <a:lumMod val="50000"/>
                </a:srgbClr>
              </a:solidFill>
              <a:latin typeface="Century Gothic" panose="020F0302020204030204"/>
            </a:endParaRPr>
          </a:p>
          <a:p>
            <a:r>
              <a:rPr lang="fr-FR" sz="2000" b="1" dirty="0">
                <a:solidFill>
                  <a:srgbClr val="4472C4">
                    <a:lumMod val="50000"/>
                  </a:srgbClr>
                </a:solidFill>
                <a:latin typeface="Century Gothic"/>
              </a:rPr>
              <a:t>1) Les astronautes mangent des plats français…</a:t>
            </a:r>
          </a:p>
          <a:p>
            <a:r>
              <a:rPr lang="fr-FR" sz="2000" dirty="0">
                <a:solidFill>
                  <a:srgbClr val="4472C4">
                    <a:lumMod val="50000"/>
                  </a:srgbClr>
                </a:solidFill>
                <a:latin typeface="Century Gothic"/>
              </a:rPr>
              <a:t>a) chaque jour		b) souvent			c) parfois</a:t>
            </a:r>
            <a:endParaRPr lang="fr-FR" sz="2000" b="1" dirty="0">
              <a:solidFill>
                <a:srgbClr val="4472C4">
                  <a:lumMod val="50000"/>
                </a:srgbClr>
              </a:solidFill>
              <a:latin typeface="Century Gothic"/>
            </a:endParaRPr>
          </a:p>
          <a:p>
            <a:endParaRPr lang="fr-FR" sz="2000" b="1" dirty="0">
              <a:solidFill>
                <a:srgbClr val="4472C4">
                  <a:lumMod val="50000"/>
                </a:srgbClr>
              </a:solidFill>
              <a:latin typeface="Century Gothic"/>
            </a:endParaRPr>
          </a:p>
          <a:p>
            <a:r>
              <a:rPr lang="fr-FR" sz="2000" b="1" dirty="0">
                <a:solidFill>
                  <a:srgbClr val="4472C4">
                    <a:lumMod val="50000"/>
                  </a:srgbClr>
                </a:solidFill>
                <a:latin typeface="Century Gothic"/>
              </a:rPr>
              <a:t>2) Pour le repas de Noël, ils mangent des plats préférés de… 		</a:t>
            </a:r>
          </a:p>
          <a:p>
            <a:r>
              <a:rPr lang="fr-FR" sz="2000" dirty="0">
                <a:solidFill>
                  <a:srgbClr val="4472C4">
                    <a:lumMod val="50000"/>
                  </a:srgbClr>
                </a:solidFill>
                <a:latin typeface="Century Gothic"/>
              </a:rPr>
              <a:t>a) Thomas Pesquet		b) Alain Ducasse		c) Thierry Marx</a:t>
            </a:r>
            <a:endParaRPr lang="fr-FR" sz="2000" b="1" dirty="0">
              <a:solidFill>
                <a:srgbClr val="4472C4">
                  <a:lumMod val="50000"/>
                </a:srgbClr>
              </a:solidFill>
              <a:latin typeface="Century Gothic"/>
            </a:endParaRPr>
          </a:p>
          <a:p>
            <a:endParaRPr lang="fr-FR" sz="2000" b="1" dirty="0">
              <a:solidFill>
                <a:srgbClr val="4472C4">
                  <a:lumMod val="50000"/>
                </a:srgbClr>
              </a:solidFill>
              <a:latin typeface="Century Gothic"/>
            </a:endParaRPr>
          </a:p>
          <a:p>
            <a:r>
              <a:rPr lang="fr-FR" sz="2000" b="1" dirty="0">
                <a:solidFill>
                  <a:srgbClr val="4472C4">
                    <a:lumMod val="50000"/>
                  </a:srgbClr>
                </a:solidFill>
                <a:latin typeface="Century Gothic"/>
              </a:rPr>
              <a:t>3) Alain Ducasse est… </a:t>
            </a:r>
          </a:p>
          <a:p>
            <a:r>
              <a:rPr lang="fr-FR" sz="2000" dirty="0">
                <a:solidFill>
                  <a:srgbClr val="4472C4">
                    <a:lumMod val="50000"/>
                  </a:srgbClr>
                </a:solidFill>
                <a:latin typeface="Century Gothic"/>
              </a:rPr>
              <a:t>a) un astronaute		b) un chef			c) un Américain</a:t>
            </a:r>
            <a:endParaRPr lang="fr-FR" sz="2000" b="1" dirty="0">
              <a:solidFill>
                <a:srgbClr val="4472C4">
                  <a:lumMod val="50000"/>
                </a:srgbClr>
              </a:solidFill>
              <a:latin typeface="Century Gothic"/>
            </a:endParaRPr>
          </a:p>
          <a:p>
            <a:endParaRPr lang="fr-FR" sz="2000" b="1" dirty="0">
              <a:solidFill>
                <a:srgbClr val="4472C4">
                  <a:lumMod val="50000"/>
                </a:srgbClr>
              </a:solidFill>
              <a:latin typeface="Century Gothic"/>
            </a:endParaRPr>
          </a:p>
          <a:p>
            <a:r>
              <a:rPr lang="fr-FR" sz="2000" b="1" dirty="0">
                <a:solidFill>
                  <a:srgbClr val="4472C4">
                    <a:lumMod val="50000"/>
                  </a:srgbClr>
                </a:solidFill>
                <a:latin typeface="Century Gothic"/>
              </a:rPr>
              <a:t>4) Comparé à la cuisine normale, la cuisine pour l’espace est…</a:t>
            </a:r>
          </a:p>
          <a:p>
            <a:r>
              <a:rPr lang="fr-FR" sz="2000" dirty="0">
                <a:solidFill>
                  <a:srgbClr val="4472C4">
                    <a:lumMod val="50000"/>
                  </a:srgbClr>
                </a:solidFill>
                <a:latin typeface="Century Gothic"/>
              </a:rPr>
              <a:t>a) chère			b) rapide			c) différente</a:t>
            </a:r>
          </a:p>
          <a:p>
            <a:endParaRPr lang="fr-FR" sz="2000" b="1" dirty="0">
              <a:solidFill>
                <a:srgbClr val="4472C4">
                  <a:lumMod val="50000"/>
                </a:srgbClr>
              </a:solidFill>
              <a:latin typeface="Century Gothic"/>
            </a:endParaRPr>
          </a:p>
          <a:p>
            <a:r>
              <a:rPr lang="fr-FR" sz="2000" b="1" dirty="0">
                <a:solidFill>
                  <a:srgbClr val="4472C4">
                    <a:lumMod val="50000"/>
                  </a:srgbClr>
                </a:solidFill>
                <a:latin typeface="Century Gothic"/>
              </a:rPr>
              <a:t>5) Thierry Marx travaille avec…</a:t>
            </a:r>
          </a:p>
          <a:p>
            <a:r>
              <a:rPr lang="fr-FR" sz="2000" dirty="0">
                <a:solidFill>
                  <a:srgbClr val="4472C4">
                    <a:lumMod val="50000"/>
                  </a:srgbClr>
                </a:solidFill>
                <a:latin typeface="Century Gothic"/>
              </a:rPr>
              <a:t>a) une agence française	b) une agence européenne	c) une agence internationale </a:t>
            </a:r>
          </a:p>
        </p:txBody>
      </p:sp>
      <p:sp>
        <p:nvSpPr>
          <p:cNvPr id="2" name="Oval 1">
            <a:extLst>
              <a:ext uri="{FF2B5EF4-FFF2-40B4-BE49-F238E27FC236}">
                <a16:creationId xmlns:a16="http://schemas.microsoft.com/office/drawing/2014/main" xmlns="" id="{2A58E489-CDAD-4FFC-BCC5-A44F835A8FB3}"/>
              </a:ext>
            </a:extLst>
          </p:cNvPr>
          <p:cNvSpPr/>
          <p:nvPr/>
        </p:nvSpPr>
        <p:spPr>
          <a:xfrm>
            <a:off x="7458074" y="2209800"/>
            <a:ext cx="1457325" cy="495300"/>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9" name="Oval 8">
            <a:extLst>
              <a:ext uri="{FF2B5EF4-FFF2-40B4-BE49-F238E27FC236}">
                <a16:creationId xmlns:a16="http://schemas.microsoft.com/office/drawing/2014/main" xmlns="" id="{AB5EDA1E-9206-4E4F-A162-DFE7E8581847}"/>
              </a:ext>
            </a:extLst>
          </p:cNvPr>
          <p:cNvSpPr/>
          <p:nvPr/>
        </p:nvSpPr>
        <p:spPr>
          <a:xfrm>
            <a:off x="160949" y="3143250"/>
            <a:ext cx="2753699" cy="457200"/>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0" name="Oval 9">
            <a:extLst>
              <a:ext uri="{FF2B5EF4-FFF2-40B4-BE49-F238E27FC236}">
                <a16:creationId xmlns:a16="http://schemas.microsoft.com/office/drawing/2014/main" xmlns="" id="{DE26A0D6-1D60-4554-ACDF-8EFA4A5DF9FF}"/>
              </a:ext>
            </a:extLst>
          </p:cNvPr>
          <p:cNvSpPr/>
          <p:nvPr/>
        </p:nvSpPr>
        <p:spPr>
          <a:xfrm>
            <a:off x="3723922" y="4038600"/>
            <a:ext cx="1770062" cy="476250"/>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1" name="Oval 10">
            <a:extLst>
              <a:ext uri="{FF2B5EF4-FFF2-40B4-BE49-F238E27FC236}">
                <a16:creationId xmlns:a16="http://schemas.microsoft.com/office/drawing/2014/main" xmlns="" id="{DE8A496E-B212-4A9B-AB18-FA1125F3AF83}"/>
              </a:ext>
            </a:extLst>
          </p:cNvPr>
          <p:cNvSpPr/>
          <p:nvPr/>
        </p:nvSpPr>
        <p:spPr>
          <a:xfrm>
            <a:off x="7458074" y="4953000"/>
            <a:ext cx="1770062" cy="476250"/>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2" name="Oval 11">
            <a:extLst>
              <a:ext uri="{FF2B5EF4-FFF2-40B4-BE49-F238E27FC236}">
                <a16:creationId xmlns:a16="http://schemas.microsoft.com/office/drawing/2014/main" xmlns="" id="{DDB845B9-401F-4F90-8C5A-5C41A8FA55D1}"/>
              </a:ext>
            </a:extLst>
          </p:cNvPr>
          <p:cNvSpPr/>
          <p:nvPr/>
        </p:nvSpPr>
        <p:spPr>
          <a:xfrm>
            <a:off x="3704872" y="5865711"/>
            <a:ext cx="3857978" cy="457200"/>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Tree>
    <p:extLst>
      <p:ext uri="{BB962C8B-B14F-4D97-AF65-F5344CB8AC3E}">
        <p14:creationId xmlns:p14="http://schemas.microsoft.com/office/powerpoint/2010/main" val="3866917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menu de Noël</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13" name="TextBox 12">
            <a:extLst>
              <a:ext uri="{FF2B5EF4-FFF2-40B4-BE49-F238E27FC236}">
                <a16:creationId xmlns:a16="http://schemas.microsoft.com/office/drawing/2014/main" xmlns="" id="{87CFA8BC-2624-47A1-8C63-F5CF89CAE371}"/>
              </a:ext>
            </a:extLst>
          </p:cNvPr>
          <p:cNvSpPr txBox="1"/>
          <p:nvPr/>
        </p:nvSpPr>
        <p:spPr>
          <a:xfrm>
            <a:off x="180000" y="1296000"/>
            <a:ext cx="5916000" cy="3416320"/>
          </a:xfrm>
          <a:prstGeom prst="rect">
            <a:avLst/>
          </a:prstGeom>
          <a:noFill/>
        </p:spPr>
        <p:txBody>
          <a:bodyPr wrap="square" rtlCol="0">
            <a:spAutoFit/>
          </a:bodyPr>
          <a:lstStyle/>
          <a:p>
            <a:r>
              <a:rPr lang="en-US" sz="2400" dirty="0">
                <a:solidFill>
                  <a:srgbClr val="4472C4">
                    <a:lumMod val="50000"/>
                  </a:srgbClr>
                </a:solidFill>
                <a:latin typeface="Century Gothic"/>
              </a:rPr>
              <a:t>As you know, French prepositions can often be translated in several ways.</a:t>
            </a:r>
          </a:p>
          <a:p>
            <a:endParaRPr lang="en-US" sz="2400" dirty="0">
              <a:solidFill>
                <a:srgbClr val="4472C4">
                  <a:lumMod val="50000"/>
                </a:srgbClr>
              </a:solidFill>
              <a:latin typeface="Century Gothic"/>
            </a:endParaRPr>
          </a:p>
          <a:p>
            <a:r>
              <a:rPr lang="en-US" sz="2400" dirty="0">
                <a:solidFill>
                  <a:srgbClr val="4472C4">
                    <a:lumMod val="50000"/>
                  </a:srgbClr>
                </a:solidFill>
                <a:latin typeface="Century Gothic"/>
              </a:rPr>
              <a:t>For example, the preposition </a:t>
            </a:r>
            <a:r>
              <a:rPr lang="en-US" sz="2400" b="1" dirty="0">
                <a:solidFill>
                  <a:srgbClr val="EE6000"/>
                </a:solidFill>
                <a:latin typeface="Century Gothic"/>
              </a:rPr>
              <a:t>à</a:t>
            </a:r>
            <a:r>
              <a:rPr lang="en-US" sz="2400" b="1" dirty="0">
                <a:solidFill>
                  <a:srgbClr val="4472C4">
                    <a:lumMod val="50000"/>
                  </a:srgbClr>
                </a:solidFill>
                <a:latin typeface="Century Gothic"/>
              </a:rPr>
              <a:t> </a:t>
            </a:r>
            <a:r>
              <a:rPr lang="en-US" sz="2400" dirty="0">
                <a:solidFill>
                  <a:srgbClr val="4472C4">
                    <a:lumMod val="50000"/>
                  </a:srgbClr>
                </a:solidFill>
                <a:latin typeface="Century Gothic"/>
              </a:rPr>
              <a:t>can be translated as ‘</a:t>
            </a:r>
            <a:r>
              <a:rPr lang="en-US" sz="2400" b="1" dirty="0">
                <a:solidFill>
                  <a:srgbClr val="4472C4">
                    <a:lumMod val="50000"/>
                  </a:srgbClr>
                </a:solidFill>
                <a:latin typeface="Century Gothic"/>
              </a:rPr>
              <a:t>at</a:t>
            </a:r>
            <a:r>
              <a:rPr lang="en-US" sz="2400" dirty="0">
                <a:solidFill>
                  <a:srgbClr val="4472C4">
                    <a:lumMod val="50000"/>
                  </a:srgbClr>
                </a:solidFill>
                <a:latin typeface="Century Gothic"/>
              </a:rPr>
              <a:t>’, ‘</a:t>
            </a:r>
            <a:r>
              <a:rPr lang="en-US" sz="2400" b="1" dirty="0">
                <a:solidFill>
                  <a:srgbClr val="4472C4">
                    <a:lumMod val="50000"/>
                  </a:srgbClr>
                </a:solidFill>
                <a:latin typeface="Century Gothic"/>
              </a:rPr>
              <a:t>to</a:t>
            </a:r>
            <a:r>
              <a:rPr lang="en-US" sz="2400" dirty="0">
                <a:solidFill>
                  <a:srgbClr val="4472C4">
                    <a:lumMod val="50000"/>
                  </a:srgbClr>
                </a:solidFill>
                <a:latin typeface="Century Gothic"/>
              </a:rPr>
              <a:t>’, or ‘</a:t>
            </a:r>
            <a:r>
              <a:rPr lang="en-US" sz="2400" b="1" dirty="0">
                <a:solidFill>
                  <a:srgbClr val="4472C4">
                    <a:lumMod val="50000"/>
                  </a:srgbClr>
                </a:solidFill>
                <a:latin typeface="Century Gothic"/>
              </a:rPr>
              <a:t>in</a:t>
            </a:r>
            <a:r>
              <a:rPr lang="en-US" sz="2400" dirty="0">
                <a:solidFill>
                  <a:srgbClr val="4472C4">
                    <a:lumMod val="50000"/>
                  </a:srgbClr>
                </a:solidFill>
                <a:latin typeface="Century Gothic"/>
              </a:rPr>
              <a:t>’.</a:t>
            </a:r>
          </a:p>
          <a:p>
            <a:endParaRPr lang="en-US" sz="2400" dirty="0">
              <a:solidFill>
                <a:srgbClr val="4472C4">
                  <a:lumMod val="50000"/>
                </a:srgbClr>
              </a:solidFill>
              <a:latin typeface="Century Gothic"/>
            </a:endParaRPr>
          </a:p>
          <a:p>
            <a:r>
              <a:rPr lang="en-US" sz="2400" dirty="0">
                <a:solidFill>
                  <a:srgbClr val="4472C4">
                    <a:lumMod val="50000"/>
                  </a:srgbClr>
                </a:solidFill>
                <a:latin typeface="Century Gothic"/>
              </a:rPr>
              <a:t>When talking about food, </a:t>
            </a:r>
            <a:r>
              <a:rPr lang="en-US" sz="2400" b="1" dirty="0">
                <a:solidFill>
                  <a:srgbClr val="EE6000"/>
                </a:solidFill>
                <a:latin typeface="Century Gothic"/>
              </a:rPr>
              <a:t>à</a:t>
            </a:r>
            <a:r>
              <a:rPr lang="en-US" sz="2400" dirty="0">
                <a:solidFill>
                  <a:srgbClr val="4472C4">
                    <a:lumMod val="50000"/>
                  </a:srgbClr>
                </a:solidFill>
                <a:latin typeface="Century Gothic"/>
              </a:rPr>
              <a:t> can also be used to describe what a dish is </a:t>
            </a:r>
            <a:r>
              <a:rPr lang="en-US" sz="2400" b="1" dirty="0">
                <a:solidFill>
                  <a:srgbClr val="4472C4">
                    <a:lumMod val="50000"/>
                  </a:srgbClr>
                </a:solidFill>
                <a:latin typeface="Century Gothic"/>
              </a:rPr>
              <a:t>made </a:t>
            </a:r>
            <a:r>
              <a:rPr lang="en-US" sz="2400" dirty="0">
                <a:solidFill>
                  <a:srgbClr val="4472C4">
                    <a:lumMod val="50000"/>
                  </a:srgbClr>
                </a:solidFill>
                <a:latin typeface="Century Gothic"/>
              </a:rPr>
              <a:t>or </a:t>
            </a:r>
            <a:r>
              <a:rPr lang="en-US" sz="2400" b="1" dirty="0">
                <a:solidFill>
                  <a:srgbClr val="4472C4">
                    <a:lumMod val="50000"/>
                  </a:srgbClr>
                </a:solidFill>
                <a:latin typeface="Century Gothic"/>
              </a:rPr>
              <a:t>served with</a:t>
            </a:r>
            <a:r>
              <a:rPr lang="en-US" sz="2400" dirty="0">
                <a:solidFill>
                  <a:srgbClr val="4472C4">
                    <a:lumMod val="50000"/>
                  </a:srgbClr>
                </a:solidFill>
                <a:latin typeface="Century Gothic"/>
              </a:rPr>
              <a:t>.</a:t>
            </a:r>
          </a:p>
        </p:txBody>
      </p:sp>
      <p:sp>
        <p:nvSpPr>
          <p:cNvPr id="14" name="Rectangle 13">
            <a:extLst>
              <a:ext uri="{FF2B5EF4-FFF2-40B4-BE49-F238E27FC236}">
                <a16:creationId xmlns:a16="http://schemas.microsoft.com/office/drawing/2014/main" xmlns="" id="{20D42861-CBAE-41CC-A9D7-FF433977A5AE}"/>
              </a:ext>
            </a:extLst>
          </p:cNvPr>
          <p:cNvSpPr/>
          <p:nvPr/>
        </p:nvSpPr>
        <p:spPr>
          <a:xfrm>
            <a:off x="6612000" y="1294414"/>
            <a:ext cx="5297920" cy="18000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b="1" dirty="0">
                <a:solidFill>
                  <a:srgbClr val="105076"/>
                </a:solidFill>
                <a:latin typeface="Century Gothic"/>
              </a:rPr>
              <a:t>Menu de Noël</a:t>
            </a:r>
          </a:p>
          <a:p>
            <a:pPr algn="ctr"/>
            <a:endParaRPr lang="en-GB" sz="2000" dirty="0">
              <a:solidFill>
                <a:srgbClr val="105076"/>
              </a:solidFill>
              <a:latin typeface="Century Gothic"/>
            </a:endParaRPr>
          </a:p>
          <a:p>
            <a:pPr algn="ctr"/>
            <a:r>
              <a:rPr lang="en-GB" sz="2000" dirty="0">
                <a:solidFill>
                  <a:srgbClr val="105076"/>
                </a:solidFill>
                <a:latin typeface="Century Gothic"/>
              </a:rPr>
              <a:t>langue de </a:t>
            </a:r>
            <a:r>
              <a:rPr lang="en-GB" sz="2000" dirty="0" err="1">
                <a:solidFill>
                  <a:srgbClr val="105076"/>
                </a:solidFill>
                <a:latin typeface="Century Gothic"/>
              </a:rPr>
              <a:t>bœuf</a:t>
            </a:r>
            <a:r>
              <a:rPr lang="en-GB" sz="2000" dirty="0">
                <a:solidFill>
                  <a:srgbClr val="105076"/>
                </a:solidFill>
                <a:latin typeface="Century Gothic"/>
              </a:rPr>
              <a:t> au foie </a:t>
            </a:r>
            <a:r>
              <a:rPr lang="en-GB" sz="2000" dirty="0" err="1">
                <a:solidFill>
                  <a:srgbClr val="105076"/>
                </a:solidFill>
                <a:latin typeface="Century Gothic"/>
              </a:rPr>
              <a:t>gras</a:t>
            </a:r>
            <a:endParaRPr lang="en-GB" sz="2000" dirty="0">
              <a:solidFill>
                <a:srgbClr val="105076"/>
              </a:solidFill>
              <a:latin typeface="Century Gothic"/>
            </a:endParaRPr>
          </a:p>
          <a:p>
            <a:pPr algn="ctr"/>
            <a:r>
              <a:rPr lang="en-GB" sz="2000" dirty="0" err="1">
                <a:solidFill>
                  <a:srgbClr val="105076"/>
                </a:solidFill>
                <a:latin typeface="Century Gothic"/>
              </a:rPr>
              <a:t>poulet</a:t>
            </a:r>
            <a:r>
              <a:rPr lang="en-GB" sz="2000" dirty="0">
                <a:solidFill>
                  <a:srgbClr val="105076"/>
                </a:solidFill>
                <a:latin typeface="Century Gothic"/>
              </a:rPr>
              <a:t> au vin jaune</a:t>
            </a:r>
          </a:p>
          <a:p>
            <a:pPr algn="ctr"/>
            <a:r>
              <a:rPr lang="en-GB" sz="2000" dirty="0">
                <a:solidFill>
                  <a:srgbClr val="105076"/>
                </a:solidFill>
                <a:latin typeface="Century Gothic"/>
              </a:rPr>
              <a:t>pain </a:t>
            </a:r>
            <a:r>
              <a:rPr lang="en-GB" sz="2000" dirty="0" err="1">
                <a:solidFill>
                  <a:srgbClr val="105076"/>
                </a:solidFill>
                <a:latin typeface="Century Gothic"/>
              </a:rPr>
              <a:t>d’épice</a:t>
            </a:r>
            <a:r>
              <a:rPr lang="en-GB" sz="2000" dirty="0">
                <a:solidFill>
                  <a:srgbClr val="105076"/>
                </a:solidFill>
                <a:latin typeface="Century Gothic"/>
              </a:rPr>
              <a:t> aux pommes</a:t>
            </a:r>
          </a:p>
        </p:txBody>
      </p:sp>
      <p:pic>
        <p:nvPicPr>
          <p:cNvPr id="10246" name="Picture 6" descr="Clipart goose coloured image - Clip Art Library">
            <a:extLst>
              <a:ext uri="{FF2B5EF4-FFF2-40B4-BE49-F238E27FC236}">
                <a16:creationId xmlns:a16="http://schemas.microsoft.com/office/drawing/2014/main" xmlns="" id="{D6D3D59C-B3AD-47F6-8611-611C06A4D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9871" y="3429000"/>
            <a:ext cx="10125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Free Chicken Images Free, Download Free Clip Art, Free Clip Art on ...">
            <a:extLst>
              <a:ext uri="{FF2B5EF4-FFF2-40B4-BE49-F238E27FC236}">
                <a16:creationId xmlns:a16="http://schemas.microsoft.com/office/drawing/2014/main" xmlns="" id="{5CBA99C3-7344-450E-B7AA-9FB7245A5FB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0399" y="3429000"/>
            <a:ext cx="8747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white wine bottle clipart - Clip Art Library">
            <a:extLst>
              <a:ext uri="{FF2B5EF4-FFF2-40B4-BE49-F238E27FC236}">
                <a16:creationId xmlns:a16="http://schemas.microsoft.com/office/drawing/2014/main" xmlns="" id="{18540A89-6D1E-4021-93B4-9FE056B108E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50746" y="4994556"/>
            <a:ext cx="590750" cy="108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243FF567-D1EF-4A30-AA35-DB7900223D81}"/>
              </a:ext>
            </a:extLst>
          </p:cNvPr>
          <p:cNvSpPr/>
          <p:nvPr/>
        </p:nvSpPr>
        <p:spPr>
          <a:xfrm>
            <a:off x="180000" y="4868666"/>
            <a:ext cx="5400000" cy="1200329"/>
          </a:xfrm>
          <a:prstGeom prst="rect">
            <a:avLst/>
          </a:prstGeom>
        </p:spPr>
        <p:txBody>
          <a:bodyPr wrap="square">
            <a:spAutoFit/>
          </a:bodyPr>
          <a:lstStyle/>
          <a:p>
            <a:r>
              <a:rPr lang="en-US" sz="2400" b="1" dirty="0">
                <a:solidFill>
                  <a:srgbClr val="4472C4">
                    <a:lumMod val="50000"/>
                  </a:srgbClr>
                </a:solidFill>
                <a:latin typeface="Century Gothic"/>
              </a:rPr>
              <a:t>Lis le menu de Noël.</a:t>
            </a:r>
          </a:p>
          <a:p>
            <a:r>
              <a:rPr lang="en-US" sz="2400" b="1" dirty="0">
                <a:solidFill>
                  <a:srgbClr val="4472C4">
                    <a:lumMod val="50000"/>
                  </a:srgbClr>
                </a:solidFill>
                <a:latin typeface="Century Gothic"/>
              </a:rPr>
              <a:t>On mange quoi avec quoi ?</a:t>
            </a:r>
          </a:p>
          <a:p>
            <a:r>
              <a:rPr lang="en-US" sz="2400" b="1" dirty="0" err="1">
                <a:solidFill>
                  <a:srgbClr val="4472C4">
                    <a:lumMod val="50000"/>
                  </a:srgbClr>
                </a:solidFill>
                <a:latin typeface="Century Gothic"/>
              </a:rPr>
              <a:t>Fais</a:t>
            </a:r>
            <a:r>
              <a:rPr lang="en-US" sz="2400" b="1" dirty="0">
                <a:solidFill>
                  <a:srgbClr val="4472C4">
                    <a:lumMod val="50000"/>
                  </a:srgbClr>
                </a:solidFill>
                <a:latin typeface="Century Gothic"/>
              </a:rPr>
              <a:t> des </a:t>
            </a:r>
            <a:r>
              <a:rPr lang="en-US" sz="2400" b="1" dirty="0" err="1">
                <a:solidFill>
                  <a:srgbClr val="4472C4">
                    <a:lumMod val="50000"/>
                  </a:srgbClr>
                </a:solidFill>
                <a:latin typeface="Century Gothic"/>
              </a:rPr>
              <a:t>paires</a:t>
            </a:r>
            <a:r>
              <a:rPr lang="en-US" sz="2400" b="1" dirty="0">
                <a:solidFill>
                  <a:srgbClr val="4472C4">
                    <a:lumMod val="50000"/>
                  </a:srgbClr>
                </a:solidFill>
                <a:latin typeface="Century Gothic"/>
              </a:rPr>
              <a:t> pour </a:t>
            </a:r>
            <a:r>
              <a:rPr lang="en-US" sz="2400" b="1" dirty="0" err="1">
                <a:solidFill>
                  <a:srgbClr val="4472C4">
                    <a:lumMod val="50000"/>
                  </a:srgbClr>
                </a:solidFill>
                <a:latin typeface="Century Gothic"/>
              </a:rPr>
              <a:t>chaque</a:t>
            </a:r>
            <a:r>
              <a:rPr lang="en-US" sz="2400" b="1" dirty="0">
                <a:solidFill>
                  <a:srgbClr val="4472C4">
                    <a:lumMod val="50000"/>
                  </a:srgbClr>
                </a:solidFill>
                <a:latin typeface="Century Gothic"/>
              </a:rPr>
              <a:t> plat.</a:t>
            </a:r>
          </a:p>
        </p:txBody>
      </p:sp>
      <p:pic>
        <p:nvPicPr>
          <p:cNvPr id="10254" name="Picture 14" descr="christmas gingerbread man clipart - Clip Art Library">
            <a:extLst>
              <a:ext uri="{FF2B5EF4-FFF2-40B4-BE49-F238E27FC236}">
                <a16:creationId xmlns:a16="http://schemas.microsoft.com/office/drawing/2014/main" xmlns="" id="{060B4EC3-1974-47B4-826B-3A915EA722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46899" y="4928830"/>
            <a:ext cx="8682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Ox animal clipart - Clip Art Library">
            <a:extLst>
              <a:ext uri="{FF2B5EF4-FFF2-40B4-BE49-F238E27FC236}">
                <a16:creationId xmlns:a16="http://schemas.microsoft.com/office/drawing/2014/main" xmlns="" id="{89150977-8CF1-42CB-89DC-19E98C1D23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58344" y="4994556"/>
            <a:ext cx="147608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Free Apples Clipart, Download Free Clip Art, Free Clip Art on ...">
            <a:extLst>
              <a:ext uri="{FF2B5EF4-FFF2-40B4-BE49-F238E27FC236}">
                <a16:creationId xmlns:a16="http://schemas.microsoft.com/office/drawing/2014/main" xmlns="" id="{458A9B16-FBAD-46DD-ACE7-E28195CE26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6289" y="3429000"/>
            <a:ext cx="1380192" cy="1080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D450C0C7-D3C2-49C2-AB4E-C4670D37805F}"/>
              </a:ext>
            </a:extLst>
          </p:cNvPr>
          <p:cNvSpPr txBox="1"/>
          <p:nvPr/>
        </p:nvSpPr>
        <p:spPr>
          <a:xfrm>
            <a:off x="6615652" y="4308945"/>
            <a:ext cx="452368" cy="400110"/>
          </a:xfrm>
          <a:prstGeom prst="rect">
            <a:avLst/>
          </a:prstGeom>
          <a:noFill/>
          <a:ln w="38100">
            <a:solidFill>
              <a:srgbClr val="105076"/>
            </a:solidFill>
          </a:ln>
        </p:spPr>
        <p:txBody>
          <a:bodyPr wrap="none" rtlCol="0" anchor="ctr">
            <a:spAutoFit/>
          </a:bodyPr>
          <a:lstStyle/>
          <a:p>
            <a:pPr algn="ctr"/>
            <a:r>
              <a:rPr lang="en-GB" sz="2000" b="1" dirty="0">
                <a:solidFill>
                  <a:srgbClr val="105076"/>
                </a:solidFill>
                <a:latin typeface="Century Gothic"/>
              </a:rPr>
              <a:t>a)</a:t>
            </a:r>
          </a:p>
        </p:txBody>
      </p:sp>
      <p:sp>
        <p:nvSpPr>
          <p:cNvPr id="25" name="TextBox 24">
            <a:extLst>
              <a:ext uri="{FF2B5EF4-FFF2-40B4-BE49-F238E27FC236}">
                <a16:creationId xmlns:a16="http://schemas.microsoft.com/office/drawing/2014/main" xmlns="" id="{E9FF0494-EC66-4985-9AF9-7255DAEADAD8}"/>
              </a:ext>
            </a:extLst>
          </p:cNvPr>
          <p:cNvSpPr txBox="1"/>
          <p:nvPr/>
        </p:nvSpPr>
        <p:spPr>
          <a:xfrm>
            <a:off x="8324675" y="4308945"/>
            <a:ext cx="452368" cy="400110"/>
          </a:xfrm>
          <a:prstGeom prst="rect">
            <a:avLst/>
          </a:prstGeom>
          <a:noFill/>
          <a:ln w="38100">
            <a:solidFill>
              <a:srgbClr val="105076"/>
            </a:solidFill>
          </a:ln>
        </p:spPr>
        <p:txBody>
          <a:bodyPr wrap="none" rtlCol="0" anchor="ctr">
            <a:spAutoFit/>
          </a:bodyPr>
          <a:lstStyle/>
          <a:p>
            <a:pPr algn="ctr"/>
            <a:r>
              <a:rPr lang="en-GB" sz="2000" b="1" dirty="0">
                <a:solidFill>
                  <a:srgbClr val="105076"/>
                </a:solidFill>
                <a:latin typeface="Century Gothic"/>
              </a:rPr>
              <a:t>b)</a:t>
            </a:r>
          </a:p>
        </p:txBody>
      </p:sp>
      <p:sp>
        <p:nvSpPr>
          <p:cNvPr id="26" name="TextBox 25">
            <a:extLst>
              <a:ext uri="{FF2B5EF4-FFF2-40B4-BE49-F238E27FC236}">
                <a16:creationId xmlns:a16="http://schemas.microsoft.com/office/drawing/2014/main" xmlns="" id="{BE924CE2-26D0-45C1-B5B3-ADAA832EC57F}"/>
              </a:ext>
            </a:extLst>
          </p:cNvPr>
          <p:cNvSpPr txBox="1"/>
          <p:nvPr/>
        </p:nvSpPr>
        <p:spPr>
          <a:xfrm>
            <a:off x="10342942" y="4308945"/>
            <a:ext cx="452368" cy="400110"/>
          </a:xfrm>
          <a:prstGeom prst="rect">
            <a:avLst/>
          </a:prstGeom>
          <a:noFill/>
          <a:ln w="38100">
            <a:solidFill>
              <a:srgbClr val="105076"/>
            </a:solidFill>
          </a:ln>
        </p:spPr>
        <p:txBody>
          <a:bodyPr wrap="none" rtlCol="0" anchor="ctr">
            <a:spAutoFit/>
          </a:bodyPr>
          <a:lstStyle/>
          <a:p>
            <a:pPr algn="ctr"/>
            <a:r>
              <a:rPr lang="en-GB" sz="2000" b="1" dirty="0">
                <a:solidFill>
                  <a:srgbClr val="105076"/>
                </a:solidFill>
                <a:latin typeface="Century Gothic"/>
              </a:rPr>
              <a:t>c)</a:t>
            </a:r>
          </a:p>
        </p:txBody>
      </p:sp>
      <p:sp>
        <p:nvSpPr>
          <p:cNvPr id="27" name="TextBox 26">
            <a:extLst>
              <a:ext uri="{FF2B5EF4-FFF2-40B4-BE49-F238E27FC236}">
                <a16:creationId xmlns:a16="http://schemas.microsoft.com/office/drawing/2014/main" xmlns="" id="{29634D1E-63B1-4B96-ABA6-B99ABAF3F693}"/>
              </a:ext>
            </a:extLst>
          </p:cNvPr>
          <p:cNvSpPr txBox="1"/>
          <p:nvPr/>
        </p:nvSpPr>
        <p:spPr>
          <a:xfrm>
            <a:off x="6612000" y="5808775"/>
            <a:ext cx="452368" cy="400110"/>
          </a:xfrm>
          <a:prstGeom prst="rect">
            <a:avLst/>
          </a:prstGeom>
          <a:noFill/>
          <a:ln w="38100">
            <a:solidFill>
              <a:srgbClr val="105076"/>
            </a:solidFill>
          </a:ln>
        </p:spPr>
        <p:txBody>
          <a:bodyPr wrap="none" rtlCol="0" anchor="ctr">
            <a:spAutoFit/>
          </a:bodyPr>
          <a:lstStyle/>
          <a:p>
            <a:pPr algn="ctr"/>
            <a:r>
              <a:rPr lang="en-GB" sz="2000" b="1" dirty="0">
                <a:solidFill>
                  <a:srgbClr val="105076"/>
                </a:solidFill>
                <a:latin typeface="Century Gothic"/>
              </a:rPr>
              <a:t>d)</a:t>
            </a:r>
          </a:p>
        </p:txBody>
      </p:sp>
      <p:sp>
        <p:nvSpPr>
          <p:cNvPr id="28" name="TextBox 27">
            <a:extLst>
              <a:ext uri="{FF2B5EF4-FFF2-40B4-BE49-F238E27FC236}">
                <a16:creationId xmlns:a16="http://schemas.microsoft.com/office/drawing/2014/main" xmlns="" id="{932ADEEC-92BC-41F9-B8A8-1EA61D5B7826}"/>
              </a:ext>
            </a:extLst>
          </p:cNvPr>
          <p:cNvSpPr txBox="1"/>
          <p:nvPr/>
        </p:nvSpPr>
        <p:spPr>
          <a:xfrm>
            <a:off x="8324675" y="5812420"/>
            <a:ext cx="452368" cy="400110"/>
          </a:xfrm>
          <a:prstGeom prst="rect">
            <a:avLst/>
          </a:prstGeom>
          <a:noFill/>
          <a:ln w="38100">
            <a:solidFill>
              <a:srgbClr val="105076"/>
            </a:solidFill>
          </a:ln>
        </p:spPr>
        <p:txBody>
          <a:bodyPr wrap="none" rtlCol="0" anchor="ctr">
            <a:spAutoFit/>
          </a:bodyPr>
          <a:lstStyle/>
          <a:p>
            <a:pPr algn="ctr"/>
            <a:r>
              <a:rPr lang="en-GB" sz="2000" b="1" dirty="0">
                <a:solidFill>
                  <a:srgbClr val="105076"/>
                </a:solidFill>
                <a:latin typeface="Century Gothic"/>
              </a:rPr>
              <a:t>e)</a:t>
            </a:r>
          </a:p>
        </p:txBody>
      </p:sp>
      <p:sp>
        <p:nvSpPr>
          <p:cNvPr id="29" name="TextBox 28">
            <a:extLst>
              <a:ext uri="{FF2B5EF4-FFF2-40B4-BE49-F238E27FC236}">
                <a16:creationId xmlns:a16="http://schemas.microsoft.com/office/drawing/2014/main" xmlns="" id="{C16E4D9F-3432-4B0F-81DD-530DA636E3E5}"/>
              </a:ext>
            </a:extLst>
          </p:cNvPr>
          <p:cNvSpPr txBox="1"/>
          <p:nvPr/>
        </p:nvSpPr>
        <p:spPr>
          <a:xfrm>
            <a:off x="10391834" y="5813987"/>
            <a:ext cx="354584" cy="400110"/>
          </a:xfrm>
          <a:prstGeom prst="rect">
            <a:avLst/>
          </a:prstGeom>
          <a:noFill/>
          <a:ln w="38100">
            <a:solidFill>
              <a:srgbClr val="105076"/>
            </a:solidFill>
          </a:ln>
        </p:spPr>
        <p:txBody>
          <a:bodyPr wrap="none" rtlCol="0" anchor="ctr">
            <a:spAutoFit/>
          </a:bodyPr>
          <a:lstStyle/>
          <a:p>
            <a:pPr algn="ctr"/>
            <a:r>
              <a:rPr lang="en-GB" sz="2000" b="1" dirty="0">
                <a:solidFill>
                  <a:srgbClr val="105076"/>
                </a:solidFill>
                <a:latin typeface="Century Gothic"/>
              </a:rPr>
              <a:t>f)</a:t>
            </a:r>
          </a:p>
        </p:txBody>
      </p:sp>
      <p:cxnSp>
        <p:nvCxnSpPr>
          <p:cNvPr id="17" name="Connector: Curved 16">
            <a:extLst>
              <a:ext uri="{FF2B5EF4-FFF2-40B4-BE49-F238E27FC236}">
                <a16:creationId xmlns:a16="http://schemas.microsoft.com/office/drawing/2014/main" xmlns="" id="{356C0616-FA91-4770-95EB-1207C7574D80}"/>
              </a:ext>
            </a:extLst>
          </p:cNvPr>
          <p:cNvCxnSpPr>
            <a:cxnSpLocks/>
            <a:stCxn id="15" idx="3"/>
            <a:endCxn id="28" idx="0"/>
          </p:cNvCxnSpPr>
          <p:nvPr/>
        </p:nvCxnSpPr>
        <p:spPr>
          <a:xfrm>
            <a:off x="7068020" y="4509000"/>
            <a:ext cx="1482839" cy="1303420"/>
          </a:xfrm>
          <a:prstGeom prst="curvedConnector2">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xmlns="" id="{E8B87F98-1701-49B7-869C-DAB9B689342B}"/>
              </a:ext>
            </a:extLst>
          </p:cNvPr>
          <p:cNvCxnSpPr>
            <a:cxnSpLocks/>
            <a:stCxn id="26" idx="1"/>
            <a:endCxn id="27" idx="0"/>
          </p:cNvCxnSpPr>
          <p:nvPr/>
        </p:nvCxnSpPr>
        <p:spPr>
          <a:xfrm rot="10800000" flipV="1">
            <a:off x="6838184" y="4508999"/>
            <a:ext cx="3504758" cy="1299775"/>
          </a:xfrm>
          <a:prstGeom prst="curvedConnector2">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58" name="Connector: Curved 57">
            <a:extLst>
              <a:ext uri="{FF2B5EF4-FFF2-40B4-BE49-F238E27FC236}">
                <a16:creationId xmlns:a16="http://schemas.microsoft.com/office/drawing/2014/main" xmlns="" id="{088761BD-CE21-464B-A87F-90D4D66DF6A0}"/>
              </a:ext>
            </a:extLst>
          </p:cNvPr>
          <p:cNvCxnSpPr>
            <a:cxnSpLocks/>
            <a:stCxn id="25" idx="3"/>
            <a:endCxn id="29" idx="0"/>
          </p:cNvCxnSpPr>
          <p:nvPr/>
        </p:nvCxnSpPr>
        <p:spPr>
          <a:xfrm>
            <a:off x="8777043" y="4509000"/>
            <a:ext cx="1792083" cy="1304987"/>
          </a:xfrm>
          <a:prstGeom prst="curvedConnector2">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xmlns="" id="{9CCCA4FA-0EB1-49A2-B83A-5AEEBF1E6C0B}"/>
              </a:ext>
            </a:extLst>
          </p:cNvPr>
          <p:cNvSpPr txBox="1"/>
          <p:nvPr/>
        </p:nvSpPr>
        <p:spPr>
          <a:xfrm>
            <a:off x="6557952" y="449670"/>
            <a:ext cx="2367087" cy="783193"/>
          </a:xfrm>
          <a:prstGeom prst="wedgeRoundRectCallout">
            <a:avLst>
              <a:gd name="adj1" fmla="val -21638"/>
              <a:gd name="adj2" fmla="val 77094"/>
              <a:gd name="adj3" fmla="val 16667"/>
            </a:avLst>
          </a:prstGeom>
          <a:solidFill>
            <a:srgbClr val="105076"/>
          </a:solidFill>
          <a:ln>
            <a:solidFill>
              <a:srgbClr val="EE6000"/>
            </a:solidFill>
          </a:ln>
        </p:spPr>
        <p:txBody>
          <a:bodyPr wrap="square" rtlCol="0">
            <a:spAutoFit/>
          </a:bodyPr>
          <a:lstStyle/>
          <a:p>
            <a:r>
              <a:rPr lang="en-GB" sz="2000" dirty="0">
                <a:solidFill>
                  <a:prstClr val="white"/>
                </a:solidFill>
                <a:latin typeface="Century Gothic"/>
              </a:rPr>
              <a:t>Use a dictionary and the internet!</a:t>
            </a:r>
          </a:p>
        </p:txBody>
      </p:sp>
      <p:pic>
        <p:nvPicPr>
          <p:cNvPr id="10260" name="Picture 20" descr="computer clipart - Clip Art Library">
            <a:extLst>
              <a:ext uri="{FF2B5EF4-FFF2-40B4-BE49-F238E27FC236}">
                <a16:creationId xmlns:a16="http://schemas.microsoft.com/office/drawing/2014/main" xmlns="" id="{EDBD0F19-BF41-4C77-9645-D9ABEA63077E}"/>
              </a:ext>
            </a:extLst>
          </p:cNvPr>
          <p:cNvPicPr>
            <a:picLocks noChangeAspect="1" noChangeArrowheads="1"/>
          </p:cNvPicPr>
          <p:nvPr/>
        </p:nvPicPr>
        <p:blipFill>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9025746" y="512863"/>
            <a:ext cx="6225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8911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5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2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5" grpId="0" animBg="1"/>
      <p:bldP spid="25" grpId="0" animBg="1"/>
      <p:bldP spid="26" grpId="0" animBg="1"/>
      <p:bldP spid="27" grpId="0" animBg="1"/>
      <p:bldP spid="28" grpId="0" animBg="1"/>
      <p:bldP spid="29" grpId="0" animBg="1"/>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8.1.1.3</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Lessons based around French and Francophone celebration days.</a:t>
            </a:r>
          </a:p>
          <a:p>
            <a:r>
              <a:rPr lang="en-US" dirty="0" smtClean="0"/>
              <a:t>Slide 11: reading exercise with some details of French celebrations / festival days.</a:t>
            </a:r>
          </a:p>
          <a:p>
            <a:r>
              <a:rPr lang="en-US" dirty="0" smtClean="0"/>
              <a:t>Slide 22: listening exercise about French / global festivals and special days</a:t>
            </a:r>
          </a:p>
          <a:p>
            <a:r>
              <a:rPr lang="en-US" dirty="0" smtClean="0"/>
              <a:t>Slides 24-29: More reading and writing exercises involving French festival days</a:t>
            </a:r>
          </a:p>
          <a:p>
            <a:r>
              <a:rPr lang="en-US" dirty="0" smtClean="0"/>
              <a:t>Slides 34-35: speaking and listening activity on age of French celebrities and their achievements</a:t>
            </a:r>
          </a:p>
          <a:p>
            <a:r>
              <a:rPr lang="en-US" dirty="0" smtClean="0"/>
              <a:t>Slides 45-55: series of activities based around more Francophone festival days.</a:t>
            </a:r>
            <a:endParaRPr lang="en-US" dirty="0"/>
          </a:p>
        </p:txBody>
      </p:sp>
    </p:spTree>
    <p:extLst>
      <p:ext uri="{BB962C8B-B14F-4D97-AF65-F5344CB8AC3E}">
        <p14:creationId xmlns:p14="http://schemas.microsoft.com/office/powerpoint/2010/main" val="18208968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À ton tour !</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écrire</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xmlns="" id="{0A92D81F-0650-F447-8359-0A6373AAFC18}"/>
              </a:ext>
            </a:extLst>
          </p:cNvPr>
          <p:cNvSpPr txBox="1"/>
          <p:nvPr/>
        </p:nvSpPr>
        <p:spPr>
          <a:xfrm>
            <a:off x="180000" y="1296000"/>
            <a:ext cx="11729920" cy="4955203"/>
          </a:xfrm>
          <a:prstGeom prst="rect">
            <a:avLst/>
          </a:prstGeom>
          <a:noFill/>
        </p:spPr>
        <p:txBody>
          <a:bodyPr wrap="square" rtlCol="0">
            <a:spAutoFit/>
          </a:bodyPr>
          <a:lstStyle/>
          <a:p>
            <a:pPr>
              <a:defRPr/>
            </a:pPr>
            <a:r>
              <a:rPr lang="en-US" sz="2800" b="1" dirty="0" err="1">
                <a:solidFill>
                  <a:srgbClr val="4472C4">
                    <a:lumMod val="50000"/>
                  </a:srgbClr>
                </a:solidFill>
                <a:latin typeface="Century Gothic" panose="020F0302020204030204"/>
              </a:rPr>
              <a:t>Écris</a:t>
            </a:r>
            <a:r>
              <a:rPr lang="en-US" sz="2800" b="1" dirty="0">
                <a:solidFill>
                  <a:srgbClr val="4472C4">
                    <a:lumMod val="50000"/>
                  </a:srgbClr>
                </a:solidFill>
                <a:latin typeface="Century Gothic" panose="020F0302020204030204"/>
              </a:rPr>
              <a:t> un article </a:t>
            </a:r>
            <a:r>
              <a:rPr lang="en-US" sz="2800" b="1" dirty="0" err="1">
                <a:solidFill>
                  <a:srgbClr val="4472C4">
                    <a:lumMod val="50000"/>
                  </a:srgbClr>
                </a:solidFill>
                <a:latin typeface="Century Gothic" panose="020F0302020204030204"/>
              </a:rPr>
              <a:t>similaire</a:t>
            </a:r>
            <a:r>
              <a:rPr lang="en-US" sz="2800" b="1" dirty="0">
                <a:solidFill>
                  <a:srgbClr val="4472C4">
                    <a:lumMod val="50000"/>
                  </a:srgbClr>
                </a:solidFill>
                <a:latin typeface="Century Gothic" panose="020F0302020204030204"/>
              </a:rPr>
              <a:t> : </a:t>
            </a:r>
            <a:r>
              <a:rPr lang="en-US" sz="2800" b="1" dirty="0" err="1">
                <a:solidFill>
                  <a:srgbClr val="4472C4">
                    <a:lumMod val="50000"/>
                  </a:srgbClr>
                </a:solidFill>
                <a:latin typeface="Century Gothic" panose="020F0302020204030204"/>
              </a:rPr>
              <a:t>imagine</a:t>
            </a:r>
            <a:r>
              <a:rPr lang="en-US" sz="2800" b="1" dirty="0">
                <a:solidFill>
                  <a:srgbClr val="4472C4">
                    <a:lumMod val="50000"/>
                  </a:srgbClr>
                </a:solidFill>
                <a:latin typeface="Century Gothic" panose="020F0302020204030204"/>
              </a:rPr>
              <a:t> que </a:t>
            </a:r>
            <a:r>
              <a:rPr lang="en-US" sz="2800" b="1" dirty="0" err="1">
                <a:solidFill>
                  <a:srgbClr val="4472C4">
                    <a:lumMod val="50000"/>
                  </a:srgbClr>
                </a:solidFill>
                <a:latin typeface="Century Gothic" panose="020F0302020204030204"/>
              </a:rPr>
              <a:t>tu</a:t>
            </a:r>
            <a:r>
              <a:rPr lang="en-US" sz="2800" b="1" dirty="0">
                <a:solidFill>
                  <a:srgbClr val="4472C4">
                    <a:lumMod val="50000"/>
                  </a:srgbClr>
                </a:solidFill>
                <a:latin typeface="Century Gothic" panose="020F0302020204030204"/>
              </a:rPr>
              <a:t> es </a:t>
            </a:r>
            <a:r>
              <a:rPr lang="en-US" sz="2800" b="1" dirty="0" err="1">
                <a:solidFill>
                  <a:srgbClr val="4472C4">
                    <a:lumMod val="50000"/>
                  </a:srgbClr>
                </a:solidFill>
                <a:latin typeface="Century Gothic" panose="020F0302020204030204"/>
              </a:rPr>
              <a:t>astronaute</a:t>
            </a:r>
            <a:r>
              <a:rPr lang="en-US" sz="2800" b="1" dirty="0">
                <a:solidFill>
                  <a:srgbClr val="4472C4">
                    <a:lumMod val="50000"/>
                  </a:srgbClr>
                </a:solidFill>
                <a:latin typeface="Century Gothic" panose="020F0302020204030204"/>
              </a:rPr>
              <a:t> !</a:t>
            </a:r>
          </a:p>
          <a:p>
            <a:pPr algn="ctr">
              <a:defRPr/>
            </a:pPr>
            <a:endParaRPr lang="en-US" sz="2400" dirty="0">
              <a:solidFill>
                <a:srgbClr val="4472C4">
                  <a:lumMod val="50000"/>
                </a:srgbClr>
              </a:solidFill>
              <a:latin typeface="Century Gothic" panose="020F0302020204030204"/>
            </a:endParaRPr>
          </a:p>
          <a:p>
            <a:pPr marL="914400" lvl="1" indent="-457200">
              <a:buFont typeface="Arial" panose="020B0604020202020204" pitchFamily="34" charset="0"/>
              <a:buChar char="•"/>
              <a:defRPr/>
            </a:pP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quoi ton menu </a:t>
            </a:r>
            <a:r>
              <a:rPr lang="en-US" sz="2400" dirty="0" err="1">
                <a:solidFill>
                  <a:srgbClr val="4472C4">
                    <a:lumMod val="50000"/>
                  </a:srgbClr>
                </a:solidFill>
                <a:latin typeface="Century Gothic" panose="020F0302020204030204"/>
              </a:rPr>
              <a:t>idéal</a:t>
            </a:r>
            <a:r>
              <a:rPr lang="en-US" sz="2400" dirty="0">
                <a:solidFill>
                  <a:srgbClr val="4472C4">
                    <a:lumMod val="50000"/>
                  </a:srgbClr>
                </a:solidFill>
                <a:latin typeface="Century Gothic" panose="020F0302020204030204"/>
              </a:rPr>
              <a:t> pour </a:t>
            </a:r>
            <a:r>
              <a:rPr lang="en-US" sz="2400" dirty="0" err="1">
                <a:solidFill>
                  <a:srgbClr val="4472C4">
                    <a:lumMod val="50000"/>
                  </a:srgbClr>
                </a:solidFill>
                <a:latin typeface="Century Gothic" panose="020F0302020204030204"/>
              </a:rPr>
              <a:t>l’espace</a:t>
            </a:r>
            <a:r>
              <a:rPr lang="en-US" sz="2400" dirty="0">
                <a:solidFill>
                  <a:srgbClr val="4472C4">
                    <a:lumMod val="50000"/>
                  </a:srgbClr>
                </a:solidFill>
                <a:latin typeface="Century Gothic" panose="020F0302020204030204"/>
              </a:rPr>
              <a:t> ?</a:t>
            </a:r>
          </a:p>
          <a:p>
            <a:pPr marL="914400" lvl="1" indent="-457200">
              <a:buFont typeface="Arial" panose="020B0604020202020204" pitchFamily="34" charset="0"/>
              <a:buChar char="•"/>
              <a:defRPr/>
            </a:pPr>
            <a:r>
              <a:rPr lang="en-US" sz="2400" dirty="0" err="1">
                <a:solidFill>
                  <a:srgbClr val="4472C4">
                    <a:lumMod val="50000"/>
                  </a:srgbClr>
                </a:solidFill>
                <a:latin typeface="Century Gothic" panose="020F0302020204030204"/>
              </a:rPr>
              <a:t>C’est</a:t>
            </a:r>
            <a:r>
              <a:rPr lang="en-US" sz="2400" dirty="0">
                <a:solidFill>
                  <a:srgbClr val="4472C4">
                    <a:lumMod val="50000"/>
                  </a:srgbClr>
                </a:solidFill>
                <a:latin typeface="Century Gothic" panose="020F0302020204030204"/>
              </a:rPr>
              <a:t> pour quelle occasion </a:t>
            </a:r>
            <a:r>
              <a:rPr lang="en-US" sz="2400" dirty="0" err="1">
                <a:solidFill>
                  <a:srgbClr val="4472C4">
                    <a:lumMod val="50000"/>
                  </a:srgbClr>
                </a:solidFill>
                <a:latin typeface="Century Gothic" panose="020F0302020204030204"/>
              </a:rPr>
              <a:t>spéciale</a:t>
            </a:r>
            <a:r>
              <a:rPr lang="en-US" sz="2400" dirty="0">
                <a:solidFill>
                  <a:srgbClr val="4472C4">
                    <a:lumMod val="50000"/>
                  </a:srgbClr>
                </a:solidFill>
                <a:latin typeface="Century Gothic" panose="020F0302020204030204"/>
              </a:rPr>
              <a:t> ?</a:t>
            </a:r>
          </a:p>
          <a:p>
            <a:pPr marL="914400" lvl="1" indent="-457200">
              <a:buFont typeface="Arial" panose="020B0604020202020204" pitchFamily="34" charset="0"/>
              <a:buChar char="•"/>
            </a:pPr>
            <a:r>
              <a:rPr lang="en-US" sz="2400" dirty="0" err="1">
                <a:solidFill>
                  <a:srgbClr val="4472C4">
                    <a:lumMod val="50000"/>
                  </a:srgbClr>
                </a:solidFill>
                <a:latin typeface="Century Gothic" panose="020F0302020204030204"/>
              </a:rPr>
              <a:t>Quel</a:t>
            </a:r>
            <a:r>
              <a:rPr lang="en-US" sz="2400" dirty="0">
                <a:solidFill>
                  <a:srgbClr val="4472C4">
                    <a:lumMod val="50000"/>
                  </a:srgbClr>
                </a:solidFill>
                <a:latin typeface="Century Gothic" panose="020F0302020204030204"/>
              </a:rPr>
              <a:t> chef / restaurant / café / </a:t>
            </a:r>
            <a:r>
              <a:rPr lang="en-US" sz="2400" dirty="0" err="1">
                <a:solidFill>
                  <a:srgbClr val="4472C4">
                    <a:lumMod val="50000"/>
                  </a:srgbClr>
                </a:solidFill>
                <a:latin typeface="Century Gothic" panose="020F0302020204030204"/>
              </a:rPr>
              <a:t>magasin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prépare</a:t>
            </a:r>
            <a:r>
              <a:rPr lang="en-US" sz="2400" dirty="0">
                <a:solidFill>
                  <a:srgbClr val="4472C4">
                    <a:lumMod val="50000"/>
                  </a:srgbClr>
                </a:solidFill>
                <a:latin typeface="Century Gothic" panose="020F0302020204030204"/>
              </a:rPr>
              <a:t> le </a:t>
            </a:r>
            <a:r>
              <a:rPr lang="en-US" sz="2400" dirty="0" err="1">
                <a:solidFill>
                  <a:srgbClr val="4472C4">
                    <a:lumMod val="50000"/>
                  </a:srgbClr>
                </a:solidFill>
                <a:latin typeface="Century Gothic" panose="020F0302020204030204"/>
              </a:rPr>
              <a:t>repas</a:t>
            </a:r>
            <a:r>
              <a:rPr lang="en-US" sz="2400" dirty="0">
                <a:solidFill>
                  <a:srgbClr val="4472C4">
                    <a:lumMod val="50000"/>
                  </a:srgbClr>
                </a:solidFill>
                <a:latin typeface="Century Gothic" panose="020F0302020204030204"/>
              </a:rPr>
              <a:t> ?</a:t>
            </a:r>
          </a:p>
          <a:p>
            <a:pPr marL="457200" indent="-457200" algn="ctr">
              <a:buFont typeface="Arial" panose="020B0604020202020204" pitchFamily="34" charset="0"/>
              <a:buChar char="•"/>
              <a:defRPr/>
            </a:pPr>
            <a:endParaRPr lang="en-US" sz="2800" dirty="0">
              <a:solidFill>
                <a:srgbClr val="4472C4">
                  <a:lumMod val="50000"/>
                </a:srgbClr>
              </a:solidFill>
              <a:latin typeface="Century Gothic" panose="020F0302020204030204"/>
            </a:endParaRPr>
          </a:p>
          <a:p>
            <a:pPr algn="ctr">
              <a:defRPr/>
            </a:pPr>
            <a:r>
              <a:rPr lang="en-US" sz="3600" b="1" dirty="0" err="1">
                <a:solidFill>
                  <a:srgbClr val="EE6000"/>
                </a:solidFill>
                <a:latin typeface="Century Gothic" panose="020F0302020204030204"/>
              </a:rPr>
              <a:t>ou</a:t>
            </a:r>
            <a:endParaRPr lang="en-US" sz="3600" b="1" dirty="0">
              <a:solidFill>
                <a:srgbClr val="EE6000"/>
              </a:solidFill>
              <a:latin typeface="Century Gothic" panose="020F0302020204030204"/>
            </a:endParaRPr>
          </a:p>
          <a:p>
            <a:pPr algn="ctr">
              <a:defRPr/>
            </a:pPr>
            <a:endParaRPr lang="en-US" sz="2800" b="1" dirty="0">
              <a:solidFill>
                <a:srgbClr val="4472C4">
                  <a:lumMod val="50000"/>
                </a:srgbClr>
              </a:solidFill>
              <a:latin typeface="Century Gothic" panose="020F0302020204030204"/>
            </a:endParaRPr>
          </a:p>
          <a:p>
            <a:pPr>
              <a:defRPr/>
            </a:pPr>
            <a:r>
              <a:rPr lang="en-US" sz="2800" b="1" dirty="0" err="1">
                <a:solidFill>
                  <a:srgbClr val="4472C4">
                    <a:lumMod val="50000"/>
                  </a:srgbClr>
                </a:solidFill>
                <a:latin typeface="Century Gothic" panose="020F0302020204030204"/>
              </a:rPr>
              <a:t>Écris</a:t>
            </a:r>
            <a:r>
              <a:rPr lang="en-US" sz="2800" b="1" dirty="0">
                <a:solidFill>
                  <a:srgbClr val="4472C4">
                    <a:lumMod val="50000"/>
                  </a:srgbClr>
                </a:solidFill>
                <a:latin typeface="Century Gothic" panose="020F0302020204030204"/>
              </a:rPr>
              <a:t> </a:t>
            </a:r>
            <a:r>
              <a:rPr lang="en-US" sz="2800" b="1" dirty="0" err="1">
                <a:solidFill>
                  <a:srgbClr val="4472C4">
                    <a:lumMod val="50000"/>
                  </a:srgbClr>
                </a:solidFill>
                <a:latin typeface="Century Gothic" panose="020F0302020204030204"/>
              </a:rPr>
              <a:t>une</a:t>
            </a:r>
            <a:r>
              <a:rPr lang="en-US" sz="2800" b="1" dirty="0">
                <a:solidFill>
                  <a:srgbClr val="4472C4">
                    <a:lumMod val="50000"/>
                  </a:srgbClr>
                </a:solidFill>
                <a:latin typeface="Century Gothic" panose="020F0302020204030204"/>
              </a:rPr>
              <a:t> interview avec Thomas </a:t>
            </a:r>
            <a:r>
              <a:rPr lang="en-US" sz="2800" b="1" dirty="0" err="1">
                <a:solidFill>
                  <a:srgbClr val="4472C4">
                    <a:lumMod val="50000"/>
                  </a:srgbClr>
                </a:solidFill>
                <a:latin typeface="Century Gothic" panose="020F0302020204030204"/>
              </a:rPr>
              <a:t>Pesquet</a:t>
            </a:r>
            <a:r>
              <a:rPr lang="en-US" sz="2800" b="1" dirty="0">
                <a:solidFill>
                  <a:srgbClr val="4472C4">
                    <a:lumMod val="50000"/>
                  </a:srgbClr>
                </a:solidFill>
                <a:latin typeface="Century Gothic" panose="020F0302020204030204"/>
              </a:rPr>
              <a:t>, avec un(e) </a:t>
            </a:r>
            <a:r>
              <a:rPr lang="en-US" sz="2800" b="1" dirty="0" err="1">
                <a:solidFill>
                  <a:srgbClr val="4472C4">
                    <a:lumMod val="50000"/>
                  </a:srgbClr>
                </a:solidFill>
                <a:latin typeface="Century Gothic" panose="020F0302020204030204"/>
              </a:rPr>
              <a:t>partenaire</a:t>
            </a:r>
            <a:r>
              <a:rPr lang="en-US" sz="2800" b="1" dirty="0">
                <a:solidFill>
                  <a:srgbClr val="4472C4">
                    <a:lumMod val="50000"/>
                  </a:srgbClr>
                </a:solidFill>
                <a:latin typeface="Century Gothic" panose="020F0302020204030204"/>
              </a:rPr>
              <a:t> : </a:t>
            </a:r>
          </a:p>
          <a:p>
            <a:pPr algn="ctr">
              <a:defRPr/>
            </a:pPr>
            <a:endParaRPr lang="en-US" sz="2400" dirty="0">
              <a:solidFill>
                <a:srgbClr val="4472C4">
                  <a:lumMod val="50000"/>
                </a:srgbClr>
              </a:solidFill>
              <a:latin typeface="Century Gothic" panose="020F0302020204030204"/>
            </a:endParaRPr>
          </a:p>
          <a:p>
            <a:pPr marL="800100" lvl="1" indent="-342900">
              <a:buFont typeface="Arial" panose="020B0604020202020204" pitchFamily="34" charset="0"/>
              <a:buChar char="•"/>
            </a:pPr>
            <a:r>
              <a:rPr lang="en-US" sz="2400" dirty="0" err="1">
                <a:solidFill>
                  <a:srgbClr val="4472C4">
                    <a:lumMod val="50000"/>
                  </a:srgbClr>
                </a:solidFill>
                <a:latin typeface="Century Gothic"/>
              </a:rPr>
              <a:t>Pourquoi</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aime</a:t>
            </a:r>
            <a:r>
              <a:rPr lang="en-US" sz="2400" dirty="0">
                <a:solidFill>
                  <a:srgbClr val="4472C4">
                    <a:lumMod val="50000"/>
                  </a:srgbClr>
                </a:solidFill>
                <a:latin typeface="Century Gothic"/>
              </a:rPr>
              <a:t>-t-</a:t>
            </a:r>
            <a:r>
              <a:rPr lang="en-US" sz="2400" dirty="0" err="1">
                <a:solidFill>
                  <a:srgbClr val="4472C4">
                    <a:lumMod val="50000"/>
                  </a:srgbClr>
                </a:solidFill>
                <a:latin typeface="Century Gothic"/>
              </a:rPr>
              <a:t>il</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ces</a:t>
            </a:r>
            <a:r>
              <a:rPr lang="en-US" sz="2400" dirty="0">
                <a:solidFill>
                  <a:srgbClr val="4472C4">
                    <a:lumMod val="50000"/>
                  </a:srgbClr>
                </a:solidFill>
                <a:latin typeface="Century Gothic"/>
              </a:rPr>
              <a:t> plats </a:t>
            </a:r>
            <a:r>
              <a:rPr lang="en-US" sz="2400" dirty="0" err="1">
                <a:solidFill>
                  <a:srgbClr val="4472C4">
                    <a:lumMod val="50000"/>
                  </a:srgbClr>
                </a:solidFill>
                <a:latin typeface="Century Gothic"/>
              </a:rPr>
              <a:t>français</a:t>
            </a:r>
            <a:r>
              <a:rPr lang="en-US" sz="2400" dirty="0">
                <a:solidFill>
                  <a:srgbClr val="4472C4">
                    <a:lumMod val="50000"/>
                  </a:srgbClr>
                </a:solidFill>
                <a:latin typeface="Century Gothic"/>
              </a:rPr>
              <a:t> </a:t>
            </a:r>
            <a:r>
              <a:rPr lang="en-US" sz="2400" dirty="0" err="1">
                <a:solidFill>
                  <a:srgbClr val="4472C4">
                    <a:lumMod val="50000"/>
                  </a:srgbClr>
                </a:solidFill>
                <a:latin typeface="Century Gothic"/>
              </a:rPr>
              <a:t>traditionnels</a:t>
            </a:r>
            <a:r>
              <a:rPr lang="en-US" sz="2400" dirty="0">
                <a:solidFill>
                  <a:srgbClr val="4472C4">
                    <a:lumMod val="50000"/>
                  </a:srgbClr>
                </a:solidFill>
                <a:latin typeface="Century Gothic"/>
              </a:rPr>
              <a:t> ?</a:t>
            </a:r>
            <a:endParaRPr lang="en-US" sz="2800" dirty="0">
              <a:solidFill>
                <a:srgbClr val="4472C4">
                  <a:lumMod val="50000"/>
                </a:srgbClr>
              </a:solidFill>
              <a:latin typeface="Century Gothic"/>
            </a:endParaRPr>
          </a:p>
          <a:p>
            <a:pPr marL="800100" lvl="1" indent="-342900">
              <a:buFont typeface="Arial" panose="020B0604020202020204" pitchFamily="34" charset="0"/>
              <a:buChar char="•"/>
            </a:pPr>
            <a:r>
              <a:rPr lang="en-US" sz="2400" dirty="0" err="1">
                <a:solidFill>
                  <a:srgbClr val="4472C4">
                    <a:lumMod val="50000"/>
                  </a:srgbClr>
                </a:solidFill>
                <a:latin typeface="Century Gothic" panose="020F0302020204030204"/>
              </a:rPr>
              <a:t>Pourquoi</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aime</a:t>
            </a:r>
            <a:r>
              <a:rPr lang="en-US" sz="2400" dirty="0">
                <a:solidFill>
                  <a:srgbClr val="4472C4">
                    <a:lumMod val="50000"/>
                  </a:srgbClr>
                </a:solidFill>
                <a:latin typeface="Century Gothic" panose="020F0302020204030204"/>
              </a:rPr>
              <a:t>-t-</a:t>
            </a:r>
            <a:r>
              <a:rPr lang="en-US" sz="2400" dirty="0" err="1">
                <a:solidFill>
                  <a:srgbClr val="4472C4">
                    <a:lumMod val="50000"/>
                  </a:srgbClr>
                </a:solidFill>
                <a:latin typeface="Century Gothic" panose="020F0302020204030204"/>
              </a:rPr>
              <a:t>il</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être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astronaute</a:t>
            </a:r>
            <a:r>
              <a:rPr lang="en-US" sz="2400" dirty="0">
                <a:solidFill>
                  <a:srgbClr val="4472C4">
                    <a:lumMod val="50000"/>
                  </a:srgbClr>
                </a:solidFill>
                <a:latin typeface="Century Gothic" panose="020F0302020204030204"/>
              </a:rPr>
              <a:t> ?</a:t>
            </a:r>
          </a:p>
        </p:txBody>
      </p:sp>
    </p:spTree>
    <p:extLst>
      <p:ext uri="{BB962C8B-B14F-4D97-AF65-F5344CB8AC3E}">
        <p14:creationId xmlns:p14="http://schemas.microsoft.com/office/powerpoint/2010/main" val="33823566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8.1.2.3</a:t>
            </a:r>
            <a:endParaRPr lang="en-US" dirty="0"/>
          </a:p>
        </p:txBody>
      </p:sp>
      <p:sp>
        <p:nvSpPr>
          <p:cNvPr id="3" name="Content Placeholder 2"/>
          <p:cNvSpPr>
            <a:spLocks noGrp="1"/>
          </p:cNvSpPr>
          <p:nvPr>
            <p:ph idx="1"/>
          </p:nvPr>
        </p:nvSpPr>
        <p:spPr/>
        <p:txBody>
          <a:bodyPr/>
          <a:lstStyle/>
          <a:p>
            <a:r>
              <a:rPr lang="en-US" dirty="0" smtClean="0"/>
              <a:t>Slide 30: reading activity on </a:t>
            </a:r>
            <a:r>
              <a:rPr lang="en-US" dirty="0" err="1" smtClean="0"/>
              <a:t>pétanque</a:t>
            </a:r>
            <a:endParaRPr lang="en-US" dirty="0"/>
          </a:p>
        </p:txBody>
      </p:sp>
    </p:spTree>
    <p:extLst>
      <p:ext uri="{BB962C8B-B14F-4D97-AF65-F5344CB8AC3E}">
        <p14:creationId xmlns:p14="http://schemas.microsoft.com/office/powerpoint/2010/main" val="18111295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vacances</a:t>
            </a:r>
            <a:endParaRPr lang="en-GB" sz="3600" b="1" dirty="0">
              <a:solidFill>
                <a:schemeClr val="bg1"/>
              </a:solidFill>
            </a:endParaRP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6" name="TextBox 5">
            <a:extLst>
              <a:ext uri="{FF2B5EF4-FFF2-40B4-BE49-F238E27FC236}">
                <a16:creationId xmlns:a16="http://schemas.microsoft.com/office/drawing/2014/main" xmlns="" id="{6E7E97DA-2F23-F745-B756-301D480DCC3C}"/>
              </a:ext>
            </a:extLst>
          </p:cNvPr>
          <p:cNvSpPr txBox="1"/>
          <p:nvPr/>
        </p:nvSpPr>
        <p:spPr>
          <a:xfrm>
            <a:off x="180000" y="1296000"/>
            <a:ext cx="11729920" cy="461665"/>
          </a:xfrm>
          <a:prstGeom prst="rect">
            <a:avLst/>
          </a:prstGeom>
          <a:noFill/>
        </p:spPr>
        <p:txBody>
          <a:bodyPr wrap="square" rtlCol="0">
            <a:spAutoFit/>
          </a:bodyPr>
          <a:lstStyle/>
          <a:p>
            <a:pPr>
              <a:defRPr/>
            </a:pPr>
            <a:r>
              <a:rPr lang="en-US" sz="2400" dirty="0">
                <a:solidFill>
                  <a:srgbClr val="4472C4">
                    <a:lumMod val="50000"/>
                  </a:srgbClr>
                </a:solidFill>
                <a:latin typeface="Century Gothic" panose="020F0302020204030204"/>
              </a:rPr>
              <a:t>Amir </a:t>
            </a:r>
            <a:r>
              <a:rPr lang="en-US" sz="2400" dirty="0" err="1">
                <a:solidFill>
                  <a:srgbClr val="4472C4">
                    <a:lumMod val="50000"/>
                  </a:srgbClr>
                </a:solidFill>
                <a:latin typeface="Century Gothic" panose="020F0302020204030204"/>
              </a:rPr>
              <a:t>dit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histoires</a:t>
            </a:r>
            <a:r>
              <a:rPr lang="en-US" sz="2400" dirty="0">
                <a:solidFill>
                  <a:srgbClr val="4472C4">
                    <a:lumMod val="50000"/>
                  </a:srgbClr>
                </a:solidFill>
                <a:latin typeface="Century Gothic" panose="020F0302020204030204"/>
              </a:rPr>
              <a:t> de </a:t>
            </a:r>
            <a:r>
              <a:rPr lang="en-US" sz="2400" dirty="0" err="1">
                <a:solidFill>
                  <a:srgbClr val="4472C4">
                    <a:lumMod val="50000"/>
                  </a:srgbClr>
                </a:solidFill>
                <a:latin typeface="Century Gothic" panose="020F0302020204030204"/>
              </a:rPr>
              <a:t>vacances</a:t>
            </a:r>
            <a:r>
              <a:rPr lang="en-US" sz="2400" dirty="0">
                <a:solidFill>
                  <a:srgbClr val="4472C4">
                    <a:lumMod val="50000"/>
                  </a:srgbClr>
                </a:solidFill>
                <a:latin typeface="Century Gothic" panose="020F0302020204030204"/>
              </a:rPr>
              <a:t> à </a:t>
            </a:r>
            <a:r>
              <a:rPr lang="en-US" sz="2400" dirty="0" err="1">
                <a:solidFill>
                  <a:srgbClr val="4472C4">
                    <a:lumMod val="50000"/>
                  </a:srgbClr>
                </a:solidFill>
                <a:latin typeface="Century Gothic" panose="020F0302020204030204"/>
              </a:rPr>
              <a:t>Océane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Complète</a:t>
            </a:r>
            <a:r>
              <a:rPr lang="en-US" sz="2400" dirty="0">
                <a:solidFill>
                  <a:srgbClr val="4472C4">
                    <a:lumMod val="50000"/>
                  </a:srgbClr>
                </a:solidFill>
                <a:latin typeface="Century Gothic" panose="020F0302020204030204"/>
              </a:rPr>
              <a:t> les phrases.</a:t>
            </a:r>
          </a:p>
        </p:txBody>
      </p:sp>
      <p:pic>
        <p:nvPicPr>
          <p:cNvPr id="3" name="Picture 2">
            <a:extLst>
              <a:ext uri="{FF2B5EF4-FFF2-40B4-BE49-F238E27FC236}">
                <a16:creationId xmlns:a16="http://schemas.microsoft.com/office/drawing/2014/main" xmlns="" id="{98B1E90E-BFCF-4EF7-9271-DC37E3F36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308" y="3429000"/>
            <a:ext cx="2880000" cy="2880000"/>
          </a:xfrm>
          <a:prstGeom prst="rect">
            <a:avLst/>
          </a:prstGeom>
        </p:spPr>
      </p:pic>
      <p:sp>
        <p:nvSpPr>
          <p:cNvPr id="5" name="Speech Bubble: Rectangle with Corners Rounded 4">
            <a:extLst>
              <a:ext uri="{FF2B5EF4-FFF2-40B4-BE49-F238E27FC236}">
                <a16:creationId xmlns:a16="http://schemas.microsoft.com/office/drawing/2014/main" xmlns="" id="{06C6D3B8-9572-496B-969E-909C2B99881F}"/>
              </a:ext>
            </a:extLst>
          </p:cNvPr>
          <p:cNvSpPr/>
          <p:nvPr/>
        </p:nvSpPr>
        <p:spPr>
          <a:xfrm>
            <a:off x="2345046" y="1962000"/>
            <a:ext cx="7560000" cy="3600000"/>
          </a:xfrm>
          <a:prstGeom prst="wedgeRoundRectCallout">
            <a:avLst>
              <a:gd name="adj1" fmla="val -55357"/>
              <a:gd name="adj2" fmla="val 5006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fr-FR" sz="2000" dirty="0">
                <a:solidFill>
                  <a:srgbClr val="115076"/>
                </a:solidFill>
                <a:latin typeface="Century Gothic"/>
              </a:rPr>
              <a:t>Ma </a:t>
            </a:r>
            <a:r>
              <a:rPr lang="fr-FR" sz="2000" b="1" dirty="0">
                <a:solidFill>
                  <a:srgbClr val="EE6000"/>
                </a:solidFill>
                <a:latin typeface="Century Gothic"/>
              </a:rPr>
              <a:t>saison</a:t>
            </a:r>
            <a:r>
              <a:rPr lang="fr-FR" sz="2000" dirty="0">
                <a:solidFill>
                  <a:srgbClr val="115076"/>
                </a:solidFill>
                <a:latin typeface="Century Gothic"/>
              </a:rPr>
              <a:t>   préférée, c’est l’</a:t>
            </a:r>
            <a:r>
              <a:rPr lang="fr-FR" sz="2000" b="1" dirty="0">
                <a:solidFill>
                  <a:srgbClr val="EE6000"/>
                </a:solidFill>
                <a:latin typeface="Century Gothic"/>
              </a:rPr>
              <a:t>été         </a:t>
            </a:r>
            <a:r>
              <a:rPr lang="fr-FR" sz="2000" dirty="0">
                <a:solidFill>
                  <a:srgbClr val="115076"/>
                </a:solidFill>
                <a:latin typeface="Century Gothic"/>
              </a:rPr>
              <a:t>. </a:t>
            </a:r>
            <a:r>
              <a:rPr lang="fr-FR" sz="2000" b="1" dirty="0">
                <a:solidFill>
                  <a:srgbClr val="EE6000"/>
                </a:solidFill>
                <a:latin typeface="Century Gothic"/>
              </a:rPr>
              <a:t>Pendant</a:t>
            </a:r>
            <a:r>
              <a:rPr lang="fr-FR" sz="2000" dirty="0">
                <a:solidFill>
                  <a:srgbClr val="115076"/>
                </a:solidFill>
                <a:latin typeface="Century Gothic"/>
              </a:rPr>
              <a:t> les vacances, je passe mon </a:t>
            </a:r>
            <a:r>
              <a:rPr lang="fr-FR" sz="2000" b="1" dirty="0">
                <a:solidFill>
                  <a:srgbClr val="EE6000"/>
                </a:solidFill>
                <a:latin typeface="Century Gothic"/>
              </a:rPr>
              <a:t>temps</a:t>
            </a:r>
            <a:r>
              <a:rPr lang="fr-FR" sz="2000" dirty="0">
                <a:solidFill>
                  <a:srgbClr val="115076"/>
                </a:solidFill>
                <a:latin typeface="Century Gothic"/>
              </a:rPr>
              <a:t>   dehors. Chaque jour, Noura </a:t>
            </a:r>
            <a:r>
              <a:rPr lang="fr-FR" sz="2000" b="1" dirty="0">
                <a:solidFill>
                  <a:srgbClr val="EE6000"/>
                </a:solidFill>
                <a:latin typeface="Century Gothic"/>
              </a:rPr>
              <a:t>frappe</a:t>
            </a:r>
            <a:r>
              <a:rPr lang="fr-FR" sz="2000" dirty="0">
                <a:solidFill>
                  <a:srgbClr val="115076"/>
                </a:solidFill>
                <a:latin typeface="Century Gothic"/>
              </a:rPr>
              <a:t>   à la porte de ma chambre, et nous allons au parc </a:t>
            </a:r>
            <a:r>
              <a:rPr lang="fr-FR" sz="2000" b="1" dirty="0">
                <a:solidFill>
                  <a:srgbClr val="EE6000"/>
                </a:solidFill>
                <a:latin typeface="Century Gothic"/>
              </a:rPr>
              <a:t>pour</a:t>
            </a:r>
            <a:r>
              <a:rPr lang="fr-FR" sz="2000" dirty="0">
                <a:solidFill>
                  <a:srgbClr val="115076"/>
                </a:solidFill>
                <a:latin typeface="Century Gothic"/>
              </a:rPr>
              <a:t>       jouer à la pétanque avec la famille. La pétanque, c’est une tradition qui vient de Provence, la région près de Nice. </a:t>
            </a:r>
            <a:r>
              <a:rPr lang="fr-FR" sz="2000" b="1" dirty="0">
                <a:solidFill>
                  <a:srgbClr val="EE6000"/>
                </a:solidFill>
                <a:latin typeface="Century Gothic"/>
              </a:rPr>
              <a:t>Si</a:t>
            </a:r>
            <a:r>
              <a:rPr lang="fr-FR" sz="2000" dirty="0">
                <a:solidFill>
                  <a:srgbClr val="115076"/>
                </a:solidFill>
                <a:latin typeface="Century Gothic"/>
              </a:rPr>
              <a:t>            on vient d’ </a:t>
            </a:r>
            <a:r>
              <a:rPr lang="fr-FR" sz="2000" b="1" dirty="0">
                <a:solidFill>
                  <a:srgbClr val="EE6000"/>
                </a:solidFill>
                <a:latin typeface="Century Gothic"/>
              </a:rPr>
              <a:t>ici          </a:t>
            </a:r>
            <a:r>
              <a:rPr lang="fr-FR" sz="2000" dirty="0">
                <a:solidFill>
                  <a:srgbClr val="115076"/>
                </a:solidFill>
                <a:latin typeface="Century Gothic"/>
              </a:rPr>
              <a:t>, la pétanque est dans son </a:t>
            </a:r>
            <a:r>
              <a:rPr lang="fr-FR" sz="2000" b="1" dirty="0">
                <a:solidFill>
                  <a:srgbClr val="EE6000"/>
                </a:solidFill>
                <a:latin typeface="Century Gothic"/>
              </a:rPr>
              <a:t>cœur</a:t>
            </a:r>
            <a:r>
              <a:rPr lang="fr-FR" sz="2000" dirty="0">
                <a:solidFill>
                  <a:srgbClr val="115076"/>
                </a:solidFill>
                <a:latin typeface="Century Gothic"/>
              </a:rPr>
              <a:t>      !</a:t>
            </a:r>
            <a:endParaRPr lang="en-GB" sz="2000" dirty="0">
              <a:solidFill>
                <a:srgbClr val="115076"/>
              </a:solidFill>
              <a:latin typeface="Century Gothic"/>
            </a:endParaRPr>
          </a:p>
        </p:txBody>
      </p:sp>
      <p:graphicFrame>
        <p:nvGraphicFramePr>
          <p:cNvPr id="9" name="Table 8">
            <a:extLst>
              <a:ext uri="{FF2B5EF4-FFF2-40B4-BE49-F238E27FC236}">
                <a16:creationId xmlns:a16="http://schemas.microsoft.com/office/drawing/2014/main" xmlns="" id="{23381598-3FEF-4BC5-AFB3-60E47458F832}"/>
              </a:ext>
            </a:extLst>
          </p:cNvPr>
          <p:cNvGraphicFramePr>
            <a:graphicFrameLocks noGrp="1"/>
          </p:cNvGraphicFramePr>
          <p:nvPr>
            <p:extLst>
              <p:ext uri="{D42A27DB-BD31-4B8C-83A1-F6EECF244321}">
                <p14:modId xmlns:p14="http://schemas.microsoft.com/office/powerpoint/2010/main" val="94773537"/>
              </p:ext>
            </p:extLst>
          </p:nvPr>
        </p:nvGraphicFramePr>
        <p:xfrm>
          <a:off x="2345046" y="5766335"/>
          <a:ext cx="7710172" cy="396240"/>
        </p:xfrm>
        <a:graphic>
          <a:graphicData uri="http://schemas.openxmlformats.org/drawingml/2006/table">
            <a:tbl>
              <a:tblPr firstRow="1" bandRow="1">
                <a:tableStyleId>{2D5ABB26-0587-4C30-8999-92F81FD0307C}</a:tableStyleId>
              </a:tblPr>
              <a:tblGrid>
                <a:gridCol w="924242">
                  <a:extLst>
                    <a:ext uri="{9D8B030D-6E8A-4147-A177-3AD203B41FA5}">
                      <a16:colId xmlns:a16="http://schemas.microsoft.com/office/drawing/2014/main" xmlns="" val="1098608994"/>
                    </a:ext>
                  </a:extLst>
                </a:gridCol>
                <a:gridCol w="654368">
                  <a:extLst>
                    <a:ext uri="{9D8B030D-6E8A-4147-A177-3AD203B41FA5}">
                      <a16:colId xmlns:a16="http://schemas.microsoft.com/office/drawing/2014/main" xmlns="" val="1948366518"/>
                    </a:ext>
                  </a:extLst>
                </a:gridCol>
                <a:gridCol w="1073468">
                  <a:extLst>
                    <a:ext uri="{9D8B030D-6E8A-4147-A177-3AD203B41FA5}">
                      <a16:colId xmlns:a16="http://schemas.microsoft.com/office/drawing/2014/main" xmlns="" val="533956925"/>
                    </a:ext>
                  </a:extLst>
                </a:gridCol>
                <a:gridCol w="482918">
                  <a:extLst>
                    <a:ext uri="{9D8B030D-6E8A-4147-A177-3AD203B41FA5}">
                      <a16:colId xmlns:a16="http://schemas.microsoft.com/office/drawing/2014/main" xmlns="" val="2200856361"/>
                    </a:ext>
                  </a:extLst>
                </a:gridCol>
                <a:gridCol w="1302068">
                  <a:extLst>
                    <a:ext uri="{9D8B030D-6E8A-4147-A177-3AD203B41FA5}">
                      <a16:colId xmlns:a16="http://schemas.microsoft.com/office/drawing/2014/main" xmlns="" val="2911207422"/>
                    </a:ext>
                  </a:extLst>
                </a:gridCol>
                <a:gridCol w="817880">
                  <a:extLst>
                    <a:ext uri="{9D8B030D-6E8A-4147-A177-3AD203B41FA5}">
                      <a16:colId xmlns:a16="http://schemas.microsoft.com/office/drawing/2014/main" xmlns="" val="891556901"/>
                    </a:ext>
                  </a:extLst>
                </a:gridCol>
                <a:gridCol w="1019492">
                  <a:extLst>
                    <a:ext uri="{9D8B030D-6E8A-4147-A177-3AD203B41FA5}">
                      <a16:colId xmlns:a16="http://schemas.microsoft.com/office/drawing/2014/main" xmlns="" val="1979998441"/>
                    </a:ext>
                  </a:extLst>
                </a:gridCol>
                <a:gridCol w="425768">
                  <a:extLst>
                    <a:ext uri="{9D8B030D-6E8A-4147-A177-3AD203B41FA5}">
                      <a16:colId xmlns:a16="http://schemas.microsoft.com/office/drawing/2014/main" xmlns="" val="3296467603"/>
                    </a:ext>
                  </a:extLst>
                </a:gridCol>
                <a:gridCol w="1009968">
                  <a:extLst>
                    <a:ext uri="{9D8B030D-6E8A-4147-A177-3AD203B41FA5}">
                      <a16:colId xmlns:a16="http://schemas.microsoft.com/office/drawing/2014/main" xmlns="" val="3218827777"/>
                    </a:ext>
                  </a:extLst>
                </a:gridCol>
              </a:tblGrid>
              <a:tr h="370840">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b="1" dirty="0">
                        <a:solidFill>
                          <a:srgbClr val="EE600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xmlns="" val="1627358929"/>
                  </a:ext>
                </a:extLst>
              </a:tr>
            </a:tbl>
          </a:graphicData>
        </a:graphic>
      </p:graphicFrame>
      <p:pic>
        <p:nvPicPr>
          <p:cNvPr id="10" name="Picture 2" descr="Image illustrative de l’article Pétanque">
            <a:extLst>
              <a:ext uri="{FF2B5EF4-FFF2-40B4-BE49-F238E27FC236}">
                <a16:creationId xmlns:a16="http://schemas.microsoft.com/office/drawing/2014/main" xmlns="" id="{8EBC0CB1-FFA3-4B8F-A6B8-4A26E0144D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57650">
            <a:off x="10467301" y="1907495"/>
            <a:ext cx="12000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4" descr="https://upload.wikimedia.org/wikipedia/commons/thumb/4/4b/Boules_set.jpg/800px-Boules_set.jpg">
            <a:extLst>
              <a:ext uri="{FF2B5EF4-FFF2-40B4-BE49-F238E27FC236}">
                <a16:creationId xmlns:a16="http://schemas.microsoft.com/office/drawing/2014/main" xmlns="" id="{53DDBFFE-3C15-48E7-9C42-47B2B669FF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53515">
            <a:off x="10420698" y="4006946"/>
            <a:ext cx="1366667"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xmlns="" id="{A5A71FB4-2931-4993-9438-5217FE8BE828}"/>
              </a:ext>
            </a:extLst>
          </p:cNvPr>
          <p:cNvSpPr/>
          <p:nvPr/>
        </p:nvSpPr>
        <p:spPr>
          <a:xfrm>
            <a:off x="2372386" y="5762465"/>
            <a:ext cx="861133" cy="400110"/>
          </a:xfrm>
          <a:prstGeom prst="rect">
            <a:avLst/>
          </a:prstGeom>
        </p:spPr>
        <p:txBody>
          <a:bodyPr wrap="none">
            <a:spAutoFit/>
          </a:bodyPr>
          <a:lstStyle/>
          <a:p>
            <a:pPr algn="ctr"/>
            <a:r>
              <a:rPr lang="en-GB" sz="2000" b="1" dirty="0" err="1">
                <a:solidFill>
                  <a:srgbClr val="EE6000"/>
                </a:solidFill>
                <a:latin typeface="Century Gothic"/>
              </a:rPr>
              <a:t>cœur</a:t>
            </a:r>
            <a:endParaRPr lang="en-GB" sz="2000" b="1" dirty="0">
              <a:solidFill>
                <a:srgbClr val="EE6000"/>
              </a:solidFill>
              <a:latin typeface="Century Gothic"/>
            </a:endParaRPr>
          </a:p>
        </p:txBody>
      </p:sp>
      <p:sp>
        <p:nvSpPr>
          <p:cNvPr id="15" name="Rectangle 14">
            <a:extLst>
              <a:ext uri="{FF2B5EF4-FFF2-40B4-BE49-F238E27FC236}">
                <a16:creationId xmlns:a16="http://schemas.microsoft.com/office/drawing/2014/main" xmlns="" id="{F866FD37-8CF7-40C2-BAE7-ED0E656B34E3}"/>
              </a:ext>
            </a:extLst>
          </p:cNvPr>
          <p:cNvSpPr/>
          <p:nvPr/>
        </p:nvSpPr>
        <p:spPr>
          <a:xfrm>
            <a:off x="3298959" y="5762465"/>
            <a:ext cx="588623" cy="400110"/>
          </a:xfrm>
          <a:prstGeom prst="rect">
            <a:avLst/>
          </a:prstGeom>
        </p:spPr>
        <p:txBody>
          <a:bodyPr wrap="none">
            <a:spAutoFit/>
          </a:bodyPr>
          <a:lstStyle/>
          <a:p>
            <a:r>
              <a:rPr lang="en-GB" sz="2000" b="1" dirty="0" err="1">
                <a:solidFill>
                  <a:srgbClr val="EE6000"/>
                </a:solidFill>
                <a:latin typeface="Century Gothic"/>
              </a:rPr>
              <a:t>été</a:t>
            </a:r>
            <a:endParaRPr lang="en-GB" dirty="0">
              <a:solidFill>
                <a:prstClr val="black"/>
              </a:solidFill>
              <a:latin typeface="Century Gothic"/>
            </a:endParaRPr>
          </a:p>
        </p:txBody>
      </p:sp>
      <p:sp>
        <p:nvSpPr>
          <p:cNvPr id="17" name="Rectangle 16">
            <a:extLst>
              <a:ext uri="{FF2B5EF4-FFF2-40B4-BE49-F238E27FC236}">
                <a16:creationId xmlns:a16="http://schemas.microsoft.com/office/drawing/2014/main" xmlns="" id="{C6837FE9-D99C-4818-966C-22D1FFB7C603}"/>
              </a:ext>
            </a:extLst>
          </p:cNvPr>
          <p:cNvSpPr/>
          <p:nvPr/>
        </p:nvSpPr>
        <p:spPr>
          <a:xfrm>
            <a:off x="3950678" y="5755872"/>
            <a:ext cx="1011815" cy="400110"/>
          </a:xfrm>
          <a:prstGeom prst="rect">
            <a:avLst/>
          </a:prstGeom>
        </p:spPr>
        <p:txBody>
          <a:bodyPr wrap="none">
            <a:spAutoFit/>
          </a:bodyPr>
          <a:lstStyle/>
          <a:p>
            <a:r>
              <a:rPr lang="en-GB" sz="2000" b="1" dirty="0">
                <a:solidFill>
                  <a:srgbClr val="EE6000"/>
                </a:solidFill>
                <a:latin typeface="Century Gothic"/>
              </a:rPr>
              <a:t>frappe</a:t>
            </a:r>
            <a:endParaRPr lang="en-GB" dirty="0">
              <a:solidFill>
                <a:prstClr val="black"/>
              </a:solidFill>
              <a:latin typeface="Century Gothic"/>
            </a:endParaRPr>
          </a:p>
        </p:txBody>
      </p:sp>
      <p:sp>
        <p:nvSpPr>
          <p:cNvPr id="19" name="Rectangle 18">
            <a:extLst>
              <a:ext uri="{FF2B5EF4-FFF2-40B4-BE49-F238E27FC236}">
                <a16:creationId xmlns:a16="http://schemas.microsoft.com/office/drawing/2014/main" xmlns="" id="{6CB0D874-FDE8-4D6C-83B9-AC6016C087AB}"/>
              </a:ext>
            </a:extLst>
          </p:cNvPr>
          <p:cNvSpPr/>
          <p:nvPr/>
        </p:nvSpPr>
        <p:spPr>
          <a:xfrm>
            <a:off x="5035747" y="5762465"/>
            <a:ext cx="470000" cy="400110"/>
          </a:xfrm>
          <a:prstGeom prst="rect">
            <a:avLst/>
          </a:prstGeom>
        </p:spPr>
        <p:txBody>
          <a:bodyPr wrap="none">
            <a:spAutoFit/>
          </a:bodyPr>
          <a:lstStyle/>
          <a:p>
            <a:r>
              <a:rPr lang="en-GB" sz="2000" b="1" dirty="0" err="1">
                <a:solidFill>
                  <a:srgbClr val="EE6000"/>
                </a:solidFill>
                <a:latin typeface="Century Gothic"/>
              </a:rPr>
              <a:t>ici</a:t>
            </a:r>
            <a:endParaRPr lang="en-GB" dirty="0">
              <a:solidFill>
                <a:prstClr val="black"/>
              </a:solidFill>
              <a:latin typeface="Century Gothic"/>
            </a:endParaRPr>
          </a:p>
        </p:txBody>
      </p:sp>
      <p:sp>
        <p:nvSpPr>
          <p:cNvPr id="21" name="Rectangle 20">
            <a:extLst>
              <a:ext uri="{FF2B5EF4-FFF2-40B4-BE49-F238E27FC236}">
                <a16:creationId xmlns:a16="http://schemas.microsoft.com/office/drawing/2014/main" xmlns="" id="{38AF0AD8-9FA8-4688-A683-F367408C5E4C}"/>
              </a:ext>
            </a:extLst>
          </p:cNvPr>
          <p:cNvSpPr/>
          <p:nvPr/>
        </p:nvSpPr>
        <p:spPr>
          <a:xfrm>
            <a:off x="5498722" y="5762465"/>
            <a:ext cx="1242648" cy="400110"/>
          </a:xfrm>
          <a:prstGeom prst="rect">
            <a:avLst/>
          </a:prstGeom>
        </p:spPr>
        <p:txBody>
          <a:bodyPr wrap="none">
            <a:spAutoFit/>
          </a:bodyPr>
          <a:lstStyle/>
          <a:p>
            <a:r>
              <a:rPr lang="en-GB" sz="2000" b="1" dirty="0">
                <a:solidFill>
                  <a:srgbClr val="EE6000"/>
                </a:solidFill>
                <a:latin typeface="Century Gothic"/>
              </a:rPr>
              <a:t>pendant</a:t>
            </a:r>
            <a:endParaRPr lang="en-GB" dirty="0">
              <a:solidFill>
                <a:prstClr val="black"/>
              </a:solidFill>
              <a:latin typeface="Century Gothic"/>
            </a:endParaRPr>
          </a:p>
        </p:txBody>
      </p:sp>
      <p:sp>
        <p:nvSpPr>
          <p:cNvPr id="23" name="Rectangle 22">
            <a:extLst>
              <a:ext uri="{FF2B5EF4-FFF2-40B4-BE49-F238E27FC236}">
                <a16:creationId xmlns:a16="http://schemas.microsoft.com/office/drawing/2014/main" xmlns="" id="{9F2DDC8B-EF4A-4ED4-B94D-2A1ABB979754}"/>
              </a:ext>
            </a:extLst>
          </p:cNvPr>
          <p:cNvSpPr/>
          <p:nvPr/>
        </p:nvSpPr>
        <p:spPr>
          <a:xfrm>
            <a:off x="6807897" y="5762465"/>
            <a:ext cx="753732" cy="400110"/>
          </a:xfrm>
          <a:prstGeom prst="rect">
            <a:avLst/>
          </a:prstGeom>
        </p:spPr>
        <p:txBody>
          <a:bodyPr wrap="none">
            <a:spAutoFit/>
          </a:bodyPr>
          <a:lstStyle/>
          <a:p>
            <a:r>
              <a:rPr lang="en-GB" sz="2000" b="1" dirty="0">
                <a:solidFill>
                  <a:srgbClr val="EE6000"/>
                </a:solidFill>
                <a:latin typeface="Century Gothic"/>
              </a:rPr>
              <a:t>pour</a:t>
            </a:r>
            <a:endParaRPr lang="en-GB" dirty="0">
              <a:solidFill>
                <a:prstClr val="black"/>
              </a:solidFill>
              <a:latin typeface="Century Gothic"/>
            </a:endParaRPr>
          </a:p>
        </p:txBody>
      </p:sp>
      <p:sp>
        <p:nvSpPr>
          <p:cNvPr id="25" name="Rectangle 24">
            <a:extLst>
              <a:ext uri="{FF2B5EF4-FFF2-40B4-BE49-F238E27FC236}">
                <a16:creationId xmlns:a16="http://schemas.microsoft.com/office/drawing/2014/main" xmlns="" id="{891CD7EF-3B33-4B14-8623-6F2F89FE0953}"/>
              </a:ext>
            </a:extLst>
          </p:cNvPr>
          <p:cNvSpPr/>
          <p:nvPr/>
        </p:nvSpPr>
        <p:spPr>
          <a:xfrm>
            <a:off x="7637038" y="5762465"/>
            <a:ext cx="957313" cy="400110"/>
          </a:xfrm>
          <a:prstGeom prst="rect">
            <a:avLst/>
          </a:prstGeom>
        </p:spPr>
        <p:txBody>
          <a:bodyPr wrap="none">
            <a:spAutoFit/>
          </a:bodyPr>
          <a:lstStyle/>
          <a:p>
            <a:r>
              <a:rPr lang="en-GB" sz="2000" b="1" dirty="0" err="1">
                <a:solidFill>
                  <a:srgbClr val="EE6000"/>
                </a:solidFill>
                <a:latin typeface="Century Gothic"/>
              </a:rPr>
              <a:t>saison</a:t>
            </a:r>
            <a:endParaRPr lang="en-GB" dirty="0">
              <a:solidFill>
                <a:prstClr val="black"/>
              </a:solidFill>
              <a:latin typeface="Century Gothic"/>
            </a:endParaRPr>
          </a:p>
        </p:txBody>
      </p:sp>
      <p:sp>
        <p:nvSpPr>
          <p:cNvPr id="27" name="Rectangle 26">
            <a:extLst>
              <a:ext uri="{FF2B5EF4-FFF2-40B4-BE49-F238E27FC236}">
                <a16:creationId xmlns:a16="http://schemas.microsoft.com/office/drawing/2014/main" xmlns="" id="{68DDFA98-C888-4AD1-B0EE-9760FCCA1DE6}"/>
              </a:ext>
            </a:extLst>
          </p:cNvPr>
          <p:cNvSpPr/>
          <p:nvPr/>
        </p:nvSpPr>
        <p:spPr>
          <a:xfrm>
            <a:off x="8653619" y="5762465"/>
            <a:ext cx="357790" cy="400110"/>
          </a:xfrm>
          <a:prstGeom prst="rect">
            <a:avLst/>
          </a:prstGeom>
        </p:spPr>
        <p:txBody>
          <a:bodyPr wrap="none">
            <a:spAutoFit/>
          </a:bodyPr>
          <a:lstStyle/>
          <a:p>
            <a:r>
              <a:rPr lang="en-GB" sz="2000" b="1" dirty="0" err="1">
                <a:solidFill>
                  <a:srgbClr val="EE6000"/>
                </a:solidFill>
                <a:latin typeface="Century Gothic"/>
              </a:rPr>
              <a:t>si</a:t>
            </a:r>
            <a:endParaRPr lang="en-GB" dirty="0">
              <a:solidFill>
                <a:prstClr val="black"/>
              </a:solidFill>
              <a:latin typeface="Century Gothic"/>
            </a:endParaRPr>
          </a:p>
        </p:txBody>
      </p:sp>
      <p:sp>
        <p:nvSpPr>
          <p:cNvPr id="29" name="Rectangle 28">
            <a:extLst>
              <a:ext uri="{FF2B5EF4-FFF2-40B4-BE49-F238E27FC236}">
                <a16:creationId xmlns:a16="http://schemas.microsoft.com/office/drawing/2014/main" xmlns="" id="{870F7BEE-AAFC-420E-BE8D-0CD18E2A8547}"/>
              </a:ext>
            </a:extLst>
          </p:cNvPr>
          <p:cNvSpPr/>
          <p:nvPr/>
        </p:nvSpPr>
        <p:spPr>
          <a:xfrm>
            <a:off x="9085437" y="5770955"/>
            <a:ext cx="947695" cy="400110"/>
          </a:xfrm>
          <a:prstGeom prst="rect">
            <a:avLst/>
          </a:prstGeom>
        </p:spPr>
        <p:txBody>
          <a:bodyPr wrap="none">
            <a:spAutoFit/>
          </a:bodyPr>
          <a:lstStyle/>
          <a:p>
            <a:r>
              <a:rPr lang="en-GB" sz="2000" b="1" dirty="0">
                <a:solidFill>
                  <a:srgbClr val="EE6000"/>
                </a:solidFill>
                <a:latin typeface="Century Gothic"/>
              </a:rPr>
              <a:t>temps</a:t>
            </a:r>
            <a:endParaRPr lang="en-GB" dirty="0">
              <a:solidFill>
                <a:prstClr val="black"/>
              </a:solidFill>
              <a:latin typeface="Century Gothic"/>
            </a:endParaRPr>
          </a:p>
        </p:txBody>
      </p:sp>
      <p:sp>
        <p:nvSpPr>
          <p:cNvPr id="30" name="Rectangle 29">
            <a:extLst>
              <a:ext uri="{FF2B5EF4-FFF2-40B4-BE49-F238E27FC236}">
                <a16:creationId xmlns:a16="http://schemas.microsoft.com/office/drawing/2014/main" xmlns="" id="{A1E056A3-CC9B-4D74-8C7B-4CC4950310B1}"/>
              </a:ext>
            </a:extLst>
          </p:cNvPr>
          <p:cNvSpPr/>
          <p:nvPr/>
        </p:nvSpPr>
        <p:spPr>
          <a:xfrm>
            <a:off x="3022585" y="2225167"/>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latin typeface="Century Gothic"/>
              </a:rPr>
              <a:t>[1] ___</a:t>
            </a:r>
          </a:p>
        </p:txBody>
      </p:sp>
      <p:sp>
        <p:nvSpPr>
          <p:cNvPr id="34" name="Rectangle 33">
            <a:extLst>
              <a:ext uri="{FF2B5EF4-FFF2-40B4-BE49-F238E27FC236}">
                <a16:creationId xmlns:a16="http://schemas.microsoft.com/office/drawing/2014/main" xmlns="" id="{E5711052-3F8D-4C04-A966-A7440C3F08FE}"/>
              </a:ext>
            </a:extLst>
          </p:cNvPr>
          <p:cNvSpPr/>
          <p:nvPr/>
        </p:nvSpPr>
        <p:spPr>
          <a:xfrm>
            <a:off x="6085392" y="2225167"/>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latin typeface="Century Gothic"/>
              </a:rPr>
              <a:t>[2] ___</a:t>
            </a:r>
          </a:p>
        </p:txBody>
      </p:sp>
      <p:sp>
        <p:nvSpPr>
          <p:cNvPr id="35" name="Rectangle 34">
            <a:extLst>
              <a:ext uri="{FF2B5EF4-FFF2-40B4-BE49-F238E27FC236}">
                <a16:creationId xmlns:a16="http://schemas.microsoft.com/office/drawing/2014/main" xmlns="" id="{F2FF396F-A8A1-49D4-8BF8-64C8B98F6A45}"/>
              </a:ext>
            </a:extLst>
          </p:cNvPr>
          <p:cNvSpPr/>
          <p:nvPr/>
        </p:nvSpPr>
        <p:spPr>
          <a:xfrm>
            <a:off x="7249241" y="2225167"/>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latin typeface="Century Gothic"/>
              </a:rPr>
              <a:t>[3] ___</a:t>
            </a:r>
          </a:p>
        </p:txBody>
      </p:sp>
      <p:sp>
        <p:nvSpPr>
          <p:cNvPr id="36" name="Rectangle 35">
            <a:extLst>
              <a:ext uri="{FF2B5EF4-FFF2-40B4-BE49-F238E27FC236}">
                <a16:creationId xmlns:a16="http://schemas.microsoft.com/office/drawing/2014/main" xmlns="" id="{559366D0-6E2C-4D4B-AB1F-42315A5CD5B1}"/>
              </a:ext>
            </a:extLst>
          </p:cNvPr>
          <p:cNvSpPr/>
          <p:nvPr/>
        </p:nvSpPr>
        <p:spPr>
          <a:xfrm>
            <a:off x="5605397" y="2709971"/>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latin typeface="Century Gothic"/>
              </a:rPr>
              <a:t>[4] ___</a:t>
            </a:r>
          </a:p>
        </p:txBody>
      </p:sp>
      <p:sp>
        <p:nvSpPr>
          <p:cNvPr id="37" name="Rectangle 36">
            <a:extLst>
              <a:ext uri="{FF2B5EF4-FFF2-40B4-BE49-F238E27FC236}">
                <a16:creationId xmlns:a16="http://schemas.microsoft.com/office/drawing/2014/main" xmlns="" id="{C031DEE5-C967-409F-B1C7-34030A259DE4}"/>
              </a:ext>
            </a:extLst>
          </p:cNvPr>
          <p:cNvSpPr/>
          <p:nvPr/>
        </p:nvSpPr>
        <p:spPr>
          <a:xfrm>
            <a:off x="3390569" y="3186379"/>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latin typeface="Century Gothic"/>
              </a:rPr>
              <a:t>[5] ___</a:t>
            </a:r>
          </a:p>
        </p:txBody>
      </p:sp>
      <p:sp>
        <p:nvSpPr>
          <p:cNvPr id="38" name="Rectangle 37">
            <a:extLst>
              <a:ext uri="{FF2B5EF4-FFF2-40B4-BE49-F238E27FC236}">
                <a16:creationId xmlns:a16="http://schemas.microsoft.com/office/drawing/2014/main" xmlns="" id="{FE2C283B-886C-481F-A0D0-D2F8924922DC}"/>
              </a:ext>
            </a:extLst>
          </p:cNvPr>
          <p:cNvSpPr/>
          <p:nvPr/>
        </p:nvSpPr>
        <p:spPr>
          <a:xfrm>
            <a:off x="3593270" y="3628573"/>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latin typeface="Century Gothic"/>
              </a:rPr>
              <a:t>[6] ___</a:t>
            </a:r>
          </a:p>
        </p:txBody>
      </p:sp>
      <p:sp>
        <p:nvSpPr>
          <p:cNvPr id="39" name="Rectangle 38">
            <a:extLst>
              <a:ext uri="{FF2B5EF4-FFF2-40B4-BE49-F238E27FC236}">
                <a16:creationId xmlns:a16="http://schemas.microsoft.com/office/drawing/2014/main" xmlns="" id="{AD6B75A9-0664-4E86-BF63-4FBEE0EE9BA9}"/>
              </a:ext>
            </a:extLst>
          </p:cNvPr>
          <p:cNvSpPr/>
          <p:nvPr/>
        </p:nvSpPr>
        <p:spPr>
          <a:xfrm>
            <a:off x="5128506" y="4510945"/>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latin typeface="Century Gothic"/>
              </a:rPr>
              <a:t>[7] ___</a:t>
            </a:r>
          </a:p>
        </p:txBody>
      </p:sp>
      <p:sp>
        <p:nvSpPr>
          <p:cNvPr id="40" name="Rectangle 39">
            <a:extLst>
              <a:ext uri="{FF2B5EF4-FFF2-40B4-BE49-F238E27FC236}">
                <a16:creationId xmlns:a16="http://schemas.microsoft.com/office/drawing/2014/main" xmlns="" id="{CA73C967-8F5F-4311-80EB-F57245A4F6BA}"/>
              </a:ext>
            </a:extLst>
          </p:cNvPr>
          <p:cNvSpPr/>
          <p:nvPr/>
        </p:nvSpPr>
        <p:spPr>
          <a:xfrm>
            <a:off x="7516776" y="4510945"/>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latin typeface="Century Gothic"/>
              </a:rPr>
              <a:t>[8] ___</a:t>
            </a:r>
          </a:p>
        </p:txBody>
      </p:sp>
      <p:sp>
        <p:nvSpPr>
          <p:cNvPr id="41" name="Rectangle 40">
            <a:extLst>
              <a:ext uri="{FF2B5EF4-FFF2-40B4-BE49-F238E27FC236}">
                <a16:creationId xmlns:a16="http://schemas.microsoft.com/office/drawing/2014/main" xmlns="" id="{444707D0-427A-452D-8D3D-023BB4230F93}"/>
              </a:ext>
            </a:extLst>
          </p:cNvPr>
          <p:cNvSpPr/>
          <p:nvPr/>
        </p:nvSpPr>
        <p:spPr>
          <a:xfrm>
            <a:off x="5479640" y="4993634"/>
            <a:ext cx="1029298" cy="35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latin typeface="Century Gothic"/>
              </a:rPr>
              <a:t>[9] ___</a:t>
            </a:r>
          </a:p>
        </p:txBody>
      </p:sp>
    </p:spTree>
    <p:extLst>
      <p:ext uri="{BB962C8B-B14F-4D97-AF65-F5344CB8AC3E}">
        <p14:creationId xmlns:p14="http://schemas.microsoft.com/office/powerpoint/2010/main" val="42285978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P spid="21" grpId="0"/>
      <p:bldP spid="23" grpId="0"/>
      <p:bldP spid="25" grpId="0"/>
      <p:bldP spid="27" grpId="0"/>
      <p:bldP spid="29" grpId="0"/>
      <p:bldP spid="30"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8.1.2.4</a:t>
            </a:r>
            <a:endParaRPr lang="en-US" dirty="0"/>
          </a:p>
        </p:txBody>
      </p:sp>
      <p:sp>
        <p:nvSpPr>
          <p:cNvPr id="3" name="Content Placeholder 2"/>
          <p:cNvSpPr>
            <a:spLocks noGrp="1"/>
          </p:cNvSpPr>
          <p:nvPr>
            <p:ph idx="1"/>
          </p:nvPr>
        </p:nvSpPr>
        <p:spPr/>
        <p:txBody>
          <a:bodyPr/>
          <a:lstStyle/>
          <a:p>
            <a:r>
              <a:rPr lang="en-US" dirty="0" smtClean="0"/>
              <a:t>Slide 11: information slide about the euro currency.</a:t>
            </a:r>
            <a:endParaRPr lang="en-US" dirty="0"/>
          </a:p>
        </p:txBody>
      </p:sp>
    </p:spTree>
    <p:extLst>
      <p:ext uri="{BB962C8B-B14F-4D97-AF65-F5344CB8AC3E}">
        <p14:creationId xmlns:p14="http://schemas.microsoft.com/office/powerpoint/2010/main" val="35446698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1B00A669-F47F-4425-A04B-213788F4FECA}"/>
              </a:ext>
            </a:extLst>
          </p:cNvPr>
          <p:cNvPicPr>
            <a:picLocks noChangeAspect="1"/>
          </p:cNvPicPr>
          <p:nvPr/>
        </p:nvPicPr>
        <p:blipFill>
          <a:blip r:embed="rId3"/>
          <a:stretch>
            <a:fillRect/>
          </a:stretch>
        </p:blipFill>
        <p:spPr>
          <a:xfrm>
            <a:off x="5314011" y="4164281"/>
            <a:ext cx="1721279" cy="1700640"/>
          </a:xfrm>
          <a:prstGeom prst="rect">
            <a:avLst/>
          </a:prstGeom>
        </p:spPr>
      </p:pic>
      <p:pic>
        <p:nvPicPr>
          <p:cNvPr id="16" name="Picture 15">
            <a:extLst>
              <a:ext uri="{FF2B5EF4-FFF2-40B4-BE49-F238E27FC236}">
                <a16:creationId xmlns:a16="http://schemas.microsoft.com/office/drawing/2014/main" xmlns="" id="{25806CC2-15EE-4FB9-980B-6D627ACACE8B}"/>
              </a:ext>
            </a:extLst>
          </p:cNvPr>
          <p:cNvPicPr>
            <a:picLocks noChangeAspect="1"/>
          </p:cNvPicPr>
          <p:nvPr/>
        </p:nvPicPr>
        <p:blipFill>
          <a:blip r:embed="rId4"/>
          <a:stretch>
            <a:fillRect/>
          </a:stretch>
        </p:blipFill>
        <p:spPr>
          <a:xfrm>
            <a:off x="9951791" y="4114115"/>
            <a:ext cx="1720742" cy="1700640"/>
          </a:xfrm>
          <a:prstGeom prst="rect">
            <a:avLst/>
          </a:prstGeom>
        </p:spPr>
      </p:pic>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L’euro</a:t>
            </a:r>
            <a:endParaRPr lang="en-GB" sz="3600" b="1" dirty="0">
              <a:solidFill>
                <a:schemeClr val="bg1"/>
              </a:solidFill>
            </a:endParaRP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6" name="TextBox 5">
            <a:extLst>
              <a:ext uri="{FF2B5EF4-FFF2-40B4-BE49-F238E27FC236}">
                <a16:creationId xmlns:a16="http://schemas.microsoft.com/office/drawing/2014/main" xmlns="" id="{6E7E97DA-2F23-F745-B756-301D480DCC3C}"/>
              </a:ext>
            </a:extLst>
          </p:cNvPr>
          <p:cNvSpPr txBox="1"/>
          <p:nvPr/>
        </p:nvSpPr>
        <p:spPr>
          <a:xfrm>
            <a:off x="180000" y="1296000"/>
            <a:ext cx="11517629" cy="3046988"/>
          </a:xfrm>
          <a:prstGeom prst="rect">
            <a:avLst/>
          </a:prstGeom>
          <a:noFill/>
        </p:spPr>
        <p:txBody>
          <a:bodyPr wrap="square" rtlCol="0">
            <a:spAutoFit/>
          </a:bodyPr>
          <a:lstStyle/>
          <a:p>
            <a:pPr>
              <a:defRPr/>
            </a:pPr>
            <a:r>
              <a:rPr lang="fr-FR" sz="2400" dirty="0">
                <a:solidFill>
                  <a:srgbClr val="4472C4">
                    <a:lumMod val="50000"/>
                  </a:srgbClr>
                </a:solidFill>
                <a:latin typeface="Century Gothic" panose="020F0302020204030204"/>
              </a:rPr>
              <a:t>L'euro est la </a:t>
            </a:r>
            <a:r>
              <a:rPr lang="fr-FR" sz="2400" b="1" dirty="0">
                <a:solidFill>
                  <a:srgbClr val="4472C4">
                    <a:lumMod val="50000"/>
                  </a:srgbClr>
                </a:solidFill>
                <a:latin typeface="Century Gothic" panose="020F0302020204030204"/>
              </a:rPr>
              <a:t>monnaie officielle </a:t>
            </a:r>
            <a:r>
              <a:rPr lang="fr-FR" sz="2400" dirty="0">
                <a:solidFill>
                  <a:srgbClr val="4472C4">
                    <a:lumMod val="50000"/>
                  </a:srgbClr>
                </a:solidFill>
                <a:latin typeface="Century Gothic" panose="020F0302020204030204"/>
              </a:rPr>
              <a:t>de 19 pays de l'Union européenne, par exemple la France, la Belgique et le Luxembourg. </a:t>
            </a:r>
          </a:p>
          <a:p>
            <a:pPr>
              <a:defRPr/>
            </a:pPr>
            <a:endParaRPr lang="fr-FR" sz="2400" dirty="0">
              <a:solidFill>
                <a:srgbClr val="4472C4">
                  <a:lumMod val="50000"/>
                </a:srgbClr>
              </a:solidFill>
              <a:latin typeface="Century Gothic" panose="020F0302020204030204"/>
            </a:endParaRPr>
          </a:p>
          <a:p>
            <a:pPr>
              <a:defRPr/>
            </a:pPr>
            <a:r>
              <a:rPr lang="fr-FR" sz="2400" dirty="0">
                <a:solidFill>
                  <a:srgbClr val="4472C4">
                    <a:lumMod val="50000"/>
                  </a:srgbClr>
                </a:solidFill>
                <a:latin typeface="Century Gothic" panose="020F0302020204030204"/>
              </a:rPr>
              <a:t>Le symbole de l'euro est </a:t>
            </a:r>
            <a:r>
              <a:rPr lang="fr-FR" sz="2400" b="1" dirty="0">
                <a:solidFill>
                  <a:srgbClr val="4472C4">
                    <a:lumMod val="50000"/>
                  </a:srgbClr>
                </a:solidFill>
                <a:latin typeface="Century Gothic" panose="020F0302020204030204"/>
              </a:rPr>
              <a:t>€</a:t>
            </a:r>
            <a:r>
              <a:rPr lang="fr-FR" sz="2400" dirty="0">
                <a:solidFill>
                  <a:srgbClr val="4472C4">
                    <a:lumMod val="50000"/>
                  </a:srgbClr>
                </a:solidFill>
                <a:latin typeface="Century Gothic" panose="020F0302020204030204"/>
              </a:rPr>
              <a:t>. Il y a </a:t>
            </a:r>
            <a:r>
              <a:rPr lang="fr-FR" sz="2400" b="1" dirty="0">
                <a:solidFill>
                  <a:srgbClr val="4472C4">
                    <a:lumMod val="50000"/>
                  </a:srgbClr>
                </a:solidFill>
                <a:latin typeface="Century Gothic" panose="020F0302020204030204"/>
              </a:rPr>
              <a:t>100 centimes </a:t>
            </a:r>
            <a:r>
              <a:rPr lang="fr-FR" sz="2400" dirty="0">
                <a:solidFill>
                  <a:srgbClr val="4472C4">
                    <a:lumMod val="50000"/>
                  </a:srgbClr>
                </a:solidFill>
                <a:latin typeface="Century Gothic" panose="020F0302020204030204"/>
              </a:rPr>
              <a:t>dans </a:t>
            </a:r>
            <a:r>
              <a:rPr lang="fr-FR" sz="2400" b="1" dirty="0">
                <a:solidFill>
                  <a:srgbClr val="4472C4">
                    <a:lumMod val="50000"/>
                  </a:srgbClr>
                </a:solidFill>
                <a:latin typeface="Century Gothic" panose="020F0302020204030204"/>
              </a:rPr>
              <a:t>un euro</a:t>
            </a:r>
            <a:r>
              <a:rPr lang="fr-FR" sz="2400" dirty="0">
                <a:solidFill>
                  <a:srgbClr val="4472C4">
                    <a:lumMod val="50000"/>
                  </a:srgbClr>
                </a:solidFill>
                <a:latin typeface="Century Gothic" panose="020F0302020204030204"/>
              </a:rPr>
              <a:t>.</a:t>
            </a:r>
          </a:p>
          <a:p>
            <a:pPr>
              <a:defRPr/>
            </a:pPr>
            <a:endParaRPr lang="fr-FR" sz="2400" b="1" dirty="0">
              <a:solidFill>
                <a:srgbClr val="4472C4">
                  <a:lumMod val="50000"/>
                </a:srgbClr>
              </a:solidFill>
              <a:latin typeface="Century Gothic" panose="020F0302020204030204"/>
            </a:endParaRPr>
          </a:p>
          <a:p>
            <a:pPr>
              <a:defRPr/>
            </a:pPr>
            <a:r>
              <a:rPr lang="fr-FR" sz="2400" dirty="0">
                <a:solidFill>
                  <a:srgbClr val="4472C4">
                    <a:lumMod val="50000"/>
                  </a:srgbClr>
                </a:solidFill>
                <a:latin typeface="Century Gothic" panose="020F0302020204030204"/>
              </a:rPr>
              <a:t>Les différentes pièces* euro sont illustrées par un motif qui est un symbole de l'identité nationale du pays.</a:t>
            </a:r>
          </a:p>
          <a:p>
            <a:pPr>
              <a:defRPr/>
            </a:pPr>
            <a:endParaRPr lang="en-US" sz="2400" dirty="0">
              <a:solidFill>
                <a:srgbClr val="4472C4">
                  <a:lumMod val="50000"/>
                </a:srgbClr>
              </a:solidFill>
              <a:latin typeface="Century Gothic" panose="020F0302020204030204"/>
            </a:endParaRPr>
          </a:p>
        </p:txBody>
      </p:sp>
      <p:pic>
        <p:nvPicPr>
          <p:cNvPr id="1026" name="Picture 2" descr="Euro, Coin, Currency, Europe, Money, Wealth, Business">
            <a:extLst>
              <a:ext uri="{FF2B5EF4-FFF2-40B4-BE49-F238E27FC236}">
                <a16:creationId xmlns:a16="http://schemas.microsoft.com/office/drawing/2014/main" xmlns="" id="{EE16D5AF-CE4B-4483-A1E9-130A962923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7404" y="108758"/>
            <a:ext cx="1205568" cy="11258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224400A-398D-4E65-8CED-C2363CA3E6E7}"/>
              </a:ext>
            </a:extLst>
          </p:cNvPr>
          <p:cNvPicPr>
            <a:picLocks noChangeAspect="1"/>
          </p:cNvPicPr>
          <p:nvPr/>
        </p:nvPicPr>
        <p:blipFill>
          <a:blip r:embed="rId7"/>
          <a:stretch>
            <a:fillRect/>
          </a:stretch>
        </p:blipFill>
        <p:spPr>
          <a:xfrm>
            <a:off x="678830" y="4114115"/>
            <a:ext cx="1718681" cy="1750806"/>
          </a:xfrm>
          <a:prstGeom prst="rect">
            <a:avLst/>
          </a:prstGeom>
        </p:spPr>
      </p:pic>
      <p:sp>
        <p:nvSpPr>
          <p:cNvPr id="5" name="TextBox 4">
            <a:extLst>
              <a:ext uri="{FF2B5EF4-FFF2-40B4-BE49-F238E27FC236}">
                <a16:creationId xmlns:a16="http://schemas.microsoft.com/office/drawing/2014/main" xmlns="" id="{D4ABCA88-966E-430C-B9DD-CE29700D96B1}"/>
              </a:ext>
            </a:extLst>
          </p:cNvPr>
          <p:cNvSpPr txBox="1"/>
          <p:nvPr/>
        </p:nvSpPr>
        <p:spPr>
          <a:xfrm>
            <a:off x="468351" y="5765227"/>
            <a:ext cx="2141034" cy="400110"/>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dirty="0">
                <a:solidFill>
                  <a:srgbClr val="4472C4">
                    <a:lumMod val="50000"/>
                  </a:srgbClr>
                </a:solidFill>
                <a:latin typeface="Century Gothic"/>
              </a:rPr>
              <a:t>la France (</a:t>
            </a:r>
            <a:r>
              <a:rPr lang="fr-FR" sz="2000" dirty="0">
                <a:solidFill>
                  <a:srgbClr val="4472C4">
                    <a:lumMod val="50000"/>
                  </a:srgbClr>
                </a:solidFill>
                <a:latin typeface="Century Gothic" panose="020F0302020204030204"/>
              </a:rPr>
              <a:t>€2)</a:t>
            </a:r>
            <a:endParaRPr lang="en-GB" sz="2000" dirty="0">
              <a:solidFill>
                <a:srgbClr val="4472C4">
                  <a:lumMod val="50000"/>
                </a:srgbClr>
              </a:solidFill>
              <a:latin typeface="Century Gothic"/>
            </a:endParaRPr>
          </a:p>
        </p:txBody>
      </p:sp>
      <p:sp>
        <p:nvSpPr>
          <p:cNvPr id="13" name="TextBox 12">
            <a:extLst>
              <a:ext uri="{FF2B5EF4-FFF2-40B4-BE49-F238E27FC236}">
                <a16:creationId xmlns:a16="http://schemas.microsoft.com/office/drawing/2014/main" xmlns="" id="{F6EA5ED3-7FBD-474D-9F41-7B0678CCA2BA}"/>
              </a:ext>
            </a:extLst>
          </p:cNvPr>
          <p:cNvSpPr txBox="1"/>
          <p:nvPr/>
        </p:nvSpPr>
        <p:spPr>
          <a:xfrm>
            <a:off x="9768886" y="5765227"/>
            <a:ext cx="2141034" cy="400110"/>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dirty="0">
                <a:solidFill>
                  <a:srgbClr val="4472C4">
                    <a:lumMod val="50000"/>
                  </a:srgbClr>
                </a:solidFill>
                <a:latin typeface="Century Gothic"/>
              </a:rPr>
              <a:t>la Belgique (</a:t>
            </a:r>
            <a:r>
              <a:rPr lang="fr-FR" sz="2000" dirty="0">
                <a:solidFill>
                  <a:srgbClr val="4472C4">
                    <a:lumMod val="50000"/>
                  </a:srgbClr>
                </a:solidFill>
                <a:latin typeface="Century Gothic" panose="020F0302020204030204"/>
              </a:rPr>
              <a:t>€2)</a:t>
            </a:r>
            <a:endParaRPr lang="en-GB" sz="2000" dirty="0">
              <a:solidFill>
                <a:srgbClr val="4472C4">
                  <a:lumMod val="50000"/>
                </a:srgbClr>
              </a:solidFill>
              <a:latin typeface="Century Gothic"/>
            </a:endParaRPr>
          </a:p>
        </p:txBody>
      </p:sp>
      <p:sp>
        <p:nvSpPr>
          <p:cNvPr id="19" name="TextBox 18">
            <a:extLst>
              <a:ext uri="{FF2B5EF4-FFF2-40B4-BE49-F238E27FC236}">
                <a16:creationId xmlns:a16="http://schemas.microsoft.com/office/drawing/2014/main" xmlns="" id="{81C77E56-37C1-4CA9-8430-6980683013D7}"/>
              </a:ext>
            </a:extLst>
          </p:cNvPr>
          <p:cNvSpPr txBox="1"/>
          <p:nvPr/>
        </p:nvSpPr>
        <p:spPr>
          <a:xfrm>
            <a:off x="4757057" y="5765227"/>
            <a:ext cx="2677885" cy="400110"/>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dirty="0">
                <a:solidFill>
                  <a:srgbClr val="4472C4">
                    <a:lumMod val="50000"/>
                  </a:srgbClr>
                </a:solidFill>
                <a:latin typeface="Century Gothic"/>
              </a:rPr>
              <a:t>le Luxembourg (</a:t>
            </a:r>
            <a:r>
              <a:rPr lang="fr-FR" sz="2000" dirty="0">
                <a:solidFill>
                  <a:srgbClr val="4472C4">
                    <a:lumMod val="50000"/>
                  </a:srgbClr>
                </a:solidFill>
                <a:latin typeface="Century Gothic" panose="020F0302020204030204"/>
              </a:rPr>
              <a:t>€2)</a:t>
            </a:r>
            <a:endParaRPr lang="en-GB" sz="2000" dirty="0">
              <a:solidFill>
                <a:srgbClr val="4472C4">
                  <a:lumMod val="50000"/>
                </a:srgbClr>
              </a:solidFill>
              <a:latin typeface="Century Gothic"/>
            </a:endParaRPr>
          </a:p>
        </p:txBody>
      </p:sp>
      <p:pic>
        <p:nvPicPr>
          <p:cNvPr id="24" name="Picture 23">
            <a:extLst>
              <a:ext uri="{FF2B5EF4-FFF2-40B4-BE49-F238E27FC236}">
                <a16:creationId xmlns:a16="http://schemas.microsoft.com/office/drawing/2014/main" xmlns="" id="{CE1A608F-E696-4924-87E4-736BA8756E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62790" y="20726"/>
            <a:ext cx="989001" cy="989001"/>
          </a:xfrm>
          <a:prstGeom prst="rect">
            <a:avLst/>
          </a:prstGeom>
        </p:spPr>
      </p:pic>
      <p:sp>
        <p:nvSpPr>
          <p:cNvPr id="23" name="Speech Bubble: Rectangle with Corners Rounded 22">
            <a:extLst>
              <a:ext uri="{FF2B5EF4-FFF2-40B4-BE49-F238E27FC236}">
                <a16:creationId xmlns:a16="http://schemas.microsoft.com/office/drawing/2014/main" xmlns="" id="{49EA892E-B54D-4139-A581-61043B3B99C3}"/>
              </a:ext>
            </a:extLst>
          </p:cNvPr>
          <p:cNvSpPr/>
          <p:nvPr/>
        </p:nvSpPr>
        <p:spPr>
          <a:xfrm>
            <a:off x="6785009" y="249870"/>
            <a:ext cx="2131012" cy="530715"/>
          </a:xfrm>
          <a:prstGeom prst="wedgeRoundRectCallout">
            <a:avLst>
              <a:gd name="adj1" fmla="val 58706"/>
              <a:gd name="adj2" fmla="val 22578"/>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latin typeface="Century Gothic"/>
              </a:rPr>
              <a:t>*</a:t>
            </a:r>
            <a:r>
              <a:rPr lang="en-GB" b="1" dirty="0">
                <a:solidFill>
                  <a:prstClr val="white"/>
                </a:solidFill>
                <a:latin typeface="Century Gothic"/>
              </a:rPr>
              <a:t>la pièce </a:t>
            </a:r>
            <a:r>
              <a:rPr lang="en-GB" dirty="0">
                <a:solidFill>
                  <a:prstClr val="white"/>
                </a:solidFill>
                <a:latin typeface="Century Gothic"/>
              </a:rPr>
              <a:t>= coin</a:t>
            </a:r>
          </a:p>
        </p:txBody>
      </p:sp>
    </p:spTree>
    <p:extLst>
      <p:ext uri="{BB962C8B-B14F-4D97-AF65-F5344CB8AC3E}">
        <p14:creationId xmlns:p14="http://schemas.microsoft.com/office/powerpoint/2010/main" val="15553310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8.1.2.7</a:t>
            </a:r>
            <a:endParaRPr lang="en-US" dirty="0"/>
          </a:p>
        </p:txBody>
      </p:sp>
      <p:sp>
        <p:nvSpPr>
          <p:cNvPr id="3" name="Content Placeholder 2"/>
          <p:cNvSpPr>
            <a:spLocks noGrp="1"/>
          </p:cNvSpPr>
          <p:nvPr>
            <p:ph idx="1"/>
          </p:nvPr>
        </p:nvSpPr>
        <p:spPr/>
        <p:txBody>
          <a:bodyPr/>
          <a:lstStyle/>
          <a:p>
            <a:r>
              <a:rPr lang="en-US" dirty="0" smtClean="0"/>
              <a:t>Slide 45: callout about ‘pot-au-feu’ dish</a:t>
            </a:r>
            <a:endParaRPr lang="en-US" dirty="0"/>
          </a:p>
        </p:txBody>
      </p:sp>
    </p:spTree>
    <p:extLst>
      <p:ext uri="{BB962C8B-B14F-4D97-AF65-F5344CB8AC3E}">
        <p14:creationId xmlns:p14="http://schemas.microsoft.com/office/powerpoint/2010/main" val="839761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visite</a:t>
            </a:r>
            <a:r>
              <a:rPr lang="en-GB" sz="3600" b="1" dirty="0">
                <a:solidFill>
                  <a:schemeClr val="bg1"/>
                </a:solidFill>
              </a:rPr>
              <a:t> à Nice</a:t>
            </a:r>
          </a:p>
        </p:txBody>
      </p:sp>
      <p:sp>
        <p:nvSpPr>
          <p:cNvPr id="7" name="Rounded Rectangle 46">
            <a:extLst>
              <a:ext uri="{FF2B5EF4-FFF2-40B4-BE49-F238E27FC236}">
                <a16:creationId xmlns=""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6" name="TextBox 5">
            <a:extLst>
              <a:ext uri="{FF2B5EF4-FFF2-40B4-BE49-F238E27FC236}">
                <a16:creationId xmlns="" xmlns:a16="http://schemas.microsoft.com/office/drawing/2014/main" id="{16E5D2C8-39D0-B149-BD4B-D3EDCF96BB45}"/>
              </a:ext>
            </a:extLst>
          </p:cNvPr>
          <p:cNvSpPr txBox="1"/>
          <p:nvPr/>
        </p:nvSpPr>
        <p:spPr>
          <a:xfrm>
            <a:off x="180000" y="1296000"/>
            <a:ext cx="11729920" cy="830997"/>
          </a:xfrm>
          <a:prstGeom prst="rect">
            <a:avLst/>
          </a:prstGeom>
          <a:noFill/>
        </p:spPr>
        <p:txBody>
          <a:bodyPr wrap="square" rtlCol="0">
            <a:spAutoFit/>
          </a:bodyPr>
          <a:lstStyle/>
          <a:p>
            <a:pPr>
              <a:defRPr/>
            </a:pPr>
            <a:r>
              <a:rPr lang="en-US" sz="2400" dirty="0">
                <a:solidFill>
                  <a:srgbClr val="4472C4">
                    <a:lumMod val="50000"/>
                  </a:srgbClr>
                </a:solidFill>
                <a:latin typeface="Century Gothic" panose="020F0302020204030204"/>
              </a:rPr>
              <a:t>Natalie </a:t>
            </a:r>
            <a:r>
              <a:rPr lang="en-US" sz="2400" dirty="0" err="1">
                <a:solidFill>
                  <a:srgbClr val="4472C4">
                    <a:lumMod val="50000"/>
                  </a:srgbClr>
                </a:solidFill>
                <a:latin typeface="Century Gothic" panose="020F0302020204030204"/>
              </a:rPr>
              <a:t>parle</a:t>
            </a:r>
            <a:r>
              <a:rPr lang="en-US" sz="2400" dirty="0">
                <a:solidFill>
                  <a:srgbClr val="4472C4">
                    <a:lumMod val="50000"/>
                  </a:srgbClr>
                </a:solidFill>
                <a:latin typeface="Century Gothic" panose="020F0302020204030204"/>
              </a:rPr>
              <a:t> des </a:t>
            </a:r>
            <a:r>
              <a:rPr lang="en-US" sz="2400" dirty="0" err="1">
                <a:solidFill>
                  <a:srgbClr val="4472C4">
                    <a:lumMod val="50000"/>
                  </a:srgbClr>
                </a:solidFill>
                <a:latin typeface="Century Gothic" panose="020F0302020204030204"/>
              </a:rPr>
              <a:t>expériences</a:t>
            </a:r>
            <a:r>
              <a:rPr lang="en-US" sz="2400" dirty="0">
                <a:solidFill>
                  <a:srgbClr val="4472C4">
                    <a:lumMod val="50000"/>
                  </a:srgbClr>
                </a:solidFill>
                <a:latin typeface="Century Gothic" panose="020F0302020204030204"/>
              </a:rPr>
              <a:t> de la </a:t>
            </a:r>
            <a:r>
              <a:rPr lang="en-US" sz="2400" dirty="0" err="1">
                <a:solidFill>
                  <a:srgbClr val="4472C4">
                    <a:lumMod val="50000"/>
                  </a:srgbClr>
                </a:solidFill>
                <a:latin typeface="Century Gothic" panose="020F0302020204030204"/>
              </a:rPr>
              <a:t>classe</a:t>
            </a:r>
            <a:r>
              <a:rPr lang="en-US" sz="2400" dirty="0">
                <a:solidFill>
                  <a:srgbClr val="4472C4">
                    <a:lumMod val="50000"/>
                  </a:srgbClr>
                </a:solidFill>
                <a:latin typeface="Century Gothic" panose="020F0302020204030204"/>
              </a:rPr>
              <a:t>. Elle </a:t>
            </a:r>
            <a:r>
              <a:rPr lang="en-US" sz="2400" dirty="0" err="1">
                <a:solidFill>
                  <a:srgbClr val="4472C4">
                    <a:lumMod val="50000"/>
                  </a:srgbClr>
                </a:solidFill>
                <a:latin typeface="Century Gothic" panose="020F0302020204030204"/>
              </a:rPr>
              <a:t>écrit</a:t>
            </a:r>
            <a:r>
              <a:rPr lang="en-US" sz="2400" dirty="0">
                <a:solidFill>
                  <a:srgbClr val="4472C4">
                    <a:lumMod val="50000"/>
                  </a:srgbClr>
                </a:solidFill>
                <a:latin typeface="Century Gothic" panose="020F0302020204030204"/>
              </a:rPr>
              <a:t> dans le </a:t>
            </a:r>
            <a:r>
              <a:rPr lang="en-US" sz="2400" b="1" dirty="0">
                <a:solidFill>
                  <a:srgbClr val="4472C4">
                    <a:lumMod val="50000"/>
                  </a:srgbClr>
                </a:solidFill>
                <a:latin typeface="Century Gothic" panose="020F0302020204030204"/>
              </a:rPr>
              <a:t>magazine</a:t>
            </a:r>
            <a:r>
              <a:rPr lang="en-US" sz="2400" dirty="0">
                <a:solidFill>
                  <a:srgbClr val="4472C4">
                    <a:lumMod val="50000"/>
                  </a:srgbClr>
                </a:solidFill>
                <a:latin typeface="Century Gothic" panose="020F0302020204030204"/>
              </a:rPr>
              <a:t> du </a:t>
            </a:r>
            <a:r>
              <a:rPr lang="en-US" sz="2400" dirty="0" err="1">
                <a:solidFill>
                  <a:srgbClr val="4472C4">
                    <a:lumMod val="50000"/>
                  </a:srgbClr>
                </a:solidFill>
                <a:latin typeface="Century Gothic" panose="020F0302020204030204"/>
              </a:rPr>
              <a:t>collège</a:t>
            </a:r>
            <a:r>
              <a:rPr lang="en-US" sz="2400" b="1" dirty="0">
                <a:solidFill>
                  <a:srgbClr val="4472C4">
                    <a:lumMod val="50000"/>
                  </a:srgbClr>
                </a:solidFill>
                <a:latin typeface="Century Gothic" panose="020F0302020204030204"/>
              </a:rPr>
              <a:t> (nous)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dans un </a:t>
            </a:r>
            <a:r>
              <a:rPr lang="en-US" sz="2400" b="1" dirty="0">
                <a:solidFill>
                  <a:srgbClr val="4472C4">
                    <a:lumMod val="50000"/>
                  </a:srgbClr>
                </a:solidFill>
                <a:latin typeface="Century Gothic" panose="020F0302020204030204"/>
              </a:rPr>
              <a:t>message</a:t>
            </a:r>
            <a:r>
              <a:rPr lang="en-US" sz="2400" dirty="0">
                <a:solidFill>
                  <a:srgbClr val="4472C4">
                    <a:lumMod val="50000"/>
                  </a:srgbClr>
                </a:solidFill>
                <a:latin typeface="Century Gothic" panose="020F0302020204030204"/>
              </a:rPr>
              <a:t> à </a:t>
            </a:r>
            <a:r>
              <a:rPr lang="en-US" sz="2400" dirty="0" err="1">
                <a:solidFill>
                  <a:srgbClr val="4472C4">
                    <a:lumMod val="50000"/>
                  </a:srgbClr>
                </a:solidFill>
                <a:latin typeface="Century Gothic" panose="020F0302020204030204"/>
              </a:rPr>
              <a:t>sa</a:t>
            </a:r>
            <a:r>
              <a:rPr lang="en-US" sz="2400" dirty="0">
                <a:solidFill>
                  <a:srgbClr val="4472C4">
                    <a:lumMod val="50000"/>
                  </a:srgbClr>
                </a:solidFill>
                <a:latin typeface="Century Gothic" panose="020F0302020204030204"/>
              </a:rPr>
              <a:t> nouvelle </a:t>
            </a:r>
            <a:r>
              <a:rPr lang="en-US" sz="2400" dirty="0" err="1">
                <a:solidFill>
                  <a:srgbClr val="4472C4">
                    <a:lumMod val="50000"/>
                  </a:srgbClr>
                </a:solidFill>
                <a:latin typeface="Century Gothic" panose="020F0302020204030204"/>
              </a:rPr>
              <a:t>amie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française</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(on) </a:t>
            </a:r>
            <a:r>
              <a:rPr lang="en-US" sz="2400" dirty="0">
                <a:solidFill>
                  <a:srgbClr val="4472C4">
                    <a:lumMod val="50000"/>
                  </a:srgbClr>
                </a:solidFill>
                <a:latin typeface="Century Gothic" panose="020F0302020204030204"/>
              </a:rPr>
              <a:t>?</a:t>
            </a:r>
          </a:p>
        </p:txBody>
      </p:sp>
      <p:sp>
        <p:nvSpPr>
          <p:cNvPr id="2" name="TextBox 1">
            <a:extLst>
              <a:ext uri="{FF2B5EF4-FFF2-40B4-BE49-F238E27FC236}">
                <a16:creationId xmlns="" xmlns:a16="http://schemas.microsoft.com/office/drawing/2014/main" id="{741C761E-186C-492D-9BA7-B546C58F30FD}"/>
              </a:ext>
            </a:extLst>
          </p:cNvPr>
          <p:cNvSpPr txBox="1"/>
          <p:nvPr/>
        </p:nvSpPr>
        <p:spPr>
          <a:xfrm>
            <a:off x="180000" y="2259005"/>
            <a:ext cx="4362092" cy="400110"/>
          </a:xfrm>
          <a:prstGeom prst="rect">
            <a:avLst/>
          </a:prstGeom>
          <a:noFill/>
          <a:ln>
            <a:solidFill>
              <a:srgbClr val="115076"/>
            </a:solidFill>
          </a:ln>
        </p:spPr>
        <p:txBody>
          <a:bodyPr wrap="none" rtlCol="0" anchor="ctr">
            <a:spAutoFit/>
          </a:bodyPr>
          <a:lstStyle/>
          <a:p>
            <a:r>
              <a:rPr lang="fr-FR" sz="2000" dirty="0">
                <a:solidFill>
                  <a:srgbClr val="4472C4">
                    <a:lumMod val="50000"/>
                  </a:srgbClr>
                </a:solidFill>
                <a:latin typeface="Century Gothic"/>
              </a:rPr>
              <a:t>1. </a:t>
            </a:r>
            <a:r>
              <a:rPr lang="fr-FR" sz="2000" b="1" dirty="0">
                <a:solidFill>
                  <a:srgbClr val="4472C4">
                    <a:lumMod val="50000"/>
                  </a:srgbClr>
                </a:solidFill>
                <a:latin typeface="Century Gothic"/>
              </a:rPr>
              <a:t>On</a:t>
            </a:r>
            <a:r>
              <a:rPr lang="fr-FR" sz="2000" dirty="0">
                <a:solidFill>
                  <a:srgbClr val="4472C4">
                    <a:lumMod val="50000"/>
                  </a:srgbClr>
                </a:solidFill>
                <a:latin typeface="Century Gothic"/>
              </a:rPr>
              <a:t>    n’est pas loin de Monaco.</a:t>
            </a:r>
            <a:endParaRPr lang="en-GB" sz="2000" dirty="0">
              <a:solidFill>
                <a:srgbClr val="4472C4">
                  <a:lumMod val="50000"/>
                </a:srgbClr>
              </a:solidFill>
              <a:latin typeface="Century Gothic"/>
            </a:endParaRPr>
          </a:p>
        </p:txBody>
      </p:sp>
      <p:sp>
        <p:nvSpPr>
          <p:cNvPr id="9" name="TextBox 8">
            <a:extLst>
              <a:ext uri="{FF2B5EF4-FFF2-40B4-BE49-F238E27FC236}">
                <a16:creationId xmlns="" xmlns:a16="http://schemas.microsoft.com/office/drawing/2014/main" id="{BD00DAAB-DCA0-489A-8E5E-059769D49011}"/>
              </a:ext>
            </a:extLst>
          </p:cNvPr>
          <p:cNvSpPr txBox="1"/>
          <p:nvPr/>
        </p:nvSpPr>
        <p:spPr>
          <a:xfrm>
            <a:off x="179996" y="2772654"/>
            <a:ext cx="5796780" cy="400110"/>
          </a:xfrm>
          <a:prstGeom prst="rect">
            <a:avLst/>
          </a:prstGeom>
          <a:noFill/>
          <a:ln>
            <a:solidFill>
              <a:srgbClr val="115076"/>
            </a:solidFill>
          </a:ln>
        </p:spPr>
        <p:txBody>
          <a:bodyPr wrap="none" rtlCol="0" anchor="ctr">
            <a:spAutoFit/>
          </a:bodyPr>
          <a:lstStyle/>
          <a:p>
            <a:r>
              <a:rPr lang="fr-FR" sz="2000" dirty="0">
                <a:solidFill>
                  <a:srgbClr val="4472C4">
                    <a:lumMod val="50000"/>
                  </a:srgbClr>
                </a:solidFill>
                <a:latin typeface="Century Gothic"/>
              </a:rPr>
              <a:t>2. </a:t>
            </a:r>
            <a:r>
              <a:rPr lang="fr-FR" sz="2000" b="1" dirty="0">
                <a:solidFill>
                  <a:srgbClr val="4472C4">
                    <a:lumMod val="50000"/>
                  </a:srgbClr>
                </a:solidFill>
                <a:latin typeface="Century Gothic"/>
              </a:rPr>
              <a:t>Nous</a:t>
            </a:r>
            <a:r>
              <a:rPr lang="fr-FR" sz="2000" dirty="0">
                <a:solidFill>
                  <a:srgbClr val="4472C4">
                    <a:lumMod val="50000"/>
                  </a:srgbClr>
                </a:solidFill>
                <a:latin typeface="Century Gothic"/>
              </a:rPr>
              <a:t> jouons à la pétanque avec la famille.</a:t>
            </a:r>
            <a:endParaRPr lang="en-GB" sz="2000" dirty="0">
              <a:solidFill>
                <a:srgbClr val="4472C4">
                  <a:lumMod val="50000"/>
                </a:srgbClr>
              </a:solidFill>
              <a:latin typeface="Century Gothic"/>
            </a:endParaRPr>
          </a:p>
        </p:txBody>
      </p:sp>
      <p:sp>
        <p:nvSpPr>
          <p:cNvPr id="10" name="TextBox 9">
            <a:extLst>
              <a:ext uri="{FF2B5EF4-FFF2-40B4-BE49-F238E27FC236}">
                <a16:creationId xmlns="" xmlns:a16="http://schemas.microsoft.com/office/drawing/2014/main" id="{A851D5C8-F2B0-42C5-BD7E-0722CA0E2528}"/>
              </a:ext>
            </a:extLst>
          </p:cNvPr>
          <p:cNvSpPr txBox="1"/>
          <p:nvPr/>
        </p:nvSpPr>
        <p:spPr>
          <a:xfrm>
            <a:off x="179996" y="3286303"/>
            <a:ext cx="6258445" cy="400110"/>
          </a:xfrm>
          <a:prstGeom prst="rect">
            <a:avLst/>
          </a:prstGeom>
          <a:noFill/>
          <a:ln>
            <a:solidFill>
              <a:srgbClr val="115076"/>
            </a:solidFill>
          </a:ln>
        </p:spPr>
        <p:txBody>
          <a:bodyPr wrap="none" rtlCol="0" anchor="ctr">
            <a:spAutoFit/>
          </a:bodyPr>
          <a:lstStyle/>
          <a:p>
            <a:r>
              <a:rPr lang="fr-FR" sz="2000" dirty="0">
                <a:solidFill>
                  <a:srgbClr val="4472C4">
                    <a:lumMod val="50000"/>
                  </a:srgbClr>
                </a:solidFill>
                <a:latin typeface="Century Gothic"/>
              </a:rPr>
              <a:t>3. </a:t>
            </a:r>
            <a:r>
              <a:rPr lang="fr-FR" sz="2000" b="1" dirty="0">
                <a:solidFill>
                  <a:srgbClr val="4472C4">
                    <a:lumMod val="50000"/>
                  </a:srgbClr>
                </a:solidFill>
                <a:latin typeface="Century Gothic"/>
              </a:rPr>
              <a:t>Nous</a:t>
            </a:r>
            <a:r>
              <a:rPr lang="fr-FR" sz="2000" dirty="0">
                <a:solidFill>
                  <a:srgbClr val="4472C4">
                    <a:lumMod val="50000"/>
                  </a:srgbClr>
                </a:solidFill>
                <a:latin typeface="Century Gothic"/>
              </a:rPr>
              <a:t> mangeons le plat national, le pot-au-feu.</a:t>
            </a:r>
            <a:endParaRPr lang="en-GB" sz="2000" dirty="0">
              <a:solidFill>
                <a:srgbClr val="4472C4">
                  <a:lumMod val="50000"/>
                </a:srgbClr>
              </a:solidFill>
              <a:latin typeface="Century Gothic"/>
            </a:endParaRPr>
          </a:p>
        </p:txBody>
      </p:sp>
      <p:sp>
        <p:nvSpPr>
          <p:cNvPr id="11" name="TextBox 10">
            <a:extLst>
              <a:ext uri="{FF2B5EF4-FFF2-40B4-BE49-F238E27FC236}">
                <a16:creationId xmlns="" xmlns:a16="http://schemas.microsoft.com/office/drawing/2014/main" id="{8564F650-C999-42DC-9FED-8D97DAFC2B06}"/>
              </a:ext>
            </a:extLst>
          </p:cNvPr>
          <p:cNvSpPr txBox="1"/>
          <p:nvPr/>
        </p:nvSpPr>
        <p:spPr>
          <a:xfrm>
            <a:off x="179996" y="3818421"/>
            <a:ext cx="5351145" cy="400110"/>
          </a:xfrm>
          <a:prstGeom prst="rect">
            <a:avLst/>
          </a:prstGeom>
          <a:noFill/>
          <a:ln>
            <a:solidFill>
              <a:srgbClr val="115076"/>
            </a:solidFill>
          </a:ln>
        </p:spPr>
        <p:txBody>
          <a:bodyPr wrap="none" rtlCol="0" anchor="ctr">
            <a:spAutoFit/>
          </a:bodyPr>
          <a:lstStyle/>
          <a:p>
            <a:r>
              <a:rPr lang="fr-FR" sz="2000" dirty="0">
                <a:solidFill>
                  <a:srgbClr val="4472C4">
                    <a:lumMod val="50000"/>
                  </a:srgbClr>
                </a:solidFill>
                <a:latin typeface="Century Gothic"/>
              </a:rPr>
              <a:t>4. </a:t>
            </a:r>
            <a:r>
              <a:rPr lang="fr-FR" sz="2000" b="1" dirty="0">
                <a:solidFill>
                  <a:srgbClr val="4472C4">
                    <a:lumMod val="50000"/>
                  </a:srgbClr>
                </a:solidFill>
                <a:latin typeface="Century Gothic"/>
              </a:rPr>
              <a:t>On</a:t>
            </a:r>
            <a:r>
              <a:rPr lang="fr-FR" sz="2000" dirty="0">
                <a:solidFill>
                  <a:srgbClr val="4472C4">
                    <a:lumMod val="50000"/>
                  </a:srgbClr>
                </a:solidFill>
                <a:latin typeface="Century Gothic"/>
              </a:rPr>
              <a:t>    organise une fête avec les élèves.</a:t>
            </a:r>
            <a:endParaRPr lang="en-GB" sz="2000" dirty="0">
              <a:solidFill>
                <a:srgbClr val="4472C4">
                  <a:lumMod val="50000"/>
                </a:srgbClr>
              </a:solidFill>
              <a:latin typeface="Century Gothic"/>
            </a:endParaRPr>
          </a:p>
        </p:txBody>
      </p:sp>
      <p:sp>
        <p:nvSpPr>
          <p:cNvPr id="12" name="TextBox 11">
            <a:extLst>
              <a:ext uri="{FF2B5EF4-FFF2-40B4-BE49-F238E27FC236}">
                <a16:creationId xmlns="" xmlns:a16="http://schemas.microsoft.com/office/drawing/2014/main" id="{97F6E10E-100C-49F6-9EE3-C2AD9672C2B5}"/>
              </a:ext>
            </a:extLst>
          </p:cNvPr>
          <p:cNvSpPr txBox="1"/>
          <p:nvPr/>
        </p:nvSpPr>
        <p:spPr>
          <a:xfrm>
            <a:off x="179995" y="4330894"/>
            <a:ext cx="5933034" cy="400110"/>
          </a:xfrm>
          <a:prstGeom prst="rect">
            <a:avLst/>
          </a:prstGeom>
          <a:noFill/>
          <a:ln>
            <a:solidFill>
              <a:srgbClr val="115076"/>
            </a:solidFill>
          </a:ln>
        </p:spPr>
        <p:txBody>
          <a:bodyPr wrap="none" rtlCol="0" anchor="ctr">
            <a:spAutoFit/>
          </a:bodyPr>
          <a:lstStyle/>
          <a:p>
            <a:r>
              <a:rPr lang="fr-FR" sz="2000" dirty="0">
                <a:solidFill>
                  <a:srgbClr val="4472C4">
                    <a:lumMod val="50000"/>
                  </a:srgbClr>
                </a:solidFill>
                <a:latin typeface="Century Gothic"/>
              </a:rPr>
              <a:t>5. </a:t>
            </a:r>
            <a:r>
              <a:rPr lang="fr-FR" sz="2000" b="1" dirty="0">
                <a:solidFill>
                  <a:srgbClr val="4472C4">
                    <a:lumMod val="50000"/>
                  </a:srgbClr>
                </a:solidFill>
                <a:latin typeface="Century Gothic"/>
              </a:rPr>
              <a:t>Nous</a:t>
            </a:r>
            <a:r>
              <a:rPr lang="fr-FR" sz="2000" dirty="0">
                <a:solidFill>
                  <a:srgbClr val="4472C4">
                    <a:lumMod val="50000"/>
                  </a:srgbClr>
                </a:solidFill>
                <a:latin typeface="Century Gothic"/>
              </a:rPr>
              <a:t> aimons aller à la plage en décembre !</a:t>
            </a:r>
            <a:endParaRPr lang="en-GB" sz="2000" dirty="0">
              <a:solidFill>
                <a:srgbClr val="4472C4">
                  <a:lumMod val="50000"/>
                </a:srgbClr>
              </a:solidFill>
              <a:latin typeface="Century Gothic"/>
            </a:endParaRPr>
          </a:p>
        </p:txBody>
      </p:sp>
      <p:sp>
        <p:nvSpPr>
          <p:cNvPr id="13" name="TextBox 12">
            <a:extLst>
              <a:ext uri="{FF2B5EF4-FFF2-40B4-BE49-F238E27FC236}">
                <a16:creationId xmlns="" xmlns:a16="http://schemas.microsoft.com/office/drawing/2014/main" id="{6387EE46-C766-404C-8BDC-A42BCADD95DA}"/>
              </a:ext>
            </a:extLst>
          </p:cNvPr>
          <p:cNvSpPr txBox="1"/>
          <p:nvPr/>
        </p:nvSpPr>
        <p:spPr>
          <a:xfrm>
            <a:off x="179994" y="4863012"/>
            <a:ext cx="7201010" cy="400110"/>
          </a:xfrm>
          <a:prstGeom prst="rect">
            <a:avLst/>
          </a:prstGeom>
          <a:noFill/>
          <a:ln>
            <a:solidFill>
              <a:srgbClr val="115076"/>
            </a:solidFill>
          </a:ln>
        </p:spPr>
        <p:txBody>
          <a:bodyPr wrap="none" rtlCol="0" anchor="ctr">
            <a:spAutoFit/>
          </a:bodyPr>
          <a:lstStyle/>
          <a:p>
            <a:r>
              <a:rPr lang="fr-FR" sz="2000" dirty="0">
                <a:solidFill>
                  <a:srgbClr val="4472C4">
                    <a:lumMod val="50000"/>
                  </a:srgbClr>
                </a:solidFill>
                <a:latin typeface="Century Gothic"/>
              </a:rPr>
              <a:t>6. </a:t>
            </a:r>
            <a:r>
              <a:rPr lang="fr-FR" sz="2000" b="1" dirty="0">
                <a:solidFill>
                  <a:srgbClr val="4472C4">
                    <a:lumMod val="50000"/>
                  </a:srgbClr>
                </a:solidFill>
                <a:latin typeface="Century Gothic"/>
              </a:rPr>
              <a:t>Nous</a:t>
            </a:r>
            <a:r>
              <a:rPr lang="fr-FR" sz="2000" dirty="0">
                <a:solidFill>
                  <a:srgbClr val="4472C4">
                    <a:lumMod val="50000"/>
                  </a:srgbClr>
                </a:solidFill>
                <a:latin typeface="Century Gothic"/>
              </a:rPr>
              <a:t> passons beaucoup de temps dehors en général.</a:t>
            </a:r>
            <a:endParaRPr lang="en-GB" sz="2000" dirty="0">
              <a:solidFill>
                <a:srgbClr val="4472C4">
                  <a:lumMod val="50000"/>
                </a:srgbClr>
              </a:solidFill>
              <a:latin typeface="Century Gothic"/>
            </a:endParaRPr>
          </a:p>
        </p:txBody>
      </p:sp>
      <p:sp>
        <p:nvSpPr>
          <p:cNvPr id="14" name="TextBox 13">
            <a:extLst>
              <a:ext uri="{FF2B5EF4-FFF2-40B4-BE49-F238E27FC236}">
                <a16:creationId xmlns="" xmlns:a16="http://schemas.microsoft.com/office/drawing/2014/main" id="{F2FF78BB-B0A5-4573-9406-1CEF932505ED}"/>
              </a:ext>
            </a:extLst>
          </p:cNvPr>
          <p:cNvSpPr txBox="1"/>
          <p:nvPr/>
        </p:nvSpPr>
        <p:spPr>
          <a:xfrm>
            <a:off x="179993" y="5375485"/>
            <a:ext cx="4554452" cy="400110"/>
          </a:xfrm>
          <a:prstGeom prst="rect">
            <a:avLst/>
          </a:prstGeom>
          <a:noFill/>
          <a:ln>
            <a:solidFill>
              <a:srgbClr val="115076"/>
            </a:solidFill>
          </a:ln>
        </p:spPr>
        <p:txBody>
          <a:bodyPr wrap="none" rtlCol="0" anchor="ctr">
            <a:spAutoFit/>
          </a:bodyPr>
          <a:lstStyle/>
          <a:p>
            <a:r>
              <a:rPr lang="fr-FR" sz="2000" dirty="0">
                <a:solidFill>
                  <a:srgbClr val="4472C4">
                    <a:lumMod val="50000"/>
                  </a:srgbClr>
                </a:solidFill>
                <a:latin typeface="Century Gothic"/>
              </a:rPr>
              <a:t>7. </a:t>
            </a:r>
            <a:r>
              <a:rPr lang="fr-FR" sz="2000" b="1" dirty="0">
                <a:solidFill>
                  <a:srgbClr val="4472C4">
                    <a:lumMod val="50000"/>
                  </a:srgbClr>
                </a:solidFill>
                <a:latin typeface="Century Gothic"/>
              </a:rPr>
              <a:t>On</a:t>
            </a:r>
            <a:r>
              <a:rPr lang="fr-FR" sz="2000" dirty="0">
                <a:solidFill>
                  <a:srgbClr val="4472C4">
                    <a:lumMod val="50000"/>
                  </a:srgbClr>
                </a:solidFill>
                <a:latin typeface="Century Gothic"/>
              </a:rPr>
              <a:t>    achète des cartes postales.</a:t>
            </a:r>
            <a:endParaRPr lang="en-GB" sz="2000" dirty="0">
              <a:solidFill>
                <a:srgbClr val="4472C4">
                  <a:lumMod val="50000"/>
                </a:srgbClr>
              </a:solidFill>
              <a:latin typeface="Century Gothic"/>
            </a:endParaRPr>
          </a:p>
        </p:txBody>
      </p:sp>
      <p:sp>
        <p:nvSpPr>
          <p:cNvPr id="15" name="TextBox 14">
            <a:extLst>
              <a:ext uri="{FF2B5EF4-FFF2-40B4-BE49-F238E27FC236}">
                <a16:creationId xmlns="" xmlns:a16="http://schemas.microsoft.com/office/drawing/2014/main" id="{DEA39A7D-C965-436B-BC68-F30B926B4AA3}"/>
              </a:ext>
            </a:extLst>
          </p:cNvPr>
          <p:cNvSpPr txBox="1"/>
          <p:nvPr/>
        </p:nvSpPr>
        <p:spPr>
          <a:xfrm>
            <a:off x="179993" y="5887958"/>
            <a:ext cx="3453189" cy="400110"/>
          </a:xfrm>
          <a:prstGeom prst="rect">
            <a:avLst/>
          </a:prstGeom>
          <a:noFill/>
          <a:ln>
            <a:solidFill>
              <a:srgbClr val="115076"/>
            </a:solidFill>
          </a:ln>
        </p:spPr>
        <p:txBody>
          <a:bodyPr wrap="none" rtlCol="0" anchor="ctr">
            <a:spAutoFit/>
          </a:bodyPr>
          <a:lstStyle/>
          <a:p>
            <a:r>
              <a:rPr lang="fr-FR" sz="2000" dirty="0">
                <a:solidFill>
                  <a:srgbClr val="4472C4">
                    <a:lumMod val="50000"/>
                  </a:srgbClr>
                </a:solidFill>
                <a:latin typeface="Century Gothic"/>
              </a:rPr>
              <a:t>8. </a:t>
            </a:r>
            <a:r>
              <a:rPr lang="fr-FR" sz="2000" b="1" dirty="0">
                <a:solidFill>
                  <a:srgbClr val="4472C4">
                    <a:lumMod val="50000"/>
                  </a:srgbClr>
                </a:solidFill>
                <a:latin typeface="Century Gothic"/>
              </a:rPr>
              <a:t>On</a:t>
            </a:r>
            <a:r>
              <a:rPr lang="fr-FR" sz="2000" dirty="0">
                <a:solidFill>
                  <a:srgbClr val="4472C4">
                    <a:lumMod val="50000"/>
                  </a:srgbClr>
                </a:solidFill>
                <a:latin typeface="Century Gothic"/>
              </a:rPr>
              <a:t>    va bientôt revenir !</a:t>
            </a:r>
            <a:endParaRPr lang="en-GB" sz="2000" dirty="0">
              <a:solidFill>
                <a:srgbClr val="4472C4">
                  <a:lumMod val="50000"/>
                </a:srgbClr>
              </a:solidFill>
              <a:latin typeface="Century Gothic"/>
            </a:endParaRPr>
          </a:p>
        </p:txBody>
      </p:sp>
      <p:sp>
        <p:nvSpPr>
          <p:cNvPr id="16" name="TextBox 15">
            <a:extLst>
              <a:ext uri="{FF2B5EF4-FFF2-40B4-BE49-F238E27FC236}">
                <a16:creationId xmlns="" xmlns:a16="http://schemas.microsoft.com/office/drawing/2014/main" id="{D0EFD09C-DF98-48B3-9E91-0ED8A47FFB3D}"/>
              </a:ext>
            </a:extLst>
          </p:cNvPr>
          <p:cNvSpPr txBox="1"/>
          <p:nvPr/>
        </p:nvSpPr>
        <p:spPr>
          <a:xfrm>
            <a:off x="4534069" y="2254708"/>
            <a:ext cx="2826415" cy="400110"/>
          </a:xfrm>
          <a:prstGeom prst="rect">
            <a:avLst/>
          </a:prstGeom>
          <a:noFill/>
          <a:ln>
            <a:noFill/>
          </a:ln>
        </p:spPr>
        <p:txBody>
          <a:bodyPr wrap="none" rtlCol="0" anchor="ctr">
            <a:spAutoFit/>
          </a:bodyPr>
          <a:lstStyle/>
          <a:p>
            <a:r>
              <a:rPr lang="fr-FR" sz="2000" b="1" dirty="0">
                <a:solidFill>
                  <a:srgbClr val="4472C4">
                    <a:lumMod val="50000"/>
                  </a:srgbClr>
                </a:solidFill>
                <a:latin typeface="Century Gothic"/>
              </a:rPr>
              <a:t>magazine / message</a:t>
            </a:r>
            <a:endParaRPr lang="en-GB" sz="2000" b="1" dirty="0">
              <a:solidFill>
                <a:srgbClr val="4472C4">
                  <a:lumMod val="50000"/>
                </a:srgbClr>
              </a:solidFill>
              <a:latin typeface="Century Gothic"/>
            </a:endParaRPr>
          </a:p>
        </p:txBody>
      </p:sp>
      <p:sp>
        <p:nvSpPr>
          <p:cNvPr id="17" name="TextBox 16">
            <a:extLst>
              <a:ext uri="{FF2B5EF4-FFF2-40B4-BE49-F238E27FC236}">
                <a16:creationId xmlns="" xmlns:a16="http://schemas.microsoft.com/office/drawing/2014/main" id="{A8536C1E-702C-4D44-B3EC-D124E2035413}"/>
              </a:ext>
            </a:extLst>
          </p:cNvPr>
          <p:cNvSpPr txBox="1"/>
          <p:nvPr/>
        </p:nvSpPr>
        <p:spPr>
          <a:xfrm>
            <a:off x="5976776" y="2778416"/>
            <a:ext cx="2826415" cy="400110"/>
          </a:xfrm>
          <a:prstGeom prst="rect">
            <a:avLst/>
          </a:prstGeom>
          <a:noFill/>
          <a:ln>
            <a:noFill/>
          </a:ln>
        </p:spPr>
        <p:txBody>
          <a:bodyPr wrap="none" rtlCol="0" anchor="ctr">
            <a:spAutoFit/>
          </a:bodyPr>
          <a:lstStyle/>
          <a:p>
            <a:r>
              <a:rPr lang="fr-FR" sz="2000" b="1" dirty="0">
                <a:solidFill>
                  <a:srgbClr val="4472C4">
                    <a:lumMod val="50000"/>
                  </a:srgbClr>
                </a:solidFill>
                <a:latin typeface="Century Gothic"/>
              </a:rPr>
              <a:t>magazine / message</a:t>
            </a:r>
            <a:endParaRPr lang="en-GB" sz="2000" b="1" dirty="0">
              <a:solidFill>
                <a:srgbClr val="4472C4">
                  <a:lumMod val="50000"/>
                </a:srgbClr>
              </a:solidFill>
              <a:latin typeface="Century Gothic"/>
            </a:endParaRPr>
          </a:p>
        </p:txBody>
      </p:sp>
      <p:sp>
        <p:nvSpPr>
          <p:cNvPr id="18" name="TextBox 17">
            <a:extLst>
              <a:ext uri="{FF2B5EF4-FFF2-40B4-BE49-F238E27FC236}">
                <a16:creationId xmlns="" xmlns:a16="http://schemas.microsoft.com/office/drawing/2014/main" id="{D57CF32B-3834-44A7-A802-028F3D389A5E}"/>
              </a:ext>
            </a:extLst>
          </p:cNvPr>
          <p:cNvSpPr txBox="1"/>
          <p:nvPr/>
        </p:nvSpPr>
        <p:spPr>
          <a:xfrm>
            <a:off x="6438441" y="3285318"/>
            <a:ext cx="2826415" cy="400110"/>
          </a:xfrm>
          <a:prstGeom prst="rect">
            <a:avLst/>
          </a:prstGeom>
          <a:noFill/>
          <a:ln>
            <a:noFill/>
          </a:ln>
        </p:spPr>
        <p:txBody>
          <a:bodyPr wrap="none" rtlCol="0" anchor="ctr">
            <a:spAutoFit/>
          </a:bodyPr>
          <a:lstStyle/>
          <a:p>
            <a:r>
              <a:rPr lang="fr-FR" sz="2000" b="1" dirty="0">
                <a:solidFill>
                  <a:srgbClr val="4472C4">
                    <a:lumMod val="50000"/>
                  </a:srgbClr>
                </a:solidFill>
                <a:latin typeface="Century Gothic"/>
              </a:rPr>
              <a:t>magazine / message</a:t>
            </a:r>
            <a:endParaRPr lang="en-GB" sz="2000" b="1" dirty="0">
              <a:solidFill>
                <a:srgbClr val="4472C4">
                  <a:lumMod val="50000"/>
                </a:srgbClr>
              </a:solidFill>
              <a:latin typeface="Century Gothic"/>
            </a:endParaRPr>
          </a:p>
        </p:txBody>
      </p:sp>
      <p:sp>
        <p:nvSpPr>
          <p:cNvPr id="19" name="TextBox 18">
            <a:extLst>
              <a:ext uri="{FF2B5EF4-FFF2-40B4-BE49-F238E27FC236}">
                <a16:creationId xmlns="" xmlns:a16="http://schemas.microsoft.com/office/drawing/2014/main" id="{E808EF57-FB90-4104-9396-345CD320BC20}"/>
              </a:ext>
            </a:extLst>
          </p:cNvPr>
          <p:cNvSpPr txBox="1"/>
          <p:nvPr/>
        </p:nvSpPr>
        <p:spPr>
          <a:xfrm>
            <a:off x="5531141" y="3828115"/>
            <a:ext cx="2826415" cy="400110"/>
          </a:xfrm>
          <a:prstGeom prst="rect">
            <a:avLst/>
          </a:prstGeom>
          <a:noFill/>
          <a:ln>
            <a:noFill/>
          </a:ln>
        </p:spPr>
        <p:txBody>
          <a:bodyPr wrap="none" rtlCol="0" anchor="ctr">
            <a:spAutoFit/>
          </a:bodyPr>
          <a:lstStyle/>
          <a:p>
            <a:r>
              <a:rPr lang="fr-FR" sz="2000" b="1" dirty="0">
                <a:solidFill>
                  <a:srgbClr val="4472C4">
                    <a:lumMod val="50000"/>
                  </a:srgbClr>
                </a:solidFill>
                <a:latin typeface="Century Gothic"/>
              </a:rPr>
              <a:t>magazine / message</a:t>
            </a:r>
            <a:endParaRPr lang="en-GB" sz="2000" b="1" dirty="0">
              <a:solidFill>
                <a:srgbClr val="4472C4">
                  <a:lumMod val="50000"/>
                </a:srgbClr>
              </a:solidFill>
              <a:latin typeface="Century Gothic"/>
            </a:endParaRPr>
          </a:p>
        </p:txBody>
      </p:sp>
      <p:sp>
        <p:nvSpPr>
          <p:cNvPr id="20" name="TextBox 19">
            <a:extLst>
              <a:ext uri="{FF2B5EF4-FFF2-40B4-BE49-F238E27FC236}">
                <a16:creationId xmlns="" xmlns:a16="http://schemas.microsoft.com/office/drawing/2014/main" id="{B5648F2D-F349-4183-89AC-E458E3516C45}"/>
              </a:ext>
            </a:extLst>
          </p:cNvPr>
          <p:cNvSpPr txBox="1"/>
          <p:nvPr/>
        </p:nvSpPr>
        <p:spPr>
          <a:xfrm>
            <a:off x="6113029" y="4335312"/>
            <a:ext cx="2826415" cy="400110"/>
          </a:xfrm>
          <a:prstGeom prst="rect">
            <a:avLst/>
          </a:prstGeom>
          <a:noFill/>
          <a:ln>
            <a:noFill/>
          </a:ln>
        </p:spPr>
        <p:txBody>
          <a:bodyPr wrap="none" rtlCol="0" anchor="ctr">
            <a:spAutoFit/>
          </a:bodyPr>
          <a:lstStyle/>
          <a:p>
            <a:r>
              <a:rPr lang="fr-FR" sz="2000" b="1" dirty="0">
                <a:solidFill>
                  <a:srgbClr val="4472C4">
                    <a:lumMod val="50000"/>
                  </a:srgbClr>
                </a:solidFill>
                <a:latin typeface="Century Gothic"/>
              </a:rPr>
              <a:t>magazine / message</a:t>
            </a:r>
            <a:endParaRPr lang="en-GB" sz="2000" b="1" dirty="0">
              <a:solidFill>
                <a:srgbClr val="4472C4">
                  <a:lumMod val="50000"/>
                </a:srgbClr>
              </a:solidFill>
              <a:latin typeface="Century Gothic"/>
            </a:endParaRPr>
          </a:p>
        </p:txBody>
      </p:sp>
      <p:sp>
        <p:nvSpPr>
          <p:cNvPr id="21" name="TextBox 20">
            <a:extLst>
              <a:ext uri="{FF2B5EF4-FFF2-40B4-BE49-F238E27FC236}">
                <a16:creationId xmlns="" xmlns:a16="http://schemas.microsoft.com/office/drawing/2014/main" id="{518370AA-A301-451D-BD28-E6168E27671B}"/>
              </a:ext>
            </a:extLst>
          </p:cNvPr>
          <p:cNvSpPr txBox="1"/>
          <p:nvPr/>
        </p:nvSpPr>
        <p:spPr>
          <a:xfrm>
            <a:off x="7381004" y="4862027"/>
            <a:ext cx="2826415" cy="400110"/>
          </a:xfrm>
          <a:prstGeom prst="rect">
            <a:avLst/>
          </a:prstGeom>
          <a:noFill/>
          <a:ln>
            <a:noFill/>
          </a:ln>
        </p:spPr>
        <p:txBody>
          <a:bodyPr wrap="none" rtlCol="0" anchor="ctr">
            <a:spAutoFit/>
          </a:bodyPr>
          <a:lstStyle/>
          <a:p>
            <a:r>
              <a:rPr lang="fr-FR" sz="2000" b="1" dirty="0">
                <a:solidFill>
                  <a:srgbClr val="4472C4">
                    <a:lumMod val="50000"/>
                  </a:srgbClr>
                </a:solidFill>
                <a:latin typeface="Century Gothic"/>
              </a:rPr>
              <a:t>magazine / message</a:t>
            </a:r>
            <a:endParaRPr lang="en-GB" sz="2000" b="1" dirty="0">
              <a:solidFill>
                <a:srgbClr val="4472C4">
                  <a:lumMod val="50000"/>
                </a:srgbClr>
              </a:solidFill>
              <a:latin typeface="Century Gothic"/>
            </a:endParaRPr>
          </a:p>
        </p:txBody>
      </p:sp>
      <p:sp>
        <p:nvSpPr>
          <p:cNvPr id="22" name="TextBox 21">
            <a:extLst>
              <a:ext uri="{FF2B5EF4-FFF2-40B4-BE49-F238E27FC236}">
                <a16:creationId xmlns="" xmlns:a16="http://schemas.microsoft.com/office/drawing/2014/main" id="{59F70F22-2A50-4C4D-B76A-CD3F7EBD5648}"/>
              </a:ext>
            </a:extLst>
          </p:cNvPr>
          <p:cNvSpPr txBox="1"/>
          <p:nvPr/>
        </p:nvSpPr>
        <p:spPr>
          <a:xfrm>
            <a:off x="4734445" y="5378252"/>
            <a:ext cx="2826415" cy="400110"/>
          </a:xfrm>
          <a:prstGeom prst="rect">
            <a:avLst/>
          </a:prstGeom>
          <a:noFill/>
          <a:ln>
            <a:noFill/>
          </a:ln>
        </p:spPr>
        <p:txBody>
          <a:bodyPr wrap="none" rtlCol="0" anchor="ctr">
            <a:spAutoFit/>
          </a:bodyPr>
          <a:lstStyle/>
          <a:p>
            <a:r>
              <a:rPr lang="fr-FR" sz="2000" b="1" dirty="0">
                <a:solidFill>
                  <a:srgbClr val="4472C4">
                    <a:lumMod val="50000"/>
                  </a:srgbClr>
                </a:solidFill>
                <a:latin typeface="Century Gothic"/>
              </a:rPr>
              <a:t>magazine / message</a:t>
            </a:r>
            <a:endParaRPr lang="en-GB" sz="2000" b="1" dirty="0">
              <a:solidFill>
                <a:srgbClr val="4472C4">
                  <a:lumMod val="50000"/>
                </a:srgbClr>
              </a:solidFill>
              <a:latin typeface="Century Gothic"/>
            </a:endParaRPr>
          </a:p>
        </p:txBody>
      </p:sp>
      <p:sp>
        <p:nvSpPr>
          <p:cNvPr id="23" name="TextBox 22">
            <a:extLst>
              <a:ext uri="{FF2B5EF4-FFF2-40B4-BE49-F238E27FC236}">
                <a16:creationId xmlns="" xmlns:a16="http://schemas.microsoft.com/office/drawing/2014/main" id="{9A5E18AF-7396-44BB-B3A6-6C7D1964DEC5}"/>
              </a:ext>
            </a:extLst>
          </p:cNvPr>
          <p:cNvSpPr txBox="1"/>
          <p:nvPr/>
        </p:nvSpPr>
        <p:spPr>
          <a:xfrm>
            <a:off x="3630830" y="5885562"/>
            <a:ext cx="2826415" cy="400110"/>
          </a:xfrm>
          <a:prstGeom prst="rect">
            <a:avLst/>
          </a:prstGeom>
          <a:noFill/>
          <a:ln>
            <a:noFill/>
          </a:ln>
        </p:spPr>
        <p:txBody>
          <a:bodyPr wrap="none" rtlCol="0" anchor="ctr">
            <a:spAutoFit/>
          </a:bodyPr>
          <a:lstStyle/>
          <a:p>
            <a:r>
              <a:rPr lang="fr-FR" sz="2000" b="1" dirty="0">
                <a:solidFill>
                  <a:srgbClr val="4472C4">
                    <a:lumMod val="50000"/>
                  </a:srgbClr>
                </a:solidFill>
                <a:latin typeface="Century Gothic"/>
              </a:rPr>
              <a:t>magazine / message</a:t>
            </a:r>
            <a:endParaRPr lang="en-GB" sz="2000" b="1" dirty="0">
              <a:solidFill>
                <a:srgbClr val="4472C4">
                  <a:lumMod val="50000"/>
                </a:srgbClr>
              </a:solidFill>
              <a:latin typeface="Century Gothic"/>
            </a:endParaRPr>
          </a:p>
        </p:txBody>
      </p:sp>
      <p:sp>
        <p:nvSpPr>
          <p:cNvPr id="3" name="Rectangle 2">
            <a:extLst>
              <a:ext uri="{FF2B5EF4-FFF2-40B4-BE49-F238E27FC236}">
                <a16:creationId xmlns="" xmlns:a16="http://schemas.microsoft.com/office/drawing/2014/main" id="{8DB86568-CA33-476A-8EAA-4800696273FD}"/>
              </a:ext>
            </a:extLst>
          </p:cNvPr>
          <p:cNvSpPr/>
          <p:nvPr/>
        </p:nvSpPr>
        <p:spPr>
          <a:xfrm>
            <a:off x="545876" y="2784480"/>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latin typeface="Century Gothic"/>
              </a:rPr>
              <a:t>___</a:t>
            </a:r>
          </a:p>
        </p:txBody>
      </p:sp>
      <p:sp>
        <p:nvSpPr>
          <p:cNvPr id="24" name="Rectangle 23">
            <a:extLst>
              <a:ext uri="{FF2B5EF4-FFF2-40B4-BE49-F238E27FC236}">
                <a16:creationId xmlns="" xmlns:a16="http://schemas.microsoft.com/office/drawing/2014/main" id="{9F2093D6-EC21-49EA-B984-31419A3E4A9A}"/>
              </a:ext>
            </a:extLst>
          </p:cNvPr>
          <p:cNvSpPr/>
          <p:nvPr/>
        </p:nvSpPr>
        <p:spPr>
          <a:xfrm>
            <a:off x="545876" y="2275569"/>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latin typeface="Century Gothic"/>
              </a:rPr>
              <a:t>___</a:t>
            </a:r>
          </a:p>
        </p:txBody>
      </p:sp>
      <p:sp>
        <p:nvSpPr>
          <p:cNvPr id="25" name="Rectangle 24">
            <a:extLst>
              <a:ext uri="{FF2B5EF4-FFF2-40B4-BE49-F238E27FC236}">
                <a16:creationId xmlns="" xmlns:a16="http://schemas.microsoft.com/office/drawing/2014/main" id="{34349134-C9CD-4ACE-B1F7-EF0512FBD7FC}"/>
              </a:ext>
            </a:extLst>
          </p:cNvPr>
          <p:cNvSpPr/>
          <p:nvPr/>
        </p:nvSpPr>
        <p:spPr>
          <a:xfrm>
            <a:off x="545875" y="3294552"/>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latin typeface="Century Gothic"/>
              </a:rPr>
              <a:t>___</a:t>
            </a:r>
          </a:p>
        </p:txBody>
      </p:sp>
      <p:sp>
        <p:nvSpPr>
          <p:cNvPr id="26" name="Rectangle 25">
            <a:extLst>
              <a:ext uri="{FF2B5EF4-FFF2-40B4-BE49-F238E27FC236}">
                <a16:creationId xmlns="" xmlns:a16="http://schemas.microsoft.com/office/drawing/2014/main" id="{58CC9AC5-B3E8-4457-8829-838FDA885778}"/>
              </a:ext>
            </a:extLst>
          </p:cNvPr>
          <p:cNvSpPr/>
          <p:nvPr/>
        </p:nvSpPr>
        <p:spPr>
          <a:xfrm>
            <a:off x="545879" y="3866890"/>
            <a:ext cx="647301" cy="301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latin typeface="Century Gothic"/>
              </a:rPr>
              <a:t>___</a:t>
            </a:r>
          </a:p>
        </p:txBody>
      </p:sp>
      <p:sp>
        <p:nvSpPr>
          <p:cNvPr id="27" name="Rectangle 26">
            <a:extLst>
              <a:ext uri="{FF2B5EF4-FFF2-40B4-BE49-F238E27FC236}">
                <a16:creationId xmlns="" xmlns:a16="http://schemas.microsoft.com/office/drawing/2014/main" id="{42776D1A-DCD7-4C87-B32D-1C538DED520C}"/>
              </a:ext>
            </a:extLst>
          </p:cNvPr>
          <p:cNvSpPr/>
          <p:nvPr/>
        </p:nvSpPr>
        <p:spPr>
          <a:xfrm>
            <a:off x="545875" y="4335312"/>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latin typeface="Century Gothic"/>
              </a:rPr>
              <a:t>___</a:t>
            </a:r>
          </a:p>
        </p:txBody>
      </p:sp>
      <p:sp>
        <p:nvSpPr>
          <p:cNvPr id="28" name="Rectangle 27">
            <a:extLst>
              <a:ext uri="{FF2B5EF4-FFF2-40B4-BE49-F238E27FC236}">
                <a16:creationId xmlns="" xmlns:a16="http://schemas.microsoft.com/office/drawing/2014/main" id="{432FE372-5A0C-46B2-ABE8-907181773B6D}"/>
              </a:ext>
            </a:extLst>
          </p:cNvPr>
          <p:cNvSpPr/>
          <p:nvPr/>
        </p:nvSpPr>
        <p:spPr>
          <a:xfrm>
            <a:off x="552366" y="4879070"/>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latin typeface="Century Gothic"/>
              </a:rPr>
              <a:t>___</a:t>
            </a:r>
          </a:p>
        </p:txBody>
      </p:sp>
      <p:sp>
        <p:nvSpPr>
          <p:cNvPr id="29" name="Rectangle 28">
            <a:extLst>
              <a:ext uri="{FF2B5EF4-FFF2-40B4-BE49-F238E27FC236}">
                <a16:creationId xmlns="" xmlns:a16="http://schemas.microsoft.com/office/drawing/2014/main" id="{984E99D3-8A33-43A1-9422-AC121A32F202}"/>
              </a:ext>
            </a:extLst>
          </p:cNvPr>
          <p:cNvSpPr/>
          <p:nvPr/>
        </p:nvSpPr>
        <p:spPr>
          <a:xfrm>
            <a:off x="552366" y="5384726"/>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latin typeface="Century Gothic"/>
              </a:rPr>
              <a:t>___</a:t>
            </a:r>
          </a:p>
        </p:txBody>
      </p:sp>
      <p:sp>
        <p:nvSpPr>
          <p:cNvPr id="30" name="Rectangle 29">
            <a:extLst>
              <a:ext uri="{FF2B5EF4-FFF2-40B4-BE49-F238E27FC236}">
                <a16:creationId xmlns="" xmlns:a16="http://schemas.microsoft.com/office/drawing/2014/main" id="{3BF7670D-4AFE-4D71-A506-53CA9756DE39}"/>
              </a:ext>
            </a:extLst>
          </p:cNvPr>
          <p:cNvSpPr/>
          <p:nvPr/>
        </p:nvSpPr>
        <p:spPr>
          <a:xfrm>
            <a:off x="552366" y="5894796"/>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latin typeface="Century Gothic"/>
              </a:rPr>
              <a:t>___</a:t>
            </a:r>
          </a:p>
        </p:txBody>
      </p:sp>
      <p:sp>
        <p:nvSpPr>
          <p:cNvPr id="35" name="TextBox 34">
            <a:extLst>
              <a:ext uri="{FF2B5EF4-FFF2-40B4-BE49-F238E27FC236}">
                <a16:creationId xmlns="" xmlns:a16="http://schemas.microsoft.com/office/drawing/2014/main" id="{72C0BD34-DB97-41C0-B651-744CD64F62B7}"/>
              </a:ext>
            </a:extLst>
          </p:cNvPr>
          <p:cNvSpPr txBox="1"/>
          <p:nvPr/>
        </p:nvSpPr>
        <p:spPr>
          <a:xfrm>
            <a:off x="9427613" y="2278411"/>
            <a:ext cx="2644953" cy="3713321"/>
          </a:xfrm>
          <a:prstGeom prst="wedgeRoundRectCallout">
            <a:avLst>
              <a:gd name="adj1" fmla="val -60042"/>
              <a:gd name="adj2" fmla="val -21365"/>
              <a:gd name="adj3" fmla="val 16667"/>
            </a:avLst>
          </a:prstGeom>
          <a:solidFill>
            <a:srgbClr val="115076"/>
          </a:solidFill>
          <a:ln>
            <a:solidFill>
              <a:srgbClr val="E65D00"/>
            </a:solidFill>
          </a:ln>
        </p:spPr>
        <p:txBody>
          <a:bodyPr wrap="square" rtlCol="0" anchor="ctr">
            <a:spAutoFit/>
          </a:bodyPr>
          <a:lstStyle/>
          <a:p>
            <a:pPr algn="ctr">
              <a:defRPr/>
            </a:pPr>
            <a:r>
              <a:rPr lang="en-GB" sz="2000" b="1" dirty="0">
                <a:solidFill>
                  <a:prstClr val="white"/>
                </a:solidFill>
                <a:latin typeface="Century Gothic" panose="020F0302020204030204"/>
              </a:rPr>
              <a:t>Pot-au-feu</a:t>
            </a:r>
            <a:endParaRPr lang="en-GB" sz="2000" dirty="0">
              <a:solidFill>
                <a:prstClr val="white"/>
              </a:solidFill>
              <a:latin typeface="Century Gothic" panose="020F0302020204030204"/>
            </a:endParaRPr>
          </a:p>
          <a:p>
            <a:pPr algn="ctr">
              <a:defRPr/>
            </a:pPr>
            <a:r>
              <a:rPr lang="en-GB" sz="2000" dirty="0">
                <a:solidFill>
                  <a:prstClr val="white"/>
                </a:solidFill>
                <a:latin typeface="Century Gothic" panose="020F0302020204030204"/>
              </a:rPr>
              <a:t>(‘pot on the fire’) is a traditional beef stew, often considered the national dish of France.</a:t>
            </a:r>
          </a:p>
          <a:p>
            <a:pPr algn="ctr">
              <a:defRPr/>
            </a:pPr>
            <a:endParaRPr lang="en-GB" sz="2000" b="1" dirty="0">
              <a:solidFill>
                <a:prstClr val="white"/>
              </a:solidFill>
              <a:latin typeface="Century Gothic" panose="020F0302020204030204"/>
            </a:endParaRPr>
          </a:p>
          <a:p>
            <a:pPr algn="ctr">
              <a:defRPr/>
            </a:pPr>
            <a:endParaRPr lang="en-GB" sz="2000" b="1" dirty="0">
              <a:solidFill>
                <a:prstClr val="white"/>
              </a:solidFill>
              <a:latin typeface="Century Gothic" panose="020F0302020204030204"/>
            </a:endParaRPr>
          </a:p>
          <a:p>
            <a:pPr algn="ctr">
              <a:defRPr/>
            </a:pPr>
            <a:endParaRPr lang="en-GB" sz="2000" b="1" dirty="0">
              <a:solidFill>
                <a:prstClr val="white"/>
              </a:solidFill>
              <a:latin typeface="Century Gothic" panose="020F0302020204030204"/>
            </a:endParaRPr>
          </a:p>
          <a:p>
            <a:pPr algn="ctr">
              <a:defRPr/>
            </a:pPr>
            <a:endParaRPr lang="en-GB" sz="2000" b="1" dirty="0">
              <a:solidFill>
                <a:prstClr val="white"/>
              </a:solidFill>
              <a:latin typeface="Century Gothic" panose="020F0302020204030204"/>
            </a:endParaRPr>
          </a:p>
        </p:txBody>
      </p:sp>
      <p:pic>
        <p:nvPicPr>
          <p:cNvPr id="1026" name="Picture 2" descr="Image illustrative de l’article Pot-au-feu">
            <a:extLst>
              <a:ext uri="{FF2B5EF4-FFF2-40B4-BE49-F238E27FC236}">
                <a16:creationId xmlns="" xmlns:a16="http://schemas.microsoft.com/office/drawing/2014/main" id="{7B99A14A-6245-4F98-8636-ED3D5B19F5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0089" y="4775625"/>
            <a:ext cx="1800000" cy="97302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Oval 31">
            <a:extLst>
              <a:ext uri="{FF2B5EF4-FFF2-40B4-BE49-F238E27FC236}">
                <a16:creationId xmlns="" xmlns:a16="http://schemas.microsoft.com/office/drawing/2014/main" id="{2ED29C58-5E6C-4C31-8EC1-9BDA65C4B51C}"/>
              </a:ext>
            </a:extLst>
          </p:cNvPr>
          <p:cNvSpPr/>
          <p:nvPr/>
        </p:nvSpPr>
        <p:spPr>
          <a:xfrm>
            <a:off x="5957395" y="2278411"/>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37" name="Oval 36">
            <a:extLst>
              <a:ext uri="{FF2B5EF4-FFF2-40B4-BE49-F238E27FC236}">
                <a16:creationId xmlns="" xmlns:a16="http://schemas.microsoft.com/office/drawing/2014/main" id="{105655C9-7C66-478A-906B-830A96936697}"/>
              </a:ext>
            </a:extLst>
          </p:cNvPr>
          <p:cNvSpPr/>
          <p:nvPr/>
        </p:nvSpPr>
        <p:spPr>
          <a:xfrm>
            <a:off x="5957395" y="2796813"/>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38" name="Oval 37">
            <a:extLst>
              <a:ext uri="{FF2B5EF4-FFF2-40B4-BE49-F238E27FC236}">
                <a16:creationId xmlns="" xmlns:a16="http://schemas.microsoft.com/office/drawing/2014/main" id="{F2660F82-98D8-4C12-BD7D-9CBFBB7C8719}"/>
              </a:ext>
            </a:extLst>
          </p:cNvPr>
          <p:cNvSpPr/>
          <p:nvPr/>
        </p:nvSpPr>
        <p:spPr>
          <a:xfrm>
            <a:off x="6411648" y="3305303"/>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39" name="Oval 38">
            <a:extLst>
              <a:ext uri="{FF2B5EF4-FFF2-40B4-BE49-F238E27FC236}">
                <a16:creationId xmlns="" xmlns:a16="http://schemas.microsoft.com/office/drawing/2014/main" id="{70356F0B-1DD2-464C-A9A6-7CF2F60EB39C}"/>
              </a:ext>
            </a:extLst>
          </p:cNvPr>
          <p:cNvSpPr/>
          <p:nvPr/>
        </p:nvSpPr>
        <p:spPr>
          <a:xfrm>
            <a:off x="6955402" y="3851079"/>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40" name="Oval 39">
            <a:extLst>
              <a:ext uri="{FF2B5EF4-FFF2-40B4-BE49-F238E27FC236}">
                <a16:creationId xmlns="" xmlns:a16="http://schemas.microsoft.com/office/drawing/2014/main" id="{CFB5B06B-2BE6-4468-A6CB-C3E54BAF3684}"/>
              </a:ext>
            </a:extLst>
          </p:cNvPr>
          <p:cNvSpPr/>
          <p:nvPr/>
        </p:nvSpPr>
        <p:spPr>
          <a:xfrm>
            <a:off x="6086236" y="4358961"/>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41" name="Oval 40">
            <a:extLst>
              <a:ext uri="{FF2B5EF4-FFF2-40B4-BE49-F238E27FC236}">
                <a16:creationId xmlns="" xmlns:a16="http://schemas.microsoft.com/office/drawing/2014/main" id="{B71D1F6C-2757-4129-AC5D-4AE3C80DEDC2}"/>
              </a:ext>
            </a:extLst>
          </p:cNvPr>
          <p:cNvSpPr/>
          <p:nvPr/>
        </p:nvSpPr>
        <p:spPr>
          <a:xfrm>
            <a:off x="7363191" y="4882837"/>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42" name="Oval 41">
            <a:extLst>
              <a:ext uri="{FF2B5EF4-FFF2-40B4-BE49-F238E27FC236}">
                <a16:creationId xmlns="" xmlns:a16="http://schemas.microsoft.com/office/drawing/2014/main" id="{9DCB84A4-F82D-439F-88F2-53F226DC68C5}"/>
              </a:ext>
            </a:extLst>
          </p:cNvPr>
          <p:cNvSpPr/>
          <p:nvPr/>
        </p:nvSpPr>
        <p:spPr>
          <a:xfrm>
            <a:off x="6191660" y="5409602"/>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43" name="Oval 42">
            <a:extLst>
              <a:ext uri="{FF2B5EF4-FFF2-40B4-BE49-F238E27FC236}">
                <a16:creationId xmlns="" xmlns:a16="http://schemas.microsoft.com/office/drawing/2014/main" id="{443B2369-EBB1-4549-914B-0E8B132A2310}"/>
              </a:ext>
            </a:extLst>
          </p:cNvPr>
          <p:cNvSpPr/>
          <p:nvPr/>
        </p:nvSpPr>
        <p:spPr>
          <a:xfrm>
            <a:off x="5090398" y="5918473"/>
            <a:ext cx="1440000" cy="399600"/>
          </a:xfrm>
          <a:prstGeom prst="ellipse">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pic>
        <p:nvPicPr>
          <p:cNvPr id="5" name="Picture 4" descr="A person wearing a hat&#10;&#10;Description automatically generated">
            <a:extLst>
              <a:ext uri="{FF2B5EF4-FFF2-40B4-BE49-F238E27FC236}">
                <a16:creationId xmlns="" xmlns:a16="http://schemas.microsoft.com/office/drawing/2014/main" id="{FBBC51A0-B489-4EB8-A94E-693EB219BB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9702" y="3880"/>
            <a:ext cx="1240387" cy="1240387"/>
          </a:xfrm>
          <a:prstGeom prst="rect">
            <a:avLst/>
          </a:prstGeom>
        </p:spPr>
      </p:pic>
    </p:spTree>
    <p:extLst>
      <p:ext uri="{BB962C8B-B14F-4D97-AF65-F5344CB8AC3E}">
        <p14:creationId xmlns:p14="http://schemas.microsoft.com/office/powerpoint/2010/main" val="40109623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animBg="1"/>
      <p:bldP spid="26" grpId="0" animBg="1"/>
      <p:bldP spid="27" grpId="0" animBg="1"/>
      <p:bldP spid="28" grpId="0" animBg="1"/>
      <p:bldP spid="29" grpId="0" animBg="1"/>
      <p:bldP spid="30" grpId="0" animBg="1"/>
      <p:bldP spid="35" grpId="0" animBg="1"/>
      <p:bldP spid="32" grpId="0" animBg="1"/>
      <p:bldP spid="37" grpId="0" animBg="1"/>
      <p:bldP spid="38" grpId="0" animBg="1"/>
      <p:bldP spid="39" grpId="0" animBg="1"/>
      <p:bldP spid="40"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9714"/>
            <a:ext cx="6457246" cy="867128"/>
          </a:xfrm>
          <a:prstGeom prst="rect">
            <a:avLst/>
          </a:prstGeom>
        </p:spPr>
      </p:pic>
      <p:sp>
        <p:nvSpPr>
          <p:cNvPr id="4" name="Title 3"/>
          <p:cNvSpPr>
            <a:spLocks noGrp="1"/>
          </p:cNvSpPr>
          <p:nvPr>
            <p:ph type="title"/>
          </p:nvPr>
        </p:nvSpPr>
        <p:spPr>
          <a:xfrm>
            <a:off x="-1" y="237736"/>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quel</a:t>
            </a:r>
            <a:r>
              <a:rPr lang="en-GB" sz="3600" b="1" dirty="0">
                <a:solidFill>
                  <a:schemeClr val="bg1"/>
                </a:solidFill>
              </a:rPr>
              <a:t> </a:t>
            </a:r>
            <a:r>
              <a:rPr lang="en-GB" sz="3600" b="1" dirty="0" err="1">
                <a:solidFill>
                  <a:schemeClr val="bg1"/>
                </a:solidFill>
              </a:rPr>
              <a:t>mois</a:t>
            </a:r>
            <a:r>
              <a:rPr lang="en-GB" sz="3600" b="1" dirty="0">
                <a:solidFill>
                  <a:schemeClr val="bg1"/>
                </a:solidFill>
              </a:rPr>
              <a:t> ?</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2" name="TextBox 1">
            <a:extLst>
              <a:ext uri="{FF2B5EF4-FFF2-40B4-BE49-F238E27FC236}">
                <a16:creationId xmlns:a16="http://schemas.microsoft.com/office/drawing/2014/main" xmlns="" id="{836F5520-ED68-480B-8148-61CEB12116FE}"/>
              </a:ext>
            </a:extLst>
          </p:cNvPr>
          <p:cNvSpPr txBox="1"/>
          <p:nvPr/>
        </p:nvSpPr>
        <p:spPr>
          <a:xfrm>
            <a:off x="197673" y="1305266"/>
            <a:ext cx="1697901"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latin typeface="Century Gothic"/>
              </a:rPr>
              <a:t>janvier</a:t>
            </a:r>
            <a:endParaRPr lang="en-GB" sz="3600" b="1" dirty="0">
              <a:solidFill>
                <a:srgbClr val="115076"/>
              </a:solidFill>
              <a:latin typeface="Century Gothic"/>
            </a:endParaRPr>
          </a:p>
        </p:txBody>
      </p:sp>
      <p:sp>
        <p:nvSpPr>
          <p:cNvPr id="9" name="TextBox 8">
            <a:extLst>
              <a:ext uri="{FF2B5EF4-FFF2-40B4-BE49-F238E27FC236}">
                <a16:creationId xmlns:a16="http://schemas.microsoft.com/office/drawing/2014/main" xmlns="" id="{84CD7E9D-AA90-4EC5-A73F-F0BB8FC83E01}"/>
              </a:ext>
            </a:extLst>
          </p:cNvPr>
          <p:cNvSpPr txBox="1"/>
          <p:nvPr/>
        </p:nvSpPr>
        <p:spPr>
          <a:xfrm>
            <a:off x="262594" y="2165829"/>
            <a:ext cx="1568058"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latin typeface="Century Gothic"/>
              </a:rPr>
              <a:t>février</a:t>
            </a:r>
            <a:endParaRPr lang="en-GB" sz="3600" b="1" dirty="0">
              <a:solidFill>
                <a:srgbClr val="115076"/>
              </a:solidFill>
              <a:latin typeface="Century Gothic"/>
            </a:endParaRPr>
          </a:p>
        </p:txBody>
      </p:sp>
      <p:sp>
        <p:nvSpPr>
          <p:cNvPr id="10" name="TextBox 9">
            <a:extLst>
              <a:ext uri="{FF2B5EF4-FFF2-40B4-BE49-F238E27FC236}">
                <a16:creationId xmlns:a16="http://schemas.microsoft.com/office/drawing/2014/main" xmlns="" id="{99B43327-F278-465B-9C4B-2F24B6F6F365}"/>
              </a:ext>
            </a:extLst>
          </p:cNvPr>
          <p:cNvSpPr txBox="1"/>
          <p:nvPr/>
        </p:nvSpPr>
        <p:spPr>
          <a:xfrm>
            <a:off x="409269" y="3029634"/>
            <a:ext cx="1274708" cy="646331"/>
          </a:xfrm>
          <a:prstGeom prst="rect">
            <a:avLst/>
          </a:prstGeom>
          <a:noFill/>
          <a:ln w="38100">
            <a:solidFill>
              <a:srgbClr val="115076"/>
            </a:solidFill>
          </a:ln>
        </p:spPr>
        <p:txBody>
          <a:bodyPr wrap="none" rtlCol="0" anchor="ctr">
            <a:spAutoFit/>
          </a:bodyPr>
          <a:lstStyle/>
          <a:p>
            <a:pPr algn="ctr"/>
            <a:r>
              <a:rPr lang="en-GB" sz="3600" b="1" dirty="0">
                <a:solidFill>
                  <a:srgbClr val="115076"/>
                </a:solidFill>
                <a:latin typeface="Century Gothic"/>
              </a:rPr>
              <a:t>mars</a:t>
            </a:r>
          </a:p>
        </p:txBody>
      </p:sp>
      <p:sp>
        <p:nvSpPr>
          <p:cNvPr id="11" name="TextBox 10">
            <a:extLst>
              <a:ext uri="{FF2B5EF4-FFF2-40B4-BE49-F238E27FC236}">
                <a16:creationId xmlns:a16="http://schemas.microsoft.com/office/drawing/2014/main" xmlns="" id="{E9E65F8B-BBE9-40EB-9C98-F224FAF08B67}"/>
              </a:ext>
            </a:extLst>
          </p:cNvPr>
          <p:cNvSpPr txBox="1"/>
          <p:nvPr/>
        </p:nvSpPr>
        <p:spPr>
          <a:xfrm>
            <a:off x="488614" y="3893509"/>
            <a:ext cx="1116011"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latin typeface="Century Gothic"/>
              </a:rPr>
              <a:t>avril</a:t>
            </a:r>
            <a:endParaRPr lang="en-GB" sz="3600" b="1" dirty="0">
              <a:solidFill>
                <a:srgbClr val="115076"/>
              </a:solidFill>
              <a:latin typeface="Century Gothic"/>
            </a:endParaRPr>
          </a:p>
        </p:txBody>
      </p:sp>
      <p:sp>
        <p:nvSpPr>
          <p:cNvPr id="12" name="TextBox 11">
            <a:extLst>
              <a:ext uri="{FF2B5EF4-FFF2-40B4-BE49-F238E27FC236}">
                <a16:creationId xmlns:a16="http://schemas.microsoft.com/office/drawing/2014/main" xmlns="" id="{D8193138-0430-436F-B993-225C973C3692}"/>
              </a:ext>
            </a:extLst>
          </p:cNvPr>
          <p:cNvSpPr txBox="1"/>
          <p:nvPr/>
        </p:nvSpPr>
        <p:spPr>
          <a:xfrm>
            <a:off x="529490" y="4761271"/>
            <a:ext cx="1034257"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latin typeface="Century Gothic"/>
              </a:rPr>
              <a:t>mai</a:t>
            </a:r>
            <a:endParaRPr lang="en-GB" sz="3600" b="1" dirty="0">
              <a:solidFill>
                <a:srgbClr val="115076"/>
              </a:solidFill>
              <a:latin typeface="Century Gothic"/>
            </a:endParaRPr>
          </a:p>
        </p:txBody>
      </p:sp>
      <p:sp>
        <p:nvSpPr>
          <p:cNvPr id="13" name="TextBox 12">
            <a:extLst>
              <a:ext uri="{FF2B5EF4-FFF2-40B4-BE49-F238E27FC236}">
                <a16:creationId xmlns:a16="http://schemas.microsoft.com/office/drawing/2014/main" xmlns="" id="{489A0183-2837-491D-8459-0FE9874E436F}"/>
              </a:ext>
            </a:extLst>
          </p:cNvPr>
          <p:cNvSpPr txBox="1"/>
          <p:nvPr/>
        </p:nvSpPr>
        <p:spPr>
          <a:xfrm>
            <a:off x="561549" y="5629033"/>
            <a:ext cx="970137"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latin typeface="Century Gothic"/>
              </a:rPr>
              <a:t>juin</a:t>
            </a:r>
            <a:endParaRPr lang="en-GB" sz="3600" b="1" dirty="0">
              <a:solidFill>
                <a:srgbClr val="115076"/>
              </a:solidFill>
              <a:latin typeface="Century Gothic"/>
            </a:endParaRPr>
          </a:p>
        </p:txBody>
      </p:sp>
      <p:sp>
        <p:nvSpPr>
          <p:cNvPr id="14" name="TextBox 13">
            <a:extLst>
              <a:ext uri="{FF2B5EF4-FFF2-40B4-BE49-F238E27FC236}">
                <a16:creationId xmlns:a16="http://schemas.microsoft.com/office/drawing/2014/main" xmlns="" id="{291A18AC-804C-4E61-9207-33317A2DF8B7}"/>
              </a:ext>
            </a:extLst>
          </p:cNvPr>
          <p:cNvSpPr txBox="1"/>
          <p:nvPr/>
        </p:nvSpPr>
        <p:spPr>
          <a:xfrm>
            <a:off x="2337467" y="1305265"/>
            <a:ext cx="1984839" cy="646331"/>
          </a:xfrm>
          <a:prstGeom prst="rect">
            <a:avLst/>
          </a:prstGeom>
          <a:noFill/>
          <a:ln w="38100">
            <a:solidFill>
              <a:srgbClr val="EE6000"/>
            </a:solidFill>
          </a:ln>
        </p:spPr>
        <p:txBody>
          <a:bodyPr wrap="none" rtlCol="0" anchor="ctr">
            <a:spAutoFit/>
          </a:bodyPr>
          <a:lstStyle/>
          <a:p>
            <a:pPr algn="ctr"/>
            <a:r>
              <a:rPr lang="en-GB" sz="3600" b="1" dirty="0">
                <a:solidFill>
                  <a:srgbClr val="EE6000"/>
                </a:solidFill>
                <a:latin typeface="Century Gothic"/>
              </a:rPr>
              <a:t>January</a:t>
            </a:r>
          </a:p>
        </p:txBody>
      </p:sp>
      <p:sp>
        <p:nvSpPr>
          <p:cNvPr id="16" name="TextBox 15">
            <a:extLst>
              <a:ext uri="{FF2B5EF4-FFF2-40B4-BE49-F238E27FC236}">
                <a16:creationId xmlns:a16="http://schemas.microsoft.com/office/drawing/2014/main" xmlns="" id="{DF81A29F-7AA3-4939-80BE-D6759E8A2DD5}"/>
              </a:ext>
            </a:extLst>
          </p:cNvPr>
          <p:cNvSpPr txBox="1"/>
          <p:nvPr/>
        </p:nvSpPr>
        <p:spPr>
          <a:xfrm>
            <a:off x="2254912" y="2165828"/>
            <a:ext cx="2149948" cy="646331"/>
          </a:xfrm>
          <a:prstGeom prst="rect">
            <a:avLst/>
          </a:prstGeom>
          <a:noFill/>
          <a:ln w="38100">
            <a:solidFill>
              <a:srgbClr val="EE6000"/>
            </a:solidFill>
          </a:ln>
        </p:spPr>
        <p:txBody>
          <a:bodyPr wrap="none" rtlCol="0" anchor="ctr">
            <a:spAutoFit/>
          </a:bodyPr>
          <a:lstStyle/>
          <a:p>
            <a:pPr algn="ctr"/>
            <a:r>
              <a:rPr lang="en-GB" sz="3600" b="1" dirty="0">
                <a:solidFill>
                  <a:srgbClr val="EE6000"/>
                </a:solidFill>
                <a:latin typeface="Century Gothic"/>
              </a:rPr>
              <a:t>February</a:t>
            </a:r>
          </a:p>
        </p:txBody>
      </p:sp>
      <p:sp>
        <p:nvSpPr>
          <p:cNvPr id="17" name="TextBox 16">
            <a:extLst>
              <a:ext uri="{FF2B5EF4-FFF2-40B4-BE49-F238E27FC236}">
                <a16:creationId xmlns:a16="http://schemas.microsoft.com/office/drawing/2014/main" xmlns="" id="{73487751-39D9-4859-A5ED-1DAF005C3724}"/>
              </a:ext>
            </a:extLst>
          </p:cNvPr>
          <p:cNvSpPr txBox="1"/>
          <p:nvPr/>
        </p:nvSpPr>
        <p:spPr>
          <a:xfrm>
            <a:off x="2517803" y="3041245"/>
            <a:ext cx="1624163" cy="646331"/>
          </a:xfrm>
          <a:prstGeom prst="rect">
            <a:avLst/>
          </a:prstGeom>
          <a:noFill/>
          <a:ln w="38100">
            <a:solidFill>
              <a:srgbClr val="EE6000"/>
            </a:solidFill>
          </a:ln>
        </p:spPr>
        <p:txBody>
          <a:bodyPr wrap="none" rtlCol="0" anchor="ctr">
            <a:spAutoFit/>
          </a:bodyPr>
          <a:lstStyle/>
          <a:p>
            <a:pPr algn="ctr"/>
            <a:r>
              <a:rPr lang="en-GB" sz="3600" b="1" dirty="0">
                <a:solidFill>
                  <a:srgbClr val="EE6000"/>
                </a:solidFill>
                <a:latin typeface="Century Gothic"/>
              </a:rPr>
              <a:t>March</a:t>
            </a:r>
          </a:p>
        </p:txBody>
      </p:sp>
      <p:sp>
        <p:nvSpPr>
          <p:cNvPr id="18" name="TextBox 17">
            <a:extLst>
              <a:ext uri="{FF2B5EF4-FFF2-40B4-BE49-F238E27FC236}">
                <a16:creationId xmlns:a16="http://schemas.microsoft.com/office/drawing/2014/main" xmlns="" id="{5C4539DF-3DBF-43E3-9934-60583DB3EF4B}"/>
              </a:ext>
            </a:extLst>
          </p:cNvPr>
          <p:cNvSpPr txBox="1"/>
          <p:nvPr/>
        </p:nvSpPr>
        <p:spPr>
          <a:xfrm>
            <a:off x="2730200" y="3898915"/>
            <a:ext cx="1199367" cy="646331"/>
          </a:xfrm>
          <a:prstGeom prst="rect">
            <a:avLst/>
          </a:prstGeom>
          <a:noFill/>
          <a:ln w="38100">
            <a:solidFill>
              <a:srgbClr val="EE6000"/>
            </a:solidFill>
          </a:ln>
        </p:spPr>
        <p:txBody>
          <a:bodyPr wrap="none" rtlCol="0" anchor="ctr">
            <a:spAutoFit/>
          </a:bodyPr>
          <a:lstStyle/>
          <a:p>
            <a:pPr algn="ctr"/>
            <a:r>
              <a:rPr lang="en-GB" sz="3600" b="1" dirty="0">
                <a:solidFill>
                  <a:srgbClr val="EE6000"/>
                </a:solidFill>
                <a:latin typeface="Century Gothic"/>
              </a:rPr>
              <a:t>April</a:t>
            </a:r>
          </a:p>
        </p:txBody>
      </p:sp>
      <p:sp>
        <p:nvSpPr>
          <p:cNvPr id="19" name="TextBox 18">
            <a:extLst>
              <a:ext uri="{FF2B5EF4-FFF2-40B4-BE49-F238E27FC236}">
                <a16:creationId xmlns:a16="http://schemas.microsoft.com/office/drawing/2014/main" xmlns="" id="{5B830815-1390-4960-BCA2-95FCD4BB6E2C}"/>
              </a:ext>
            </a:extLst>
          </p:cNvPr>
          <p:cNvSpPr txBox="1"/>
          <p:nvPr/>
        </p:nvSpPr>
        <p:spPr>
          <a:xfrm>
            <a:off x="2743826" y="4774332"/>
            <a:ext cx="1172116" cy="646331"/>
          </a:xfrm>
          <a:prstGeom prst="rect">
            <a:avLst/>
          </a:prstGeom>
          <a:noFill/>
          <a:ln w="38100">
            <a:solidFill>
              <a:srgbClr val="EE6000"/>
            </a:solidFill>
          </a:ln>
        </p:spPr>
        <p:txBody>
          <a:bodyPr wrap="none" rtlCol="0" anchor="ctr">
            <a:spAutoFit/>
          </a:bodyPr>
          <a:lstStyle/>
          <a:p>
            <a:pPr algn="ctr"/>
            <a:r>
              <a:rPr lang="en-GB" sz="3600" b="1" dirty="0">
                <a:solidFill>
                  <a:srgbClr val="EE6000"/>
                </a:solidFill>
                <a:latin typeface="Century Gothic"/>
              </a:rPr>
              <a:t>May</a:t>
            </a:r>
          </a:p>
        </p:txBody>
      </p:sp>
      <p:sp>
        <p:nvSpPr>
          <p:cNvPr id="20" name="TextBox 19">
            <a:extLst>
              <a:ext uri="{FF2B5EF4-FFF2-40B4-BE49-F238E27FC236}">
                <a16:creationId xmlns:a16="http://schemas.microsoft.com/office/drawing/2014/main" xmlns="" id="{DBEB3DF4-1B85-4729-A27B-D2D22CA87320}"/>
              </a:ext>
            </a:extLst>
          </p:cNvPr>
          <p:cNvSpPr txBox="1"/>
          <p:nvPr/>
        </p:nvSpPr>
        <p:spPr>
          <a:xfrm>
            <a:off x="2702148" y="5629032"/>
            <a:ext cx="1255472" cy="646331"/>
          </a:xfrm>
          <a:prstGeom prst="rect">
            <a:avLst/>
          </a:prstGeom>
          <a:noFill/>
          <a:ln w="38100">
            <a:solidFill>
              <a:srgbClr val="EE6000"/>
            </a:solidFill>
          </a:ln>
        </p:spPr>
        <p:txBody>
          <a:bodyPr wrap="none" rtlCol="0" anchor="ctr">
            <a:spAutoFit/>
          </a:bodyPr>
          <a:lstStyle/>
          <a:p>
            <a:pPr algn="ctr"/>
            <a:r>
              <a:rPr lang="en-GB" sz="3600" b="1" dirty="0">
                <a:solidFill>
                  <a:srgbClr val="EE6000"/>
                </a:solidFill>
                <a:latin typeface="Century Gothic"/>
              </a:rPr>
              <a:t>June</a:t>
            </a:r>
          </a:p>
        </p:txBody>
      </p:sp>
      <p:sp>
        <p:nvSpPr>
          <p:cNvPr id="5" name="TextBox 4">
            <a:extLst>
              <a:ext uri="{FF2B5EF4-FFF2-40B4-BE49-F238E27FC236}">
                <a16:creationId xmlns:a16="http://schemas.microsoft.com/office/drawing/2014/main" xmlns="" id="{8E3C14A5-6153-4805-881D-4D01111A86BF}"/>
              </a:ext>
            </a:extLst>
          </p:cNvPr>
          <p:cNvSpPr txBox="1"/>
          <p:nvPr/>
        </p:nvSpPr>
        <p:spPr>
          <a:xfrm>
            <a:off x="4718657" y="1305265"/>
            <a:ext cx="7272000" cy="830997"/>
          </a:xfrm>
          <a:prstGeom prst="rect">
            <a:avLst/>
          </a:prstGeom>
          <a:noFill/>
          <a:ln>
            <a:solidFill>
              <a:srgbClr val="115076"/>
            </a:solidFill>
          </a:ln>
        </p:spPr>
        <p:txBody>
          <a:bodyPr wrap="square" rtlCol="0" anchor="ctr">
            <a:spAutoFit/>
          </a:bodyPr>
          <a:lstStyle/>
          <a:p>
            <a:r>
              <a:rPr lang="fr-FR" sz="2400" b="1" dirty="0">
                <a:solidFill>
                  <a:srgbClr val="5B9BD5">
                    <a:lumMod val="50000"/>
                  </a:srgbClr>
                </a:solidFill>
                <a:latin typeface="Century Gothic"/>
              </a:rPr>
              <a:t>A. </a:t>
            </a:r>
            <a:r>
              <a:rPr lang="fr-FR" sz="2400" dirty="0">
                <a:solidFill>
                  <a:srgbClr val="5B9BD5">
                    <a:lumMod val="50000"/>
                  </a:srgbClr>
                </a:solidFill>
                <a:latin typeface="Century Gothic"/>
              </a:rPr>
              <a:t>C’est la fête des P</a:t>
            </a:r>
            <a:r>
              <a:rPr lang="fr-FR" sz="240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è</a:t>
            </a:r>
            <a:r>
              <a:rPr lang="fr-FR" sz="2400" dirty="0">
                <a:solidFill>
                  <a:srgbClr val="5B9BD5">
                    <a:lumMod val="50000"/>
                  </a:srgbClr>
                </a:solidFill>
                <a:latin typeface="Century Gothic"/>
              </a:rPr>
              <a:t>res (en Angleterre et en France). </a:t>
            </a:r>
          </a:p>
        </p:txBody>
      </p:sp>
      <p:sp>
        <p:nvSpPr>
          <p:cNvPr id="21" name="TextBox 20">
            <a:extLst>
              <a:ext uri="{FF2B5EF4-FFF2-40B4-BE49-F238E27FC236}">
                <a16:creationId xmlns:a16="http://schemas.microsoft.com/office/drawing/2014/main" xmlns="" id="{94902AD2-F16A-44C0-AA80-63E267F599AE}"/>
              </a:ext>
            </a:extLst>
          </p:cNvPr>
          <p:cNvSpPr txBox="1"/>
          <p:nvPr/>
        </p:nvSpPr>
        <p:spPr>
          <a:xfrm>
            <a:off x="4718657" y="2135961"/>
            <a:ext cx="7272000" cy="831600"/>
          </a:xfrm>
          <a:prstGeom prst="rect">
            <a:avLst/>
          </a:prstGeom>
          <a:noFill/>
          <a:ln>
            <a:solidFill>
              <a:srgbClr val="115076"/>
            </a:solidFill>
          </a:ln>
        </p:spPr>
        <p:txBody>
          <a:bodyPr wrap="square" rtlCol="0" anchor="ctr">
            <a:spAutoFit/>
          </a:bodyPr>
          <a:lstStyle/>
          <a:p>
            <a:r>
              <a:rPr lang="fr-FR" sz="2400" b="1" dirty="0">
                <a:solidFill>
                  <a:srgbClr val="4472C4">
                    <a:lumMod val="50000"/>
                  </a:srgbClr>
                </a:solidFill>
                <a:latin typeface="Century Gothic"/>
              </a:rPr>
              <a:t>B. </a:t>
            </a:r>
            <a:r>
              <a:rPr lang="fr-FR"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C’est le mois qu’Amir et Léa préfèrent… on mange des chocolats tout* le week-end.</a:t>
            </a:r>
            <a:endParaRPr lang="fr-FR" sz="2400" dirty="0">
              <a:solidFill>
                <a:srgbClr val="4472C4">
                  <a:lumMod val="50000"/>
                </a:srgbClr>
              </a:solidFill>
              <a:latin typeface="Century Gothic"/>
            </a:endParaRPr>
          </a:p>
        </p:txBody>
      </p:sp>
      <p:sp>
        <p:nvSpPr>
          <p:cNvPr id="23" name="TextBox 22">
            <a:extLst>
              <a:ext uri="{FF2B5EF4-FFF2-40B4-BE49-F238E27FC236}">
                <a16:creationId xmlns:a16="http://schemas.microsoft.com/office/drawing/2014/main" xmlns="" id="{15E3A8A7-432E-4844-943D-A0065D8321F7}"/>
              </a:ext>
            </a:extLst>
          </p:cNvPr>
          <p:cNvSpPr txBox="1"/>
          <p:nvPr/>
        </p:nvSpPr>
        <p:spPr>
          <a:xfrm>
            <a:off x="4718657" y="2967260"/>
            <a:ext cx="7272000" cy="830997"/>
          </a:xfrm>
          <a:prstGeom prst="rect">
            <a:avLst/>
          </a:prstGeom>
          <a:noFill/>
          <a:ln>
            <a:solidFill>
              <a:srgbClr val="115076"/>
            </a:solidFill>
          </a:ln>
        </p:spPr>
        <p:txBody>
          <a:bodyPr wrap="square" rtlCol="0" anchor="ctr">
            <a:spAutoFit/>
          </a:bodyPr>
          <a:lstStyle/>
          <a:p>
            <a:r>
              <a:rPr lang="fr-FR" sz="2400" b="1" dirty="0">
                <a:solidFill>
                  <a:srgbClr val="4472C4">
                    <a:lumMod val="50000"/>
                  </a:srgbClr>
                </a:solidFill>
                <a:latin typeface="Century Gothic"/>
              </a:rPr>
              <a:t>C. </a:t>
            </a:r>
            <a:r>
              <a:rPr lang="fr-FR" sz="2400" dirty="0">
                <a:solidFill>
                  <a:srgbClr val="1F4E79"/>
                </a:solidFill>
                <a:latin typeface="Century Gothic" panose="020B0502020202020204" pitchFamily="34" charset="0"/>
                <a:cs typeface="Times New Roman" panose="02020603050405020304" pitchFamily="18" charset="0"/>
              </a:rPr>
              <a:t>I</a:t>
            </a:r>
            <a:r>
              <a:rPr lang="fr-FR"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l y a un grand événement… la nouvelle année.</a:t>
            </a:r>
            <a:endParaRPr lang="fr-FR" sz="2400" dirty="0">
              <a:solidFill>
                <a:srgbClr val="4472C4">
                  <a:lumMod val="50000"/>
                </a:srgbClr>
              </a:solidFill>
              <a:latin typeface="Century Gothic"/>
            </a:endParaRPr>
          </a:p>
        </p:txBody>
      </p:sp>
      <p:sp>
        <p:nvSpPr>
          <p:cNvPr id="24" name="TextBox 23">
            <a:extLst>
              <a:ext uri="{FF2B5EF4-FFF2-40B4-BE49-F238E27FC236}">
                <a16:creationId xmlns:a16="http://schemas.microsoft.com/office/drawing/2014/main" xmlns="" id="{FF75203E-42FD-48A7-A5D5-7618851118CD}"/>
              </a:ext>
            </a:extLst>
          </p:cNvPr>
          <p:cNvSpPr txBox="1"/>
          <p:nvPr/>
        </p:nvSpPr>
        <p:spPr>
          <a:xfrm>
            <a:off x="4718657" y="3790777"/>
            <a:ext cx="7272000" cy="830997"/>
          </a:xfrm>
          <a:prstGeom prst="rect">
            <a:avLst/>
          </a:prstGeom>
          <a:noFill/>
          <a:ln>
            <a:solidFill>
              <a:srgbClr val="115076"/>
            </a:solidFill>
          </a:ln>
        </p:spPr>
        <p:txBody>
          <a:bodyPr wrap="square" rtlCol="0" anchor="ctr">
            <a:spAutoFit/>
          </a:bodyPr>
          <a:lstStyle/>
          <a:p>
            <a:r>
              <a:rPr lang="fr-FR" sz="2400" b="1" dirty="0">
                <a:solidFill>
                  <a:srgbClr val="4472C4">
                    <a:lumMod val="50000"/>
                  </a:srgbClr>
                </a:solidFill>
                <a:latin typeface="Century Gothic"/>
              </a:rPr>
              <a:t>D. </a:t>
            </a:r>
            <a:r>
              <a:rPr lang="fr-FR"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Il y a une tradition romantique… la Saint Valentin.</a:t>
            </a:r>
            <a:endParaRPr lang="fr-FR" sz="2400" dirty="0">
              <a:solidFill>
                <a:srgbClr val="4472C4">
                  <a:lumMod val="50000"/>
                </a:srgbClr>
              </a:solidFill>
              <a:latin typeface="Century Gothic"/>
            </a:endParaRPr>
          </a:p>
        </p:txBody>
      </p:sp>
      <p:sp>
        <p:nvSpPr>
          <p:cNvPr id="25" name="TextBox 24">
            <a:extLst>
              <a:ext uri="{FF2B5EF4-FFF2-40B4-BE49-F238E27FC236}">
                <a16:creationId xmlns:a16="http://schemas.microsoft.com/office/drawing/2014/main" xmlns="" id="{F2D035DD-F59B-488B-B197-98DAFBAE8660}"/>
              </a:ext>
            </a:extLst>
          </p:cNvPr>
          <p:cNvSpPr txBox="1"/>
          <p:nvPr/>
        </p:nvSpPr>
        <p:spPr>
          <a:xfrm>
            <a:off x="4718657" y="4625862"/>
            <a:ext cx="7272000" cy="830997"/>
          </a:xfrm>
          <a:prstGeom prst="rect">
            <a:avLst/>
          </a:prstGeom>
          <a:noFill/>
          <a:ln>
            <a:solidFill>
              <a:srgbClr val="115076"/>
            </a:solidFill>
          </a:ln>
        </p:spPr>
        <p:txBody>
          <a:bodyPr wrap="square" rtlCol="0" anchor="ctr">
            <a:spAutoFit/>
          </a:bodyPr>
          <a:lstStyle/>
          <a:p>
            <a:r>
              <a:rPr lang="fr-FR" sz="2400" b="1" dirty="0">
                <a:solidFill>
                  <a:srgbClr val="4472C4">
                    <a:lumMod val="50000"/>
                  </a:srgbClr>
                </a:solidFill>
                <a:latin typeface="Century Gothic"/>
              </a:rPr>
              <a:t>E. </a:t>
            </a:r>
            <a:r>
              <a:rPr lang="fr-FR"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On célèbre la fête des mères en Angleterre, mais la date est différente en France !</a:t>
            </a:r>
            <a:endParaRPr lang="fr-FR" sz="2400" dirty="0">
              <a:solidFill>
                <a:srgbClr val="4472C4">
                  <a:lumMod val="50000"/>
                </a:srgbClr>
              </a:solidFill>
              <a:latin typeface="Century Gothic"/>
            </a:endParaRPr>
          </a:p>
        </p:txBody>
      </p:sp>
      <p:sp>
        <p:nvSpPr>
          <p:cNvPr id="26" name="TextBox 25">
            <a:extLst>
              <a:ext uri="{FF2B5EF4-FFF2-40B4-BE49-F238E27FC236}">
                <a16:creationId xmlns:a16="http://schemas.microsoft.com/office/drawing/2014/main" xmlns="" id="{9BFDC20B-782C-4683-8756-A51B7AF4805A}"/>
              </a:ext>
            </a:extLst>
          </p:cNvPr>
          <p:cNvSpPr txBox="1"/>
          <p:nvPr/>
        </p:nvSpPr>
        <p:spPr>
          <a:xfrm>
            <a:off x="4718657" y="5444990"/>
            <a:ext cx="7272000" cy="830997"/>
          </a:xfrm>
          <a:prstGeom prst="rect">
            <a:avLst/>
          </a:prstGeom>
          <a:noFill/>
          <a:ln>
            <a:solidFill>
              <a:srgbClr val="115076"/>
            </a:solidFill>
          </a:ln>
        </p:spPr>
        <p:txBody>
          <a:bodyPr wrap="square" rtlCol="0" anchor="ctr">
            <a:spAutoFit/>
          </a:bodyPr>
          <a:lstStyle/>
          <a:p>
            <a:r>
              <a:rPr lang="fr-FR" sz="2400" b="1" dirty="0">
                <a:solidFill>
                  <a:srgbClr val="4472C4">
                    <a:lumMod val="50000"/>
                  </a:srgbClr>
                </a:solidFill>
                <a:latin typeface="Century Gothic"/>
              </a:rPr>
              <a:t>F. </a:t>
            </a:r>
            <a:r>
              <a:rPr lang="fr-FR" sz="24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On célèbre la fête des mères en France.</a:t>
            </a:r>
          </a:p>
          <a:p>
            <a:endParaRPr lang="fr-FR" sz="2400" dirty="0">
              <a:solidFill>
                <a:srgbClr val="4472C4">
                  <a:lumMod val="50000"/>
                </a:srgbClr>
              </a:solidFill>
              <a:latin typeface="Century Gothic"/>
            </a:endParaRPr>
          </a:p>
        </p:txBody>
      </p:sp>
      <p:sp>
        <p:nvSpPr>
          <p:cNvPr id="27" name="TextBox 26">
            <a:extLst>
              <a:ext uri="{FF2B5EF4-FFF2-40B4-BE49-F238E27FC236}">
                <a16:creationId xmlns:a16="http://schemas.microsoft.com/office/drawing/2014/main" xmlns="" id="{1C9227F4-257A-49A2-AA73-DBDADAC9C81C}"/>
              </a:ext>
            </a:extLst>
          </p:cNvPr>
          <p:cNvSpPr txBox="1"/>
          <p:nvPr/>
        </p:nvSpPr>
        <p:spPr>
          <a:xfrm>
            <a:off x="3748520" y="1419808"/>
            <a:ext cx="970137"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latin typeface="Century Gothic"/>
              </a:rPr>
              <a:t>juin</a:t>
            </a:r>
            <a:endParaRPr lang="en-GB" sz="3600" b="1" dirty="0">
              <a:solidFill>
                <a:srgbClr val="115076"/>
              </a:solidFill>
              <a:latin typeface="Century Gothic"/>
            </a:endParaRPr>
          </a:p>
        </p:txBody>
      </p:sp>
      <p:sp>
        <p:nvSpPr>
          <p:cNvPr id="28" name="TextBox 27">
            <a:extLst>
              <a:ext uri="{FF2B5EF4-FFF2-40B4-BE49-F238E27FC236}">
                <a16:creationId xmlns:a16="http://schemas.microsoft.com/office/drawing/2014/main" xmlns="" id="{ED5D6EF0-0491-463D-BEA8-0C700FD71D94}"/>
              </a:ext>
            </a:extLst>
          </p:cNvPr>
          <p:cNvSpPr txBox="1"/>
          <p:nvPr/>
        </p:nvSpPr>
        <p:spPr>
          <a:xfrm>
            <a:off x="3583960" y="2228595"/>
            <a:ext cx="1116011"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latin typeface="Century Gothic"/>
              </a:rPr>
              <a:t>avril</a:t>
            </a:r>
            <a:endParaRPr lang="en-GB" sz="3600" b="1" dirty="0">
              <a:solidFill>
                <a:srgbClr val="115076"/>
              </a:solidFill>
              <a:latin typeface="Century Gothic"/>
            </a:endParaRPr>
          </a:p>
        </p:txBody>
      </p:sp>
      <p:sp>
        <p:nvSpPr>
          <p:cNvPr id="30" name="TextBox 29">
            <a:extLst>
              <a:ext uri="{FF2B5EF4-FFF2-40B4-BE49-F238E27FC236}">
                <a16:creationId xmlns:a16="http://schemas.microsoft.com/office/drawing/2014/main" xmlns="" id="{48352642-9C89-4EEC-B42F-60C6E4308423}"/>
              </a:ext>
            </a:extLst>
          </p:cNvPr>
          <p:cNvSpPr txBox="1"/>
          <p:nvPr/>
        </p:nvSpPr>
        <p:spPr>
          <a:xfrm>
            <a:off x="3002070" y="3093653"/>
            <a:ext cx="1697901"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latin typeface="Century Gothic"/>
              </a:rPr>
              <a:t>janvier</a:t>
            </a:r>
            <a:endParaRPr lang="en-GB" sz="3600" b="1" dirty="0">
              <a:solidFill>
                <a:srgbClr val="115076"/>
              </a:solidFill>
              <a:latin typeface="Century Gothic"/>
            </a:endParaRPr>
          </a:p>
        </p:txBody>
      </p:sp>
      <p:sp>
        <p:nvSpPr>
          <p:cNvPr id="31" name="TextBox 30">
            <a:extLst>
              <a:ext uri="{FF2B5EF4-FFF2-40B4-BE49-F238E27FC236}">
                <a16:creationId xmlns:a16="http://schemas.microsoft.com/office/drawing/2014/main" xmlns="" id="{7A0AA707-94E6-473F-B8EE-899AC5BB1B4F}"/>
              </a:ext>
            </a:extLst>
          </p:cNvPr>
          <p:cNvSpPr txBox="1"/>
          <p:nvPr/>
        </p:nvSpPr>
        <p:spPr>
          <a:xfrm>
            <a:off x="3131913" y="3899165"/>
            <a:ext cx="1568058"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latin typeface="Century Gothic"/>
              </a:rPr>
              <a:t>février</a:t>
            </a:r>
            <a:endParaRPr lang="en-GB" sz="3600" b="1" dirty="0">
              <a:solidFill>
                <a:srgbClr val="115076"/>
              </a:solidFill>
              <a:latin typeface="Century Gothic"/>
            </a:endParaRPr>
          </a:p>
        </p:txBody>
      </p:sp>
      <p:sp>
        <p:nvSpPr>
          <p:cNvPr id="32" name="TextBox 31">
            <a:extLst>
              <a:ext uri="{FF2B5EF4-FFF2-40B4-BE49-F238E27FC236}">
                <a16:creationId xmlns:a16="http://schemas.microsoft.com/office/drawing/2014/main" xmlns="" id="{65DB6E34-08F9-41FE-B36F-6CAF261D8E77}"/>
              </a:ext>
            </a:extLst>
          </p:cNvPr>
          <p:cNvSpPr txBox="1"/>
          <p:nvPr/>
        </p:nvSpPr>
        <p:spPr>
          <a:xfrm>
            <a:off x="3425263" y="4774332"/>
            <a:ext cx="1274708" cy="646331"/>
          </a:xfrm>
          <a:prstGeom prst="rect">
            <a:avLst/>
          </a:prstGeom>
          <a:noFill/>
          <a:ln w="38100">
            <a:solidFill>
              <a:srgbClr val="115076"/>
            </a:solidFill>
          </a:ln>
        </p:spPr>
        <p:txBody>
          <a:bodyPr wrap="none" rtlCol="0" anchor="ctr">
            <a:spAutoFit/>
          </a:bodyPr>
          <a:lstStyle/>
          <a:p>
            <a:pPr algn="ctr"/>
            <a:r>
              <a:rPr lang="en-GB" sz="3600" b="1" dirty="0">
                <a:solidFill>
                  <a:srgbClr val="115076"/>
                </a:solidFill>
                <a:latin typeface="Century Gothic"/>
              </a:rPr>
              <a:t>mars</a:t>
            </a:r>
          </a:p>
        </p:txBody>
      </p:sp>
      <p:sp>
        <p:nvSpPr>
          <p:cNvPr id="33" name="TextBox 32">
            <a:extLst>
              <a:ext uri="{FF2B5EF4-FFF2-40B4-BE49-F238E27FC236}">
                <a16:creationId xmlns:a16="http://schemas.microsoft.com/office/drawing/2014/main" xmlns="" id="{E3D9A786-036D-4D0D-A1E2-CD3338FBBC2E}"/>
              </a:ext>
            </a:extLst>
          </p:cNvPr>
          <p:cNvSpPr txBox="1"/>
          <p:nvPr/>
        </p:nvSpPr>
        <p:spPr>
          <a:xfrm>
            <a:off x="3684400" y="5570220"/>
            <a:ext cx="1034257" cy="646331"/>
          </a:xfrm>
          <a:prstGeom prst="rect">
            <a:avLst/>
          </a:prstGeom>
          <a:noFill/>
          <a:ln w="38100">
            <a:solidFill>
              <a:srgbClr val="115076"/>
            </a:solidFill>
          </a:ln>
        </p:spPr>
        <p:txBody>
          <a:bodyPr wrap="none" rtlCol="0" anchor="ctr">
            <a:spAutoFit/>
          </a:bodyPr>
          <a:lstStyle/>
          <a:p>
            <a:pPr algn="ctr"/>
            <a:r>
              <a:rPr lang="en-GB" sz="3600" b="1" dirty="0" err="1">
                <a:solidFill>
                  <a:srgbClr val="115076"/>
                </a:solidFill>
                <a:latin typeface="Century Gothic"/>
              </a:rPr>
              <a:t>mai</a:t>
            </a:r>
            <a:endParaRPr lang="en-GB" sz="3600" b="1" dirty="0">
              <a:solidFill>
                <a:srgbClr val="115076"/>
              </a:solidFill>
              <a:latin typeface="Century Gothic"/>
            </a:endParaRPr>
          </a:p>
        </p:txBody>
      </p:sp>
      <p:cxnSp>
        <p:nvCxnSpPr>
          <p:cNvPr id="35" name="Straight Connector 34">
            <a:extLst>
              <a:ext uri="{FF2B5EF4-FFF2-40B4-BE49-F238E27FC236}">
                <a16:creationId xmlns:a16="http://schemas.microsoft.com/office/drawing/2014/main" xmlns="" id="{95283E8E-D9DE-4712-925F-99ABED7573B8}"/>
              </a:ext>
            </a:extLst>
          </p:cNvPr>
          <p:cNvCxnSpPr>
            <a:cxnSpLocks/>
          </p:cNvCxnSpPr>
          <p:nvPr/>
        </p:nvCxnSpPr>
        <p:spPr>
          <a:xfrm>
            <a:off x="9429750" y="2571750"/>
            <a:ext cx="1219200"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A2F36496-210B-4437-9310-68A5AB57AE3D}"/>
              </a:ext>
            </a:extLst>
          </p:cNvPr>
          <p:cNvCxnSpPr>
            <a:cxnSpLocks/>
          </p:cNvCxnSpPr>
          <p:nvPr/>
        </p:nvCxnSpPr>
        <p:spPr>
          <a:xfrm>
            <a:off x="5638095" y="5048250"/>
            <a:ext cx="1219200"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97F57E6D-D157-4602-BDD3-E92AA8C4FE50}"/>
              </a:ext>
            </a:extLst>
          </p:cNvPr>
          <p:cNvCxnSpPr>
            <a:cxnSpLocks/>
          </p:cNvCxnSpPr>
          <p:nvPr/>
        </p:nvCxnSpPr>
        <p:spPr>
          <a:xfrm>
            <a:off x="5638095" y="5867400"/>
            <a:ext cx="1219200"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9E4D6177-C67D-45A5-BD88-DC9B5546BAD3}"/>
              </a:ext>
            </a:extLst>
          </p:cNvPr>
          <p:cNvSpPr txBox="1"/>
          <p:nvPr/>
        </p:nvSpPr>
        <p:spPr>
          <a:xfrm>
            <a:off x="4748990" y="3244878"/>
            <a:ext cx="7211333" cy="1123712"/>
          </a:xfrm>
          <a:prstGeom prst="wedgeRoundRectCallout">
            <a:avLst/>
          </a:prstGeom>
          <a:solidFill>
            <a:srgbClr val="115076"/>
          </a:solidFill>
          <a:ln>
            <a:solidFill>
              <a:srgbClr val="EE6000"/>
            </a:solidFill>
          </a:ln>
        </p:spPr>
        <p:txBody>
          <a:bodyPr wrap="square" rtlCol="0">
            <a:spAutoFit/>
          </a:bodyPr>
          <a:lstStyle/>
          <a:p>
            <a:r>
              <a:rPr lang="en-GB" sz="2000" dirty="0">
                <a:solidFill>
                  <a:prstClr val="white"/>
                </a:solidFill>
                <a:latin typeface="Century Gothic"/>
              </a:rPr>
              <a:t>The infinitives of these verbs are </a:t>
            </a:r>
            <a:r>
              <a:rPr lang="en-GB" sz="2000" i="1" dirty="0" err="1">
                <a:solidFill>
                  <a:prstClr val="white"/>
                </a:solidFill>
                <a:latin typeface="Century Gothic"/>
              </a:rPr>
              <a:t>préf</a:t>
            </a:r>
            <a:r>
              <a:rPr lang="en-GB" sz="2000" b="1" i="1" dirty="0" err="1">
                <a:solidFill>
                  <a:prstClr val="white"/>
                </a:solidFill>
                <a:latin typeface="Century Gothic"/>
              </a:rPr>
              <a:t>é</a:t>
            </a:r>
            <a:r>
              <a:rPr lang="en-GB" sz="2000" i="1" dirty="0" err="1">
                <a:solidFill>
                  <a:prstClr val="white"/>
                </a:solidFill>
                <a:latin typeface="Century Gothic"/>
              </a:rPr>
              <a:t>rer</a:t>
            </a:r>
            <a:r>
              <a:rPr lang="en-GB" sz="2000" i="1" dirty="0">
                <a:solidFill>
                  <a:prstClr val="white"/>
                </a:solidFill>
                <a:latin typeface="Century Gothic"/>
              </a:rPr>
              <a:t> </a:t>
            </a:r>
            <a:r>
              <a:rPr lang="en-GB" sz="2000" dirty="0">
                <a:solidFill>
                  <a:prstClr val="white"/>
                </a:solidFill>
                <a:latin typeface="Century Gothic"/>
              </a:rPr>
              <a:t>and </a:t>
            </a:r>
            <a:r>
              <a:rPr lang="en-GB" sz="2000" i="1" dirty="0" err="1">
                <a:solidFill>
                  <a:prstClr val="white"/>
                </a:solidFill>
                <a:latin typeface="Century Gothic"/>
              </a:rPr>
              <a:t>cél</a:t>
            </a:r>
            <a:r>
              <a:rPr lang="en-GB" sz="2000" b="1" i="1" dirty="0" err="1">
                <a:solidFill>
                  <a:prstClr val="white"/>
                </a:solidFill>
                <a:latin typeface="Century Gothic"/>
              </a:rPr>
              <a:t>é</a:t>
            </a:r>
            <a:r>
              <a:rPr lang="en-GB" sz="2000" i="1" dirty="0" err="1">
                <a:solidFill>
                  <a:prstClr val="white"/>
                </a:solidFill>
                <a:latin typeface="Century Gothic"/>
              </a:rPr>
              <a:t>brer</a:t>
            </a:r>
            <a:r>
              <a:rPr lang="en-GB" sz="2000" i="1" dirty="0">
                <a:solidFill>
                  <a:prstClr val="white"/>
                </a:solidFill>
                <a:latin typeface="Century Gothic"/>
              </a:rPr>
              <a:t> </a:t>
            </a:r>
            <a:r>
              <a:rPr lang="en-GB" sz="2000" dirty="0">
                <a:solidFill>
                  <a:prstClr val="white"/>
                </a:solidFill>
                <a:latin typeface="Century Gothic"/>
              </a:rPr>
              <a:t>- the </a:t>
            </a:r>
            <a:r>
              <a:rPr lang="en-GB" sz="2000" b="1" dirty="0">
                <a:solidFill>
                  <a:prstClr val="white"/>
                </a:solidFill>
                <a:latin typeface="Century Gothic"/>
              </a:rPr>
              <a:t>é</a:t>
            </a:r>
            <a:r>
              <a:rPr lang="en-GB" sz="2000" dirty="0">
                <a:solidFill>
                  <a:prstClr val="white"/>
                </a:solidFill>
                <a:latin typeface="Century Gothic"/>
              </a:rPr>
              <a:t> changes to an </a:t>
            </a:r>
            <a:r>
              <a:rPr lang="en-GB" sz="2000" b="1" dirty="0">
                <a:solidFill>
                  <a:prstClr val="white"/>
                </a:solidFill>
                <a:latin typeface="Century Gothic"/>
              </a:rPr>
              <a:t>è </a:t>
            </a:r>
            <a:r>
              <a:rPr lang="en-GB" sz="2000" dirty="0">
                <a:solidFill>
                  <a:prstClr val="white"/>
                </a:solidFill>
                <a:latin typeface="Century Gothic"/>
              </a:rPr>
              <a:t>in all forms apart from </a:t>
            </a:r>
            <a:r>
              <a:rPr lang="en-GB" sz="2000" i="1" dirty="0">
                <a:solidFill>
                  <a:prstClr val="white"/>
                </a:solidFill>
                <a:latin typeface="Century Gothic"/>
              </a:rPr>
              <a:t>nous</a:t>
            </a:r>
            <a:r>
              <a:rPr lang="en-GB" sz="2000" dirty="0">
                <a:solidFill>
                  <a:prstClr val="white"/>
                </a:solidFill>
                <a:latin typeface="Century Gothic"/>
              </a:rPr>
              <a:t> and </a:t>
            </a:r>
            <a:r>
              <a:rPr lang="en-GB" sz="2000" i="1" dirty="0" err="1">
                <a:solidFill>
                  <a:prstClr val="white"/>
                </a:solidFill>
                <a:latin typeface="Century Gothic"/>
              </a:rPr>
              <a:t>vous</a:t>
            </a:r>
            <a:r>
              <a:rPr lang="en-GB" sz="2000" dirty="0">
                <a:solidFill>
                  <a:prstClr val="white"/>
                </a:solidFill>
                <a:latin typeface="Century Gothic"/>
              </a:rPr>
              <a:t>. You will meet some other verbs with this pattern!</a:t>
            </a:r>
            <a:endParaRPr lang="en-GB" sz="2000" b="1" dirty="0">
              <a:solidFill>
                <a:prstClr val="white"/>
              </a:solidFill>
              <a:latin typeface="Century Gothic"/>
            </a:endParaRPr>
          </a:p>
        </p:txBody>
      </p:sp>
      <p:pic>
        <p:nvPicPr>
          <p:cNvPr id="3" name="Picture 2">
            <a:extLst>
              <a:ext uri="{FF2B5EF4-FFF2-40B4-BE49-F238E27FC236}">
                <a16:creationId xmlns:a16="http://schemas.microsoft.com/office/drawing/2014/main" xmlns="" id="{82956D20-B770-46E1-BD69-7FF73B9E9E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0305" y="-162697"/>
            <a:ext cx="1440000" cy="1440000"/>
          </a:xfrm>
          <a:prstGeom prst="rect">
            <a:avLst/>
          </a:prstGeom>
        </p:spPr>
      </p:pic>
      <p:sp>
        <p:nvSpPr>
          <p:cNvPr id="6" name="TextBox 5">
            <a:extLst>
              <a:ext uri="{FF2B5EF4-FFF2-40B4-BE49-F238E27FC236}">
                <a16:creationId xmlns:a16="http://schemas.microsoft.com/office/drawing/2014/main" xmlns="" id="{F04E470C-054A-44C6-8896-DE512FF30687}"/>
              </a:ext>
            </a:extLst>
          </p:cNvPr>
          <p:cNvSpPr txBox="1"/>
          <p:nvPr/>
        </p:nvSpPr>
        <p:spPr>
          <a:xfrm>
            <a:off x="8216236" y="329017"/>
            <a:ext cx="1404064" cy="442674"/>
          </a:xfrm>
          <a:prstGeom prst="wedgeRoundRectCallout">
            <a:avLst>
              <a:gd name="adj1" fmla="val -55392"/>
              <a:gd name="adj2" fmla="val 21150"/>
              <a:gd name="adj3" fmla="val 16667"/>
            </a:avLst>
          </a:prstGeom>
          <a:solidFill>
            <a:srgbClr val="115076"/>
          </a:solidFill>
          <a:ln>
            <a:solidFill>
              <a:srgbClr val="EE6000"/>
            </a:solidFill>
          </a:ln>
        </p:spPr>
        <p:txBody>
          <a:bodyPr wrap="none" rtlCol="0">
            <a:spAutoFit/>
          </a:bodyPr>
          <a:lstStyle/>
          <a:p>
            <a:pPr>
              <a:defRPr/>
            </a:pPr>
            <a:r>
              <a:rPr lang="en-GB" sz="2000" dirty="0">
                <a:solidFill>
                  <a:prstClr val="white"/>
                </a:solidFill>
                <a:latin typeface="Century Gothic" panose="020F0302020204030204"/>
              </a:rPr>
              <a:t>*tout = all</a:t>
            </a:r>
          </a:p>
        </p:txBody>
      </p:sp>
    </p:spTree>
    <p:extLst>
      <p:ext uri="{BB962C8B-B14F-4D97-AF65-F5344CB8AC3E}">
        <p14:creationId xmlns:p14="http://schemas.microsoft.com/office/powerpoint/2010/main" val="7782383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13"/>
                                        </p:tgtEl>
                                        <p:attrNameLst>
                                          <p:attrName>style.visibility</p:attrName>
                                        </p:attrNameLst>
                                      </p:cBhvr>
                                      <p:to>
                                        <p:strVal val="hidden"/>
                                      </p:to>
                                    </p:set>
                                  </p:childTnLst>
                                </p:cTn>
                              </p:par>
                              <p:par>
                                <p:cTn id="101" presetID="10" presetClass="entr" presetSubtype="0"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500"/>
                                        <p:tgtEl>
                                          <p:spTgt spid="27"/>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11"/>
                                        </p:tgtEl>
                                      </p:cBhvr>
                                    </p:animEffect>
                                    <p:set>
                                      <p:cBhvr>
                                        <p:cTn id="108" dur="1" fill="hold">
                                          <p:stCondLst>
                                            <p:cond delay="499"/>
                                          </p:stCondLst>
                                        </p:cTn>
                                        <p:tgtEl>
                                          <p:spTgt spid="11"/>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fade">
                                      <p:cBhvr>
                                        <p:cTn id="111" dur="500"/>
                                        <p:tgtEl>
                                          <p:spTgt spid="28"/>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500"/>
                                        <p:tgtEl>
                                          <p:spTgt spid="2"/>
                                        </p:tgtEl>
                                      </p:cBhvr>
                                    </p:animEffect>
                                    <p:set>
                                      <p:cBhvr>
                                        <p:cTn id="116" dur="1" fill="hold">
                                          <p:stCondLst>
                                            <p:cond delay="499"/>
                                          </p:stCondLst>
                                        </p:cTn>
                                        <p:tgtEl>
                                          <p:spTgt spid="2"/>
                                        </p:tgtEl>
                                        <p:attrNameLst>
                                          <p:attrName>style.visibility</p:attrName>
                                        </p:attrNameLst>
                                      </p:cBhvr>
                                      <p:to>
                                        <p:strVal val="hidden"/>
                                      </p:to>
                                    </p:set>
                                  </p:childTnLst>
                                </p:cTn>
                              </p:par>
                              <p:par>
                                <p:cTn id="117" presetID="10" presetClass="entr" presetSubtype="0" fill="hold" grpId="0" nodeType="with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fade">
                                      <p:cBhvr>
                                        <p:cTn id="119" dur="500"/>
                                        <p:tgtEl>
                                          <p:spTgt spid="30"/>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1" nodeType="clickEffect">
                                  <p:stCondLst>
                                    <p:cond delay="0"/>
                                  </p:stCondLst>
                                  <p:childTnLst>
                                    <p:animEffect transition="out" filter="fade">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10" presetClass="entr" presetSubtype="0" fill="hold" grpId="0" nodeType="with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500"/>
                                        <p:tgtEl>
                                          <p:spTgt spid="31"/>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1" nodeType="clickEffect">
                                  <p:stCondLst>
                                    <p:cond delay="0"/>
                                  </p:stCondLst>
                                  <p:childTnLst>
                                    <p:animEffect transition="out" filter="fade">
                                      <p:cBhvr>
                                        <p:cTn id="131" dur="500"/>
                                        <p:tgtEl>
                                          <p:spTgt spid="10"/>
                                        </p:tgtEl>
                                      </p:cBhvr>
                                    </p:animEffect>
                                    <p:set>
                                      <p:cBhvr>
                                        <p:cTn id="132" dur="1" fill="hold">
                                          <p:stCondLst>
                                            <p:cond delay="499"/>
                                          </p:stCondLst>
                                        </p:cTn>
                                        <p:tgtEl>
                                          <p:spTgt spid="10"/>
                                        </p:tgtEl>
                                        <p:attrNameLst>
                                          <p:attrName>style.visibility</p:attrName>
                                        </p:attrNameLst>
                                      </p:cBhvr>
                                      <p:to>
                                        <p:strVal val="hidden"/>
                                      </p:to>
                                    </p:set>
                                  </p:childTnLst>
                                </p:cTn>
                              </p:par>
                              <p:par>
                                <p:cTn id="133" presetID="10" presetClass="entr" presetSubtype="0" fill="hold" grpId="0" nodeType="with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fade">
                                      <p:cBhvr>
                                        <p:cTn id="135" dur="500"/>
                                        <p:tgtEl>
                                          <p:spTgt spid="32"/>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12"/>
                                        </p:tgtEl>
                                      </p:cBhvr>
                                    </p:animEffect>
                                    <p:set>
                                      <p:cBhvr>
                                        <p:cTn id="140" dur="1" fill="hold">
                                          <p:stCondLst>
                                            <p:cond delay="499"/>
                                          </p:stCondLst>
                                        </p:cTn>
                                        <p:tgtEl>
                                          <p:spTgt spid="12"/>
                                        </p:tgtEl>
                                        <p:attrNameLst>
                                          <p:attrName>style.visibility</p:attrName>
                                        </p:attrNameLst>
                                      </p:cBhvr>
                                      <p:to>
                                        <p:strVal val="hidden"/>
                                      </p:to>
                                    </p:set>
                                  </p:childTnLst>
                                </p:cTn>
                              </p:par>
                              <p:par>
                                <p:cTn id="141" presetID="10" presetClass="entr" presetSubtype="0" fill="hold" grpId="0" nodeType="withEffect">
                                  <p:stCondLst>
                                    <p:cond delay="0"/>
                                  </p:stCondLst>
                                  <p:childTnLst>
                                    <p:set>
                                      <p:cBhvr>
                                        <p:cTn id="142" dur="1" fill="hold">
                                          <p:stCondLst>
                                            <p:cond delay="0"/>
                                          </p:stCondLst>
                                        </p:cTn>
                                        <p:tgtEl>
                                          <p:spTgt spid="33"/>
                                        </p:tgtEl>
                                        <p:attrNameLst>
                                          <p:attrName>style.visibility</p:attrName>
                                        </p:attrNameLst>
                                      </p:cBhvr>
                                      <p:to>
                                        <p:strVal val="visible"/>
                                      </p:to>
                                    </p:set>
                                    <p:animEffect transition="in" filter="fade">
                                      <p:cBhvr>
                                        <p:cTn id="143" dur="500"/>
                                        <p:tgtEl>
                                          <p:spTgt spid="33"/>
                                        </p:tgtEl>
                                      </p:cBhvr>
                                    </p:animEffec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nodeType="clickEffect">
                                  <p:stCondLst>
                                    <p:cond delay="0"/>
                                  </p:stCondLst>
                                  <p:childTnLst>
                                    <p:set>
                                      <p:cBhvr>
                                        <p:cTn id="147" dur="1" fill="hold">
                                          <p:stCondLst>
                                            <p:cond delay="0"/>
                                          </p:stCondLst>
                                        </p:cTn>
                                        <p:tgtEl>
                                          <p:spTgt spid="35"/>
                                        </p:tgtEl>
                                        <p:attrNameLst>
                                          <p:attrName>style.visibility</p:attrName>
                                        </p:attrNameLst>
                                      </p:cBhvr>
                                      <p:to>
                                        <p:strVal val="visible"/>
                                      </p:to>
                                    </p:set>
                                  </p:childTnLst>
                                </p:cTn>
                              </p:par>
                              <p:par>
                                <p:cTn id="148" presetID="1" presetClass="entr" presetSubtype="0" fill="hold" nodeType="withEffect">
                                  <p:stCondLst>
                                    <p:cond delay="0"/>
                                  </p:stCondLst>
                                  <p:childTnLst>
                                    <p:set>
                                      <p:cBhvr>
                                        <p:cTn id="149" dur="1" fill="hold">
                                          <p:stCondLst>
                                            <p:cond delay="0"/>
                                          </p:stCondLst>
                                        </p:cTn>
                                        <p:tgtEl>
                                          <p:spTgt spid="38"/>
                                        </p:tgtEl>
                                        <p:attrNameLst>
                                          <p:attrName>style.visibility</p:attrName>
                                        </p:attrNameLst>
                                      </p:cBhvr>
                                      <p:to>
                                        <p:strVal val="visible"/>
                                      </p:to>
                                    </p:set>
                                  </p:childTnLst>
                                </p:cTn>
                              </p:par>
                              <p:par>
                                <p:cTn id="150" presetID="1" presetClass="entr" presetSubtype="0" fill="hold" nodeType="withEffect">
                                  <p:stCondLst>
                                    <p:cond delay="0"/>
                                  </p:stCondLst>
                                  <p:childTnLst>
                                    <p:set>
                                      <p:cBhvr>
                                        <p:cTn id="151" dur="1" fill="hold">
                                          <p:stCondLst>
                                            <p:cond delay="0"/>
                                          </p:stCondLst>
                                        </p:cTn>
                                        <p:tgtEl>
                                          <p:spTgt spid="39"/>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0" nodeType="clickEffect">
                                  <p:stCondLst>
                                    <p:cond delay="0"/>
                                  </p:stCondLst>
                                  <p:childTnLst>
                                    <p:set>
                                      <p:cBhvr>
                                        <p:cTn id="15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5" grpId="0" animBg="1"/>
      <p:bldP spid="21"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quelle date ?</a:t>
            </a: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endParaRPr lang="en-GB" sz="2000" b="1" dirty="0">
              <a:solidFill>
                <a:prstClr val="white"/>
              </a:solidFill>
              <a:latin typeface="Century Gothic" panose="020B0502020202020204" pitchFamily="34" charset="0"/>
            </a:endParaRPr>
          </a:p>
        </p:txBody>
      </p:sp>
      <p:pic>
        <p:nvPicPr>
          <p:cNvPr id="1026" name="Picture 2" descr="https://upload.wikimedia.org/wikipedia/commons/thumb/f/f0/Galette_des_rois_exemple.jpg/1024px-Galette_des_rois_exemple.jpg">
            <a:extLst>
              <a:ext uri="{FF2B5EF4-FFF2-40B4-BE49-F238E27FC236}">
                <a16:creationId xmlns:a16="http://schemas.microsoft.com/office/drawing/2014/main" xmlns="" id="{C45CC69A-10DF-475E-9C56-C0B39C7474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6659" y="1629000"/>
            <a:ext cx="269868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e/e7/Cr%C3%AApe_opened_up.jpg">
            <a:extLst>
              <a:ext uri="{FF2B5EF4-FFF2-40B4-BE49-F238E27FC236}">
                <a16:creationId xmlns:a16="http://schemas.microsoft.com/office/drawing/2014/main" xmlns="" id="{B891BB4E-F402-4812-9C33-4D9937BBED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6000" y="4131365"/>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e/e1/Maigloeckchen_2.jpg/800px-Maigloeckchen_2.jpg">
            <a:extLst>
              <a:ext uri="{FF2B5EF4-FFF2-40B4-BE49-F238E27FC236}">
                <a16:creationId xmlns:a16="http://schemas.microsoft.com/office/drawing/2014/main" xmlns="" id="{213F3326-153F-4D9D-882D-2E8E5C7398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9774" y="1629000"/>
            <a:ext cx="197541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thumb/f/f5/GedWomenDay.JPG/1024px-GedWomenDay.JPG">
            <a:extLst>
              <a:ext uri="{FF2B5EF4-FFF2-40B4-BE49-F238E27FC236}">
                <a16:creationId xmlns:a16="http://schemas.microsoft.com/office/drawing/2014/main" xmlns="" id="{9D65EF93-99A7-4E18-AF15-2EC0265ECD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3642" y="1629000"/>
            <a:ext cx="271858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rapeau non officiel : La Bille bleue">
            <a:extLst>
              <a:ext uri="{FF2B5EF4-FFF2-40B4-BE49-F238E27FC236}">
                <a16:creationId xmlns:a16="http://schemas.microsoft.com/office/drawing/2014/main" xmlns="" id="{45B3E040-85B5-4166-83E1-8745562BAF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33593" y="4131365"/>
            <a:ext cx="269868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upload.wikimedia.org/wikipedia/commons/1/1d/St-Jean%21042.jpg">
            <a:extLst>
              <a:ext uri="{FF2B5EF4-FFF2-40B4-BE49-F238E27FC236}">
                <a16:creationId xmlns:a16="http://schemas.microsoft.com/office/drawing/2014/main" xmlns="" id="{C5CB00EE-CDD5-4FB3-96A7-1928E5E9FE6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0594" y="4211260"/>
            <a:ext cx="24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6068D0E3-AED0-4E6F-81A9-B5AE89DEE920}"/>
              </a:ext>
            </a:extLst>
          </p:cNvPr>
          <p:cNvSpPr txBox="1"/>
          <p:nvPr/>
        </p:nvSpPr>
        <p:spPr>
          <a:xfrm>
            <a:off x="841500" y="1255039"/>
            <a:ext cx="2278189"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rgbClr val="4472C4">
                    <a:lumMod val="50000"/>
                  </a:srgbClr>
                </a:solidFill>
                <a:latin typeface="Century Gothic"/>
              </a:rPr>
              <a:t>La fête du Travail</a:t>
            </a:r>
          </a:p>
        </p:txBody>
      </p:sp>
      <p:sp>
        <p:nvSpPr>
          <p:cNvPr id="14" name="TextBox 13">
            <a:extLst>
              <a:ext uri="{FF2B5EF4-FFF2-40B4-BE49-F238E27FC236}">
                <a16:creationId xmlns:a16="http://schemas.microsoft.com/office/drawing/2014/main" xmlns="" id="{C3D123C0-875E-4118-A901-F11F1152A62E}"/>
              </a:ext>
            </a:extLst>
          </p:cNvPr>
          <p:cNvSpPr txBox="1"/>
          <p:nvPr/>
        </p:nvSpPr>
        <p:spPr>
          <a:xfrm>
            <a:off x="5293539" y="1255039"/>
            <a:ext cx="1604928"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rgbClr val="4472C4">
                    <a:lumMod val="50000"/>
                  </a:srgbClr>
                </a:solidFill>
                <a:latin typeface="Century Gothic"/>
              </a:rPr>
              <a:t>L’Épiphanie</a:t>
            </a:r>
          </a:p>
        </p:txBody>
      </p:sp>
      <p:sp>
        <p:nvSpPr>
          <p:cNvPr id="15" name="TextBox 14">
            <a:extLst>
              <a:ext uri="{FF2B5EF4-FFF2-40B4-BE49-F238E27FC236}">
                <a16:creationId xmlns:a16="http://schemas.microsoft.com/office/drawing/2014/main" xmlns="" id="{4318BDDE-36FC-40FD-9763-02CB5210D7D2}"/>
              </a:ext>
            </a:extLst>
          </p:cNvPr>
          <p:cNvSpPr txBox="1"/>
          <p:nvPr/>
        </p:nvSpPr>
        <p:spPr>
          <a:xfrm>
            <a:off x="8103185" y="1255039"/>
            <a:ext cx="3359498" cy="707886"/>
          </a:xfrm>
          <a:prstGeom prst="rect">
            <a:avLst/>
          </a:prstGeom>
          <a:solidFill>
            <a:schemeClr val="bg1"/>
          </a:solidFill>
          <a:ln>
            <a:solidFill>
              <a:srgbClr val="115076"/>
            </a:solidFill>
          </a:ln>
        </p:spPr>
        <p:txBody>
          <a:bodyPr wrap="square" rtlCol="0" anchor="ctr">
            <a:spAutoFit/>
          </a:bodyPr>
          <a:lstStyle/>
          <a:p>
            <a:pPr algn="ctr"/>
            <a:r>
              <a:rPr lang="fr-FR" sz="2000" b="1" dirty="0">
                <a:solidFill>
                  <a:srgbClr val="4472C4">
                    <a:lumMod val="50000"/>
                  </a:srgbClr>
                </a:solidFill>
                <a:latin typeface="Century Gothic"/>
              </a:rPr>
              <a:t>La Journée internationale des femmes</a:t>
            </a:r>
          </a:p>
        </p:txBody>
      </p:sp>
      <p:sp>
        <p:nvSpPr>
          <p:cNvPr id="16" name="TextBox 15">
            <a:extLst>
              <a:ext uri="{FF2B5EF4-FFF2-40B4-BE49-F238E27FC236}">
                <a16:creationId xmlns:a16="http://schemas.microsoft.com/office/drawing/2014/main" xmlns="" id="{56D7F9C9-4D93-44F6-BD5E-9A4D775578BA}"/>
              </a:ext>
            </a:extLst>
          </p:cNvPr>
          <p:cNvSpPr txBox="1"/>
          <p:nvPr/>
        </p:nvSpPr>
        <p:spPr>
          <a:xfrm>
            <a:off x="76066" y="3931310"/>
            <a:ext cx="3809056"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rgbClr val="4472C4">
                    <a:lumMod val="50000"/>
                  </a:srgbClr>
                </a:solidFill>
                <a:latin typeface="Century Gothic"/>
              </a:rPr>
              <a:t>La Fête nationale du Québec</a:t>
            </a:r>
          </a:p>
        </p:txBody>
      </p:sp>
      <p:sp>
        <p:nvSpPr>
          <p:cNvPr id="17" name="TextBox 16">
            <a:extLst>
              <a:ext uri="{FF2B5EF4-FFF2-40B4-BE49-F238E27FC236}">
                <a16:creationId xmlns:a16="http://schemas.microsoft.com/office/drawing/2014/main" xmlns="" id="{B9ECD3BE-4214-450A-9980-55FACEE607B5}"/>
              </a:ext>
            </a:extLst>
          </p:cNvPr>
          <p:cNvSpPr txBox="1"/>
          <p:nvPr/>
        </p:nvSpPr>
        <p:spPr>
          <a:xfrm>
            <a:off x="5090756" y="3927940"/>
            <a:ext cx="2010487"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rgbClr val="4472C4">
                    <a:lumMod val="50000"/>
                  </a:srgbClr>
                </a:solidFill>
                <a:latin typeface="Century Gothic"/>
              </a:rPr>
              <a:t>La Chandeleur</a:t>
            </a:r>
          </a:p>
        </p:txBody>
      </p:sp>
      <p:sp>
        <p:nvSpPr>
          <p:cNvPr id="18" name="TextBox 17">
            <a:extLst>
              <a:ext uri="{FF2B5EF4-FFF2-40B4-BE49-F238E27FC236}">
                <a16:creationId xmlns:a16="http://schemas.microsoft.com/office/drawing/2014/main" xmlns="" id="{A99D4A82-3BDB-4843-9BB6-C70870A5005D}"/>
              </a:ext>
            </a:extLst>
          </p:cNvPr>
          <p:cNvSpPr txBox="1"/>
          <p:nvPr/>
        </p:nvSpPr>
        <p:spPr>
          <a:xfrm>
            <a:off x="8566094" y="3931310"/>
            <a:ext cx="2433680"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rgbClr val="4472C4">
                    <a:lumMod val="50000"/>
                  </a:srgbClr>
                </a:solidFill>
                <a:latin typeface="Century Gothic"/>
              </a:rPr>
              <a:t>Le Jour de la Terre</a:t>
            </a:r>
          </a:p>
        </p:txBody>
      </p:sp>
      <p:sp>
        <p:nvSpPr>
          <p:cNvPr id="19" name="Action Button: Custom 16">
            <a:hlinkClick r:id="" action="ppaction://noaction" highlightClick="1">
              <a:snd r:embed="rId10" name="1.wav"/>
            </a:hlinkClick>
            <a:extLst>
              <a:ext uri="{FF2B5EF4-FFF2-40B4-BE49-F238E27FC236}">
                <a16:creationId xmlns:a16="http://schemas.microsoft.com/office/drawing/2014/main" xmlns="" id="{435B6101-1CE7-43A3-AEF3-E9F0A03C5850}"/>
              </a:ext>
            </a:extLst>
          </p:cNvPr>
          <p:cNvSpPr/>
          <p:nvPr/>
        </p:nvSpPr>
        <p:spPr>
          <a:xfrm>
            <a:off x="186061" y="23310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1</a:t>
            </a:r>
          </a:p>
        </p:txBody>
      </p:sp>
      <p:sp>
        <p:nvSpPr>
          <p:cNvPr id="20" name="Action Button: Custom 16">
            <a:hlinkClick r:id="" action="ppaction://noaction" highlightClick="1">
              <a:snd r:embed="rId11" name="2.wav"/>
            </a:hlinkClick>
            <a:extLst>
              <a:ext uri="{FF2B5EF4-FFF2-40B4-BE49-F238E27FC236}">
                <a16:creationId xmlns:a16="http://schemas.microsoft.com/office/drawing/2014/main" xmlns="" id="{7C968403-A558-4054-8C39-663EA09FEC66}"/>
              </a:ext>
            </a:extLst>
          </p:cNvPr>
          <p:cNvSpPr/>
          <p:nvPr/>
        </p:nvSpPr>
        <p:spPr>
          <a:xfrm>
            <a:off x="4117768" y="23310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2</a:t>
            </a:r>
          </a:p>
        </p:txBody>
      </p:sp>
      <p:sp>
        <p:nvSpPr>
          <p:cNvPr id="21" name="Action Button: Custom 16">
            <a:hlinkClick r:id="" action="ppaction://noaction" highlightClick="1">
              <a:snd r:embed="rId12" name="3.wav"/>
            </a:hlinkClick>
            <a:extLst>
              <a:ext uri="{FF2B5EF4-FFF2-40B4-BE49-F238E27FC236}">
                <a16:creationId xmlns:a16="http://schemas.microsoft.com/office/drawing/2014/main" xmlns="" id="{B1F5278E-0DB2-43B7-89B9-15A3ABC752AF}"/>
              </a:ext>
            </a:extLst>
          </p:cNvPr>
          <p:cNvSpPr/>
          <p:nvPr/>
        </p:nvSpPr>
        <p:spPr>
          <a:xfrm>
            <a:off x="7889172" y="23310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3</a:t>
            </a:r>
          </a:p>
        </p:txBody>
      </p:sp>
      <p:sp>
        <p:nvSpPr>
          <p:cNvPr id="22" name="Action Button: Custom 16">
            <a:hlinkClick r:id="" action="ppaction://noaction" highlightClick="1">
              <a:snd r:embed="rId13" name="4.wav"/>
            </a:hlinkClick>
            <a:extLst>
              <a:ext uri="{FF2B5EF4-FFF2-40B4-BE49-F238E27FC236}">
                <a16:creationId xmlns:a16="http://schemas.microsoft.com/office/drawing/2014/main" xmlns="" id="{7A6A42BB-701D-4AF4-86B2-7BF4C26503A1}"/>
              </a:ext>
            </a:extLst>
          </p:cNvPr>
          <p:cNvSpPr/>
          <p:nvPr/>
        </p:nvSpPr>
        <p:spPr>
          <a:xfrm>
            <a:off x="186061" y="483373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4</a:t>
            </a:r>
          </a:p>
        </p:txBody>
      </p:sp>
      <p:sp>
        <p:nvSpPr>
          <p:cNvPr id="23" name="Action Button: Custom 16">
            <a:hlinkClick r:id="" action="ppaction://noaction" highlightClick="1">
              <a:snd r:embed="rId14" name="5.wav"/>
            </a:hlinkClick>
            <a:extLst>
              <a:ext uri="{FF2B5EF4-FFF2-40B4-BE49-F238E27FC236}">
                <a16:creationId xmlns:a16="http://schemas.microsoft.com/office/drawing/2014/main" xmlns="" id="{8E00543F-0441-4AFD-80B3-4A84B590A75E}"/>
              </a:ext>
            </a:extLst>
          </p:cNvPr>
          <p:cNvSpPr/>
          <p:nvPr/>
        </p:nvSpPr>
        <p:spPr>
          <a:xfrm>
            <a:off x="4117768" y="483373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5</a:t>
            </a:r>
          </a:p>
        </p:txBody>
      </p:sp>
      <p:sp>
        <p:nvSpPr>
          <p:cNvPr id="24" name="Action Button: Custom 16">
            <a:hlinkClick r:id="" action="ppaction://noaction" highlightClick="1">
              <a:snd r:embed="rId15" name="6.wav"/>
            </a:hlinkClick>
            <a:extLst>
              <a:ext uri="{FF2B5EF4-FFF2-40B4-BE49-F238E27FC236}">
                <a16:creationId xmlns:a16="http://schemas.microsoft.com/office/drawing/2014/main" xmlns="" id="{DABF5F83-7AA1-4702-B149-5C298EE1CE2E}"/>
              </a:ext>
            </a:extLst>
          </p:cNvPr>
          <p:cNvSpPr/>
          <p:nvPr/>
        </p:nvSpPr>
        <p:spPr>
          <a:xfrm>
            <a:off x="7889172" y="48333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latin typeface="Century Gothic" panose="020B0502020202020204" pitchFamily="34" charset="0"/>
              </a:rPr>
              <a:t>6</a:t>
            </a:r>
          </a:p>
        </p:txBody>
      </p:sp>
      <p:sp>
        <p:nvSpPr>
          <p:cNvPr id="25" name="TextBox 24">
            <a:extLst>
              <a:ext uri="{FF2B5EF4-FFF2-40B4-BE49-F238E27FC236}">
                <a16:creationId xmlns:a16="http://schemas.microsoft.com/office/drawing/2014/main" xmlns="" id="{CCF5C38E-D84E-4D26-8FCC-CF4A40E9060A}"/>
              </a:ext>
            </a:extLst>
          </p:cNvPr>
          <p:cNvSpPr txBox="1"/>
          <p:nvPr/>
        </p:nvSpPr>
        <p:spPr>
          <a:xfrm>
            <a:off x="990292" y="3391225"/>
            <a:ext cx="1986442" cy="400110"/>
          </a:xfrm>
          <a:prstGeom prst="rect">
            <a:avLst/>
          </a:prstGeom>
          <a:solidFill>
            <a:schemeClr val="bg1"/>
          </a:solidFill>
          <a:ln>
            <a:solidFill>
              <a:srgbClr val="EE6000"/>
            </a:solidFill>
          </a:ln>
        </p:spPr>
        <p:txBody>
          <a:bodyPr wrap="none" rtlCol="0" anchor="ctr">
            <a:spAutoFit/>
          </a:bodyPr>
          <a:lstStyle/>
          <a:p>
            <a:pPr algn="ctr"/>
            <a:r>
              <a:rPr lang="fr-FR" sz="2000" b="1" dirty="0">
                <a:solidFill>
                  <a:srgbClr val="EE6000"/>
                </a:solidFill>
                <a:latin typeface="Century Gothic"/>
              </a:rPr>
              <a:t>le premier mai</a:t>
            </a:r>
          </a:p>
        </p:txBody>
      </p:sp>
      <p:sp>
        <p:nvSpPr>
          <p:cNvPr id="26" name="TextBox 25">
            <a:extLst>
              <a:ext uri="{FF2B5EF4-FFF2-40B4-BE49-F238E27FC236}">
                <a16:creationId xmlns:a16="http://schemas.microsoft.com/office/drawing/2014/main" xmlns="" id="{98320BA6-A541-478B-B7B9-E4F976F444D9}"/>
              </a:ext>
            </a:extLst>
          </p:cNvPr>
          <p:cNvSpPr txBox="1"/>
          <p:nvPr/>
        </p:nvSpPr>
        <p:spPr>
          <a:xfrm>
            <a:off x="5239835" y="3395116"/>
            <a:ext cx="1712328" cy="400110"/>
          </a:xfrm>
          <a:prstGeom prst="rect">
            <a:avLst/>
          </a:prstGeom>
          <a:solidFill>
            <a:schemeClr val="bg1"/>
          </a:solidFill>
          <a:ln>
            <a:solidFill>
              <a:srgbClr val="EE6000"/>
            </a:solidFill>
          </a:ln>
        </p:spPr>
        <p:txBody>
          <a:bodyPr wrap="none" rtlCol="0" anchor="ctr">
            <a:spAutoFit/>
          </a:bodyPr>
          <a:lstStyle/>
          <a:p>
            <a:pPr algn="ctr"/>
            <a:r>
              <a:rPr lang="fr-FR" sz="2000" b="1" dirty="0">
                <a:solidFill>
                  <a:srgbClr val="EE6000"/>
                </a:solidFill>
                <a:latin typeface="Century Gothic"/>
              </a:rPr>
              <a:t>le six janvier</a:t>
            </a:r>
          </a:p>
        </p:txBody>
      </p:sp>
      <p:sp>
        <p:nvSpPr>
          <p:cNvPr id="28" name="TextBox 27">
            <a:extLst>
              <a:ext uri="{FF2B5EF4-FFF2-40B4-BE49-F238E27FC236}">
                <a16:creationId xmlns:a16="http://schemas.microsoft.com/office/drawing/2014/main" xmlns="" id="{EABA7656-1A3A-48F7-B134-BCF561A773C5}"/>
              </a:ext>
            </a:extLst>
          </p:cNvPr>
          <p:cNvSpPr txBox="1"/>
          <p:nvPr/>
        </p:nvSpPr>
        <p:spPr>
          <a:xfrm>
            <a:off x="8981274" y="3395116"/>
            <a:ext cx="1603324" cy="400110"/>
          </a:xfrm>
          <a:prstGeom prst="rect">
            <a:avLst/>
          </a:prstGeom>
          <a:solidFill>
            <a:schemeClr val="bg1"/>
          </a:solidFill>
          <a:ln>
            <a:solidFill>
              <a:srgbClr val="EE6000"/>
            </a:solidFill>
          </a:ln>
        </p:spPr>
        <p:txBody>
          <a:bodyPr wrap="none" rtlCol="0" anchor="ctr">
            <a:spAutoFit/>
          </a:bodyPr>
          <a:lstStyle/>
          <a:p>
            <a:pPr algn="ctr"/>
            <a:r>
              <a:rPr lang="fr-FR" sz="2000" b="1" dirty="0">
                <a:solidFill>
                  <a:srgbClr val="EE6000"/>
                </a:solidFill>
                <a:latin typeface="Century Gothic"/>
              </a:rPr>
              <a:t>le huit mars</a:t>
            </a:r>
          </a:p>
        </p:txBody>
      </p:sp>
      <p:sp>
        <p:nvSpPr>
          <p:cNvPr id="29" name="TextBox 28">
            <a:extLst>
              <a:ext uri="{FF2B5EF4-FFF2-40B4-BE49-F238E27FC236}">
                <a16:creationId xmlns:a16="http://schemas.microsoft.com/office/drawing/2014/main" xmlns="" id="{A94CCE16-15AE-4D27-AC71-5CCC006B2720}"/>
              </a:ext>
            </a:extLst>
          </p:cNvPr>
          <p:cNvSpPr txBox="1"/>
          <p:nvPr/>
        </p:nvSpPr>
        <p:spPr>
          <a:xfrm>
            <a:off x="719578" y="5931365"/>
            <a:ext cx="2518639" cy="400110"/>
          </a:xfrm>
          <a:prstGeom prst="rect">
            <a:avLst/>
          </a:prstGeom>
          <a:solidFill>
            <a:schemeClr val="bg1"/>
          </a:solidFill>
          <a:ln>
            <a:solidFill>
              <a:srgbClr val="EE6000"/>
            </a:solidFill>
          </a:ln>
        </p:spPr>
        <p:txBody>
          <a:bodyPr wrap="none" rtlCol="0" anchor="ctr">
            <a:spAutoFit/>
          </a:bodyPr>
          <a:lstStyle/>
          <a:p>
            <a:pPr algn="ctr"/>
            <a:r>
              <a:rPr lang="fr-FR" sz="2000" b="1" dirty="0">
                <a:solidFill>
                  <a:srgbClr val="EE6000"/>
                </a:solidFill>
                <a:latin typeface="Century Gothic"/>
              </a:rPr>
              <a:t>le vingt-quatre juin</a:t>
            </a:r>
          </a:p>
        </p:txBody>
      </p:sp>
      <p:sp>
        <p:nvSpPr>
          <p:cNvPr id="30" name="TextBox 29">
            <a:extLst>
              <a:ext uri="{FF2B5EF4-FFF2-40B4-BE49-F238E27FC236}">
                <a16:creationId xmlns:a16="http://schemas.microsoft.com/office/drawing/2014/main" xmlns="" id="{B8C942D8-201A-48C6-97D5-8D87BA315769}"/>
              </a:ext>
            </a:extLst>
          </p:cNvPr>
          <p:cNvSpPr txBox="1"/>
          <p:nvPr/>
        </p:nvSpPr>
        <p:spPr>
          <a:xfrm>
            <a:off x="5119611" y="5931365"/>
            <a:ext cx="1952779" cy="400110"/>
          </a:xfrm>
          <a:prstGeom prst="rect">
            <a:avLst/>
          </a:prstGeom>
          <a:solidFill>
            <a:schemeClr val="bg1"/>
          </a:solidFill>
          <a:ln>
            <a:solidFill>
              <a:srgbClr val="EE6000"/>
            </a:solidFill>
          </a:ln>
        </p:spPr>
        <p:txBody>
          <a:bodyPr wrap="none" rtlCol="0" anchor="ctr">
            <a:spAutoFit/>
          </a:bodyPr>
          <a:lstStyle/>
          <a:p>
            <a:pPr algn="ctr"/>
            <a:r>
              <a:rPr lang="fr-FR" sz="2000" b="1" dirty="0">
                <a:solidFill>
                  <a:srgbClr val="EE6000"/>
                </a:solidFill>
                <a:latin typeface="Century Gothic"/>
              </a:rPr>
              <a:t>le deux février</a:t>
            </a:r>
          </a:p>
        </p:txBody>
      </p:sp>
      <p:sp>
        <p:nvSpPr>
          <p:cNvPr id="31" name="TextBox 30">
            <a:extLst>
              <a:ext uri="{FF2B5EF4-FFF2-40B4-BE49-F238E27FC236}">
                <a16:creationId xmlns:a16="http://schemas.microsoft.com/office/drawing/2014/main" xmlns="" id="{585487DB-95E3-48AC-9663-5986F4A5165D}"/>
              </a:ext>
            </a:extLst>
          </p:cNvPr>
          <p:cNvSpPr txBox="1"/>
          <p:nvPr/>
        </p:nvSpPr>
        <p:spPr>
          <a:xfrm>
            <a:off x="8574911" y="5931365"/>
            <a:ext cx="2416046" cy="400110"/>
          </a:xfrm>
          <a:prstGeom prst="rect">
            <a:avLst/>
          </a:prstGeom>
          <a:solidFill>
            <a:schemeClr val="bg1"/>
          </a:solidFill>
          <a:ln>
            <a:solidFill>
              <a:srgbClr val="EE6000"/>
            </a:solidFill>
          </a:ln>
        </p:spPr>
        <p:txBody>
          <a:bodyPr wrap="none" rtlCol="0" anchor="ctr">
            <a:spAutoFit/>
          </a:bodyPr>
          <a:lstStyle/>
          <a:p>
            <a:pPr algn="ctr"/>
            <a:r>
              <a:rPr lang="fr-FR" sz="2000" b="1" dirty="0">
                <a:solidFill>
                  <a:srgbClr val="EE6000"/>
                </a:solidFill>
                <a:latin typeface="Century Gothic"/>
              </a:rPr>
              <a:t>le vingt-deux avril</a:t>
            </a:r>
          </a:p>
        </p:txBody>
      </p:sp>
    </p:spTree>
    <p:extLst>
      <p:ext uri="{BB962C8B-B14F-4D97-AF65-F5344CB8AC3E}">
        <p14:creationId xmlns:p14="http://schemas.microsoft.com/office/powerpoint/2010/main" val="1324414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a:t>
            </a:r>
            <a:r>
              <a:rPr lang="en-GB" sz="3600" b="1" dirty="0" err="1">
                <a:solidFill>
                  <a:schemeClr val="bg1"/>
                </a:solidFill>
              </a:rPr>
              <a:t>carnaval</a:t>
            </a:r>
            <a:endParaRPr lang="en-GB" sz="3600" b="1" dirty="0">
              <a:solidFill>
                <a:schemeClr val="bg1"/>
              </a:solidFill>
            </a:endParaRPr>
          </a:p>
        </p:txBody>
      </p:sp>
      <p:sp>
        <p:nvSpPr>
          <p:cNvPr id="7" name="Rounded Rectangle 46">
            <a:extLst>
              <a:ext uri="{FF2B5EF4-FFF2-40B4-BE49-F238E27FC236}">
                <a16:creationId xmlns:a16="http://schemas.microsoft.com/office/drawing/2014/main" xmlns=""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lire</a:t>
            </a:r>
          </a:p>
        </p:txBody>
      </p:sp>
      <p:sp>
        <p:nvSpPr>
          <p:cNvPr id="6" name="TextBox 5">
            <a:extLst>
              <a:ext uri="{FF2B5EF4-FFF2-40B4-BE49-F238E27FC236}">
                <a16:creationId xmlns:a16="http://schemas.microsoft.com/office/drawing/2014/main" xmlns="" id="{16E5D2C8-39D0-B149-BD4B-D3EDCF96BB45}"/>
              </a:ext>
            </a:extLst>
          </p:cNvPr>
          <p:cNvSpPr txBox="1"/>
          <p:nvPr/>
        </p:nvSpPr>
        <p:spPr>
          <a:xfrm>
            <a:off x="180000" y="1296000"/>
            <a:ext cx="11878650" cy="461665"/>
          </a:xfrm>
          <a:prstGeom prst="rect">
            <a:avLst/>
          </a:prstGeom>
          <a:noFill/>
        </p:spPr>
        <p:txBody>
          <a:bodyPr wrap="square" rtlCol="0">
            <a:spAutoFit/>
          </a:bodyPr>
          <a:lstStyle/>
          <a:p>
            <a:pPr>
              <a:defRPr/>
            </a:pPr>
            <a:r>
              <a:rPr lang="en-US" sz="2400" dirty="0">
                <a:solidFill>
                  <a:srgbClr val="5B9BD5">
                    <a:lumMod val="50000"/>
                  </a:srgbClr>
                </a:solidFill>
                <a:latin typeface="Century Gothic" panose="020F0302020204030204"/>
              </a:rPr>
              <a:t>Que fait Amir avec la </a:t>
            </a:r>
            <a:r>
              <a:rPr lang="en-US" sz="2400" dirty="0" err="1">
                <a:solidFill>
                  <a:srgbClr val="5B9BD5">
                    <a:lumMod val="50000"/>
                  </a:srgbClr>
                </a:solidFill>
                <a:latin typeface="Century Gothic" panose="020F0302020204030204"/>
              </a:rPr>
              <a:t>famille</a:t>
            </a:r>
            <a:r>
              <a:rPr lang="en-US" sz="2400" dirty="0">
                <a:solidFill>
                  <a:srgbClr val="5B9BD5">
                    <a:lumMod val="50000"/>
                  </a:srgbClr>
                </a:solidFill>
                <a:latin typeface="Century Gothic" panose="020F0302020204030204"/>
              </a:rPr>
              <a:t> (</a:t>
            </a:r>
            <a:r>
              <a:rPr lang="en-US" sz="2400" b="1" dirty="0">
                <a:solidFill>
                  <a:srgbClr val="5B9BD5">
                    <a:lumMod val="50000"/>
                  </a:srgbClr>
                </a:solidFill>
                <a:latin typeface="Century Gothic" panose="020F0302020204030204"/>
              </a:rPr>
              <a:t>nous</a:t>
            </a:r>
            <a:r>
              <a:rPr lang="en-US" sz="2400" dirty="0">
                <a:solidFill>
                  <a:srgbClr val="5B9BD5">
                    <a:lumMod val="50000"/>
                  </a:srgbClr>
                </a:solidFill>
                <a:latin typeface="Century Gothic" panose="020F0302020204030204"/>
              </a:rPr>
              <a:t>) ? Que font les </a:t>
            </a:r>
            <a:r>
              <a:rPr lang="en-US" sz="2400" dirty="0" err="1">
                <a:solidFill>
                  <a:srgbClr val="5B9BD5">
                    <a:lumMod val="50000"/>
                  </a:srgbClr>
                </a:solidFill>
                <a:latin typeface="Century Gothic" panose="020F0302020204030204"/>
              </a:rPr>
              <a:t>personnes</a:t>
            </a:r>
            <a:r>
              <a:rPr lang="en-US" sz="2400" dirty="0">
                <a:solidFill>
                  <a:srgbClr val="5B9BD5">
                    <a:lumMod val="50000"/>
                  </a:srgbClr>
                </a:solidFill>
                <a:latin typeface="Century Gothic" panose="020F0302020204030204"/>
              </a:rPr>
              <a:t> </a:t>
            </a:r>
            <a:r>
              <a:rPr lang="en-US" sz="2400" dirty="0" err="1">
                <a:solidFill>
                  <a:srgbClr val="5B9BD5">
                    <a:lumMod val="50000"/>
                  </a:srgbClr>
                </a:solidFill>
                <a:latin typeface="Century Gothic" panose="020F0302020204030204"/>
              </a:rPr>
              <a:t>en</a:t>
            </a:r>
            <a:r>
              <a:rPr lang="en-US" sz="2400" dirty="0">
                <a:solidFill>
                  <a:srgbClr val="5B9BD5">
                    <a:lumMod val="50000"/>
                  </a:srgbClr>
                </a:solidFill>
                <a:latin typeface="Century Gothic" panose="020F0302020204030204"/>
              </a:rPr>
              <a:t> </a:t>
            </a:r>
            <a:r>
              <a:rPr lang="en-US" sz="2400" dirty="0" err="1">
                <a:solidFill>
                  <a:srgbClr val="5B9BD5">
                    <a:lumMod val="50000"/>
                  </a:srgbClr>
                </a:solidFill>
                <a:latin typeface="Century Gothic" panose="020F0302020204030204"/>
              </a:rPr>
              <a:t>général</a:t>
            </a:r>
            <a:r>
              <a:rPr lang="en-US" sz="2400" dirty="0">
                <a:solidFill>
                  <a:srgbClr val="5B9BD5">
                    <a:lumMod val="50000"/>
                  </a:srgbClr>
                </a:solidFill>
                <a:latin typeface="Century Gothic" panose="020F0302020204030204"/>
              </a:rPr>
              <a:t> (</a:t>
            </a:r>
            <a:r>
              <a:rPr lang="en-US" sz="2400" b="1" dirty="0">
                <a:solidFill>
                  <a:srgbClr val="5B9BD5">
                    <a:lumMod val="50000"/>
                  </a:srgbClr>
                </a:solidFill>
                <a:latin typeface="Century Gothic" panose="020F0302020204030204"/>
              </a:rPr>
              <a:t>on</a:t>
            </a:r>
            <a:r>
              <a:rPr lang="en-US" sz="2400" dirty="0">
                <a:solidFill>
                  <a:srgbClr val="5B9BD5">
                    <a:lumMod val="50000"/>
                  </a:srgbClr>
                </a:solidFill>
                <a:latin typeface="Century Gothic" panose="020F0302020204030204"/>
              </a:rPr>
              <a:t>) ?</a:t>
            </a:r>
          </a:p>
        </p:txBody>
      </p:sp>
      <p:sp>
        <p:nvSpPr>
          <p:cNvPr id="3" name="Rectangle 2">
            <a:extLst>
              <a:ext uri="{FF2B5EF4-FFF2-40B4-BE49-F238E27FC236}">
                <a16:creationId xmlns:a16="http://schemas.microsoft.com/office/drawing/2014/main" xmlns="" id="{CF1CD54A-4B55-49DE-9F9E-204F38C428C3}"/>
              </a:ext>
            </a:extLst>
          </p:cNvPr>
          <p:cNvSpPr/>
          <p:nvPr/>
        </p:nvSpPr>
        <p:spPr>
          <a:xfrm>
            <a:off x="180000" y="1889673"/>
            <a:ext cx="11729920"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dirty="0">
                <a:solidFill>
                  <a:srgbClr val="115076"/>
                </a:solidFill>
                <a:latin typeface="Century Gothic"/>
              </a:rPr>
              <a:t>Le carnaval de Nice est un grand événement en février (ou mars). </a:t>
            </a:r>
            <a:r>
              <a:rPr lang="fr-FR" sz="2000" b="1" dirty="0">
                <a:solidFill>
                  <a:srgbClr val="EE6000"/>
                </a:solidFill>
                <a:latin typeface="Century Gothic"/>
              </a:rPr>
              <a:t>On</a:t>
            </a:r>
            <a:r>
              <a:rPr lang="fr-FR" sz="2000" dirty="0">
                <a:solidFill>
                  <a:srgbClr val="115076"/>
                </a:solidFill>
                <a:latin typeface="Century Gothic"/>
              </a:rPr>
              <a:t>    </a:t>
            </a:r>
            <a:r>
              <a:rPr lang="fr-FR" sz="2000" b="1" dirty="0">
                <a:solidFill>
                  <a:srgbClr val="115076"/>
                </a:solidFill>
                <a:latin typeface="Century Gothic"/>
              </a:rPr>
              <a:t>regarde</a:t>
            </a:r>
            <a:r>
              <a:rPr lang="fr-FR" sz="2000" dirty="0">
                <a:solidFill>
                  <a:srgbClr val="115076"/>
                </a:solidFill>
                <a:latin typeface="Century Gothic"/>
              </a:rPr>
              <a:t> la parade. Il y a un thème différent chaque année, et </a:t>
            </a:r>
            <a:r>
              <a:rPr lang="fr-FR" sz="2000" b="1" dirty="0">
                <a:solidFill>
                  <a:srgbClr val="EE6000"/>
                </a:solidFill>
                <a:latin typeface="Century Gothic"/>
              </a:rPr>
              <a:t>nous  </a:t>
            </a:r>
            <a:r>
              <a:rPr lang="fr-FR" sz="2000" b="1" dirty="0">
                <a:solidFill>
                  <a:srgbClr val="115076"/>
                </a:solidFill>
                <a:latin typeface="Century Gothic"/>
              </a:rPr>
              <a:t>pensons au</a:t>
            </a:r>
            <a:r>
              <a:rPr lang="fr-FR" sz="2000" dirty="0">
                <a:solidFill>
                  <a:srgbClr val="115076"/>
                </a:solidFill>
                <a:latin typeface="Century Gothic"/>
              </a:rPr>
              <a:t> thème de l’année prochaine. </a:t>
            </a:r>
            <a:r>
              <a:rPr lang="fr-FR" sz="2000" b="1" dirty="0">
                <a:solidFill>
                  <a:srgbClr val="EE6000"/>
                </a:solidFill>
                <a:latin typeface="Century Gothic"/>
              </a:rPr>
              <a:t>On</a:t>
            </a:r>
            <a:r>
              <a:rPr lang="fr-FR" sz="2000" dirty="0">
                <a:solidFill>
                  <a:srgbClr val="115076"/>
                </a:solidFill>
                <a:latin typeface="Century Gothic"/>
              </a:rPr>
              <a:t>       </a:t>
            </a:r>
            <a:r>
              <a:rPr lang="fr-FR" sz="2000" b="1" dirty="0">
                <a:solidFill>
                  <a:srgbClr val="115076"/>
                </a:solidFill>
                <a:latin typeface="Century Gothic"/>
              </a:rPr>
              <a:t>partage</a:t>
            </a:r>
            <a:r>
              <a:rPr lang="fr-FR" sz="2000" dirty="0">
                <a:solidFill>
                  <a:srgbClr val="115076"/>
                </a:solidFill>
                <a:latin typeface="Century Gothic"/>
              </a:rPr>
              <a:t> des fleurs* à la « bataille de fleurs ». C’est une tradition unique à Nice.  </a:t>
            </a:r>
            <a:r>
              <a:rPr lang="fr-FR" sz="2000" b="1" dirty="0">
                <a:solidFill>
                  <a:srgbClr val="EE6000"/>
                </a:solidFill>
                <a:latin typeface="Century Gothic"/>
              </a:rPr>
              <a:t>Nous</a:t>
            </a:r>
            <a:r>
              <a:rPr lang="fr-FR" sz="2000" dirty="0">
                <a:solidFill>
                  <a:srgbClr val="115076"/>
                </a:solidFill>
                <a:latin typeface="Century Gothic"/>
              </a:rPr>
              <a:t> </a:t>
            </a:r>
            <a:r>
              <a:rPr lang="fr-FR" sz="2000" b="1" dirty="0">
                <a:solidFill>
                  <a:srgbClr val="115076"/>
                </a:solidFill>
                <a:latin typeface="Century Gothic"/>
              </a:rPr>
              <a:t>marchons</a:t>
            </a:r>
            <a:r>
              <a:rPr lang="fr-FR" sz="2000" dirty="0">
                <a:solidFill>
                  <a:srgbClr val="115076"/>
                </a:solidFill>
                <a:latin typeface="Century Gothic"/>
              </a:rPr>
              <a:t> en ville, et </a:t>
            </a:r>
            <a:r>
              <a:rPr lang="fr-FR" sz="2000" b="1" dirty="0">
                <a:solidFill>
                  <a:srgbClr val="EE6000"/>
                </a:solidFill>
                <a:latin typeface="Century Gothic"/>
              </a:rPr>
              <a:t>nous</a:t>
            </a:r>
            <a:r>
              <a:rPr lang="fr-FR" sz="2000" dirty="0">
                <a:solidFill>
                  <a:srgbClr val="115076"/>
                </a:solidFill>
                <a:latin typeface="Century Gothic"/>
              </a:rPr>
              <a:t> </a:t>
            </a:r>
            <a:r>
              <a:rPr lang="fr-FR" sz="2000" b="1" dirty="0">
                <a:solidFill>
                  <a:srgbClr val="115076"/>
                </a:solidFill>
                <a:latin typeface="Century Gothic"/>
              </a:rPr>
              <a:t>écoutons</a:t>
            </a:r>
            <a:r>
              <a:rPr lang="fr-FR" sz="2000" dirty="0">
                <a:solidFill>
                  <a:srgbClr val="115076"/>
                </a:solidFill>
                <a:latin typeface="Century Gothic"/>
              </a:rPr>
              <a:t> la musique. En février, </a:t>
            </a:r>
            <a:r>
              <a:rPr lang="fr-FR" sz="2000" b="1" dirty="0">
                <a:solidFill>
                  <a:srgbClr val="EE6000"/>
                </a:solidFill>
                <a:latin typeface="Century Gothic"/>
              </a:rPr>
              <a:t>nous</a:t>
            </a:r>
            <a:r>
              <a:rPr lang="fr-FR" sz="2000" dirty="0">
                <a:solidFill>
                  <a:srgbClr val="115076"/>
                </a:solidFill>
                <a:latin typeface="Century Gothic"/>
              </a:rPr>
              <a:t> </a:t>
            </a:r>
            <a:r>
              <a:rPr lang="fr-FR" sz="2000" b="1" dirty="0">
                <a:solidFill>
                  <a:srgbClr val="115076"/>
                </a:solidFill>
                <a:latin typeface="Century Gothic"/>
              </a:rPr>
              <a:t>visitons</a:t>
            </a:r>
            <a:r>
              <a:rPr lang="fr-FR" sz="2000" dirty="0">
                <a:solidFill>
                  <a:srgbClr val="115076"/>
                </a:solidFill>
                <a:latin typeface="Century Gothic"/>
              </a:rPr>
              <a:t> la ville de Menton aussi, pour la fête du citron*. </a:t>
            </a:r>
            <a:r>
              <a:rPr lang="fr-FR" sz="2000" b="1" dirty="0">
                <a:solidFill>
                  <a:srgbClr val="EE6000"/>
                </a:solidFill>
                <a:latin typeface="Century Gothic"/>
              </a:rPr>
              <a:t>On</a:t>
            </a:r>
            <a:r>
              <a:rPr lang="fr-FR" sz="2000" dirty="0">
                <a:solidFill>
                  <a:srgbClr val="115076"/>
                </a:solidFill>
                <a:latin typeface="Century Gothic"/>
              </a:rPr>
              <a:t>   ne </a:t>
            </a:r>
            <a:r>
              <a:rPr lang="fr-FR" sz="2000" b="1" dirty="0">
                <a:solidFill>
                  <a:srgbClr val="115076"/>
                </a:solidFill>
                <a:latin typeface="Century Gothic"/>
              </a:rPr>
              <a:t>mange</a:t>
            </a:r>
            <a:r>
              <a:rPr lang="fr-FR" sz="2000" dirty="0">
                <a:solidFill>
                  <a:srgbClr val="115076"/>
                </a:solidFill>
                <a:latin typeface="Century Gothic"/>
              </a:rPr>
              <a:t> pas les fruits… </a:t>
            </a:r>
            <a:r>
              <a:rPr lang="fr-FR" sz="2000" b="1" dirty="0">
                <a:solidFill>
                  <a:srgbClr val="EE6000"/>
                </a:solidFill>
                <a:latin typeface="Century Gothic"/>
              </a:rPr>
              <a:t>on</a:t>
            </a:r>
            <a:r>
              <a:rPr lang="fr-FR" sz="2000" dirty="0">
                <a:solidFill>
                  <a:srgbClr val="115076"/>
                </a:solidFill>
                <a:latin typeface="Century Gothic"/>
              </a:rPr>
              <a:t>    </a:t>
            </a:r>
            <a:r>
              <a:rPr lang="fr-FR" sz="2000" b="1" dirty="0">
                <a:solidFill>
                  <a:srgbClr val="115076"/>
                </a:solidFill>
                <a:latin typeface="Century Gothic"/>
              </a:rPr>
              <a:t>crée</a:t>
            </a:r>
            <a:r>
              <a:rPr lang="fr-FR" sz="2000" dirty="0">
                <a:solidFill>
                  <a:srgbClr val="115076"/>
                </a:solidFill>
                <a:latin typeface="Century Gothic"/>
              </a:rPr>
              <a:t> des sculptures avec !</a:t>
            </a:r>
            <a:endParaRPr lang="fr-FR" sz="2000" dirty="0">
              <a:solidFill>
                <a:srgbClr val="203864"/>
              </a:solidFill>
              <a:latin typeface="Century Gothic"/>
            </a:endParaRPr>
          </a:p>
        </p:txBody>
      </p:sp>
      <p:sp>
        <p:nvSpPr>
          <p:cNvPr id="9" name="Rectangle 8">
            <a:extLst>
              <a:ext uri="{FF2B5EF4-FFF2-40B4-BE49-F238E27FC236}">
                <a16:creationId xmlns:a16="http://schemas.microsoft.com/office/drawing/2014/main" xmlns="" id="{A26A668C-A37C-4959-85B2-52EA6BEAFE97}"/>
              </a:ext>
            </a:extLst>
          </p:cNvPr>
          <p:cNvSpPr/>
          <p:nvPr/>
        </p:nvSpPr>
        <p:spPr>
          <a:xfrm>
            <a:off x="8478302" y="1952953"/>
            <a:ext cx="590550"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latin typeface="Century Gothic"/>
              </a:rPr>
              <a:t>[1]</a:t>
            </a:r>
          </a:p>
        </p:txBody>
      </p:sp>
      <p:sp>
        <p:nvSpPr>
          <p:cNvPr id="10" name="Rectangle 9">
            <a:extLst>
              <a:ext uri="{FF2B5EF4-FFF2-40B4-BE49-F238E27FC236}">
                <a16:creationId xmlns:a16="http://schemas.microsoft.com/office/drawing/2014/main" xmlns="" id="{2212ABD7-FD5A-4717-BF8E-8DFB1BA0EF69}"/>
              </a:ext>
            </a:extLst>
          </p:cNvPr>
          <p:cNvSpPr/>
          <p:nvPr/>
        </p:nvSpPr>
        <p:spPr>
          <a:xfrm>
            <a:off x="5375509" y="2250092"/>
            <a:ext cx="669451"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latin typeface="Century Gothic"/>
              </a:rPr>
              <a:t>[2]</a:t>
            </a:r>
          </a:p>
        </p:txBody>
      </p:sp>
      <p:sp>
        <p:nvSpPr>
          <p:cNvPr id="11" name="Rectangle 10">
            <a:extLst>
              <a:ext uri="{FF2B5EF4-FFF2-40B4-BE49-F238E27FC236}">
                <a16:creationId xmlns:a16="http://schemas.microsoft.com/office/drawing/2014/main" xmlns="" id="{2B58E7E5-B4F7-4EA1-B5A4-024113F33143}"/>
              </a:ext>
            </a:extLst>
          </p:cNvPr>
          <p:cNvSpPr/>
          <p:nvPr/>
        </p:nvSpPr>
        <p:spPr>
          <a:xfrm>
            <a:off x="11272478" y="2265092"/>
            <a:ext cx="590550" cy="263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latin typeface="Century Gothic"/>
              </a:rPr>
              <a:t>[3]</a:t>
            </a:r>
          </a:p>
        </p:txBody>
      </p:sp>
      <p:sp>
        <p:nvSpPr>
          <p:cNvPr id="12" name="Rectangle 11">
            <a:extLst>
              <a:ext uri="{FF2B5EF4-FFF2-40B4-BE49-F238E27FC236}">
                <a16:creationId xmlns:a16="http://schemas.microsoft.com/office/drawing/2014/main" xmlns="" id="{1E81935A-263A-405F-AA1D-41A5A498D7EC}"/>
              </a:ext>
            </a:extLst>
          </p:cNvPr>
          <p:cNvSpPr/>
          <p:nvPr/>
        </p:nvSpPr>
        <p:spPr>
          <a:xfrm>
            <a:off x="9875141" y="2562024"/>
            <a:ext cx="694452" cy="308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latin typeface="Century Gothic"/>
              </a:rPr>
              <a:t>[4]</a:t>
            </a:r>
          </a:p>
        </p:txBody>
      </p:sp>
      <p:sp>
        <p:nvSpPr>
          <p:cNvPr id="13" name="Rectangle 12">
            <a:extLst>
              <a:ext uri="{FF2B5EF4-FFF2-40B4-BE49-F238E27FC236}">
                <a16:creationId xmlns:a16="http://schemas.microsoft.com/office/drawing/2014/main" xmlns="" id="{887D9845-B95B-4A24-96CD-D344F9332D1E}"/>
              </a:ext>
            </a:extLst>
          </p:cNvPr>
          <p:cNvSpPr/>
          <p:nvPr/>
        </p:nvSpPr>
        <p:spPr>
          <a:xfrm>
            <a:off x="2884494" y="2854399"/>
            <a:ext cx="590550"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latin typeface="Century Gothic"/>
              </a:rPr>
              <a:t>[5]</a:t>
            </a:r>
          </a:p>
        </p:txBody>
      </p:sp>
      <p:sp>
        <p:nvSpPr>
          <p:cNvPr id="14" name="Rectangle 13">
            <a:extLst>
              <a:ext uri="{FF2B5EF4-FFF2-40B4-BE49-F238E27FC236}">
                <a16:creationId xmlns:a16="http://schemas.microsoft.com/office/drawing/2014/main" xmlns="" id="{DBE284E3-0FD2-4E6E-B8D5-DF701F113F3E}"/>
              </a:ext>
            </a:extLst>
          </p:cNvPr>
          <p:cNvSpPr/>
          <p:nvPr/>
        </p:nvSpPr>
        <p:spPr>
          <a:xfrm>
            <a:off x="7473171" y="2863435"/>
            <a:ext cx="590550" cy="257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latin typeface="Century Gothic"/>
              </a:rPr>
              <a:t>[6]</a:t>
            </a:r>
          </a:p>
        </p:txBody>
      </p:sp>
      <p:sp>
        <p:nvSpPr>
          <p:cNvPr id="15" name="Rectangle 14">
            <a:extLst>
              <a:ext uri="{FF2B5EF4-FFF2-40B4-BE49-F238E27FC236}">
                <a16:creationId xmlns:a16="http://schemas.microsoft.com/office/drawing/2014/main" xmlns="" id="{2980AF48-4777-4A76-A0D7-79EB4CADFE13}"/>
              </a:ext>
            </a:extLst>
          </p:cNvPr>
          <p:cNvSpPr/>
          <p:nvPr/>
        </p:nvSpPr>
        <p:spPr>
          <a:xfrm>
            <a:off x="3800475" y="3148519"/>
            <a:ext cx="590550"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latin typeface="Century Gothic"/>
              </a:rPr>
              <a:t>[7]</a:t>
            </a:r>
          </a:p>
        </p:txBody>
      </p:sp>
      <p:sp>
        <p:nvSpPr>
          <p:cNvPr id="16" name="Rectangle 15">
            <a:extLst>
              <a:ext uri="{FF2B5EF4-FFF2-40B4-BE49-F238E27FC236}">
                <a16:creationId xmlns:a16="http://schemas.microsoft.com/office/drawing/2014/main" xmlns="" id="{572A1530-8DA6-43C2-909F-3D038E9705C9}"/>
              </a:ext>
            </a:extLst>
          </p:cNvPr>
          <p:cNvSpPr/>
          <p:nvPr/>
        </p:nvSpPr>
        <p:spPr>
          <a:xfrm>
            <a:off x="7473171" y="3176654"/>
            <a:ext cx="590550"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E6000"/>
                </a:solidFill>
                <a:latin typeface="Century Gothic"/>
              </a:rPr>
              <a:t>[8]</a:t>
            </a:r>
          </a:p>
        </p:txBody>
      </p:sp>
      <p:pic>
        <p:nvPicPr>
          <p:cNvPr id="1034" name="Picture 10" descr="Corso illuminé Nice Carnaval 17/02/2015">
            <a:extLst>
              <a:ext uri="{FF2B5EF4-FFF2-40B4-BE49-F238E27FC236}">
                <a16:creationId xmlns:a16="http://schemas.microsoft.com/office/drawing/2014/main" xmlns="" id="{91533E24-FE77-4F9D-A0AB-FC707F829A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8319" y="3686223"/>
            <a:ext cx="323841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ampagne">
            <a:extLst>
              <a:ext uri="{FF2B5EF4-FFF2-40B4-BE49-F238E27FC236}">
                <a16:creationId xmlns:a16="http://schemas.microsoft.com/office/drawing/2014/main" xmlns="" id="{A186303A-7D44-402D-A999-F4E7DFC8BA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6415" y="3686223"/>
            <a:ext cx="2783505"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ttend!">
            <a:extLst>
              <a:ext uri="{FF2B5EF4-FFF2-40B4-BE49-F238E27FC236}">
                <a16:creationId xmlns:a16="http://schemas.microsoft.com/office/drawing/2014/main" xmlns="" id="{F8C60265-6F9E-4F61-8410-6B5C1DC93D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000" y="3686223"/>
            <a:ext cx="3110886"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SC_0474">
            <a:extLst>
              <a:ext uri="{FF2B5EF4-FFF2-40B4-BE49-F238E27FC236}">
                <a16:creationId xmlns:a16="http://schemas.microsoft.com/office/drawing/2014/main" xmlns="" id="{C76A0202-AE10-4649-9DC6-08EE7051A2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7996" y="3686223"/>
            <a:ext cx="323841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23072416-2426-421A-8128-85631227DC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6738" y="-144000"/>
            <a:ext cx="1440000" cy="1440000"/>
          </a:xfrm>
          <a:prstGeom prst="rect">
            <a:avLst/>
          </a:prstGeom>
        </p:spPr>
      </p:pic>
      <p:sp>
        <p:nvSpPr>
          <p:cNvPr id="20" name="TextBox 19">
            <a:extLst>
              <a:ext uri="{FF2B5EF4-FFF2-40B4-BE49-F238E27FC236}">
                <a16:creationId xmlns:a16="http://schemas.microsoft.com/office/drawing/2014/main" xmlns="" id="{D73BFD5D-1DE4-4835-BEBB-CDBFE595683A}"/>
              </a:ext>
            </a:extLst>
          </p:cNvPr>
          <p:cNvSpPr txBox="1"/>
          <p:nvPr/>
        </p:nvSpPr>
        <p:spPr>
          <a:xfrm>
            <a:off x="7686738" y="338831"/>
            <a:ext cx="2535629" cy="783193"/>
          </a:xfrm>
          <a:prstGeom prst="wedgeRoundRectCallout">
            <a:avLst>
              <a:gd name="adj1" fmla="val -55392"/>
              <a:gd name="adj2" fmla="val 21150"/>
              <a:gd name="adj3" fmla="val 16667"/>
            </a:avLst>
          </a:prstGeom>
          <a:solidFill>
            <a:srgbClr val="115076"/>
          </a:solidFill>
          <a:ln>
            <a:solidFill>
              <a:srgbClr val="EE6000"/>
            </a:solidFill>
          </a:ln>
        </p:spPr>
        <p:txBody>
          <a:bodyPr wrap="none" rtlCol="0">
            <a:spAutoFit/>
          </a:bodyPr>
          <a:lstStyle/>
          <a:p>
            <a:r>
              <a:rPr lang="en-GB" sz="2000" dirty="0">
                <a:solidFill>
                  <a:prstClr val="white"/>
                </a:solidFill>
                <a:latin typeface="Century Gothic"/>
              </a:rPr>
              <a:t>*les fleurs = flowers</a:t>
            </a:r>
          </a:p>
          <a:p>
            <a:r>
              <a:rPr lang="en-GB" sz="2000" dirty="0">
                <a:solidFill>
                  <a:prstClr val="white"/>
                </a:solidFill>
                <a:latin typeface="Century Gothic"/>
              </a:rPr>
              <a:t>*le citron = lemon</a:t>
            </a:r>
          </a:p>
        </p:txBody>
      </p:sp>
    </p:spTree>
    <p:extLst>
      <p:ext uri="{BB962C8B-B14F-4D97-AF65-F5344CB8AC3E}">
        <p14:creationId xmlns:p14="http://schemas.microsoft.com/office/powerpoint/2010/main" val="4037431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theme/theme1.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NCELP Theme" id="{4C2BE813-E61A-3747-9A86-4627A18065B5}" vid="{CF4FE9D7-7BAB-7346-97A2-D95A5D988488}"/>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NCELP_Resources" id="{11A74820-D49C-4102-A547-EA352E383B78}" vid="{F925F16B-5C62-4A9E-8DE9-3F9C4922FCE2}"/>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20000"/>
            <a:lumOff val="80000"/>
          </a:schemeClr>
        </a:solidFill>
        <a:ln>
          <a:solidFill>
            <a:srgbClr val="002060"/>
          </a:solidFill>
        </a:ln>
      </a:spPr>
      <a:bodyPr wrap="square" rtlCol="0">
        <a:spAutoFit/>
      </a:bodyPr>
      <a:lstStyle>
        <a:defPPr algn="l">
          <a:defRPr sz="2200" b="1" dirty="0" err="1">
            <a:solidFill>
              <a:schemeClr val="accent5">
                <a:lumMod val="50000"/>
              </a:schemeClr>
            </a:solidFill>
          </a:defRPr>
        </a:defPPr>
      </a:lstStyle>
    </a:txDef>
  </a:objectDefaults>
  <a:extraClrSchemeLst/>
  <a:extLst>
    <a:ext uri="{05A4C25C-085E-4340-85A3-A5531E510DB2}">
      <thm15:themeFamily xmlns="" xmlns:thm15="http://schemas.microsoft.com/office/thememl/2012/main" name="Presentation2" id="{47E36F7B-8A25-CA40-9FA5-8DCBF1A6ECFD}" vid="{914B3A9D-F764-B046-97B8-E880776F946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4274</TotalTime>
  <Words>9266</Words>
  <Application>Microsoft Macintosh PowerPoint</Application>
  <PresentationFormat>Custom</PresentationFormat>
  <Paragraphs>1734</Paragraphs>
  <Slides>66</Slides>
  <Notes>57</Notes>
  <HiddenSlides>0</HiddenSlides>
  <MMClips>0</MMClips>
  <ScaleCrop>false</ScaleCrop>
  <HeadingPairs>
    <vt:vector size="4" baseType="variant">
      <vt:variant>
        <vt:lpstr>Theme</vt:lpstr>
      </vt:variant>
      <vt:variant>
        <vt:i4>3</vt:i4>
      </vt:variant>
      <vt:variant>
        <vt:lpstr>Slide Titles</vt:lpstr>
      </vt:variant>
      <vt:variant>
        <vt:i4>66</vt:i4>
      </vt:variant>
    </vt:vector>
  </HeadingPairs>
  <TitlesOfParts>
    <vt:vector size="69" baseType="lpstr">
      <vt:lpstr>NCELP Theme</vt:lpstr>
      <vt:lpstr>2_Office Theme</vt:lpstr>
      <vt:lpstr>3_Office Theme</vt:lpstr>
      <vt:lpstr>Cultural Collection  French Y8 Term 1  </vt:lpstr>
      <vt:lpstr>8.1.1.1</vt:lpstr>
      <vt:lpstr>C’est où ?  </vt:lpstr>
      <vt:lpstr>C’est où ? (A)  </vt:lpstr>
      <vt:lpstr>C’est où ? (B)  </vt:lpstr>
      <vt:lpstr>8.1.1.3</vt:lpstr>
      <vt:lpstr>C’est quel mois ?</vt:lpstr>
      <vt:lpstr>C’est quelle date ?</vt:lpstr>
      <vt:lpstr>Le carnaval</vt:lpstr>
      <vt:lpstr>Une solution</vt:lpstr>
      <vt:lpstr>La Fête de la Musique</vt:lpstr>
      <vt:lpstr>La Fête de la Musique</vt:lpstr>
      <vt:lpstr>Le premier avril</vt:lpstr>
      <vt:lpstr>Le premier avril</vt:lpstr>
      <vt:lpstr>Quel âge ?</vt:lpstr>
      <vt:lpstr>Quel âge ?</vt:lpstr>
      <vt:lpstr>La francophonie</vt:lpstr>
      <vt:lpstr>Yennayer  </vt:lpstr>
      <vt:lpstr>Yennayer  </vt:lpstr>
      <vt:lpstr>Le Festival de Cannes</vt:lpstr>
      <vt:lpstr>Le Festival de Cannes</vt:lpstr>
      <vt:lpstr>Tu fais quoi ? [1]</vt:lpstr>
      <vt:lpstr>Tu fais quoi ? [1]</vt:lpstr>
      <vt:lpstr>Tu fais quoi ? [1]</vt:lpstr>
      <vt:lpstr>Tu fais quoi ? [2]</vt:lpstr>
      <vt:lpstr>Tu fais quoi ? [2]</vt:lpstr>
      <vt:lpstr>Tu fais quoi ? [2]</vt:lpstr>
      <vt:lpstr>8.1.1.4</vt:lpstr>
      <vt:lpstr>Le 14 juillet</vt:lpstr>
      <vt:lpstr>C’est quelle date ?</vt:lpstr>
      <vt:lpstr>C’est quelle date ?</vt:lpstr>
      <vt:lpstr>Qui fait quoi ?</vt:lpstr>
      <vt:lpstr>Qui fait quoi ?</vt:lpstr>
      <vt:lpstr>8.1.1.6</vt:lpstr>
      <vt:lpstr>Maintenant ou dans le passé ?</vt:lpstr>
      <vt:lpstr>8.1.1.7</vt:lpstr>
      <vt:lpstr>Les vacances de Léa</vt:lpstr>
      <vt:lpstr>Les vacances de Léa</vt:lpstr>
      <vt:lpstr>Bruxelles, capitale de la Belgique !</vt:lpstr>
      <vt:lpstr>Bruxelles, capitale de la Belgique !</vt:lpstr>
      <vt:lpstr>Bruxelles, capitale de la Belgique !</vt:lpstr>
      <vt:lpstr>Bruxelles, capitale de la Belgique !</vt:lpstr>
      <vt:lpstr>8.1.2.1</vt:lpstr>
      <vt:lpstr>Un voyage en Suisse (1/2)</vt:lpstr>
      <vt:lpstr>Un voyage en Suisse (2/2)</vt:lpstr>
      <vt:lpstr>8.1.2.2</vt:lpstr>
      <vt:lpstr>Une photo bizarre</vt:lpstr>
      <vt:lpstr>Thomas Pesquet</vt:lpstr>
      <vt:lpstr>Le texte</vt:lpstr>
      <vt:lpstr>Le texte</vt:lpstr>
      <vt:lpstr>Aide la journaliste !</vt:lpstr>
      <vt:lpstr>Quand font-ils quoi ?</vt:lpstr>
      <vt:lpstr>Partie 1</vt:lpstr>
      <vt:lpstr>Partie 2</vt:lpstr>
      <vt:lpstr>Quand font-ils quoi ?</vt:lpstr>
      <vt:lpstr>Cherche les mots</vt:lpstr>
      <vt:lpstr>Aide la journaliste !</vt:lpstr>
      <vt:lpstr>C’est quoi la réponse ?</vt:lpstr>
      <vt:lpstr>Le menu de Noël</vt:lpstr>
      <vt:lpstr>À ton tour !</vt:lpstr>
      <vt:lpstr>8.1.2.3</vt:lpstr>
      <vt:lpstr>Les vacances</vt:lpstr>
      <vt:lpstr>8.1.2.4</vt:lpstr>
      <vt:lpstr>L’euro</vt:lpstr>
      <vt:lpstr>8.1.2.7</vt:lpstr>
      <vt:lpstr>La visite à Nice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Peter Watson</cp:lastModifiedBy>
  <cp:revision>68</cp:revision>
  <dcterms:created xsi:type="dcterms:W3CDTF">2020-06-12T14:19:03Z</dcterms:created>
  <dcterms:modified xsi:type="dcterms:W3CDTF">2021-02-09T15:40:49Z</dcterms:modified>
</cp:coreProperties>
</file>