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0" r:id="rId2"/>
    <p:sldMasterId id="2147483722" r:id="rId3"/>
  </p:sldMasterIdLst>
  <p:notesMasterIdLst>
    <p:notesMasterId r:id="rId73"/>
  </p:notesMasterIdLst>
  <p:sldIdLst>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77551" autoAdjust="0"/>
  </p:normalViewPr>
  <p:slideViewPr>
    <p:cSldViewPr snapToGrid="0">
      <p:cViewPr varScale="1">
        <p:scale>
          <a:sx n="56" d="100"/>
          <a:sy n="56" d="100"/>
        </p:scale>
        <p:origin x="1128"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13" Type="http://schemas.openxmlformats.org/officeDocument/2006/relationships/hyperlink" Target="https://commons.wikimedia.org/w/index.php?title=User:Londonclanger&amp;action=edit&amp;redlink=1" TargetMode="External"/><Relationship Id="rId3" Type="http://schemas.openxmlformats.org/officeDocument/2006/relationships/hyperlink" Target="https://commons.wikimedia.org/wiki/Pink" TargetMode="External"/><Relationship Id="rId7" Type="http://schemas.openxmlformats.org/officeDocument/2006/relationships/hyperlink" Target="https://en.wikipedia.org/wiki/en:Creative_Commons" TargetMode="External"/><Relationship Id="rId12" Type="http://schemas.openxmlformats.org/officeDocument/2006/relationships/hyperlink" Target="https://commons.wikimedia.org/wiki/File:Headstones_in_Banneville-la-Campagne_War_Cemetery,_Normandy.jpg"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commons.wikimedia.org/w/index.php?title=User:Johntex&amp;action=edit&amp;redlink=1" TargetMode="External"/><Relationship Id="rId11" Type="http://schemas.openxmlformats.org/officeDocument/2006/relationships/hyperlink" Target="https://creativecommons.org/licenses/by-sa/4.0/deed.en" TargetMode="External"/><Relationship Id="rId5" Type="http://schemas.openxmlformats.org/officeDocument/2006/relationships/hyperlink" Target="https://commons.wikimedia.org/w/index.php?title=Sweatshirt&amp;action=edit&amp;redlink=1" TargetMode="External"/><Relationship Id="rId10" Type="http://schemas.openxmlformats.org/officeDocument/2006/relationships/hyperlink" Target="https://commons.wikimedia.org/w/index.php?title=User:Onyxxo&amp;action=edit&amp;redlink=1" TargetMode="External"/><Relationship Id="rId4" Type="http://schemas.openxmlformats.org/officeDocument/2006/relationships/hyperlink" Target="https://commons.wikimedia.org/wiki/Knitting" TargetMode="External"/><Relationship Id="rId9" Type="http://schemas.openxmlformats.org/officeDocument/2006/relationships/hyperlink" Target="http://www.defenseimagery.mil/imageRetrieve.action?guid=f142de3640e4186bcec40209d4416d123cf45d40&amp;t=2"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wikipedia.org/wiki/Jacques_Pr%C3%A9vert"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creativecommons.org/licenses/by-sa/1.0/deed.en" TargetMode="External"/><Relationship Id="rId5" Type="http://schemas.openxmlformats.org/officeDocument/2006/relationships/hyperlink" Target="https://en.wikipedia.org/wiki/en:Creative_Commons" TargetMode="External"/><Relationship Id="rId4" Type="http://schemas.openxmlformats.org/officeDocument/2006/relationships/hyperlink" Target="https://en.wikipedia.org/wiki/fr:User:PR%C3%89VERT_Catheri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mvn6kBjWyf0"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youtube.com/watch?v=MGytqDEXoGQ"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lickr.com/photos/47977989@N08/4392048721" TargetMode="External"/><Relationship Id="rId7" Type="http://schemas.openxmlformats.org/officeDocument/2006/relationships/hyperlink" Target="https://hdl.handle.net/10462/deriv/132221"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creativecommons.org/licenses/by/4.0/" TargetMode="External"/><Relationship Id="rId5" Type="http://schemas.openxmlformats.org/officeDocument/2006/relationships/hyperlink" Target="https://ccsearch.creativecommons.org/photos/null?ref=ccsearch&amp;atype=rich" TargetMode="External"/><Relationship Id="rId4" Type="http://schemas.openxmlformats.org/officeDocument/2006/relationships/hyperlink" Target="https://www.flickr.com/photos/47977989@N08"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13" Type="http://schemas.openxmlformats.org/officeDocument/2006/relationships/hyperlink" Target="https://commons.wikimedia.org/w/index.php?title=User:Londonclanger&amp;action=edit&amp;redlink=1" TargetMode="External"/><Relationship Id="rId3" Type="http://schemas.openxmlformats.org/officeDocument/2006/relationships/hyperlink" Target="https://commons.wikimedia.org/wiki/Pink" TargetMode="External"/><Relationship Id="rId7" Type="http://schemas.openxmlformats.org/officeDocument/2006/relationships/hyperlink" Target="https://en.wikipedia.org/wiki/en:Creative_Commons" TargetMode="External"/><Relationship Id="rId12" Type="http://schemas.openxmlformats.org/officeDocument/2006/relationships/hyperlink" Target="https://commons.wikimedia.org/wiki/File:Headstones_in_Banneville-la-Campagne_War_Cemetery,_Normandy.jp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commons.wikimedia.org/w/index.php?title=User:Johntex&amp;action=edit&amp;redlink=1" TargetMode="External"/><Relationship Id="rId11" Type="http://schemas.openxmlformats.org/officeDocument/2006/relationships/hyperlink" Target="https://creativecommons.org/licenses/by-sa/4.0/deed.en" TargetMode="External"/><Relationship Id="rId5" Type="http://schemas.openxmlformats.org/officeDocument/2006/relationships/hyperlink" Target="https://commons.wikimedia.org/w/index.php?title=Sweatshirt&amp;action=edit&amp;redlink=1" TargetMode="External"/><Relationship Id="rId10" Type="http://schemas.openxmlformats.org/officeDocument/2006/relationships/hyperlink" Target="https://commons.wikimedia.org/w/index.php?title=User:Onyxxo&amp;action=edit&amp;redlink=1" TargetMode="External"/><Relationship Id="rId4" Type="http://schemas.openxmlformats.org/officeDocument/2006/relationships/hyperlink" Target="https://commons.wikimedia.org/wiki/Knitting" TargetMode="External"/><Relationship Id="rId9" Type="http://schemas.openxmlformats.org/officeDocument/2006/relationships/hyperlink" Target="http://www.defenseimagery.mil/imageRetrieve.action?guid=f142de3640e4186bcec40209d4416d123cf45d40&amp;t=2"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lickr.com/services/api/"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ndex.php?title=User:Lafayette53&amp;action=edit&amp;redlink=1" TargetMode="External"/><Relationship Id="rId4" Type="http://schemas.openxmlformats.org/officeDocument/2006/relationships/hyperlink" Target="https://creativecommons.org/licenses/by-sa/3.0/"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ons.wikimedia.org/w/index.php?title=User:LaurMG&amp;action=edit&amp;redlink=1"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loc.gov/search?new=true&amp;q=Military+man+at+desk+by+Library+of+Congress,+Prints+&amp;+Photographs+Division,+photograph+by+Harris+&amp;+Ewing,+LCCN2016891032" TargetMode="External"/><Relationship Id="rId4" Type="http://schemas.openxmlformats.org/officeDocument/2006/relationships/hyperlink" Target="https://creativecommons.org/licenses/by-sa/3.0/"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cV19CfuswyM&amp;t=51s"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youtube.com/watch?v=MGytqDEXoGQ" TargetMode="External"/><Relationship Id="rId4" Type="http://schemas.openxmlformats.org/officeDocument/2006/relationships/hyperlink" Target="https://www.youtube.com/watch?v=mvn6kBjWyf0"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fr.wikipedia.org/wiki/Claude_Monet"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fr.wikipedia.org/wiki/Coco_Chane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fr.wikipedia.org/wiki/Didier_Drogba"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fr.wikipedia.org/wiki/Victor_Hugo"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fr.wikipedia.org/wiki/C%C3%A9line_Dio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fr.wikipedia.org/wiki/Jean-Jacques_Rousseau"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fr.wikipedia.org/wiki/Marion_Cotillard"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fr.wikipedia.org/wiki/Marie_Curi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fr.wikipedia.org/wiki/Stromae"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423240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Timing</a:t>
            </a:r>
            <a:r>
              <a:rPr lang="en-GB" sz="1200" b="0" dirty="0"/>
              <a:t>: </a:t>
            </a:r>
            <a:r>
              <a:rPr lang="en-GB" sz="1200" b="1" dirty="0"/>
              <a:t>5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Aim: </a:t>
            </a:r>
            <a:r>
              <a:rPr lang="en-GB" sz="1200" dirty="0"/>
              <a:t>students revise a range of SSCs productively</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Procedure: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Students work in pairs, taking it in turns to pronounce the names.</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Offer corrections </a:t>
            </a:r>
            <a:r>
              <a:rPr lang="en-GB" sz="1200" b="1" dirty="0"/>
              <a:t>only </a:t>
            </a:r>
            <a:r>
              <a:rPr lang="en-GB" sz="1200" b="0" dirty="0"/>
              <a:t>to the pronunciation of the target SSC (in orange).</a:t>
            </a:r>
            <a:endParaRPr lang="en-GB" sz="1200" dirty="0"/>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Click on a picture to hear pronunciation.</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b="1" baseline="0" dirty="0"/>
              <a:t>Word Frequency (1 is the most frequent word in French): </a:t>
            </a:r>
            <a:br>
              <a:rPr lang="en-GB" baseline="0" dirty="0"/>
            </a:br>
            <a:r>
              <a:rPr lang="en-GB" sz="1200" i="1" dirty="0" err="1"/>
              <a:t>prononcer</a:t>
            </a:r>
            <a:r>
              <a:rPr lang="en-GB" sz="1200" i="0" dirty="0"/>
              <a:t> [706] </a:t>
            </a:r>
            <a:r>
              <a:rPr lang="en-GB" sz="1200" i="1" dirty="0"/>
              <a:t>nom</a:t>
            </a:r>
            <a:r>
              <a:rPr lang="en-GB" sz="1200" i="0" dirty="0"/>
              <a:t> [171], </a:t>
            </a:r>
            <a:r>
              <a:rPr lang="en-GB" sz="1200" i="1" dirty="0"/>
              <a:t>orange</a:t>
            </a:r>
            <a:r>
              <a:rPr lang="en-GB" sz="1200" i="0" dirty="0"/>
              <a:t> [3912].</a:t>
            </a:r>
          </a:p>
          <a:p>
            <a:pPr marL="0" marR="0" lvl="0" indent="0" algn="l" defTabSz="914400" rtl="0" eaLnBrk="1" fontAlgn="auto" latinLnBrk="0" hangingPunct="1">
              <a:lnSpc>
                <a:spcPct val="100000"/>
              </a:lnSpc>
              <a:spcBef>
                <a:spcPts val="72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Images:</a:t>
            </a:r>
          </a:p>
          <a:p>
            <a:pPr marL="0" indent="0">
              <a:buFont typeface="+mj-lt"/>
              <a:buNone/>
            </a:pPr>
            <a:r>
              <a:rPr lang="sv-SE" sz="1200" b="0" kern="1200" dirty="0">
                <a:solidFill>
                  <a:schemeClr val="tx1"/>
                </a:solidFill>
                <a:effectLst/>
                <a:latin typeface="+mn-lt"/>
                <a:ea typeface="+mn-ea"/>
                <a:cs typeface="+mn-cs"/>
              </a:rPr>
              <a:t>Joan Hernandez Mir — https://www.flickr.com/photos/146461623@N05/47995094763, CC BY 2.0, https://commons.wikimedia.org/w/index.php?curid=79469317</a:t>
            </a:r>
          </a:p>
          <a:p>
            <a:pPr marL="0" indent="0">
              <a:buFont typeface="+mj-lt"/>
              <a:buNone/>
            </a:pPr>
            <a:r>
              <a:rPr lang="en-GB" sz="1200" b="0" kern="1200" dirty="0">
                <a:solidFill>
                  <a:schemeClr val="tx1"/>
                </a:solidFill>
                <a:effectLst/>
                <a:latin typeface="+mn-lt"/>
                <a:ea typeface="+mn-ea"/>
                <a:cs typeface="+mn-cs"/>
              </a:rPr>
              <a:t>Joost Evers / </a:t>
            </a:r>
            <a:r>
              <a:rPr lang="en-GB" sz="1200" b="0" kern="1200" dirty="0" err="1">
                <a:solidFill>
                  <a:schemeClr val="tx1"/>
                </a:solidFill>
                <a:effectLst/>
                <a:latin typeface="+mn-lt"/>
                <a:ea typeface="+mn-ea"/>
                <a:cs typeface="+mn-cs"/>
              </a:rPr>
              <a:t>Anefo</a:t>
            </a:r>
            <a:r>
              <a:rPr lang="en-GB" sz="1200" b="0" kern="1200" dirty="0">
                <a:solidFill>
                  <a:schemeClr val="tx1"/>
                </a:solidFill>
                <a:effectLst/>
                <a:latin typeface="+mn-lt"/>
                <a:ea typeface="+mn-ea"/>
                <a:cs typeface="+mn-cs"/>
              </a:rPr>
              <a:t> — http://proxy.handle.net/10648/ab86021e-d0b4-102d-bcf8-003048976d84, CC0, https://commons.wikimedia.org/w/index.php?curid=66998505</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mn-lt"/>
                <a:ea typeface="+mn-ea"/>
                <a:cs typeface="+mn-cs"/>
              </a:rPr>
              <a:t>Georges </a:t>
            </a:r>
            <a:r>
              <a:rPr lang="en-US" sz="1200" b="0" kern="1200" dirty="0" err="1">
                <a:solidFill>
                  <a:schemeClr val="tx1"/>
                </a:solidFill>
                <a:effectLst/>
                <a:latin typeface="+mn-lt"/>
                <a:ea typeface="+mn-ea"/>
                <a:cs typeface="+mn-cs"/>
              </a:rPr>
              <a:t>Biard</a:t>
            </a:r>
            <a:r>
              <a:rPr lang="en-US" sz="1200" b="0" kern="1200" dirty="0">
                <a:solidFill>
                  <a:schemeClr val="tx1"/>
                </a:solidFill>
                <a:effectLst/>
                <a:latin typeface="+mn-lt"/>
                <a:ea typeface="+mn-ea"/>
                <a:cs typeface="+mn-cs"/>
              </a:rPr>
              <a:t>, CC BY-SA 3.0, https://commons.wikimedia.org/w/index.php?curid=49011495</a:t>
            </a:r>
          </a:p>
          <a:p>
            <a:pPr marL="0" indent="0">
              <a:buFont typeface="+mj-lt"/>
              <a:buNone/>
            </a:pPr>
            <a:r>
              <a:rPr lang="fr-FR" sz="1200" b="0" kern="1200" dirty="0" err="1">
                <a:solidFill>
                  <a:schemeClr val="tx1"/>
                </a:solidFill>
                <a:effectLst/>
                <a:latin typeface="+mn-lt"/>
                <a:ea typeface="+mn-ea"/>
                <a:cs typeface="+mn-cs"/>
              </a:rPr>
              <a:t>Thesupermat</a:t>
            </a:r>
            <a:r>
              <a:rPr lang="fr-FR" sz="1200" b="0" kern="1200" dirty="0">
                <a:solidFill>
                  <a:schemeClr val="tx1"/>
                </a:solidFill>
                <a:effectLst/>
                <a:latin typeface="+mn-lt"/>
                <a:ea typeface="+mn-ea"/>
                <a:cs typeface="+mn-cs"/>
              </a:rPr>
              <a:t> — Travail personnel, CC BY-SA 4.0, https://commons.wikimedia.org/w/index.php?curid=45998589</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0" kern="1200" dirty="0">
                <a:solidFill>
                  <a:schemeClr val="tx1"/>
                </a:solidFill>
                <a:effectLst/>
                <a:latin typeface="+mn-lt"/>
                <a:ea typeface="+mn-ea"/>
                <a:cs typeface="+mn-cs"/>
              </a:rPr>
              <a:t>Anirudh Koul — Flickr, CC BY 2.0, https://commons.wikimedia.org/w/index.php?curid=6709635</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mn-lt"/>
                <a:ea typeface="+mn-ea"/>
                <a:cs typeface="+mn-cs"/>
              </a:rPr>
              <a:t>Clément </a:t>
            </a:r>
            <a:r>
              <a:rPr lang="en-US" sz="1200" b="0" kern="1200" dirty="0" err="1">
                <a:solidFill>
                  <a:schemeClr val="tx1"/>
                </a:solidFill>
                <a:effectLst/>
                <a:latin typeface="+mn-lt"/>
                <a:ea typeface="+mn-ea"/>
                <a:cs typeface="+mn-cs"/>
              </a:rPr>
              <a:t>Gruin</a:t>
            </a:r>
            <a:r>
              <a:rPr lang="en-US" sz="1200" b="0" kern="1200" dirty="0">
                <a:solidFill>
                  <a:schemeClr val="tx1"/>
                </a:solidFill>
                <a:effectLst/>
                <a:latin typeface="+mn-lt"/>
                <a:ea typeface="+mn-ea"/>
                <a:cs typeface="+mn-cs"/>
              </a:rPr>
              <a:t> (Wikimedia, CC-BY-SA 4.0), CC BY-SA 4.0, https://commons.wikimedia.org/w/index.php?curid=50987680</a:t>
            </a:r>
          </a:p>
          <a:p>
            <a:pPr marL="0" indent="0">
              <a:buFont typeface="+mj-lt"/>
              <a:buNone/>
            </a:pPr>
            <a:endParaRPr lang="sv-SE" sz="1200" b="0" kern="1200" dirty="0">
              <a:solidFill>
                <a:schemeClr val="tx1"/>
              </a:solidFill>
              <a:effectLst/>
              <a:latin typeface="+mn-lt"/>
              <a:ea typeface="+mn-ea"/>
              <a:cs typeface="+mn-cs"/>
            </a:endParaRPr>
          </a:p>
          <a:p>
            <a:pPr marL="0" indent="0">
              <a:buFont typeface="+mj-lt"/>
              <a:buNone/>
            </a:pPr>
            <a:endParaRPr lang="sv-SE"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7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fr-FR" sz="1200" b="0" kern="1200" dirty="0">
                <a:solidFill>
                  <a:schemeClr val="tx1"/>
                </a:solidFill>
                <a:effectLst/>
                <a:latin typeface="+mn-lt"/>
                <a:ea typeface="+mn-ea"/>
                <a:cs typeface="+mn-cs"/>
              </a:rPr>
              <a:t>Images:</a:t>
            </a:r>
          </a:p>
          <a:p>
            <a:pPr marL="0" indent="0">
              <a:buFont typeface="+mj-lt"/>
              <a:buNone/>
            </a:pPr>
            <a:r>
              <a:rPr lang="fr-FR" sz="1200" b="0" kern="1200" dirty="0">
                <a:solidFill>
                  <a:schemeClr val="tx1"/>
                </a:solidFill>
                <a:effectLst/>
                <a:latin typeface="+mn-lt"/>
                <a:ea typeface="+mn-ea"/>
                <a:cs typeface="+mn-cs"/>
              </a:rPr>
              <a:t>Anime kitty45 — Travail personnel, CC BY-SA 3.0, https://commons.wikimedia.org/w/index.php?curid=17009631</a:t>
            </a:r>
          </a:p>
          <a:p>
            <a:pPr marL="0" indent="0">
              <a:buFont typeface="+mj-lt"/>
              <a:buNone/>
            </a:pPr>
            <a:r>
              <a:rPr lang="fr-FR" sz="1200" b="0" kern="1200" dirty="0">
                <a:solidFill>
                  <a:schemeClr val="tx1"/>
                </a:solidFill>
                <a:effectLst/>
                <a:latin typeface="+mn-lt"/>
                <a:ea typeface="+mn-ea"/>
                <a:cs typeface="+mn-cs"/>
              </a:rPr>
              <a:t>Johan Duval — Travail personnel, CC BY-SA 4.0, https://commons.wikimedia.org/w/index.php?curid=51588890</a:t>
            </a:r>
          </a:p>
          <a:p>
            <a:pPr marL="0" indent="0">
              <a:buFont typeface="+mj-lt"/>
              <a:buNone/>
            </a:pPr>
            <a:r>
              <a:rPr lang="en-US" sz="1200" b="0" kern="1200" dirty="0">
                <a:solidFill>
                  <a:schemeClr val="tx1"/>
                </a:solidFill>
                <a:effectLst/>
                <a:latin typeface="+mn-lt"/>
                <a:ea typeface="+mn-ea"/>
                <a:cs typeface="+mn-cs"/>
              </a:rPr>
              <a:t>Noesis-Kane - Image on Flickr, CC BY-SA 2.0, https://commons.wikimedia.org/w/index.php?curid=22699242</a:t>
            </a:r>
          </a:p>
          <a:p>
            <a:pPr marL="0" indent="0">
              <a:buFont typeface="+mj-lt"/>
              <a:buNone/>
            </a:pPr>
            <a:r>
              <a:rPr lang="en-GB" sz="1200" b="0" kern="1200" dirty="0">
                <a:solidFill>
                  <a:schemeClr val="tx1"/>
                </a:solidFill>
                <a:effectLst/>
                <a:latin typeface="+mn-lt"/>
                <a:ea typeface="+mn-ea"/>
                <a:cs typeface="+mn-cs"/>
              </a:rPr>
              <a:t>Amanda </a:t>
            </a:r>
            <a:r>
              <a:rPr lang="en-GB" sz="1200" b="0" kern="1200" dirty="0" err="1">
                <a:solidFill>
                  <a:schemeClr val="tx1"/>
                </a:solidFill>
                <a:effectLst/>
                <a:latin typeface="+mn-lt"/>
                <a:ea typeface="+mn-ea"/>
                <a:cs typeface="+mn-cs"/>
              </a:rPr>
              <a:t>Hinault</a:t>
            </a:r>
            <a:r>
              <a:rPr lang="en-GB" sz="1200" b="0" kern="1200" dirty="0">
                <a:solidFill>
                  <a:schemeClr val="tx1"/>
                </a:solidFill>
                <a:effectLst/>
                <a:latin typeface="+mn-lt"/>
                <a:ea typeface="+mn-ea"/>
                <a:cs typeface="+mn-cs"/>
              </a:rPr>
              <a:t> from </a:t>
            </a:r>
            <a:r>
              <a:rPr lang="en-GB" sz="1200" b="0" kern="1200" dirty="0" err="1">
                <a:solidFill>
                  <a:schemeClr val="tx1"/>
                </a:solidFill>
                <a:effectLst/>
                <a:latin typeface="+mn-lt"/>
                <a:ea typeface="+mn-ea"/>
                <a:cs typeface="+mn-cs"/>
              </a:rPr>
              <a:t>Lannion</a:t>
            </a:r>
            <a:r>
              <a:rPr lang="en-GB" sz="1200" b="0" kern="1200" dirty="0">
                <a:solidFill>
                  <a:schemeClr val="tx1"/>
                </a:solidFill>
                <a:effectLst/>
                <a:latin typeface="+mn-lt"/>
                <a:ea typeface="+mn-ea"/>
                <a:cs typeface="+mn-cs"/>
              </a:rPr>
              <a:t>, France — </a:t>
            </a:r>
            <a:r>
              <a:rPr lang="en-GB" sz="1200" b="0" kern="1200" dirty="0" err="1">
                <a:solidFill>
                  <a:schemeClr val="tx1"/>
                </a:solidFill>
                <a:effectLst/>
                <a:latin typeface="+mn-lt"/>
                <a:ea typeface="+mn-ea"/>
                <a:cs typeface="+mn-cs"/>
              </a:rPr>
              <a:t>Casseurs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Flowters</a:t>
            </a:r>
            <a:r>
              <a:rPr lang="en-GB" sz="1200" b="0" kern="1200" dirty="0">
                <a:solidFill>
                  <a:schemeClr val="tx1"/>
                </a:solidFill>
                <a:effectLst/>
                <a:latin typeface="+mn-lt"/>
                <a:ea typeface="+mn-ea"/>
                <a:cs typeface="+mn-cs"/>
              </a:rPr>
              <a:t>, CC BY-SA 2.0, https://commons.wikimedia.org/w/index.php?curid=36745515</a:t>
            </a:r>
          </a:p>
          <a:p>
            <a:pPr marL="0" indent="0">
              <a:buFont typeface="+mj-lt"/>
              <a:buNone/>
            </a:pPr>
            <a:r>
              <a:rPr lang="fr-FR" sz="1200" b="0" kern="1200" dirty="0">
                <a:solidFill>
                  <a:schemeClr val="tx1"/>
                </a:solidFill>
                <a:effectLst/>
                <a:latin typeface="+mn-lt"/>
                <a:ea typeface="+mn-ea"/>
                <a:cs typeface="+mn-cs"/>
              </a:rPr>
              <a:t>Rama — Travail personnel, CC BY-SA 2.0 </a:t>
            </a:r>
            <a:r>
              <a:rPr lang="fr-FR" sz="1200" b="0" kern="1200" dirty="0" err="1">
                <a:solidFill>
                  <a:schemeClr val="tx1"/>
                </a:solidFill>
                <a:effectLst/>
                <a:latin typeface="+mn-lt"/>
                <a:ea typeface="+mn-ea"/>
                <a:cs typeface="+mn-cs"/>
              </a:rPr>
              <a:t>fr</a:t>
            </a:r>
            <a:r>
              <a:rPr lang="fr-FR" sz="1200" b="0" kern="1200" dirty="0">
                <a:solidFill>
                  <a:schemeClr val="tx1"/>
                </a:solidFill>
                <a:effectLst/>
                <a:latin typeface="+mn-lt"/>
                <a:ea typeface="+mn-ea"/>
                <a:cs typeface="+mn-cs"/>
              </a:rPr>
              <a:t>, https://commons.wikimedia.org/w/index.php?curid=2347413</a:t>
            </a:r>
          </a:p>
          <a:p>
            <a:pPr marL="0" indent="0">
              <a:buFont typeface="+mj-lt"/>
              <a:buNone/>
            </a:pPr>
            <a:r>
              <a:rPr lang="fr-FR" sz="1200" b="0" kern="1200" dirty="0" err="1">
                <a:solidFill>
                  <a:schemeClr val="tx1"/>
                </a:solidFill>
                <a:effectLst/>
                <a:latin typeface="+mn-lt"/>
                <a:ea typeface="+mn-ea"/>
                <a:cs typeface="+mn-cs"/>
              </a:rPr>
              <a:t>Yeagerprod</a:t>
            </a:r>
            <a:r>
              <a:rPr lang="fr-FR" sz="1200" b="0" kern="1200" dirty="0">
                <a:solidFill>
                  <a:schemeClr val="tx1"/>
                </a:solidFill>
                <a:effectLst/>
                <a:latin typeface="+mn-lt"/>
                <a:ea typeface="+mn-ea"/>
                <a:cs typeface="+mn-cs"/>
              </a:rPr>
              <a:t> — Travail personnel, CC BY-SA 3.0, https://commons.wikimedia.org/w/index.php?curid=15549065</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46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the distinction between </a:t>
            </a:r>
            <a:r>
              <a:rPr lang="en-GB" sz="1200" b="0" i="1" kern="1200" dirty="0" err="1">
                <a:solidFill>
                  <a:schemeClr val="tx1"/>
                </a:solidFill>
                <a:effectLst/>
                <a:latin typeface="+mn-lt"/>
                <a:ea typeface="+mn-ea"/>
                <a:cs typeface="+mn-cs"/>
              </a:rPr>
              <a:t>il</a:t>
            </a:r>
            <a:r>
              <a:rPr lang="en-GB" sz="1200" b="0" i="1" kern="1200" dirty="0">
                <a:solidFill>
                  <a:schemeClr val="tx1"/>
                </a:solidFill>
                <a:effectLst/>
                <a:latin typeface="+mn-lt"/>
                <a:ea typeface="+mn-ea"/>
                <a:cs typeface="+mn-cs"/>
              </a:rPr>
              <a:t> y a </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 and </a:t>
            </a:r>
            <a:r>
              <a:rPr lang="en-GB" sz="1200" b="0" i="1" kern="1200" dirty="0">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dirty="0">
                <a:solidFill>
                  <a:schemeClr val="tx1"/>
                </a:solidFill>
                <a:effectLst/>
                <a:latin typeface="+mn-lt"/>
                <a:ea typeface="+mn-ea"/>
                <a:cs typeface="+mn-cs"/>
              </a:rPr>
              <a:t>Students write 1-8 and choose the words to complete the sentence.</a:t>
            </a:r>
          </a:p>
          <a:p>
            <a:pPr marL="228600" indent="-228600">
              <a:buAutoNum type="arabicPeriod"/>
            </a:pPr>
            <a:r>
              <a:rPr lang="en-GB" sz="1200" b="0" kern="1200" dirty="0">
                <a:solidFill>
                  <a:schemeClr val="tx1"/>
                </a:solidFill>
                <a:effectLst/>
                <a:latin typeface="+mn-lt"/>
                <a:ea typeface="+mn-ea"/>
                <a:cs typeface="+mn-cs"/>
              </a:rPr>
              <a:t>Answers are revealed on clicks. </a:t>
            </a:r>
          </a:p>
          <a:p>
            <a:pPr marL="228600" indent="-228600">
              <a:buAutoNum type="arabicPeriod"/>
            </a:pPr>
            <a:r>
              <a:rPr lang="en-GB" sz="1200" b="0" kern="1200" dirty="0">
                <a:solidFill>
                  <a:schemeClr val="tx1"/>
                </a:solidFill>
                <a:effectLst/>
                <a:latin typeface="+mn-lt"/>
                <a:ea typeface="+mn-ea"/>
                <a:cs typeface="+mn-cs"/>
              </a:rPr>
              <a:t>English translations can also be elicited, to highlight the differences in verb use between the two languages.</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1" kern="1200" dirty="0">
                <a:solidFill>
                  <a:schemeClr val="tx1"/>
                </a:solidFill>
                <a:effectLst/>
                <a:latin typeface="+mn-lt"/>
                <a:ea typeface="+mn-ea"/>
                <a:cs typeface="+mn-cs"/>
              </a:rPr>
              <a:t>concert</a:t>
            </a:r>
            <a:r>
              <a:rPr lang="en-GB" sz="1200" b="0" i="0" kern="1200" dirty="0">
                <a:solidFill>
                  <a:schemeClr val="tx1"/>
                </a:solidFill>
                <a:effectLst/>
                <a:latin typeface="+mn-lt"/>
                <a:ea typeface="+mn-ea"/>
                <a:cs typeface="+mn-cs"/>
              </a:rPr>
              <a:t> [1697], </a:t>
            </a:r>
            <a:r>
              <a:rPr lang="en-GB" sz="1200" b="0" i="1" kern="1200" dirty="0">
                <a:solidFill>
                  <a:schemeClr val="tx1"/>
                </a:solidFill>
                <a:effectLst/>
                <a:latin typeface="+mn-lt"/>
                <a:ea typeface="+mn-ea"/>
                <a:cs typeface="+mn-cs"/>
              </a:rPr>
              <a:t>album</a:t>
            </a:r>
            <a:r>
              <a:rPr lang="en-GB" sz="1200" b="0" i="0" kern="1200" dirty="0">
                <a:solidFill>
                  <a:schemeClr val="tx1"/>
                </a:solidFill>
                <a:effectLst/>
                <a:latin typeface="+mn-lt"/>
                <a:ea typeface="+mn-ea"/>
                <a:cs typeface="+mn-cs"/>
              </a:rPr>
              <a:t> [2874], </a:t>
            </a:r>
            <a:r>
              <a:rPr lang="en-GB" sz="1200" b="0" i="1" kern="1200" dirty="0" err="1">
                <a:solidFill>
                  <a:schemeClr val="tx1"/>
                </a:solidFill>
                <a:effectLst/>
                <a:latin typeface="+mn-lt"/>
                <a:ea typeface="+mn-ea"/>
                <a:cs typeface="+mn-cs"/>
              </a:rPr>
              <a:t>vidéo</a:t>
            </a:r>
            <a:r>
              <a:rPr lang="en-GB" sz="1200" b="0" i="0" kern="1200" dirty="0">
                <a:solidFill>
                  <a:schemeClr val="tx1"/>
                </a:solidFill>
                <a:effectLst/>
                <a:latin typeface="+mn-lt"/>
                <a:ea typeface="+mn-ea"/>
                <a:cs typeface="+mn-cs"/>
              </a:rPr>
              <a:t> [2611], </a:t>
            </a:r>
            <a:r>
              <a:rPr lang="en-GB" sz="1200" b="0" i="1" kern="1200" dirty="0" err="1">
                <a:solidFill>
                  <a:schemeClr val="tx1"/>
                </a:solidFill>
                <a:effectLst/>
                <a:latin typeface="+mn-lt"/>
                <a:ea typeface="+mn-ea"/>
                <a:cs typeface="+mn-cs"/>
              </a:rPr>
              <a:t>ligne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[342], </a:t>
            </a:r>
            <a:r>
              <a:rPr lang="en-GB" sz="1200" b="0" i="1" kern="1200" dirty="0">
                <a:solidFill>
                  <a:schemeClr val="tx1"/>
                </a:solidFill>
                <a:effectLst/>
                <a:latin typeface="+mn-lt"/>
                <a:ea typeface="+mn-ea"/>
                <a:cs typeface="+mn-cs"/>
              </a:rPr>
              <a:t>ambiance </a:t>
            </a:r>
            <a:r>
              <a:rPr lang="en-GB" sz="1200" b="0" i="0" kern="1200" dirty="0">
                <a:solidFill>
                  <a:schemeClr val="tx1"/>
                </a:solidFill>
                <a:effectLst/>
                <a:latin typeface="+mn-lt"/>
                <a:ea typeface="+mn-ea"/>
                <a:cs typeface="+mn-cs"/>
              </a:rPr>
              <a:t>[4025], </a:t>
            </a:r>
            <a:r>
              <a:rPr lang="en-GB" sz="1200" b="0" i="1" kern="1200" dirty="0">
                <a:solidFill>
                  <a:schemeClr val="tx1"/>
                </a:solidFill>
                <a:effectLst/>
                <a:latin typeface="+mn-lt"/>
                <a:ea typeface="+mn-ea"/>
                <a:cs typeface="+mn-cs"/>
              </a:rPr>
              <a:t>musique </a:t>
            </a:r>
            <a:r>
              <a:rPr lang="en-GB" sz="1200" b="0" i="0" kern="1200" dirty="0">
                <a:solidFill>
                  <a:schemeClr val="tx1"/>
                </a:solidFill>
                <a:effectLst/>
                <a:latin typeface="+mn-lt"/>
                <a:ea typeface="+mn-ea"/>
                <a:cs typeface="+mn-cs"/>
              </a:rPr>
              <a:t>[1139], </a:t>
            </a:r>
            <a:r>
              <a:rPr lang="en-GB" sz="1200" b="0" i="1" kern="1200" dirty="0">
                <a:solidFill>
                  <a:schemeClr val="tx1"/>
                </a:solidFill>
                <a:effectLst/>
                <a:latin typeface="+mn-lt"/>
                <a:ea typeface="+mn-ea"/>
                <a:cs typeface="+mn-cs"/>
              </a:rPr>
              <a:t>conversation </a:t>
            </a:r>
            <a:r>
              <a:rPr lang="en-GB" sz="1200" b="0" i="0" kern="1200" dirty="0">
                <a:solidFill>
                  <a:schemeClr val="tx1"/>
                </a:solidFill>
                <a:effectLst/>
                <a:latin typeface="+mn-lt"/>
                <a:ea typeface="+mn-ea"/>
                <a:cs typeface="+mn-cs"/>
              </a:rPr>
              <a:t>[1747].</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600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N.B. The use of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meaning ‘to’ was introduced in 1.2.3.</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Check students’ knowledge of the word.</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0739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obscured) plays on clicking individual numbers.</a:t>
            </a:r>
          </a:p>
          <a:p>
            <a:pPr marL="0"/>
            <a:endParaRPr lang="en-GB" b="0" dirty="0"/>
          </a:p>
          <a:p>
            <a:pPr marL="0"/>
            <a:r>
              <a:rPr lang="en-GB" b="0" dirty="0"/>
              <a:t>Answers revealed on clicks.</a:t>
            </a:r>
          </a:p>
          <a:p>
            <a:pPr marL="0"/>
            <a:endParaRPr lang="en-GB" b="1" dirty="0"/>
          </a:p>
          <a:p>
            <a:pPr marL="0"/>
            <a:r>
              <a:rPr lang="en-GB" b="1" dirty="0"/>
              <a:t>Transcript</a:t>
            </a:r>
          </a:p>
          <a:p>
            <a:endParaRPr lang="en-GB" b="1" dirty="0"/>
          </a:p>
          <a:p>
            <a:pPr marL="228600" indent="-228600">
              <a:buAutoNum type="arabicParenR"/>
            </a:pPr>
            <a:r>
              <a:rPr lang="en-GB" dirty="0"/>
              <a:t>[Elle] </a:t>
            </a:r>
            <a:r>
              <a:rPr lang="en-GB" dirty="0" err="1"/>
              <a:t>va</a:t>
            </a:r>
            <a:r>
              <a:rPr lang="en-GB" dirty="0"/>
              <a:t> </a:t>
            </a:r>
            <a:r>
              <a:rPr lang="en-GB" sz="1200" dirty="0">
                <a:solidFill>
                  <a:schemeClr val="accent5">
                    <a:lumMod val="50000"/>
                  </a:schemeClr>
                </a:solidFill>
                <a:latin typeface="Century Gothic" panose="020B0502020202020204" pitchFamily="34" charset="0"/>
              </a:rPr>
              <a:t>à Trouville.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Grenoble.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Pau.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Nancy.</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a:t>
            </a:r>
            <a:r>
              <a:rPr lang="en-GB" sz="1200" baseline="0" dirty="0">
                <a:solidFill>
                  <a:schemeClr val="accent5">
                    <a:lumMod val="50000"/>
                  </a:schemeClr>
                </a:solidFill>
                <a:latin typeface="Century Gothic" panose="020B0502020202020204" pitchFamily="34" charset="0"/>
              </a:rPr>
              <a:t> Strasbourg.</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Lille.</a:t>
            </a:r>
            <a:endParaRPr lang="en-GB" sz="1200" baseline="0" dirty="0">
              <a:solidFill>
                <a:schemeClr val="accent5">
                  <a:lumMod val="50000"/>
                </a:scheme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Nantes.</a:t>
            </a:r>
          </a:p>
          <a:p>
            <a:pPr marL="228600" indent="-228600">
              <a:buAutoNum type="arabicParen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 Dijon.</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1030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included) plays on clicking individual numbers.</a:t>
            </a:r>
          </a:p>
          <a:p>
            <a:pPr marL="0"/>
            <a:endParaRPr lang="en-GB" b="0" dirty="0"/>
          </a:p>
          <a:p>
            <a:pPr marL="0"/>
            <a:r>
              <a:rPr lang="en-GB" b="0" dirty="0"/>
              <a:t>Answers revealed on clicks.</a:t>
            </a:r>
          </a:p>
          <a:p>
            <a:pPr marL="0"/>
            <a:endParaRPr lang="en-GB" b="1" dirty="0"/>
          </a:p>
          <a:p>
            <a:pPr marL="0"/>
            <a:r>
              <a:rPr lang="en-GB" b="1" dirty="0"/>
              <a:t>Transcript</a:t>
            </a:r>
          </a:p>
          <a:p>
            <a:endParaRPr lang="en-GB" b="1" dirty="0"/>
          </a:p>
          <a:p>
            <a:pPr marL="228600" indent="-228600">
              <a:buAutoNum type="arabicParenR"/>
            </a:pPr>
            <a:r>
              <a:rPr lang="en-GB" dirty="0"/>
              <a:t>[Elle] </a:t>
            </a:r>
            <a:r>
              <a:rPr lang="en-GB" dirty="0" err="1"/>
              <a:t>va</a:t>
            </a:r>
            <a:r>
              <a:rPr lang="en-GB" dirty="0"/>
              <a:t> </a:t>
            </a:r>
            <a:r>
              <a:rPr lang="en-GB" sz="1200" dirty="0">
                <a:solidFill>
                  <a:schemeClr val="accent5">
                    <a:lumMod val="50000"/>
                  </a:schemeClr>
                </a:solidFill>
                <a:latin typeface="Century Gothic" panose="020B0502020202020204" pitchFamily="34" charset="0"/>
              </a:rPr>
              <a:t>à Trouville.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Grenoble.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Pau.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Nancy.</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a:t>
            </a:r>
            <a:r>
              <a:rPr lang="en-GB" sz="1200" baseline="0" dirty="0">
                <a:solidFill>
                  <a:schemeClr val="accent5">
                    <a:lumMod val="50000"/>
                  </a:schemeClr>
                </a:solidFill>
                <a:latin typeface="Century Gothic" panose="020B0502020202020204" pitchFamily="34" charset="0"/>
              </a:rPr>
              <a:t> Strasbourg.</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Lille.</a:t>
            </a:r>
            <a:endParaRPr lang="en-GB" sz="1200" baseline="0" dirty="0">
              <a:solidFill>
                <a:schemeClr val="accent5">
                  <a:lumMod val="50000"/>
                </a:scheme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Nantes.</a:t>
            </a:r>
          </a:p>
          <a:p>
            <a:pPr marL="228600" indent="-228600">
              <a:buAutoNum type="arabicParenR"/>
            </a:pP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 Dijon.</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124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0" dirty="0"/>
              <a:t>Audio (with pronoun included) plays on clicking individual numbers.</a:t>
            </a:r>
          </a:p>
          <a:p>
            <a:pPr marL="0"/>
            <a:endParaRPr lang="en-GB" b="0" dirty="0"/>
          </a:p>
          <a:p>
            <a:pPr marL="0"/>
            <a:r>
              <a:rPr lang="en-GB" b="0" dirty="0"/>
              <a:t>Answers revealed on clicks.</a:t>
            </a:r>
          </a:p>
          <a:p>
            <a:pPr marL="0"/>
            <a:endParaRPr lang="en-GB" b="0" dirty="0"/>
          </a:p>
          <a:p>
            <a:pPr marL="0"/>
            <a:r>
              <a:rPr lang="en-GB" b="1" dirty="0"/>
              <a:t>Transcript</a:t>
            </a:r>
          </a:p>
          <a:p>
            <a:pPr marL="0"/>
            <a:endParaRPr lang="en-GB" b="1" dirty="0"/>
          </a:p>
          <a:p>
            <a:pPr marL="0">
              <a:buAutoNum type="arabicPeriod"/>
            </a:pPr>
            <a:r>
              <a:rPr lang="en-GB" b="0" dirty="0"/>
              <a:t>[</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Paris.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Poitiers.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Bordeaux.</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Rouen.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Blois.</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Lyon.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Deauville.</a:t>
            </a:r>
          </a:p>
          <a:p>
            <a:pPr marL="0">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vas à Calais.</a:t>
            </a:r>
          </a:p>
          <a:p>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8426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endParaRPr lang="en-GB" b="0" dirty="0"/>
          </a:p>
          <a:p>
            <a:r>
              <a:rPr lang="en-GB" b="1" dirty="0"/>
              <a:t>Aim: </a:t>
            </a:r>
            <a:r>
              <a:rPr lang="en-GB" b="0" dirty="0"/>
              <a:t>To introduce the key phrases in the poem.</a:t>
            </a:r>
          </a:p>
          <a:p>
            <a:endParaRPr lang="en-GB" b="0" dirty="0"/>
          </a:p>
          <a:p>
            <a:r>
              <a:rPr lang="en-GB" b="1" dirty="0"/>
              <a:t>NB: </a:t>
            </a:r>
            <a:r>
              <a:rPr lang="en-GB" b="0" dirty="0"/>
              <a:t>This slide contains two words which have not been pre-learned – </a:t>
            </a:r>
            <a:r>
              <a:rPr lang="en-GB" b="0" i="1" dirty="0" err="1"/>
              <a:t>cimetière</a:t>
            </a:r>
            <a:r>
              <a:rPr lang="en-GB" b="0" i="1" dirty="0"/>
              <a:t> </a:t>
            </a:r>
            <a:r>
              <a:rPr lang="en-GB" b="0" i="0" dirty="0"/>
              <a:t>[3583]</a:t>
            </a:r>
            <a:r>
              <a:rPr lang="en-GB" b="0" i="1" dirty="0"/>
              <a:t> </a:t>
            </a:r>
            <a:r>
              <a:rPr lang="en-GB" b="0" i="0" dirty="0"/>
              <a:t>and </a:t>
            </a:r>
            <a:r>
              <a:rPr lang="en-GB" b="0" i="1" dirty="0"/>
              <a:t>tricot </a:t>
            </a:r>
            <a:r>
              <a:rPr lang="en-GB" b="0" i="0" dirty="0"/>
              <a:t>[&gt;5000] – these are not included the French SOW due to their low frequency. Encourage students to work in pairs, beginning with the familiar words and making an educated guess for the remaining two (</a:t>
            </a:r>
            <a:r>
              <a:rPr lang="en-GB" b="0" i="1" dirty="0" err="1"/>
              <a:t>cimetière</a:t>
            </a:r>
            <a:r>
              <a:rPr lang="en-GB" b="1" i="1" dirty="0"/>
              <a:t> </a:t>
            </a:r>
            <a:r>
              <a:rPr lang="en-GB" b="0" i="0" dirty="0"/>
              <a:t>is a near-cognate). It may be useful for them to write these key phrases</a:t>
            </a:r>
            <a:r>
              <a:rPr lang="en-GB" b="0" i="0" baseline="0" dirty="0"/>
              <a:t> in their books. </a:t>
            </a:r>
            <a:r>
              <a:rPr lang="en-GB" b="0" i="0" dirty="0"/>
              <a:t>Click the French phrase to ‘fly’ over the English.</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The task instructions also contain the cognate </a:t>
            </a:r>
            <a:r>
              <a:rPr lang="en-GB" b="0" i="1" dirty="0" err="1"/>
              <a:t>paire</a:t>
            </a:r>
            <a:r>
              <a:rPr lang="en-GB" b="0" i="0" dirty="0"/>
              <a:t> [3926].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66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Aim: </a:t>
            </a:r>
            <a:r>
              <a:rPr lang="en-GB" sz="1200" kern="1200" dirty="0">
                <a:solidFill>
                  <a:schemeClr val="tx1"/>
                </a:solidFill>
                <a:latin typeface="+mn-lt"/>
                <a:ea typeface="+mn-ea"/>
                <a:cs typeface="+mn-cs"/>
              </a:rPr>
              <a:t>Aural recognition of the key phrases in the poem.</a:t>
            </a:r>
          </a:p>
          <a:p>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Procedure:</a:t>
            </a:r>
          </a:p>
          <a:p>
            <a:r>
              <a:rPr lang="en-GB" sz="1200" b="0" kern="1200" dirty="0">
                <a:solidFill>
                  <a:schemeClr val="tx1"/>
                </a:solidFill>
                <a:latin typeface="+mn-lt"/>
                <a:ea typeface="+mn-ea"/>
                <a:cs typeface="+mn-cs"/>
              </a:rPr>
              <a:t>1. </a:t>
            </a:r>
            <a:r>
              <a:rPr lang="en-GB" sz="1200" kern="1200" dirty="0">
                <a:solidFill>
                  <a:schemeClr val="tx1"/>
                </a:solidFill>
                <a:latin typeface="+mn-lt"/>
                <a:ea typeface="+mn-ea"/>
                <a:cs typeface="+mn-cs"/>
              </a:rPr>
              <a:t>Students write 1-4 and choose a-d for each. </a:t>
            </a:r>
          </a:p>
          <a:p>
            <a:r>
              <a:rPr lang="en-GB" sz="1200" kern="1200" dirty="0">
                <a:solidFill>
                  <a:schemeClr val="tx1"/>
                </a:solidFill>
                <a:latin typeface="+mn-lt"/>
                <a:ea typeface="+mn-ea"/>
                <a:cs typeface="+mn-cs"/>
              </a:rPr>
              <a:t>2. Click the numbers to play the audio. </a:t>
            </a:r>
          </a:p>
          <a:p>
            <a:r>
              <a:rPr lang="en-GB" sz="1200" kern="1200" dirty="0">
                <a:solidFill>
                  <a:schemeClr val="tx1"/>
                </a:solidFill>
                <a:latin typeface="+mn-lt"/>
                <a:ea typeface="+mn-ea"/>
                <a:cs typeface="+mn-cs"/>
              </a:rPr>
              <a:t>3. Answers are revealed on clicks.</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Transcript:</a:t>
            </a:r>
          </a:p>
          <a:p>
            <a:pPr marL="228600" indent="-228600">
              <a:buAutoNum type="arabicPeriod"/>
            </a:pPr>
            <a:r>
              <a:rPr lang="en-GB" sz="1200" kern="1200" dirty="0">
                <a:solidFill>
                  <a:schemeClr val="tx1"/>
                </a:solidFill>
                <a:latin typeface="+mn-lt"/>
                <a:ea typeface="+mn-ea"/>
                <a:cs typeface="+mn-cs"/>
              </a:rPr>
              <a:t>Il fait des affaires</a:t>
            </a:r>
          </a:p>
          <a:p>
            <a:pPr marL="228600" indent="-228600">
              <a:buAutoNum type="arabicPeriod"/>
            </a:pPr>
            <a:r>
              <a:rPr lang="en-GB" sz="1200" kern="1200" dirty="0">
                <a:solidFill>
                  <a:schemeClr val="tx1"/>
                </a:solidFill>
                <a:latin typeface="+mn-lt"/>
                <a:ea typeface="+mn-ea"/>
                <a:cs typeface="+mn-cs"/>
              </a:rPr>
              <a:t>Elle fait du tricot</a:t>
            </a:r>
          </a:p>
          <a:p>
            <a:pPr marL="228600" indent="-228600">
              <a:buAutoNum type="arabicPeriod"/>
            </a:pPr>
            <a:r>
              <a:rPr lang="en-GB" sz="1200" kern="1200" dirty="0" err="1">
                <a:solidFill>
                  <a:schemeClr val="tx1"/>
                </a:solidFill>
                <a:latin typeface="+mn-lt"/>
                <a:ea typeface="+mn-ea"/>
                <a:cs typeface="+mn-cs"/>
              </a:rPr>
              <a:t>Ils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vont</a:t>
            </a:r>
            <a:r>
              <a:rPr lang="en-GB" sz="1200" kern="1200" dirty="0">
                <a:solidFill>
                  <a:schemeClr val="tx1"/>
                </a:solidFill>
                <a:latin typeface="+mn-lt"/>
                <a:ea typeface="+mn-ea"/>
                <a:cs typeface="+mn-cs"/>
              </a:rPr>
              <a:t> au </a:t>
            </a:r>
            <a:r>
              <a:rPr lang="en-GB" sz="1200" kern="1200" dirty="0" err="1">
                <a:solidFill>
                  <a:schemeClr val="tx1"/>
                </a:solidFill>
                <a:latin typeface="+mn-lt"/>
                <a:ea typeface="+mn-ea"/>
                <a:cs typeface="+mn-cs"/>
              </a:rPr>
              <a:t>cimetière</a:t>
            </a:r>
            <a:endParaRPr lang="en-GB" sz="1200" kern="1200" dirty="0">
              <a:solidFill>
                <a:schemeClr val="tx1"/>
              </a:solidFill>
              <a:latin typeface="+mn-lt"/>
              <a:ea typeface="+mn-ea"/>
              <a:cs typeface="+mn-cs"/>
            </a:endParaRPr>
          </a:p>
          <a:p>
            <a:pPr marL="228600" indent="-228600">
              <a:buAutoNum type="arabicPeriod"/>
            </a:pPr>
            <a:r>
              <a:rPr lang="en-GB" sz="1200" kern="1200" dirty="0">
                <a:solidFill>
                  <a:schemeClr val="tx1"/>
                </a:solidFill>
                <a:latin typeface="+mn-lt"/>
                <a:ea typeface="+mn-ea"/>
                <a:cs typeface="+mn-cs"/>
              </a:rPr>
              <a:t>Il fait la guerre</a:t>
            </a:r>
          </a:p>
          <a:p>
            <a:pPr marL="228600" indent="-228600">
              <a:buAutoNum type="arabicPeriod"/>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i="0" kern="1200" dirty="0" err="1">
                <a:solidFill>
                  <a:schemeClr val="tx1"/>
                </a:solidFill>
                <a:latin typeface="+mn-lt"/>
                <a:ea typeface="+mn-ea"/>
                <a:cs typeface="+mn-cs"/>
              </a:rPr>
              <a:t>choisir</a:t>
            </a:r>
            <a:r>
              <a:rPr lang="en-GB" sz="1200" i="1" kern="1200" dirty="0">
                <a:solidFill>
                  <a:schemeClr val="tx1"/>
                </a:solidFill>
                <a:latin typeface="+mn-lt"/>
                <a:ea typeface="+mn-ea"/>
                <a:cs typeface="+mn-cs"/>
              </a:rPr>
              <a:t> </a:t>
            </a:r>
            <a:r>
              <a:rPr lang="en-GB" sz="1200" i="0" kern="1200" dirty="0">
                <a:solidFill>
                  <a:schemeClr val="tx1"/>
                </a:solidFill>
                <a:latin typeface="+mn-lt"/>
                <a:ea typeface="+mn-ea"/>
                <a:cs typeface="+mn-cs"/>
              </a:rPr>
              <a:t>[226], image [659]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Optional</a:t>
            </a:r>
            <a:r>
              <a:rPr lang="en-GB" sz="1200" kern="1200" baseline="0" dirty="0">
                <a:solidFill>
                  <a:schemeClr val="tx1"/>
                </a:solidFill>
                <a:latin typeface="+mn-lt"/>
                <a:ea typeface="+mn-ea"/>
                <a:cs typeface="+mn-cs"/>
              </a:rPr>
              <a:t> e</a:t>
            </a:r>
            <a:r>
              <a:rPr lang="en-GB" sz="1200" kern="1200" dirty="0">
                <a:solidFill>
                  <a:schemeClr val="tx1"/>
                </a:solidFill>
                <a:latin typeface="+mn-lt"/>
                <a:ea typeface="+mn-ea"/>
                <a:cs typeface="+mn-cs"/>
              </a:rPr>
              <a:t>xtension (depending on the class):</a:t>
            </a:r>
            <a:r>
              <a:rPr lang="en-GB" sz="1200" kern="1200" baseline="0" dirty="0">
                <a:solidFill>
                  <a:schemeClr val="tx1"/>
                </a:solidFill>
                <a:latin typeface="+mn-lt"/>
                <a:ea typeface="+mn-ea"/>
                <a:cs typeface="+mn-cs"/>
              </a:rPr>
              <a:t> </a:t>
            </a:r>
            <a:br>
              <a:rPr lang="en-GB" sz="1200" kern="1200" baseline="0" dirty="0">
                <a:solidFill>
                  <a:schemeClr val="tx1"/>
                </a:solidFill>
                <a:latin typeface="+mn-lt"/>
                <a:ea typeface="+mn-ea"/>
                <a:cs typeface="+mn-cs"/>
              </a:rPr>
            </a:br>
            <a:r>
              <a:rPr lang="en-GB" sz="1200" kern="1200" baseline="0" dirty="0">
                <a:solidFill>
                  <a:schemeClr val="tx1"/>
                </a:solidFill>
                <a:latin typeface="+mn-lt"/>
                <a:ea typeface="+mn-ea"/>
                <a:cs typeface="+mn-cs"/>
              </a:rPr>
              <a:t>1. After checking answers by letter, the teacher could play the phrases again to elicit the full meaning of each phrase – (i.e. aural translation)</a:t>
            </a:r>
            <a:br>
              <a:rPr lang="en-GB" sz="1200" kern="1200" baseline="0" dirty="0">
                <a:solidFill>
                  <a:schemeClr val="tx1"/>
                </a:solidFill>
                <a:latin typeface="+mn-lt"/>
                <a:ea typeface="+mn-ea"/>
                <a:cs typeface="+mn-cs"/>
              </a:rPr>
            </a:br>
            <a:r>
              <a:rPr lang="en-GB" sz="1200" kern="1200" baseline="0" dirty="0">
                <a:solidFill>
                  <a:schemeClr val="tx1"/>
                </a:solidFill>
                <a:latin typeface="+mn-lt"/>
                <a:ea typeface="+mn-ea"/>
                <a:cs typeface="+mn-cs"/>
              </a:rPr>
              <a:t>2. Further, students could be invited to recall any of the four phrases, orally.</a:t>
            </a:r>
            <a:endParaRPr lang="en-GB" sz="1200" kern="1200" dirty="0">
              <a:solidFill>
                <a:schemeClr val="tx1"/>
              </a:solidFill>
              <a:latin typeface="+mn-lt"/>
              <a:ea typeface="+mn-ea"/>
              <a:cs typeface="+mn-cs"/>
            </a:endParaRPr>
          </a:p>
          <a:p>
            <a:br>
              <a:rPr lang="en-GB" sz="2400" kern="1200" dirty="0">
                <a:solidFill>
                  <a:schemeClr val="tx1"/>
                </a:solidFill>
                <a:latin typeface="+mn-lt"/>
                <a:ea typeface="+mn-ea"/>
                <a:cs typeface="+mn-cs"/>
              </a:rPr>
            </a:br>
            <a:r>
              <a:rPr lang="en-GB" sz="2400" kern="1200" dirty="0">
                <a:solidFill>
                  <a:schemeClr val="tx1"/>
                </a:solidFill>
                <a:latin typeface="+mn-lt"/>
                <a:ea typeface="+mn-ea"/>
                <a:cs typeface="+mn-cs"/>
              </a:rPr>
              <a:t>Attribution:</a:t>
            </a:r>
          </a:p>
          <a:p>
            <a:r>
              <a:rPr lang="en-US" sz="1200" i="1" dirty="0"/>
              <a:t>Image a: </a:t>
            </a:r>
            <a:r>
              <a:rPr lang="en-GB" sz="1200" b="0" i="0" u="sng" kern="1200" dirty="0">
                <a:solidFill>
                  <a:schemeClr val="tx1"/>
                </a:solidFill>
                <a:effectLst/>
                <a:latin typeface="+mn-lt"/>
                <a:ea typeface="+mn-ea"/>
                <a:cs typeface="+mn-cs"/>
                <a:hlinkClick r:id="rId3" tooltip="Pink"/>
              </a:rPr>
              <a:t>Pink</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Knitting"/>
              </a:rPr>
              <a:t>knitting</a:t>
            </a:r>
            <a:r>
              <a:rPr lang="en-GB" sz="1200" b="0" i="0" kern="1200" dirty="0">
                <a:solidFill>
                  <a:schemeClr val="tx1"/>
                </a:solidFill>
                <a:effectLst/>
                <a:latin typeface="+mn-lt"/>
                <a:ea typeface="+mn-ea"/>
                <a:cs typeface="+mn-cs"/>
              </a:rPr>
              <a:t> in front of pink </a:t>
            </a:r>
            <a:r>
              <a:rPr lang="en-GB" sz="1200" b="0" i="0" u="none" strike="noStrike" kern="1200" dirty="0">
                <a:solidFill>
                  <a:schemeClr val="tx1"/>
                </a:solidFill>
                <a:effectLst/>
                <a:latin typeface="+mn-lt"/>
                <a:ea typeface="+mn-ea"/>
                <a:cs typeface="+mn-cs"/>
                <a:hlinkClick r:id="rId5" tooltip="Sweatshirt (page does not exist)"/>
              </a:rPr>
              <a:t>sweatshirt</a:t>
            </a:r>
            <a:r>
              <a:rPr lang="en-GB" sz="1200" b="0" i="0" u="none" strike="noStrike" kern="1200" dirty="0">
                <a:solidFill>
                  <a:schemeClr val="tx1"/>
                </a:solidFill>
                <a:effectLst/>
                <a:latin typeface="+mn-lt"/>
                <a:ea typeface="+mn-ea"/>
                <a:cs typeface="+mn-cs"/>
              </a:rPr>
              <a:t> </a:t>
            </a:r>
            <a:r>
              <a:rPr lang="en-US" sz="1200" dirty="0"/>
              <a:t>by</a:t>
            </a:r>
            <a:r>
              <a:rPr lang="en-GB" sz="1200" b="0" i="0" kern="1200" dirty="0">
                <a:solidFill>
                  <a:schemeClr val="tx1"/>
                </a:solidFill>
                <a:effectLst/>
                <a:latin typeface="+mn-lt"/>
                <a:ea typeface="+mn-ea"/>
                <a:cs typeface="+mn-cs"/>
              </a:rPr>
              <a:t> </a:t>
            </a:r>
            <a:r>
              <a:rPr lang="en-GB" sz="1200" b="0" i="0" u="sng" kern="1200" dirty="0" err="1">
                <a:solidFill>
                  <a:schemeClr val="tx1"/>
                </a:solidFill>
                <a:effectLst/>
                <a:latin typeface="+mn-lt"/>
                <a:ea typeface="+mn-ea"/>
                <a:cs typeface="+mn-cs"/>
                <a:hlinkClick r:id="rId6" tooltip="User:Johntex (page does not exist)"/>
              </a:rPr>
              <a:t>Johntex</a:t>
            </a:r>
            <a:r>
              <a:rPr lang="en-US" sz="1200" dirty="0"/>
              <a:t> </a:t>
            </a:r>
            <a:r>
              <a:rPr lang="en-GB" sz="1200" b="0" i="0" kern="1200" dirty="0">
                <a:solidFill>
                  <a:schemeClr val="tx1"/>
                </a:solidFill>
                <a:effectLst/>
                <a:latin typeface="+mn-lt"/>
                <a:ea typeface="+mn-ea"/>
                <a:cs typeface="+mn-cs"/>
              </a:rPr>
              <a:t>under the </a:t>
            </a:r>
            <a:r>
              <a:rPr lang="en-GB" sz="1200" b="0" i="0" u="none" strike="noStrike" kern="1200" dirty="0">
                <a:solidFill>
                  <a:schemeClr val="tx1"/>
                </a:solidFill>
                <a:effectLst/>
                <a:latin typeface="+mn-lt"/>
                <a:ea typeface="+mn-ea"/>
                <a:cs typeface="+mn-cs"/>
                <a:hlinkClick r:id="rId7"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a:rPr>
              <a:t>Attribution-Share Alike 3.0 </a:t>
            </a:r>
            <a:r>
              <a:rPr lang="en-GB" sz="1200" b="0" i="0" u="none" strike="noStrike" kern="1200" dirty="0" err="1">
                <a:solidFill>
                  <a:schemeClr val="tx1"/>
                </a:solidFill>
                <a:effectLst/>
                <a:latin typeface="+mn-lt"/>
                <a:ea typeface="+mn-ea"/>
                <a:cs typeface="+mn-cs"/>
                <a:hlinkClick r:id="rId8"/>
              </a:rPr>
              <a:t>Unported</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b: </a:t>
            </a:r>
            <a:r>
              <a:rPr lang="en-US" sz="1200" u="sng" kern="1200" dirty="0">
                <a:solidFill>
                  <a:schemeClr val="tx1"/>
                </a:solidFill>
                <a:effectLst/>
                <a:latin typeface="+mn-lt"/>
                <a:ea typeface="+mn-ea"/>
                <a:cs typeface="+mn-cs"/>
                <a:hlinkClick r:id="rId9"/>
              </a:rPr>
              <a:t>Marine dashes through Japanese machine gun fire</a:t>
            </a:r>
            <a:r>
              <a:rPr lang="en-GB" sz="1200" u="sng" kern="1200" dirty="0">
                <a:solidFill>
                  <a:schemeClr val="tx1"/>
                </a:solidFill>
                <a:effectLst/>
                <a:latin typeface="+mn-lt"/>
                <a:ea typeface="+mn-ea"/>
                <a:cs typeface="+mn-cs"/>
              </a:rPr>
              <a:t> </a:t>
            </a:r>
            <a:r>
              <a:rPr lang="en-US" sz="1200" dirty="0"/>
              <a:t>by Pvt. Bob Bailey  is in the public domain</a:t>
            </a:r>
            <a:endParaRPr lang="en-US" sz="1200" b="1" dirty="0"/>
          </a:p>
          <a:p>
            <a:r>
              <a:rPr lang="en-US" sz="1200" i="1" dirty="0"/>
              <a:t>Image c: </a:t>
            </a:r>
            <a:r>
              <a:rPr lang="en-US" sz="1200" dirty="0"/>
              <a:t>Business to Business Agreement by </a:t>
            </a:r>
            <a:r>
              <a:rPr lang="en-GB" sz="1200" b="0" i="0" u="sng" kern="1200" dirty="0" err="1">
                <a:solidFill>
                  <a:schemeClr val="tx1"/>
                </a:solidFill>
                <a:effectLst/>
                <a:latin typeface="+mn-lt"/>
                <a:ea typeface="+mn-ea"/>
                <a:cs typeface="+mn-cs"/>
                <a:hlinkClick r:id="rId10" tooltip="User:Onyxxo (page does not exist)"/>
              </a:rPr>
              <a:t>Onyxxo</a:t>
            </a:r>
            <a:r>
              <a:rPr lang="en-US" sz="1200" dirty="0"/>
              <a:t> is licensed under </a:t>
            </a:r>
            <a:r>
              <a:rPr lang="en-GB" sz="1200" b="0" i="0" kern="1200" dirty="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hlinkClick r:id="rId7"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a:rPr>
              <a:t>Attribution-Share Alike 4.0 International</a:t>
            </a:r>
            <a:r>
              <a:rPr lang="en-GB" sz="1200" b="0" i="0" kern="1200" dirty="0">
                <a:solidFill>
                  <a:schemeClr val="tx1"/>
                </a:solidFill>
                <a:effectLst/>
                <a:latin typeface="+mn-lt"/>
                <a:ea typeface="+mn-ea"/>
                <a:cs typeface="+mn-cs"/>
              </a:rPr>
              <a:t> license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d:</a:t>
            </a:r>
            <a:r>
              <a:rPr lang="en-GB" sz="1200" b="0" i="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
              </a:rPr>
              <a:t>Headstones in Banville-la-</a:t>
            </a:r>
            <a:r>
              <a:rPr lang="en-US" sz="1200" u="sng" kern="1200" dirty="0" err="1">
                <a:solidFill>
                  <a:schemeClr val="tx1"/>
                </a:solidFill>
                <a:effectLst/>
                <a:latin typeface="+mn-lt"/>
                <a:ea typeface="+mn-ea"/>
                <a:cs typeface="+mn-cs"/>
                <a:hlinkClick r:id="rId12"/>
              </a:rPr>
              <a:t>Campagne</a:t>
            </a:r>
            <a:r>
              <a:rPr lang="en-US" sz="1200" u="sng" kern="1200" dirty="0">
                <a:solidFill>
                  <a:schemeClr val="tx1"/>
                </a:solidFill>
                <a:effectLst/>
                <a:latin typeface="+mn-lt"/>
                <a:ea typeface="+mn-ea"/>
                <a:cs typeface="+mn-cs"/>
                <a:hlinkClick r:id="rId12"/>
              </a:rPr>
              <a:t> war cemetery, Normandy</a:t>
            </a:r>
            <a:r>
              <a:rPr lang="en-US" sz="1200" kern="1200" dirty="0">
                <a:solidFill>
                  <a:schemeClr val="tx1"/>
                </a:solidFill>
                <a:effectLst/>
                <a:latin typeface="+mn-lt"/>
                <a:ea typeface="+mn-ea"/>
                <a:cs typeface="+mn-cs"/>
              </a:rPr>
              <a:t> by </a:t>
            </a:r>
            <a:r>
              <a:rPr lang="en-GB" sz="1200" u="sng" kern="1200" dirty="0" err="1">
                <a:solidFill>
                  <a:schemeClr val="tx1"/>
                </a:solidFill>
                <a:effectLst/>
                <a:latin typeface="+mn-lt"/>
                <a:ea typeface="+mn-ea"/>
                <a:cs typeface="+mn-cs"/>
                <a:hlinkClick r:id="rId13"/>
              </a:rPr>
              <a:t>Londonclanger</a:t>
            </a:r>
            <a:r>
              <a:rPr lang="en-GB"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licensed under the  </a:t>
            </a:r>
            <a:r>
              <a:rPr lang="en-GB" sz="1200" u="sng" kern="1200" dirty="0">
                <a:solidFill>
                  <a:schemeClr val="tx1"/>
                </a:solidFill>
                <a:effectLst/>
                <a:latin typeface="+mn-lt"/>
                <a:ea typeface="+mn-ea"/>
                <a:cs typeface="+mn-cs"/>
                <a:hlinkClick r:id="rId7"/>
              </a:rPr>
              <a:t>Creative Commons</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11"/>
              </a:rPr>
              <a:t>Attribution-Share Alike 4.0 International</a:t>
            </a:r>
            <a:r>
              <a:rPr lang="en-GB" sz="1200" kern="1200" dirty="0">
                <a:solidFill>
                  <a:schemeClr val="tx1"/>
                </a:solidFill>
                <a:effectLst/>
                <a:latin typeface="+mn-lt"/>
                <a:ea typeface="+mn-ea"/>
                <a:cs typeface="+mn-cs"/>
              </a:rPr>
              <a:t> license</a:t>
            </a:r>
          </a:p>
          <a:p>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354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a:t>
            </a:r>
            <a:r>
              <a:rPr lang="en-GB" dirty="0"/>
              <a:t>present some key dates to provide background to the poem and the poet.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t>Students write the dates and choose a), b) or c). Answers are provided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dirty="0"/>
              <a:t>Not all vocabulary has been previously taught in the SOW, but much of it can be inferred by combining context with prior language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i="0" dirty="0"/>
              <a:t>date [660], important [215], </a:t>
            </a:r>
            <a:r>
              <a:rPr lang="en-GB" i="0" dirty="0" err="1"/>
              <a:t>choisir</a:t>
            </a:r>
            <a:r>
              <a:rPr lang="en-GB" i="0" dirty="0"/>
              <a:t> [226], description [2779], correct [2617], second [379], </a:t>
            </a:r>
            <a:r>
              <a:rPr lang="en-GB" i="0" dirty="0" err="1"/>
              <a:t>mondial</a:t>
            </a:r>
            <a:r>
              <a:rPr lang="en-GB" i="0" dirty="0"/>
              <a:t> [549], période [407].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0" i="0" dirty="0"/>
          </a:p>
          <a:p>
            <a:r>
              <a:rPr lang="en-GB" baseline="0" dirty="0"/>
              <a:t>Attribution – photo: </a:t>
            </a:r>
            <a:r>
              <a:rPr lang="en-GB" sz="1200" b="0" i="0" u="sng" kern="1200" dirty="0">
                <a:solidFill>
                  <a:schemeClr val="tx1"/>
                </a:solidFill>
                <a:effectLst/>
                <a:latin typeface="+mn-lt"/>
                <a:ea typeface="+mn-ea"/>
                <a:cs typeface="+mn-cs"/>
                <a:hlinkClick r:id="rId3" tooltip="fr:Jacques Prévert"/>
              </a:rPr>
              <a:t>Jacques </a:t>
            </a:r>
            <a:r>
              <a:rPr lang="en-GB" sz="1200" b="0" i="0" u="sng" kern="1200" dirty="0" err="1">
                <a:solidFill>
                  <a:schemeClr val="tx1"/>
                </a:solidFill>
                <a:effectLst/>
                <a:latin typeface="+mn-lt"/>
                <a:ea typeface="+mn-ea"/>
                <a:cs typeface="+mn-cs"/>
                <a:hlinkClick r:id="rId3" tooltip="fr:Jacques Prévert"/>
              </a:rPr>
              <a:t>Prévert</a:t>
            </a:r>
            <a:r>
              <a:rPr lang="en-GB" sz="1200" b="0" i="0" kern="1200" dirty="0">
                <a:solidFill>
                  <a:schemeClr val="tx1"/>
                </a:solidFill>
                <a:effectLst/>
                <a:latin typeface="+mn-lt"/>
                <a:ea typeface="+mn-ea"/>
                <a:cs typeface="+mn-cs"/>
              </a:rPr>
              <a:t> </a:t>
            </a:r>
            <a:r>
              <a:rPr lang="en-US" sz="1200" dirty="0"/>
              <a:t>by </a:t>
            </a:r>
            <a:r>
              <a:rPr lang="en-US" sz="1200" u="sng" dirty="0">
                <a:hlinkClick r:id="rId4" tooltip="w:fr:User:PRÉVERT Catherine"/>
              </a:rPr>
              <a:t>PRÉVERT Catherine</a:t>
            </a:r>
            <a:r>
              <a:rPr lang="en-US" sz="1200" u="sng" dirty="0"/>
              <a:t> </a:t>
            </a:r>
            <a:r>
              <a:rPr lang="en-US" sz="1200" dirty="0"/>
              <a:t>is licensed under </a:t>
            </a:r>
            <a:r>
              <a:rPr lang="en-GB" sz="1200" b="0" i="0" kern="1200" dirty="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hlinkClick r:id="rId5"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6"/>
              </a:rPr>
              <a:t>Attribution-Share Alike 1.0 Generic</a:t>
            </a:r>
            <a:r>
              <a:rPr lang="en-GB" sz="1200" b="0" i="0" kern="1200" dirty="0">
                <a:solidFill>
                  <a:schemeClr val="tx1"/>
                </a:solidFill>
                <a:effectLst/>
                <a:latin typeface="+mn-lt"/>
                <a:ea typeface="+mn-ea"/>
                <a:cs typeface="+mn-cs"/>
              </a:rPr>
              <a:t> license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62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Oral recognition of SSC [au].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aseline="0" dirty="0">
                <a:solidFill>
                  <a:schemeClr val="accent1">
                    <a:lumMod val="50000"/>
                  </a:schemeClr>
                </a:solidFill>
                <a:latin typeface="Century Gothic" panose="020B0502020202020204" pitchFamily="34" charset="0"/>
              </a:rPr>
              <a:t>The exercise also provides an opportunity to review SFCs (</a:t>
            </a:r>
            <a:r>
              <a:rPr lang="en-GB" sz="1200" i="1" baseline="0" dirty="0">
                <a:solidFill>
                  <a:schemeClr val="accent1">
                    <a:lumMod val="50000"/>
                  </a:schemeClr>
                </a:solidFill>
                <a:latin typeface="Century Gothic" panose="020B0502020202020204" pitchFamily="34" charset="0"/>
              </a:rPr>
              <a:t>Bordeau</a:t>
            </a:r>
            <a:r>
              <a:rPr lang="en-GB" sz="1200" b="1" i="1" baseline="0" dirty="0">
                <a:solidFill>
                  <a:schemeClr val="accent1">
                    <a:lumMod val="50000"/>
                  </a:schemeClr>
                </a:solidFill>
                <a:latin typeface="Century Gothic" panose="020B0502020202020204" pitchFamily="34" charset="0"/>
              </a:rPr>
              <a:t>x</a:t>
            </a:r>
            <a:r>
              <a:rPr lang="en-GB" sz="1200" i="1" baseline="0" dirty="0">
                <a:solidFill>
                  <a:schemeClr val="accent1">
                    <a:lumMod val="50000"/>
                  </a:schemeClr>
                </a:solidFill>
                <a:latin typeface="Century Gothic" panose="020B0502020202020204" pitchFamily="34" charset="0"/>
              </a:rPr>
              <a:t>, Beauvai</a:t>
            </a:r>
            <a:r>
              <a:rPr lang="en-GB" sz="1200" b="1" i="1" baseline="0" dirty="0">
                <a:solidFill>
                  <a:schemeClr val="accent1">
                    <a:lumMod val="50000"/>
                  </a:schemeClr>
                </a:solidFill>
                <a:latin typeface="Century Gothic" panose="020B0502020202020204" pitchFamily="34" charset="0"/>
              </a:rPr>
              <a:t>s</a:t>
            </a:r>
            <a:r>
              <a:rPr lang="en-GB" sz="1200" i="1" baseline="0" dirty="0">
                <a:solidFill>
                  <a:schemeClr val="accent1">
                    <a:lumMod val="50000"/>
                  </a:schemeClr>
                </a:solidFill>
                <a:latin typeface="Century Gothic" panose="020B0502020202020204" pitchFamily="34" charset="0"/>
              </a:rPr>
              <a:t>, </a:t>
            </a:r>
            <a:r>
              <a:rPr lang="en-GB" sz="1200" i="1" dirty="0">
                <a:solidFill>
                  <a:schemeClr val="accent5">
                    <a:lumMod val="50000"/>
                  </a:schemeClr>
                </a:solidFill>
                <a:latin typeface="Century Gothic" panose="020B0502020202020204" pitchFamily="34" charset="0"/>
              </a:rPr>
              <a:t>Orléan</a:t>
            </a:r>
            <a:r>
              <a:rPr lang="en-GB" sz="1200" b="1" i="1" dirty="0">
                <a:solidFill>
                  <a:schemeClr val="accent5">
                    <a:lumMod val="50000"/>
                  </a:schemeClr>
                </a:solidFill>
                <a:latin typeface="Century Gothic" panose="020B0502020202020204" pitchFamily="34" charset="0"/>
              </a:rPr>
              <a:t>s</a:t>
            </a:r>
            <a:r>
              <a:rPr lang="en-GB" sz="1200" i="0" dirty="0">
                <a:solidFill>
                  <a:schemeClr val="accent5">
                    <a:lumMod val="50000"/>
                  </a:schemeClr>
                </a:solidFill>
                <a:latin typeface="Century Gothic" panose="020B0502020202020204" pitchFamily="34" charset="0"/>
              </a:rPr>
              <a:t>) and the previously studied SSCs</a:t>
            </a:r>
            <a:r>
              <a:rPr lang="en-GB" sz="1200" i="0" baseline="0" dirty="0">
                <a:solidFill>
                  <a:schemeClr val="accent5">
                    <a:lumMod val="50000"/>
                  </a:schemeClr>
                </a:solidFill>
                <a:latin typeface="Century Gothic" panose="020B0502020202020204" pitchFamily="34" charset="0"/>
              </a:rPr>
              <a:t> [</a:t>
            </a:r>
            <a:r>
              <a:rPr lang="en-GB" sz="1200" b="0" i="0" u="none" strike="noStrike" cap="none" dirty="0">
                <a:solidFill>
                  <a:schemeClr val="dk1"/>
                </a:solidFill>
                <a:effectLst/>
                <a:latin typeface="Calibri"/>
                <a:ea typeface="Calibri"/>
                <a:cs typeface="Calibri"/>
                <a:sym typeface="Calibri"/>
              </a:rPr>
              <a:t>é]</a:t>
            </a:r>
            <a:r>
              <a:rPr lang="en-GB" sz="1200" b="0" i="0" u="none" strike="noStrike" cap="none" baseline="0" dirty="0">
                <a:solidFill>
                  <a:schemeClr val="dk1"/>
                </a:solidFill>
                <a:effectLst/>
                <a:latin typeface="Calibri"/>
                <a:ea typeface="Calibri"/>
                <a:cs typeface="Calibri"/>
                <a:sym typeface="Calibri"/>
              </a:rPr>
              <a:t> (</a:t>
            </a:r>
            <a:r>
              <a:rPr lang="en-GB" sz="1200" b="0" i="1" u="none" strike="noStrike" cap="none" baseline="0" dirty="0">
                <a:solidFill>
                  <a:schemeClr val="dk1"/>
                </a:solidFill>
                <a:effectLst/>
                <a:latin typeface="Calibri"/>
                <a:ea typeface="Calibri"/>
                <a:cs typeface="Calibri"/>
                <a:sym typeface="Calibri"/>
              </a:rPr>
              <a:t>Orl</a:t>
            </a:r>
            <a:r>
              <a:rPr lang="en-GB" sz="1200" b="1" i="1" u="none" strike="noStrike" cap="none" baseline="0" dirty="0">
                <a:solidFill>
                  <a:schemeClr val="dk1"/>
                </a:solidFill>
                <a:effectLst/>
                <a:latin typeface="Calibri"/>
                <a:ea typeface="Calibri"/>
                <a:cs typeface="Calibri"/>
                <a:sym typeface="Calibri"/>
              </a:rPr>
              <a:t>é</a:t>
            </a:r>
            <a:r>
              <a:rPr lang="en-GB" sz="1200" b="0" i="1" u="none" strike="noStrike" cap="none" baseline="0" dirty="0">
                <a:solidFill>
                  <a:schemeClr val="dk1"/>
                </a:solidFill>
                <a:effectLst/>
                <a:latin typeface="Calibri"/>
                <a:ea typeface="Calibri"/>
                <a:cs typeface="Calibri"/>
                <a:sym typeface="Calibri"/>
              </a:rPr>
              <a:t>ans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baseline="0" dirty="0" err="1">
                <a:solidFill>
                  <a:schemeClr val="dk1"/>
                </a:solidFill>
                <a:effectLst/>
                <a:latin typeface="Calibri"/>
                <a:ea typeface="Calibri"/>
                <a:cs typeface="Calibri"/>
                <a:sym typeface="Calibri"/>
              </a:rPr>
              <a:t>en</a:t>
            </a:r>
            <a:r>
              <a:rPr lang="en-GB" sz="1200" b="0" i="0" u="none" strike="noStrike" cap="none" baseline="0" dirty="0">
                <a:solidFill>
                  <a:schemeClr val="dk1"/>
                </a:solidFill>
                <a:effectLst/>
                <a:latin typeface="Calibri"/>
                <a:ea typeface="Calibri"/>
                <a:cs typeface="Calibri"/>
                <a:sym typeface="Calibri"/>
              </a:rPr>
              <a:t>] (</a:t>
            </a:r>
            <a:r>
              <a:rPr lang="en-GB" sz="1200" i="1" dirty="0">
                <a:solidFill>
                  <a:schemeClr val="accent5">
                    <a:lumMod val="50000"/>
                  </a:schemeClr>
                </a:solidFill>
                <a:latin typeface="Century Gothic" panose="020B0502020202020204" pitchFamily="34" charset="0"/>
              </a:rPr>
              <a:t>Aix-</a:t>
            </a:r>
            <a:r>
              <a:rPr lang="en-GB" sz="1200" b="1" i="1" dirty="0">
                <a:solidFill>
                  <a:schemeClr val="accent5">
                    <a:lumMod val="50000"/>
                  </a:schemeClr>
                </a:solidFill>
                <a:latin typeface="Century Gothic" panose="020B0502020202020204" pitchFamily="34" charset="0"/>
              </a:rPr>
              <a:t>en</a:t>
            </a:r>
            <a:r>
              <a:rPr lang="en-GB" sz="1200" i="1" dirty="0">
                <a:solidFill>
                  <a:schemeClr val="accent5">
                    <a:lumMod val="50000"/>
                  </a:schemeClr>
                </a:solidFill>
                <a:latin typeface="Century Gothic" panose="020B0502020202020204" pitchFamily="34" charset="0"/>
              </a:rPr>
              <a:t>-Provence</a:t>
            </a:r>
            <a:r>
              <a:rPr lang="en-GB" sz="1200" i="0" dirty="0">
                <a:solidFill>
                  <a:schemeClr val="accent5">
                    <a:lumMod val="50000"/>
                  </a:schemeClr>
                </a:solidFill>
                <a:latin typeface="Century Gothic" panose="020B0502020202020204" pitchFamily="34" charset="0"/>
              </a:rPr>
              <a:t>)</a:t>
            </a:r>
            <a:r>
              <a:rPr lang="en-GB" sz="1200" i="1" baseline="0" dirty="0">
                <a:solidFill>
                  <a:schemeClr val="accent5">
                    <a:lumMod val="50000"/>
                  </a:schemeClr>
                </a:solidFill>
                <a:latin typeface="Century Gothic" panose="020B0502020202020204" pitchFamily="34" charset="0"/>
              </a:rPr>
              <a:t> and </a:t>
            </a:r>
            <a:r>
              <a:rPr lang="en-GB" sz="1200" i="0" baseline="0" dirty="0">
                <a:solidFill>
                  <a:schemeClr val="accent5">
                    <a:lumMod val="50000"/>
                  </a:schemeClr>
                </a:solidFill>
                <a:latin typeface="Century Gothic" panose="020B0502020202020204" pitchFamily="34" charset="0"/>
              </a:rPr>
              <a:t>[ai] (</a:t>
            </a:r>
            <a:r>
              <a:rPr lang="en-GB" sz="1200" b="0" i="1" dirty="0">
                <a:solidFill>
                  <a:schemeClr val="accent5">
                    <a:lumMod val="50000"/>
                  </a:schemeClr>
                </a:solidFill>
                <a:latin typeface="Century Gothic" panose="020B0502020202020204" pitchFamily="34" charset="0"/>
              </a:rPr>
              <a:t>Beauv</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s, </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x-en-Provence</a:t>
            </a:r>
            <a:r>
              <a:rPr lang="en-GB" sz="1200" b="0" i="0" dirty="0">
                <a:solidFill>
                  <a:schemeClr val="accent5">
                    <a:lumMod val="50000"/>
                  </a:schemeClr>
                </a:solidFill>
                <a:latin typeface="Century Gothic" panose="020B0502020202020204" pitchFamily="34" charset="0"/>
              </a:rPr>
              <a:t>).</a:t>
            </a:r>
            <a:endParaRPr lang="en-GB" sz="1200"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endParaRPr lang="en-GB" sz="1200" b="1"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en-GB" sz="1200" b="1" baseline="0" dirty="0">
                <a:solidFill>
                  <a:schemeClr val="accent1">
                    <a:lumMod val="50000"/>
                  </a:schemeClr>
                </a:solidFill>
                <a:latin typeface="Century Gothic" panose="020B0502020202020204" pitchFamily="34" charset="0"/>
              </a:rPr>
              <a:t>Procedure: </a:t>
            </a:r>
          </a:p>
          <a:p>
            <a:pPr marL="0" lvl="0" indent="0" algn="l" rtl="0">
              <a:spcBef>
                <a:spcPts val="0"/>
              </a:spcBef>
              <a:spcAft>
                <a:spcPts val="0"/>
              </a:spcAft>
              <a:buNone/>
            </a:pPr>
            <a:r>
              <a:rPr lang="en-GB" sz="1200" i="0" baseline="0" dirty="0">
                <a:solidFill>
                  <a:schemeClr val="accent1">
                    <a:lumMod val="50000"/>
                  </a:schemeClr>
                </a:solidFill>
                <a:latin typeface="Century Gothic" panose="020B0502020202020204" pitchFamily="34" charset="0"/>
              </a:rPr>
              <a:t>1. </a:t>
            </a:r>
            <a:r>
              <a:rPr lang="en-GB" sz="1200" baseline="0" dirty="0">
                <a:solidFill>
                  <a:schemeClr val="accent1">
                    <a:lumMod val="50000"/>
                  </a:schemeClr>
                </a:solidFill>
                <a:latin typeface="Century Gothic" panose="020B0502020202020204" pitchFamily="34" charset="0"/>
              </a:rPr>
              <a:t>The place names are heard on individual number clicks. To allow students to compare the sounds, it</a:t>
            </a:r>
            <a:r>
              <a:rPr lang="en-GB" sz="1200" dirty="0">
                <a:solidFill>
                  <a:schemeClr val="accent1">
                    <a:lumMod val="50000"/>
                  </a:schemeClr>
                </a:solidFill>
                <a:latin typeface="Century Gothic" panose="020B0502020202020204" pitchFamily="34" charset="0"/>
              </a:rPr>
              <a:t> is recommended that </a:t>
            </a:r>
            <a:r>
              <a:rPr lang="en-GB" sz="1200" baseline="0" dirty="0">
                <a:solidFill>
                  <a:schemeClr val="accent1">
                    <a:lumMod val="50000"/>
                  </a:schemeClr>
                </a:solidFill>
                <a:latin typeface="Century Gothic" panose="020B0502020202020204" pitchFamily="34" charset="0"/>
              </a:rPr>
              <a:t>the teacher cycles through the recordings (from 1-8) at least twice.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2. Teacher reveals answers on clicks. Teacher to highlights the fact that some place names, (</a:t>
            </a:r>
            <a:r>
              <a:rPr lang="en-GB" sz="1200" i="1" baseline="0" dirty="0">
                <a:solidFill>
                  <a:schemeClr val="accent1">
                    <a:lumMod val="50000"/>
                  </a:schemeClr>
                </a:solidFill>
                <a:latin typeface="Century Gothic" panose="020B0502020202020204" pitchFamily="34" charset="0"/>
              </a:rPr>
              <a:t>Bordeaux, Monaco</a:t>
            </a:r>
            <a:r>
              <a:rPr lang="en-GB" sz="1200" i="0" baseline="0" dirty="0">
                <a:solidFill>
                  <a:schemeClr val="accent1">
                    <a:lumMod val="50000"/>
                  </a:schemeClr>
                </a:solidFill>
                <a:latin typeface="Century Gothic" panose="020B0502020202020204" pitchFamily="34" charset="0"/>
              </a:rPr>
              <a:t>) </a:t>
            </a:r>
            <a:r>
              <a:rPr lang="en-GB" sz="1200" baseline="0" dirty="0">
                <a:solidFill>
                  <a:schemeClr val="accent1">
                    <a:lumMod val="50000"/>
                  </a:schemeClr>
                </a:solidFill>
                <a:latin typeface="Century Gothic" panose="020B0502020202020204" pitchFamily="34" charset="0"/>
              </a:rPr>
              <a:t>contain both sounds, and that the letter ‘o’ is not always pronounced [au] (this will be explored further in Year 8). Teacher can illustrate this by giving examples of previously encountered words such as </a:t>
            </a:r>
            <a:r>
              <a:rPr lang="en-GB" sz="1200" i="1" baseline="0" dirty="0" err="1">
                <a:solidFill>
                  <a:schemeClr val="accent1">
                    <a:lumMod val="50000"/>
                  </a:schemeClr>
                </a:solidFill>
                <a:latin typeface="Century Gothic" panose="020B0502020202020204" pitchFamily="34" charset="0"/>
              </a:rPr>
              <a:t>m</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dèle</a:t>
            </a:r>
            <a:r>
              <a:rPr lang="en-GB" sz="1200" i="1" baseline="0" dirty="0">
                <a:solidFill>
                  <a:schemeClr val="accent1">
                    <a:lumMod val="50000"/>
                  </a:schemeClr>
                </a:solidFill>
                <a:latin typeface="Century Gothic" panose="020B0502020202020204" pitchFamily="34" charset="0"/>
              </a:rPr>
              <a:t>, éc</a:t>
            </a:r>
            <a:r>
              <a:rPr lang="en-GB" sz="1200" b="1" i="1" baseline="0" dirty="0">
                <a:solidFill>
                  <a:schemeClr val="accent1">
                    <a:lumMod val="50000"/>
                  </a:schemeClr>
                </a:solidFill>
                <a:latin typeface="Century Gothic" panose="020B0502020202020204" pitchFamily="34" charset="0"/>
              </a:rPr>
              <a:t>o</a:t>
            </a:r>
            <a:r>
              <a:rPr lang="en-GB" sz="1200" i="1" baseline="0" dirty="0">
                <a:solidFill>
                  <a:schemeClr val="accent1">
                    <a:lumMod val="50000"/>
                  </a:schemeClr>
                </a:solidFill>
                <a:latin typeface="Century Gothic" panose="020B0502020202020204" pitchFamily="34" charset="0"/>
              </a:rPr>
              <a:t>le, </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rdinateur</a:t>
            </a:r>
            <a:r>
              <a:rPr lang="en-GB" sz="1200" i="1" baseline="0" dirty="0">
                <a:solidFill>
                  <a:schemeClr val="accent1">
                    <a:lumMod val="50000"/>
                  </a:schemeClr>
                </a:solidFill>
                <a:latin typeface="Century Gothic" panose="020B0502020202020204" pitchFamily="34" charset="0"/>
              </a:rPr>
              <a:t> …</a:t>
            </a: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3. Teacher elicits pronunciation by pointing at the word and asking ‘</a:t>
            </a:r>
            <a:r>
              <a:rPr lang="en-GB" sz="1200" i="1" baseline="0" dirty="0">
                <a:solidFill>
                  <a:schemeClr val="accent1">
                    <a:lumMod val="50000"/>
                  </a:schemeClr>
                </a:solidFill>
                <a:latin typeface="Century Gothic" panose="020B0502020202020204" pitchFamily="34" charset="0"/>
              </a:rPr>
              <a:t>Comment </a:t>
            </a:r>
            <a:r>
              <a:rPr lang="en-GB" sz="1200" i="1" baseline="0" dirty="0" err="1">
                <a:solidFill>
                  <a:schemeClr val="accent1">
                    <a:lumMod val="50000"/>
                  </a:schemeClr>
                </a:solidFill>
                <a:latin typeface="Century Gothic" panose="020B0502020202020204" pitchFamily="34" charset="0"/>
              </a:rPr>
              <a:t>dit</a:t>
            </a:r>
            <a:r>
              <a:rPr lang="en-GB" sz="1200" i="1" baseline="0" dirty="0">
                <a:solidFill>
                  <a:schemeClr val="accent1">
                    <a:lumMod val="50000"/>
                  </a:schemeClr>
                </a:solidFill>
                <a:latin typeface="Century Gothic" panose="020B0502020202020204" pitchFamily="34" charset="0"/>
              </a:rPr>
              <a:t>-on </a:t>
            </a:r>
            <a:r>
              <a:rPr lang="en-GB" sz="1200" i="1" baseline="0" dirty="0" err="1">
                <a:solidFill>
                  <a:schemeClr val="accent1">
                    <a:lumMod val="50000"/>
                  </a:schemeClr>
                </a:solidFill>
                <a:latin typeface="Century Gothic" panose="020B0502020202020204" pitchFamily="34" charset="0"/>
              </a:rPr>
              <a:t>num</a:t>
            </a:r>
            <a:r>
              <a:rPr lang="en-GB" sz="1200" b="0" i="1" u="none" strike="noStrike" cap="none" dirty="0" err="1">
                <a:solidFill>
                  <a:schemeClr val="dk1"/>
                </a:solidFill>
                <a:effectLst/>
                <a:latin typeface="Calibri"/>
                <a:ea typeface="Calibri"/>
                <a:cs typeface="Calibri"/>
                <a:sym typeface="Calibri"/>
              </a:rPr>
              <a:t>éro</a:t>
            </a:r>
            <a:r>
              <a:rPr lang="en-GB" sz="1200" b="0" i="1" u="none" strike="noStrike" cap="none" dirty="0">
                <a:solidFill>
                  <a:schemeClr val="dk1"/>
                </a:solidFill>
                <a:effectLst/>
                <a:latin typeface="Calibri"/>
                <a:ea typeface="Calibri"/>
                <a:cs typeface="Calibri"/>
                <a:sym typeface="Calibri"/>
              </a:rPr>
              <a:t> un, deux…</a:t>
            </a:r>
            <a:r>
              <a:rPr lang="en-GB" sz="1200" b="0" i="0" u="none" strike="noStrike"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baseline="0" dirty="0">
                <a:solidFill>
                  <a:schemeClr val="dk1"/>
                </a:solidFill>
                <a:effectLst/>
                <a:latin typeface="Calibri"/>
                <a:ea typeface="Calibri"/>
                <a:cs typeface="Calibri"/>
                <a:sym typeface="Calibri"/>
              </a:rPr>
              <a:t>4. </a:t>
            </a:r>
            <a:r>
              <a:rPr lang="en-GB" sz="1200" b="0" i="0" u="none" strike="noStrike" cap="none" baseline="0" dirty="0">
                <a:solidFill>
                  <a:schemeClr val="accent1">
                    <a:lumMod val="50000"/>
                  </a:schemeClr>
                </a:solidFill>
                <a:effectLst/>
                <a:latin typeface="Century Gothic" panose="020B0502020202020204" pitchFamily="34" charset="0"/>
                <a:ea typeface="Calibri"/>
                <a:cs typeface="Calibri"/>
                <a:sym typeface="Calibri"/>
              </a:rPr>
              <a:t>T</a:t>
            </a:r>
            <a:r>
              <a:rPr lang="en-GB" sz="1200" baseline="0" dirty="0">
                <a:solidFill>
                  <a:schemeClr val="accent1">
                    <a:lumMod val="50000"/>
                  </a:schemeClr>
                </a:solidFill>
                <a:latin typeface="Century Gothic" panose="020B0502020202020204" pitchFamily="34" charset="0"/>
              </a:rPr>
              <a:t>eacher plays each place name again, and students repeat chorally.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chemeClr val="accent1">
                    <a:lumMod val="50000"/>
                  </a:schemeClr>
                </a:solidFill>
                <a:latin typeface="Century Gothic" panose="020B0502020202020204" pitchFamily="34" charset="0"/>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Bordeaux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Grenoble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Corse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Beauvais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Lausanne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Aix-en-Provence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Orléans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Monaco</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2239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Answers slide.</a:t>
            </a:r>
          </a:p>
          <a:p>
            <a:endParaRPr lang="en-GB" b="0" i="0" dirty="0"/>
          </a:p>
          <a:p>
            <a:r>
              <a:rPr lang="en-GB" b="0" i="0" dirty="0"/>
              <a:t>Students could also be asked to describe </a:t>
            </a:r>
            <a:r>
              <a:rPr lang="en-GB" b="0" i="0" dirty="0" err="1"/>
              <a:t>Prévert</a:t>
            </a:r>
            <a:r>
              <a:rPr lang="en-GB" b="0" i="0" dirty="0"/>
              <a:t> based on what they have learnt about him and the vocabulary from the poem. (</a:t>
            </a:r>
            <a:r>
              <a:rPr lang="en-GB" b="0" i="1" dirty="0"/>
              <a:t>Comment </a:t>
            </a:r>
            <a:r>
              <a:rPr lang="en-GB" b="0" i="1" dirty="0" err="1"/>
              <a:t>est-il</a:t>
            </a:r>
            <a:r>
              <a:rPr lang="en-GB" b="0" i="1" dirty="0"/>
              <a:t> ? Est-</a:t>
            </a:r>
            <a:r>
              <a:rPr lang="en-GB" b="0" i="1" dirty="0" err="1"/>
              <a:t>il</a:t>
            </a:r>
            <a:r>
              <a:rPr lang="en-GB" b="0" i="1" dirty="0"/>
              <a:t>… </a:t>
            </a:r>
            <a:r>
              <a:rPr lang="en-GB" b="0" i="1" dirty="0" err="1"/>
              <a:t>heureux</a:t>
            </a:r>
            <a:r>
              <a:rPr lang="en-GB" b="0" i="1" dirty="0"/>
              <a:t>, triste, </a:t>
            </a:r>
            <a:r>
              <a:rPr lang="en-GB" b="0" i="1" dirty="0" err="1"/>
              <a:t>calme</a:t>
            </a:r>
            <a:r>
              <a:rPr lang="en-GB" b="0" i="1" dirty="0"/>
              <a:t>, </a:t>
            </a:r>
            <a:r>
              <a:rPr lang="en-GB" b="0" i="1" dirty="0" err="1"/>
              <a:t>amusant</a:t>
            </a:r>
            <a:r>
              <a:rPr lang="en-GB" b="0" i="1" dirty="0"/>
              <a:t>, intelligent… ?</a:t>
            </a:r>
            <a:r>
              <a:rPr lang="en-GB" b="0"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998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endParaRPr lang="en-GB" b="1" i="0" dirty="0"/>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 </a:t>
            </a:r>
            <a:r>
              <a:rPr lang="en-GB" b="0" i="0" dirty="0"/>
              <a:t>To </a:t>
            </a:r>
            <a:r>
              <a:rPr lang="en-US" b="0" i="0" dirty="0"/>
              <a:t>introduce students to some of the wider themes in </a:t>
            </a:r>
            <a:r>
              <a:rPr lang="en-US" b="0" i="0" dirty="0" err="1"/>
              <a:t>Prévert’s</a:t>
            </a:r>
            <a:r>
              <a:rPr lang="en-US" b="0" i="0" dirty="0"/>
              <a:t> work</a:t>
            </a:r>
            <a:r>
              <a:rPr lang="en-GB" b="0" i="0" dirty="0"/>
              <a:t> by exploring the poet’s values and concerns.</a:t>
            </a:r>
          </a:p>
          <a:p>
            <a:endParaRPr lang="en-GB" b="0" i="0" dirty="0"/>
          </a:p>
          <a:p>
            <a:r>
              <a:rPr lang="en-GB" b="1" i="0" dirty="0"/>
              <a:t>Procedure:</a:t>
            </a:r>
          </a:p>
          <a:p>
            <a:r>
              <a:rPr lang="en-GB" b="0" i="0" dirty="0"/>
              <a:t>1. Students work in pairs to discuss the meaning of each word and decide if they think the poet agrees or disagrees with these values, based on what they have learnt about him and the vocabulary from the poem. </a:t>
            </a:r>
          </a:p>
          <a:p>
            <a:r>
              <a:rPr lang="en-GB" b="0" i="0" dirty="0"/>
              <a:t>2. Answers fly to the correct column on clicks.</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 </a:t>
            </a:r>
            <a:br>
              <a:rPr lang="en-GB" baseline="0" dirty="0"/>
            </a:br>
            <a:r>
              <a:rPr lang="en-GB" b="0" i="0" dirty="0" err="1"/>
              <a:t>liberté</a:t>
            </a:r>
            <a:r>
              <a:rPr lang="en-GB" b="0" i="0" dirty="0"/>
              <a:t> [320], </a:t>
            </a:r>
            <a:r>
              <a:rPr lang="en-GB" b="0" i="0" u="none" dirty="0" err="1"/>
              <a:t>autorité</a:t>
            </a:r>
            <a:r>
              <a:rPr lang="en-GB" b="0" i="0" u="none" dirty="0"/>
              <a:t> [783], égalité [1898], justice [637], </a:t>
            </a:r>
            <a:r>
              <a:rPr lang="en-GB" b="0" i="0" u="none" dirty="0" err="1"/>
              <a:t>nationalisme</a:t>
            </a:r>
            <a:r>
              <a:rPr lang="en-GB" b="0" i="0" u="none"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436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endParaRPr lang="en-GB" dirty="0"/>
          </a:p>
          <a:p>
            <a:r>
              <a:rPr lang="en-GB" b="1" dirty="0"/>
              <a:t>Aim: </a:t>
            </a:r>
            <a:r>
              <a:rPr lang="en-GB" b="0" dirty="0"/>
              <a:t>A </a:t>
            </a:r>
            <a:r>
              <a:rPr lang="en-GB" dirty="0"/>
              <a:t>final pre-text activity to review key vocabulary and try to predict the subject</a:t>
            </a:r>
            <a:r>
              <a:rPr lang="en-GB" baseline="0" dirty="0"/>
              <a:t> </a:t>
            </a:r>
            <a:r>
              <a:rPr lang="en-GB" dirty="0"/>
              <a:t>of the poem.</a:t>
            </a:r>
          </a:p>
          <a:p>
            <a:endParaRPr lang="en-GB" dirty="0"/>
          </a:p>
          <a:p>
            <a:r>
              <a:rPr lang="en-GB" b="1" dirty="0"/>
              <a:t>Procedure:</a:t>
            </a:r>
          </a:p>
          <a:p>
            <a:r>
              <a:rPr lang="en-GB" b="0" dirty="0"/>
              <a:t>1. </a:t>
            </a:r>
            <a:r>
              <a:rPr lang="en-GB" dirty="0"/>
              <a:t>Bring</a:t>
            </a:r>
            <a:r>
              <a:rPr lang="en-GB" baseline="0" dirty="0"/>
              <a:t> up the questions and options.</a:t>
            </a:r>
          </a:p>
          <a:p>
            <a:r>
              <a:rPr lang="en-GB" baseline="0" dirty="0"/>
              <a:t>2. Give students just a few seconds to confer in pairs and share their views. There is no right or wrong answer – the purpose is to raise their interest by anticipating what the poem might be about. Some may be able to use the information about the poet on the previous slide to give an answer. </a:t>
            </a:r>
            <a:r>
              <a:rPr lang="en-GB" b="1" baseline="0" dirty="0"/>
              <a:t>NB: </a:t>
            </a:r>
            <a:r>
              <a:rPr lang="en-GB" b="0" baseline="0" dirty="0"/>
              <a:t>students have not yet encountered the nominal for </a:t>
            </a:r>
            <a:r>
              <a:rPr lang="en-GB" b="0" i="1" baseline="0" dirty="0"/>
              <a:t>travail</a:t>
            </a:r>
            <a:r>
              <a:rPr lang="en-GB" b="0" i="0" baseline="0" dirty="0"/>
              <a:t>, but should be able to infer the meaning form the verb </a:t>
            </a:r>
            <a:r>
              <a:rPr lang="en-GB" b="0" i="1" baseline="0" dirty="0" err="1"/>
              <a:t>travailler</a:t>
            </a:r>
            <a:r>
              <a:rPr lang="en-GB" b="0" i="0" baseline="0" dirty="0"/>
              <a:t>.</a:t>
            </a: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i="0" baseline="0" dirty="0"/>
              <a:t>travail [153], violence [602].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103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The present the text without a transcript to focus students on the mood of the poem initially. The link in the slide has been suggested in order to convey the meaning of the poem </a:t>
            </a:r>
            <a:r>
              <a:rPr lang="en-GB" dirty="0" err="1"/>
              <a:t>ie</a:t>
            </a:r>
            <a:r>
              <a:rPr lang="en-GB" dirty="0"/>
              <a:t> the futility of war and the indifference/coldness of the mother and father, whose lives (knitting and business) just continue while the son loses his life in the war.</a:t>
            </a:r>
          </a:p>
          <a:p>
            <a:pPr marL="0" indent="0">
              <a:buNone/>
            </a:pPr>
            <a:endParaRPr lang="en-GB" dirty="0"/>
          </a:p>
          <a:p>
            <a:pPr marL="0" indent="0">
              <a:buNone/>
            </a:pPr>
            <a:r>
              <a:rPr lang="en-GB" dirty="0"/>
              <a:t>If you find the delivery too fast for students, alternatives are as follows:</a:t>
            </a:r>
          </a:p>
          <a:p>
            <a:pPr marL="0" indent="0">
              <a:buNone/>
            </a:pPr>
            <a:r>
              <a:rPr lang="en-GB" dirty="0">
                <a:hlinkClick r:id="rId3"/>
              </a:rPr>
              <a:t>https://www.youtube.com/watch?v=mvn6kBjWyf0</a:t>
            </a:r>
            <a:endParaRPr lang="en-GB" dirty="0"/>
          </a:p>
          <a:p>
            <a:pPr marL="0" indent="0">
              <a:buNone/>
            </a:pPr>
            <a:r>
              <a:rPr lang="en-GB" dirty="0">
                <a:hlinkClick r:id="rId4"/>
              </a:rPr>
              <a:t>https://www.youtube.com/watch?v=MGytqDEXoGQ</a:t>
            </a:r>
            <a:endParaRPr lang="en-GB" dirty="0"/>
          </a:p>
          <a:p>
            <a:pPr marL="0" indent="0">
              <a:buNone/>
            </a:pPr>
            <a:r>
              <a:rPr lang="en-GB" dirty="0"/>
              <a:t>Note that this last one is read by students (German L1) but conveys the poem’s meaning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95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Aim: </a:t>
            </a:r>
            <a:r>
              <a:rPr lang="fr-FR" dirty="0"/>
              <a:t>This slide checks </a:t>
            </a:r>
            <a:r>
              <a:rPr lang="fr-FR" dirty="0" err="1"/>
              <a:t>students</a:t>
            </a:r>
            <a:r>
              <a:rPr lang="fr-FR" dirty="0"/>
              <a:t>’ initial global </a:t>
            </a:r>
            <a:r>
              <a:rPr lang="fr-FR" dirty="0" err="1"/>
              <a:t>understanding</a:t>
            </a:r>
            <a:r>
              <a:rPr lang="fr-FR" dirty="0"/>
              <a:t> by </a:t>
            </a:r>
            <a:r>
              <a:rPr lang="fr-FR" dirty="0" err="1"/>
              <a:t>identifying</a:t>
            </a:r>
            <a:r>
              <a:rPr lang="fr-FR" dirty="0"/>
              <a:t> the main </a:t>
            </a:r>
            <a:r>
              <a:rPr lang="fr-FR" dirty="0" err="1"/>
              <a:t>characters</a:t>
            </a:r>
            <a:r>
              <a:rPr lang="fr-FR" dirty="0"/>
              <a:t> in the </a:t>
            </a:r>
            <a:r>
              <a:rPr lang="fr-FR" dirty="0" err="1"/>
              <a:t>poem</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t>Procedure</a:t>
            </a:r>
            <a:r>
              <a:rPr lang="fr-FR"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1. </a:t>
            </a:r>
            <a:r>
              <a:rPr lang="fr-FR" dirty="0" err="1"/>
              <a:t>Students</a:t>
            </a:r>
            <a:r>
              <a:rPr lang="fr-FR" dirty="0"/>
              <a:t> </a:t>
            </a:r>
            <a:r>
              <a:rPr lang="fr-FR" dirty="0" err="1"/>
              <a:t>say</a:t>
            </a:r>
            <a:r>
              <a:rPr lang="fr-FR" dirty="0"/>
              <a:t> </a:t>
            </a:r>
            <a:r>
              <a:rPr lang="fr-FR" dirty="0" err="1"/>
              <a:t>which</a:t>
            </a:r>
            <a:r>
              <a:rPr lang="fr-FR" dirty="0"/>
              <a:t> photo </a:t>
            </a:r>
            <a:r>
              <a:rPr lang="fr-FR" dirty="0" err="1"/>
              <a:t>they</a:t>
            </a:r>
            <a:r>
              <a:rPr lang="fr-FR" dirty="0"/>
              <a:t> have </a:t>
            </a:r>
            <a:r>
              <a:rPr lang="fr-FR" dirty="0" err="1"/>
              <a:t>chosen</a:t>
            </a:r>
            <a:r>
              <a:rPr lang="fr-FR" dirty="0"/>
              <a:t> and </a:t>
            </a:r>
            <a:r>
              <a:rPr lang="fr-FR" dirty="0" err="1"/>
              <a:t>why</a:t>
            </a:r>
            <a:r>
              <a:rPr lang="fr-FR" dirty="0"/>
              <a:t>, re-</a:t>
            </a:r>
            <a:r>
              <a:rPr lang="fr-FR" dirty="0" err="1"/>
              <a:t>using</a:t>
            </a:r>
            <a:r>
              <a:rPr lang="fr-FR" dirty="0"/>
              <a:t> the </a:t>
            </a:r>
            <a:r>
              <a:rPr lang="fr-FR" dirty="0" err="1"/>
              <a:t>vocab</a:t>
            </a:r>
            <a:r>
              <a:rPr lang="fr-FR" dirty="0"/>
              <a:t> for </a:t>
            </a:r>
            <a:r>
              <a:rPr lang="fr-FR" dirty="0" err="1"/>
              <a:t>family</a:t>
            </a:r>
            <a:r>
              <a:rPr lang="fr-FR" dirty="0"/>
              <a:t> </a:t>
            </a:r>
            <a:r>
              <a:rPr lang="fr-FR" dirty="0" err="1"/>
              <a:t>members</a:t>
            </a:r>
            <a:r>
              <a:rPr lang="fr-FR" dirty="0"/>
              <a:t> in the </a:t>
            </a:r>
            <a:r>
              <a:rPr lang="fr-FR" dirty="0" err="1"/>
              <a:t>poem</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The </a:t>
            </a:r>
            <a:r>
              <a:rPr lang="fr-FR" dirty="0" err="1"/>
              <a:t>answer</a:t>
            </a:r>
            <a:r>
              <a:rPr lang="fr-FR" dirty="0"/>
              <a:t> </a:t>
            </a:r>
            <a:r>
              <a:rPr lang="fr-FR" dirty="0" err="1"/>
              <a:t>is</a:t>
            </a:r>
            <a:r>
              <a:rPr lang="fr-FR" dirty="0"/>
              <a:t> </a:t>
            </a:r>
            <a:r>
              <a:rPr lang="fr-FR" dirty="0" err="1"/>
              <a:t>revealed</a:t>
            </a:r>
            <a:r>
              <a:rPr lang="fr-FR" dirty="0"/>
              <a:t> on a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choisir [226], image [659], représenter [293].</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dirty="0"/>
          </a:p>
          <a:p>
            <a:r>
              <a:rPr lang="en-GB" sz="1200" dirty="0"/>
              <a:t>Attribution: </a:t>
            </a:r>
          </a:p>
          <a:p>
            <a:r>
              <a:rPr lang="en-GB" sz="1200" dirty="0"/>
              <a:t>Image a: </a:t>
            </a:r>
            <a:r>
              <a:rPr lang="en-US" sz="1200" b="0" i="0" u="none" strike="noStrike" kern="1200" dirty="0">
                <a:solidFill>
                  <a:schemeClr val="tx1"/>
                </a:solidFill>
                <a:effectLst/>
                <a:latin typeface="+mn-lt"/>
                <a:ea typeface="+mn-ea"/>
                <a:cs typeface="+mn-cs"/>
                <a:hlinkClick r:id="rId3"/>
              </a:rPr>
              <a:t>"Herbert </a:t>
            </a:r>
            <a:r>
              <a:rPr lang="en-US" sz="1200" b="0" i="0" u="none" strike="noStrike" kern="1200" dirty="0" err="1">
                <a:solidFill>
                  <a:schemeClr val="tx1"/>
                </a:solidFill>
                <a:effectLst/>
                <a:latin typeface="+mn-lt"/>
                <a:ea typeface="+mn-ea"/>
                <a:cs typeface="+mn-cs"/>
                <a:hlinkClick r:id="rId3"/>
              </a:rPr>
              <a:t>Swadosh</a:t>
            </a:r>
            <a:r>
              <a:rPr lang="en-US" sz="1200" b="0" i="0" u="none" strike="noStrike" kern="1200" dirty="0">
                <a:solidFill>
                  <a:schemeClr val="tx1"/>
                </a:solidFill>
                <a:effectLst/>
                <a:latin typeface="+mn-lt"/>
                <a:ea typeface="+mn-ea"/>
                <a:cs typeface="+mn-cs"/>
                <a:hlinkClick r:id="rId3"/>
              </a:rPr>
              <a:t> with his parents Ralph and Jennie, Hartford, CT, 1946"</a:t>
            </a:r>
            <a:r>
              <a:rPr lang="en-US" sz="1200" b="0" i="0"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hlinkClick r:id="rId4"/>
              </a:rPr>
              <a:t>Jswad</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BY-NC-ND 2.0</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b: </a:t>
            </a:r>
            <a:r>
              <a:rPr lang="en-GB" sz="1200" kern="1200" dirty="0">
                <a:solidFill>
                  <a:schemeClr val="tx1"/>
                </a:solidFill>
                <a:effectLst/>
                <a:latin typeface="+mn-lt"/>
                <a:ea typeface="+mn-ea"/>
                <a:cs typeface="+mn-cs"/>
              </a:rPr>
              <a:t>Family portrait by Auckland Museum is licensed under </a:t>
            </a:r>
            <a:r>
              <a:rPr lang="en-GB" sz="1200" u="sng" kern="1200" dirty="0">
                <a:solidFill>
                  <a:schemeClr val="tx1"/>
                </a:solidFill>
                <a:effectLst/>
                <a:latin typeface="+mn-lt"/>
                <a:ea typeface="+mn-ea"/>
                <a:cs typeface="+mn-cs"/>
                <a:hlinkClick r:id="rId6"/>
              </a:rPr>
              <a:t>CC BY 4.0</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c: Robert </a:t>
            </a:r>
            <a:r>
              <a:rPr lang="en-GB" sz="1200" dirty="0" err="1"/>
              <a:t>Peut</a:t>
            </a:r>
            <a:r>
              <a:rPr lang="en-GB" sz="1200" dirty="0"/>
              <a:t> with his family, ca. 1935 by </a:t>
            </a:r>
            <a:r>
              <a:rPr lang="en-GB" sz="1200" u="sng" dirty="0">
                <a:hlinkClick r:id="rId7"/>
              </a:rPr>
              <a:t>John Oxley Library, State Library of Queensland</a:t>
            </a:r>
            <a:r>
              <a:rPr lang="en-GB" sz="1200" u="sng" dirty="0"/>
              <a:t> </a:t>
            </a:r>
            <a:r>
              <a:rPr lang="en-GB" sz="1200" dirty="0"/>
              <a:t>is in the public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711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endParaRPr lang="en-GB" sz="1200" b="1" kern="1200" dirty="0">
              <a:solidFill>
                <a:schemeClr val="tx1"/>
              </a:solidFill>
              <a:latin typeface="+mn-lt"/>
              <a:ea typeface="+mn-ea"/>
              <a:cs typeface="+mn-cs"/>
            </a:endParaRPr>
          </a:p>
          <a:p>
            <a:endParaRPr lang="en-GB" dirty="0"/>
          </a:p>
          <a:p>
            <a:r>
              <a:rPr lang="en-GB" b="1" dirty="0"/>
              <a:t>Aim: </a:t>
            </a:r>
            <a:r>
              <a:rPr lang="en-GB" dirty="0"/>
              <a:t>Focus on the role of each character in the poem.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Click the link to hear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may need to listen twice to answer the questions. Answers appear on clicks.</a:t>
            </a:r>
            <a:br>
              <a:rPr lang="en-GB" dirty="0"/>
            </a:br>
            <a:endParaRPr lang="en-GB" dirty="0"/>
          </a:p>
          <a:p>
            <a:r>
              <a:rPr lang="en-GB" b="1" dirty="0"/>
              <a:t>Answers:</a:t>
            </a:r>
          </a:p>
          <a:p>
            <a:pPr marL="228600" indent="-228600">
              <a:buAutoNum type="alphaLcParenR"/>
            </a:pPr>
            <a:r>
              <a:rPr lang="en-GB" dirty="0"/>
              <a:t>2 – </a:t>
            </a:r>
            <a:r>
              <a:rPr lang="en-GB" dirty="0" err="1"/>
              <a:t>il</a:t>
            </a:r>
            <a:r>
              <a:rPr lang="en-GB" dirty="0"/>
              <a:t> fait la guerre</a:t>
            </a:r>
          </a:p>
          <a:p>
            <a:pPr marL="228600" indent="-228600">
              <a:buAutoNum type="alphaLcParenR"/>
            </a:pPr>
            <a:r>
              <a:rPr lang="en-GB" dirty="0"/>
              <a:t>1 – </a:t>
            </a:r>
            <a:r>
              <a:rPr lang="en-GB" dirty="0" err="1"/>
              <a:t>elle</a:t>
            </a:r>
            <a:r>
              <a:rPr lang="en-GB" dirty="0"/>
              <a:t> fait du tricot</a:t>
            </a:r>
          </a:p>
          <a:p>
            <a:pPr marL="228600" indent="-228600">
              <a:buAutoNum type="alphaLcParenR"/>
            </a:pPr>
            <a:r>
              <a:rPr lang="en-GB" dirty="0"/>
              <a:t>3 – </a:t>
            </a:r>
            <a:r>
              <a:rPr lang="en-GB" dirty="0" err="1"/>
              <a:t>il</a:t>
            </a:r>
            <a:r>
              <a:rPr lang="en-GB" dirty="0"/>
              <a:t> fait des affaires</a:t>
            </a:r>
          </a:p>
          <a:p>
            <a:pPr marL="228600" indent="-228600">
              <a:buAutoNum type="alphaLcParenR"/>
            </a:pPr>
            <a:r>
              <a:rPr lang="en-GB" dirty="0"/>
              <a:t>4 – </a:t>
            </a:r>
            <a:r>
              <a:rPr lang="en-GB" dirty="0" err="1"/>
              <a:t>ils</a:t>
            </a:r>
            <a:r>
              <a:rPr lang="en-GB" dirty="0"/>
              <a:t> </a:t>
            </a:r>
            <a:r>
              <a:rPr lang="en-GB" dirty="0" err="1"/>
              <a:t>vont</a:t>
            </a:r>
            <a:r>
              <a:rPr lang="en-GB" dirty="0"/>
              <a:t> </a:t>
            </a:r>
            <a:r>
              <a:rPr lang="en-GB" sz="1200" kern="1200" dirty="0">
                <a:solidFill>
                  <a:schemeClr val="tx1"/>
                </a:solidFill>
                <a:latin typeface="+mn-lt"/>
                <a:ea typeface="+mn-ea"/>
                <a:cs typeface="+mn-cs"/>
              </a:rPr>
              <a:t>au </a:t>
            </a:r>
            <a:r>
              <a:rPr lang="en-GB" sz="1200" kern="1200" dirty="0" err="1">
                <a:solidFill>
                  <a:schemeClr val="tx1"/>
                </a:solidFill>
                <a:latin typeface="+mn-lt"/>
                <a:ea typeface="+mn-ea"/>
                <a:cs typeface="+mn-cs"/>
              </a:rPr>
              <a:t>cimetière</a:t>
            </a:r>
            <a:endParaRPr lang="en-GB" sz="1200" kern="1200" dirty="0">
              <a:solidFill>
                <a:schemeClr val="tx1"/>
              </a:solidFill>
              <a:latin typeface="+mn-lt"/>
              <a:ea typeface="+mn-ea"/>
              <a:cs typeface="+mn-cs"/>
            </a:endParaRPr>
          </a:p>
          <a:p>
            <a:pPr marL="228600" indent="-228600">
              <a:buAutoNum type="alphaLcParen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choisir [226], image [659] and représenter [293].</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2400" kern="1200" dirty="0">
              <a:solidFill>
                <a:schemeClr val="tx1"/>
              </a:solidFill>
              <a:latin typeface="+mn-lt"/>
              <a:ea typeface="+mn-ea"/>
              <a:cs typeface="+mn-cs"/>
            </a:endParaRPr>
          </a:p>
          <a:p>
            <a:r>
              <a:rPr lang="en-GB" sz="2400" kern="1200" dirty="0">
                <a:solidFill>
                  <a:schemeClr val="tx1"/>
                </a:solidFill>
                <a:latin typeface="+mn-lt"/>
                <a:ea typeface="+mn-ea"/>
                <a:cs typeface="+mn-cs"/>
              </a:rPr>
              <a:t>Attribution:</a:t>
            </a:r>
          </a:p>
          <a:p>
            <a:r>
              <a:rPr lang="en-US" sz="1200" i="1" dirty="0"/>
              <a:t>Image a: </a:t>
            </a:r>
            <a:r>
              <a:rPr lang="en-GB" sz="1200" b="0" i="0" u="sng" kern="1200" dirty="0">
                <a:solidFill>
                  <a:schemeClr val="tx1"/>
                </a:solidFill>
                <a:effectLst/>
                <a:latin typeface="+mn-lt"/>
                <a:ea typeface="+mn-ea"/>
                <a:cs typeface="+mn-cs"/>
                <a:hlinkClick r:id="rId3" tooltip="Pink"/>
              </a:rPr>
              <a:t>Pink</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Knitting"/>
              </a:rPr>
              <a:t>knitting</a:t>
            </a:r>
            <a:r>
              <a:rPr lang="en-GB" sz="1200" b="0" i="0" kern="1200" dirty="0">
                <a:solidFill>
                  <a:schemeClr val="tx1"/>
                </a:solidFill>
                <a:effectLst/>
                <a:latin typeface="+mn-lt"/>
                <a:ea typeface="+mn-ea"/>
                <a:cs typeface="+mn-cs"/>
              </a:rPr>
              <a:t> in front of pink </a:t>
            </a:r>
            <a:r>
              <a:rPr lang="en-GB" sz="1200" b="0" i="0" u="none" strike="noStrike" kern="1200" dirty="0">
                <a:solidFill>
                  <a:schemeClr val="tx1"/>
                </a:solidFill>
                <a:effectLst/>
                <a:latin typeface="+mn-lt"/>
                <a:ea typeface="+mn-ea"/>
                <a:cs typeface="+mn-cs"/>
                <a:hlinkClick r:id="rId5" tooltip="Sweatshirt (page does not exist)"/>
              </a:rPr>
              <a:t>sweatshirt</a:t>
            </a:r>
            <a:r>
              <a:rPr lang="en-GB" sz="1200" b="0" i="0" u="none" strike="noStrike" kern="1200" dirty="0">
                <a:solidFill>
                  <a:schemeClr val="tx1"/>
                </a:solidFill>
                <a:effectLst/>
                <a:latin typeface="+mn-lt"/>
                <a:ea typeface="+mn-ea"/>
                <a:cs typeface="+mn-cs"/>
              </a:rPr>
              <a:t> </a:t>
            </a:r>
            <a:r>
              <a:rPr lang="en-US" sz="1200" dirty="0"/>
              <a:t>by</a:t>
            </a:r>
            <a:r>
              <a:rPr lang="en-GB" sz="1200" b="0" i="0" kern="1200" dirty="0">
                <a:solidFill>
                  <a:schemeClr val="tx1"/>
                </a:solidFill>
                <a:effectLst/>
                <a:latin typeface="+mn-lt"/>
                <a:ea typeface="+mn-ea"/>
                <a:cs typeface="+mn-cs"/>
              </a:rPr>
              <a:t> </a:t>
            </a:r>
            <a:r>
              <a:rPr lang="en-GB" sz="1200" b="0" i="0" u="sng" kern="1200" dirty="0" err="1">
                <a:solidFill>
                  <a:schemeClr val="tx1"/>
                </a:solidFill>
                <a:effectLst/>
                <a:latin typeface="+mn-lt"/>
                <a:ea typeface="+mn-ea"/>
                <a:cs typeface="+mn-cs"/>
                <a:hlinkClick r:id="rId6" tooltip="User:Johntex (page does not exist)"/>
              </a:rPr>
              <a:t>Johntex</a:t>
            </a:r>
            <a:r>
              <a:rPr lang="en-US" sz="1200" dirty="0"/>
              <a:t> </a:t>
            </a:r>
            <a:r>
              <a:rPr lang="en-GB" sz="1200" b="0" i="0" kern="1200" dirty="0">
                <a:solidFill>
                  <a:schemeClr val="tx1"/>
                </a:solidFill>
                <a:effectLst/>
                <a:latin typeface="+mn-lt"/>
                <a:ea typeface="+mn-ea"/>
                <a:cs typeface="+mn-cs"/>
              </a:rPr>
              <a:t>under the </a:t>
            </a:r>
            <a:r>
              <a:rPr lang="en-GB" sz="1200" b="0" i="0" u="none" strike="noStrike" kern="1200" dirty="0">
                <a:solidFill>
                  <a:schemeClr val="tx1"/>
                </a:solidFill>
                <a:effectLst/>
                <a:latin typeface="+mn-lt"/>
                <a:ea typeface="+mn-ea"/>
                <a:cs typeface="+mn-cs"/>
                <a:hlinkClick r:id="rId7"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a:rPr>
              <a:t>Attribution-Share Alike 3.0 </a:t>
            </a:r>
            <a:r>
              <a:rPr lang="en-GB" sz="1200" b="0" i="0" u="none" strike="noStrike" kern="1200" dirty="0" err="1">
                <a:solidFill>
                  <a:schemeClr val="tx1"/>
                </a:solidFill>
                <a:effectLst/>
                <a:latin typeface="+mn-lt"/>
                <a:ea typeface="+mn-ea"/>
                <a:cs typeface="+mn-cs"/>
                <a:hlinkClick r:id="rId8"/>
              </a:rPr>
              <a:t>Unported</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b: </a:t>
            </a:r>
            <a:r>
              <a:rPr lang="en-US" sz="1200" u="sng" kern="1200" dirty="0">
                <a:solidFill>
                  <a:schemeClr val="tx1"/>
                </a:solidFill>
                <a:effectLst/>
                <a:latin typeface="+mn-lt"/>
                <a:ea typeface="+mn-ea"/>
                <a:cs typeface="+mn-cs"/>
                <a:hlinkClick r:id="rId9"/>
              </a:rPr>
              <a:t>Marine dashes through Japanese machine gun fire</a:t>
            </a:r>
            <a:r>
              <a:rPr lang="en-GB" sz="1200" u="sng" kern="1200" dirty="0">
                <a:solidFill>
                  <a:schemeClr val="tx1"/>
                </a:solidFill>
                <a:effectLst/>
                <a:latin typeface="+mn-lt"/>
                <a:ea typeface="+mn-ea"/>
                <a:cs typeface="+mn-cs"/>
              </a:rPr>
              <a:t> </a:t>
            </a:r>
            <a:r>
              <a:rPr lang="en-US" sz="1200" dirty="0"/>
              <a:t>by Pvt. Bob Bailey  is in the public domain</a:t>
            </a:r>
            <a:endParaRPr lang="en-US" sz="1200" b="1" dirty="0"/>
          </a:p>
          <a:p>
            <a:r>
              <a:rPr lang="en-US" sz="1200" i="1" dirty="0"/>
              <a:t>Image c: </a:t>
            </a:r>
            <a:r>
              <a:rPr lang="en-US" sz="1200" dirty="0"/>
              <a:t>Business to Business Agreement by </a:t>
            </a:r>
            <a:r>
              <a:rPr lang="en-GB" sz="1200" b="0" i="0" u="sng" kern="1200" dirty="0" err="1">
                <a:solidFill>
                  <a:schemeClr val="tx1"/>
                </a:solidFill>
                <a:effectLst/>
                <a:latin typeface="+mn-lt"/>
                <a:ea typeface="+mn-ea"/>
                <a:cs typeface="+mn-cs"/>
                <a:hlinkClick r:id="rId10" tooltip="User:Onyxxo (page does not exist)"/>
              </a:rPr>
              <a:t>Onyxxo</a:t>
            </a:r>
            <a:r>
              <a:rPr lang="en-US" sz="1200" dirty="0"/>
              <a:t> is licensed under </a:t>
            </a:r>
            <a:r>
              <a:rPr lang="en-GB" sz="1200" b="0" i="0" kern="1200" dirty="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hlinkClick r:id="rId7"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a:rPr>
              <a:t>Attribution-Share Alike 4.0 International</a:t>
            </a:r>
            <a:r>
              <a:rPr lang="en-GB" sz="1200" b="0" i="0" kern="1200" dirty="0">
                <a:solidFill>
                  <a:schemeClr val="tx1"/>
                </a:solidFill>
                <a:effectLst/>
                <a:latin typeface="+mn-lt"/>
                <a:ea typeface="+mn-ea"/>
                <a:cs typeface="+mn-cs"/>
              </a:rPr>
              <a:t> license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d:</a:t>
            </a:r>
            <a:r>
              <a:rPr lang="en-GB" sz="1200" b="0" i="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
              </a:rPr>
              <a:t>Headstones in Banville-la-</a:t>
            </a:r>
            <a:r>
              <a:rPr lang="en-US" sz="1200" u="sng" kern="1200" dirty="0" err="1">
                <a:solidFill>
                  <a:schemeClr val="tx1"/>
                </a:solidFill>
                <a:effectLst/>
                <a:latin typeface="+mn-lt"/>
                <a:ea typeface="+mn-ea"/>
                <a:cs typeface="+mn-cs"/>
                <a:hlinkClick r:id="rId12"/>
              </a:rPr>
              <a:t>Campagne</a:t>
            </a:r>
            <a:r>
              <a:rPr lang="en-US" sz="1200" u="sng" kern="1200" dirty="0">
                <a:solidFill>
                  <a:schemeClr val="tx1"/>
                </a:solidFill>
                <a:effectLst/>
                <a:latin typeface="+mn-lt"/>
                <a:ea typeface="+mn-ea"/>
                <a:cs typeface="+mn-cs"/>
                <a:hlinkClick r:id="rId12"/>
              </a:rPr>
              <a:t> war cemetery, Normandy</a:t>
            </a:r>
            <a:r>
              <a:rPr lang="en-US" sz="1200" kern="1200" dirty="0">
                <a:solidFill>
                  <a:schemeClr val="tx1"/>
                </a:solidFill>
                <a:effectLst/>
                <a:latin typeface="+mn-lt"/>
                <a:ea typeface="+mn-ea"/>
                <a:cs typeface="+mn-cs"/>
              </a:rPr>
              <a:t> by </a:t>
            </a:r>
            <a:r>
              <a:rPr lang="en-GB" sz="1200" u="sng" kern="1200" dirty="0" err="1">
                <a:solidFill>
                  <a:schemeClr val="tx1"/>
                </a:solidFill>
                <a:effectLst/>
                <a:latin typeface="+mn-lt"/>
                <a:ea typeface="+mn-ea"/>
                <a:cs typeface="+mn-cs"/>
                <a:hlinkClick r:id="rId13"/>
              </a:rPr>
              <a:t>Londonclanger</a:t>
            </a:r>
            <a:r>
              <a:rPr lang="en-GB"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licensed under the  </a:t>
            </a:r>
            <a:r>
              <a:rPr lang="en-GB" sz="1200" u="sng" kern="1200" dirty="0">
                <a:solidFill>
                  <a:schemeClr val="tx1"/>
                </a:solidFill>
                <a:effectLst/>
                <a:latin typeface="+mn-lt"/>
                <a:ea typeface="+mn-ea"/>
                <a:cs typeface="+mn-cs"/>
                <a:hlinkClick r:id="rId7"/>
              </a:rPr>
              <a:t>Creative Commons</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11"/>
              </a:rPr>
              <a:t>Attribution-Share Alike 4.0 International</a:t>
            </a:r>
            <a:r>
              <a:rPr lang="en-GB" sz="1200" kern="1200" dirty="0">
                <a:solidFill>
                  <a:schemeClr val="tx1"/>
                </a:solidFill>
                <a:effectLst/>
                <a:latin typeface="+mn-lt"/>
                <a:ea typeface="+mn-ea"/>
                <a:cs typeface="+mn-cs"/>
              </a:rPr>
              <a:t> license</a:t>
            </a:r>
          </a:p>
          <a:p>
            <a:pPr marL="0" indent="0">
              <a:buNone/>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304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the </a:t>
            </a:r>
            <a:r>
              <a:rPr lang="fr-FR" b="0" dirty="0" err="1"/>
              <a:t>poem</a:t>
            </a:r>
            <a:r>
              <a:rPr lang="fr-FR" b="0" dirty="0"/>
              <a:t>, </a:t>
            </a:r>
            <a:r>
              <a:rPr lang="fr-FR" b="0" dirty="0" err="1"/>
              <a:t>replacing</a:t>
            </a:r>
            <a:r>
              <a:rPr lang="fr-FR" b="0" dirty="0"/>
              <a:t> the </a:t>
            </a:r>
            <a:r>
              <a:rPr lang="fr-FR" b="0" dirty="0" err="1"/>
              <a:t>missing</a:t>
            </a:r>
            <a:r>
              <a:rPr lang="fr-FR" b="0" dirty="0"/>
              <a:t> </a:t>
            </a:r>
            <a:r>
              <a:rPr lang="fr-FR" b="0" dirty="0" err="1"/>
              <a:t>words</a:t>
            </a:r>
            <a:r>
              <a:rPr lang="fr-FR" b="0" dirty="0"/>
              <a:t> </a:t>
            </a:r>
            <a:r>
              <a:rPr lang="fr-FR" b="0" dirty="0" err="1"/>
              <a:t>with</a:t>
            </a:r>
            <a:r>
              <a:rPr lang="fr-FR" b="0" dirty="0"/>
              <a:t> the orange </a:t>
            </a:r>
            <a:r>
              <a:rPr lang="fr-FR" b="0" dirty="0" err="1"/>
              <a:t>numbers</a:t>
            </a:r>
            <a:r>
              <a:rPr lang="fr-FR" b="0" dirty="0"/>
              <a:t> in the </a:t>
            </a:r>
            <a:r>
              <a:rPr lang="fr-FR" b="0" dirty="0" err="1"/>
              <a:t>lines</a:t>
            </a:r>
            <a:r>
              <a:rPr lang="fr-FR" b="0" dirty="0"/>
              <a:t> </a:t>
            </a:r>
            <a:r>
              <a:rPr lang="fr-FR" b="0" dirty="0" err="1"/>
              <a:t>indicated</a:t>
            </a:r>
            <a:r>
              <a:rPr lang="fr-FR" b="0" dirty="0"/>
              <a:t>. </a:t>
            </a:r>
            <a:r>
              <a:rPr lang="fr-FR" b="0" dirty="0" err="1"/>
              <a:t>See</a:t>
            </a:r>
            <a:r>
              <a:rPr lang="fr-FR" b="0" dirty="0"/>
              <a:t> slide 24 for </a:t>
            </a:r>
            <a:r>
              <a:rPr lang="fr-FR" b="0" dirty="0" err="1"/>
              <a:t>answers</a:t>
            </a:r>
            <a:r>
              <a:rPr lang="fr-FR" b="0" dirty="0"/>
              <a:t>. Line breaks are </a:t>
            </a:r>
            <a:r>
              <a:rPr lang="fr-FR" b="0" dirty="0" err="1"/>
              <a:t>indicated</a:t>
            </a:r>
            <a:r>
              <a:rPr lang="fr-FR" b="0" dirty="0"/>
              <a:t> in the English translation on slides 27-28.</a:t>
            </a:r>
          </a:p>
          <a:p>
            <a:pPr marL="0" marR="0" lvl="0" indent="0" algn="l" defTabSz="914400" rtl="0" eaLnBrk="1" fontAlgn="auto" latinLnBrk="0" hangingPunct="1">
              <a:lnSpc>
                <a:spcPct val="100000"/>
              </a:lnSpc>
              <a:spcBef>
                <a:spcPts val="0"/>
              </a:spcBef>
              <a:spcAft>
                <a:spcPts val="0"/>
              </a:spcAft>
              <a:buClrTx/>
              <a:buSzTx/>
              <a:buFontTx/>
              <a:buNone/>
              <a:tabLst/>
              <a:defRPr/>
            </a:pPr>
            <a:br>
              <a:rPr lang="fr-FR" dirty="0"/>
            </a:br>
            <a:r>
              <a:rPr lang="en-GB" b="1" dirty="0"/>
              <a:t>Timing: 6 minutes</a:t>
            </a:r>
            <a:endParaRPr lang="en-GB" sz="1200" b="1" kern="1200" dirty="0">
              <a:solidFill>
                <a:schemeClr val="tx1"/>
              </a:solidFill>
              <a:latin typeface="+mn-lt"/>
              <a:ea typeface="+mn-ea"/>
              <a:cs typeface="+mn-cs"/>
            </a:endParaRPr>
          </a:p>
          <a:p>
            <a:endParaRPr lang="fr-FR" dirty="0"/>
          </a:p>
          <a:p>
            <a:r>
              <a:rPr lang="fr-FR" b="1" dirty="0"/>
              <a:t>Aim: </a:t>
            </a:r>
            <a:r>
              <a:rPr lang="fr-FR" b="0" dirty="0" err="1"/>
              <a:t>Written</a:t>
            </a:r>
            <a:r>
              <a:rPr lang="fr-FR" b="0" dirty="0"/>
              <a:t> recognition of key </a:t>
            </a:r>
            <a:r>
              <a:rPr lang="fr-FR" b="0" dirty="0" err="1"/>
              <a:t>words</a:t>
            </a:r>
            <a:r>
              <a:rPr lang="fr-FR" b="0" dirty="0"/>
              <a:t> in the </a:t>
            </a:r>
            <a:r>
              <a:rPr lang="fr-FR" b="0" dirty="0" err="1"/>
              <a:t>poem</a:t>
            </a:r>
            <a:r>
              <a:rPr lang="fr-FR" b="0" dirty="0"/>
              <a:t>.</a:t>
            </a:r>
          </a:p>
          <a:p>
            <a:endParaRPr lang="fr-FR" b="0" dirty="0"/>
          </a:p>
          <a:p>
            <a:r>
              <a:rPr lang="fr-FR" b="1" dirty="0" err="1"/>
              <a:t>Procedure</a:t>
            </a:r>
            <a:r>
              <a:rPr lang="fr-FR" b="1" dirty="0"/>
              <a:t>:</a:t>
            </a:r>
          </a:p>
          <a:p>
            <a:r>
              <a:rPr lang="fr-FR" b="0" dirty="0"/>
              <a:t>1. </a:t>
            </a:r>
            <a:r>
              <a:rPr lang="fr-FR" b="0" dirty="0" err="1"/>
              <a:t>Students</a:t>
            </a:r>
            <a:r>
              <a:rPr lang="fr-FR" b="0" dirty="0"/>
              <a:t> </a:t>
            </a:r>
            <a:r>
              <a:rPr lang="fr-FR" dirty="0" err="1"/>
              <a:t>complete</a:t>
            </a:r>
            <a:r>
              <a:rPr lang="fr-FR" dirty="0"/>
              <a:t> the gap-</a:t>
            </a:r>
            <a:r>
              <a:rPr lang="fr-FR" dirty="0" err="1"/>
              <a:t>fill</a:t>
            </a:r>
            <a:r>
              <a:rPr lang="fr-FR" dirty="0"/>
              <a:t> </a:t>
            </a:r>
            <a:r>
              <a:rPr lang="fr-FR" dirty="0" err="1"/>
              <a:t>with</a:t>
            </a:r>
            <a:r>
              <a:rPr lang="fr-FR" dirty="0"/>
              <a:t> or </a:t>
            </a:r>
            <a:r>
              <a:rPr lang="fr-FR" dirty="0" err="1"/>
              <a:t>without</a:t>
            </a:r>
            <a:r>
              <a:rPr lang="fr-FR" dirty="0"/>
              <a:t> the </a:t>
            </a:r>
            <a:r>
              <a:rPr lang="fr-FR" dirty="0" err="1"/>
              <a:t>gapped</a:t>
            </a:r>
            <a:r>
              <a:rPr lang="fr-FR" dirty="0"/>
              <a:t> </a:t>
            </a:r>
            <a:r>
              <a:rPr lang="fr-FR" dirty="0" err="1"/>
              <a:t>words</a:t>
            </a:r>
            <a:r>
              <a:rPr lang="fr-FR" dirty="0"/>
              <a:t> </a:t>
            </a:r>
            <a:r>
              <a:rPr lang="fr-FR" dirty="0" err="1"/>
              <a:t>showing</a:t>
            </a:r>
            <a:r>
              <a:rPr lang="fr-FR" dirty="0"/>
              <a:t> (click to show the box of </a:t>
            </a:r>
            <a:r>
              <a:rPr lang="fr-FR" dirty="0" err="1"/>
              <a:t>words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a:t>
            </a:r>
            <a:r>
              <a:rPr lang="fr-FR" dirty="0" err="1"/>
              <a:t>Answers</a:t>
            </a:r>
            <a:r>
              <a:rPr lang="fr-FR" dirty="0"/>
              <a:t> </a:t>
            </a:r>
            <a:r>
              <a:rPr lang="fr-FR" dirty="0" err="1"/>
              <a:t>provided</a:t>
            </a:r>
            <a:r>
              <a:rPr lang="fr-FR" dirty="0"/>
              <a:t> on the </a:t>
            </a:r>
            <a:r>
              <a:rPr lang="fr-FR" dirty="0" err="1"/>
              <a:t>next</a:t>
            </a:r>
            <a:r>
              <a:rPr lang="fr-FR"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compléter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56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the </a:t>
            </a:r>
            <a:r>
              <a:rPr lang="fr-FR" b="0" dirty="0" err="1"/>
              <a:t>poem</a:t>
            </a:r>
            <a:r>
              <a:rPr lang="fr-FR" b="0" dirty="0"/>
              <a:t>, </a:t>
            </a:r>
            <a:r>
              <a:rPr lang="fr-FR" b="0" dirty="0" err="1"/>
              <a:t>with</a:t>
            </a:r>
            <a:r>
              <a:rPr lang="fr-FR" b="0" dirty="0"/>
              <a:t> the </a:t>
            </a:r>
            <a:r>
              <a:rPr lang="fr-FR" b="0" dirty="0" err="1"/>
              <a:t>missing</a:t>
            </a:r>
            <a:r>
              <a:rPr lang="fr-FR" b="0" dirty="0"/>
              <a:t> </a:t>
            </a:r>
            <a:r>
              <a:rPr lang="fr-FR" b="0" dirty="0" err="1"/>
              <a:t>words</a:t>
            </a:r>
            <a:r>
              <a:rPr lang="fr-FR" b="0" dirty="0"/>
              <a:t> in orange.</a:t>
            </a:r>
            <a:endParaRPr lang="fr-FR" b="1" dirty="0"/>
          </a:p>
          <a:p>
            <a:endParaRPr lang="fr-FR" dirty="0"/>
          </a:p>
          <a:p>
            <a:r>
              <a:rPr lang="fr-FR" dirty="0" err="1"/>
              <a:t>Answers</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028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Please note</a:t>
            </a:r>
            <a:r>
              <a:rPr lang="en-GB" b="0" baseline="0" dirty="0"/>
              <a:t>: teachers to insert the full text of the poem, line by line, according to the English translation.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Timing: 8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Whole-class activity to e</a:t>
            </a:r>
            <a:r>
              <a:rPr lang="en-GB" baseline="0" dirty="0"/>
              <a:t>licit meaning and clarify any remaining unknown vocabulary, arriving at a working English translation by completing the gaps.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Pay particular attention to where the translation moves away from the literal (fait la guerre; </a:t>
            </a:r>
            <a:r>
              <a:rPr lang="en-GB" baseline="0" dirty="0" err="1"/>
              <a:t>trouve</a:t>
            </a:r>
            <a:r>
              <a:rPr lang="en-GB" baseline="0" dirty="0"/>
              <a:t>/think) and ask students why the translator might have done that. Draw out also the meaning of ‘son/</a:t>
            </a:r>
            <a:r>
              <a:rPr lang="en-GB" baseline="0" dirty="0" err="1"/>
              <a:t>sa</a:t>
            </a:r>
            <a:r>
              <a:rPr lang="en-GB" baseline="0" dirty="0"/>
              <a:t>’ and clarify the two forms seen here.  Students have met ‘mon, ma, </a:t>
            </a:r>
            <a:r>
              <a:rPr lang="en-GB" baseline="0" dirty="0" err="1"/>
              <a:t>mes</a:t>
            </a:r>
            <a:r>
              <a:rPr lang="en-GB" baseline="0" dirty="0"/>
              <a:t>’ / ‘ton, ta, </a:t>
            </a:r>
            <a:r>
              <a:rPr lang="en-GB" baseline="0" dirty="0" err="1"/>
              <a:t>tes</a:t>
            </a:r>
            <a:r>
              <a:rPr lang="en-GB" baseline="0" dirty="0"/>
              <a:t>’ and should be encouraged to make the link and explain their understanding.</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4252795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Please note</a:t>
            </a:r>
            <a:r>
              <a:rPr lang="en-GB" b="0" baseline="0" dirty="0"/>
              <a:t>: teachers to insert the full text of the poem, line by line, according to the English translation.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Elicit meanings and clarify any unknown vocabulary that has not yet been understood, i.e. arrive at a working English translation orally with the whole class by completing the gaps.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Pay particular attention to where the translation moves away from the literal (fait la guerre; </a:t>
            </a:r>
            <a:r>
              <a:rPr lang="en-GB" baseline="0" dirty="0" err="1"/>
              <a:t>trouve</a:t>
            </a:r>
            <a:r>
              <a:rPr lang="en-GB" baseline="0" dirty="0"/>
              <a:t>/think; goes on knitting, doing business) and ask students why the translator might have done that. Draw out also the meaning of ‘son/</a:t>
            </a:r>
            <a:r>
              <a:rPr lang="en-GB" baseline="0" dirty="0" err="1"/>
              <a:t>sa</a:t>
            </a:r>
            <a:r>
              <a:rPr lang="en-GB" baseline="0" dirty="0"/>
              <a:t>’ and clarify the two forms seen here.  Students have met ‘mon, ma, </a:t>
            </a:r>
            <a:r>
              <a:rPr lang="en-GB" baseline="0" dirty="0" err="1"/>
              <a:t>mes</a:t>
            </a:r>
            <a:r>
              <a:rPr lang="en-GB" baseline="0" dirty="0"/>
              <a:t>’ / ‘ton, ta, </a:t>
            </a:r>
            <a:r>
              <a:rPr lang="en-GB" baseline="0" dirty="0" err="1"/>
              <a:t>tes</a:t>
            </a:r>
            <a:r>
              <a:rPr lang="en-GB" baseline="0" dirty="0"/>
              <a:t>’ and should be encouraged to make the link and explain their understanding.</a:t>
            </a: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34348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Written recognition of the 1</a:t>
            </a:r>
            <a:r>
              <a:rPr lang="en-GB" b="0" baseline="30000" dirty="0"/>
              <a:t>st</a:t>
            </a:r>
            <a:r>
              <a:rPr lang="en-GB" b="0" dirty="0"/>
              <a:t> and 2</a:t>
            </a:r>
            <a:r>
              <a:rPr lang="en-GB" b="0" baseline="30000" dirty="0"/>
              <a:t>nd</a:t>
            </a:r>
            <a:r>
              <a:rPr lang="en-GB" b="0" dirty="0"/>
              <a:t> person plural forms of </a:t>
            </a:r>
            <a:r>
              <a:rPr lang="en-GB" b="0" i="1" dirty="0" err="1"/>
              <a:t>avoir</a:t>
            </a:r>
            <a:r>
              <a:rPr lang="en-GB" b="0" i="0" dirty="0"/>
              <a: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dirty="0"/>
              <a:t>1. Students complete the activity by simply writing </a:t>
            </a:r>
            <a:r>
              <a:rPr lang="en-GB" i="1" dirty="0"/>
              <a:t>nous, </a:t>
            </a:r>
            <a:r>
              <a:rPr lang="en-GB" i="1" dirty="0" err="1"/>
              <a:t>vous</a:t>
            </a:r>
            <a:r>
              <a:rPr lang="en-GB" i="1" dirty="0"/>
              <a:t>,</a:t>
            </a:r>
            <a:r>
              <a:rPr lang="en-GB" i="1" baseline="0" dirty="0"/>
              <a:t> </a:t>
            </a:r>
            <a:r>
              <a:rPr lang="en-GB" i="0" baseline="0" dirty="0"/>
              <a:t>nous etc. </a:t>
            </a:r>
            <a:r>
              <a:rPr lang="en-GB" i="0" dirty="0"/>
              <a:t>in</a:t>
            </a:r>
            <a:r>
              <a:rPr lang="en-GB" dirty="0"/>
              <a:t> their workbooks, using their knowledge of forms of </a:t>
            </a:r>
            <a:r>
              <a:rPr lang="en-GB" i="1" dirty="0" err="1"/>
              <a:t>avoir</a:t>
            </a:r>
            <a:r>
              <a:rPr lang="en-GB" i="0" dirty="0"/>
              <a:t> to guide them.</a:t>
            </a:r>
          </a:p>
          <a:p>
            <a:pPr marL="0" lvl="0" indent="0" algn="l" rtl="0">
              <a:spcBef>
                <a:spcPts val="0"/>
              </a:spcBef>
              <a:spcAft>
                <a:spcPts val="0"/>
              </a:spcAft>
              <a:buNone/>
            </a:pPr>
            <a:r>
              <a:rPr lang="en-GB" dirty="0"/>
              <a:t>2. They address</a:t>
            </a:r>
            <a:r>
              <a:rPr lang="en-GB" baseline="0" dirty="0"/>
              <a:t> the ‘who has what?’ part of the question by writing the items down in English.</a:t>
            </a:r>
          </a:p>
          <a:p>
            <a:pPr marL="0" lvl="0" indent="0" algn="l" rtl="0">
              <a:spcBef>
                <a:spcPts val="0"/>
              </a:spcBef>
              <a:spcAft>
                <a:spcPts val="0"/>
              </a:spcAft>
              <a:buNone/>
            </a:pPr>
            <a:r>
              <a:rPr lang="en-GB" dirty="0"/>
              <a:t>3. Answers revealed on individual clicks. Teacher elicits answers</a:t>
            </a:r>
            <a:r>
              <a:rPr lang="en-GB" baseline="0" dirty="0"/>
              <a:t> by pointing at a gap and asking ‘</a:t>
            </a:r>
            <a:r>
              <a:rPr lang="en-GB" i="1" baseline="0" dirty="0"/>
              <a:t>Nous </a:t>
            </a:r>
            <a:r>
              <a:rPr lang="en-GB" i="1" baseline="0" dirty="0" err="1"/>
              <a:t>ou</a:t>
            </a:r>
            <a:r>
              <a:rPr lang="en-GB" i="1" baseline="0" dirty="0"/>
              <a:t> </a:t>
            </a:r>
            <a:r>
              <a:rPr lang="en-GB" i="1" baseline="0" dirty="0" err="1"/>
              <a:t>vous</a:t>
            </a:r>
            <a:r>
              <a:rPr lang="en-GB" i="0" baseline="0" dirty="0"/>
              <a:t>?’ Then s/he elicits the English for ‘who has what’.</a:t>
            </a:r>
          </a:p>
          <a:p>
            <a:pPr marL="0" lvl="0" indent="0" algn="l" rtl="0">
              <a:spcBef>
                <a:spcPts val="0"/>
              </a:spcBef>
              <a:spcAft>
                <a:spcPts val="0"/>
              </a:spcAft>
              <a:buNone/>
            </a:pPr>
            <a:r>
              <a:rPr lang="en-GB" baseline="0" dirty="0"/>
              <a:t>4. Teacher to draw attention to the following points:</a:t>
            </a:r>
          </a:p>
          <a:p>
            <a:pPr marL="171450" lvl="0" indent="-171450" algn="l" rtl="0">
              <a:spcBef>
                <a:spcPts val="0"/>
              </a:spcBef>
              <a:spcAft>
                <a:spcPts val="0"/>
              </a:spcAft>
              <a:buFont typeface="Arial" panose="020B0604020202020204" pitchFamily="34" charset="0"/>
              <a:buChar char="•"/>
            </a:pPr>
            <a:r>
              <a:rPr lang="en-GB" i="1" baseline="0" dirty="0"/>
              <a:t>Ville</a:t>
            </a:r>
            <a:r>
              <a:rPr lang="en-GB" i="0" baseline="0" dirty="0"/>
              <a:t> is a false friend – teacher to ask students what they think the word might mean, given the context, and correct/explain as appropriate. </a:t>
            </a:r>
            <a:r>
              <a:rPr lang="en-GB" i="1" baseline="0" dirty="0"/>
              <a:t>La </a:t>
            </a:r>
            <a:r>
              <a:rPr lang="en-GB" i="1" baseline="0" dirty="0" err="1"/>
              <a:t>ville</a:t>
            </a:r>
            <a:r>
              <a:rPr lang="en-GB" i="1" baseline="0" dirty="0"/>
              <a:t> </a:t>
            </a:r>
            <a:r>
              <a:rPr lang="en-GB" b="1" i="0" baseline="0" dirty="0"/>
              <a:t>[260] </a:t>
            </a:r>
            <a:r>
              <a:rPr lang="en-GB" b="0" i="0" baseline="0" dirty="0"/>
              <a:t>is introduced as a vocabulary item in 2.2.2.</a:t>
            </a:r>
            <a:endParaRPr lang="en-GB" i="0" baseline="0" dirty="0"/>
          </a:p>
          <a:p>
            <a:pPr marL="171450" lvl="0" indent="-171450" algn="l" rtl="0">
              <a:spcBef>
                <a:spcPts val="0"/>
              </a:spcBef>
              <a:spcAft>
                <a:spcPts val="0"/>
              </a:spcAft>
              <a:buFont typeface="Arial" panose="020B0604020202020204" pitchFamily="34" charset="0"/>
              <a:buChar char="•"/>
            </a:pPr>
            <a:r>
              <a:rPr lang="en-GB" i="0" baseline="0" dirty="0"/>
              <a:t>French</a:t>
            </a:r>
            <a:r>
              <a:rPr lang="en-GB" baseline="0" dirty="0"/>
              <a:t> spelling/pronunciation of </a:t>
            </a:r>
            <a:r>
              <a:rPr lang="en-GB" i="1" baseline="0" dirty="0"/>
              <a:t>la Tour Eiffel, </a:t>
            </a:r>
            <a:r>
              <a:rPr lang="en-GB" i="1" baseline="0" dirty="0" err="1"/>
              <a:t>l’Arc</a:t>
            </a:r>
            <a:r>
              <a:rPr lang="en-GB" i="1" baseline="0" dirty="0"/>
              <a:t> de Triomphe </a:t>
            </a:r>
            <a:r>
              <a:rPr lang="en-GB" i="0" baseline="0" dirty="0"/>
              <a:t>and </a:t>
            </a:r>
            <a:r>
              <a:rPr lang="en-GB" i="1" baseline="0" dirty="0"/>
              <a:t>les Alpes.</a:t>
            </a:r>
          </a:p>
          <a:p>
            <a:pPr marL="171450" lvl="0" indent="-171450" algn="l" rtl="0">
              <a:spcBef>
                <a:spcPts val="0"/>
              </a:spcBef>
              <a:spcAft>
                <a:spcPts val="0"/>
              </a:spcAft>
              <a:buFont typeface="Arial" panose="020B0604020202020204" pitchFamily="34" charset="0"/>
              <a:buChar char="•"/>
            </a:pPr>
            <a:r>
              <a:rPr lang="en-GB" i="1" baseline="0" dirty="0"/>
              <a:t>6ème</a:t>
            </a:r>
            <a:r>
              <a:rPr lang="en-GB" i="0" baseline="0" dirty="0"/>
              <a:t> – touch briefly on structure of the French school system. Explain that these students will be around the same age as students in Year 7 in the UK.</a:t>
            </a:r>
            <a:endParaRPr lang="en-GB" i="1" u="none" baseline="0" dirty="0"/>
          </a:p>
          <a:p>
            <a:pPr marL="171450" lvl="0" indent="-171450" algn="l" rtl="0">
              <a:spcBef>
                <a:spcPts val="0"/>
              </a:spcBef>
              <a:spcAft>
                <a:spcPts val="0"/>
              </a:spcAft>
              <a:buFont typeface="Arial" panose="020B0604020202020204" pitchFamily="34" charset="0"/>
              <a:buChar char="•"/>
            </a:pPr>
            <a:r>
              <a:rPr lang="en-GB" i="0" u="none" baseline="0" dirty="0"/>
              <a:t>Students have not yet encountered cognates </a:t>
            </a:r>
            <a:r>
              <a:rPr lang="en-GB" i="1" u="none" baseline="0" dirty="0"/>
              <a:t>riche</a:t>
            </a:r>
            <a:r>
              <a:rPr lang="en-GB" i="0" u="none" baseline="0" dirty="0"/>
              <a:t>, </a:t>
            </a:r>
            <a:r>
              <a:rPr lang="en-GB" i="1" u="none" baseline="0" dirty="0"/>
              <a:t>culture </a:t>
            </a:r>
            <a:r>
              <a:rPr lang="en-GB" i="0" u="none" baseline="0" dirty="0"/>
              <a:t>or </a:t>
            </a:r>
            <a:r>
              <a:rPr lang="en-GB" i="1" u="none" baseline="0" dirty="0"/>
              <a:t>unique</a:t>
            </a:r>
            <a:r>
              <a:rPr lang="en-GB" i="0" u="none" baseline="0" dirty="0"/>
              <a:t>, but should be able to infer the meanings.</a:t>
            </a:r>
          </a:p>
          <a:p>
            <a:pPr marL="171450" lvl="0" indent="-171450" algn="l" rtl="0">
              <a:spcBef>
                <a:spcPts val="0"/>
              </a:spcBef>
              <a:spcAft>
                <a:spcPts val="0"/>
              </a:spcAft>
              <a:buFont typeface="Arial" panose="020B0604020202020204" pitchFamily="34" charset="0"/>
              <a:buChar char="•"/>
            </a:pPr>
            <a:r>
              <a:rPr lang="en-GB" i="0" u="none" baseline="0" dirty="0"/>
              <a:t>Students have not yet encountered an irregular plural ending – point this out and the SFC in </a:t>
            </a:r>
            <a:r>
              <a:rPr lang="en-GB" i="1" u="none" baseline="0" dirty="0"/>
              <a:t>bate</a:t>
            </a:r>
            <a:r>
              <a:rPr lang="en-GB" b="1" i="1" u="none" baseline="0" dirty="0"/>
              <a:t>aux</a:t>
            </a:r>
            <a:r>
              <a:rPr lang="en-GB" b="0" i="0" u="none" baseline="0" dirty="0"/>
              <a:t>. Ask students what they think this word means. Explain that some nouns have irregular plural endings, and that further examples will be encountered in future weeks.</a:t>
            </a:r>
            <a:br>
              <a:rPr lang="en-GB" baseline="0" dirty="0"/>
            </a:br>
            <a:endParaRPr lang="en-GB" baseline="0" dirty="0"/>
          </a:p>
          <a:p>
            <a:pPr marL="0" lvl="0" indent="0" algn="l" rtl="0">
              <a:spcBef>
                <a:spcPts val="0"/>
              </a:spcBef>
              <a:spcAft>
                <a:spcPts val="0"/>
              </a:spcAft>
              <a:buNone/>
            </a:pPr>
            <a:r>
              <a:rPr lang="en-GB" b="1" baseline="0" dirty="0"/>
              <a:t>Answers:</a:t>
            </a:r>
            <a:br>
              <a:rPr lang="en-GB" baseline="0" dirty="0"/>
            </a:br>
            <a:r>
              <a:rPr lang="en-GB" sz="1200" b="0" i="0" u="none" strike="noStrike" cap="none" dirty="0">
                <a:solidFill>
                  <a:schemeClr val="dk1"/>
                </a:solidFill>
                <a:effectLst/>
                <a:latin typeface="Calibri"/>
                <a:ea typeface="Calibri"/>
                <a:cs typeface="Calibri"/>
                <a:sym typeface="Calibri"/>
              </a:rPr>
              <a:t>1. Nous – Eiffel tower, Arc de </a:t>
            </a:r>
            <a:r>
              <a:rPr lang="en-GB" sz="1200" b="0" i="0" u="none" strike="noStrike" cap="none" dirty="0" err="1">
                <a:solidFill>
                  <a:schemeClr val="dk1"/>
                </a:solidFill>
                <a:effectLst/>
                <a:latin typeface="Calibri"/>
                <a:ea typeface="Calibri"/>
                <a:cs typeface="Calibri"/>
                <a:sym typeface="Calibri"/>
              </a:rPr>
              <a:t>Triomphe</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2.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monuments, nous – blue sky</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3.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sand, boats, nous – rich history</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4.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unique culture, nous – Alps</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5. Nous – excellent restaurants and modern shops</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6. Nous – excellent restaurants and modern shops</a:t>
            </a:r>
          </a:p>
          <a:p>
            <a:pPr marL="0" lvl="0" indent="0" algn="l" rtl="0">
              <a:spcBef>
                <a:spcPts val="0"/>
              </a:spcBef>
              <a:spcAft>
                <a:spcPts val="0"/>
              </a:spcAft>
              <a:buNone/>
            </a:pPr>
            <a:endParaRPr lang="en-GB" sz="1200" b="0" i="0" u="none" strike="noStrike" cap="none" dirty="0">
              <a:solidFill>
                <a:schemeClr val="dk1"/>
              </a:solidFill>
              <a:effectLst/>
              <a:latin typeface="Calibri"/>
              <a:cs typeface="Calibri"/>
              <a:sym typeface="Calibri"/>
            </a:endParaRPr>
          </a:p>
          <a:p>
            <a:pPr marL="0" lvl="0" indent="0" algn="l" rtl="0">
              <a:spcBef>
                <a:spcPts val="0"/>
              </a:spcBef>
              <a:spcAft>
                <a:spcPts val="0"/>
              </a:spcAft>
              <a:buFont typeface="Arial" panose="020B0604020202020204" pitchFamily="34" charset="0"/>
              <a:buNone/>
            </a:pPr>
            <a:r>
              <a:rPr lang="en-GB" b="1" i="0" u="none" baseline="0" dirty="0"/>
              <a:t>Note:</a:t>
            </a:r>
          </a:p>
          <a:p>
            <a:pPr marL="0" lvl="0" indent="0" algn="l" rtl="0">
              <a:spcBef>
                <a:spcPts val="0"/>
              </a:spcBef>
              <a:spcAft>
                <a:spcPts val="0"/>
              </a:spcAft>
              <a:buFont typeface="Arial" panose="020B0604020202020204" pitchFamily="34" charset="0"/>
              <a:buNone/>
            </a:pPr>
            <a:r>
              <a:rPr lang="en-GB" b="0" i="0" u="none" baseline="0" dirty="0"/>
              <a:t>Last week, students were taught regular plural adjective agreement as complement to the verb </a:t>
            </a:r>
            <a:r>
              <a:rPr lang="en-GB" b="0" i="1" u="none" baseline="0" dirty="0" err="1"/>
              <a:t>être</a:t>
            </a:r>
            <a:r>
              <a:rPr lang="en-GB" b="0" i="0" u="none" baseline="0" dirty="0"/>
              <a:t>. They have previously been taught postnominal adjective agreement with singular nouns. (Week 1.1.4). Teacher to draw students’ attention to the spelling of ‘</a:t>
            </a:r>
            <a:r>
              <a:rPr lang="en-GB" b="0" i="1" u="none" baseline="0" dirty="0" err="1"/>
              <a:t>excellents</a:t>
            </a:r>
            <a:r>
              <a:rPr lang="en-GB" b="0" i="0" u="none" baseline="0" dirty="0"/>
              <a:t>’ and ‘</a:t>
            </a:r>
            <a:r>
              <a:rPr lang="en-GB" b="0" i="1" u="none" baseline="0" dirty="0" err="1"/>
              <a:t>modernes</a:t>
            </a:r>
            <a:r>
              <a:rPr lang="en-GB" b="0" i="0" u="none" baseline="0" dirty="0"/>
              <a:t>’ and elicit the reason for this.</a:t>
            </a:r>
          </a:p>
          <a:p>
            <a:pPr marL="0" lvl="0" indent="0" algn="l" rtl="0">
              <a:spcBef>
                <a:spcPts val="0"/>
              </a:spcBef>
              <a:spcAft>
                <a:spcPts val="0"/>
              </a:spcAft>
              <a:buFont typeface="Arial" panose="020B0604020202020204" pitchFamily="34" charset="0"/>
              <a:buNone/>
            </a:pPr>
            <a:endParaRPr lang="en-GB" b="0" i="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monument [4113], </a:t>
            </a:r>
            <a:r>
              <a:rPr lang="en-GB" baseline="0" dirty="0" err="1"/>
              <a:t>d’accord</a:t>
            </a:r>
            <a:r>
              <a:rPr lang="en-GB" baseline="0" dirty="0"/>
              <a:t> [736], </a:t>
            </a:r>
            <a:r>
              <a:rPr lang="en-GB" sz="1200" dirty="0" err="1">
                <a:solidFill>
                  <a:schemeClr val="accent1">
                    <a:lumMod val="50000"/>
                  </a:schemeClr>
                </a:solidFill>
                <a:latin typeface="Century Gothic" panose="020B0502020202020204" pitchFamily="34" charset="0"/>
              </a:rPr>
              <a:t>Méditerranée</a:t>
            </a:r>
            <a:r>
              <a:rPr lang="en-GB" sz="1200" dirty="0">
                <a:solidFill>
                  <a:schemeClr val="accent1">
                    <a:lumMod val="50000"/>
                  </a:schemeClr>
                </a:solidFill>
                <a:latin typeface="Century Gothic" panose="020B0502020202020204" pitchFamily="34" charset="0"/>
              </a:rPr>
              <a:t> [n/a], riche [599], culture [913], unique [402], restaurant [2336], excellent [1225]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Font typeface="Arial" panose="020B0604020202020204" pitchFamily="34" charset="0"/>
              <a:buNone/>
            </a:pP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2184745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Please note</a:t>
            </a:r>
            <a:r>
              <a:rPr lang="en-GB" b="0" baseline="0" dirty="0"/>
              <a:t>: teachers to insert the full text of the poem, line by line, according to the English translation.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 SLIDE</a:t>
            </a: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1174077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Please note</a:t>
            </a:r>
            <a:r>
              <a:rPr lang="en-GB" b="0" baseline="0" dirty="0"/>
              <a:t>: teachers to insert the full text of the poem, line by line, according to the English translation.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 SLIDE</a:t>
            </a: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60765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The next provides further opportunities for students to express their views on the poem but it is appropriate to end this lesson with a short paired/group discussion of students’ initial reactions to it. The slide suggests vocabulary but students may of course offer more/different adjectives/opinions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tragique [2042], pessimiste [4971], optimiste [2751], sarcastique [&gt;5000], monotone [&gt;5000], bizarre [2756], réaction [947].</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891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Oral production of key vocabulary from the poem.</a:t>
            </a:r>
          </a:p>
          <a:p>
            <a:endParaRPr lang="en-GB" dirty="0"/>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t>Click ‘commencer’ to start the timer.</a:t>
            </a:r>
          </a:p>
          <a:p>
            <a:r>
              <a:rPr lang="en-GB" dirty="0"/>
              <a:t>2. Students say the words aloud in pairs. </a:t>
            </a:r>
          </a:p>
          <a:p>
            <a:r>
              <a:rPr lang="en-GB" dirty="0"/>
              <a:t>3. Teacher can circulate to listen out for pronunciation.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236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note</a:t>
            </a:r>
            <a:r>
              <a:rPr lang="en-GB" b="0" dirty="0"/>
              <a:t>: teachers to insert lines 22-27 of the poem in the text box.</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i="0" dirty="0"/>
            </a:br>
            <a:r>
              <a:rPr lang="en-GB" b="1" i="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 </a:t>
            </a:r>
            <a:r>
              <a:rPr lang="en-GB" dirty="0"/>
              <a:t>To convey the monotony implied by the repetition in the poem. The poet uses this technique to suggest that society has become indifferent to war, which has become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a:t>
            </a:r>
          </a:p>
          <a:p>
            <a:r>
              <a:rPr lang="en-GB" dirty="0"/>
              <a:t>1. Read aloud the words in orange to the students and the last few lines of the poem.</a:t>
            </a:r>
          </a:p>
          <a:p>
            <a:r>
              <a:rPr lang="en-GB" dirty="0"/>
              <a:t>2. Students will need to discuss the effect of the repetition in English, but provide them with the French (in text box) to express the key features.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i="0" dirty="0" err="1"/>
              <a:t>évoquer</a:t>
            </a:r>
            <a:r>
              <a:rPr lang="en-GB" i="0" dirty="0"/>
              <a:t> [1143], </a:t>
            </a:r>
            <a:r>
              <a:rPr lang="en-GB" i="0" dirty="0" err="1"/>
              <a:t>monotonie</a:t>
            </a:r>
            <a:r>
              <a:rPr lang="en-GB" i="0" dirty="0"/>
              <a:t> [&gt;5000], routine [4120], </a:t>
            </a:r>
            <a:r>
              <a:rPr lang="en-GB" i="0" dirty="0" err="1"/>
              <a:t>indifférence</a:t>
            </a:r>
            <a:r>
              <a:rPr lang="en-GB" i="0" dirty="0"/>
              <a:t> [4176], </a:t>
            </a:r>
            <a:r>
              <a:rPr lang="en-GB" i="0" dirty="0" err="1"/>
              <a:t>répétition</a:t>
            </a:r>
            <a:r>
              <a:rPr lang="en-GB" i="0" dirty="0"/>
              <a:t> [2804]</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189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t>Aim: Close reading of the poem to decipher its central message.</a:t>
            </a:r>
            <a:endParaRPr lang="fr-FR" sz="1200" b="1" dirty="0"/>
          </a:p>
          <a:p>
            <a:endParaRPr lang="fr-FR" sz="1200" dirty="0"/>
          </a:p>
          <a:p>
            <a:r>
              <a:rPr lang="en-GB" b="1" dirty="0"/>
              <a:t>Procedure:</a:t>
            </a:r>
          </a:p>
          <a:p>
            <a:r>
              <a:rPr lang="en-GB" b="0" dirty="0"/>
              <a:t>1. </a:t>
            </a:r>
            <a:r>
              <a:rPr lang="en-GB" dirty="0"/>
              <a:t>Students silently re-read the poem, silently, and decide what its central message is. There are no strictly right or wrong answers to the questions (and worth emphasising that these are the views of the poet), but the most likely ones are:</a:t>
            </a:r>
          </a:p>
          <a:p>
            <a:endParaRPr lang="en-GB" dirty="0"/>
          </a:p>
          <a:p>
            <a:r>
              <a:rPr lang="fr-FR" sz="1200" dirty="0"/>
              <a:t>Les hommes qui font la guerre (B) sont des victimes</a:t>
            </a:r>
          </a:p>
          <a:p>
            <a:r>
              <a:rPr lang="fr-FR" sz="1200" dirty="0"/>
              <a:t>La guerre (B) est une tragédie humaine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La société (A) accepte la guerre – c’est normale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i="0" dirty="0"/>
              <a:t>message [792], héros [1883], victime [697], courageux [2198], nécessaire [451], tragédie [1910], humain [286], société [295], accepter [210], normal [833], résister [1611], cruel [3357]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fr-FR" sz="1200" i="0" dirty="0"/>
          </a:p>
          <a:p>
            <a:r>
              <a:rPr lang="en-GB" dirty="0"/>
              <a:t>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Soldier portrait by State Library of Queensland is licensed under </a:t>
            </a:r>
            <a:r>
              <a:rPr lang="en-GB" sz="1200" u="sng" kern="1200" dirty="0">
                <a:solidFill>
                  <a:schemeClr val="tx1"/>
                </a:solidFill>
                <a:effectLst/>
                <a:latin typeface="+mn-lt"/>
                <a:ea typeface="+mn-ea"/>
                <a:cs typeface="+mn-cs"/>
                <a:hlinkClick r:id="rId3"/>
              </a:rPr>
              <a:t>Flickr API</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Hungarian soldiers by FOTO:FORTEPAN / </a:t>
            </a:r>
            <a:r>
              <a:rPr lang="en-GB" sz="1200" dirty="0" err="1"/>
              <a:t>Saly</a:t>
            </a:r>
            <a:r>
              <a:rPr lang="en-GB" sz="1200" dirty="0"/>
              <a:t> </a:t>
            </a:r>
            <a:r>
              <a:rPr lang="en-GB" sz="1200" dirty="0" err="1"/>
              <a:t>Noémi</a:t>
            </a:r>
            <a:r>
              <a:rPr lang="en-GB" sz="1200" dirty="0"/>
              <a:t> is licensed under </a:t>
            </a:r>
            <a:r>
              <a:rPr lang="en-GB" sz="1200" u="sng" kern="1200" dirty="0">
                <a:solidFill>
                  <a:schemeClr val="tx1"/>
                </a:solidFill>
                <a:effectLst/>
                <a:latin typeface="+mn-lt"/>
                <a:ea typeface="+mn-ea"/>
                <a:cs typeface="+mn-cs"/>
                <a:hlinkClick r:id="rId4"/>
              </a:rPr>
              <a:t>CC BY-SA 3.0</a:t>
            </a:r>
            <a:endParaRPr lang="en-GB"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French soldiers from the 67th Infantry Regiment by </a:t>
            </a:r>
            <a:r>
              <a:rPr lang="en-GB" sz="1200" b="0" i="0" u="sng" kern="1200" dirty="0">
                <a:solidFill>
                  <a:schemeClr val="tx1"/>
                </a:solidFill>
                <a:effectLst/>
                <a:latin typeface="+mn-lt"/>
                <a:ea typeface="+mn-ea"/>
                <a:cs typeface="+mn-cs"/>
                <a:hlinkClick r:id="rId5" tooltip="User:Lafayette53 (page does not exist)"/>
              </a:rPr>
              <a:t>Lafayette53</a:t>
            </a:r>
            <a:r>
              <a:rPr lang="en-GB" sz="1200" dirty="0"/>
              <a:t> is licensed under </a:t>
            </a:r>
            <a:r>
              <a:rPr lang="en-GB" sz="1200" u="sng" kern="1200" dirty="0">
                <a:solidFill>
                  <a:schemeClr val="tx1"/>
                </a:solidFill>
                <a:effectLst/>
                <a:latin typeface="+mn-lt"/>
                <a:ea typeface="+mn-ea"/>
                <a:cs typeface="+mn-cs"/>
                <a:hlinkClick r:id="rId6"/>
              </a:rPr>
              <a:t>CC BY-SA 4.0</a:t>
            </a:r>
            <a:endParaRPr lang="en-GB" sz="1200" dirty="0"/>
          </a:p>
          <a:p>
            <a:endParaRPr lang="fr-FR"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28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2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express opinions in French based on interpretation of the text.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a:t>
            </a:r>
            <a:r>
              <a:rPr lang="en-GB" dirty="0"/>
              <a:t>choose an image to represent the father and justify their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describe the mother.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No right or wrong answer for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image [659], représenter [293], indifférent [4151], affectueux [&gt;5000], autoritaire [4661].</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r>
              <a:rPr lang="en-GB" dirty="0"/>
              <a:t>Attribution:</a:t>
            </a:r>
          </a:p>
          <a:p>
            <a:r>
              <a:rPr lang="en-US" sz="1200" dirty="0"/>
              <a:t>Unidentified man by National Photo Company Collection is in the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Frustrated man at a desk by </a:t>
            </a:r>
            <a:r>
              <a:rPr lang="en-GB" sz="1200" b="0" i="0" u="sng" kern="1200" dirty="0" err="1">
                <a:solidFill>
                  <a:schemeClr val="tx1"/>
                </a:solidFill>
                <a:effectLst/>
                <a:latin typeface="+mn-lt"/>
                <a:ea typeface="+mn-ea"/>
                <a:cs typeface="+mn-cs"/>
                <a:hlinkClick r:id="rId3" tooltip="User:LaurMG (page does not exist)"/>
              </a:rPr>
              <a:t>LaurMG</a:t>
            </a:r>
            <a:r>
              <a:rPr lang="en-GB" sz="1200" b="0" i="0" kern="1200" dirty="0">
                <a:solidFill>
                  <a:schemeClr val="tx1"/>
                </a:solidFill>
                <a:effectLst/>
                <a:latin typeface="+mn-lt"/>
                <a:ea typeface="+mn-ea"/>
                <a:cs typeface="+mn-cs"/>
              </a:rPr>
              <a:t>. </a:t>
            </a:r>
            <a:r>
              <a:rPr lang="en-US" sz="1200" dirty="0"/>
              <a:t>is licensed under </a:t>
            </a:r>
            <a:r>
              <a:rPr lang="en-GB" sz="1200" u="sng" kern="1200" dirty="0">
                <a:solidFill>
                  <a:schemeClr val="tx1"/>
                </a:solidFill>
                <a:effectLst/>
                <a:latin typeface="+mn-lt"/>
                <a:ea typeface="+mn-ea"/>
                <a:cs typeface="+mn-cs"/>
                <a:hlinkClick r:id="rId4"/>
              </a:rPr>
              <a:t>CC BY-SA 3.0</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5"/>
              </a:rPr>
              <a:t>Military man at desk by Library of Congress, Prints &amp; Photographs Division, photograph by Harris &amp; Ewing, </a:t>
            </a:r>
            <a:r>
              <a:rPr lang="en-GB" sz="1200" u="sng" kern="1200" dirty="0">
                <a:solidFill>
                  <a:schemeClr val="tx1"/>
                </a:solidFill>
                <a:effectLst/>
                <a:latin typeface="+mn-lt"/>
                <a:ea typeface="+mn-ea"/>
                <a:cs typeface="+mn-cs"/>
                <a:hlinkClick r:id="rId5"/>
              </a:rPr>
              <a:t>LCCN2016891032</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833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10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e</a:t>
            </a:r>
            <a:r>
              <a:rPr lang="en-GB" baseline="0" dirty="0"/>
              <a:t>xpress reactions/opinions of different versions heard in the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Play the video. There are three versions to listen to/choose from</a:t>
            </a:r>
            <a:br>
              <a:rPr lang="en-GB" baseline="0" dirty="0"/>
            </a:br>
            <a:r>
              <a:rPr lang="en-GB" baseline="0" dirty="0"/>
              <a:t>a) A man reads the poem, with dramatic images to represent the story/themes of the poem. This is the version students already heard from slide 6</a:t>
            </a:r>
            <a:br>
              <a:rPr lang="en-GB" baseline="0" dirty="0"/>
            </a:br>
            <a:r>
              <a:rPr lang="en-GB" dirty="0"/>
              <a:t>Version 1: </a:t>
            </a:r>
            <a:r>
              <a:rPr lang="en-GB" dirty="0">
                <a:hlinkClick r:id="rId3"/>
              </a:rPr>
              <a:t>https://www.youtube.com/watch?v=cV19CfuswyM&amp;t=51s</a:t>
            </a:r>
            <a:br>
              <a:rPr lang="en-GB" baseline="0" dirty="0"/>
            </a:br>
            <a:r>
              <a:rPr lang="en-GB" baseline="0" dirty="0"/>
              <a:t>b) An older-sounding man reads a version, without images. It is more light-hearted but perhaps does not convey so well the darker side of the poem.</a:t>
            </a:r>
            <a:br>
              <a:rPr lang="en-GB" baseline="0" dirty="0"/>
            </a:br>
            <a:r>
              <a:rPr lang="en-GB" dirty="0"/>
              <a:t>Version</a:t>
            </a:r>
            <a:r>
              <a:rPr lang="en-GB" baseline="0" dirty="0"/>
              <a:t> 2: </a:t>
            </a:r>
            <a:r>
              <a:rPr lang="en-GB" dirty="0">
                <a:hlinkClick r:id="rId4"/>
              </a:rPr>
              <a:t>https://www.youtube.com/watch?v=mvn6kBjWyf0</a:t>
            </a:r>
            <a:br>
              <a:rPr lang="en-GB" dirty="0"/>
            </a:br>
            <a:r>
              <a:rPr lang="en-GB" baseline="0" dirty="0"/>
              <a:t>c) German students read this version, with music/images, and with efforts to convey the meaning of poem – monotony, banality of war, coldness of the parents.</a:t>
            </a:r>
            <a:br>
              <a:rPr lang="en-GB" baseline="0" dirty="0"/>
            </a:br>
            <a:r>
              <a:rPr lang="en-GB" dirty="0"/>
              <a:t>Version</a:t>
            </a:r>
            <a:r>
              <a:rPr lang="en-GB" baseline="0" dirty="0"/>
              <a:t> 3: </a:t>
            </a:r>
            <a:r>
              <a:rPr lang="en-GB" dirty="0">
                <a:hlinkClick r:id="rId5"/>
              </a:rPr>
              <a:t>https://www.youtube.com/watch?v=MGytqDEXoGQ</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Give students time to discuss in pairs.  The adjectives given are just suggestions based on cognates, words met/already known.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You might also draw attention to how in some versions the tone of the poem changes – it becomes more monotonous as it goes on, culminating in the last verse.</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bizarre [2756], monotone [&gt;5000], pessimiste [4971]</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br>
              <a:rPr lang="fr-FR" i="0" dirty="0"/>
            </a:br>
            <a:endParaRPr lang="fr-FR" i="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209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Aim: </a:t>
            </a:r>
            <a:r>
              <a:rPr lang="en-GB" b="0" i="0" baseline="0" dirty="0"/>
              <a:t>Class read-aloud of the poem.</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r>
              <a:rPr lang="en-GB" baseline="0" dirty="0"/>
              <a:t>Offer a choice of activities if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Give students the opportunity to read the poem aloud </a:t>
            </a:r>
            <a:r>
              <a:rPr lang="en-GB" i="1" baseline="0" dirty="0"/>
              <a:t>(à haute </a:t>
            </a:r>
            <a:r>
              <a:rPr lang="en-GB" i="1" baseline="0" dirty="0" err="1"/>
              <a:t>voix</a:t>
            </a:r>
            <a:r>
              <a:rPr lang="en-GB" i="0" baseline="0" dirty="0"/>
              <a:t> will need to be explained in the instructions)</a:t>
            </a:r>
            <a:r>
              <a:rPr lang="en-GB" i="1" baseline="0" dirty="0"/>
              <a:t>,</a:t>
            </a:r>
            <a:r>
              <a:rPr lang="en-GB" baseline="0" dirty="0"/>
              <a:t> either a line each at a time, or a verse each at a time. Encourage them to read expressively, thinking about the meaning and trying to convey the sense of monotony.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Ask them to choose the section of the poem that they think is most important and to memorise it so that they can perform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i="0" baseline="0" dirty="0"/>
              <a:t>haut [264], </a:t>
            </a:r>
            <a:r>
              <a:rPr lang="en-GB" i="0" baseline="0" dirty="0" err="1"/>
              <a:t>voix</a:t>
            </a:r>
            <a:r>
              <a:rPr lang="en-GB" i="0" baseline="0" dirty="0"/>
              <a:t> [414], </a:t>
            </a:r>
            <a:r>
              <a:rPr lang="en-GB" i="0" dirty="0" err="1"/>
              <a:t>répétition</a:t>
            </a:r>
            <a:r>
              <a:rPr lang="en-GB" i="0" dirty="0"/>
              <a:t> [2804], </a:t>
            </a:r>
            <a:r>
              <a:rPr lang="en-GB" i="0" dirty="0" err="1"/>
              <a:t>exprimer</a:t>
            </a:r>
            <a:r>
              <a:rPr lang="en-GB" i="0" dirty="0"/>
              <a:t> [466], </a:t>
            </a:r>
            <a:r>
              <a:rPr lang="en-GB" i="0" dirty="0" err="1"/>
              <a:t>monotonie</a:t>
            </a:r>
            <a:r>
              <a:rPr lang="en-GB" i="0" dirty="0"/>
              <a:t> [&gt;5000], routine [4120], </a:t>
            </a:r>
            <a:r>
              <a:rPr lang="en-GB" i="0" dirty="0" err="1"/>
              <a:t>indifférence</a:t>
            </a:r>
            <a:r>
              <a:rPr lang="en-GB" i="0" dirty="0"/>
              <a:t> [4176], </a:t>
            </a:r>
            <a:r>
              <a:rPr lang="en-GB" i="0" dirty="0" err="1"/>
              <a:t>choisir</a:t>
            </a:r>
            <a:r>
              <a:rPr lang="en-GB" i="0" dirty="0"/>
              <a:t> [226], </a:t>
            </a:r>
            <a:r>
              <a:rPr lang="en-GB" i="0" dirty="0" err="1"/>
              <a:t>ligne</a:t>
            </a:r>
            <a:r>
              <a:rPr lang="en-GB" i="0" dirty="0"/>
              <a:t> [342], </a:t>
            </a:r>
            <a:r>
              <a:rPr lang="en-GB" i="0" dirty="0" err="1"/>
              <a:t>présentation</a:t>
            </a:r>
            <a:r>
              <a:rPr lang="en-GB" i="0" dirty="0"/>
              <a:t> [1723], </a:t>
            </a:r>
            <a:r>
              <a:rPr lang="en-GB" i="0" dirty="0" err="1"/>
              <a:t>mémorisé</a:t>
            </a:r>
            <a:r>
              <a:rPr lang="en-GB" i="0" dirty="0"/>
              <a:t> [&gt;5000], </a:t>
            </a:r>
            <a:r>
              <a:rPr lang="en-GB" i="0" dirty="0" err="1"/>
              <a:t>créatif</a:t>
            </a:r>
            <a:r>
              <a:rPr lang="en-GB" i="0" dirty="0"/>
              <a:t> [&gt;5000], </a:t>
            </a:r>
            <a:r>
              <a:rPr lang="en-GB" i="0" dirty="0" err="1"/>
              <a:t>groupe</a:t>
            </a:r>
            <a:r>
              <a:rPr lang="en-GB" i="0" dirty="0"/>
              <a:t> [187]</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384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Timing</a:t>
            </a:r>
            <a:r>
              <a:rPr lang="fr-FR" b="1"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Aim: </a:t>
            </a:r>
            <a:r>
              <a:rPr lang="fr-FR" dirty="0" err="1"/>
              <a:t>Closing</a:t>
            </a:r>
            <a:r>
              <a:rPr lang="fr-FR" dirty="0"/>
              <a:t> </a:t>
            </a:r>
            <a:r>
              <a:rPr lang="fr-FR" dirty="0" err="1"/>
              <a:t>task</a:t>
            </a:r>
            <a:r>
              <a:rPr lang="fr-FR" dirty="0"/>
              <a:t> </a:t>
            </a:r>
            <a:r>
              <a:rPr lang="fr-FR" dirty="0" err="1"/>
              <a:t>allowing</a:t>
            </a:r>
            <a:r>
              <a:rPr lang="fr-FR" dirty="0"/>
              <a:t> </a:t>
            </a:r>
            <a:r>
              <a:rPr lang="fr-FR" dirty="0" err="1"/>
              <a:t>students</a:t>
            </a:r>
            <a:r>
              <a:rPr lang="fr-FR" dirty="0"/>
              <a:t> to express </a:t>
            </a:r>
            <a:r>
              <a:rPr lang="fr-FR" dirty="0" err="1"/>
              <a:t>their</a:t>
            </a:r>
            <a:r>
              <a:rPr lang="fr-FR" dirty="0"/>
              <a:t> </a:t>
            </a:r>
            <a:r>
              <a:rPr lang="fr-FR" dirty="0" err="1"/>
              <a:t>views</a:t>
            </a:r>
            <a:r>
              <a:rPr lang="fr-FR" dirty="0"/>
              <a:t> on the </a:t>
            </a:r>
            <a:r>
              <a:rPr lang="fr-FR" dirty="0" err="1"/>
              <a:t>poem</a:t>
            </a:r>
            <a:r>
              <a:rPr lang="fr-FR"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In-class version </a:t>
            </a:r>
            <a:r>
              <a:rPr lang="en-GB" sz="1200" b="0" kern="1200" dirty="0">
                <a:solidFill>
                  <a:schemeClr val="tx1"/>
                </a:solidFill>
                <a:effectLst/>
                <a:latin typeface="+mn-lt"/>
                <a:ea typeface="+mn-ea"/>
                <a:cs typeface="+mn-cs"/>
              </a:rPr>
              <a:t>(NB: a self-study version of this activity can be found on slides 25-27)</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the lesson’s work on agreement with possessive and other adjectives, whilst providing additional practise in adjective placement.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Print a </a:t>
            </a:r>
            <a:r>
              <a:rPr lang="en-GB" sz="1200" b="0" kern="1200" dirty="0" err="1">
                <a:solidFill>
                  <a:schemeClr val="tx1"/>
                </a:solidFill>
                <a:effectLst/>
                <a:latin typeface="+mn-lt"/>
                <a:ea typeface="+mn-ea"/>
                <a:cs typeface="+mn-cs"/>
              </a:rPr>
              <a:t>rolecard</a:t>
            </a:r>
            <a:r>
              <a:rPr lang="en-GB" sz="1200" b="0" kern="1200" dirty="0">
                <a:solidFill>
                  <a:schemeClr val="tx1"/>
                </a:solidFill>
                <a:effectLst/>
                <a:latin typeface="+mn-lt"/>
                <a:ea typeface="+mn-ea"/>
                <a:cs typeface="+mn-cs"/>
              </a:rPr>
              <a:t> (slides 22-23) for each student, working in pairs as A and B.</a:t>
            </a:r>
          </a:p>
          <a:p>
            <a:pPr marL="228600" indent="-228600">
              <a:buFont typeface="+mj-lt"/>
              <a:buAutoNum type="arabicPeriod"/>
            </a:pPr>
            <a:r>
              <a:rPr lang="en-GB" sz="1200" b="0" kern="1200" dirty="0">
                <a:solidFill>
                  <a:schemeClr val="tx1"/>
                </a:solidFill>
                <a:effectLst/>
                <a:latin typeface="+mn-lt"/>
                <a:ea typeface="+mn-ea"/>
                <a:cs typeface="+mn-cs"/>
              </a:rPr>
              <a:t>Partner A has Amir’s answers and Partner B has </a:t>
            </a:r>
            <a:r>
              <a:rPr lang="en-GB" sz="1200" b="0" kern="1200" dirty="0" err="1">
                <a:solidFill>
                  <a:schemeClr val="tx1"/>
                </a:solidFill>
                <a:effectLst/>
                <a:latin typeface="+mn-lt"/>
                <a:ea typeface="+mn-ea"/>
                <a:cs typeface="+mn-cs"/>
              </a:rPr>
              <a:t>Léa’s</a:t>
            </a:r>
            <a:r>
              <a:rPr lang="en-GB" sz="1200" b="0" kern="1200" dirty="0">
                <a:solidFill>
                  <a:schemeClr val="tx1"/>
                </a:solidFill>
                <a:effectLst/>
                <a:latin typeface="+mn-lt"/>
                <a:ea typeface="+mn-ea"/>
                <a:cs typeface="+mn-cs"/>
              </a:rPr>
              <a:t> answers – they ask questions in turn, following the examples provided, to complete the information about their partner. </a:t>
            </a:r>
          </a:p>
          <a:p>
            <a:pPr marL="228600" indent="-228600">
              <a:buFont typeface="+mj-lt"/>
              <a:buAutoNum type="arabicPeriod"/>
            </a:pPr>
            <a:r>
              <a:rPr lang="en-GB" sz="1200" b="0" kern="1200" dirty="0">
                <a:solidFill>
                  <a:schemeClr val="tx1"/>
                </a:solidFill>
                <a:effectLst/>
                <a:latin typeface="+mn-lt"/>
                <a:ea typeface="+mn-ea"/>
                <a:cs typeface="+mn-cs"/>
              </a:rPr>
              <a:t>To extend the activity, students complete the tables with their own answers and ask questions about each other.</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b="1" baseline="0" dirty="0"/>
              <a:t>Word frequency (1 is the most frequent word in French): </a:t>
            </a:r>
          </a:p>
          <a:p>
            <a:pPr marL="0" indent="0">
              <a:buFont typeface="+mj-lt"/>
              <a:buNone/>
            </a:pPr>
            <a:r>
              <a:rPr lang="en-GB" sz="1200" b="0" i="1" kern="1200" dirty="0" err="1">
                <a:solidFill>
                  <a:schemeClr val="tx1"/>
                </a:solidFill>
                <a:effectLst/>
                <a:latin typeface="+mn-lt"/>
                <a:ea typeface="+mn-ea"/>
                <a:cs typeface="+mn-cs"/>
              </a:rPr>
              <a:t>footballeur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and </a:t>
            </a:r>
            <a:r>
              <a:rPr lang="en-GB" sz="1200" b="0" i="1" kern="1200" dirty="0" err="1">
                <a:solidFill>
                  <a:schemeClr val="tx1"/>
                </a:solidFill>
                <a:effectLst/>
                <a:latin typeface="+mn-lt"/>
                <a:ea typeface="+mn-ea"/>
                <a:cs typeface="+mn-cs"/>
              </a:rPr>
              <a:t>rappeur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interview</a:t>
            </a:r>
            <a:r>
              <a:rPr lang="en-GB" sz="1200" b="0" i="0" kern="1200" dirty="0">
                <a:solidFill>
                  <a:schemeClr val="tx1"/>
                </a:solidFill>
                <a:effectLst/>
                <a:latin typeface="+mn-lt"/>
                <a:ea typeface="+mn-ea"/>
                <a:cs typeface="+mn-cs"/>
              </a:rPr>
              <a:t> [3186]</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483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In this reading</a:t>
            </a:r>
            <a:r>
              <a:rPr lang="en-US" baseline="0"/>
              <a:t> task, students use the form of </a:t>
            </a:r>
            <a:r>
              <a:rPr kumimoji="0" lang="en-GB" sz="1200" b="1"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the verb </a:t>
            </a:r>
            <a:r>
              <a:rPr kumimoji="0" lang="en-GB" sz="1200" b="1" i="1"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aller</a:t>
            </a:r>
            <a:r>
              <a:rPr kumimoji="0" lang="en-GB" sz="1200" b="0"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 in each sentence to work out the subject pronoun in each case – </a:t>
            </a:r>
            <a:r>
              <a:rPr kumimoji="0" lang="en-GB" sz="1200" b="1"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je</a:t>
            </a:r>
            <a:r>
              <a:rPr kumimoji="0" lang="en-GB" sz="1200" b="0"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 or </a:t>
            </a:r>
            <a:r>
              <a:rPr kumimoji="0" lang="en-GB" sz="1200" b="1"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nous</a:t>
            </a:r>
            <a:r>
              <a:rPr kumimoji="0" lang="en-GB" sz="1200" b="0"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 - ticking the appropriate column. The answers are animated upon successive mouse clicks.</a:t>
            </a:r>
            <a:endParaRPr lang="en-US"/>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3935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In this listening</a:t>
            </a:r>
            <a:r>
              <a:rPr lang="en-US" baseline="0"/>
              <a:t> task, students use the form of </a:t>
            </a:r>
            <a:r>
              <a:rPr kumimoji="0" lang="en-GB" sz="1200" b="1"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the verb </a:t>
            </a:r>
            <a:r>
              <a:rPr kumimoji="0" lang="en-GB" sz="1200" b="1" i="1"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aller</a:t>
            </a:r>
            <a:r>
              <a:rPr kumimoji="0" lang="en-GB" sz="1200" b="0"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 heard in each sentence to work out the person of the verb in each case – </a:t>
            </a:r>
            <a:r>
              <a:rPr kumimoji="0" lang="en-GB" sz="1200" b="1"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il/elle</a:t>
            </a:r>
            <a:r>
              <a:rPr kumimoji="0" lang="en-GB" sz="1200" b="0"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 or </a:t>
            </a:r>
            <a:r>
              <a:rPr kumimoji="0" lang="en-GB" sz="1200" b="1"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ils/elles</a:t>
            </a:r>
            <a:r>
              <a:rPr kumimoji="0" lang="en-GB" sz="1200" b="0"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 - ticking the appropriate column. The answers, together with the words spoken on the recordings, are animated upon successive mouse clicks.</a:t>
            </a:r>
            <a:endParaRPr lang="en-GB" b="0" i="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a:t>Transcript</a:t>
            </a:r>
          </a:p>
          <a:p>
            <a:r>
              <a:rPr lang="fr-FR" sz="1200" kern="1200">
                <a:solidFill>
                  <a:schemeClr val="tx1"/>
                </a:solidFill>
                <a:effectLst/>
                <a:latin typeface="+mn-lt"/>
                <a:ea typeface="+mn-ea"/>
                <a:cs typeface="+mn-cs"/>
              </a:rPr>
              <a:t>1) [Ils/Elles] vont à Paris.</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2) [Ils/Elles] vont à Bordeaux.</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3) [Il/Elle] va à Blois.</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4) [Il/Elle] va à Deauville.</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5) [Ils/Elles] vont à Poitiers.</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6) [Il/Elle] va à Rouen.</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7) [Il/Elle] va à Lyon.</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8) [Ils/Elles] vont à Calais.</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8604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8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oral recognition of this week’s SSC [on] in contrast to the similar-sounding SSC [au / </a:t>
            </a:r>
            <a:r>
              <a:rPr lang="en-GB" dirty="0" err="1"/>
              <a:t>eau</a:t>
            </a:r>
            <a:r>
              <a:rPr lang="en-GB" dirty="0"/>
              <a:t> / 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check students’ understanding of the L2 instructions. Draw attention to the near-cognates “</a:t>
            </a:r>
            <a:r>
              <a:rPr lang="en-GB" dirty="0" err="1"/>
              <a:t>difficulté</a:t>
            </a:r>
            <a:r>
              <a:rPr lang="en-GB" dirty="0"/>
              <a:t>” and “</a:t>
            </a:r>
            <a:r>
              <a:rPr lang="en-GB" dirty="0" err="1"/>
              <a:t>erreurs</a:t>
            </a:r>
            <a:r>
              <a:rPr lang="en-GB" dirty="0"/>
              <a:t>”, which have not been previously encountered. “</a:t>
            </a:r>
            <a:r>
              <a:rPr lang="en-GB" dirty="0" err="1"/>
              <a:t>Po</a:t>
            </a:r>
            <a:r>
              <a:rPr lang="en-GB" sz="1200" dirty="0" err="1">
                <a:solidFill>
                  <a:srgbClr val="115076"/>
                </a:solidFill>
              </a:rPr>
              <a:t>ète</a:t>
            </a:r>
            <a:r>
              <a:rPr lang="en-GB" sz="1200" dirty="0">
                <a:solidFill>
                  <a:srgbClr val="115076"/>
                </a:solidFill>
              </a:rPr>
              <a:t>” / “</a:t>
            </a:r>
            <a:r>
              <a:rPr lang="en-GB" sz="1200" dirty="0" err="1">
                <a:solidFill>
                  <a:srgbClr val="115076"/>
                </a:solidFill>
              </a:rPr>
              <a:t>poème</a:t>
            </a:r>
            <a:r>
              <a:rPr lang="en-GB" sz="1200" dirty="0">
                <a:solidFill>
                  <a:srgbClr val="115076"/>
                </a:solidFill>
              </a:rPr>
              <a:t>” and “rime” have been introduced previously, but may need some refreshing. The feminine “bonne” and “</a:t>
            </a:r>
            <a:r>
              <a:rPr lang="en-GB" sz="1200" dirty="0" err="1">
                <a:solidFill>
                  <a:srgbClr val="115076"/>
                </a:solidFill>
              </a:rPr>
              <a:t>mauvaise</a:t>
            </a:r>
            <a:r>
              <a:rPr lang="en-GB" sz="1200" dirty="0">
                <a:solidFill>
                  <a:srgbClr val="115076"/>
                </a:solidFill>
              </a:rPr>
              <a:t>” have not been encountered in this form, so encourage students to decode from the previously learnt “bon” and “</a:t>
            </a:r>
            <a:r>
              <a:rPr lang="en-GB" sz="1200" dirty="0" err="1">
                <a:solidFill>
                  <a:srgbClr val="115076"/>
                </a:solidFill>
              </a:rPr>
              <a:t>mauvais</a:t>
            </a:r>
            <a:r>
              <a:rPr lang="en-GB" sz="1200" dirty="0">
                <a:solidFill>
                  <a:srgbClr val="115076"/>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write 1-8 in their workbooks.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Click the number button to play the audio – the number of times may vary depending on the needs and level of the class.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draw a smiley face if the two lines rhyme (if the second line ends with [o]), or a sad face if they do not (if the second line ends with [au / </a:t>
            </a:r>
            <a:r>
              <a:rPr lang="en-GB" sz="1200" dirty="0" err="1">
                <a:solidFill>
                  <a:srgbClr val="115076"/>
                </a:solidFill>
              </a:rPr>
              <a:t>eau</a:t>
            </a:r>
            <a:r>
              <a:rPr lang="en-GB" sz="1200" dirty="0">
                <a:solidFill>
                  <a:srgbClr val="115076"/>
                </a:solidFill>
              </a:rPr>
              <a:t> / o] – no need to transcribe the missing word. Place names are used to limit reliance on vocabulary knowledge – the focus is simply on recognising the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The slides are animated so that the smiley or sad face is highlighted first, then the missing word appears on the next click. Pronunciation can be practised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Je mange à Dijon. Tu </a:t>
            </a:r>
            <a:r>
              <a:rPr lang="en-GB" sz="1200" dirty="0" err="1">
                <a:solidFill>
                  <a:srgbClr val="115076"/>
                </a:solidFill>
              </a:rPr>
              <a:t>manges</a:t>
            </a:r>
            <a:r>
              <a:rPr lang="en-GB" sz="1200" dirty="0">
                <a:solidFill>
                  <a:srgbClr val="115076"/>
                </a:solidFill>
              </a:rPr>
              <a:t> à </a:t>
            </a:r>
            <a:r>
              <a:rPr lang="en-GB" sz="1200" dirty="0" err="1">
                <a:solidFill>
                  <a:srgbClr val="115076"/>
                </a:solidFill>
              </a:rPr>
              <a:t>Menton</a:t>
            </a:r>
            <a:r>
              <a:rPr lang="en-GB" sz="1200" dirty="0">
                <a:solidFill>
                  <a:srgbClr val="115076"/>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Frequency information for non-SOW (near-)cognates: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115076"/>
                </a:solidFill>
              </a:rPr>
              <a:t>difficulté</a:t>
            </a:r>
            <a:r>
              <a:rPr lang="en-GB" sz="1200" dirty="0">
                <a:solidFill>
                  <a:srgbClr val="115076"/>
                </a:solidFill>
              </a:rPr>
              <a:t> [564], </a:t>
            </a:r>
            <a:r>
              <a:rPr lang="en-GB" sz="1200" dirty="0" err="1">
                <a:solidFill>
                  <a:srgbClr val="115076"/>
                </a:solidFill>
              </a:rPr>
              <a:t>erreur</a:t>
            </a:r>
            <a:r>
              <a:rPr lang="en-GB" sz="1200" dirty="0">
                <a:solidFill>
                  <a:srgbClr val="115076"/>
                </a:solidFill>
              </a:rPr>
              <a:t> [612], </a:t>
            </a:r>
            <a:r>
              <a:rPr lang="en-GB" sz="1200" dirty="0" err="1">
                <a:solidFill>
                  <a:srgbClr val="115076"/>
                </a:solidFill>
              </a:rPr>
              <a:t>poème</a:t>
            </a:r>
            <a:r>
              <a:rPr lang="en-GB" sz="1200" dirty="0">
                <a:solidFill>
                  <a:srgbClr val="115076"/>
                </a:solidFill>
              </a:rPr>
              <a:t> [3031], </a:t>
            </a:r>
            <a:r>
              <a:rPr lang="en-GB" sz="1200" dirty="0" err="1">
                <a:solidFill>
                  <a:srgbClr val="115076"/>
                </a:solidFill>
              </a:rPr>
              <a:t>poète</a:t>
            </a:r>
            <a:r>
              <a:rPr lang="en-GB" sz="1200" dirty="0">
                <a:solidFill>
                  <a:srgbClr val="115076"/>
                </a:solidFill>
              </a:rPr>
              <a:t> [2307], rime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3982134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Je </a:t>
            </a:r>
            <a:r>
              <a:rPr lang="en-GB" dirty="0" err="1"/>
              <a:t>joue</a:t>
            </a:r>
            <a:r>
              <a:rPr lang="en-GB" dirty="0"/>
              <a:t> </a:t>
            </a:r>
            <a:r>
              <a:rPr lang="en-GB" sz="1200" dirty="0">
                <a:solidFill>
                  <a:srgbClr val="115076"/>
                </a:solidFill>
              </a:rPr>
              <a:t>à Toulon. Tu </a:t>
            </a:r>
            <a:r>
              <a:rPr lang="en-GB" sz="1200" dirty="0" err="1">
                <a:solidFill>
                  <a:srgbClr val="115076"/>
                </a:solidFill>
              </a:rPr>
              <a:t>joues</a:t>
            </a:r>
            <a:r>
              <a:rPr lang="en-GB" sz="1200" dirty="0">
                <a:solidFill>
                  <a:srgbClr val="115076"/>
                </a:solidFill>
              </a:rPr>
              <a:t> à Bordeaux.</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1401657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Je </a:t>
            </a:r>
            <a:r>
              <a:rPr lang="en-GB" dirty="0" err="1"/>
              <a:t>parle</a:t>
            </a:r>
            <a:r>
              <a:rPr lang="en-GB" dirty="0"/>
              <a:t> </a:t>
            </a:r>
            <a:r>
              <a:rPr lang="en-GB" sz="1200" dirty="0">
                <a:solidFill>
                  <a:srgbClr val="115076"/>
                </a:solidFill>
              </a:rPr>
              <a:t>à Soissons. Tu </a:t>
            </a:r>
            <a:r>
              <a:rPr lang="en-GB" sz="1200" dirty="0" err="1">
                <a:solidFill>
                  <a:srgbClr val="115076"/>
                </a:solidFill>
              </a:rPr>
              <a:t>parles</a:t>
            </a:r>
            <a:r>
              <a:rPr lang="en-GB" sz="1200" dirty="0">
                <a:solidFill>
                  <a:srgbClr val="115076"/>
                </a:solidFill>
              </a:rPr>
              <a:t> à Chaumont.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874187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Je </a:t>
            </a:r>
            <a:r>
              <a:rPr lang="en-GB" dirty="0" err="1"/>
              <a:t>marche</a:t>
            </a:r>
            <a:r>
              <a:rPr lang="en-GB" dirty="0"/>
              <a:t> </a:t>
            </a:r>
            <a:r>
              <a:rPr lang="en-GB" sz="1200" dirty="0">
                <a:solidFill>
                  <a:srgbClr val="115076"/>
                </a:solidFill>
              </a:rPr>
              <a:t>à </a:t>
            </a:r>
            <a:r>
              <a:rPr lang="en-GB" sz="1200" dirty="0" err="1">
                <a:solidFill>
                  <a:srgbClr val="115076"/>
                </a:solidFill>
              </a:rPr>
              <a:t>Mâcon</a:t>
            </a:r>
            <a:r>
              <a:rPr lang="en-GB" sz="1200" dirty="0">
                <a:solidFill>
                  <a:srgbClr val="115076"/>
                </a:solidFill>
              </a:rPr>
              <a:t>. Tu marches à </a:t>
            </a:r>
            <a:r>
              <a:rPr lang="en-GB" sz="1200" dirty="0" err="1">
                <a:solidFill>
                  <a:srgbClr val="115076"/>
                </a:solidFill>
              </a:rPr>
              <a:t>Larrau</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0078605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Je </a:t>
            </a:r>
            <a:r>
              <a:rPr lang="en-GB" dirty="0" err="1"/>
              <a:t>reste</a:t>
            </a:r>
            <a:r>
              <a:rPr lang="en-GB" dirty="0"/>
              <a:t> </a:t>
            </a:r>
            <a:r>
              <a:rPr lang="en-GB" sz="1200" dirty="0">
                <a:solidFill>
                  <a:srgbClr val="115076"/>
                </a:solidFill>
              </a:rPr>
              <a:t>à </a:t>
            </a:r>
            <a:r>
              <a:rPr lang="en-GB" sz="1200" dirty="0" err="1">
                <a:solidFill>
                  <a:srgbClr val="115076"/>
                </a:solidFill>
              </a:rPr>
              <a:t>Montluçon</a:t>
            </a:r>
            <a:r>
              <a:rPr lang="en-GB" sz="1200" dirty="0">
                <a:solidFill>
                  <a:srgbClr val="115076"/>
                </a:solidFill>
              </a:rPr>
              <a:t>. Tu </a:t>
            </a:r>
            <a:r>
              <a:rPr lang="en-GB" sz="1200" dirty="0" err="1">
                <a:solidFill>
                  <a:srgbClr val="115076"/>
                </a:solidFill>
              </a:rPr>
              <a:t>restes</a:t>
            </a:r>
            <a:r>
              <a:rPr lang="en-GB" sz="1200" dirty="0">
                <a:solidFill>
                  <a:srgbClr val="115076"/>
                </a:solidFill>
              </a:rPr>
              <a:t> à Monaco.</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318241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Je </a:t>
            </a:r>
            <a:r>
              <a:rPr lang="en-GB" dirty="0" err="1"/>
              <a:t>chante</a:t>
            </a:r>
            <a:r>
              <a:rPr lang="en-GB" dirty="0"/>
              <a:t> </a:t>
            </a:r>
            <a:r>
              <a:rPr lang="en-GB" sz="1200" dirty="0">
                <a:solidFill>
                  <a:srgbClr val="115076"/>
                </a:solidFill>
              </a:rPr>
              <a:t>à Avignon. Tu </a:t>
            </a:r>
            <a:r>
              <a:rPr lang="en-GB" sz="1200" dirty="0" err="1">
                <a:solidFill>
                  <a:srgbClr val="115076"/>
                </a:solidFill>
              </a:rPr>
              <a:t>chantes</a:t>
            </a:r>
            <a:r>
              <a:rPr lang="en-GB" sz="1200" dirty="0">
                <a:solidFill>
                  <a:srgbClr val="115076"/>
                </a:solidFill>
              </a:rPr>
              <a:t> à </a:t>
            </a:r>
            <a:r>
              <a:rPr lang="en-GB" sz="1200" dirty="0" err="1">
                <a:solidFill>
                  <a:srgbClr val="115076"/>
                </a:solidFill>
              </a:rPr>
              <a:t>Avallon</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3213268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Je </a:t>
            </a:r>
            <a:r>
              <a:rPr lang="en-GB" dirty="0" err="1"/>
              <a:t>pense</a:t>
            </a:r>
            <a:r>
              <a:rPr lang="en-GB" dirty="0"/>
              <a:t> </a:t>
            </a:r>
            <a:r>
              <a:rPr lang="en-GB" sz="1200" dirty="0">
                <a:solidFill>
                  <a:srgbClr val="115076"/>
                </a:solidFill>
              </a:rPr>
              <a:t>à </a:t>
            </a:r>
            <a:r>
              <a:rPr lang="en-GB" sz="1200" dirty="0" err="1">
                <a:solidFill>
                  <a:srgbClr val="115076"/>
                </a:solidFill>
              </a:rPr>
              <a:t>Briançon</a:t>
            </a:r>
            <a:r>
              <a:rPr lang="en-GB" sz="1200" dirty="0">
                <a:solidFill>
                  <a:srgbClr val="115076"/>
                </a:solidFill>
              </a:rPr>
              <a:t>. Tu </a:t>
            </a:r>
            <a:r>
              <a:rPr lang="en-GB" sz="1200" dirty="0" err="1">
                <a:solidFill>
                  <a:srgbClr val="115076"/>
                </a:solidFill>
              </a:rPr>
              <a:t>penses</a:t>
            </a:r>
            <a:r>
              <a:rPr lang="en-GB" sz="1200" dirty="0">
                <a:solidFill>
                  <a:srgbClr val="115076"/>
                </a:solidFill>
              </a:rPr>
              <a:t> à </a:t>
            </a:r>
            <a:r>
              <a:rPr lang="en-GB" sz="1200" dirty="0" err="1">
                <a:solidFill>
                  <a:srgbClr val="115076"/>
                </a:solidFill>
              </a:rPr>
              <a:t>Besançon</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5832335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Je </a:t>
            </a:r>
            <a:r>
              <a:rPr lang="en-GB" dirty="0" err="1"/>
              <a:t>travaille</a:t>
            </a:r>
            <a:r>
              <a:rPr lang="en-GB" dirty="0"/>
              <a:t> </a:t>
            </a:r>
            <a:r>
              <a:rPr lang="en-GB" sz="1200" dirty="0">
                <a:solidFill>
                  <a:srgbClr val="115076"/>
                </a:solidFill>
              </a:rPr>
              <a:t>à Quiberon. Tu </a:t>
            </a:r>
            <a:r>
              <a:rPr lang="en-GB" sz="1200" dirty="0" err="1">
                <a:solidFill>
                  <a:srgbClr val="115076"/>
                </a:solidFill>
              </a:rPr>
              <a:t>travailles</a:t>
            </a:r>
            <a:r>
              <a:rPr lang="en-GB" sz="1200" dirty="0">
                <a:solidFill>
                  <a:srgbClr val="115076"/>
                </a:solidFill>
              </a:rPr>
              <a:t> à </a:t>
            </a:r>
            <a:r>
              <a:rPr lang="en-GB" sz="1200" dirty="0" err="1">
                <a:solidFill>
                  <a:srgbClr val="115076"/>
                </a:solidFill>
              </a:rPr>
              <a:t>Concarneau</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122978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Role card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55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p>
          <a:p>
            <a:endParaRPr lang="en-GB" b="1" dirty="0"/>
          </a:p>
          <a:p>
            <a:r>
              <a:rPr lang="en-GB" b="1" dirty="0"/>
              <a:t>Aim: </a:t>
            </a:r>
            <a:r>
              <a:rPr lang="en-GB" b="0" dirty="0"/>
              <a:t>practise the different translation of the two prepositions with verbs of movement and location</a:t>
            </a:r>
            <a:endParaRPr lang="en-GB" b="1" dirty="0"/>
          </a:p>
          <a:p>
            <a:endParaRPr lang="en-GB" b="1" dirty="0"/>
          </a:p>
          <a:p>
            <a:r>
              <a:rPr lang="en-GB" b="1" dirty="0"/>
              <a:t>Procedure:</a:t>
            </a:r>
          </a:p>
          <a:p>
            <a:pPr marL="228600" indent="-228600">
              <a:buAutoNum type="arabicPeriod"/>
            </a:pPr>
            <a:r>
              <a:rPr lang="en-GB" b="0" dirty="0"/>
              <a:t>Students tick whether they think </a:t>
            </a:r>
            <a:r>
              <a:rPr lang="en-GB" b="0" i="1" dirty="0"/>
              <a:t>à </a:t>
            </a:r>
            <a:r>
              <a:rPr lang="en-GB" b="0" i="0" dirty="0"/>
              <a:t>means ‘to’ or ‘in’</a:t>
            </a:r>
          </a:p>
          <a:p>
            <a:pPr marL="228600" indent="-228600">
              <a:buAutoNum type="arabicPeriod"/>
            </a:pPr>
            <a:r>
              <a:rPr lang="en-GB" b="0" i="0" dirty="0"/>
              <a:t>Answers revealed on clicks</a:t>
            </a:r>
          </a:p>
          <a:p>
            <a:pPr marL="228600" indent="-228600">
              <a:buAutoNum type="arabicPeriod"/>
            </a:pPr>
            <a:r>
              <a:rPr lang="en-GB" b="0" dirty="0"/>
              <a:t>Attention should be drawn to the fact that the same preposition can be translated differently depending on the context.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341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a:t>
            </a:r>
            <a:r>
              <a:rPr lang="en-GB" b="1" dirty="0" err="1"/>
              <a:t>Dictagloss</a:t>
            </a:r>
            <a:r>
              <a:rPr lang="en-GB" b="1" dirty="0"/>
              <a:t> – </a:t>
            </a:r>
            <a:r>
              <a:rPr lang="en-GB" b="0" dirty="0"/>
              <a:t>Reconstruct a text from notes</a:t>
            </a:r>
            <a:endParaRPr lang="en-GB" b="1" dirty="0"/>
          </a:p>
          <a:p>
            <a:endParaRPr lang="en-GB" b="1" dirty="0"/>
          </a:p>
          <a:p>
            <a:r>
              <a:rPr lang="en-GB" b="1" dirty="0"/>
              <a:t>Procedure:</a:t>
            </a:r>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interview and take notes about each question and answer.</a:t>
            </a:r>
          </a:p>
          <a:p>
            <a:pPr marL="228600" indent="-228600">
              <a:buFont typeface="+mj-lt"/>
              <a:buAutoNum type="arabicPeriod"/>
            </a:pPr>
            <a:r>
              <a:rPr lang="en-GB" b="0" dirty="0"/>
              <a:t>Play the interview again if necessary. How many times depends on the class and ability level and is up to the teacher’s judgment.</a:t>
            </a:r>
          </a:p>
          <a:p>
            <a:pPr marL="228600" indent="-228600">
              <a:buFont typeface="+mj-lt"/>
              <a:buAutoNum type="arabicPeriod"/>
            </a:pPr>
            <a:r>
              <a:rPr lang="en-GB" b="0" dirty="0"/>
              <a:t>Based on the notes students reconstruct the dialogue (could be done in pairs).</a:t>
            </a:r>
          </a:p>
          <a:p>
            <a:pPr marL="228600" indent="-228600">
              <a:buFont typeface="+mj-lt"/>
              <a:buAutoNum type="arabicPeriod"/>
            </a:pPr>
            <a:r>
              <a:rPr lang="en-GB" b="0" dirty="0"/>
              <a:t>In pairs students perform the dialogue,</a:t>
            </a:r>
            <a:r>
              <a:rPr lang="en-GB" b="0" baseline="0" dirty="0"/>
              <a:t> as read aloud from their own script.</a:t>
            </a:r>
          </a:p>
          <a:p>
            <a:pPr marL="228600" indent="-228600">
              <a:buFont typeface="+mj-lt"/>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cap="none" dirty="0">
                <a:solidFill>
                  <a:schemeClr val="tx1"/>
                </a:solidFill>
                <a:effectLst/>
                <a:latin typeface="+mn-lt"/>
                <a:ea typeface="Calibri"/>
                <a:cs typeface="Calibri"/>
                <a:sym typeface="Calibri"/>
              </a:rPr>
              <a:t>conversation [1747], cousin [3387], note [1161], </a:t>
            </a:r>
            <a:r>
              <a:rPr lang="en-GB" sz="1200" b="0" i="0" u="none" strike="noStrike" kern="1200" cap="none" dirty="0" err="1">
                <a:solidFill>
                  <a:schemeClr val="tx1"/>
                </a:solidFill>
                <a:effectLst/>
                <a:latin typeface="+mn-lt"/>
                <a:ea typeface="Calibri"/>
                <a:cs typeface="Calibri"/>
                <a:sym typeface="Calibri"/>
              </a:rPr>
              <a:t>téléphone</a:t>
            </a:r>
            <a:r>
              <a:rPr lang="en-GB" sz="1200" b="0" i="0" u="none" strike="noStrike" kern="1200" cap="none" dirty="0">
                <a:solidFill>
                  <a:schemeClr val="tx1"/>
                </a:solidFill>
                <a:effectLst/>
                <a:latin typeface="+mn-lt"/>
                <a:ea typeface="Calibri"/>
                <a:cs typeface="Calibri"/>
                <a:sym typeface="Calibri"/>
              </a:rPr>
              <a:t> [1366]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836891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a:t>
            </a:r>
            <a:r>
              <a:rPr lang="en-GB" b="0" dirty="0"/>
              <a:t>per biography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practise weak verbs in the present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Part 1: Je </a:t>
            </a:r>
            <a:r>
              <a:rPr lang="en-GB" b="1" dirty="0" err="1"/>
              <a:t>suis</a:t>
            </a:r>
            <a:r>
              <a:rPr lang="en-GB" b="1" dirty="0"/>
              <a:t> qui? - running dictation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Print the eight bios and put them around the classroom.</a:t>
            </a:r>
          </a:p>
          <a:p>
            <a:pPr marL="228600" indent="-228600">
              <a:buAutoNum type="arabicPeriod"/>
            </a:pPr>
            <a:r>
              <a:rPr lang="en-GB" dirty="0"/>
              <a:t>Introduce the example – go through it together for meaning and style and to explain part one of the task.</a:t>
            </a:r>
          </a:p>
          <a:p>
            <a:pPr marL="228600" indent="-228600">
              <a:buAutoNum type="arabicPeriod"/>
            </a:pPr>
            <a:r>
              <a:rPr lang="en-GB" dirty="0"/>
              <a:t>Students work in pairs (or small group depending on the number of students). </a:t>
            </a:r>
            <a:br>
              <a:rPr lang="en-GB" dirty="0"/>
            </a:br>
            <a:r>
              <a:rPr lang="en-GB" dirty="0"/>
              <a:t>Give</a:t>
            </a:r>
            <a:r>
              <a:rPr lang="en-GB" baseline="0" dirty="0"/>
              <a:t> 20 seconds each time.  </a:t>
            </a:r>
            <a:r>
              <a:rPr lang="en-GB" dirty="0"/>
              <a:t>One person runs to his/her</a:t>
            </a:r>
            <a:r>
              <a:rPr lang="en-GB" baseline="0" dirty="0"/>
              <a:t> allocated text (the teacher will want to allocate the numbered texts to numbered pairs/groups to ensure that all texts are read and there are no ‘bottlenecks’ around one text.  The student reads and holds as much information as s/he can in the 20 seconds and when time is up, s/he </a:t>
            </a:r>
            <a:r>
              <a:rPr lang="en-GB" dirty="0"/>
              <a:t>brings the information back and relays it as oral information in French as per the text (in the “je” form, first person). The other person writes down the information,</a:t>
            </a:r>
            <a:r>
              <a:rPr lang="en-GB" baseline="0" dirty="0"/>
              <a:t> also in French, so this is transcription. </a:t>
            </a:r>
            <a:r>
              <a:rPr lang="en-GB" dirty="0"/>
              <a:t>This repeats until the bio is complete.</a:t>
            </a:r>
          </a:p>
          <a:p>
            <a:pPr marL="0" indent="0">
              <a:buNone/>
            </a:pPr>
            <a:endParaRPr lang="en-GB" dirty="0"/>
          </a:p>
          <a:p>
            <a:pPr marL="0" indent="0">
              <a:buNone/>
            </a:pPr>
            <a:r>
              <a:rPr lang="en-GB" b="1" dirty="0"/>
              <a:t>Note</a:t>
            </a:r>
            <a:r>
              <a:rPr lang="en-GB" b="0" dirty="0"/>
              <a:t>: In this example, attention could be drawn to the orthographic conventions of using “guillemets” where inverted commas would be used in English (</a:t>
            </a:r>
            <a:r>
              <a:rPr lang="fr-FR" sz="1200" dirty="0"/>
              <a:t>« impressionniste »), and of </a:t>
            </a:r>
            <a:r>
              <a:rPr lang="fr-FR" sz="1200" dirty="0" err="1"/>
              <a:t>adding</a:t>
            </a:r>
            <a:r>
              <a:rPr lang="fr-FR" sz="1200" dirty="0"/>
              <a:t> a </a:t>
            </a:r>
            <a:r>
              <a:rPr lang="fr-FR" sz="1200" dirty="0" err="1"/>
              <a:t>space</a:t>
            </a:r>
            <a:r>
              <a:rPr lang="fr-FR" sz="1200" dirty="0"/>
              <a:t> </a:t>
            </a:r>
            <a:r>
              <a:rPr lang="fr-FR" sz="1200" dirty="0" err="1"/>
              <a:t>before</a:t>
            </a:r>
            <a:r>
              <a:rPr lang="fr-FR" sz="1200" dirty="0"/>
              <a:t> a colon (Je passe le temps avec la famille : )</a:t>
            </a:r>
            <a:endParaRPr lang="en-GB" b="1" dirty="0"/>
          </a:p>
          <a:p>
            <a:pPr marL="0" indent="0">
              <a:buNone/>
            </a:pPr>
            <a:r>
              <a:rPr lang="en-GB" dirty="0"/>
              <a:t> </a:t>
            </a:r>
          </a:p>
          <a:p>
            <a:pPr marL="0" indent="0">
              <a:buNone/>
            </a:pPr>
            <a:r>
              <a:rPr lang="en-GB" dirty="0"/>
              <a:t>Image: </a:t>
            </a:r>
            <a:r>
              <a:rPr lang="en-GB" dirty="0">
                <a:hlinkClick r:id="rId3"/>
              </a:rPr>
              <a:t>https://fr.wikipedia.org/wiki/Claude_Monet</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Giverny [N/A], Paris [N/A], artiste [1797], nature [542], style [1999], vision [1505], </a:t>
            </a:r>
            <a:r>
              <a:rPr lang="en-GB" sz="1200" b="0" i="0" u="none" strike="noStrike" kern="1200" cap="none" dirty="0" err="1">
                <a:solidFill>
                  <a:schemeClr val="tx1"/>
                </a:solidFill>
                <a:effectLst/>
                <a:latin typeface="+mn-lt"/>
                <a:ea typeface="Calibri"/>
                <a:cs typeface="Calibri"/>
                <a:sym typeface="Calibri"/>
              </a:rPr>
              <a:t>impressionniste</a:t>
            </a:r>
            <a:r>
              <a:rPr lang="en-GB" sz="1200" b="0" i="0" u="none" strike="noStrike" kern="1200" cap="none" dirty="0">
                <a:solidFill>
                  <a:schemeClr val="tx1"/>
                </a:solidFill>
                <a:effectLst/>
                <a:latin typeface="+mn-lt"/>
                <a:ea typeface="Calibri"/>
                <a:cs typeface="Calibri"/>
                <a:sym typeface="Calibri"/>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 2: Je </a:t>
            </a:r>
            <a:r>
              <a:rPr lang="en-GB" b="1" dirty="0" err="1"/>
              <a:t>suis</a:t>
            </a:r>
            <a:r>
              <a:rPr lang="en-GB" b="1" dirty="0"/>
              <a:t> qui? - summary creation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Each pair (group) collaboratively writes a 3</a:t>
            </a:r>
            <a:r>
              <a:rPr lang="en-GB" baseline="30000" dirty="0"/>
              <a:t>rd</a:t>
            </a:r>
            <a:r>
              <a:rPr lang="en-GB" dirty="0"/>
              <a:t> person summary.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Students create </a:t>
            </a:r>
            <a:r>
              <a:rPr lang="en-GB" b="1" dirty="0"/>
              <a:t>five </a:t>
            </a:r>
            <a:r>
              <a:rPr lang="en-GB" dirty="0"/>
              <a:t>3</a:t>
            </a:r>
            <a:r>
              <a:rPr lang="en-GB" baseline="30000" dirty="0"/>
              <a:t>rd</a:t>
            </a:r>
            <a:r>
              <a:rPr lang="en-GB" dirty="0"/>
              <a:t> person sentences about their celebrity. In the next part they will be presenting to the other students, who will have to guess which celebrity it is.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Note</a:t>
            </a:r>
            <a:r>
              <a:rPr lang="en-GB" dirty="0"/>
              <a:t>: Tell students to organise their summary information to make it as challenging as possible for the other teams to guess who it refers to – start with the hardest clue. Make sure they leave out the name! Also </a:t>
            </a:r>
            <a:r>
              <a:rPr lang="en-GB" sz="1200" b="0" i="0" kern="1200" dirty="0">
                <a:solidFill>
                  <a:schemeClr val="tx1"/>
                </a:solidFill>
                <a:effectLst/>
                <a:latin typeface="+mn-lt"/>
                <a:ea typeface="+mn-ea"/>
                <a:cs typeface="+mn-cs"/>
              </a:rPr>
              <a:t>tell students not to include any reference to years in their sentences as it may make the clues too easy.</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Giverny [N/A], Paris [N/A], artiste [1797], nature [542], style [1999], vision [1505], </a:t>
            </a:r>
            <a:r>
              <a:rPr lang="en-GB" sz="1200" b="0" i="0" u="none" strike="noStrike" kern="1200" cap="none" dirty="0" err="1">
                <a:solidFill>
                  <a:schemeClr val="tx1"/>
                </a:solidFill>
                <a:effectLst/>
                <a:latin typeface="+mn-lt"/>
                <a:ea typeface="Calibri"/>
                <a:cs typeface="Calibri"/>
                <a:sym typeface="Calibri"/>
              </a:rPr>
              <a:t>impressionniste</a:t>
            </a:r>
            <a:r>
              <a:rPr lang="en-GB" sz="1200" b="0" i="0" u="none" strike="noStrike" kern="1200" cap="none" dirty="0">
                <a:solidFill>
                  <a:schemeClr val="tx1"/>
                </a:solidFill>
                <a:effectLst/>
                <a:latin typeface="+mn-lt"/>
                <a:ea typeface="Calibri"/>
                <a:cs typeface="Calibri"/>
                <a:sym typeface="Calibri"/>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1667093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 3: Je </a:t>
            </a:r>
            <a:r>
              <a:rPr lang="en-GB" b="1" dirty="0" err="1"/>
              <a:t>suis</a:t>
            </a:r>
            <a:r>
              <a:rPr lang="en-GB" b="1" dirty="0"/>
              <a:t> qui? - listen and identify</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Have all the pictures and names on the screen.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Students present their summary sentence by sentence, starting with the hardest clue.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After each sentence the other teams can guess who it might be.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If teachers want to run the activity with an element of competition, they can instigate</a:t>
            </a:r>
            <a:r>
              <a:rPr lang="en-GB" baseline="0" dirty="0"/>
              <a:t> a points system; t</a:t>
            </a:r>
            <a:r>
              <a:rPr lang="en-GB" dirty="0"/>
              <a:t>he sooner the students guess the more points they win, but if they’re wrong they lose points.</a:t>
            </a:r>
          </a:p>
        </p:txBody>
      </p:sp>
      <p:sp>
        <p:nvSpPr>
          <p:cNvPr id="4" name="Slide Number Placeholder 3"/>
          <p:cNvSpPr>
            <a:spLocks noGrp="1"/>
          </p:cNvSpPr>
          <p:nvPr>
            <p:ph type="sldNum" sz="quarter" idx="5"/>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1664855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Image: </a:t>
            </a:r>
            <a:r>
              <a:rPr lang="en-GB" dirty="0">
                <a:hlinkClick r:id="rId3"/>
              </a:rPr>
              <a:t>https://fr.wikipedia.org/wiki/Coco_Chanel</a:t>
            </a:r>
            <a:endParaRPr lang="en-GB" dirty="0"/>
          </a:p>
          <a:p>
            <a:pPr marL="0" indent="0">
              <a:buNone/>
            </a:pPr>
            <a:endParaRPr lang="en-GB" dirty="0"/>
          </a:p>
          <a:p>
            <a:pPr marL="0" indent="0">
              <a:buNone/>
            </a:pPr>
            <a:r>
              <a:rPr lang="en-GB" b="1" dirty="0"/>
              <a:t>Note</a:t>
            </a:r>
            <a:r>
              <a:rPr lang="en-GB" b="0" dirty="0"/>
              <a:t>: In this example, attention could be drawn to the stylistic convention of using “</a:t>
            </a:r>
            <a:r>
              <a:rPr lang="en-GB" b="0" dirty="0" err="1"/>
              <a:t>ce</a:t>
            </a:r>
            <a:r>
              <a:rPr lang="en-GB" b="0" dirty="0"/>
              <a:t>” to refer back when giving more information about a noun. In English, “Je </a:t>
            </a:r>
            <a:r>
              <a:rPr lang="en-GB" b="0" dirty="0" err="1"/>
              <a:t>pense</a:t>
            </a:r>
            <a:r>
              <a:rPr lang="en-GB" b="0" dirty="0"/>
              <a:t> que le </a:t>
            </a:r>
            <a:r>
              <a:rPr lang="en-GB" b="0" dirty="0" err="1"/>
              <a:t>confort</a:t>
            </a:r>
            <a:r>
              <a:rPr lang="en-GB" b="0" dirty="0"/>
              <a:t>, </a:t>
            </a:r>
            <a:r>
              <a:rPr lang="en-GB" b="0" dirty="0" err="1"/>
              <a:t>c’est</a:t>
            </a:r>
            <a:r>
              <a:rPr lang="en-GB" b="0" dirty="0"/>
              <a:t> important” would be translated as “I think that comfort is important”.</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Paris [N/A], </a:t>
            </a:r>
            <a:r>
              <a:rPr lang="en-GB" sz="1200" b="0" i="0" u="none" strike="noStrike" kern="1200" cap="none" dirty="0" err="1">
                <a:solidFill>
                  <a:schemeClr val="tx1"/>
                </a:solidFill>
                <a:effectLst/>
                <a:latin typeface="+mn-lt"/>
                <a:ea typeface="Calibri"/>
                <a:cs typeface="Calibri"/>
                <a:sym typeface="Calibri"/>
              </a:rPr>
              <a:t>confort</a:t>
            </a:r>
            <a:r>
              <a:rPr lang="en-GB" sz="1200" b="0" i="0" u="none" strike="noStrike" kern="1200" cap="none" dirty="0">
                <a:solidFill>
                  <a:schemeClr val="tx1"/>
                </a:solidFill>
                <a:effectLst/>
                <a:latin typeface="+mn-lt"/>
                <a:ea typeface="Calibri"/>
                <a:cs typeface="Calibri"/>
                <a:sym typeface="Calibri"/>
              </a:rPr>
              <a:t> [4733], entrepreneur [2377], style [1999], simple [212]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4421557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Image: </a:t>
            </a:r>
            <a:r>
              <a:rPr lang="en-GB" dirty="0">
                <a:hlinkClick r:id="rId3"/>
              </a:rPr>
              <a:t>https://fr.wikipedia.org/wiki/Didier_Drogba</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financer [1772], Abidjan [N/A], Canada [N/A], Chine [N/A], </a:t>
            </a:r>
            <a:r>
              <a:rPr lang="fr-FR" sz="1200" dirty="0"/>
              <a:t>Côte d’Ivoire [N/A], </a:t>
            </a:r>
            <a:r>
              <a:rPr lang="en-GB" sz="1200" b="0" i="0" u="none" strike="noStrike" kern="1200" cap="none" dirty="0">
                <a:solidFill>
                  <a:schemeClr val="tx1"/>
                </a:solidFill>
                <a:effectLst/>
                <a:latin typeface="+mn-lt"/>
                <a:ea typeface="Calibri"/>
                <a:cs typeface="Calibri"/>
                <a:sym typeface="Calibri"/>
              </a:rPr>
              <a:t>France [N/A], </a:t>
            </a:r>
            <a:r>
              <a:rPr lang="en-GB" sz="1200" b="0" i="0" u="none" strike="noStrike" kern="1200" cap="none" dirty="0" err="1">
                <a:solidFill>
                  <a:schemeClr val="tx1"/>
                </a:solidFill>
                <a:effectLst/>
                <a:latin typeface="+mn-lt"/>
                <a:ea typeface="Calibri"/>
                <a:cs typeface="Calibri"/>
                <a:sym typeface="Calibri"/>
              </a:rPr>
              <a:t>Turquie</a:t>
            </a:r>
            <a:r>
              <a:rPr lang="en-GB" sz="1200" b="0" i="0" u="none" strike="noStrike" kern="1200" cap="none" dirty="0">
                <a:solidFill>
                  <a:schemeClr val="tx1"/>
                </a:solidFill>
                <a:effectLst/>
                <a:latin typeface="+mn-lt"/>
                <a:ea typeface="Calibri"/>
                <a:cs typeface="Calibri"/>
                <a:sym typeface="Calibri"/>
              </a:rPr>
              <a:t> [N/A], </a:t>
            </a:r>
            <a:r>
              <a:rPr lang="en-GB" sz="1200" b="0" i="0" u="none" strike="noStrike" kern="1200" cap="none" dirty="0" err="1">
                <a:solidFill>
                  <a:schemeClr val="tx1"/>
                </a:solidFill>
                <a:effectLst/>
                <a:latin typeface="+mn-lt"/>
                <a:ea typeface="Calibri"/>
                <a:cs typeface="Calibri"/>
                <a:sym typeface="Calibri"/>
              </a:rPr>
              <a:t>fondation</a:t>
            </a:r>
            <a:r>
              <a:rPr lang="en-GB" sz="1200" b="0" i="0" u="none" strike="noStrike" kern="1200" cap="none" dirty="0">
                <a:solidFill>
                  <a:schemeClr val="tx1"/>
                </a:solidFill>
                <a:effectLst/>
                <a:latin typeface="+mn-lt"/>
                <a:ea typeface="Calibri"/>
                <a:cs typeface="Calibri"/>
                <a:sym typeface="Calibri"/>
              </a:rPr>
              <a:t> [2414], foot [2602 (football)], </a:t>
            </a:r>
            <a:r>
              <a:rPr lang="fr-FR" sz="1200" dirty="0"/>
              <a:t>hôpital [1308],</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joueur</a:t>
            </a:r>
            <a:r>
              <a:rPr lang="en-GB" sz="1200" b="0" i="0" u="none" strike="noStrike" kern="1200" cap="none" dirty="0">
                <a:solidFill>
                  <a:schemeClr val="tx1"/>
                </a:solidFill>
                <a:effectLst/>
                <a:latin typeface="+mn-lt"/>
                <a:ea typeface="Calibri"/>
                <a:cs typeface="Calibri"/>
                <a:sym typeface="Calibri"/>
              </a:rPr>
              <a:t> [2003], organisation [570], prix [310], </a:t>
            </a:r>
            <a:r>
              <a:rPr lang="en-GB" sz="1200" b="0" i="0" u="none" strike="noStrike" kern="1200" cap="none" dirty="0" err="1">
                <a:solidFill>
                  <a:schemeClr val="tx1"/>
                </a:solidFill>
                <a:effectLst/>
                <a:latin typeface="+mn-lt"/>
                <a:ea typeface="Calibri"/>
                <a:cs typeface="Calibri"/>
                <a:sym typeface="Calibri"/>
              </a:rPr>
              <a:t>Ivorien</a:t>
            </a:r>
            <a:r>
              <a:rPr lang="en-GB" sz="1200" b="0" i="0" u="none" strike="noStrike" kern="1200" cap="none" dirty="0">
                <a:solidFill>
                  <a:schemeClr val="tx1"/>
                </a:solidFill>
                <a:effectLst/>
                <a:latin typeface="+mn-lt"/>
                <a:ea typeface="Calibri"/>
                <a:cs typeface="Calibri"/>
                <a:sym typeface="Calibri"/>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16545303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Image: </a:t>
            </a:r>
            <a:r>
              <a:rPr lang="en-GB" dirty="0">
                <a:hlinkClick r:id="rId3"/>
              </a:rPr>
              <a:t>https://fr.wikipedia.org/wiki/Victor_Hugo</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Belgique [N/A], </a:t>
            </a:r>
            <a:r>
              <a:rPr lang="en-GB" sz="1200" dirty="0" err="1">
                <a:solidFill>
                  <a:srgbClr val="115076"/>
                </a:solidFill>
              </a:rPr>
              <a:t>Guernesey</a:t>
            </a:r>
            <a:r>
              <a:rPr lang="en-GB" sz="1200" dirty="0">
                <a:solidFill>
                  <a:srgbClr val="115076"/>
                </a:solidFill>
              </a:rPr>
              <a:t> [N/A], Jersey [N/A], Paris [N/A], auteur [762], dame [1983], </a:t>
            </a:r>
            <a:r>
              <a:rPr lang="en-GB" sz="1200" dirty="0" err="1">
                <a:solidFill>
                  <a:srgbClr val="115076"/>
                </a:solidFill>
              </a:rPr>
              <a:t>exil</a:t>
            </a:r>
            <a:r>
              <a:rPr lang="en-GB" sz="1200" dirty="0">
                <a:solidFill>
                  <a:srgbClr val="115076"/>
                </a:solidFill>
              </a:rPr>
              <a:t> [4010], </a:t>
            </a:r>
            <a:r>
              <a:rPr lang="en-GB" sz="1200" dirty="0" err="1">
                <a:solidFill>
                  <a:srgbClr val="115076"/>
                </a:solidFill>
              </a:rPr>
              <a:t>misérable</a:t>
            </a:r>
            <a:r>
              <a:rPr lang="en-GB" sz="1200" dirty="0">
                <a:solidFill>
                  <a:srgbClr val="115076"/>
                </a:solidFill>
              </a:rPr>
              <a:t> [&gt;5000], </a:t>
            </a:r>
            <a:r>
              <a:rPr lang="en-GB" sz="1200" dirty="0" err="1">
                <a:solidFill>
                  <a:srgbClr val="115076"/>
                </a:solidFill>
              </a:rPr>
              <a:t>poète</a:t>
            </a:r>
            <a:r>
              <a:rPr lang="en-GB" sz="1200" dirty="0">
                <a:solidFill>
                  <a:srgbClr val="115076"/>
                </a:solidFill>
              </a:rPr>
              <a:t> [2307], </a:t>
            </a:r>
            <a:r>
              <a:rPr lang="en-GB" sz="1200" dirty="0" err="1">
                <a:solidFill>
                  <a:srgbClr val="115076"/>
                </a:solidFill>
              </a:rPr>
              <a:t>république</a:t>
            </a:r>
            <a:r>
              <a:rPr lang="en-GB" sz="1200" dirty="0">
                <a:solidFill>
                  <a:srgbClr val="115076"/>
                </a:solidFill>
              </a:rPr>
              <a:t> [1028], </a:t>
            </a:r>
            <a:r>
              <a:rPr lang="en-GB" sz="1200" dirty="0" err="1">
                <a:solidFill>
                  <a:srgbClr val="115076"/>
                </a:solidFill>
              </a:rPr>
              <a:t>société</a:t>
            </a:r>
            <a:r>
              <a:rPr lang="en-GB" sz="1200" dirty="0">
                <a:solidFill>
                  <a:srgbClr val="115076"/>
                </a:solidFill>
              </a:rPr>
              <a:t> [295], </a:t>
            </a:r>
            <a:r>
              <a:rPr lang="en-GB" sz="1200" dirty="0" err="1">
                <a:solidFill>
                  <a:srgbClr val="115076"/>
                </a:solidFill>
              </a:rPr>
              <a:t>notre</a:t>
            </a:r>
            <a:r>
              <a:rPr lang="en-GB" sz="1200" dirty="0">
                <a:solidFill>
                  <a:srgbClr val="115076"/>
                </a:solidFill>
              </a:rPr>
              <a:t> [73]</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21359898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Image: </a:t>
            </a:r>
            <a:r>
              <a:rPr lang="en-GB" dirty="0">
                <a:hlinkClick r:id="rId3"/>
              </a:rPr>
              <a:t>https://fr.wikipedia.org/wiki/C%C3%A9line_Dion</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Suisse [N/A], </a:t>
            </a:r>
            <a:r>
              <a:rPr lang="en-GB" sz="1200" b="0" i="0" u="none" strike="noStrike" kern="1200" cap="none" dirty="0" err="1">
                <a:solidFill>
                  <a:schemeClr val="tx1"/>
                </a:solidFill>
                <a:effectLst/>
                <a:latin typeface="+mn-lt"/>
                <a:ea typeface="Calibri"/>
                <a:cs typeface="Calibri"/>
                <a:sym typeface="Calibri"/>
              </a:rPr>
              <a:t>canadien</a:t>
            </a:r>
            <a:r>
              <a:rPr lang="en-GB" sz="1200" b="0" i="0" u="none" strike="noStrike" kern="1200" cap="none" dirty="0">
                <a:solidFill>
                  <a:schemeClr val="tx1"/>
                </a:solidFill>
                <a:effectLst/>
                <a:latin typeface="+mn-lt"/>
                <a:ea typeface="Calibri"/>
                <a:cs typeface="Calibri"/>
                <a:sym typeface="Calibri"/>
              </a:rPr>
              <a:t> [611]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64</a:t>
            </a:fld>
            <a:endParaRPr lang="en-GB"/>
          </a:p>
        </p:txBody>
      </p:sp>
    </p:spTree>
    <p:extLst>
      <p:ext uri="{BB962C8B-B14F-4D97-AF65-F5344CB8AC3E}">
        <p14:creationId xmlns:p14="http://schemas.microsoft.com/office/powerpoint/2010/main" val="3753444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Image: </a:t>
            </a:r>
            <a:r>
              <a:rPr lang="en-GB" dirty="0">
                <a:hlinkClick r:id="rId3"/>
              </a:rPr>
              <a:t>https://fr.wikipedia.org/wiki/Jean-Jacques_Rousseau</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influencer [2498], Genève [N/A], adulte [1580], contrat [832], philosophe [3609], révolution [1617], société [295], social [301]</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65</a:t>
            </a:fld>
            <a:endParaRPr lang="en-GB"/>
          </a:p>
        </p:txBody>
      </p:sp>
    </p:spTree>
    <p:extLst>
      <p:ext uri="{BB962C8B-B14F-4D97-AF65-F5344CB8AC3E}">
        <p14:creationId xmlns:p14="http://schemas.microsoft.com/office/powerpoint/2010/main" val="2553970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Role card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5167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Image: </a:t>
            </a:r>
            <a:r>
              <a:rPr lang="en-GB" dirty="0">
                <a:hlinkClick r:id="rId3"/>
              </a:rPr>
              <a:t>https://fr.wikipedia.org/wiki/Marion_Cotillard</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activiste [&gt;5000], environnement [945], prix [310], rôle [371], biographique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66</a:t>
            </a:fld>
            <a:endParaRPr lang="en-GB"/>
          </a:p>
        </p:txBody>
      </p:sp>
    </p:spTree>
    <p:extLst>
      <p:ext uri="{BB962C8B-B14F-4D97-AF65-F5344CB8AC3E}">
        <p14:creationId xmlns:p14="http://schemas.microsoft.com/office/powerpoint/2010/main" val="42469986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Image: </a:t>
            </a:r>
            <a:r>
              <a:rPr lang="en-GB" dirty="0">
                <a:hlinkClick r:id="rId3"/>
              </a:rPr>
              <a:t>https://fr.wikipedia.org/wiki/Marie_Curie</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Pologne</a:t>
            </a:r>
            <a:r>
              <a:rPr lang="en-GB" sz="1200" b="0" i="0" u="none" strike="noStrike" kern="1200" cap="none" dirty="0">
                <a:solidFill>
                  <a:schemeClr val="tx1"/>
                </a:solidFill>
                <a:effectLst/>
                <a:latin typeface="+mn-lt"/>
                <a:ea typeface="Calibri"/>
                <a:cs typeface="Calibri"/>
                <a:sym typeface="Calibri"/>
              </a:rPr>
              <a:t> [N/A], </a:t>
            </a:r>
            <a:r>
              <a:rPr lang="en-GB" sz="1200" b="0" i="0" u="none" strike="noStrike" kern="1200" cap="none" dirty="0" err="1">
                <a:solidFill>
                  <a:schemeClr val="tx1"/>
                </a:solidFill>
                <a:effectLst/>
                <a:latin typeface="+mn-lt"/>
                <a:ea typeface="Calibri"/>
                <a:cs typeface="Calibri"/>
                <a:sym typeface="Calibri"/>
              </a:rPr>
              <a:t>radioactivité</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institut</a:t>
            </a:r>
            <a:r>
              <a:rPr lang="en-GB" sz="1200" b="0" i="0" u="none" strike="noStrike" kern="1200" cap="none" dirty="0">
                <a:solidFill>
                  <a:schemeClr val="tx1"/>
                </a:solidFill>
                <a:effectLst/>
                <a:latin typeface="+mn-lt"/>
                <a:ea typeface="Calibri"/>
                <a:cs typeface="Calibri"/>
                <a:sym typeface="Calibri"/>
              </a:rPr>
              <a:t> [1372], prix [310]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67</a:t>
            </a:fld>
            <a:endParaRPr lang="en-GB"/>
          </a:p>
        </p:txBody>
      </p:sp>
    </p:spTree>
    <p:extLst>
      <p:ext uri="{BB962C8B-B14F-4D97-AF65-F5344CB8AC3E}">
        <p14:creationId xmlns:p14="http://schemas.microsoft.com/office/powerpoint/2010/main" val="8785854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Image: </a:t>
            </a:r>
            <a:r>
              <a:rPr lang="en-GB" dirty="0">
                <a:hlinkClick r:id="rId3"/>
              </a:rPr>
              <a:t>https://fr.wikipedia.org/wiki/Stromae</a:t>
            </a:r>
            <a:endParaRPr lang="en-GB" dirty="0"/>
          </a:p>
          <a:p>
            <a:pPr marL="0" indent="0">
              <a:buNone/>
            </a:pPr>
            <a:endParaRPr lang="en-GB" dirty="0"/>
          </a:p>
          <a:p>
            <a:pPr marL="0" indent="0">
              <a:buNone/>
            </a:pPr>
            <a:r>
              <a:rPr lang="en-GB" b="1" dirty="0"/>
              <a:t>Note</a:t>
            </a:r>
            <a:r>
              <a:rPr lang="en-GB" b="0" dirty="0"/>
              <a:t>: attention can be drawn to </a:t>
            </a:r>
            <a:r>
              <a:rPr lang="en-GB" b="0" dirty="0" err="1"/>
              <a:t>Stromae’s</a:t>
            </a:r>
            <a:r>
              <a:rPr lang="en-GB" b="0" dirty="0"/>
              <a:t> use of </a:t>
            </a:r>
            <a:r>
              <a:rPr lang="en-GB" b="0" i="1" dirty="0"/>
              <a:t>verlan</a:t>
            </a:r>
            <a:r>
              <a:rPr lang="en-GB" b="0" i="0" dirty="0"/>
              <a:t>, a common type of youth slang.</a:t>
            </a:r>
            <a:endParaRPr lang="en-GB" b="1"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danser</a:t>
            </a:r>
            <a:r>
              <a:rPr lang="en-GB" sz="1200" b="0" i="0" u="none" strike="noStrike" kern="1200" cap="none" dirty="0">
                <a:solidFill>
                  <a:schemeClr val="tx1"/>
                </a:solidFill>
                <a:effectLst/>
                <a:latin typeface="+mn-lt"/>
                <a:ea typeface="Calibri"/>
                <a:cs typeface="Calibri"/>
                <a:sym typeface="Calibri"/>
              </a:rPr>
              <a:t> [2934], Belgique [N/A], </a:t>
            </a:r>
            <a:r>
              <a:rPr lang="en-GB" sz="1200" b="0" i="0" u="none" strike="noStrike" kern="1200" cap="none" dirty="0" err="1">
                <a:solidFill>
                  <a:schemeClr val="tx1"/>
                </a:solidFill>
                <a:effectLst/>
                <a:latin typeface="+mn-lt"/>
                <a:ea typeface="Calibri"/>
                <a:cs typeface="Calibri"/>
                <a:sym typeface="Calibri"/>
              </a:rPr>
              <a:t>Bruxelles</a:t>
            </a:r>
            <a:r>
              <a:rPr lang="en-GB" sz="1200" b="0" i="0" u="none" strike="noStrike" kern="1200" cap="none" dirty="0">
                <a:solidFill>
                  <a:schemeClr val="tx1"/>
                </a:solidFill>
                <a:effectLst/>
                <a:latin typeface="+mn-lt"/>
                <a:ea typeface="Calibri"/>
                <a:cs typeface="Calibri"/>
                <a:sym typeface="Calibri"/>
              </a:rPr>
              <a:t> [N/A], maestro [&gt;5000], musique [1139], </a:t>
            </a:r>
            <a:r>
              <a:rPr lang="en-GB" sz="1200" b="0" i="0" u="none" strike="noStrike" kern="1200" cap="none" dirty="0" err="1">
                <a:solidFill>
                  <a:schemeClr val="tx1"/>
                </a:solidFill>
                <a:effectLst/>
                <a:latin typeface="+mn-lt"/>
                <a:ea typeface="Calibri"/>
                <a:cs typeface="Calibri"/>
                <a:sym typeface="Calibri"/>
              </a:rPr>
              <a:t>ordre</a:t>
            </a:r>
            <a:r>
              <a:rPr lang="en-GB" sz="1200" b="0" i="0" u="none" strike="noStrike" kern="1200" cap="none" dirty="0">
                <a:solidFill>
                  <a:schemeClr val="tx1"/>
                </a:solidFill>
                <a:effectLst/>
                <a:latin typeface="+mn-lt"/>
                <a:ea typeface="Calibri"/>
                <a:cs typeface="Calibri"/>
                <a:sym typeface="Calibri"/>
              </a:rPr>
              <a:t> [197], </a:t>
            </a:r>
            <a:r>
              <a:rPr lang="en-GB" sz="1200" b="0" i="0" u="none" strike="noStrike" kern="1200" cap="none" dirty="0" err="1">
                <a:solidFill>
                  <a:schemeClr val="tx1"/>
                </a:solidFill>
                <a:effectLst/>
                <a:latin typeface="+mn-lt"/>
                <a:ea typeface="Calibri"/>
                <a:cs typeface="Calibri"/>
                <a:sym typeface="Calibri"/>
              </a:rPr>
              <a:t>producteur</a:t>
            </a:r>
            <a:r>
              <a:rPr lang="en-GB" sz="1200" b="0" i="0" u="none" strike="noStrike" kern="1200" cap="none" dirty="0">
                <a:solidFill>
                  <a:schemeClr val="tx1"/>
                </a:solidFill>
                <a:effectLst/>
                <a:latin typeface="+mn-lt"/>
                <a:ea typeface="Calibri"/>
                <a:cs typeface="Calibri"/>
                <a:sym typeface="Calibri"/>
              </a:rPr>
              <a:t> [1259], rapper [&gt;5000], </a:t>
            </a:r>
            <a:r>
              <a:rPr lang="en-GB" sz="1200" b="0" i="0" u="none" strike="noStrike" kern="1200" cap="none" dirty="0" err="1">
                <a:solidFill>
                  <a:schemeClr val="tx1"/>
                </a:solidFill>
                <a:effectLst/>
                <a:latin typeface="+mn-lt"/>
                <a:ea typeface="Calibri"/>
                <a:cs typeface="Calibri"/>
                <a:sym typeface="Calibri"/>
              </a:rPr>
              <a:t>rappeur</a:t>
            </a:r>
            <a:r>
              <a:rPr lang="en-GB" sz="1200" b="0" i="0" u="none" strike="noStrike" kern="1200" cap="none" dirty="0">
                <a:solidFill>
                  <a:schemeClr val="tx1"/>
                </a:solidFill>
                <a:effectLst/>
                <a:latin typeface="+mn-lt"/>
                <a:ea typeface="Calibri"/>
                <a:cs typeface="Calibri"/>
                <a:sym typeface="Calibri"/>
              </a:rPr>
              <a:t> [&gt;5000], style [1999], </a:t>
            </a:r>
            <a:r>
              <a:rPr lang="en-GB" sz="1200" b="0" i="0" u="none" strike="noStrike" kern="1200" cap="none" dirty="0" err="1">
                <a:solidFill>
                  <a:schemeClr val="tx1"/>
                </a:solidFill>
                <a:effectLst/>
                <a:latin typeface="+mn-lt"/>
                <a:ea typeface="Calibri"/>
                <a:cs typeface="Calibri"/>
                <a:sym typeface="Calibri"/>
              </a:rPr>
              <a:t>styliste</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électronique</a:t>
            </a:r>
            <a:r>
              <a:rPr lang="en-GB" sz="1200" b="0" i="0" u="none" strike="noStrike" kern="1200" cap="none" dirty="0">
                <a:solidFill>
                  <a:schemeClr val="tx1"/>
                </a:solidFill>
                <a:effectLst/>
                <a:latin typeface="+mn-lt"/>
                <a:ea typeface="Calibri"/>
                <a:cs typeface="Calibri"/>
                <a:sym typeface="Calibri"/>
              </a:rPr>
              <a:t> [2195], inverse [2452], </a:t>
            </a:r>
            <a:r>
              <a:rPr lang="en-GB" sz="1200" b="0" i="0" u="none" strike="noStrike" kern="1200" cap="none" dirty="0" err="1">
                <a:solidFill>
                  <a:schemeClr val="tx1"/>
                </a:solidFill>
                <a:effectLst/>
                <a:latin typeface="+mn-lt"/>
                <a:ea typeface="Calibri"/>
                <a:cs typeface="Calibri"/>
                <a:sym typeface="Calibri"/>
              </a:rPr>
              <a:t>multicolore</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sérieux</a:t>
            </a:r>
            <a:r>
              <a:rPr lang="en-GB" sz="1200" b="0" i="0" u="none" strike="noStrike" kern="1200" cap="none" dirty="0">
                <a:solidFill>
                  <a:schemeClr val="tx1"/>
                </a:solidFill>
                <a:effectLst/>
                <a:latin typeface="+mn-lt"/>
                <a:ea typeface="Calibri"/>
                <a:cs typeface="Calibri"/>
                <a:sym typeface="Calibri"/>
              </a:rPr>
              <a:t> [412], unique [402]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68</a:t>
            </a:fld>
            <a:endParaRPr lang="en-GB"/>
          </a:p>
        </p:txBody>
      </p:sp>
    </p:spTree>
    <p:extLst>
      <p:ext uri="{BB962C8B-B14F-4D97-AF65-F5344CB8AC3E}">
        <p14:creationId xmlns:p14="http://schemas.microsoft.com/office/powerpoint/2010/main" val="34490139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10 minutes</a:t>
            </a:r>
          </a:p>
          <a:p>
            <a:pPr marL="0" indent="0">
              <a:buNone/>
            </a:pPr>
            <a:endParaRPr lang="en-GB" b="1" dirty="0"/>
          </a:p>
          <a:p>
            <a:pPr marL="0" indent="0">
              <a:buNone/>
            </a:pPr>
            <a:r>
              <a:rPr lang="en-GB" b="1" dirty="0"/>
              <a:t>Aim: </a:t>
            </a:r>
            <a:r>
              <a:rPr lang="en-GB" dirty="0"/>
              <a:t>recap some of the figures from the running dictation task</a:t>
            </a:r>
            <a:endParaRPr lang="en-GB" b="1" dirty="0"/>
          </a:p>
          <a:p>
            <a:pPr marL="0" indent="0">
              <a:buNone/>
            </a:pPr>
            <a:endParaRPr lang="en-GB" b="1" dirty="0"/>
          </a:p>
          <a:p>
            <a:pPr marL="0" indent="0">
              <a:buNone/>
            </a:pPr>
            <a:r>
              <a:rPr lang="en-GB" b="1" dirty="0"/>
              <a:t>Procedure:</a:t>
            </a:r>
          </a:p>
          <a:p>
            <a:pPr marL="228600" indent="-228600">
              <a:buAutoNum type="arabicPeriod"/>
            </a:pPr>
            <a:r>
              <a:rPr lang="en-GB" dirty="0"/>
              <a:t>students have to try and identify the person from just one sentence (groups can’t answer for the person they wrote about!).</a:t>
            </a:r>
          </a:p>
          <a:p>
            <a:pPr marL="228600" indent="-228600">
              <a:buAutoNum type="arabicPeriod"/>
            </a:pPr>
            <a:r>
              <a:rPr lang="en-GB" dirty="0"/>
              <a:t>The second stage focuses on translating the sentences into English, particularly the translation of ‘de’. Students have learned the definition ‘of’, which is a natural direct translation for the first three examples. In the next two examples, ‘of’ is not the only possible translation, and in the final example it would sound unnatural. </a:t>
            </a:r>
          </a:p>
          <a:p>
            <a:pPr marL="228600" indent="-228600">
              <a:buAutoNum type="arabicPeriod"/>
            </a:pPr>
            <a:r>
              <a:rPr lang="en-GB" dirty="0"/>
              <a:t>Draw students’ attention to the feature of switching the nouns around in English, and reinforce that one word in French (especially highly frequent words) may have more than one possible translation into English, depending on the context.</a:t>
            </a:r>
          </a:p>
        </p:txBody>
      </p:sp>
      <p:sp>
        <p:nvSpPr>
          <p:cNvPr id="4" name="Slide Number Placeholder 3"/>
          <p:cNvSpPr>
            <a:spLocks noGrp="1"/>
          </p:cNvSpPr>
          <p:nvPr>
            <p:ph type="sldNum" sz="quarter" idx="5"/>
          </p:nvPr>
        </p:nvSpPr>
        <p:spPr/>
        <p:txBody>
          <a:bodyPr/>
          <a:lstStyle/>
          <a:p>
            <a:fld id="{051212F4-EB5A-464B-92EC-DACFCB1CC2CD}" type="slidenum">
              <a:rPr lang="en-GB" smtClean="0"/>
              <a:t>69</a:t>
            </a:fld>
            <a:endParaRPr lang="en-GB"/>
          </a:p>
        </p:txBody>
      </p:sp>
    </p:spTree>
    <p:extLst>
      <p:ext uri="{BB962C8B-B14F-4D97-AF65-F5344CB8AC3E}">
        <p14:creationId xmlns:p14="http://schemas.microsoft.com/office/powerpoint/2010/main" val="277133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Self-study version </a:t>
            </a:r>
            <a:r>
              <a:rPr lang="en-GB" sz="1200" b="0" kern="1200" dirty="0">
                <a:solidFill>
                  <a:schemeClr val="tx1"/>
                </a:solidFill>
                <a:effectLst/>
                <a:latin typeface="+mn-lt"/>
                <a:ea typeface="+mn-ea"/>
                <a:cs typeface="+mn-cs"/>
              </a:rPr>
              <a:t>(NB: an in-class version of this activity can be found on slides 22-24)</a:t>
            </a:r>
            <a:endParaRPr lang="en-GB" sz="1200" b="1" kern="1200" dirty="0">
              <a:solidFill>
                <a:schemeClr val="tx1"/>
              </a:solidFill>
              <a:effectLst/>
              <a:latin typeface="+mn-lt"/>
              <a:ea typeface="+mn-ea"/>
              <a:cs typeface="+mn-cs"/>
            </a:endParaRPr>
          </a:p>
          <a:p>
            <a:pPr marL="0" indent="0">
              <a:buFont typeface="+mj-lt"/>
              <a:buNone/>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the lesson’s work on agreement with possessive and other adjectives, whilst providing additional practice in adjective placement.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click numbers 1-4 to listen to the questions, and say their answers following the examples provided. </a:t>
            </a:r>
          </a:p>
          <a:p>
            <a:pPr marL="228600" indent="-228600">
              <a:buFont typeface="+mj-lt"/>
              <a:buAutoNum type="arabicPeriod"/>
            </a:pPr>
            <a:r>
              <a:rPr lang="en-GB" sz="1200" b="0" kern="1200" dirty="0">
                <a:solidFill>
                  <a:schemeClr val="tx1"/>
                </a:solidFill>
                <a:effectLst/>
                <a:latin typeface="+mn-lt"/>
                <a:ea typeface="+mn-ea"/>
                <a:cs typeface="+mn-cs"/>
              </a:rPr>
              <a:t>They then ask questions to complete the information about their partner, clicking numbers 5-8 to hear the answers.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Word frequency (1 is the most frequent word in </a:t>
            </a:r>
            <a:r>
              <a:rPr lang="en-GB" sz="1200" b="1" kern="1200" dirty="0" err="1">
                <a:solidFill>
                  <a:schemeClr val="tx1"/>
                </a:solidFill>
                <a:effectLst/>
                <a:latin typeface="+mn-lt"/>
                <a:ea typeface="+mn-ea"/>
                <a:cs typeface="+mn-cs"/>
              </a:rPr>
              <a:t>Franch</a:t>
            </a:r>
            <a:r>
              <a:rPr lang="en-GB" sz="1200" b="1" kern="1200" dirty="0">
                <a:solidFill>
                  <a:schemeClr val="tx1"/>
                </a:solidFill>
                <a:effectLst/>
                <a:latin typeface="+mn-lt"/>
                <a:ea typeface="+mn-ea"/>
                <a:cs typeface="+mn-cs"/>
              </a:rPr>
              <a:t>);</a:t>
            </a:r>
          </a:p>
          <a:p>
            <a:pPr marL="0" indent="0">
              <a:buFont typeface="+mj-lt"/>
              <a:buNone/>
            </a:pPr>
            <a:r>
              <a:rPr lang="en-GB" sz="1200" b="0" i="1" kern="1200" dirty="0" err="1">
                <a:solidFill>
                  <a:schemeClr val="tx1"/>
                </a:solidFill>
                <a:effectLst/>
                <a:latin typeface="+mn-lt"/>
                <a:ea typeface="+mn-ea"/>
                <a:cs typeface="+mn-cs"/>
              </a:rPr>
              <a:t>footballeur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err="1">
                <a:solidFill>
                  <a:schemeClr val="tx1"/>
                </a:solidFill>
                <a:effectLst/>
                <a:latin typeface="+mn-lt"/>
                <a:ea typeface="+mn-ea"/>
                <a:cs typeface="+mn-cs"/>
              </a:rPr>
              <a:t>rappeur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interview</a:t>
            </a:r>
            <a:r>
              <a:rPr lang="en-GB" sz="1200" b="0" i="0" kern="1200" dirty="0">
                <a:solidFill>
                  <a:schemeClr val="tx1"/>
                </a:solidFill>
                <a:effectLst/>
                <a:latin typeface="+mn-lt"/>
                <a:ea typeface="+mn-ea"/>
                <a:cs typeface="+mn-cs"/>
              </a:rPr>
              <a:t> [3186]</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05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Transcript</a:t>
            </a:r>
            <a:endParaRPr lang="en-GB" sz="1200" b="0" kern="1200" dirty="0">
              <a:solidFill>
                <a:schemeClr val="tx1"/>
              </a:solidFill>
              <a:effectLst/>
              <a:latin typeface="+mn-lt"/>
              <a:ea typeface="+mn-ea"/>
              <a:cs typeface="+mn-cs"/>
            </a:endParaRP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ta chanteuse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Kylian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Mbappé</a:t>
            </a:r>
            <a:r>
              <a:rPr lang="en-GB" sz="1200" b="0" kern="1200" dirty="0">
                <a:solidFill>
                  <a:schemeClr val="tx1"/>
                </a:solidFill>
                <a:effectLst/>
                <a:latin typeface="+mn-lt"/>
                <a:ea typeface="+mn-ea"/>
                <a:cs typeface="+mn-cs"/>
              </a:rPr>
              <a:t>. b) Il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français</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Sofiane. b) Il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rapide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livre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Kiffe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kiffe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demain</a:t>
            </a:r>
            <a:r>
              <a:rPr lang="en-GB" sz="1200" b="0" i="0" kern="1200" dirty="0">
                <a:solidFill>
                  <a:schemeClr val="tx1"/>
                </a:solidFill>
                <a:effectLst/>
                <a:latin typeface="+mn-lt"/>
                <a:ea typeface="+mn-ea"/>
                <a:cs typeface="+mn-cs"/>
              </a:rPr>
              <a:t>. b) </a:t>
            </a:r>
            <a:r>
              <a:rPr lang="en-GB" sz="1200" b="0" i="0" kern="1200" dirty="0" err="1">
                <a:solidFill>
                  <a:schemeClr val="tx1"/>
                </a:solidFill>
                <a:effectLst/>
                <a:latin typeface="+mn-lt"/>
                <a:ea typeface="+mn-ea"/>
                <a:cs typeface="+mn-cs"/>
              </a:rPr>
              <a:t>C’est</a:t>
            </a:r>
            <a:r>
              <a:rPr lang="en-GB" sz="1200" b="0" i="0" kern="1200" dirty="0">
                <a:solidFill>
                  <a:schemeClr val="tx1"/>
                </a:solidFill>
                <a:effectLst/>
                <a:latin typeface="+mn-lt"/>
                <a:ea typeface="+mn-ea"/>
                <a:cs typeface="+mn-cs"/>
              </a:rPr>
              <a:t> un livre excellent.</a:t>
            </a:r>
          </a:p>
          <a:p>
            <a:pPr marL="228600" indent="-228600">
              <a:buFont typeface="+mj-lt"/>
              <a:buAutoNum type="arabicPeriod"/>
            </a:pPr>
            <a:r>
              <a:rPr lang="en-GB" sz="1200" b="0" i="0" kern="1200" dirty="0">
                <a:solidFill>
                  <a:schemeClr val="tx1"/>
                </a:solidFill>
                <a:effectLst/>
                <a:latin typeface="+mn-lt"/>
                <a:ea typeface="+mn-ea"/>
                <a:cs typeface="+mn-cs"/>
              </a:rPr>
              <a:t>a) Mon film </a:t>
            </a:r>
            <a:r>
              <a:rPr lang="en-GB" sz="1200" b="0" i="0" kern="1200" dirty="0" err="1">
                <a:solidFill>
                  <a:schemeClr val="tx1"/>
                </a:solidFill>
                <a:effectLst/>
                <a:latin typeface="+mn-lt"/>
                <a:ea typeface="+mn-ea"/>
                <a:cs typeface="+mn-cs"/>
              </a:rPr>
              <a:t>préféré</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Moi, César</a:t>
            </a:r>
            <a:r>
              <a:rPr lang="en-GB" sz="1200" b="0" i="0" kern="1200" dirty="0">
                <a:solidFill>
                  <a:schemeClr val="tx1"/>
                </a:solidFill>
                <a:effectLst/>
                <a:latin typeface="+mn-lt"/>
                <a:ea typeface="+mn-ea"/>
                <a:cs typeface="+mn-cs"/>
              </a:rPr>
              <a:t>. b) </a:t>
            </a:r>
            <a:r>
              <a:rPr lang="en-GB" sz="1200" b="0" i="0" kern="1200" dirty="0" err="1">
                <a:solidFill>
                  <a:schemeClr val="tx1"/>
                </a:solidFill>
                <a:effectLst/>
                <a:latin typeface="+mn-lt"/>
                <a:ea typeface="+mn-ea"/>
                <a:cs typeface="+mn-cs"/>
              </a:rPr>
              <a:t>C’est</a:t>
            </a:r>
            <a:r>
              <a:rPr lang="en-GB" sz="1200" b="0" i="0" kern="1200" dirty="0">
                <a:solidFill>
                  <a:schemeClr val="tx1"/>
                </a:solidFill>
                <a:effectLst/>
                <a:latin typeface="+mn-lt"/>
                <a:ea typeface="+mn-ea"/>
                <a:cs typeface="+mn-cs"/>
              </a:rPr>
              <a:t> un film </a:t>
            </a:r>
            <a:r>
              <a:rPr lang="en-GB" sz="1200" b="0" i="0" kern="1200" dirty="0" err="1">
                <a:solidFill>
                  <a:schemeClr val="tx1"/>
                </a:solidFill>
                <a:effectLst/>
                <a:latin typeface="+mn-lt"/>
                <a:ea typeface="+mn-ea"/>
                <a:cs typeface="+mn-cs"/>
              </a:rPr>
              <a:t>amusant</a:t>
            </a:r>
            <a:r>
              <a:rPr lang="en-GB" sz="1200" b="0" i="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68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Answer slide</a:t>
            </a:r>
            <a:r>
              <a:rPr lang="en-GB" sz="1200" b="0" kern="1200" dirty="0">
                <a:solidFill>
                  <a:schemeClr val="tx1"/>
                </a:solidFill>
                <a:effectLst/>
                <a:latin typeface="+mn-lt"/>
                <a:ea typeface="+mn-ea"/>
                <a:cs typeface="+mn-cs"/>
              </a:rPr>
              <a:t>: students click to hear what they should have said, and read Amir’s answers.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Ma chanteuse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Suzane</a:t>
            </a:r>
            <a:r>
              <a:rPr lang="en-GB" sz="1200" b="0" kern="1200" dirty="0">
                <a:solidFill>
                  <a:schemeClr val="tx1"/>
                </a:solidFill>
                <a:effectLst/>
                <a:latin typeface="+mn-lt"/>
                <a:ea typeface="+mn-ea"/>
                <a:cs typeface="+mn-cs"/>
              </a:rPr>
              <a:t>. b) Elle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chanteuse </a:t>
            </a:r>
            <a:r>
              <a:rPr lang="en-GB" sz="1200" b="0" kern="1200" dirty="0" err="1">
                <a:solidFill>
                  <a:schemeClr val="tx1"/>
                </a:solidFill>
                <a:effectLst/>
                <a:latin typeface="+mn-lt"/>
                <a:ea typeface="+mn-ea"/>
                <a:cs typeface="+mn-cs"/>
              </a:rPr>
              <a:t>intelligente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Audrey Tatou. b) Elle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sympa</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Zara.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moderne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sept.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intéressant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livre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film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58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9250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9381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5096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3284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7150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1910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147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5662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857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5298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8350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27950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7.wav"/><Relationship Id="rId18" Type="http://schemas.openxmlformats.org/officeDocument/2006/relationships/image" Target="../media/image3.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9.png"/><Relationship Id="rId17" Type="http://schemas.openxmlformats.org/officeDocument/2006/relationships/audio" Target="../media/audio21.wav"/><Relationship Id="rId2" Type="http://schemas.openxmlformats.org/officeDocument/2006/relationships/notesSlide" Target="../notesSlides/notesSlide8.xml"/><Relationship Id="rId16" Type="http://schemas.openxmlformats.org/officeDocument/2006/relationships/audio" Target="../media/audio20.wav"/><Relationship Id="rId1" Type="http://schemas.openxmlformats.org/officeDocument/2006/relationships/slideLayout" Target="../slideLayouts/slideLayout24.xml"/><Relationship Id="rId6" Type="http://schemas.openxmlformats.org/officeDocument/2006/relationships/audio" Target="../media/audio12.wav"/><Relationship Id="rId11" Type="http://schemas.openxmlformats.org/officeDocument/2006/relationships/image" Target="../media/image8.png"/><Relationship Id="rId5" Type="http://schemas.openxmlformats.org/officeDocument/2006/relationships/audio" Target="../media/audio11.wav"/><Relationship Id="rId15" Type="http://schemas.openxmlformats.org/officeDocument/2006/relationships/audio" Target="../media/audio19.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18.wav"/></Relationships>
</file>

<file path=ppt/slides/_rels/slide11.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0.wav"/><Relationship Id="rId18" Type="http://schemas.openxmlformats.org/officeDocument/2006/relationships/image" Target="../media/image3.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9.png"/><Relationship Id="rId17" Type="http://schemas.openxmlformats.org/officeDocument/2006/relationships/audio" Target="../media/audio17.wav"/><Relationship Id="rId2" Type="http://schemas.openxmlformats.org/officeDocument/2006/relationships/notesSlide" Target="../notesSlides/notesSlide9.xml"/><Relationship Id="rId16" Type="http://schemas.openxmlformats.org/officeDocument/2006/relationships/audio" Target="../media/audio33.wav"/><Relationship Id="rId1" Type="http://schemas.openxmlformats.org/officeDocument/2006/relationships/slideLayout" Target="../slideLayouts/slideLayout24.xml"/><Relationship Id="rId6" Type="http://schemas.openxmlformats.org/officeDocument/2006/relationships/audio" Target="../media/audio25.wav"/><Relationship Id="rId11" Type="http://schemas.openxmlformats.org/officeDocument/2006/relationships/image" Target="../media/image8.png"/><Relationship Id="rId5" Type="http://schemas.openxmlformats.org/officeDocument/2006/relationships/audio" Target="../media/audio24.wav"/><Relationship Id="rId15" Type="http://schemas.openxmlformats.org/officeDocument/2006/relationships/audio" Target="../media/audio32.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1.wav"/></Relationships>
</file>

<file path=ppt/slides/_rels/slide12.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14.jpe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image" Target="../media/image13.jpeg"/><Relationship Id="rId2" Type="http://schemas.openxmlformats.org/officeDocument/2006/relationships/notesSlide" Target="../notesSlides/notesSlide10.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audio" Target="../media/audio37.wav"/><Relationship Id="rId11" Type="http://schemas.openxmlformats.org/officeDocument/2006/relationships/image" Target="../media/image12.jpeg"/><Relationship Id="rId5" Type="http://schemas.openxmlformats.org/officeDocument/2006/relationships/audio" Target="../media/audio36.wav"/><Relationship Id="rId1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audio" Target="../media/audio35.wav"/><Relationship Id="rId9" Type="http://schemas.openxmlformats.org/officeDocument/2006/relationships/image" Target="../media/image10.jpeg"/><Relationship Id="rId1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21.jpeg"/><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image" Target="../media/image20.jpeg"/><Relationship Id="rId2" Type="http://schemas.openxmlformats.org/officeDocument/2006/relationships/notesSlide" Target="../notesSlides/notesSlide11.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audio" Target="../media/audio43.wav"/><Relationship Id="rId11" Type="http://schemas.openxmlformats.org/officeDocument/2006/relationships/image" Target="../media/image19.jpeg"/><Relationship Id="rId5" Type="http://schemas.openxmlformats.org/officeDocument/2006/relationships/audio" Target="../media/audio42.wav"/><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audio" Target="../media/audio41.wav"/><Relationship Id="rId9" Type="http://schemas.openxmlformats.org/officeDocument/2006/relationships/image" Target="../media/image17.png"/><Relationship Id="rId1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3.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46.wav"/><Relationship Id="rId7" Type="http://schemas.openxmlformats.org/officeDocument/2006/relationships/audio" Target="../media/audio50.wav"/><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audio" Target="../media/audio49.wav"/><Relationship Id="rId11" Type="http://schemas.openxmlformats.org/officeDocument/2006/relationships/image" Target="../media/image3.png"/><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s>
</file>

<file path=ppt/slides/_rels/slide18.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image" Target="../media/image3.png"/><Relationship Id="rId7" Type="http://schemas.openxmlformats.org/officeDocument/2006/relationships/audio" Target="../media/audio57.wav"/><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s>
</file>

<file path=ppt/slides/_rels/slide19.xml.rels><?xml version="1.0" encoding="UTF-8" standalone="yes"?>
<Relationships xmlns="http://schemas.openxmlformats.org/package/2006/relationships"><Relationship Id="rId8" Type="http://schemas.openxmlformats.org/officeDocument/2006/relationships/audio" Target="../media/audio66.wav"/><Relationship Id="rId3" Type="http://schemas.openxmlformats.org/officeDocument/2006/relationships/image" Target="../media/image3.png"/><Relationship Id="rId7" Type="http://schemas.openxmlformats.org/officeDocument/2006/relationships/audio" Target="../media/audio65.wav"/><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audio" Target="../media/audio64.wav"/><Relationship Id="rId11" Type="http://schemas.openxmlformats.org/officeDocument/2006/relationships/audio" Target="../media/audio69.wav"/><Relationship Id="rId5" Type="http://schemas.openxmlformats.org/officeDocument/2006/relationships/audio" Target="../media/audio63.wav"/><Relationship Id="rId10" Type="http://schemas.openxmlformats.org/officeDocument/2006/relationships/audio" Target="../media/audio68.wav"/><Relationship Id="rId4" Type="http://schemas.openxmlformats.org/officeDocument/2006/relationships/audio" Target="../media/audio62.wav"/><Relationship Id="rId9" Type="http://schemas.openxmlformats.org/officeDocument/2006/relationships/audio" Target="../media/audio67.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31.png"/><Relationship Id="rId12" Type="http://schemas.openxmlformats.org/officeDocument/2006/relationships/audio" Target="../media/audio73.wav"/><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30.jpeg"/><Relationship Id="rId11" Type="http://schemas.openxmlformats.org/officeDocument/2006/relationships/audio" Target="../media/audio72.wav"/><Relationship Id="rId5" Type="http://schemas.openxmlformats.org/officeDocument/2006/relationships/image" Target="../media/image29.jpeg"/><Relationship Id="rId10" Type="http://schemas.openxmlformats.org/officeDocument/2006/relationships/audio" Target="../media/audio71.wav"/><Relationship Id="rId4" Type="http://schemas.openxmlformats.org/officeDocument/2006/relationships/image" Target="../media/image28.jpeg"/><Relationship Id="rId9" Type="http://schemas.openxmlformats.org/officeDocument/2006/relationships/audio" Target="../media/audio70.wav"/></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hyperlink" Target="https://www.youtube.com/watch?v=cV19CfuswyM&amp;t=51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s://www.youtube.com/watch?v=cV19CfuswyM&amp;t=51s" TargetMode="Externa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audio" Target="../media/audio4.wav"/><Relationship Id="rId11" Type="http://schemas.openxmlformats.org/officeDocument/2006/relationships/image" Target="../media/image3.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hyperlink" Target="https://www.youtube.com/watch?v=MGytqDEXoGQ" TargetMode="External"/><Relationship Id="rId5" Type="http://schemas.openxmlformats.org/officeDocument/2006/relationships/hyperlink" Target="https://www.youtube.com/watch?v=mvn6kBjWyf0" TargetMode="External"/><Relationship Id="rId4" Type="http://schemas.openxmlformats.org/officeDocument/2006/relationships/hyperlink" Target="https://www.youtube.com/watch?v=cV19CfuswyM&amp;t=51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1.wav"/><Relationship Id="rId3" Type="http://schemas.openxmlformats.org/officeDocument/2006/relationships/image" Target="../media/image26.png"/><Relationship Id="rId7" Type="http://schemas.openxmlformats.org/officeDocument/2006/relationships/audio" Target="../media/audio75.wav"/><Relationship Id="rId12" Type="http://schemas.openxmlformats.org/officeDocument/2006/relationships/audio" Target="../media/audio80.wav"/><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audio" Target="../media/audio74.wav"/><Relationship Id="rId11" Type="http://schemas.openxmlformats.org/officeDocument/2006/relationships/audio" Target="../media/audio79.wav"/><Relationship Id="rId5" Type="http://schemas.openxmlformats.org/officeDocument/2006/relationships/image" Target="../media/image3.png"/><Relationship Id="rId10" Type="http://schemas.openxmlformats.org/officeDocument/2006/relationships/audio" Target="../media/audio78.wav"/><Relationship Id="rId4" Type="http://schemas.openxmlformats.org/officeDocument/2006/relationships/image" Target="../media/image27.png"/><Relationship Id="rId9" Type="http://schemas.openxmlformats.org/officeDocument/2006/relationships/audio" Target="../media/audio77.wav"/></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audio" Target="../media/audio84.wav"/><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audio" Target="../media/audio85.wav"/><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audio" Target="../media/audio87.wav"/><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audio" Target="../media/audio88.wav"/><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audio" Target="../media/audio89.wav"/><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90.wav"/><Relationship Id="rId7"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audio" Target="../media/audio91.wav"/></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55.jpeg"/><Relationship Id="rId11" Type="http://schemas.openxmlformats.org/officeDocument/2006/relationships/image" Target="../media/image3.pn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audio" Target="../media/audio92.wav"/></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audio" Target="../media/audio93.wav"/></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audio" Target="../media/audio94.wav"/></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audio" Target="../media/audio95.wav"/></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audio" Target="../media/audio96.wav"/></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audio" Target="../media/audio97.wav"/></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audio" Target="../media/audio98.wav"/></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audio" Target="../media/audio99.wav"/></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Cultural Collection </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000" dirty="0">
              <a:solidFill>
                <a:prstClr val="white"/>
              </a:solidFill>
              <a:latin typeface="Century Gothic" panose="020B0502020202020204" pitchFamily="34" charset="0"/>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2894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10/03/21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6" name="TextBox 5"/>
          <p:cNvSpPr txBox="1"/>
          <p:nvPr/>
        </p:nvSpPr>
        <p:spPr>
          <a:xfrm>
            <a:off x="244206" y="2735872"/>
            <a:ext cx="4029404" cy="584776"/>
          </a:xfrm>
          <a:prstGeom prst="rect">
            <a:avLst/>
          </a:prstGeom>
          <a:noFill/>
        </p:spPr>
        <p:txBody>
          <a:bodyPr wrap="square" rtlCol="0">
            <a:spAutoFit/>
          </a:bodyPr>
          <a:lstStyle/>
          <a:p>
            <a:r>
              <a:rPr lang="en-GB" sz="3200" b="1" dirty="0">
                <a:solidFill>
                  <a:prstClr val="white"/>
                </a:solidFill>
                <a:latin typeface="Century Gothic"/>
              </a:rPr>
              <a:t>French Y7 Term 2</a:t>
            </a:r>
            <a:endParaRPr lang="en-US" sz="3200" dirty="0">
              <a:solidFill>
                <a:srgbClr val="4472C4">
                  <a:lumMod val="50000"/>
                </a:srgbClr>
              </a:solidFill>
              <a:latin typeface="Century Gothic"/>
            </a:endParaRPr>
          </a:p>
        </p:txBody>
      </p:sp>
    </p:spTree>
    <p:extLst>
      <p:ext uri="{BB962C8B-B14F-4D97-AF65-F5344CB8AC3E}">
        <p14:creationId xmlns:p14="http://schemas.microsoft.com/office/powerpoint/2010/main" val="1188023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2F00789A-2237-44A7-ACF0-6BAD950CDF81}"/>
              </a:ext>
            </a:extLst>
          </p:cNvPr>
          <p:cNvGraphicFramePr>
            <a:graphicFrameLocks noGrp="1"/>
          </p:cNvGraphicFramePr>
          <p:nvPr>
            <p:extLst>
              <p:ext uri="{D42A27DB-BD31-4B8C-83A1-F6EECF244321}">
                <p14:modId xmlns:p14="http://schemas.microsoft.com/office/powerpoint/2010/main" val="34116701"/>
              </p:ext>
            </p:extLst>
          </p:nvPr>
        </p:nvGraphicFramePr>
        <p:xfrm>
          <a:off x="3552000" y="3840285"/>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extLst>
              <p:ext uri="{D42A27DB-BD31-4B8C-83A1-F6EECF244321}">
                <p14:modId xmlns:p14="http://schemas.microsoft.com/office/powerpoint/2010/main" val="1152406443"/>
              </p:ext>
            </p:extLst>
          </p:nvPr>
        </p:nvGraphicFramePr>
        <p:xfrm>
          <a:off x="3552000" y="1163992"/>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snd r:embed="rId3" name="ta chanteuse preferee.wav"/>
            </a:hlinkClick>
            <a:extLst>
              <a:ext uri="{FF2B5EF4-FFF2-40B4-BE49-F238E27FC236}">
                <a16:creationId xmlns:a16="http://schemas.microsoft.com/office/drawing/2014/main" id="{44B904CF-29BB-4678-A3A8-C672666A7CE5}"/>
              </a:ext>
            </a:extLst>
          </p:cNvPr>
          <p:cNvSpPr/>
          <p:nvPr/>
        </p:nvSpPr>
        <p:spPr>
          <a:xfrm>
            <a:off x="3645960" y="168028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1a</a:t>
            </a:r>
          </a:p>
        </p:txBody>
      </p:sp>
      <p:sp>
        <p:nvSpPr>
          <p:cNvPr id="15" name="Action Button: Custom 69" descr="number 2">
            <a:hlinkClick r:id="" action="ppaction://noaction" highlightClick="1">
              <a:snd r:embed="rId4" name="ton actrice preferee.wav"/>
            </a:hlinkClick>
            <a:extLst>
              <a:ext uri="{FF2B5EF4-FFF2-40B4-BE49-F238E27FC236}">
                <a16:creationId xmlns:a16="http://schemas.microsoft.com/office/drawing/2014/main" id="{58E0409C-A567-4546-A459-C3508F54997C}"/>
              </a:ext>
            </a:extLst>
          </p:cNvPr>
          <p:cNvSpPr/>
          <p:nvPr/>
        </p:nvSpPr>
        <p:spPr>
          <a:xfrm>
            <a:off x="3645960" y="213439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2a</a:t>
            </a:r>
          </a:p>
        </p:txBody>
      </p:sp>
      <p:sp>
        <p:nvSpPr>
          <p:cNvPr id="16" name="Action Button: Custom 72" descr="number 3">
            <a:hlinkClick r:id="" action="ppaction://noaction" highlightClick="1">
              <a:snd r:embed="rId5" name="ton magasin prefere.wav"/>
            </a:hlinkClick>
            <a:extLst>
              <a:ext uri="{FF2B5EF4-FFF2-40B4-BE49-F238E27FC236}">
                <a16:creationId xmlns:a16="http://schemas.microsoft.com/office/drawing/2014/main" id="{B22D80CE-24B9-42C8-87C6-83F2424CF039}"/>
              </a:ext>
            </a:extLst>
          </p:cNvPr>
          <p:cNvSpPr/>
          <p:nvPr/>
        </p:nvSpPr>
        <p:spPr>
          <a:xfrm>
            <a:off x="3645960" y="2588513"/>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3a</a:t>
            </a:r>
          </a:p>
        </p:txBody>
      </p:sp>
      <p:sp>
        <p:nvSpPr>
          <p:cNvPr id="17" name="Action Button: Custom 75" descr="number 4">
            <a:hlinkClick r:id="" action="ppaction://noaction" highlightClick="1">
              <a:snd r:embed="rId6" name="ton numero prefere.wav"/>
            </a:hlinkClick>
            <a:extLst>
              <a:ext uri="{FF2B5EF4-FFF2-40B4-BE49-F238E27FC236}">
                <a16:creationId xmlns:a16="http://schemas.microsoft.com/office/drawing/2014/main" id="{4D71168A-F044-4F31-884E-4C4CF59E8F75}"/>
              </a:ext>
            </a:extLst>
          </p:cNvPr>
          <p:cNvSpPr/>
          <p:nvPr/>
        </p:nvSpPr>
        <p:spPr>
          <a:xfrm>
            <a:off x="3645960" y="304262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4a</a:t>
            </a:r>
          </a:p>
        </p:txBody>
      </p:sp>
      <p:sp>
        <p:nvSpPr>
          <p:cNvPr id="18" name="Action Button: Custom 78" descr="number 5">
            <a:hlinkClick r:id="" action="ppaction://noaction" highlightClick="1">
              <a:snd r:embed="rId7" name="mon footballeur.wav"/>
            </a:hlinkClick>
            <a:extLst>
              <a:ext uri="{FF2B5EF4-FFF2-40B4-BE49-F238E27FC236}">
                <a16:creationId xmlns:a16="http://schemas.microsoft.com/office/drawing/2014/main" id="{157CCBE3-474F-4D7A-8995-3432579065E3}"/>
              </a:ext>
            </a:extLst>
          </p:cNvPr>
          <p:cNvSpPr/>
          <p:nvPr/>
        </p:nvSpPr>
        <p:spPr>
          <a:xfrm>
            <a:off x="36459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5a</a:t>
            </a:r>
          </a:p>
        </p:txBody>
      </p:sp>
      <p:sp>
        <p:nvSpPr>
          <p:cNvPr id="19" name="Action Button: Custom 81" descr="number 6">
            <a:hlinkClick r:id="" action="ppaction://noaction" highlightClick="1">
              <a:snd r:embed="rId8" name="mon rappeur.wav"/>
            </a:hlinkClick>
            <a:extLst>
              <a:ext uri="{FF2B5EF4-FFF2-40B4-BE49-F238E27FC236}">
                <a16:creationId xmlns:a16="http://schemas.microsoft.com/office/drawing/2014/main" id="{51D1A4AB-79E6-4536-B176-B5E0B9B6E894}"/>
              </a:ext>
            </a:extLst>
          </p:cNvPr>
          <p:cNvSpPr/>
          <p:nvPr/>
        </p:nvSpPr>
        <p:spPr>
          <a:xfrm>
            <a:off x="36459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6a</a:t>
            </a:r>
          </a:p>
        </p:txBody>
      </p:sp>
      <p:sp>
        <p:nvSpPr>
          <p:cNvPr id="20" name="Action Button: Custom 84" descr="number 7">
            <a:hlinkClick r:id="" action="ppaction://noaction" highlightClick="1">
              <a:snd r:embed="rId9" name="mon livre.wav"/>
            </a:hlinkClick>
            <a:extLst>
              <a:ext uri="{FF2B5EF4-FFF2-40B4-BE49-F238E27FC236}">
                <a16:creationId xmlns:a16="http://schemas.microsoft.com/office/drawing/2014/main" id="{337E0199-FC0C-4079-BA95-317B76BAA413}"/>
              </a:ext>
            </a:extLst>
          </p:cNvPr>
          <p:cNvSpPr/>
          <p:nvPr/>
        </p:nvSpPr>
        <p:spPr>
          <a:xfrm>
            <a:off x="36459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7a</a:t>
            </a:r>
          </a:p>
        </p:txBody>
      </p:sp>
      <p:sp>
        <p:nvSpPr>
          <p:cNvPr id="21" name="Action Button: Custom 87" descr="number 8">
            <a:hlinkClick r:id="" action="ppaction://noaction" highlightClick="1">
              <a:snd r:embed="rId10" name="mon film.wav"/>
            </a:hlinkClick>
            <a:extLst>
              <a:ext uri="{FF2B5EF4-FFF2-40B4-BE49-F238E27FC236}">
                <a16:creationId xmlns:a16="http://schemas.microsoft.com/office/drawing/2014/main" id="{49A58B0E-2ABB-4AB4-898D-68363B8A7759}"/>
              </a:ext>
            </a:extLst>
          </p:cNvPr>
          <p:cNvSpPr/>
          <p:nvPr/>
        </p:nvSpPr>
        <p:spPr>
          <a:xfrm>
            <a:off x="36459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8a</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8055"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89" y="3981100"/>
            <a:ext cx="2160000" cy="2160000"/>
          </a:xfrm>
          <a:prstGeom prst="rect">
            <a:avLst/>
          </a:prstGeom>
        </p:spPr>
      </p:pic>
      <p:sp>
        <p:nvSpPr>
          <p:cNvPr id="26" name="TextBox 25">
            <a:extLst>
              <a:ext uri="{FF2B5EF4-FFF2-40B4-BE49-F238E27FC236}">
                <a16:creationId xmlns:a16="http://schemas.microsoft.com/office/drawing/2014/main" id="{078B0A91-1554-4A26-BB97-72B774FD5E02}"/>
              </a:ext>
            </a:extLst>
          </p:cNvPr>
          <p:cNvSpPr txBox="1"/>
          <p:nvPr/>
        </p:nvSpPr>
        <p:spPr>
          <a:xfrm>
            <a:off x="74020" y="1287529"/>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22" name="Action Button: Custom 66" descr="number 1">
            <a:hlinkClick r:id="" action="ppaction://noaction" highlightClick="1">
              <a:snd r:embed="rId13" name="la raison.wav"/>
            </a:hlinkClick>
            <a:extLst>
              <a:ext uri="{FF2B5EF4-FFF2-40B4-BE49-F238E27FC236}">
                <a16:creationId xmlns:a16="http://schemas.microsoft.com/office/drawing/2014/main" id="{7CE02178-9BB5-41D7-9486-7EDA2584E72B}"/>
              </a:ext>
            </a:extLst>
          </p:cNvPr>
          <p:cNvSpPr/>
          <p:nvPr/>
        </p:nvSpPr>
        <p:spPr>
          <a:xfrm>
            <a:off x="4354110" y="168019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1b</a:t>
            </a:r>
          </a:p>
        </p:txBody>
      </p:sp>
      <p:sp>
        <p:nvSpPr>
          <p:cNvPr id="25" name="Action Button: Custom 69" descr="number 2">
            <a:hlinkClick r:id="" action="ppaction://noaction" highlightClick="1">
              <a:snd r:embed="rId13" name="la raison.wav"/>
            </a:hlinkClick>
            <a:extLst>
              <a:ext uri="{FF2B5EF4-FFF2-40B4-BE49-F238E27FC236}">
                <a16:creationId xmlns:a16="http://schemas.microsoft.com/office/drawing/2014/main" id="{6A5B7FC2-8F46-4464-91A7-1DFC2A756F63}"/>
              </a:ext>
            </a:extLst>
          </p:cNvPr>
          <p:cNvSpPr/>
          <p:nvPr/>
        </p:nvSpPr>
        <p:spPr>
          <a:xfrm>
            <a:off x="4354110" y="213431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2b</a:t>
            </a:r>
          </a:p>
        </p:txBody>
      </p:sp>
      <p:sp>
        <p:nvSpPr>
          <p:cNvPr id="27" name="Action Button: Custom 72" descr="number 3">
            <a:hlinkClick r:id="" action="ppaction://noaction" highlightClick="1">
              <a:snd r:embed="rId13" name="la raison.wav"/>
            </a:hlinkClick>
            <a:extLst>
              <a:ext uri="{FF2B5EF4-FFF2-40B4-BE49-F238E27FC236}">
                <a16:creationId xmlns:a16="http://schemas.microsoft.com/office/drawing/2014/main" id="{E0BF922A-E2A5-4BD0-8249-79BBE057E959}"/>
              </a:ext>
            </a:extLst>
          </p:cNvPr>
          <p:cNvSpPr/>
          <p:nvPr/>
        </p:nvSpPr>
        <p:spPr>
          <a:xfrm>
            <a:off x="4354110" y="258842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3b</a:t>
            </a:r>
          </a:p>
        </p:txBody>
      </p:sp>
      <p:sp>
        <p:nvSpPr>
          <p:cNvPr id="28" name="Action Button: Custom 75" descr="number 4">
            <a:hlinkClick r:id="" action="ppaction://noaction" highlightClick="1">
              <a:snd r:embed="rId13" name="la raison.wav"/>
            </a:hlinkClick>
            <a:extLst>
              <a:ext uri="{FF2B5EF4-FFF2-40B4-BE49-F238E27FC236}">
                <a16:creationId xmlns:a16="http://schemas.microsoft.com/office/drawing/2014/main" id="{734D8607-D440-441B-8789-510E77CB1990}"/>
              </a:ext>
            </a:extLst>
          </p:cNvPr>
          <p:cNvSpPr/>
          <p:nvPr/>
        </p:nvSpPr>
        <p:spPr>
          <a:xfrm>
            <a:off x="4354110" y="304253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4b</a:t>
            </a:r>
          </a:p>
        </p:txBody>
      </p:sp>
      <p:sp>
        <p:nvSpPr>
          <p:cNvPr id="30" name="Action Button: Custom 78" descr="number 5">
            <a:hlinkClick r:id="" action="ppaction://noaction" highlightClick="1">
              <a:snd r:embed="rId14" name="il est un footballeur francais.wav"/>
            </a:hlinkClick>
            <a:extLst>
              <a:ext uri="{FF2B5EF4-FFF2-40B4-BE49-F238E27FC236}">
                <a16:creationId xmlns:a16="http://schemas.microsoft.com/office/drawing/2014/main" id="{CBDEDEAC-EDDF-4147-B576-9D8DE91BA9A0}"/>
              </a:ext>
            </a:extLst>
          </p:cNvPr>
          <p:cNvSpPr/>
          <p:nvPr/>
        </p:nvSpPr>
        <p:spPr>
          <a:xfrm>
            <a:off x="43698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5b</a:t>
            </a:r>
          </a:p>
        </p:txBody>
      </p:sp>
      <p:sp>
        <p:nvSpPr>
          <p:cNvPr id="31" name="Action Button: Custom 81" descr="number 6">
            <a:hlinkClick r:id="" action="ppaction://noaction" highlightClick="1">
              <a:snd r:embed="rId15" name="il est un rappeur rapide.wav"/>
            </a:hlinkClick>
            <a:extLst>
              <a:ext uri="{FF2B5EF4-FFF2-40B4-BE49-F238E27FC236}">
                <a16:creationId xmlns:a16="http://schemas.microsoft.com/office/drawing/2014/main" id="{3D8AEE68-10F6-41EB-A0DF-18C9834B2950}"/>
              </a:ext>
            </a:extLst>
          </p:cNvPr>
          <p:cNvSpPr/>
          <p:nvPr/>
        </p:nvSpPr>
        <p:spPr>
          <a:xfrm>
            <a:off x="43698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6b</a:t>
            </a:r>
          </a:p>
        </p:txBody>
      </p:sp>
      <p:sp>
        <p:nvSpPr>
          <p:cNvPr id="32" name="Action Button: Custom 84" descr="number 7">
            <a:hlinkClick r:id="" action="ppaction://noaction" highlightClick="1">
              <a:snd r:embed="rId16" name="un livre excellent.wav"/>
            </a:hlinkClick>
            <a:extLst>
              <a:ext uri="{FF2B5EF4-FFF2-40B4-BE49-F238E27FC236}">
                <a16:creationId xmlns:a16="http://schemas.microsoft.com/office/drawing/2014/main" id="{39472A1E-69D2-45DF-B7C4-03FE0AAF127B}"/>
              </a:ext>
            </a:extLst>
          </p:cNvPr>
          <p:cNvSpPr/>
          <p:nvPr/>
        </p:nvSpPr>
        <p:spPr>
          <a:xfrm>
            <a:off x="43698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7b</a:t>
            </a:r>
          </a:p>
        </p:txBody>
      </p:sp>
      <p:sp>
        <p:nvSpPr>
          <p:cNvPr id="33" name="Action Button: Custom 87" descr="number 8">
            <a:hlinkClick r:id="" action="ppaction://noaction" highlightClick="1">
              <a:snd r:embed="rId17" name="un film amusant.wav"/>
            </a:hlinkClick>
            <a:extLst>
              <a:ext uri="{FF2B5EF4-FFF2-40B4-BE49-F238E27FC236}">
                <a16:creationId xmlns:a16="http://schemas.microsoft.com/office/drawing/2014/main" id="{53B4BCEE-0C8E-4032-83C8-688517846458}"/>
              </a:ext>
            </a:extLst>
          </p:cNvPr>
          <p:cNvSpPr/>
          <p:nvPr/>
        </p:nvSpPr>
        <p:spPr>
          <a:xfrm>
            <a:off x="43698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8b</a:t>
            </a:r>
          </a:p>
        </p:txBody>
      </p:sp>
      <p:sp>
        <p:nvSpPr>
          <p:cNvPr id="3" name="Rectangle 2">
            <a:extLst>
              <a:ext uri="{FF2B5EF4-FFF2-40B4-BE49-F238E27FC236}">
                <a16:creationId xmlns:a16="http://schemas.microsoft.com/office/drawing/2014/main" id="{B7774BFE-73C8-4164-975B-2F70CD6884DC}"/>
              </a:ext>
            </a:extLst>
          </p:cNvPr>
          <p:cNvSpPr/>
          <p:nvPr/>
        </p:nvSpPr>
        <p:spPr>
          <a:xfrm>
            <a:off x="7213600" y="1680197"/>
            <a:ext cx="27432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le 8">
            <a:extLst>
              <a:ext uri="{FF2B5EF4-FFF2-40B4-BE49-F238E27FC236}">
                <a16:creationId xmlns:a16="http://schemas.microsoft.com/office/drawing/2014/main" id="{F6A90B2F-C9A1-4E2C-9FEB-B02E8F0E80FF}"/>
              </a:ext>
            </a:extLst>
          </p:cNvPr>
          <p:cNvSpPr>
            <a:spLocks noGrp="1"/>
          </p:cNvSpPr>
          <p:nvPr>
            <p:ph type="title"/>
          </p:nvPr>
        </p:nvSpPr>
        <p:spPr>
          <a:xfrm>
            <a:off x="838200" y="443073"/>
            <a:ext cx="5265384" cy="461667"/>
          </a:xfrm>
        </p:spPr>
        <p:txBody>
          <a:bodyPr>
            <a:normAutofit fontScale="90000"/>
          </a:bodyPr>
          <a:lstStyle/>
          <a:p>
            <a:r>
              <a:rPr lang="fr-FR" dirty="0"/>
              <a:t>Fais une interview</a:t>
            </a:r>
          </a:p>
        </p:txBody>
      </p:sp>
      <p:sp>
        <p:nvSpPr>
          <p:cNvPr id="34" name="Title 2">
            <a:extLst>
              <a:ext uri="{FF2B5EF4-FFF2-40B4-BE49-F238E27FC236}">
                <a16:creationId xmlns:a16="http://schemas.microsoft.com/office/drawing/2014/main" id="{0CFD9661-216A-4FA3-B791-2B39210E3170}"/>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35" name="Picture 34" descr="background rectangle">
            <a:extLst>
              <a:ext uri="{FF2B5EF4-FFF2-40B4-BE49-F238E27FC236}">
                <a16:creationId xmlns:a16="http://schemas.microsoft.com/office/drawing/2014/main" id="{42A86F80-2D7E-4DB9-8CAF-A7EFAA075792}"/>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54FD9876-82F5-4C1B-B638-BF99339991C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37" name="Rounded Rectangle 46">
            <a:extLst>
              <a:ext uri="{FF2B5EF4-FFF2-40B4-BE49-F238E27FC236}">
                <a16:creationId xmlns:a16="http://schemas.microsoft.com/office/drawing/2014/main" id="{1C881516-8DBC-4044-8BFF-C9B00057991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474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2F00789A-2237-44A7-ACF0-6BAD950CDF81}"/>
              </a:ext>
            </a:extLst>
          </p:cNvPr>
          <p:cNvGraphicFramePr>
            <a:graphicFrameLocks noGrp="1"/>
          </p:cNvGraphicFramePr>
          <p:nvPr>
            <p:extLst>
              <p:ext uri="{D42A27DB-BD31-4B8C-83A1-F6EECF244321}">
                <p14:modId xmlns:p14="http://schemas.microsoft.com/office/powerpoint/2010/main" val="2678656844"/>
              </p:ext>
            </p:extLst>
          </p:nvPr>
        </p:nvGraphicFramePr>
        <p:xfrm>
          <a:off x="3552000" y="3840285"/>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Kylian</a:t>
                      </a:r>
                      <a:r>
                        <a:rPr lang="en-GB" sz="2400" dirty="0">
                          <a:solidFill>
                            <a:srgbClr val="115076"/>
                          </a:solidFill>
                        </a:rPr>
                        <a:t> </a:t>
                      </a:r>
                      <a:r>
                        <a:rPr lang="en-GB" sz="2400" dirty="0" err="1">
                          <a:solidFill>
                            <a:srgbClr val="115076"/>
                          </a:solidFill>
                        </a:rPr>
                        <a:t>Mbappé</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français</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Sofiane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rapide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err="1">
                          <a:solidFill>
                            <a:srgbClr val="115076"/>
                          </a:solidFill>
                        </a:rPr>
                        <a:t>Kiffe</a:t>
                      </a:r>
                      <a:r>
                        <a:rPr lang="en-GB" sz="2400" i="1" dirty="0">
                          <a:solidFill>
                            <a:srgbClr val="115076"/>
                          </a:solidFill>
                        </a:rPr>
                        <a:t> </a:t>
                      </a:r>
                      <a:r>
                        <a:rPr lang="en-GB" sz="2400" i="1" dirty="0" err="1">
                          <a:solidFill>
                            <a:srgbClr val="115076"/>
                          </a:solidFill>
                        </a:rPr>
                        <a:t>kiffe</a:t>
                      </a:r>
                      <a:r>
                        <a:rPr lang="en-GB" sz="2400" i="1" dirty="0">
                          <a:solidFill>
                            <a:srgbClr val="115076"/>
                          </a:solidFill>
                        </a:rPr>
                        <a:t> </a:t>
                      </a:r>
                      <a:r>
                        <a:rPr lang="en-GB" sz="2400" i="1" dirty="0" err="1">
                          <a:solidFill>
                            <a:srgbClr val="115076"/>
                          </a:solidFill>
                        </a:rPr>
                        <a:t>demain</a:t>
                      </a:r>
                      <a:endParaRPr lang="en-GB" sz="2400"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excellent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a:solidFill>
                            <a:srgbClr val="115076"/>
                          </a:solidFill>
                        </a:rPr>
                        <a:t>Moi, César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amusant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extLst>
              <p:ext uri="{D42A27DB-BD31-4B8C-83A1-F6EECF244321}">
                <p14:modId xmlns:p14="http://schemas.microsoft.com/office/powerpoint/2010/main" val="920254210"/>
              </p:ext>
            </p:extLst>
          </p:nvPr>
        </p:nvGraphicFramePr>
        <p:xfrm>
          <a:off x="3552000" y="1163992"/>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snd r:embed="rId3" name="ma chanteuse.wav"/>
            </a:hlinkClick>
            <a:extLst>
              <a:ext uri="{FF2B5EF4-FFF2-40B4-BE49-F238E27FC236}">
                <a16:creationId xmlns:a16="http://schemas.microsoft.com/office/drawing/2014/main" id="{44B904CF-29BB-4678-A3A8-C672666A7CE5}"/>
              </a:ext>
            </a:extLst>
          </p:cNvPr>
          <p:cNvSpPr/>
          <p:nvPr/>
        </p:nvSpPr>
        <p:spPr>
          <a:xfrm>
            <a:off x="3645960" y="168028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1a</a:t>
            </a:r>
          </a:p>
        </p:txBody>
      </p:sp>
      <p:sp>
        <p:nvSpPr>
          <p:cNvPr id="15" name="Action Button: Custom 69" descr="number 2">
            <a:hlinkClick r:id="" action="ppaction://noaction" highlightClick="1">
              <a:snd r:embed="rId4" name="mon actrice.wav"/>
            </a:hlinkClick>
            <a:extLst>
              <a:ext uri="{FF2B5EF4-FFF2-40B4-BE49-F238E27FC236}">
                <a16:creationId xmlns:a16="http://schemas.microsoft.com/office/drawing/2014/main" id="{58E0409C-A567-4546-A459-C3508F54997C}"/>
              </a:ext>
            </a:extLst>
          </p:cNvPr>
          <p:cNvSpPr/>
          <p:nvPr/>
        </p:nvSpPr>
        <p:spPr>
          <a:xfrm>
            <a:off x="3645960" y="213439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2a</a:t>
            </a:r>
          </a:p>
        </p:txBody>
      </p:sp>
      <p:sp>
        <p:nvSpPr>
          <p:cNvPr id="16" name="Action Button: Custom 72" descr="number 3">
            <a:hlinkClick r:id="" action="ppaction://noaction" highlightClick="1">
              <a:snd r:embed="rId5" name="mon magasin.wav"/>
            </a:hlinkClick>
            <a:extLst>
              <a:ext uri="{FF2B5EF4-FFF2-40B4-BE49-F238E27FC236}">
                <a16:creationId xmlns:a16="http://schemas.microsoft.com/office/drawing/2014/main" id="{B22D80CE-24B9-42C8-87C6-83F2424CF039}"/>
              </a:ext>
            </a:extLst>
          </p:cNvPr>
          <p:cNvSpPr/>
          <p:nvPr/>
        </p:nvSpPr>
        <p:spPr>
          <a:xfrm>
            <a:off x="3645960" y="2588513"/>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3a</a:t>
            </a:r>
          </a:p>
        </p:txBody>
      </p:sp>
      <p:sp>
        <p:nvSpPr>
          <p:cNvPr id="17" name="Action Button: Custom 75" descr="number 4">
            <a:hlinkClick r:id="" action="ppaction://noaction" highlightClick="1">
              <a:snd r:embed="rId6" name="mon numero.wav"/>
            </a:hlinkClick>
            <a:extLst>
              <a:ext uri="{FF2B5EF4-FFF2-40B4-BE49-F238E27FC236}">
                <a16:creationId xmlns:a16="http://schemas.microsoft.com/office/drawing/2014/main" id="{4D71168A-F044-4F31-884E-4C4CF59E8F75}"/>
              </a:ext>
            </a:extLst>
          </p:cNvPr>
          <p:cNvSpPr/>
          <p:nvPr/>
        </p:nvSpPr>
        <p:spPr>
          <a:xfrm>
            <a:off x="3645960" y="304262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4a</a:t>
            </a:r>
          </a:p>
        </p:txBody>
      </p:sp>
      <p:sp>
        <p:nvSpPr>
          <p:cNvPr id="18" name="Action Button: Custom 78" descr="number 5">
            <a:hlinkClick r:id="" action="ppaction://noaction" highlightClick="1">
              <a:snd r:embed="rId7" name="ton footballeur prefere.wav"/>
            </a:hlinkClick>
            <a:extLst>
              <a:ext uri="{FF2B5EF4-FFF2-40B4-BE49-F238E27FC236}">
                <a16:creationId xmlns:a16="http://schemas.microsoft.com/office/drawing/2014/main" id="{157CCBE3-474F-4D7A-8995-3432579065E3}"/>
              </a:ext>
            </a:extLst>
          </p:cNvPr>
          <p:cNvSpPr/>
          <p:nvPr/>
        </p:nvSpPr>
        <p:spPr>
          <a:xfrm>
            <a:off x="36459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5a</a:t>
            </a:r>
          </a:p>
        </p:txBody>
      </p:sp>
      <p:sp>
        <p:nvSpPr>
          <p:cNvPr id="19" name="Action Button: Custom 81" descr="number 6">
            <a:hlinkClick r:id="" action="ppaction://noaction" highlightClick="1">
              <a:snd r:embed="rId8" name="ton rappeur prefere.wav"/>
            </a:hlinkClick>
            <a:extLst>
              <a:ext uri="{FF2B5EF4-FFF2-40B4-BE49-F238E27FC236}">
                <a16:creationId xmlns:a16="http://schemas.microsoft.com/office/drawing/2014/main" id="{51D1A4AB-79E6-4536-B176-B5E0B9B6E894}"/>
              </a:ext>
            </a:extLst>
          </p:cNvPr>
          <p:cNvSpPr/>
          <p:nvPr/>
        </p:nvSpPr>
        <p:spPr>
          <a:xfrm>
            <a:off x="36459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6a</a:t>
            </a:r>
          </a:p>
        </p:txBody>
      </p:sp>
      <p:sp>
        <p:nvSpPr>
          <p:cNvPr id="20" name="Action Button: Custom 84" descr="number 7">
            <a:hlinkClick r:id="" action="ppaction://noaction" highlightClick="1">
              <a:snd r:embed="rId9" name="ton livre prefere.wav"/>
            </a:hlinkClick>
            <a:extLst>
              <a:ext uri="{FF2B5EF4-FFF2-40B4-BE49-F238E27FC236}">
                <a16:creationId xmlns:a16="http://schemas.microsoft.com/office/drawing/2014/main" id="{337E0199-FC0C-4079-BA95-317B76BAA413}"/>
              </a:ext>
            </a:extLst>
          </p:cNvPr>
          <p:cNvSpPr/>
          <p:nvPr/>
        </p:nvSpPr>
        <p:spPr>
          <a:xfrm>
            <a:off x="36459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7a</a:t>
            </a:r>
          </a:p>
        </p:txBody>
      </p:sp>
      <p:sp>
        <p:nvSpPr>
          <p:cNvPr id="21" name="Action Button: Custom 87" descr="number 8">
            <a:hlinkClick r:id="" action="ppaction://noaction" highlightClick="1">
              <a:snd r:embed="rId10" name="ton film prefere.wav"/>
            </a:hlinkClick>
            <a:extLst>
              <a:ext uri="{FF2B5EF4-FFF2-40B4-BE49-F238E27FC236}">
                <a16:creationId xmlns:a16="http://schemas.microsoft.com/office/drawing/2014/main" id="{49A58B0E-2ABB-4AB4-898D-68363B8A7759}"/>
              </a:ext>
            </a:extLst>
          </p:cNvPr>
          <p:cNvSpPr/>
          <p:nvPr/>
        </p:nvSpPr>
        <p:spPr>
          <a:xfrm>
            <a:off x="36459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8a</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8055"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89" y="3981100"/>
            <a:ext cx="2160000" cy="2160000"/>
          </a:xfrm>
          <a:prstGeom prst="rect">
            <a:avLst/>
          </a:prstGeom>
        </p:spPr>
      </p:pic>
      <p:sp>
        <p:nvSpPr>
          <p:cNvPr id="26" name="TextBox 25">
            <a:extLst>
              <a:ext uri="{FF2B5EF4-FFF2-40B4-BE49-F238E27FC236}">
                <a16:creationId xmlns:a16="http://schemas.microsoft.com/office/drawing/2014/main" id="{078B0A91-1554-4A26-BB97-72B774FD5E02}"/>
              </a:ext>
            </a:extLst>
          </p:cNvPr>
          <p:cNvSpPr txBox="1"/>
          <p:nvPr/>
        </p:nvSpPr>
        <p:spPr>
          <a:xfrm>
            <a:off x="74020" y="1287529"/>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22" name="Action Button: Custom 66" descr="number 1">
            <a:hlinkClick r:id="" action="ppaction://noaction" highlightClick="1">
              <a:snd r:embed="rId13" name="une chanteuse intelligente.wav"/>
            </a:hlinkClick>
            <a:extLst>
              <a:ext uri="{FF2B5EF4-FFF2-40B4-BE49-F238E27FC236}">
                <a16:creationId xmlns:a16="http://schemas.microsoft.com/office/drawing/2014/main" id="{7CE02178-9BB5-41D7-9486-7EDA2584E72B}"/>
              </a:ext>
            </a:extLst>
          </p:cNvPr>
          <p:cNvSpPr/>
          <p:nvPr/>
        </p:nvSpPr>
        <p:spPr>
          <a:xfrm>
            <a:off x="4354110" y="168019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1b</a:t>
            </a:r>
          </a:p>
        </p:txBody>
      </p:sp>
      <p:sp>
        <p:nvSpPr>
          <p:cNvPr id="25" name="Action Button: Custom 69" descr="number 2">
            <a:hlinkClick r:id="" action="ppaction://noaction" highlightClick="1">
              <a:snd r:embed="rId14" name="une actrice sympa.wav"/>
            </a:hlinkClick>
            <a:extLst>
              <a:ext uri="{FF2B5EF4-FFF2-40B4-BE49-F238E27FC236}">
                <a16:creationId xmlns:a16="http://schemas.microsoft.com/office/drawing/2014/main" id="{6A5B7FC2-8F46-4464-91A7-1DFC2A756F63}"/>
              </a:ext>
            </a:extLst>
          </p:cNvPr>
          <p:cNvSpPr/>
          <p:nvPr/>
        </p:nvSpPr>
        <p:spPr>
          <a:xfrm>
            <a:off x="4354110" y="213431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2b</a:t>
            </a:r>
          </a:p>
        </p:txBody>
      </p:sp>
      <p:sp>
        <p:nvSpPr>
          <p:cNvPr id="27" name="Action Button: Custom 72" descr="number 3">
            <a:hlinkClick r:id="" action="ppaction://noaction" highlightClick="1">
              <a:snd r:embed="rId15" name="un magasin modern.wav"/>
            </a:hlinkClick>
            <a:extLst>
              <a:ext uri="{FF2B5EF4-FFF2-40B4-BE49-F238E27FC236}">
                <a16:creationId xmlns:a16="http://schemas.microsoft.com/office/drawing/2014/main" id="{E0BF922A-E2A5-4BD0-8249-79BBE057E959}"/>
              </a:ext>
            </a:extLst>
          </p:cNvPr>
          <p:cNvSpPr/>
          <p:nvPr/>
        </p:nvSpPr>
        <p:spPr>
          <a:xfrm>
            <a:off x="4354110" y="258842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3b</a:t>
            </a:r>
          </a:p>
        </p:txBody>
      </p:sp>
      <p:sp>
        <p:nvSpPr>
          <p:cNvPr id="28" name="Action Button: Custom 75" descr="number 4">
            <a:hlinkClick r:id="" action="ppaction://noaction" highlightClick="1">
              <a:snd r:embed="rId16" name="un numero interessant.wav"/>
            </a:hlinkClick>
            <a:extLst>
              <a:ext uri="{FF2B5EF4-FFF2-40B4-BE49-F238E27FC236}">
                <a16:creationId xmlns:a16="http://schemas.microsoft.com/office/drawing/2014/main" id="{734D8607-D440-441B-8789-510E77CB1990}"/>
              </a:ext>
            </a:extLst>
          </p:cNvPr>
          <p:cNvSpPr/>
          <p:nvPr/>
        </p:nvSpPr>
        <p:spPr>
          <a:xfrm>
            <a:off x="4354110" y="304253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4b</a:t>
            </a:r>
          </a:p>
        </p:txBody>
      </p:sp>
      <p:sp>
        <p:nvSpPr>
          <p:cNvPr id="30" name="Action Button: Custom 78" descr="number 5">
            <a:hlinkClick r:id="" action="ppaction://noaction" highlightClick="1">
              <a:snd r:embed="rId17" name="la raison.wav"/>
            </a:hlinkClick>
            <a:extLst>
              <a:ext uri="{FF2B5EF4-FFF2-40B4-BE49-F238E27FC236}">
                <a16:creationId xmlns:a16="http://schemas.microsoft.com/office/drawing/2014/main" id="{CBDEDEAC-EDDF-4147-B576-9D8DE91BA9A0}"/>
              </a:ext>
            </a:extLst>
          </p:cNvPr>
          <p:cNvSpPr/>
          <p:nvPr/>
        </p:nvSpPr>
        <p:spPr>
          <a:xfrm>
            <a:off x="43698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5b</a:t>
            </a:r>
          </a:p>
        </p:txBody>
      </p:sp>
      <p:sp>
        <p:nvSpPr>
          <p:cNvPr id="31" name="Action Button: Custom 81" descr="number 6">
            <a:hlinkClick r:id="" action="ppaction://noaction" highlightClick="1">
              <a:snd r:embed="rId17" name="la raison.wav"/>
            </a:hlinkClick>
            <a:extLst>
              <a:ext uri="{FF2B5EF4-FFF2-40B4-BE49-F238E27FC236}">
                <a16:creationId xmlns:a16="http://schemas.microsoft.com/office/drawing/2014/main" id="{3D8AEE68-10F6-41EB-A0DF-18C9834B2950}"/>
              </a:ext>
            </a:extLst>
          </p:cNvPr>
          <p:cNvSpPr/>
          <p:nvPr/>
        </p:nvSpPr>
        <p:spPr>
          <a:xfrm>
            <a:off x="43698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6b</a:t>
            </a:r>
          </a:p>
        </p:txBody>
      </p:sp>
      <p:sp>
        <p:nvSpPr>
          <p:cNvPr id="32" name="Action Button: Custom 84" descr="number 7">
            <a:hlinkClick r:id="" action="ppaction://noaction" highlightClick="1">
              <a:snd r:embed="rId17" name="la raison.wav"/>
            </a:hlinkClick>
            <a:extLst>
              <a:ext uri="{FF2B5EF4-FFF2-40B4-BE49-F238E27FC236}">
                <a16:creationId xmlns:a16="http://schemas.microsoft.com/office/drawing/2014/main" id="{39472A1E-69D2-45DF-B7C4-03FE0AAF127B}"/>
              </a:ext>
            </a:extLst>
          </p:cNvPr>
          <p:cNvSpPr/>
          <p:nvPr/>
        </p:nvSpPr>
        <p:spPr>
          <a:xfrm>
            <a:off x="43698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7b</a:t>
            </a:r>
          </a:p>
        </p:txBody>
      </p:sp>
      <p:sp>
        <p:nvSpPr>
          <p:cNvPr id="33" name="Action Button: Custom 87" descr="number 8">
            <a:hlinkClick r:id="" action="ppaction://noaction" highlightClick="1">
              <a:snd r:embed="rId17" name="la raison.wav"/>
            </a:hlinkClick>
            <a:extLst>
              <a:ext uri="{FF2B5EF4-FFF2-40B4-BE49-F238E27FC236}">
                <a16:creationId xmlns:a16="http://schemas.microsoft.com/office/drawing/2014/main" id="{53B4BCEE-0C8E-4032-83C8-688517846458}"/>
              </a:ext>
            </a:extLst>
          </p:cNvPr>
          <p:cNvSpPr/>
          <p:nvPr/>
        </p:nvSpPr>
        <p:spPr>
          <a:xfrm>
            <a:off x="43698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8b</a:t>
            </a:r>
          </a:p>
        </p:txBody>
      </p:sp>
      <p:sp>
        <p:nvSpPr>
          <p:cNvPr id="34" name="TextBox 33">
            <a:extLst>
              <a:ext uri="{FF2B5EF4-FFF2-40B4-BE49-F238E27FC236}">
                <a16:creationId xmlns:a16="http://schemas.microsoft.com/office/drawing/2014/main" id="{C45B6AE7-1DBC-4F05-BDBB-4931F807D959}"/>
              </a:ext>
            </a:extLst>
          </p:cNvPr>
          <p:cNvSpPr txBox="1"/>
          <p:nvPr/>
        </p:nvSpPr>
        <p:spPr>
          <a:xfrm>
            <a:off x="6786781" y="327622"/>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6" name="Title 5">
            <a:extLst>
              <a:ext uri="{FF2B5EF4-FFF2-40B4-BE49-F238E27FC236}">
                <a16:creationId xmlns:a16="http://schemas.microsoft.com/office/drawing/2014/main" id="{49A9D318-69D8-400F-9441-1EB93B278EAA}"/>
              </a:ext>
            </a:extLst>
          </p:cNvPr>
          <p:cNvSpPr>
            <a:spLocks noGrp="1"/>
          </p:cNvSpPr>
          <p:nvPr>
            <p:ph type="title"/>
          </p:nvPr>
        </p:nvSpPr>
        <p:spPr>
          <a:xfrm>
            <a:off x="838200" y="443073"/>
            <a:ext cx="5265384" cy="514797"/>
          </a:xfrm>
        </p:spPr>
        <p:txBody>
          <a:bodyPr>
            <a:normAutofit fontScale="90000"/>
          </a:bodyPr>
          <a:lstStyle/>
          <a:p>
            <a:r>
              <a:rPr lang="fr-FR" dirty="0"/>
              <a:t>Fais une interview</a:t>
            </a:r>
          </a:p>
        </p:txBody>
      </p:sp>
      <p:sp>
        <p:nvSpPr>
          <p:cNvPr id="35" name="Title 2">
            <a:extLst>
              <a:ext uri="{FF2B5EF4-FFF2-40B4-BE49-F238E27FC236}">
                <a16:creationId xmlns:a16="http://schemas.microsoft.com/office/drawing/2014/main" id="{D2520F26-6020-4546-B111-D66486773300}"/>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36" name="Picture 35" descr="background rectangle">
            <a:extLst>
              <a:ext uri="{FF2B5EF4-FFF2-40B4-BE49-F238E27FC236}">
                <a16:creationId xmlns:a16="http://schemas.microsoft.com/office/drawing/2014/main" id="{3B1FADE5-A7D3-4060-A4AB-D13C5DFD3EDE}"/>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7" name="Title 3">
            <a:extLst>
              <a:ext uri="{FF2B5EF4-FFF2-40B4-BE49-F238E27FC236}">
                <a16:creationId xmlns:a16="http://schemas.microsoft.com/office/drawing/2014/main" id="{EAE826EB-AE13-4D81-B139-65E2E64BD25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38" name="Rounded Rectangle 46">
            <a:extLst>
              <a:ext uri="{FF2B5EF4-FFF2-40B4-BE49-F238E27FC236}">
                <a16:creationId xmlns:a16="http://schemas.microsoft.com/office/drawing/2014/main" id="{73279E68-31DE-4F0E-9CFE-6EE741CB769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022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80DF0D-8AAF-4971-9821-327B4B3FDF15}"/>
              </a:ext>
            </a:extLst>
          </p:cNvPr>
          <p:cNvSpPr txBox="1"/>
          <p:nvPr/>
        </p:nvSpPr>
        <p:spPr>
          <a:xfrm>
            <a:off x="-1" y="1163992"/>
            <a:ext cx="10610597" cy="461665"/>
          </a:xfrm>
          <a:prstGeom prst="rect">
            <a:avLst/>
          </a:prstGeom>
          <a:noFill/>
        </p:spPr>
        <p:txBody>
          <a:bodyPr wrap="none" rtlCol="0">
            <a:spAutoFit/>
          </a:bodyPr>
          <a:lstStyle/>
          <a:p>
            <a:r>
              <a:rPr lang="en-GB" sz="2400" dirty="0" err="1">
                <a:solidFill>
                  <a:srgbClr val="115076"/>
                </a:solidFill>
              </a:rPr>
              <a:t>Prononce</a:t>
            </a:r>
            <a:r>
              <a:rPr lang="en-GB" sz="2400" dirty="0">
                <a:solidFill>
                  <a:srgbClr val="115076"/>
                </a:solidFill>
              </a:rPr>
              <a:t> </a:t>
            </a:r>
            <a:r>
              <a:rPr lang="en-GB" sz="2400" dirty="0" err="1">
                <a:solidFill>
                  <a:srgbClr val="115076"/>
                </a:solidFill>
              </a:rPr>
              <a:t>chaque</a:t>
            </a:r>
            <a:r>
              <a:rPr lang="en-GB" sz="2400" dirty="0">
                <a:solidFill>
                  <a:srgbClr val="115076"/>
                </a:solidFill>
              </a:rPr>
              <a:t> nom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attention à la </a:t>
            </a:r>
            <a:r>
              <a:rPr lang="en-GB" sz="2400" b="1" dirty="0">
                <a:solidFill>
                  <a:srgbClr val="115076"/>
                </a:solidFill>
              </a:rPr>
              <a:t>SSC</a:t>
            </a:r>
            <a:r>
              <a:rPr lang="en-GB" sz="2400" dirty="0">
                <a:solidFill>
                  <a:srgbClr val="115076"/>
                </a:solidFill>
              </a:rPr>
              <a:t> </a:t>
            </a:r>
            <a:r>
              <a:rPr lang="en-GB" sz="2400" dirty="0" err="1">
                <a:solidFill>
                  <a:srgbClr val="115076"/>
                </a:solidFill>
              </a:rPr>
              <a:t>en</a:t>
            </a:r>
            <a:r>
              <a:rPr lang="en-GB" sz="2400" dirty="0">
                <a:solidFill>
                  <a:srgbClr val="115076"/>
                </a:solidFill>
              </a:rPr>
              <a:t> orange.</a:t>
            </a:r>
          </a:p>
        </p:txBody>
      </p:sp>
      <p:pic>
        <p:nvPicPr>
          <p:cNvPr id="9218" name="Picture 2" descr="Description de cette image, également commentée ci-après">
            <a:hlinkClick r:id="" action="ppaction://noaction">
              <a:snd r:embed="rId3" name="Angele.wav"/>
            </a:hlinkClick>
            <a:extLst>
              <a:ext uri="{FF2B5EF4-FFF2-40B4-BE49-F238E27FC236}">
                <a16:creationId xmlns:a16="http://schemas.microsoft.com/office/drawing/2014/main" id="{E1A5E8BA-6C60-497E-9B9D-64026AE33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56590" y="1815639"/>
            <a:ext cx="134958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https://upload.wikimedia.org/wikipedia/commons/thumb/c/cd/Franse_zangeres-actrice_Francoise_Hardy_in_Amsterdam._Francoise_Hardy%2C_Bestanddeelnr_923-0817.jpg/1024px-Franse_zangeres-actrice_Francoise_Hardy_in_Amsterdam._Francoise_Hardy%2C_Bestanddeelnr_923-0817.jpg">
            <a:hlinkClick r:id="" action="ppaction://noaction">
              <a:snd r:embed="rId4" name="francoise hardy.wav"/>
            </a:hlinkClick>
            <a:extLst>
              <a:ext uri="{FF2B5EF4-FFF2-40B4-BE49-F238E27FC236}">
                <a16:creationId xmlns:a16="http://schemas.microsoft.com/office/drawing/2014/main" id="{AC6D734C-6F0F-41B5-9B8C-633E2AC7D3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48631" y="1815639"/>
            <a:ext cx="269473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4" name="Picture 8" descr="Description de cette image, également commentée ci-après">
            <a:hlinkClick r:id="" action="ppaction://noaction">
              <a:snd r:embed="rId8" name="louise attaque.wav"/>
            </a:hlinkClick>
            <a:extLst>
              <a:ext uri="{FF2B5EF4-FFF2-40B4-BE49-F238E27FC236}">
                <a16:creationId xmlns:a16="http://schemas.microsoft.com/office/drawing/2014/main" id="{5DA47C89-9D54-46F5-ACB7-403F3172C32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0617" y="4156451"/>
            <a:ext cx="288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6" name="Picture 10" descr="Description de cette image, également commentée ci-après">
            <a:hlinkClick r:id="" action="ppaction://noaction">
              <a:snd r:embed="rId6" name="brigitte.wav"/>
            </a:hlinkClick>
            <a:extLst>
              <a:ext uri="{FF2B5EF4-FFF2-40B4-BE49-F238E27FC236}">
                <a16:creationId xmlns:a16="http://schemas.microsoft.com/office/drawing/2014/main" id="{F44698CC-2F2B-4225-8ACD-A0E380CEB3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1383" y="4156451"/>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30" name="Picture 14" descr="https://upload.wikimedia.org/wikipedia/commons/thumb/4/42/Celine_Dion_Concert_Singing_Taking_Chances_2008.jpg/800px-Celine_Dion_Concert_Singing_Taking_Chances_2008.jpg">
            <a:hlinkClick r:id="" action="ppaction://noaction">
              <a:snd r:embed="rId7" name="celine dion.wav"/>
            </a:hlinkClick>
            <a:extLst>
              <a:ext uri="{FF2B5EF4-FFF2-40B4-BE49-F238E27FC236}">
                <a16:creationId xmlns:a16="http://schemas.microsoft.com/office/drawing/2014/main" id="{5937ED68-DC75-45C5-8E04-13038B2903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12249" y="4156451"/>
            <a:ext cx="13675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32" name="Picture 16" descr="Description de cette image, également commentée ci-après">
            <a:hlinkClick r:id="" action="ppaction://noaction">
              <a:snd r:embed="rId5" name="vanessa paradis.wav"/>
            </a:hlinkClick>
            <a:extLst>
              <a:ext uri="{FF2B5EF4-FFF2-40B4-BE49-F238E27FC236}">
                <a16:creationId xmlns:a16="http://schemas.microsoft.com/office/drawing/2014/main" id="{9F865C71-D755-4DFD-BD26-4D378A71AB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94577" y="1815639"/>
            <a:ext cx="134083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hlinkClick r:id="" action="ppaction://noaction">
              <a:snd r:embed="rId3" name="Angele.wav"/>
            </a:hlinkClick>
            <a:extLst>
              <a:ext uri="{FF2B5EF4-FFF2-40B4-BE49-F238E27FC236}">
                <a16:creationId xmlns:a16="http://schemas.microsoft.com/office/drawing/2014/main" id="{4FD695B3-B1FD-4E13-B776-463DA71FA2B2}"/>
              </a:ext>
            </a:extLst>
          </p:cNvPr>
          <p:cNvSpPr txBox="1"/>
          <p:nvPr/>
        </p:nvSpPr>
        <p:spPr>
          <a:xfrm>
            <a:off x="1988604" y="3676210"/>
            <a:ext cx="1085554" cy="400110"/>
          </a:xfrm>
          <a:prstGeom prst="rect">
            <a:avLst/>
          </a:prstGeom>
          <a:noFill/>
        </p:spPr>
        <p:txBody>
          <a:bodyPr wrap="none" rtlCol="0">
            <a:spAutoFit/>
          </a:bodyPr>
          <a:lstStyle/>
          <a:p>
            <a:pPr algn="ctr"/>
            <a:r>
              <a:rPr lang="en-GB" sz="2000" b="1" dirty="0" err="1">
                <a:solidFill>
                  <a:srgbClr val="115076"/>
                </a:solidFill>
              </a:rPr>
              <a:t>Ang</a:t>
            </a:r>
            <a:r>
              <a:rPr lang="en-GB" sz="2000" b="1" dirty="0" err="1">
                <a:solidFill>
                  <a:srgbClr val="EE6000"/>
                </a:solidFill>
              </a:rPr>
              <a:t>è</a:t>
            </a:r>
            <a:r>
              <a:rPr lang="en-GB" sz="2000" b="1" dirty="0" err="1">
                <a:solidFill>
                  <a:srgbClr val="115076"/>
                </a:solidFill>
              </a:rPr>
              <a:t>le</a:t>
            </a:r>
            <a:endParaRPr lang="en-GB" sz="2000" b="1" dirty="0">
              <a:solidFill>
                <a:srgbClr val="115076"/>
              </a:solidFill>
            </a:endParaRPr>
          </a:p>
        </p:txBody>
      </p:sp>
      <p:sp>
        <p:nvSpPr>
          <p:cNvPr id="29" name="TextBox 28">
            <a:extLst>
              <a:ext uri="{FF2B5EF4-FFF2-40B4-BE49-F238E27FC236}">
                <a16:creationId xmlns:a16="http://schemas.microsoft.com/office/drawing/2014/main" id="{FA9A6327-7BF4-48EA-B3FF-264E52EE7EB2}"/>
              </a:ext>
            </a:extLst>
          </p:cNvPr>
          <p:cNvSpPr txBox="1"/>
          <p:nvPr/>
        </p:nvSpPr>
        <p:spPr>
          <a:xfrm>
            <a:off x="4998583" y="3682083"/>
            <a:ext cx="2194832" cy="400110"/>
          </a:xfrm>
          <a:prstGeom prst="rect">
            <a:avLst/>
          </a:prstGeom>
          <a:noFill/>
        </p:spPr>
        <p:txBody>
          <a:bodyPr wrap="none" rtlCol="0">
            <a:spAutoFit/>
          </a:bodyPr>
          <a:lstStyle/>
          <a:p>
            <a:pPr algn="ctr"/>
            <a:r>
              <a:rPr lang="en-GB" sz="2000" b="1" dirty="0">
                <a:solidFill>
                  <a:srgbClr val="115076"/>
                </a:solidFill>
              </a:rPr>
              <a:t>Fr</a:t>
            </a:r>
            <a:r>
              <a:rPr lang="en-GB" sz="2000" b="1" dirty="0">
                <a:solidFill>
                  <a:srgbClr val="EE6000"/>
                </a:solidFill>
              </a:rPr>
              <a:t>an</a:t>
            </a:r>
            <a:r>
              <a:rPr lang="en-GB" sz="2000" b="1" dirty="0">
                <a:solidFill>
                  <a:srgbClr val="115076"/>
                </a:solidFill>
              </a:rPr>
              <a:t>çoise Hardy</a:t>
            </a:r>
          </a:p>
        </p:txBody>
      </p:sp>
      <p:sp>
        <p:nvSpPr>
          <p:cNvPr id="30" name="TextBox 29">
            <a:extLst>
              <a:ext uri="{FF2B5EF4-FFF2-40B4-BE49-F238E27FC236}">
                <a16:creationId xmlns:a16="http://schemas.microsoft.com/office/drawing/2014/main" id="{D02EF2F6-BDE2-47CB-BFE6-53792282B1D6}"/>
              </a:ext>
            </a:extLst>
          </p:cNvPr>
          <p:cNvSpPr txBox="1"/>
          <p:nvPr/>
        </p:nvSpPr>
        <p:spPr>
          <a:xfrm>
            <a:off x="8547174" y="3676210"/>
            <a:ext cx="2226893" cy="400110"/>
          </a:xfrm>
          <a:prstGeom prst="rect">
            <a:avLst/>
          </a:prstGeom>
          <a:noFill/>
        </p:spPr>
        <p:txBody>
          <a:bodyPr wrap="none" rtlCol="0">
            <a:spAutoFit/>
          </a:bodyPr>
          <a:lstStyle/>
          <a:p>
            <a:pPr algn="ctr"/>
            <a:r>
              <a:rPr lang="en-GB" sz="2000" b="1" dirty="0">
                <a:solidFill>
                  <a:srgbClr val="115076"/>
                </a:solidFill>
              </a:rPr>
              <a:t>Vanessa Paradi</a:t>
            </a:r>
            <a:r>
              <a:rPr lang="en-GB" sz="2000" b="1" dirty="0">
                <a:solidFill>
                  <a:srgbClr val="EE6000"/>
                </a:solidFill>
              </a:rPr>
              <a:t>s</a:t>
            </a:r>
          </a:p>
        </p:txBody>
      </p:sp>
      <p:sp>
        <p:nvSpPr>
          <p:cNvPr id="31" name="TextBox 30">
            <a:extLst>
              <a:ext uri="{FF2B5EF4-FFF2-40B4-BE49-F238E27FC236}">
                <a16:creationId xmlns:a16="http://schemas.microsoft.com/office/drawing/2014/main" id="{1A85AF29-4041-44D1-9B46-719524C025E4}"/>
              </a:ext>
            </a:extLst>
          </p:cNvPr>
          <p:cNvSpPr txBox="1"/>
          <p:nvPr/>
        </p:nvSpPr>
        <p:spPr>
          <a:xfrm>
            <a:off x="1928404" y="6014236"/>
            <a:ext cx="1024639" cy="400110"/>
          </a:xfrm>
          <a:prstGeom prst="rect">
            <a:avLst/>
          </a:prstGeom>
          <a:noFill/>
        </p:spPr>
        <p:txBody>
          <a:bodyPr wrap="none" rtlCol="0">
            <a:spAutoFit/>
          </a:bodyPr>
          <a:lstStyle/>
          <a:p>
            <a:pPr algn="ctr"/>
            <a:r>
              <a:rPr lang="en-GB" sz="2000" b="1" dirty="0">
                <a:solidFill>
                  <a:srgbClr val="115076"/>
                </a:solidFill>
              </a:rPr>
              <a:t>Bri</a:t>
            </a:r>
            <a:r>
              <a:rPr lang="en-GB" sz="2000" b="1" dirty="0">
                <a:solidFill>
                  <a:srgbClr val="EE6000"/>
                </a:solidFill>
              </a:rPr>
              <a:t>g</a:t>
            </a:r>
            <a:r>
              <a:rPr lang="en-GB" sz="2000" b="1" dirty="0">
                <a:solidFill>
                  <a:srgbClr val="115076"/>
                </a:solidFill>
              </a:rPr>
              <a:t>itte</a:t>
            </a:r>
          </a:p>
        </p:txBody>
      </p:sp>
      <p:sp>
        <p:nvSpPr>
          <p:cNvPr id="32" name="TextBox 31">
            <a:extLst>
              <a:ext uri="{FF2B5EF4-FFF2-40B4-BE49-F238E27FC236}">
                <a16:creationId xmlns:a16="http://schemas.microsoft.com/office/drawing/2014/main" id="{09A02850-B0EB-428E-A174-9B376AF1CC7D}"/>
              </a:ext>
            </a:extLst>
          </p:cNvPr>
          <p:cNvSpPr txBox="1"/>
          <p:nvPr/>
        </p:nvSpPr>
        <p:spPr>
          <a:xfrm>
            <a:off x="5287123" y="6014236"/>
            <a:ext cx="1617751" cy="400110"/>
          </a:xfrm>
          <a:prstGeom prst="rect">
            <a:avLst/>
          </a:prstGeom>
          <a:noFill/>
        </p:spPr>
        <p:txBody>
          <a:bodyPr wrap="none" rtlCol="0">
            <a:spAutoFit/>
          </a:bodyPr>
          <a:lstStyle/>
          <a:p>
            <a:pPr algn="ctr"/>
            <a:r>
              <a:rPr lang="en-GB" sz="2000" b="1" dirty="0">
                <a:solidFill>
                  <a:srgbClr val="EE6000"/>
                </a:solidFill>
              </a:rPr>
              <a:t>C</a:t>
            </a:r>
            <a:r>
              <a:rPr lang="en-GB" sz="2000" b="1" dirty="0">
                <a:solidFill>
                  <a:srgbClr val="115076"/>
                </a:solidFill>
              </a:rPr>
              <a:t>éline Dion</a:t>
            </a:r>
          </a:p>
        </p:txBody>
      </p:sp>
      <p:sp>
        <p:nvSpPr>
          <p:cNvPr id="33" name="TextBox 32">
            <a:extLst>
              <a:ext uri="{FF2B5EF4-FFF2-40B4-BE49-F238E27FC236}">
                <a16:creationId xmlns:a16="http://schemas.microsoft.com/office/drawing/2014/main" id="{30EEF7AA-D1A2-47DC-B611-2B343A059874}"/>
              </a:ext>
            </a:extLst>
          </p:cNvPr>
          <p:cNvSpPr txBox="1"/>
          <p:nvPr/>
        </p:nvSpPr>
        <p:spPr>
          <a:xfrm>
            <a:off x="8648961" y="6014236"/>
            <a:ext cx="2023311" cy="400110"/>
          </a:xfrm>
          <a:prstGeom prst="rect">
            <a:avLst/>
          </a:prstGeom>
          <a:noFill/>
        </p:spPr>
        <p:txBody>
          <a:bodyPr wrap="none" rtlCol="0">
            <a:spAutoFit/>
          </a:bodyPr>
          <a:lstStyle/>
          <a:p>
            <a:pPr algn="ctr"/>
            <a:r>
              <a:rPr lang="en-GB" sz="2000" b="1" dirty="0">
                <a:solidFill>
                  <a:srgbClr val="115076"/>
                </a:solidFill>
              </a:rPr>
              <a:t>Louise </a:t>
            </a:r>
            <a:r>
              <a:rPr lang="en-GB" sz="2000" b="1" dirty="0" err="1">
                <a:solidFill>
                  <a:srgbClr val="115076"/>
                </a:solidFill>
              </a:rPr>
              <a:t>Atta</a:t>
            </a:r>
            <a:r>
              <a:rPr lang="en-GB" sz="2000" b="1" dirty="0" err="1">
                <a:solidFill>
                  <a:srgbClr val="EE6000"/>
                </a:solidFill>
              </a:rPr>
              <a:t>qu</a:t>
            </a:r>
            <a:r>
              <a:rPr lang="en-GB" sz="2000" b="1" dirty="0" err="1">
                <a:solidFill>
                  <a:srgbClr val="115076"/>
                </a:solidFill>
              </a:rPr>
              <a:t>e</a:t>
            </a:r>
            <a:endParaRPr lang="en-GB" sz="2000" b="1" dirty="0">
              <a:solidFill>
                <a:srgbClr val="115076"/>
              </a:solidFill>
            </a:endParaRPr>
          </a:p>
        </p:txBody>
      </p:sp>
      <p:pic>
        <p:nvPicPr>
          <p:cNvPr id="10" name="Picture 9">
            <a:extLst>
              <a:ext uri="{FF2B5EF4-FFF2-40B4-BE49-F238E27FC236}">
                <a16:creationId xmlns:a16="http://schemas.microsoft.com/office/drawing/2014/main" id="{4EEA4077-F1A8-4806-8C34-64F9743535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7534" y="494824"/>
            <a:ext cx="1800000" cy="1800000"/>
          </a:xfrm>
          <a:prstGeom prst="rect">
            <a:avLst/>
          </a:prstGeom>
        </p:spPr>
      </p:pic>
      <p:sp>
        <p:nvSpPr>
          <p:cNvPr id="37" name="TextBox 36">
            <a:extLst>
              <a:ext uri="{FF2B5EF4-FFF2-40B4-BE49-F238E27FC236}">
                <a16:creationId xmlns:a16="http://schemas.microsoft.com/office/drawing/2014/main" id="{DDF40B19-B1B3-4B70-9BD9-33FD097C0F7B}"/>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11" name="Title 10">
            <a:extLst>
              <a:ext uri="{FF2B5EF4-FFF2-40B4-BE49-F238E27FC236}">
                <a16:creationId xmlns:a16="http://schemas.microsoft.com/office/drawing/2014/main" id="{DF5975EB-9A34-4C76-97F7-B5192A9BEE5A}"/>
              </a:ext>
            </a:extLst>
          </p:cNvPr>
          <p:cNvSpPr>
            <a:spLocks noGrp="1"/>
          </p:cNvSpPr>
          <p:nvPr>
            <p:ph type="title"/>
          </p:nvPr>
        </p:nvSpPr>
        <p:spPr>
          <a:xfrm>
            <a:off x="838200" y="443074"/>
            <a:ext cx="5840679" cy="458476"/>
          </a:xfrm>
        </p:spPr>
        <p:txBody>
          <a:bodyPr>
            <a:normAutofit fontScale="90000"/>
          </a:bodyPr>
          <a:lstStyle/>
          <a:p>
            <a:r>
              <a:rPr lang="fr-FR" dirty="0"/>
              <a:t>Mes artistes préférés</a:t>
            </a:r>
          </a:p>
        </p:txBody>
      </p:sp>
      <p:pic>
        <p:nvPicPr>
          <p:cNvPr id="24" name="Picture 23" descr="background rectangle">
            <a:extLst>
              <a:ext uri="{FF2B5EF4-FFF2-40B4-BE49-F238E27FC236}">
                <a16:creationId xmlns:a16="http://schemas.microsoft.com/office/drawing/2014/main" id="{C9DA2BA0-E638-4CF8-8D30-68CC6BC88F48}"/>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53B507A6-9921-4DE2-9B62-92AFA7B6F58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Mes</a:t>
            </a:r>
            <a:r>
              <a:rPr lang="en-GB" sz="3600" b="1" dirty="0">
                <a:solidFill>
                  <a:schemeClr val="bg1"/>
                </a:solidFill>
              </a:rPr>
              <a:t> artistes </a:t>
            </a:r>
            <a:r>
              <a:rPr lang="en-GB" sz="3600" b="1" dirty="0" err="1">
                <a:solidFill>
                  <a:schemeClr val="bg1"/>
                </a:solidFill>
              </a:rPr>
              <a:t>préférés</a:t>
            </a:r>
            <a:endParaRPr lang="en-GB" sz="3600" b="1" dirty="0">
              <a:solidFill>
                <a:schemeClr val="bg1"/>
              </a:solidFill>
            </a:endParaRPr>
          </a:p>
        </p:txBody>
      </p:sp>
      <p:sp>
        <p:nvSpPr>
          <p:cNvPr id="26" name="Rounded Rectangle 46">
            <a:extLst>
              <a:ext uri="{FF2B5EF4-FFF2-40B4-BE49-F238E27FC236}">
                <a16:creationId xmlns:a16="http://schemas.microsoft.com/office/drawing/2014/main" id="{B2DC56FB-DA39-4868-82AF-F97385C3CAC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0866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Angele.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9"/>
                                        </p:tgtEl>
                                      </p:cBhvr>
                                    </p:animEffect>
                                    <p:animScale>
                                      <p:cBhvr>
                                        <p:cTn id="13" dur="250" autoRev="1" fill="hold"/>
                                        <p:tgtEl>
                                          <p:spTgt spid="2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francoise hardy.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0"/>
                                        </p:tgtEl>
                                      </p:cBhvr>
                                    </p:animEffect>
                                    <p:animScale>
                                      <p:cBhvr>
                                        <p:cTn id="19" dur="250" autoRev="1" fill="hold"/>
                                        <p:tgtEl>
                                          <p:spTgt spid="3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vanessa paradis.wav"/>
                                        </p:tgtEl>
                                      </p:cMediaNode>
                                    </p:audio>
                                  </p:sub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1"/>
                                        </p:tgtEl>
                                      </p:cBhvr>
                                    </p:animEffect>
                                    <p:animScale>
                                      <p:cBhvr>
                                        <p:cTn id="25" dur="250" autoRev="1" fill="hold"/>
                                        <p:tgtEl>
                                          <p:spTgt spid="3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brigitte.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2"/>
                                        </p:tgtEl>
                                      </p:cBhvr>
                                    </p:animEffect>
                                    <p:animScale>
                                      <p:cBhvr>
                                        <p:cTn id="31" dur="250" autoRev="1" fill="hold"/>
                                        <p:tgtEl>
                                          <p:spTgt spid="3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celine dion.wav"/>
                                        </p:tgtEl>
                                      </p:cMediaNode>
                                    </p:audio>
                                  </p:sub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3"/>
                                        </p:tgtEl>
                                      </p:cBhvr>
                                    </p:animEffect>
                                    <p:animScale>
                                      <p:cBhvr>
                                        <p:cTn id="37" dur="250" autoRev="1" fill="hold"/>
                                        <p:tgtEl>
                                          <p:spTgt spid="33"/>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louise attaque.wav"/>
                                        </p:tgtEl>
                                      </p:cMediaNode>
                                    </p:audio>
                                  </p:subTnLst>
                                </p:cTn>
                              </p:par>
                            </p:childTnLst>
                          </p:cTn>
                        </p:par>
                      </p:childTnLst>
                    </p:cTn>
                  </p:par>
                </p:childTnLst>
              </p:cTn>
              <p:nextCondLst>
                <p:cond evt="onClick" delay="0">
                  <p:tgtEl>
                    <p:spTgt spid="33"/>
                  </p:tgtEl>
                </p:cond>
              </p:nextCondLst>
            </p:seq>
          </p:childTnLst>
        </p:cTn>
      </p:par>
    </p:tnLst>
    <p:bldLst>
      <p:bldP spid="6" grpId="0"/>
      <p:bldP spid="29" grpId="0"/>
      <p:bldP spid="30"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DF40B19-B1B3-4B70-9BD9-33FD097C0F7B}"/>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21" name="TextBox 20">
            <a:extLst>
              <a:ext uri="{FF2B5EF4-FFF2-40B4-BE49-F238E27FC236}">
                <a16:creationId xmlns:a16="http://schemas.microsoft.com/office/drawing/2014/main" id="{F67F072F-43EE-4AD6-88C4-6CF44F4E9090}"/>
              </a:ext>
            </a:extLst>
          </p:cNvPr>
          <p:cNvSpPr txBox="1"/>
          <p:nvPr/>
        </p:nvSpPr>
        <p:spPr>
          <a:xfrm>
            <a:off x="-1" y="1163992"/>
            <a:ext cx="10610597" cy="461665"/>
          </a:xfrm>
          <a:prstGeom prst="rect">
            <a:avLst/>
          </a:prstGeom>
          <a:noFill/>
        </p:spPr>
        <p:txBody>
          <a:bodyPr wrap="none" rtlCol="0">
            <a:spAutoFit/>
          </a:bodyPr>
          <a:lstStyle/>
          <a:p>
            <a:r>
              <a:rPr lang="en-GB" sz="2400" dirty="0" err="1">
                <a:solidFill>
                  <a:srgbClr val="115076"/>
                </a:solidFill>
              </a:rPr>
              <a:t>Prononce</a:t>
            </a:r>
            <a:r>
              <a:rPr lang="en-GB" sz="2400" dirty="0">
                <a:solidFill>
                  <a:srgbClr val="115076"/>
                </a:solidFill>
              </a:rPr>
              <a:t> </a:t>
            </a:r>
            <a:r>
              <a:rPr lang="en-GB" sz="2400" dirty="0" err="1">
                <a:solidFill>
                  <a:srgbClr val="115076"/>
                </a:solidFill>
              </a:rPr>
              <a:t>chaque</a:t>
            </a:r>
            <a:r>
              <a:rPr lang="en-GB" sz="2400" dirty="0">
                <a:solidFill>
                  <a:srgbClr val="115076"/>
                </a:solidFill>
              </a:rPr>
              <a:t> nom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attention à la </a:t>
            </a:r>
            <a:r>
              <a:rPr lang="en-GB" sz="2400" b="1" dirty="0">
                <a:solidFill>
                  <a:srgbClr val="115076"/>
                </a:solidFill>
              </a:rPr>
              <a:t>SSC</a:t>
            </a:r>
            <a:r>
              <a:rPr lang="en-GB" sz="2400" dirty="0">
                <a:solidFill>
                  <a:srgbClr val="115076"/>
                </a:solidFill>
              </a:rPr>
              <a:t> </a:t>
            </a:r>
            <a:r>
              <a:rPr lang="en-GB" sz="2400" dirty="0" err="1">
                <a:solidFill>
                  <a:srgbClr val="115076"/>
                </a:solidFill>
              </a:rPr>
              <a:t>en</a:t>
            </a:r>
            <a:r>
              <a:rPr lang="en-GB" sz="2400" dirty="0">
                <a:solidFill>
                  <a:srgbClr val="115076"/>
                </a:solidFill>
              </a:rPr>
              <a:t> orange.</a:t>
            </a:r>
          </a:p>
        </p:txBody>
      </p:sp>
      <p:pic>
        <p:nvPicPr>
          <p:cNvPr id="16388" name="Picture 4" descr="https://upload.wikimedia.org/wikipedia/commons/0/03/Justice.png">
            <a:hlinkClick r:id="" action="ppaction://noaction">
              <a:snd r:embed="rId3" name="justice.wav"/>
            </a:hlinkClick>
            <a:extLst>
              <a:ext uri="{FF2B5EF4-FFF2-40B4-BE49-F238E27FC236}">
                <a16:creationId xmlns:a16="http://schemas.microsoft.com/office/drawing/2014/main" id="{EEAC590B-998F-4C46-B129-340EBCF55E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6212" y="1784936"/>
            <a:ext cx="271084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0" name="Picture 6" descr="Description de cette image, également commentée ci-après">
            <a:hlinkClick r:id="" action="ppaction://noaction">
              <a:snd r:embed="rId4" name="slimane.wav"/>
            </a:hlinkClick>
            <a:extLst>
              <a:ext uri="{FF2B5EF4-FFF2-40B4-BE49-F238E27FC236}">
                <a16:creationId xmlns:a16="http://schemas.microsoft.com/office/drawing/2014/main" id="{CB887F35-81DE-4B5F-AC5A-DCBBD623B7F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1208" y="1784936"/>
            <a:ext cx="134958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2" name="Picture 8" descr="Indochine performing in the Meteor Tour, 2009">
            <a:hlinkClick r:id="" action="ppaction://noaction">
              <a:snd r:embed="rId5" name="indochine.wav"/>
            </a:hlinkClick>
            <a:extLst>
              <a:ext uri="{FF2B5EF4-FFF2-40B4-BE49-F238E27FC236}">
                <a16:creationId xmlns:a16="http://schemas.microsoft.com/office/drawing/2014/main" id="{E6F4F9B7-A4C7-47B9-8682-9147363DA5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13894" y="1784936"/>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4" name="Picture 10" descr="Description de l'image Festival des Vieilles Charrues 2014 - Casseurs Flowters.jpg.">
            <a:hlinkClick r:id="" action="ppaction://noaction">
              <a:snd r:embed="rId6" name="casseurs flowters.wav"/>
            </a:hlinkClick>
            <a:extLst>
              <a:ext uri="{FF2B5EF4-FFF2-40B4-BE49-F238E27FC236}">
                <a16:creationId xmlns:a16="http://schemas.microsoft.com/office/drawing/2014/main" id="{5A9B37C6-A0A9-48E5-9371-31200C84D0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37993" y="4157663"/>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6" name="Picture 12" descr="Description de cette image, également commentée ci-après">
            <a:hlinkClick r:id="" action="ppaction://noaction">
              <a:snd r:embed="rId7" name="air.wav"/>
            </a:hlinkClick>
            <a:extLst>
              <a:ext uri="{FF2B5EF4-FFF2-40B4-BE49-F238E27FC236}">
                <a16:creationId xmlns:a16="http://schemas.microsoft.com/office/drawing/2014/main" id="{D9896E6A-64E5-4D49-B951-CB2BF94492F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48630" y="4157663"/>
            <a:ext cx="269473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8" name="Picture 14" descr="Description de cette image, également commentée ci-après">
            <a:hlinkClick r:id="" action="ppaction://noaction">
              <a:snd r:embed="rId8" name="les variations.wav"/>
            </a:hlinkClick>
            <a:extLst>
              <a:ext uri="{FF2B5EF4-FFF2-40B4-BE49-F238E27FC236}">
                <a16:creationId xmlns:a16="http://schemas.microsoft.com/office/drawing/2014/main" id="{1C5B9404-FB84-44D6-8DA0-FC1CEE269D3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5322" y="4157663"/>
            <a:ext cx="267907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A419BB3-6537-479F-A313-2D999B2A0FB1}"/>
              </a:ext>
            </a:extLst>
          </p:cNvPr>
          <p:cNvSpPr txBox="1"/>
          <p:nvPr/>
        </p:nvSpPr>
        <p:spPr>
          <a:xfrm>
            <a:off x="2302099" y="3671244"/>
            <a:ext cx="1039067" cy="400110"/>
          </a:xfrm>
          <a:prstGeom prst="rect">
            <a:avLst/>
          </a:prstGeom>
          <a:noFill/>
        </p:spPr>
        <p:txBody>
          <a:bodyPr wrap="none" rtlCol="0">
            <a:spAutoFit/>
          </a:bodyPr>
          <a:lstStyle/>
          <a:p>
            <a:pPr algn="ctr"/>
            <a:r>
              <a:rPr lang="en-GB" sz="2000" b="1" dirty="0">
                <a:solidFill>
                  <a:srgbClr val="115076"/>
                </a:solidFill>
              </a:rPr>
              <a:t>J</a:t>
            </a:r>
            <a:r>
              <a:rPr lang="en-GB" sz="2000" b="1" dirty="0">
                <a:solidFill>
                  <a:srgbClr val="EE6000"/>
                </a:solidFill>
              </a:rPr>
              <a:t>u</a:t>
            </a:r>
            <a:r>
              <a:rPr lang="en-GB" sz="2000" b="1" dirty="0">
                <a:solidFill>
                  <a:srgbClr val="115076"/>
                </a:solidFill>
              </a:rPr>
              <a:t>stice</a:t>
            </a:r>
          </a:p>
        </p:txBody>
      </p:sp>
      <p:sp>
        <p:nvSpPr>
          <p:cNvPr id="34" name="TextBox 33">
            <a:extLst>
              <a:ext uri="{FF2B5EF4-FFF2-40B4-BE49-F238E27FC236}">
                <a16:creationId xmlns:a16="http://schemas.microsoft.com/office/drawing/2014/main" id="{F0408A31-950D-4E40-84F6-45BF12A5A828}"/>
              </a:ext>
            </a:extLst>
          </p:cNvPr>
          <p:cNvSpPr txBox="1"/>
          <p:nvPr/>
        </p:nvSpPr>
        <p:spPr>
          <a:xfrm>
            <a:off x="5529564" y="3675947"/>
            <a:ext cx="1167307" cy="400110"/>
          </a:xfrm>
          <a:prstGeom prst="rect">
            <a:avLst/>
          </a:prstGeom>
          <a:noFill/>
        </p:spPr>
        <p:txBody>
          <a:bodyPr wrap="none" rtlCol="0">
            <a:spAutoFit/>
          </a:bodyPr>
          <a:lstStyle/>
          <a:p>
            <a:pPr algn="ctr"/>
            <a:r>
              <a:rPr lang="en-GB" sz="2000" b="1" dirty="0">
                <a:solidFill>
                  <a:srgbClr val="115076"/>
                </a:solidFill>
              </a:rPr>
              <a:t>Sliman</a:t>
            </a:r>
            <a:r>
              <a:rPr lang="en-GB" sz="2000" b="1" dirty="0">
                <a:solidFill>
                  <a:srgbClr val="EE6000"/>
                </a:solidFill>
              </a:rPr>
              <a:t>e</a:t>
            </a:r>
          </a:p>
        </p:txBody>
      </p:sp>
      <p:sp>
        <p:nvSpPr>
          <p:cNvPr id="35" name="TextBox 34">
            <a:extLst>
              <a:ext uri="{FF2B5EF4-FFF2-40B4-BE49-F238E27FC236}">
                <a16:creationId xmlns:a16="http://schemas.microsoft.com/office/drawing/2014/main" id="{48745F2F-1D6D-4BC3-8544-9CFE3DB60D23}"/>
              </a:ext>
            </a:extLst>
          </p:cNvPr>
          <p:cNvSpPr txBox="1"/>
          <p:nvPr/>
        </p:nvSpPr>
        <p:spPr>
          <a:xfrm>
            <a:off x="8874947" y="3671244"/>
            <a:ext cx="1439818" cy="400110"/>
          </a:xfrm>
          <a:prstGeom prst="rect">
            <a:avLst/>
          </a:prstGeom>
          <a:noFill/>
        </p:spPr>
        <p:txBody>
          <a:bodyPr wrap="none" rtlCol="0">
            <a:spAutoFit/>
          </a:bodyPr>
          <a:lstStyle/>
          <a:p>
            <a:pPr algn="ctr"/>
            <a:r>
              <a:rPr lang="en-GB" sz="2000" b="1" dirty="0" err="1">
                <a:solidFill>
                  <a:srgbClr val="115076"/>
                </a:solidFill>
              </a:rPr>
              <a:t>Indo</a:t>
            </a:r>
            <a:r>
              <a:rPr lang="en-GB" sz="2000" b="1" dirty="0" err="1">
                <a:solidFill>
                  <a:srgbClr val="EE6000"/>
                </a:solidFill>
              </a:rPr>
              <a:t>ch</a:t>
            </a:r>
            <a:r>
              <a:rPr lang="en-GB" sz="2000" b="1" dirty="0" err="1">
                <a:solidFill>
                  <a:srgbClr val="115076"/>
                </a:solidFill>
              </a:rPr>
              <a:t>ine</a:t>
            </a:r>
            <a:endParaRPr lang="en-GB" sz="2000" b="1" dirty="0">
              <a:solidFill>
                <a:srgbClr val="EE6000"/>
              </a:solidFill>
            </a:endParaRPr>
          </a:p>
        </p:txBody>
      </p:sp>
      <p:sp>
        <p:nvSpPr>
          <p:cNvPr id="36" name="TextBox 35">
            <a:extLst>
              <a:ext uri="{FF2B5EF4-FFF2-40B4-BE49-F238E27FC236}">
                <a16:creationId xmlns:a16="http://schemas.microsoft.com/office/drawing/2014/main" id="{CF02794B-D5FB-42BC-A075-A6826F042D49}"/>
              </a:ext>
            </a:extLst>
          </p:cNvPr>
          <p:cNvSpPr txBox="1"/>
          <p:nvPr/>
        </p:nvSpPr>
        <p:spPr>
          <a:xfrm>
            <a:off x="1412176" y="5957663"/>
            <a:ext cx="2350323" cy="400110"/>
          </a:xfrm>
          <a:prstGeom prst="rect">
            <a:avLst/>
          </a:prstGeom>
          <a:noFill/>
        </p:spPr>
        <p:txBody>
          <a:bodyPr wrap="none" rtlCol="0">
            <a:spAutoFit/>
          </a:bodyPr>
          <a:lstStyle/>
          <a:p>
            <a:pPr algn="ctr"/>
            <a:r>
              <a:rPr lang="en-GB" sz="2000" b="1" dirty="0" err="1">
                <a:solidFill>
                  <a:srgbClr val="115076"/>
                </a:solidFill>
              </a:rPr>
              <a:t>Cass</a:t>
            </a:r>
            <a:r>
              <a:rPr lang="en-GB" sz="2000" b="1" dirty="0" err="1">
                <a:solidFill>
                  <a:srgbClr val="EE6000"/>
                </a:solidFill>
              </a:rPr>
              <a:t>eu</a:t>
            </a:r>
            <a:r>
              <a:rPr lang="en-GB" sz="2000" b="1" dirty="0" err="1">
                <a:solidFill>
                  <a:srgbClr val="115076"/>
                </a:solidFill>
              </a:rPr>
              <a:t>rs</a:t>
            </a:r>
            <a:r>
              <a:rPr lang="en-GB" sz="2000" b="1" dirty="0">
                <a:solidFill>
                  <a:srgbClr val="115076"/>
                </a:solidFill>
              </a:rPr>
              <a:t> </a:t>
            </a:r>
            <a:r>
              <a:rPr lang="en-GB" sz="2000" b="1" dirty="0" err="1">
                <a:solidFill>
                  <a:srgbClr val="115076"/>
                </a:solidFill>
              </a:rPr>
              <a:t>Flowters</a:t>
            </a:r>
            <a:endParaRPr lang="en-GB" sz="2000" b="1" dirty="0">
              <a:solidFill>
                <a:srgbClr val="EE6000"/>
              </a:solidFill>
            </a:endParaRPr>
          </a:p>
        </p:txBody>
      </p:sp>
      <p:sp>
        <p:nvSpPr>
          <p:cNvPr id="38" name="TextBox 37">
            <a:extLst>
              <a:ext uri="{FF2B5EF4-FFF2-40B4-BE49-F238E27FC236}">
                <a16:creationId xmlns:a16="http://schemas.microsoft.com/office/drawing/2014/main" id="{B3B55DE3-0596-492D-B0FE-8EFCBA8BA46B}"/>
              </a:ext>
            </a:extLst>
          </p:cNvPr>
          <p:cNvSpPr txBox="1"/>
          <p:nvPr/>
        </p:nvSpPr>
        <p:spPr>
          <a:xfrm>
            <a:off x="5837753" y="5957663"/>
            <a:ext cx="516488" cy="400110"/>
          </a:xfrm>
          <a:prstGeom prst="rect">
            <a:avLst/>
          </a:prstGeom>
          <a:noFill/>
        </p:spPr>
        <p:txBody>
          <a:bodyPr wrap="none" rtlCol="0">
            <a:spAutoFit/>
          </a:bodyPr>
          <a:lstStyle/>
          <a:p>
            <a:pPr algn="ctr"/>
            <a:r>
              <a:rPr lang="en-GB" sz="2000" b="1" dirty="0">
                <a:solidFill>
                  <a:srgbClr val="EE6000"/>
                </a:solidFill>
              </a:rPr>
              <a:t>Ai</a:t>
            </a:r>
            <a:r>
              <a:rPr lang="en-GB" sz="2000" b="1" dirty="0">
                <a:solidFill>
                  <a:srgbClr val="115076"/>
                </a:solidFill>
              </a:rPr>
              <a:t>r</a:t>
            </a:r>
            <a:endParaRPr lang="en-GB" sz="2000" b="1" dirty="0">
              <a:solidFill>
                <a:srgbClr val="EE6000"/>
              </a:solidFill>
            </a:endParaRPr>
          </a:p>
        </p:txBody>
      </p:sp>
      <p:sp>
        <p:nvSpPr>
          <p:cNvPr id="39" name="TextBox 38">
            <a:extLst>
              <a:ext uri="{FF2B5EF4-FFF2-40B4-BE49-F238E27FC236}">
                <a16:creationId xmlns:a16="http://schemas.microsoft.com/office/drawing/2014/main" id="{1F31212F-6D92-40CE-8DCC-E897824E2AA0}"/>
              </a:ext>
            </a:extLst>
          </p:cNvPr>
          <p:cNvSpPr txBox="1"/>
          <p:nvPr/>
        </p:nvSpPr>
        <p:spPr>
          <a:xfrm>
            <a:off x="8657741" y="5957663"/>
            <a:ext cx="1874231" cy="400110"/>
          </a:xfrm>
          <a:prstGeom prst="rect">
            <a:avLst/>
          </a:prstGeom>
          <a:noFill/>
        </p:spPr>
        <p:txBody>
          <a:bodyPr wrap="none" rtlCol="0">
            <a:spAutoFit/>
          </a:bodyPr>
          <a:lstStyle/>
          <a:p>
            <a:pPr algn="ctr"/>
            <a:r>
              <a:rPr lang="en-GB" sz="2000" b="1" dirty="0">
                <a:solidFill>
                  <a:srgbClr val="115076"/>
                </a:solidFill>
              </a:rPr>
              <a:t>Les Varia</a:t>
            </a:r>
            <a:r>
              <a:rPr lang="en-GB" sz="2000" b="1" dirty="0">
                <a:solidFill>
                  <a:srgbClr val="EE6000"/>
                </a:solidFill>
              </a:rPr>
              <a:t>tion</a:t>
            </a:r>
            <a:r>
              <a:rPr lang="en-GB" sz="2000" b="1" dirty="0">
                <a:solidFill>
                  <a:srgbClr val="115076"/>
                </a:solidFill>
              </a:rPr>
              <a:t>s</a:t>
            </a:r>
            <a:endParaRPr lang="en-GB" sz="2000" b="1" dirty="0">
              <a:solidFill>
                <a:srgbClr val="EE6000"/>
              </a:solidFill>
            </a:endParaRPr>
          </a:p>
        </p:txBody>
      </p:sp>
      <p:pic>
        <p:nvPicPr>
          <p:cNvPr id="9" name="Picture 8">
            <a:extLst>
              <a:ext uri="{FF2B5EF4-FFF2-40B4-BE49-F238E27FC236}">
                <a16:creationId xmlns:a16="http://schemas.microsoft.com/office/drawing/2014/main" id="{7C787B82-6F69-4E2F-93C2-63DFCE4D3D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7534" y="500227"/>
            <a:ext cx="1800000" cy="1800000"/>
          </a:xfrm>
          <a:prstGeom prst="rect">
            <a:avLst/>
          </a:prstGeom>
        </p:spPr>
      </p:pic>
      <p:sp>
        <p:nvSpPr>
          <p:cNvPr id="6" name="Title 5">
            <a:extLst>
              <a:ext uri="{FF2B5EF4-FFF2-40B4-BE49-F238E27FC236}">
                <a16:creationId xmlns:a16="http://schemas.microsoft.com/office/drawing/2014/main" id="{C3377CFE-5E5A-427D-A70F-B999E496F4F8}"/>
              </a:ext>
            </a:extLst>
          </p:cNvPr>
          <p:cNvSpPr>
            <a:spLocks noGrp="1"/>
          </p:cNvSpPr>
          <p:nvPr>
            <p:ph type="title"/>
          </p:nvPr>
        </p:nvSpPr>
        <p:spPr>
          <a:xfrm>
            <a:off x="838200" y="443074"/>
            <a:ext cx="5840679" cy="530880"/>
          </a:xfrm>
        </p:spPr>
        <p:txBody>
          <a:bodyPr>
            <a:normAutofit fontScale="90000"/>
          </a:bodyPr>
          <a:lstStyle/>
          <a:p>
            <a:r>
              <a:rPr lang="fr-FR" dirty="0"/>
              <a:t>Mes artistes préférés</a:t>
            </a:r>
          </a:p>
        </p:txBody>
      </p:sp>
      <p:pic>
        <p:nvPicPr>
          <p:cNvPr id="22" name="Picture 21" descr="background rectangle">
            <a:extLst>
              <a:ext uri="{FF2B5EF4-FFF2-40B4-BE49-F238E27FC236}">
                <a16:creationId xmlns:a16="http://schemas.microsoft.com/office/drawing/2014/main" id="{2EA2CEBA-4749-48C1-AA2C-17240A05A37A}"/>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FD3ABAD5-52A0-4188-8712-992FCBD1DC3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Mes</a:t>
            </a:r>
            <a:r>
              <a:rPr lang="en-GB" sz="3600" b="1" dirty="0">
                <a:solidFill>
                  <a:schemeClr val="bg1"/>
                </a:solidFill>
              </a:rPr>
              <a:t> artistes </a:t>
            </a:r>
            <a:r>
              <a:rPr lang="en-GB" sz="3600" b="1" dirty="0" err="1">
                <a:solidFill>
                  <a:schemeClr val="bg1"/>
                </a:solidFill>
              </a:rPr>
              <a:t>préférés</a:t>
            </a:r>
            <a:endParaRPr lang="en-GB" sz="3600" b="1" dirty="0">
              <a:solidFill>
                <a:schemeClr val="bg1"/>
              </a:solidFill>
            </a:endParaRPr>
          </a:p>
        </p:txBody>
      </p:sp>
      <p:sp>
        <p:nvSpPr>
          <p:cNvPr id="24" name="Rounded Rectangle 46">
            <a:extLst>
              <a:ext uri="{FF2B5EF4-FFF2-40B4-BE49-F238E27FC236}">
                <a16:creationId xmlns:a16="http://schemas.microsoft.com/office/drawing/2014/main" id="{9E8CD1EC-7063-4BA7-B593-825AF470FF7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8133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justice.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4"/>
                                        </p:tgtEl>
                                      </p:cBhvr>
                                    </p:animEffect>
                                    <p:animScale>
                                      <p:cBhvr>
                                        <p:cTn id="13" dur="250" autoRev="1" fill="hold"/>
                                        <p:tgtEl>
                                          <p:spTgt spid="3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sliman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5"/>
                                        </p:tgtEl>
                                      </p:cBhvr>
                                    </p:animEffect>
                                    <p:animScale>
                                      <p:cBhvr>
                                        <p:cTn id="19" dur="250" autoRev="1" fill="hold"/>
                                        <p:tgtEl>
                                          <p:spTgt spid="3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indochine.wav"/>
                                        </p:tgtEl>
                                      </p:cMediaNode>
                                    </p:audio>
                                  </p:sub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6"/>
                                        </p:tgtEl>
                                      </p:cBhvr>
                                    </p:animEffect>
                                    <p:animScale>
                                      <p:cBhvr>
                                        <p:cTn id="25" dur="250" autoRev="1" fill="hold"/>
                                        <p:tgtEl>
                                          <p:spTgt spid="3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casseurs flowters.wav"/>
                                        </p:tgtEl>
                                      </p:cMediaNode>
                                    </p:audio>
                                  </p:sub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8"/>
                                        </p:tgtEl>
                                      </p:cBhvr>
                                    </p:animEffect>
                                    <p:animScale>
                                      <p:cBhvr>
                                        <p:cTn id="31" dur="250" autoRev="1" fill="hold"/>
                                        <p:tgtEl>
                                          <p:spTgt spid="3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air.wav"/>
                                        </p:tgtEl>
                                      </p:cMediaNode>
                                    </p:audio>
                                  </p:sub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9"/>
                                        </p:tgtEl>
                                      </p:cBhvr>
                                    </p:animEffect>
                                    <p:animScale>
                                      <p:cBhvr>
                                        <p:cTn id="37" dur="250" autoRev="1" fill="hold"/>
                                        <p:tgtEl>
                                          <p:spTgt spid="3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les variations.wav"/>
                                        </p:tgtEl>
                                      </p:cMediaNode>
                                    </p:audio>
                                  </p:subTnLst>
                                </p:cTn>
                              </p:par>
                            </p:childTnLst>
                          </p:cTn>
                        </p:par>
                      </p:childTnLst>
                    </p:cTn>
                  </p:par>
                </p:childTnLst>
              </p:cTn>
              <p:nextCondLst>
                <p:cond evt="onClick" delay="0">
                  <p:tgtEl>
                    <p:spTgt spid="39"/>
                  </p:tgtEl>
                </p:cond>
              </p:nextCondLst>
            </p:seq>
          </p:childTnLst>
        </p:cTn>
      </p:par>
    </p:tnLst>
    <p:bldLst>
      <p:bldP spid="2" grpId="0"/>
      <p:bldP spid="34" grpId="0"/>
      <p:bldP spid="35" grpId="0"/>
      <p:bldP spid="36"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B8B86-3962-4837-9B65-E2CEB742579B}"/>
              </a:ext>
            </a:extLst>
          </p:cNvPr>
          <p:cNvSpPr txBox="1"/>
          <p:nvPr/>
        </p:nvSpPr>
        <p:spPr>
          <a:xfrm>
            <a:off x="0" y="1163992"/>
            <a:ext cx="8812028"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parle</a:t>
            </a:r>
            <a:r>
              <a:rPr lang="en-GB" sz="2400" dirty="0">
                <a:solidFill>
                  <a:srgbClr val="115076"/>
                </a:solidFill>
              </a:rPr>
              <a:t> à </a:t>
            </a:r>
            <a:r>
              <a:rPr lang="en-GB" sz="2400" dirty="0" err="1">
                <a:solidFill>
                  <a:srgbClr val="115076"/>
                </a:solidFill>
              </a:rPr>
              <a:t>Léa</a:t>
            </a:r>
            <a:r>
              <a:rPr lang="en-GB" sz="2400" dirty="0">
                <a:solidFill>
                  <a:srgbClr val="115076"/>
                </a:solidFill>
              </a:rPr>
              <a:t>. Lis la conversation et </a:t>
            </a:r>
            <a:r>
              <a:rPr lang="en-GB" sz="2400" dirty="0" err="1">
                <a:solidFill>
                  <a:srgbClr val="115076"/>
                </a:solidFill>
              </a:rPr>
              <a:t>écris</a:t>
            </a:r>
            <a:r>
              <a:rPr lang="en-GB" sz="2400" dirty="0">
                <a:solidFill>
                  <a:srgbClr val="115076"/>
                </a:solidFill>
              </a:rPr>
              <a:t> </a:t>
            </a:r>
            <a:r>
              <a:rPr lang="en-GB" sz="2400" b="1" dirty="0" err="1">
                <a:solidFill>
                  <a:srgbClr val="115076"/>
                </a:solidFill>
              </a:rPr>
              <a:t>il</a:t>
            </a:r>
            <a:r>
              <a:rPr lang="en-GB" sz="2400" b="1" dirty="0">
                <a:solidFill>
                  <a:srgbClr val="115076"/>
                </a:solidFill>
              </a:rPr>
              <a:t> y a</a:t>
            </a:r>
            <a:r>
              <a:rPr lang="en-GB" sz="2400" dirty="0">
                <a:solidFill>
                  <a:srgbClr val="115076"/>
                </a:solidFill>
              </a:rPr>
              <a:t>, </a:t>
            </a:r>
            <a:r>
              <a:rPr lang="en-GB" sz="2400" b="1" dirty="0">
                <a:solidFill>
                  <a:srgbClr val="115076"/>
                </a:solidFill>
              </a:rPr>
              <a:t>a </a:t>
            </a:r>
            <a:r>
              <a:rPr lang="en-GB" sz="2400" dirty="0" err="1">
                <a:solidFill>
                  <a:srgbClr val="115076"/>
                </a:solidFill>
              </a:rPr>
              <a:t>ou</a:t>
            </a:r>
            <a:r>
              <a:rPr lang="en-GB" sz="2400" dirty="0">
                <a:solidFill>
                  <a:srgbClr val="115076"/>
                </a:solidFill>
              </a:rPr>
              <a:t> </a:t>
            </a:r>
            <a:r>
              <a:rPr lang="en-GB" sz="2400" b="1" dirty="0">
                <a:solidFill>
                  <a:srgbClr val="115076"/>
                </a:solidFill>
              </a:rPr>
              <a:t>est</a:t>
            </a:r>
            <a:r>
              <a:rPr lang="en-GB" sz="2400" dirty="0">
                <a:solidFill>
                  <a:srgbClr val="115076"/>
                </a:solidFill>
              </a:rPr>
              <a:t>.</a:t>
            </a:r>
          </a:p>
        </p:txBody>
      </p:sp>
      <p:sp>
        <p:nvSpPr>
          <p:cNvPr id="11" name="Speech Bubble: Rectangle with Corners Rounded 10">
            <a:extLst>
              <a:ext uri="{FF2B5EF4-FFF2-40B4-BE49-F238E27FC236}">
                <a16:creationId xmlns:a16="http://schemas.microsoft.com/office/drawing/2014/main" id="{5001E646-939A-46E6-915A-2C465B9931CF}"/>
              </a:ext>
            </a:extLst>
          </p:cNvPr>
          <p:cNvSpPr/>
          <p:nvPr/>
        </p:nvSpPr>
        <p:spPr>
          <a:xfrm>
            <a:off x="1057068" y="16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Tu </a:t>
            </a:r>
            <a:r>
              <a:rPr lang="en-GB" sz="2000" dirty="0" err="1">
                <a:solidFill>
                  <a:srgbClr val="115076"/>
                </a:solidFill>
              </a:rPr>
              <a:t>fais</a:t>
            </a:r>
            <a:r>
              <a:rPr lang="en-GB" sz="2000" dirty="0">
                <a:solidFill>
                  <a:srgbClr val="115076"/>
                </a:solidFill>
              </a:rPr>
              <a:t> quoi </a:t>
            </a:r>
            <a:r>
              <a:rPr lang="en-GB" sz="2000" dirty="0" err="1">
                <a:solidFill>
                  <a:srgbClr val="115076"/>
                </a:solidFill>
              </a:rPr>
              <a:t>aujourd’hui</a:t>
            </a:r>
            <a:r>
              <a:rPr lang="en-GB" sz="2000" dirty="0">
                <a:solidFill>
                  <a:srgbClr val="115076"/>
                </a:solidFill>
              </a:rPr>
              <a:t> ?</a:t>
            </a:r>
          </a:p>
        </p:txBody>
      </p:sp>
      <p:sp>
        <p:nvSpPr>
          <p:cNvPr id="59" name="Speech Bubble: Rectangle with Corners Rounded 58">
            <a:extLst>
              <a:ext uri="{FF2B5EF4-FFF2-40B4-BE49-F238E27FC236}">
                <a16:creationId xmlns:a16="http://schemas.microsoft.com/office/drawing/2014/main" id="{1C0F2D56-37D9-4FF1-953E-C5395A1E830B}"/>
              </a:ext>
            </a:extLst>
          </p:cNvPr>
          <p:cNvSpPr/>
          <p:nvPr/>
        </p:nvSpPr>
        <p:spPr>
          <a:xfrm>
            <a:off x="1085290" y="25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En</a:t>
            </a:r>
            <a:r>
              <a:rPr lang="en-GB" sz="2000" dirty="0">
                <a:solidFill>
                  <a:srgbClr val="115076"/>
                </a:solidFill>
              </a:rPr>
              <a:t> </a:t>
            </a:r>
            <a:r>
              <a:rPr lang="en-GB" sz="2000" dirty="0" err="1">
                <a:solidFill>
                  <a:srgbClr val="115076"/>
                </a:solidFill>
              </a:rPr>
              <a:t>ce</a:t>
            </a:r>
            <a:r>
              <a:rPr lang="en-GB" sz="2000" dirty="0">
                <a:solidFill>
                  <a:srgbClr val="115076"/>
                </a:solidFill>
              </a:rPr>
              <a:t> moment, </a:t>
            </a:r>
            <a:r>
              <a:rPr lang="en-GB" sz="2000" b="1" dirty="0" err="1">
                <a:solidFill>
                  <a:srgbClr val="EE6000"/>
                </a:solidFill>
              </a:rPr>
              <a:t>il</a:t>
            </a:r>
            <a:r>
              <a:rPr lang="en-GB" sz="2000" b="1" dirty="0">
                <a:solidFill>
                  <a:srgbClr val="EE6000"/>
                </a:solidFill>
              </a:rPr>
              <a:t> y a   </a:t>
            </a:r>
            <a:r>
              <a:rPr lang="en-GB" sz="2000" dirty="0">
                <a:solidFill>
                  <a:srgbClr val="115076"/>
                </a:solidFill>
              </a:rPr>
              <a:t>un concert dehors.</a:t>
            </a:r>
          </a:p>
        </p:txBody>
      </p:sp>
      <p:sp>
        <p:nvSpPr>
          <p:cNvPr id="61" name="Speech Bubble: Rectangle with Corners Rounded 60">
            <a:extLst>
              <a:ext uri="{FF2B5EF4-FFF2-40B4-BE49-F238E27FC236}">
                <a16:creationId xmlns:a16="http://schemas.microsoft.com/office/drawing/2014/main" id="{6AA386A4-3139-40E7-A873-C150C5F40BCE}"/>
              </a:ext>
            </a:extLst>
          </p:cNvPr>
          <p:cNvSpPr/>
          <p:nvPr/>
        </p:nvSpPr>
        <p:spPr>
          <a:xfrm>
            <a:off x="1085290" y="34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chanteuse </a:t>
            </a:r>
            <a:r>
              <a:rPr lang="en-GB" sz="2000" b="1" dirty="0">
                <a:solidFill>
                  <a:srgbClr val="EE6000"/>
                </a:solidFill>
              </a:rPr>
              <a:t>a</a:t>
            </a:r>
            <a:r>
              <a:rPr lang="en-GB" sz="2000" dirty="0">
                <a:solidFill>
                  <a:srgbClr val="115076"/>
                </a:solidFill>
              </a:rPr>
              <a:t>       un album </a:t>
            </a:r>
            <a:r>
              <a:rPr lang="en-GB" sz="2000" dirty="0" err="1">
                <a:solidFill>
                  <a:srgbClr val="115076"/>
                </a:solidFill>
              </a:rPr>
              <a:t>en</a:t>
            </a:r>
            <a:r>
              <a:rPr lang="en-GB" sz="2000" dirty="0">
                <a:solidFill>
                  <a:srgbClr val="115076"/>
                </a:solidFill>
              </a:rPr>
              <a:t> </a:t>
            </a:r>
            <a:r>
              <a:rPr lang="en-GB" sz="2000" dirty="0" err="1">
                <a:solidFill>
                  <a:srgbClr val="115076"/>
                </a:solidFill>
              </a:rPr>
              <a:t>français</a:t>
            </a:r>
            <a:r>
              <a:rPr lang="en-GB" sz="2000" dirty="0">
                <a:solidFill>
                  <a:srgbClr val="115076"/>
                </a:solidFill>
              </a:rPr>
              <a:t> et </a:t>
            </a:r>
            <a:r>
              <a:rPr lang="en-GB" sz="2000" dirty="0" err="1">
                <a:solidFill>
                  <a:srgbClr val="115076"/>
                </a:solidFill>
              </a:rPr>
              <a:t>en</a:t>
            </a:r>
            <a:r>
              <a:rPr lang="en-GB" sz="2000" dirty="0">
                <a:solidFill>
                  <a:srgbClr val="115076"/>
                </a:solidFill>
              </a:rPr>
              <a:t> </a:t>
            </a:r>
            <a:r>
              <a:rPr lang="en-GB" sz="2000" dirty="0" err="1">
                <a:solidFill>
                  <a:srgbClr val="115076"/>
                </a:solidFill>
              </a:rPr>
              <a:t>anglais</a:t>
            </a:r>
            <a:r>
              <a:rPr lang="en-GB" sz="2000" dirty="0">
                <a:solidFill>
                  <a:srgbClr val="115076"/>
                </a:solidFill>
              </a:rPr>
              <a:t>.</a:t>
            </a:r>
          </a:p>
        </p:txBody>
      </p:sp>
      <p:sp>
        <p:nvSpPr>
          <p:cNvPr id="62" name="Speech Bubble: Rectangle with Corners Rounded 61">
            <a:extLst>
              <a:ext uri="{FF2B5EF4-FFF2-40B4-BE49-F238E27FC236}">
                <a16:creationId xmlns:a16="http://schemas.microsoft.com/office/drawing/2014/main" id="{7B69C46D-7A08-45DD-8468-E7EDD4D68001}"/>
              </a:ext>
            </a:extLst>
          </p:cNvPr>
          <p:cNvSpPr/>
          <p:nvPr/>
        </p:nvSpPr>
        <p:spPr>
          <a:xfrm>
            <a:off x="1085290" y="43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chanteuse </a:t>
            </a:r>
            <a:r>
              <a:rPr lang="en-GB" sz="2000" b="1" dirty="0" err="1">
                <a:solidFill>
                  <a:srgbClr val="EE6000"/>
                </a:solidFill>
              </a:rPr>
              <a:t>est</a:t>
            </a:r>
            <a:r>
              <a:rPr lang="en-GB" sz="2000" dirty="0">
                <a:solidFill>
                  <a:srgbClr val="115076"/>
                </a:solidFill>
              </a:rPr>
              <a:t>     Charlotte Gainsbourg ?</a:t>
            </a:r>
          </a:p>
        </p:txBody>
      </p:sp>
      <p:sp>
        <p:nvSpPr>
          <p:cNvPr id="63" name="Speech Bubble: Rectangle with Corners Rounded 62">
            <a:extLst>
              <a:ext uri="{FF2B5EF4-FFF2-40B4-BE49-F238E27FC236}">
                <a16:creationId xmlns:a16="http://schemas.microsoft.com/office/drawing/2014/main" id="{088ECA70-391C-40F0-A82D-A01A27EE6F6B}"/>
              </a:ext>
            </a:extLst>
          </p:cNvPr>
          <p:cNvSpPr/>
          <p:nvPr/>
        </p:nvSpPr>
        <p:spPr>
          <a:xfrm>
            <a:off x="1085290" y="52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Tu </a:t>
            </a:r>
            <a:r>
              <a:rPr lang="en-GB" sz="2000" dirty="0" err="1">
                <a:solidFill>
                  <a:srgbClr val="115076"/>
                </a:solidFill>
              </a:rPr>
              <a:t>aimes</a:t>
            </a:r>
            <a:r>
              <a:rPr lang="en-GB" sz="2000" dirty="0">
                <a:solidFill>
                  <a:srgbClr val="115076"/>
                </a:solidFill>
              </a:rPr>
              <a:t> Charlotte Gainsbourg </a:t>
            </a:r>
            <a:r>
              <a:rPr lang="en-GB" sz="2000" dirty="0" err="1">
                <a:solidFill>
                  <a:srgbClr val="115076"/>
                </a:solidFill>
              </a:rPr>
              <a:t>aussi</a:t>
            </a:r>
            <a:r>
              <a:rPr lang="en-GB" sz="2000" dirty="0">
                <a:solidFill>
                  <a:srgbClr val="115076"/>
                </a:solidFill>
              </a:rPr>
              <a:t> ?</a:t>
            </a:r>
          </a:p>
        </p:txBody>
      </p:sp>
      <p:sp>
        <p:nvSpPr>
          <p:cNvPr id="64" name="Speech Bubble: Rectangle with Corners Rounded 63">
            <a:extLst>
              <a:ext uri="{FF2B5EF4-FFF2-40B4-BE49-F238E27FC236}">
                <a16:creationId xmlns:a16="http://schemas.microsoft.com/office/drawing/2014/main" id="{7D91F2FE-7D82-4BCB-B648-895F28C22CC5}"/>
              </a:ext>
            </a:extLst>
          </p:cNvPr>
          <p:cNvSpPr/>
          <p:nvPr/>
        </p:nvSpPr>
        <p:spPr>
          <a:xfrm>
            <a:off x="7170411" y="16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je </a:t>
            </a:r>
            <a:r>
              <a:rPr lang="en-GB" sz="2000" dirty="0" err="1">
                <a:solidFill>
                  <a:srgbClr val="115076"/>
                </a:solidFill>
              </a:rPr>
              <a:t>regarde</a:t>
            </a:r>
            <a:r>
              <a:rPr lang="en-GB" sz="2000" dirty="0">
                <a:solidFill>
                  <a:srgbClr val="115076"/>
                </a:solidFill>
              </a:rPr>
              <a:t> le concert à la </a:t>
            </a:r>
            <a:r>
              <a:rPr lang="en-GB" sz="2000" dirty="0" err="1">
                <a:solidFill>
                  <a:srgbClr val="115076"/>
                </a:solidFill>
              </a:rPr>
              <a:t>maison</a:t>
            </a:r>
            <a:r>
              <a:rPr lang="en-GB" sz="2000" dirty="0">
                <a:solidFill>
                  <a:srgbClr val="115076"/>
                </a:solidFill>
              </a:rPr>
              <a:t>. </a:t>
            </a:r>
            <a:r>
              <a:rPr lang="en-GB" sz="2000" dirty="0" err="1">
                <a:solidFill>
                  <a:srgbClr val="115076"/>
                </a:solidFill>
              </a:rPr>
              <a:t>Normalement</a:t>
            </a:r>
            <a:r>
              <a:rPr lang="en-GB" sz="2000" dirty="0">
                <a:solidFill>
                  <a:srgbClr val="115076"/>
                </a:solidFill>
              </a:rPr>
              <a:t>,       </a:t>
            </a:r>
            <a:r>
              <a:rPr lang="en-GB" sz="2000" b="1" dirty="0" err="1">
                <a:solidFill>
                  <a:srgbClr val="EE6000"/>
                </a:solidFill>
              </a:rPr>
              <a:t>il</a:t>
            </a:r>
            <a:r>
              <a:rPr lang="en-GB" sz="2000" b="1" dirty="0">
                <a:solidFill>
                  <a:srgbClr val="EE6000"/>
                </a:solidFill>
              </a:rPr>
              <a:t> y a  </a:t>
            </a:r>
            <a:r>
              <a:rPr lang="en-GB" sz="2000" dirty="0">
                <a:solidFill>
                  <a:srgbClr val="115076"/>
                </a:solidFill>
              </a:rPr>
              <a:t>des </a:t>
            </a:r>
            <a:r>
              <a:rPr lang="en-GB" sz="2000" dirty="0" err="1">
                <a:solidFill>
                  <a:srgbClr val="115076"/>
                </a:solidFill>
              </a:rPr>
              <a:t>vidéos</a:t>
            </a:r>
            <a:r>
              <a:rPr lang="en-GB" sz="2000" dirty="0">
                <a:solidFill>
                  <a:srgbClr val="115076"/>
                </a:solidFill>
              </a:rPr>
              <a:t> </a:t>
            </a:r>
            <a:r>
              <a:rPr lang="en-GB" sz="2000" dirty="0" err="1">
                <a:solidFill>
                  <a:srgbClr val="115076"/>
                </a:solidFill>
              </a:rPr>
              <a:t>en</a:t>
            </a:r>
            <a:r>
              <a:rPr lang="en-GB" sz="2000" dirty="0">
                <a:solidFill>
                  <a:srgbClr val="115076"/>
                </a:solidFill>
              </a:rPr>
              <a:t> </a:t>
            </a:r>
            <a:r>
              <a:rPr lang="en-GB" sz="2000" dirty="0" err="1">
                <a:solidFill>
                  <a:srgbClr val="115076"/>
                </a:solidFill>
              </a:rPr>
              <a:t>ligne</a:t>
            </a:r>
            <a:r>
              <a:rPr lang="en-GB" sz="2000" dirty="0">
                <a:solidFill>
                  <a:srgbClr val="115076"/>
                </a:solidFill>
              </a:rPr>
              <a:t>.</a:t>
            </a:r>
          </a:p>
        </p:txBody>
      </p:sp>
      <p:sp>
        <p:nvSpPr>
          <p:cNvPr id="66" name="Speech Bubble: Rectangle with Corners Rounded 65">
            <a:extLst>
              <a:ext uri="{FF2B5EF4-FFF2-40B4-BE49-F238E27FC236}">
                <a16:creationId xmlns:a16="http://schemas.microsoft.com/office/drawing/2014/main" id="{6C020534-BFB1-4390-B0C6-87B31AB22F52}"/>
              </a:ext>
            </a:extLst>
          </p:cNvPr>
          <p:cNvSpPr/>
          <p:nvPr/>
        </p:nvSpPr>
        <p:spPr>
          <a:xfrm>
            <a:off x="7199517" y="4390373"/>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a:t>
            </a:r>
            <a:r>
              <a:rPr lang="en-GB" sz="2000" b="1" dirty="0" err="1">
                <a:solidFill>
                  <a:srgbClr val="EE6000"/>
                </a:solidFill>
              </a:rPr>
              <a:t>il</a:t>
            </a:r>
            <a:r>
              <a:rPr lang="en-GB" sz="2000" b="1" dirty="0">
                <a:solidFill>
                  <a:srgbClr val="EE6000"/>
                </a:solidFill>
              </a:rPr>
              <a:t> y a  </a:t>
            </a:r>
            <a:r>
              <a:rPr lang="en-GB" sz="2000" dirty="0" err="1">
                <a:solidFill>
                  <a:srgbClr val="115076"/>
                </a:solidFill>
              </a:rPr>
              <a:t>une</a:t>
            </a:r>
            <a:r>
              <a:rPr lang="en-GB" sz="2000" dirty="0">
                <a:solidFill>
                  <a:srgbClr val="115076"/>
                </a:solidFill>
              </a:rPr>
              <a:t> ambiance </a:t>
            </a:r>
            <a:r>
              <a:rPr lang="en-GB" sz="2000" dirty="0" err="1">
                <a:solidFill>
                  <a:srgbClr val="115076"/>
                </a:solidFill>
              </a:rPr>
              <a:t>sympa</a:t>
            </a:r>
            <a:r>
              <a:rPr lang="en-GB" sz="2000" dirty="0">
                <a:solidFill>
                  <a:srgbClr val="115076"/>
                </a:solidFill>
              </a:rPr>
              <a:t>.</a:t>
            </a:r>
          </a:p>
        </p:txBody>
      </p:sp>
      <p:sp>
        <p:nvSpPr>
          <p:cNvPr id="67" name="Speech Bubble: Rectangle with Corners Rounded 66">
            <a:extLst>
              <a:ext uri="{FF2B5EF4-FFF2-40B4-BE49-F238E27FC236}">
                <a16:creationId xmlns:a16="http://schemas.microsoft.com/office/drawing/2014/main" id="{543FD49F-2455-40AB-BA59-67BFBE5AB887}"/>
              </a:ext>
            </a:extLst>
          </p:cNvPr>
          <p:cNvSpPr/>
          <p:nvPr/>
        </p:nvSpPr>
        <p:spPr>
          <a:xfrm>
            <a:off x="7172532" y="2588488"/>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115076"/>
                </a:solidFill>
              </a:rPr>
              <a:t>Je pense que Charlotte Gainsbourg </a:t>
            </a:r>
            <a:r>
              <a:rPr lang="fr-FR" sz="2000" b="1" dirty="0">
                <a:solidFill>
                  <a:srgbClr val="EE6000"/>
                </a:solidFill>
              </a:rPr>
              <a:t>a</a:t>
            </a:r>
            <a:r>
              <a:rPr lang="fr-FR" sz="2000" dirty="0">
                <a:solidFill>
                  <a:srgbClr val="EE6000"/>
                </a:solidFill>
              </a:rPr>
              <a:t> </a:t>
            </a:r>
            <a:r>
              <a:rPr lang="fr-FR" sz="2000" dirty="0">
                <a:solidFill>
                  <a:srgbClr val="115076"/>
                </a:solidFill>
              </a:rPr>
              <a:t>      des parents français et anglais.</a:t>
            </a:r>
          </a:p>
        </p:txBody>
      </p:sp>
      <p:sp>
        <p:nvSpPr>
          <p:cNvPr id="68" name="Speech Bubble: Rectangle with Corners Rounded 67">
            <a:extLst>
              <a:ext uri="{FF2B5EF4-FFF2-40B4-BE49-F238E27FC236}">
                <a16:creationId xmlns:a16="http://schemas.microsoft.com/office/drawing/2014/main" id="{121D0883-73E3-4FBA-8BAF-2AE8AE320A33}"/>
              </a:ext>
            </a:extLst>
          </p:cNvPr>
          <p:cNvSpPr/>
          <p:nvPr/>
        </p:nvSpPr>
        <p:spPr>
          <a:xfrm>
            <a:off x="7199517" y="3493079"/>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Le concert </a:t>
            </a:r>
            <a:r>
              <a:rPr lang="en-GB" sz="2000" b="1" dirty="0" err="1">
                <a:solidFill>
                  <a:srgbClr val="EE6000"/>
                </a:solidFill>
              </a:rPr>
              <a:t>est</a:t>
            </a:r>
            <a:r>
              <a:rPr lang="en-GB" sz="2000" dirty="0">
                <a:solidFill>
                  <a:srgbClr val="EE6000"/>
                </a:solidFill>
              </a:rPr>
              <a:t> </a:t>
            </a:r>
            <a:r>
              <a:rPr lang="en-GB" sz="2000" dirty="0">
                <a:solidFill>
                  <a:srgbClr val="115076"/>
                </a:solidFill>
              </a:rPr>
              <a:t>    excellent !</a:t>
            </a:r>
          </a:p>
        </p:txBody>
      </p:sp>
      <p:sp>
        <p:nvSpPr>
          <p:cNvPr id="70" name="Speech Bubble: Rectangle with Corners Rounded 69">
            <a:extLst>
              <a:ext uri="{FF2B5EF4-FFF2-40B4-BE49-F238E27FC236}">
                <a16:creationId xmlns:a16="http://schemas.microsoft.com/office/drawing/2014/main" id="{F8B0C366-D457-46D8-8AD7-F0D90D9CEF12}"/>
              </a:ext>
            </a:extLst>
          </p:cNvPr>
          <p:cNvSpPr/>
          <p:nvPr/>
        </p:nvSpPr>
        <p:spPr>
          <a:xfrm>
            <a:off x="7170412" y="5288972"/>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musique </a:t>
            </a:r>
            <a:r>
              <a:rPr lang="en-GB" sz="2000" b="1" dirty="0" err="1">
                <a:solidFill>
                  <a:srgbClr val="EE6000"/>
                </a:solidFill>
              </a:rPr>
              <a:t>est</a:t>
            </a:r>
            <a:r>
              <a:rPr lang="en-GB" sz="2000" b="1" dirty="0">
                <a:solidFill>
                  <a:srgbClr val="EE6000"/>
                </a:solidFill>
              </a:rPr>
              <a:t>  </a:t>
            </a:r>
            <a:r>
              <a:rPr lang="en-GB" sz="2000" b="1" dirty="0">
                <a:solidFill>
                  <a:srgbClr val="115076"/>
                </a:solidFill>
              </a:rPr>
              <a:t>   </a:t>
            </a:r>
            <a:r>
              <a:rPr lang="en-GB" sz="2000" dirty="0">
                <a:solidFill>
                  <a:srgbClr val="115076"/>
                </a:solidFill>
              </a:rPr>
              <a:t> cool !</a:t>
            </a:r>
          </a:p>
        </p:txBody>
      </p:sp>
      <p:sp>
        <p:nvSpPr>
          <p:cNvPr id="12" name="Rectangle 11">
            <a:extLst>
              <a:ext uri="{FF2B5EF4-FFF2-40B4-BE49-F238E27FC236}">
                <a16:creationId xmlns:a16="http://schemas.microsoft.com/office/drawing/2014/main" id="{C8B5C4D8-87E5-4EEB-84A4-5A900A38E8CF}"/>
              </a:ext>
            </a:extLst>
          </p:cNvPr>
          <p:cNvSpPr/>
          <p:nvPr/>
        </p:nvSpPr>
        <p:spPr>
          <a:xfrm>
            <a:off x="3171618" y="2766418"/>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[1] _</a:t>
            </a:r>
          </a:p>
        </p:txBody>
      </p:sp>
      <p:sp>
        <p:nvSpPr>
          <p:cNvPr id="82" name="Rectangle 81">
            <a:extLst>
              <a:ext uri="{FF2B5EF4-FFF2-40B4-BE49-F238E27FC236}">
                <a16:creationId xmlns:a16="http://schemas.microsoft.com/office/drawing/2014/main" id="{36492ACA-3D20-495F-9ADB-577C7AFC77AB}"/>
              </a:ext>
            </a:extLst>
          </p:cNvPr>
          <p:cNvSpPr/>
          <p:nvPr/>
        </p:nvSpPr>
        <p:spPr>
          <a:xfrm>
            <a:off x="2894509" y="3656432"/>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[2] _</a:t>
            </a:r>
          </a:p>
        </p:txBody>
      </p:sp>
      <p:sp>
        <p:nvSpPr>
          <p:cNvPr id="83" name="Rectangle 82">
            <a:extLst>
              <a:ext uri="{FF2B5EF4-FFF2-40B4-BE49-F238E27FC236}">
                <a16:creationId xmlns:a16="http://schemas.microsoft.com/office/drawing/2014/main" id="{359B20FC-9CA4-4CE3-9B20-FF6E5FBB9CF4}"/>
              </a:ext>
            </a:extLst>
          </p:cNvPr>
          <p:cNvSpPr/>
          <p:nvPr/>
        </p:nvSpPr>
        <p:spPr>
          <a:xfrm>
            <a:off x="2951128" y="4541811"/>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[3] _</a:t>
            </a:r>
          </a:p>
        </p:txBody>
      </p:sp>
      <p:sp>
        <p:nvSpPr>
          <p:cNvPr id="84" name="Rectangle 83">
            <a:extLst>
              <a:ext uri="{FF2B5EF4-FFF2-40B4-BE49-F238E27FC236}">
                <a16:creationId xmlns:a16="http://schemas.microsoft.com/office/drawing/2014/main" id="{643C86A2-62D3-4FBE-8035-1B98D2FF1466}"/>
              </a:ext>
            </a:extLst>
          </p:cNvPr>
          <p:cNvSpPr/>
          <p:nvPr/>
        </p:nvSpPr>
        <p:spPr>
          <a:xfrm>
            <a:off x="7275717" y="2284035"/>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[4] _</a:t>
            </a:r>
          </a:p>
        </p:txBody>
      </p:sp>
      <p:sp>
        <p:nvSpPr>
          <p:cNvPr id="94" name="Rectangle 93">
            <a:extLst>
              <a:ext uri="{FF2B5EF4-FFF2-40B4-BE49-F238E27FC236}">
                <a16:creationId xmlns:a16="http://schemas.microsoft.com/office/drawing/2014/main" id="{16D5C5A0-06BD-4EB4-8D24-DEB5F7FE33CD}"/>
              </a:ext>
            </a:extLst>
          </p:cNvPr>
          <p:cNvSpPr/>
          <p:nvPr/>
        </p:nvSpPr>
        <p:spPr>
          <a:xfrm>
            <a:off x="8759772" y="2889207"/>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[5] _</a:t>
            </a:r>
          </a:p>
        </p:txBody>
      </p:sp>
      <p:sp>
        <p:nvSpPr>
          <p:cNvPr id="95" name="Rectangle 94">
            <a:extLst>
              <a:ext uri="{FF2B5EF4-FFF2-40B4-BE49-F238E27FC236}">
                <a16:creationId xmlns:a16="http://schemas.microsoft.com/office/drawing/2014/main" id="{FAF390D8-0774-45EA-A4AE-F47F05A212F1}"/>
              </a:ext>
            </a:extLst>
          </p:cNvPr>
          <p:cNvSpPr/>
          <p:nvPr/>
        </p:nvSpPr>
        <p:spPr>
          <a:xfrm>
            <a:off x="8693207" y="3816554"/>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[6] _</a:t>
            </a:r>
          </a:p>
        </p:txBody>
      </p:sp>
      <p:sp>
        <p:nvSpPr>
          <p:cNvPr id="96" name="Rectangle 95">
            <a:extLst>
              <a:ext uri="{FF2B5EF4-FFF2-40B4-BE49-F238E27FC236}">
                <a16:creationId xmlns:a16="http://schemas.microsoft.com/office/drawing/2014/main" id="{B12388E9-78CA-431E-AF97-AA9A7405B2CE}"/>
              </a:ext>
            </a:extLst>
          </p:cNvPr>
          <p:cNvSpPr/>
          <p:nvPr/>
        </p:nvSpPr>
        <p:spPr>
          <a:xfrm>
            <a:off x="7894999" y="4541111"/>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[7] _</a:t>
            </a:r>
          </a:p>
        </p:txBody>
      </p:sp>
      <p:sp>
        <p:nvSpPr>
          <p:cNvPr id="97" name="Rectangle 96">
            <a:extLst>
              <a:ext uri="{FF2B5EF4-FFF2-40B4-BE49-F238E27FC236}">
                <a16:creationId xmlns:a16="http://schemas.microsoft.com/office/drawing/2014/main" id="{250D58B8-BAF1-48E2-9CF5-67AAF8877DF0}"/>
              </a:ext>
            </a:extLst>
          </p:cNvPr>
          <p:cNvSpPr/>
          <p:nvPr/>
        </p:nvSpPr>
        <p:spPr>
          <a:xfrm>
            <a:off x="8759771" y="5590391"/>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[8] _</a:t>
            </a:r>
          </a:p>
        </p:txBody>
      </p:sp>
      <p:pic>
        <p:nvPicPr>
          <p:cNvPr id="14" name="Picture 13">
            <a:extLst>
              <a:ext uri="{FF2B5EF4-FFF2-40B4-BE49-F238E27FC236}">
                <a16:creationId xmlns:a16="http://schemas.microsoft.com/office/drawing/2014/main" id="{57FC3271-F1F3-417A-BC6A-16994BCB1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78" y="1694150"/>
            <a:ext cx="720000" cy="720000"/>
          </a:xfrm>
          <a:prstGeom prst="rect">
            <a:avLst/>
          </a:prstGeom>
        </p:spPr>
      </p:pic>
      <p:pic>
        <p:nvPicPr>
          <p:cNvPr id="98" name="Picture 97">
            <a:extLst>
              <a:ext uri="{FF2B5EF4-FFF2-40B4-BE49-F238E27FC236}">
                <a16:creationId xmlns:a16="http://schemas.microsoft.com/office/drawing/2014/main" id="{018CE6E9-4CF7-43E8-9D29-B75781A66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78" y="4443850"/>
            <a:ext cx="720000" cy="720000"/>
          </a:xfrm>
          <a:prstGeom prst="rect">
            <a:avLst/>
          </a:prstGeom>
        </p:spPr>
      </p:pic>
      <p:pic>
        <p:nvPicPr>
          <p:cNvPr id="99" name="Picture 98">
            <a:extLst>
              <a:ext uri="{FF2B5EF4-FFF2-40B4-BE49-F238E27FC236}">
                <a16:creationId xmlns:a16="http://schemas.microsoft.com/office/drawing/2014/main" id="{9CEDFD25-6B42-4ED0-8493-34926738A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1694150"/>
            <a:ext cx="720000" cy="720000"/>
          </a:xfrm>
          <a:prstGeom prst="rect">
            <a:avLst/>
          </a:prstGeom>
        </p:spPr>
      </p:pic>
      <p:pic>
        <p:nvPicPr>
          <p:cNvPr id="100" name="Picture 99">
            <a:extLst>
              <a:ext uri="{FF2B5EF4-FFF2-40B4-BE49-F238E27FC236}">
                <a16:creationId xmlns:a16="http://schemas.microsoft.com/office/drawing/2014/main" id="{8F87886B-F0EA-4E80-B30F-6842F5A11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2591776"/>
            <a:ext cx="720000" cy="720000"/>
          </a:xfrm>
          <a:prstGeom prst="rect">
            <a:avLst/>
          </a:prstGeom>
        </p:spPr>
      </p:pic>
      <p:pic>
        <p:nvPicPr>
          <p:cNvPr id="101" name="Picture 100">
            <a:extLst>
              <a:ext uri="{FF2B5EF4-FFF2-40B4-BE49-F238E27FC236}">
                <a16:creationId xmlns:a16="http://schemas.microsoft.com/office/drawing/2014/main" id="{623F260F-692F-41CE-8435-1DFFDE7BC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4443850"/>
            <a:ext cx="720000" cy="720000"/>
          </a:xfrm>
          <a:prstGeom prst="rect">
            <a:avLst/>
          </a:prstGeom>
        </p:spPr>
      </p:pic>
      <p:pic>
        <p:nvPicPr>
          <p:cNvPr id="19" name="Picture 18">
            <a:extLst>
              <a:ext uri="{FF2B5EF4-FFF2-40B4-BE49-F238E27FC236}">
                <a16:creationId xmlns:a16="http://schemas.microsoft.com/office/drawing/2014/main" id="{EBF2CAE0-B09F-4DB9-BB34-A16CB62CC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08" y="2591547"/>
            <a:ext cx="720000" cy="720000"/>
          </a:xfrm>
          <a:prstGeom prst="rect">
            <a:avLst/>
          </a:prstGeom>
        </p:spPr>
      </p:pic>
      <p:pic>
        <p:nvPicPr>
          <p:cNvPr id="102" name="Picture 101">
            <a:extLst>
              <a:ext uri="{FF2B5EF4-FFF2-40B4-BE49-F238E27FC236}">
                <a16:creationId xmlns:a16="http://schemas.microsoft.com/office/drawing/2014/main" id="{CF197105-725E-4396-9601-3F903AAEB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622" y="3488488"/>
            <a:ext cx="720000" cy="720000"/>
          </a:xfrm>
          <a:prstGeom prst="rect">
            <a:avLst/>
          </a:prstGeom>
        </p:spPr>
      </p:pic>
      <p:pic>
        <p:nvPicPr>
          <p:cNvPr id="103" name="Picture 102">
            <a:extLst>
              <a:ext uri="{FF2B5EF4-FFF2-40B4-BE49-F238E27FC236}">
                <a16:creationId xmlns:a16="http://schemas.microsoft.com/office/drawing/2014/main" id="{17074D45-14BF-468F-A47E-5EBE82D2A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08" y="5288972"/>
            <a:ext cx="720000" cy="720000"/>
          </a:xfrm>
          <a:prstGeom prst="rect">
            <a:avLst/>
          </a:prstGeom>
        </p:spPr>
      </p:pic>
      <p:pic>
        <p:nvPicPr>
          <p:cNvPr id="104" name="Picture 103">
            <a:extLst>
              <a:ext uri="{FF2B5EF4-FFF2-40B4-BE49-F238E27FC236}">
                <a16:creationId xmlns:a16="http://schemas.microsoft.com/office/drawing/2014/main" id="{04BFDA7E-D8CB-4190-BA08-785C24EFC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2842" y="3488488"/>
            <a:ext cx="720000" cy="720000"/>
          </a:xfrm>
          <a:prstGeom prst="rect">
            <a:avLst/>
          </a:prstGeom>
        </p:spPr>
      </p:pic>
      <p:pic>
        <p:nvPicPr>
          <p:cNvPr id="105" name="Picture 104">
            <a:extLst>
              <a:ext uri="{FF2B5EF4-FFF2-40B4-BE49-F238E27FC236}">
                <a16:creationId xmlns:a16="http://schemas.microsoft.com/office/drawing/2014/main" id="{9B5E48CC-A9F5-4C70-923B-402E907C0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4461" y="5295391"/>
            <a:ext cx="720000" cy="720000"/>
          </a:xfrm>
          <a:prstGeom prst="rect">
            <a:avLst/>
          </a:prstGeom>
        </p:spPr>
      </p:pic>
      <p:cxnSp>
        <p:nvCxnSpPr>
          <p:cNvPr id="21" name="Straight Connector 20">
            <a:extLst>
              <a:ext uri="{FF2B5EF4-FFF2-40B4-BE49-F238E27FC236}">
                <a16:creationId xmlns:a16="http://schemas.microsoft.com/office/drawing/2014/main" id="{4DF46C98-1A9D-4AE3-8377-4CEE478AD59C}"/>
              </a:ext>
            </a:extLst>
          </p:cNvPr>
          <p:cNvCxnSpPr>
            <a:cxnSpLocks/>
          </p:cNvCxnSpPr>
          <p:nvPr/>
        </p:nvCxnSpPr>
        <p:spPr>
          <a:xfrm>
            <a:off x="6095346" y="1784936"/>
            <a:ext cx="19704" cy="4320000"/>
          </a:xfrm>
          <a:prstGeom prst="line">
            <a:avLst/>
          </a:prstGeom>
          <a:ln w="12700">
            <a:solidFill>
              <a:srgbClr val="115076"/>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D167D668-D58D-41AD-B3D5-9C673C1B561B}"/>
              </a:ext>
            </a:extLst>
          </p:cNvPr>
          <p:cNvSpPr>
            <a:spLocks noGrp="1"/>
          </p:cNvSpPr>
          <p:nvPr>
            <p:ph type="title"/>
          </p:nvPr>
        </p:nvSpPr>
        <p:spPr>
          <a:xfrm>
            <a:off x="838200" y="443073"/>
            <a:ext cx="5619045" cy="630133"/>
          </a:xfrm>
        </p:spPr>
        <p:txBody>
          <a:bodyPr>
            <a:normAutofit fontScale="90000"/>
          </a:bodyPr>
          <a:lstStyle/>
          <a:p>
            <a:r>
              <a:rPr lang="fr-FR" dirty="0"/>
              <a:t>Il y a, a ou est ?</a:t>
            </a:r>
          </a:p>
        </p:txBody>
      </p:sp>
      <p:pic>
        <p:nvPicPr>
          <p:cNvPr id="37" name="Picture 36" descr="background rectangle">
            <a:extLst>
              <a:ext uri="{FF2B5EF4-FFF2-40B4-BE49-F238E27FC236}">
                <a16:creationId xmlns:a16="http://schemas.microsoft.com/office/drawing/2014/main" id="{24DABF22-6DAB-4141-8261-463ABEA8BF4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a:extLst>
              <a:ext uri="{FF2B5EF4-FFF2-40B4-BE49-F238E27FC236}">
                <a16:creationId xmlns:a16="http://schemas.microsoft.com/office/drawing/2014/main" id="{C870CF93-6883-4030-BB52-12685AF41A6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a:solidFill>
                  <a:schemeClr val="bg1"/>
                </a:solidFill>
              </a:rPr>
              <a:t>Il y a, a ou est ?</a:t>
            </a:r>
            <a:endParaRPr lang="en-GB" sz="3600" b="1" dirty="0">
              <a:solidFill>
                <a:schemeClr val="bg1"/>
              </a:solidFill>
            </a:endParaRPr>
          </a:p>
        </p:txBody>
      </p:sp>
      <p:sp>
        <p:nvSpPr>
          <p:cNvPr id="39" name="Rounded Rectangle 46">
            <a:extLst>
              <a:ext uri="{FF2B5EF4-FFF2-40B4-BE49-F238E27FC236}">
                <a16:creationId xmlns:a16="http://schemas.microsoft.com/office/drawing/2014/main" id="{79D1820B-3428-48FC-AA8C-B6C4B48F995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37593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2" grpId="0" animBg="1"/>
      <p:bldP spid="83" grpId="0" animBg="1"/>
      <p:bldP spid="84" grpId="0" animBg="1"/>
      <p:bldP spid="94" grpId="0" animBg="1"/>
      <p:bldP spid="95" grpId="0" animBg="1"/>
      <p:bldP spid="96" grpId="0" animBg="1"/>
      <p:bldP spid="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7.2.2.1</a:t>
            </a:r>
          </a:p>
        </p:txBody>
      </p:sp>
      <p:sp>
        <p:nvSpPr>
          <p:cNvPr id="3" name="Content Placeholder 2"/>
          <p:cNvSpPr>
            <a:spLocks noGrp="1"/>
          </p:cNvSpPr>
          <p:nvPr>
            <p:ph idx="1"/>
          </p:nvPr>
        </p:nvSpPr>
        <p:spPr/>
        <p:txBody>
          <a:bodyPr/>
          <a:lstStyle/>
          <a:p>
            <a:r>
              <a:rPr lang="en-US" dirty="0"/>
              <a:t>Slides 38-40, reading and listening involving French city names</a:t>
            </a:r>
          </a:p>
          <a:p>
            <a:r>
              <a:rPr lang="en-US" dirty="0"/>
              <a:t>Slide 59: listening with </a:t>
            </a:r>
            <a:r>
              <a:rPr lang="en-US" dirty="0" err="1"/>
              <a:t>vais</a:t>
            </a:r>
            <a:r>
              <a:rPr lang="en-US" dirty="0"/>
              <a:t>/</a:t>
            </a:r>
            <a:r>
              <a:rPr lang="en-US" dirty="0" err="1"/>
              <a:t>va</a:t>
            </a:r>
            <a:r>
              <a:rPr lang="en-US" dirty="0"/>
              <a:t> and cities in France</a:t>
            </a:r>
          </a:p>
        </p:txBody>
      </p:sp>
    </p:spTree>
    <p:extLst>
      <p:ext uri="{BB962C8B-B14F-4D97-AF65-F5344CB8AC3E}">
        <p14:creationId xmlns:p14="http://schemas.microsoft.com/office/powerpoint/2010/main" val="4205042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2" name="TextBox 41">
            <a:extLst>
              <a:ext uri="{FF2B5EF4-FFF2-40B4-BE49-F238E27FC236}">
                <a16:creationId xmlns:a16="http://schemas.microsoft.com/office/drawing/2014/main" id="{F8157123-3466-44C7-93E7-072D17C9197F}"/>
              </a:ext>
            </a:extLst>
          </p:cNvPr>
          <p:cNvSpPr txBox="1"/>
          <p:nvPr/>
        </p:nvSpPr>
        <p:spPr>
          <a:xfrm>
            <a:off x="212085" y="1371618"/>
            <a:ext cx="11785383" cy="430887"/>
          </a:xfrm>
          <a:prstGeom prst="rect">
            <a:avLst/>
          </a:prstGeom>
          <a:noFill/>
        </p:spPr>
        <p:txBody>
          <a:bodyPr wrap="square" rtlCol="0">
            <a:spAutoFit/>
          </a:bodyPr>
          <a:lstStyle/>
          <a:p>
            <a:pPr lvl="0">
              <a:buClrTx/>
              <a:defRPr/>
            </a:pP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writes where she is going and where Amir is going. </a:t>
            </a:r>
            <a:r>
              <a:rPr lang="en-GB" sz="2200" dirty="0" err="1">
                <a:solidFill>
                  <a:schemeClr val="accent5">
                    <a:lumMod val="50000"/>
                  </a:schemeClr>
                </a:solidFill>
                <a:latin typeface="Century Gothic" panose="020B0502020202020204" pitchFamily="34" charset="0"/>
              </a:rPr>
              <a:t>C’est</a:t>
            </a:r>
            <a:r>
              <a:rPr lang="en-GB" sz="2200" dirty="0">
                <a:solidFill>
                  <a:schemeClr val="accent5">
                    <a:lumMod val="50000"/>
                  </a:schemeClr>
                </a:solidFill>
                <a:latin typeface="Century Gothic" panose="020B0502020202020204" pitchFamily="34" charset="0"/>
              </a:rPr>
              <a:t> qui? </a:t>
            </a: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(je) </a:t>
            </a:r>
            <a:r>
              <a:rPr lang="en-GB" sz="2200" dirty="0" err="1">
                <a:solidFill>
                  <a:schemeClr val="accent5">
                    <a:lumMod val="50000"/>
                  </a:schemeClr>
                </a:solidFill>
                <a:latin typeface="Century Gothic" panose="020B0502020202020204" pitchFamily="34" charset="0"/>
              </a:rPr>
              <a:t>ou</a:t>
            </a:r>
            <a:r>
              <a:rPr lang="en-GB" sz="2200" dirty="0">
                <a:solidFill>
                  <a:schemeClr val="accent5">
                    <a:lumMod val="50000"/>
                  </a:schemeClr>
                </a:solidFill>
                <a:latin typeface="Century Gothic" panose="020B0502020202020204" pitchFamily="34" charset="0"/>
              </a:rPr>
              <a:t> Amir (</a:t>
            </a:r>
            <a:r>
              <a:rPr lang="en-GB" sz="2200" dirty="0" err="1">
                <a:solidFill>
                  <a:schemeClr val="accent5">
                    <a:lumMod val="50000"/>
                  </a:schemeClr>
                </a:solidFill>
                <a:latin typeface="Century Gothic" panose="020B0502020202020204" pitchFamily="34" charset="0"/>
              </a:rPr>
              <a:t>il</a:t>
            </a:r>
            <a:r>
              <a:rPr lang="en-GB" sz="22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1028112705"/>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il</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extLst>
              <a:ext uri="{FF2B5EF4-FFF2-40B4-BE49-F238E27FC236}">
                <a16:creationId xmlns:a16="http://schemas.microsoft.com/office/drawing/2014/main" id="{9B8DD0CF-B6B8-460B-B44C-809C55C6AC3E}"/>
              </a:ext>
            </a:extLst>
          </p:cNvPr>
          <p:cNvSpPr/>
          <p:nvPr/>
        </p:nvSpPr>
        <p:spPr>
          <a:xfrm>
            <a:off x="414247" y="308990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8" name="Action Button: Custom 22">
            <a:hlinkClick r:id="" action="ppaction://noaction" highlightClick="1"/>
            <a:extLst>
              <a:ext uri="{FF2B5EF4-FFF2-40B4-BE49-F238E27FC236}">
                <a16:creationId xmlns:a16="http://schemas.microsoft.com/office/drawing/2014/main" id="{89A4D9CF-17A8-412C-98C2-998446E963EB}"/>
              </a:ext>
            </a:extLst>
          </p:cNvPr>
          <p:cNvSpPr/>
          <p:nvPr/>
        </p:nvSpPr>
        <p:spPr>
          <a:xfrm>
            <a:off x="414247" y="390167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52" name="Action Button: Custom 23">
            <a:hlinkClick r:id="" action="ppaction://noaction" highlightClick="1"/>
            <a:extLst>
              <a:ext uri="{FF2B5EF4-FFF2-40B4-BE49-F238E27FC236}">
                <a16:creationId xmlns:a16="http://schemas.microsoft.com/office/drawing/2014/main" id="{5401D5C7-7DCA-461C-A233-1693EA8DB4B1}"/>
              </a:ext>
            </a:extLst>
          </p:cNvPr>
          <p:cNvSpPr/>
          <p:nvPr/>
        </p:nvSpPr>
        <p:spPr>
          <a:xfrm>
            <a:off x="414247" y="466326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56" name="Action Button: Custom 24">
            <a:hlinkClick r:id="" action="ppaction://noaction" highlightClick="1"/>
            <a:extLst>
              <a:ext uri="{FF2B5EF4-FFF2-40B4-BE49-F238E27FC236}">
                <a16:creationId xmlns:a16="http://schemas.microsoft.com/office/drawing/2014/main" id="{C2B0FB71-EA22-468B-897B-95910F9E89D2}"/>
              </a:ext>
            </a:extLst>
          </p:cNvPr>
          <p:cNvSpPr/>
          <p:nvPr/>
        </p:nvSpPr>
        <p:spPr>
          <a:xfrm>
            <a:off x="414247" y="542484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3236337189"/>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il</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extLst>
              <a:ext uri="{FF2B5EF4-FFF2-40B4-BE49-F238E27FC236}">
                <a16:creationId xmlns:a16="http://schemas.microsoft.com/office/drawing/2014/main" id="{5D469A5D-0737-477F-8298-135610EE275B}"/>
              </a:ext>
            </a:extLst>
          </p:cNvPr>
          <p:cNvSpPr/>
          <p:nvPr/>
        </p:nvSpPr>
        <p:spPr>
          <a:xfrm>
            <a:off x="6271208" y="308990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5" name="Action Button: Custom 22">
            <a:hlinkClick r:id="" action="ppaction://noaction" highlightClick="1"/>
            <a:extLst>
              <a:ext uri="{FF2B5EF4-FFF2-40B4-BE49-F238E27FC236}">
                <a16:creationId xmlns:a16="http://schemas.microsoft.com/office/drawing/2014/main" id="{7FA936DE-0B73-4B20-A6AC-6211E1413943}"/>
              </a:ext>
            </a:extLst>
          </p:cNvPr>
          <p:cNvSpPr/>
          <p:nvPr/>
        </p:nvSpPr>
        <p:spPr>
          <a:xfrm>
            <a:off x="6271208" y="390167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96" name="Action Button: Custom 23">
            <a:hlinkClick r:id="" action="ppaction://noaction" highlightClick="1"/>
            <a:extLst>
              <a:ext uri="{FF2B5EF4-FFF2-40B4-BE49-F238E27FC236}">
                <a16:creationId xmlns:a16="http://schemas.microsoft.com/office/drawing/2014/main" id="{0FEA9B2C-907B-4472-ACF7-ECEA9EF756C0}"/>
              </a:ext>
            </a:extLst>
          </p:cNvPr>
          <p:cNvSpPr/>
          <p:nvPr/>
        </p:nvSpPr>
        <p:spPr>
          <a:xfrm>
            <a:off x="6271208" y="466326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97" name="Action Button: Custom 24">
            <a:hlinkClick r:id="" action="ppaction://noaction" highlightClick="1"/>
            <a:extLst>
              <a:ext uri="{FF2B5EF4-FFF2-40B4-BE49-F238E27FC236}">
                <a16:creationId xmlns:a16="http://schemas.microsoft.com/office/drawing/2014/main" id="{42C765AD-97C2-4B90-9620-876BBE9D26E8}"/>
              </a:ext>
            </a:extLst>
          </p:cNvPr>
          <p:cNvSpPr/>
          <p:nvPr/>
        </p:nvSpPr>
        <p:spPr>
          <a:xfrm>
            <a:off x="6271208" y="542484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98" name="TextBox 97">
            <a:extLst>
              <a:ext uri="{FF2B5EF4-FFF2-40B4-BE49-F238E27FC236}">
                <a16:creationId xmlns:a16="http://schemas.microsoft.com/office/drawing/2014/main" id="{0C9B2F7C-5506-4E0E-A3F9-524F8304854C}"/>
              </a:ext>
            </a:extLst>
          </p:cNvPr>
          <p:cNvSpPr txBox="1"/>
          <p:nvPr/>
        </p:nvSpPr>
        <p:spPr>
          <a:xfrm>
            <a:off x="2058396" y="3156124"/>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Paris.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2046926" y="5486127"/>
            <a:ext cx="22071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Deauville.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2058396" y="4709460"/>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Blois.</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2046926"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Bordeaux.</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156124"/>
            <a:ext cx="2196398"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Poitiers. </a:t>
            </a:r>
            <a:endParaRPr lang="en-GB" sz="2000" kern="1200" dirty="0"/>
          </a:p>
        </p:txBody>
      </p:sp>
      <p:sp>
        <p:nvSpPr>
          <p:cNvPr id="107" name="TextBox 106">
            <a:extLst>
              <a:ext uri="{FF2B5EF4-FFF2-40B4-BE49-F238E27FC236}">
                <a16:creationId xmlns:a16="http://schemas.microsoft.com/office/drawing/2014/main" id="{92EE5BD8-9112-4DA0-A109-C8AC9B7B7C69}"/>
              </a:ext>
            </a:extLst>
          </p:cNvPr>
          <p:cNvSpPr txBox="1"/>
          <p:nvPr/>
        </p:nvSpPr>
        <p:spPr>
          <a:xfrm>
            <a:off x="7898152" y="5486127"/>
            <a:ext cx="2207170"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a:solidFill>
                  <a:srgbClr val="4472C4">
                    <a:lumMod val="50000"/>
                  </a:srgbClr>
                </a:solidFill>
                <a:latin typeface="Century Gothic" panose="020B0502020202020204" pitchFamily="34" charset="0"/>
              </a:rPr>
              <a:t> à Calais. </a:t>
            </a:r>
            <a:endParaRPr lang="en-GB" sz="2000" kern="1200" dirty="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4709460"/>
            <a:ext cx="2111880"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Lyon. </a:t>
            </a:r>
            <a:endParaRPr lang="en-GB" sz="2000" kern="1200" dirty="0"/>
          </a:p>
        </p:txBody>
      </p:sp>
      <p:sp>
        <p:nvSpPr>
          <p:cNvPr id="109" name="TextBox 108">
            <a:extLst>
              <a:ext uri="{FF2B5EF4-FFF2-40B4-BE49-F238E27FC236}">
                <a16:creationId xmlns:a16="http://schemas.microsoft.com/office/drawing/2014/main" id="{3905228E-A348-4897-BE5F-751710160F04}"/>
              </a:ext>
            </a:extLst>
          </p:cNvPr>
          <p:cNvSpPr txBox="1"/>
          <p:nvPr/>
        </p:nvSpPr>
        <p:spPr>
          <a:xfrm>
            <a:off x="7898152" y="3932792"/>
            <a:ext cx="2817966" cy="400110"/>
          </a:xfrm>
          <a:prstGeom prst="rect">
            <a:avLst/>
          </a:prstGeom>
          <a:noFill/>
        </p:spPr>
        <p:txBody>
          <a:bodyPr wrap="square" rtlCol="0">
            <a:spAutoFit/>
          </a:bodyPr>
          <a:lstStyle/>
          <a:p>
            <a:pPr lvl="0">
              <a:buClrTx/>
              <a:defRPr/>
            </a:pP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Rouen. </a:t>
            </a:r>
            <a:endParaRPr lang="en-GB" sz="2000" kern="1200" dirty="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216" y="3096391"/>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3844113"/>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6940" y="4674040"/>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5424848"/>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096391"/>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8959" y="3868349"/>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4697091"/>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251" y="5424848"/>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037633"/>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814262"/>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4590891"/>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00" y="5367520"/>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pic>
        <p:nvPicPr>
          <p:cNvPr id="45" name="Picture 44" descr="background rectangle ">
            <a:extLst>
              <a:ext uri="{FF2B5EF4-FFF2-40B4-BE49-F238E27FC236}">
                <a16:creationId xmlns:a16="http://schemas.microsoft.com/office/drawing/2014/main" id="{3A7BBB48-58D3-4A00-95A6-12C738F06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a:extLst>
              <a:ext uri="{FF2B5EF4-FFF2-40B4-BE49-F238E27FC236}">
                <a16:creationId xmlns:a16="http://schemas.microsoft.com/office/drawing/2014/main" id="{7FF01130-D6D2-7E49-8A18-5E88E21AF464}"/>
              </a:ext>
            </a:extLst>
          </p:cNvPr>
          <p:cNvSpPr>
            <a:spLocks noGrp="1"/>
          </p:cNvSpPr>
          <p:nvPr>
            <p:ph type="title"/>
          </p:nvPr>
        </p:nvSpPr>
        <p:spPr>
          <a:xfrm>
            <a:off x="54011" y="39299"/>
            <a:ext cx="4200085" cy="1325563"/>
          </a:xfrm>
        </p:spPr>
        <p:txBody>
          <a:bodyPr>
            <a:normAutofit/>
          </a:bodyPr>
          <a:lstStyle/>
          <a:p>
            <a:r>
              <a:rPr lang="en-GB" sz="3400" b="1" dirty="0">
                <a:solidFill>
                  <a:srgbClr val="FFFFFF"/>
                </a:solidFill>
              </a:rPr>
              <a:t>Qui </a:t>
            </a:r>
            <a:r>
              <a:rPr lang="en-GB" sz="3400" b="1" dirty="0" err="1">
                <a:solidFill>
                  <a:srgbClr val="FFFFFF"/>
                </a:solidFill>
              </a:rPr>
              <a:t>va</a:t>
            </a:r>
            <a:r>
              <a:rPr lang="en-GB" sz="3400" b="1" dirty="0">
                <a:solidFill>
                  <a:srgbClr val="FFFFFF"/>
                </a:solidFill>
              </a:rPr>
              <a:t> </a:t>
            </a:r>
            <a:r>
              <a:rPr lang="en-GB" sz="3400" b="1" dirty="0" err="1">
                <a:solidFill>
                  <a:srgbClr val="FFFFFF"/>
                </a:solidFill>
              </a:rPr>
              <a:t>où</a:t>
            </a:r>
            <a:r>
              <a:rPr lang="en-GB" sz="3400" b="1" dirty="0">
                <a:solidFill>
                  <a:srgbClr val="FFFFFF"/>
                </a:solidFill>
              </a:rPr>
              <a:t> ? (</a:t>
            </a:r>
            <a:r>
              <a:rPr lang="en-GB" sz="3400" b="1" dirty="0" err="1">
                <a:solidFill>
                  <a:srgbClr val="FFFFFF"/>
                </a:solidFill>
              </a:rPr>
              <a:t>je</a:t>
            </a:r>
            <a:r>
              <a:rPr lang="en-GB" sz="3400" b="1" dirty="0">
                <a:solidFill>
                  <a:srgbClr val="FFFFFF"/>
                </a:solidFill>
              </a:rPr>
              <a:t>/</a:t>
            </a:r>
            <a:r>
              <a:rPr lang="en-GB" sz="3400" b="1" dirty="0" err="1">
                <a:solidFill>
                  <a:srgbClr val="FFFFFF"/>
                </a:solidFill>
              </a:rPr>
              <a:t>il</a:t>
            </a:r>
            <a:r>
              <a:rPr lang="en-GB" sz="3400" b="1" dirty="0">
                <a:solidFill>
                  <a:srgbClr val="FFFFFF"/>
                </a:solidFill>
              </a:rPr>
              <a:t>) </a:t>
            </a:r>
            <a:endParaRPr lang="en-US" sz="3400" dirty="0"/>
          </a:p>
        </p:txBody>
      </p:sp>
    </p:spTree>
    <p:extLst>
      <p:ext uri="{BB962C8B-B14F-4D97-AF65-F5344CB8AC3E}">
        <p14:creationId xmlns:p14="http://schemas.microsoft.com/office/powerpoint/2010/main" val="117242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207033"/>
            <a:ext cx="11785383" cy="769441"/>
          </a:xfrm>
          <a:prstGeom prst="rect">
            <a:avLst/>
          </a:prstGeom>
          <a:noFill/>
        </p:spPr>
        <p:txBody>
          <a:bodyPr wrap="square" rtlCol="0">
            <a:spAutoFit/>
          </a:bodyPr>
          <a:lstStyle/>
          <a:p>
            <a:pPr lvl="0">
              <a:buClrTx/>
              <a:defRPr/>
            </a:pP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is now talking about where she is going and where her friend Sophie is going. </a:t>
            </a:r>
            <a:br>
              <a:rPr lang="en-GB" sz="2200" dirty="0">
                <a:solidFill>
                  <a:srgbClr val="4472C4">
                    <a:lumMod val="50000"/>
                  </a:srgbClr>
                </a:solidFill>
                <a:latin typeface="Century Gothic" panose="020B0502020202020204" pitchFamily="34" charset="0"/>
              </a:rPr>
            </a:br>
            <a:r>
              <a:rPr lang="en-GB" sz="2200" dirty="0" err="1">
                <a:solidFill>
                  <a:srgbClr val="4472C4">
                    <a:lumMod val="50000"/>
                  </a:srgbClr>
                </a:solidFill>
                <a:latin typeface="Century Gothic" panose="020B0502020202020204" pitchFamily="34" charset="0"/>
              </a:rPr>
              <a:t>C’est</a:t>
            </a:r>
            <a:r>
              <a:rPr lang="en-GB" sz="2200" dirty="0">
                <a:solidFill>
                  <a:srgbClr val="4472C4">
                    <a:lumMod val="50000"/>
                  </a:srgbClr>
                </a:solidFill>
                <a:latin typeface="Century Gothic" panose="020B0502020202020204" pitchFamily="34" charset="0"/>
              </a:rPr>
              <a:t> qui? </a:t>
            </a: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(je) </a:t>
            </a:r>
            <a:r>
              <a:rPr lang="en-GB" sz="2200" dirty="0" err="1">
                <a:solidFill>
                  <a:srgbClr val="4472C4">
                    <a:lumMod val="50000"/>
                  </a:srgbClr>
                </a:solidFill>
                <a:latin typeface="Century Gothic" panose="020B0502020202020204" pitchFamily="34" charset="0"/>
              </a:rPr>
              <a:t>ou</a:t>
            </a:r>
            <a:r>
              <a:rPr lang="en-GB" sz="2200" dirty="0">
                <a:solidFill>
                  <a:srgbClr val="4472C4">
                    <a:lumMod val="50000"/>
                  </a:srgbClr>
                </a:solidFill>
                <a:latin typeface="Century Gothic" panose="020B0502020202020204" pitchFamily="34" charset="0"/>
              </a:rPr>
              <a:t> Sophie (</a:t>
            </a:r>
            <a:r>
              <a:rPr lang="en-GB" sz="2200" dirty="0" err="1">
                <a:solidFill>
                  <a:srgbClr val="4472C4">
                    <a:lumMod val="50000"/>
                  </a:srgbClr>
                </a:solidFill>
                <a:latin typeface="Century Gothic" panose="020B0502020202020204" pitchFamily="34" charset="0"/>
              </a:rPr>
              <a:t>elle</a:t>
            </a:r>
            <a:r>
              <a:rPr lang="en-GB" sz="2200" dirty="0">
                <a:solidFill>
                  <a:srgbClr val="4472C4">
                    <a:lumMod val="50000"/>
                  </a:srgb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218709181"/>
              </p:ext>
            </p:extLst>
          </p:nvPr>
        </p:nvGraphicFramePr>
        <p:xfrm>
          <a:off x="329184"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3" name="1. [beep] va à Trouville.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4" name="2. [beep] va à Grenoble.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5" name="3. [beep] vais à Pau (with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6" name="4. [beep] vais à Nancy (with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14754598"/>
              </p:ext>
            </p:extLst>
          </p:nvPr>
        </p:nvGraphicFramePr>
        <p:xfrm>
          <a:off x="6186145" y="2101289"/>
          <a:ext cx="5726070" cy="4070479"/>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7" name="5. [beep] vais à Strasbourg (with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6. [beep] va à Lille.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9" name="7. [beep] va à Nantes.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0" name="8. [beep] vais à Dijon (with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a:extLst>
              <a:ext uri="{FF2B5EF4-FFF2-40B4-BE49-F238E27FC236}">
                <a16:creationId xmlns:a16="http://schemas.microsoft.com/office/drawing/2014/main" id="{49BA1AF2-1F65-6943-B4BA-6B779B2C268B}"/>
              </a:ext>
            </a:extLst>
          </p:cNvPr>
          <p:cNvSpPr>
            <a:spLocks noGrp="1"/>
          </p:cNvSpPr>
          <p:nvPr>
            <p:ph type="title"/>
          </p:nvPr>
        </p:nvSpPr>
        <p:spPr>
          <a:xfrm>
            <a:off x="-2" y="-6224"/>
            <a:ext cx="4720858" cy="1325563"/>
          </a:xfrm>
        </p:spPr>
        <p:txBody>
          <a:bodyPr>
            <a:normAutofit/>
          </a:bodyPr>
          <a:lstStyle/>
          <a:p>
            <a:r>
              <a:rPr lang="en-GB" sz="3400" b="1" dirty="0">
                <a:solidFill>
                  <a:srgbClr val="FFFFFF"/>
                </a:solidFill>
              </a:rPr>
              <a:t>Qui </a:t>
            </a:r>
            <a:r>
              <a:rPr lang="en-GB" sz="3400" b="1" dirty="0" err="1">
                <a:solidFill>
                  <a:srgbClr val="FFFFFF"/>
                </a:solidFill>
              </a:rPr>
              <a:t>va</a:t>
            </a:r>
            <a:r>
              <a:rPr lang="en-GB" sz="3400" b="1" dirty="0">
                <a:solidFill>
                  <a:srgbClr val="FFFFFF"/>
                </a:solidFill>
              </a:rPr>
              <a:t> </a:t>
            </a:r>
            <a:r>
              <a:rPr lang="en-GB" sz="3400" b="1" dirty="0" err="1">
                <a:solidFill>
                  <a:srgbClr val="FFFFFF"/>
                </a:solidFill>
              </a:rPr>
              <a:t>où</a:t>
            </a:r>
            <a:r>
              <a:rPr lang="en-GB" sz="3400" b="1" dirty="0">
                <a:solidFill>
                  <a:srgbClr val="FFFFFF"/>
                </a:solidFill>
              </a:rPr>
              <a:t> ? (</a:t>
            </a:r>
            <a:r>
              <a:rPr lang="en-GB" sz="3400" b="1" dirty="0" err="1">
                <a:solidFill>
                  <a:srgbClr val="FFFFFF"/>
                </a:solidFill>
              </a:rPr>
              <a:t>je</a:t>
            </a:r>
            <a:r>
              <a:rPr lang="en-GB" sz="3400" b="1" dirty="0">
                <a:solidFill>
                  <a:srgbClr val="FFFFFF"/>
                </a:solidFill>
              </a:rPr>
              <a:t>/</a:t>
            </a:r>
            <a:r>
              <a:rPr lang="en-GB" sz="3400" b="1" dirty="0" err="1">
                <a:solidFill>
                  <a:srgbClr val="FFFFFF"/>
                </a:solidFill>
              </a:rPr>
              <a:t>elle</a:t>
            </a:r>
            <a:r>
              <a:rPr lang="en-GB" sz="3400" b="1" dirty="0">
                <a:solidFill>
                  <a:srgbClr val="FFFFFF"/>
                </a:solidFill>
              </a:rPr>
              <a:t>) </a:t>
            </a:r>
            <a:endParaRPr lang="en-US" sz="3400" dirty="0"/>
          </a:p>
        </p:txBody>
      </p:sp>
    </p:spTree>
    <p:extLst>
      <p:ext uri="{BB962C8B-B14F-4D97-AF65-F5344CB8AC3E}">
        <p14:creationId xmlns:p14="http://schemas.microsoft.com/office/powerpoint/2010/main" val="235708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40" name="Picture 39" descr="background rectangle ">
            <a:extLst>
              <a:ext uri="{FF2B5EF4-FFF2-40B4-BE49-F238E27FC236}">
                <a16:creationId xmlns:a16="http://schemas.microsoft.com/office/drawing/2014/main" id="{8F651EDD-0D3A-49F3-86B2-F868EFCA6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42" name="TextBox 41">
            <a:extLst>
              <a:ext uri="{FF2B5EF4-FFF2-40B4-BE49-F238E27FC236}">
                <a16:creationId xmlns:a16="http://schemas.microsoft.com/office/drawing/2014/main" id="{F8157123-3466-44C7-93E7-072D17C9197F}"/>
              </a:ext>
            </a:extLst>
          </p:cNvPr>
          <p:cNvSpPr txBox="1"/>
          <p:nvPr/>
        </p:nvSpPr>
        <p:spPr>
          <a:xfrm>
            <a:off x="203308" y="1207033"/>
            <a:ext cx="11785383" cy="769441"/>
          </a:xfrm>
          <a:prstGeom prst="rect">
            <a:avLst/>
          </a:prstGeom>
          <a:noFill/>
        </p:spPr>
        <p:txBody>
          <a:bodyPr wrap="square" rtlCol="0">
            <a:spAutoFit/>
          </a:bodyPr>
          <a:lstStyle/>
          <a:p>
            <a:pPr lvl="0">
              <a:buClrTx/>
              <a:defRPr/>
            </a:pP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is now talking about where she is going and where her friend Sophie is going. </a:t>
            </a:r>
            <a:br>
              <a:rPr lang="en-GB" sz="2200" dirty="0">
                <a:solidFill>
                  <a:srgbClr val="4472C4">
                    <a:lumMod val="50000"/>
                  </a:srgbClr>
                </a:solidFill>
                <a:latin typeface="Century Gothic" panose="020B0502020202020204" pitchFamily="34" charset="0"/>
              </a:rPr>
            </a:br>
            <a:r>
              <a:rPr lang="en-GB" sz="2200" dirty="0" err="1">
                <a:solidFill>
                  <a:srgbClr val="4472C4">
                    <a:lumMod val="50000"/>
                  </a:srgbClr>
                </a:solidFill>
                <a:latin typeface="Century Gothic" panose="020B0502020202020204" pitchFamily="34" charset="0"/>
              </a:rPr>
              <a:t>C’est</a:t>
            </a:r>
            <a:r>
              <a:rPr lang="en-GB" sz="2200" dirty="0">
                <a:solidFill>
                  <a:srgbClr val="4472C4">
                    <a:lumMod val="50000"/>
                  </a:srgbClr>
                </a:solidFill>
                <a:latin typeface="Century Gothic" panose="020B0502020202020204" pitchFamily="34" charset="0"/>
              </a:rPr>
              <a:t> qui? </a:t>
            </a:r>
            <a:r>
              <a:rPr lang="en-GB" sz="2200" dirty="0" err="1">
                <a:solidFill>
                  <a:srgbClr val="4472C4">
                    <a:lumMod val="50000"/>
                  </a:srgbClr>
                </a:solidFill>
                <a:latin typeface="Century Gothic" panose="020B0502020202020204" pitchFamily="34" charset="0"/>
              </a:rPr>
              <a:t>Léa</a:t>
            </a:r>
            <a:r>
              <a:rPr lang="en-GB" sz="2200" dirty="0">
                <a:solidFill>
                  <a:srgbClr val="4472C4">
                    <a:lumMod val="50000"/>
                  </a:srgbClr>
                </a:solidFill>
                <a:latin typeface="Century Gothic" panose="020B0502020202020204" pitchFamily="34" charset="0"/>
              </a:rPr>
              <a:t> (je) </a:t>
            </a:r>
            <a:r>
              <a:rPr lang="en-GB" sz="2200" dirty="0" err="1">
                <a:solidFill>
                  <a:srgbClr val="4472C4">
                    <a:lumMod val="50000"/>
                  </a:srgbClr>
                </a:solidFill>
                <a:latin typeface="Century Gothic" panose="020B0502020202020204" pitchFamily="34" charset="0"/>
              </a:rPr>
              <a:t>ou</a:t>
            </a:r>
            <a:r>
              <a:rPr lang="en-GB" sz="2200" dirty="0">
                <a:solidFill>
                  <a:srgbClr val="4472C4">
                    <a:lumMod val="50000"/>
                  </a:srgbClr>
                </a:solidFill>
                <a:latin typeface="Century Gothic" panose="020B0502020202020204" pitchFamily="34" charset="0"/>
              </a:rPr>
              <a:t> Sophie (</a:t>
            </a:r>
            <a:r>
              <a:rPr lang="en-GB" sz="2200" dirty="0" err="1">
                <a:solidFill>
                  <a:srgbClr val="4472C4">
                    <a:lumMod val="50000"/>
                  </a:srgbClr>
                </a:solidFill>
                <a:latin typeface="Century Gothic" panose="020B0502020202020204" pitchFamily="34" charset="0"/>
              </a:rPr>
              <a:t>elle</a:t>
            </a:r>
            <a:r>
              <a:rPr lang="en-GB" sz="2200" dirty="0">
                <a:solidFill>
                  <a:srgbClr val="4472C4">
                    <a:lumMod val="50000"/>
                  </a:srgb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Elle va à Trouville.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Elle va à Grenoble.wav"/>
            </a:hlinkClick>
            <a:extLst>
              <a:ext uri="{FF2B5EF4-FFF2-40B4-BE49-F238E27FC236}">
                <a16:creationId xmlns:a16="http://schemas.microsoft.com/office/drawing/2014/main" id="{89A4D9CF-17A8-412C-98C2-998446E963EB}"/>
              </a:ext>
            </a:extLst>
          </p:cNvPr>
          <p:cNvSpPr/>
          <p:nvPr/>
        </p:nvSpPr>
        <p:spPr>
          <a:xfrm>
            <a:off x="414247"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à Pau (with liaison).wav"/>
            </a:hlinkClick>
            <a:extLst>
              <a:ext uri="{FF2B5EF4-FFF2-40B4-BE49-F238E27FC236}">
                <a16:creationId xmlns:a16="http://schemas.microsoft.com/office/drawing/2014/main" id="{5401D5C7-7DCA-461C-A233-1693EA8DB4B1}"/>
              </a:ext>
            </a:extLst>
          </p:cNvPr>
          <p:cNvSpPr/>
          <p:nvPr/>
        </p:nvSpPr>
        <p:spPr>
          <a:xfrm>
            <a:off x="414247"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Je vais à Nancy (with liaison).wav"/>
            </a:hlinkClick>
            <a:extLst>
              <a:ext uri="{FF2B5EF4-FFF2-40B4-BE49-F238E27FC236}">
                <a16:creationId xmlns:a16="http://schemas.microsoft.com/office/drawing/2014/main" id="{C2B0FB71-EA22-468B-897B-95910F9E89D2}"/>
              </a:ext>
            </a:extLst>
          </p:cNvPr>
          <p:cNvSpPr/>
          <p:nvPr/>
        </p:nvSpPr>
        <p:spPr>
          <a:xfrm>
            <a:off x="414247"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elle</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Je vais à Strasbourg (with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Elle va à Lille.wav"/>
            </a:hlinkClick>
            <a:extLst>
              <a:ext uri="{FF2B5EF4-FFF2-40B4-BE49-F238E27FC236}">
                <a16:creationId xmlns:a16="http://schemas.microsoft.com/office/drawing/2014/main" id="{7FA936DE-0B73-4B20-A6AC-6211E1413943}"/>
              </a:ext>
            </a:extLst>
          </p:cNvPr>
          <p:cNvSpPr/>
          <p:nvPr/>
        </p:nvSpPr>
        <p:spPr>
          <a:xfrm>
            <a:off x="6271208" y="397301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Elle va à Nantes.wav"/>
            </a:hlinkClick>
            <a:extLst>
              <a:ext uri="{FF2B5EF4-FFF2-40B4-BE49-F238E27FC236}">
                <a16:creationId xmlns:a16="http://schemas.microsoft.com/office/drawing/2014/main" id="{0FEA9B2C-907B-4472-ACF7-ECEA9EF756C0}"/>
              </a:ext>
            </a:extLst>
          </p:cNvPr>
          <p:cNvSpPr/>
          <p:nvPr/>
        </p:nvSpPr>
        <p:spPr>
          <a:xfrm>
            <a:off x="6271208" y="47345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Je vais à Dijon (with liaison).wav"/>
            </a:hlinkClick>
            <a:extLst>
              <a:ext uri="{FF2B5EF4-FFF2-40B4-BE49-F238E27FC236}">
                <a16:creationId xmlns:a16="http://schemas.microsoft.com/office/drawing/2014/main" id="{42C765AD-97C2-4B90-9620-876BBE9D26E8}"/>
              </a:ext>
            </a:extLst>
          </p:cNvPr>
          <p:cNvSpPr/>
          <p:nvPr/>
        </p:nvSpPr>
        <p:spPr>
          <a:xfrm>
            <a:off x="6271208" y="549618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98" name="TextBox 97">
            <a:extLst>
              <a:ext uri="{FF2B5EF4-FFF2-40B4-BE49-F238E27FC236}">
                <a16:creationId xmlns:a16="http://schemas.microsoft.com/office/drawing/2014/main" id="{0C9B2F7C-5506-4E0E-A3F9-524F8304854C}"/>
              </a:ext>
            </a:extLst>
          </p:cNvPr>
          <p:cNvSpPr txBox="1"/>
          <p:nvPr/>
        </p:nvSpPr>
        <p:spPr>
          <a:xfrm>
            <a:off x="1193260" y="3227460"/>
            <a:ext cx="3061534"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Trouville. </a:t>
            </a:r>
            <a:endParaRPr lang="en-GB" sz="2000" kern="1200" dirty="0"/>
          </a:p>
        </p:txBody>
      </p:sp>
      <p:sp>
        <p:nvSpPr>
          <p:cNvPr id="99" name="TextBox 98">
            <a:extLst>
              <a:ext uri="{FF2B5EF4-FFF2-40B4-BE49-F238E27FC236}">
                <a16:creationId xmlns:a16="http://schemas.microsoft.com/office/drawing/2014/main" id="{FFB67F86-03D4-4C5F-AF62-A690FF4AD321}"/>
              </a:ext>
            </a:extLst>
          </p:cNvPr>
          <p:cNvSpPr txBox="1"/>
          <p:nvPr/>
        </p:nvSpPr>
        <p:spPr>
          <a:xfrm>
            <a:off x="1193260" y="5557463"/>
            <a:ext cx="3060836"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Nancy.</a:t>
            </a:r>
            <a:endParaRPr lang="en-GB" sz="2000" kern="1200" dirty="0"/>
          </a:p>
        </p:txBody>
      </p:sp>
      <p:sp>
        <p:nvSpPr>
          <p:cNvPr id="100" name="TextBox 99">
            <a:extLst>
              <a:ext uri="{FF2B5EF4-FFF2-40B4-BE49-F238E27FC236}">
                <a16:creationId xmlns:a16="http://schemas.microsoft.com/office/drawing/2014/main" id="{96B92CD1-FA91-4988-98C5-F5462FD7B5B4}"/>
              </a:ext>
            </a:extLst>
          </p:cNvPr>
          <p:cNvSpPr txBox="1"/>
          <p:nvPr/>
        </p:nvSpPr>
        <p:spPr>
          <a:xfrm>
            <a:off x="1193260" y="4780796"/>
            <a:ext cx="2977016"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Pau.</a:t>
            </a:r>
            <a:endParaRPr lang="en-GB" sz="2000" kern="1200" dirty="0"/>
          </a:p>
        </p:txBody>
      </p:sp>
      <p:sp>
        <p:nvSpPr>
          <p:cNvPr id="101" name="TextBox 100">
            <a:extLst>
              <a:ext uri="{FF2B5EF4-FFF2-40B4-BE49-F238E27FC236}">
                <a16:creationId xmlns:a16="http://schemas.microsoft.com/office/drawing/2014/main" id="{D9BD8B6B-0CBC-48CA-AC87-BFA5BC174B15}"/>
              </a:ext>
            </a:extLst>
          </p:cNvPr>
          <p:cNvSpPr txBox="1"/>
          <p:nvPr/>
        </p:nvSpPr>
        <p:spPr>
          <a:xfrm>
            <a:off x="1193260" y="4004128"/>
            <a:ext cx="3671632" cy="707886"/>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Grenoble. </a:t>
            </a:r>
            <a:endParaRPr lang="en-GB" sz="2000" kern="1200" dirty="0"/>
          </a:p>
          <a:p>
            <a:pPr lvl="0">
              <a:buClrTx/>
              <a:defRPr/>
            </a:pPr>
            <a:endParaRPr lang="en-GB" sz="2000" kern="1200" dirty="0"/>
          </a:p>
        </p:txBody>
      </p:sp>
      <p:sp>
        <p:nvSpPr>
          <p:cNvPr id="106" name="TextBox 105">
            <a:extLst>
              <a:ext uri="{FF2B5EF4-FFF2-40B4-BE49-F238E27FC236}">
                <a16:creationId xmlns:a16="http://schemas.microsoft.com/office/drawing/2014/main" id="{4B91BC87-6812-48E0-B0EC-83E5056E8D51}"/>
              </a:ext>
            </a:extLst>
          </p:cNvPr>
          <p:cNvSpPr txBox="1"/>
          <p:nvPr/>
        </p:nvSpPr>
        <p:spPr>
          <a:xfrm>
            <a:off x="7003915" y="3227460"/>
            <a:ext cx="3102105"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Strasbourg.</a:t>
            </a:r>
            <a:endParaRPr lang="en-GB" sz="2000" kern="1200" dirty="0"/>
          </a:p>
        </p:txBody>
      </p:sp>
      <p:sp>
        <p:nvSpPr>
          <p:cNvPr id="107" name="TextBox 106">
            <a:extLst>
              <a:ext uri="{FF2B5EF4-FFF2-40B4-BE49-F238E27FC236}">
                <a16:creationId xmlns:a16="http://schemas.microsoft.com/office/drawing/2014/main" id="{92EE5BD8-9112-4DA0-A109-C8AC9B7B7C69}"/>
              </a:ext>
            </a:extLst>
          </p:cNvPr>
          <p:cNvSpPr txBox="1"/>
          <p:nvPr/>
        </p:nvSpPr>
        <p:spPr>
          <a:xfrm>
            <a:off x="7087735" y="5557463"/>
            <a:ext cx="3017587"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Dijon. </a:t>
            </a:r>
            <a:endParaRPr lang="en-GB" sz="2000" kern="1200" dirty="0"/>
          </a:p>
        </p:txBody>
      </p:sp>
      <p:sp>
        <p:nvSpPr>
          <p:cNvPr id="108" name="TextBox 107">
            <a:extLst>
              <a:ext uri="{FF2B5EF4-FFF2-40B4-BE49-F238E27FC236}">
                <a16:creationId xmlns:a16="http://schemas.microsoft.com/office/drawing/2014/main" id="{D60629A2-52BE-4BAC-9FE6-1709BCC00A14}"/>
              </a:ext>
            </a:extLst>
          </p:cNvPr>
          <p:cNvSpPr txBox="1"/>
          <p:nvPr/>
        </p:nvSpPr>
        <p:spPr>
          <a:xfrm>
            <a:off x="7003915" y="4780796"/>
            <a:ext cx="3017587"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Nantes. </a:t>
            </a:r>
            <a:endParaRPr lang="en-GB" sz="2000" kern="1200" dirty="0"/>
          </a:p>
        </p:txBody>
      </p:sp>
      <p:sp>
        <p:nvSpPr>
          <p:cNvPr id="109" name="TextBox 108">
            <a:extLst>
              <a:ext uri="{FF2B5EF4-FFF2-40B4-BE49-F238E27FC236}">
                <a16:creationId xmlns:a16="http://schemas.microsoft.com/office/drawing/2014/main" id="{3905228E-A348-4897-BE5F-751710160F04}"/>
              </a:ext>
            </a:extLst>
          </p:cNvPr>
          <p:cNvSpPr txBox="1"/>
          <p:nvPr/>
        </p:nvSpPr>
        <p:spPr>
          <a:xfrm>
            <a:off x="7003915" y="4004128"/>
            <a:ext cx="3712203"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Elle </a:t>
            </a:r>
            <a:r>
              <a:rPr lang="en-GB" sz="2000" kern="1200" dirty="0" err="1">
                <a:solidFill>
                  <a:srgbClr val="4472C4">
                    <a:lumMod val="50000"/>
                  </a:srgbClr>
                </a:solidFill>
                <a:latin typeface="Century Gothic" panose="020B0502020202020204" pitchFamily="34" charset="0"/>
              </a:rPr>
              <a:t>va</a:t>
            </a:r>
            <a:r>
              <a:rPr lang="en-GB" sz="2000" kern="1200" dirty="0">
                <a:solidFill>
                  <a:srgbClr val="4472C4">
                    <a:lumMod val="50000"/>
                  </a:srgbClr>
                </a:solidFill>
                <a:latin typeface="Century Gothic" panose="020B0502020202020204" pitchFamily="34" charset="0"/>
              </a:rPr>
              <a:t> à Lille.</a:t>
            </a:r>
            <a:endParaRPr lang="en-GB" sz="2000" kern="1200" dirty="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2189" y="3161243"/>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83558" y="3953309"/>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3802" y="4710349"/>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1989" y="5496184"/>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6721" y="3186426"/>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939685"/>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3781" y="4710349"/>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6721" y="5496184"/>
            <a:ext cx="498794" cy="519576"/>
          </a:xfrm>
          <a:prstGeom prst="rect">
            <a:avLst/>
          </a:prstGeom>
        </p:spPr>
      </p:pic>
      <p:sp>
        <p:nvSpPr>
          <p:cNvPr id="2" name="Title 1">
            <a:extLst>
              <a:ext uri="{FF2B5EF4-FFF2-40B4-BE49-F238E27FC236}">
                <a16:creationId xmlns:a16="http://schemas.microsoft.com/office/drawing/2014/main" id="{615003D7-455D-F749-A603-3779BA690DC7}"/>
              </a:ext>
            </a:extLst>
          </p:cNvPr>
          <p:cNvSpPr>
            <a:spLocks noGrp="1"/>
          </p:cNvSpPr>
          <p:nvPr>
            <p:ph type="title"/>
          </p:nvPr>
        </p:nvSpPr>
        <p:spPr>
          <a:xfrm>
            <a:off x="0" y="-66475"/>
            <a:ext cx="10515600" cy="1325563"/>
          </a:xfrm>
        </p:spPr>
        <p:txBody>
          <a:bodyPr/>
          <a:lstStyle/>
          <a:p>
            <a:r>
              <a:rPr lang="en-GB" sz="3200" b="1" dirty="0">
                <a:solidFill>
                  <a:srgbClr val="FFFFFF"/>
                </a:solidFill>
              </a:rPr>
              <a:t>Qui </a:t>
            </a:r>
            <a:r>
              <a:rPr lang="en-GB" sz="3200" b="1" dirty="0" err="1">
                <a:solidFill>
                  <a:srgbClr val="FFFFFF"/>
                </a:solidFill>
              </a:rPr>
              <a:t>va</a:t>
            </a:r>
            <a:r>
              <a:rPr lang="en-GB" sz="3200" b="1" dirty="0">
                <a:solidFill>
                  <a:srgbClr val="FFFFFF"/>
                </a:solidFill>
              </a:rPr>
              <a:t> </a:t>
            </a:r>
            <a:r>
              <a:rPr lang="en-GB" sz="3200" b="1" dirty="0" err="1">
                <a:solidFill>
                  <a:srgbClr val="FFFFFF"/>
                </a:solidFill>
              </a:rPr>
              <a:t>où</a:t>
            </a:r>
            <a:r>
              <a:rPr lang="en-GB" sz="3200" b="1" dirty="0">
                <a:solidFill>
                  <a:srgbClr val="FFFFFF"/>
                </a:solidFill>
              </a:rPr>
              <a:t> ? (</a:t>
            </a:r>
            <a:r>
              <a:rPr lang="en-GB" sz="3200" b="1" dirty="0" err="1">
                <a:solidFill>
                  <a:srgbClr val="FFFFFF"/>
                </a:solidFill>
              </a:rPr>
              <a:t>je</a:t>
            </a:r>
            <a:r>
              <a:rPr lang="en-GB" sz="3200" b="1" dirty="0">
                <a:solidFill>
                  <a:srgbClr val="FFFFFF"/>
                </a:solidFill>
              </a:rPr>
              <a:t>/</a:t>
            </a:r>
            <a:r>
              <a:rPr lang="en-GB" sz="3200" b="1" dirty="0" err="1">
                <a:solidFill>
                  <a:srgbClr val="FFFFFF"/>
                </a:solidFill>
              </a:rPr>
              <a:t>elle</a:t>
            </a:r>
            <a:r>
              <a:rPr lang="en-GB" sz="3200" b="1" dirty="0">
                <a:solidFill>
                  <a:srgbClr val="FFFFFF"/>
                </a:solidFill>
              </a:rPr>
              <a:t>, </a:t>
            </a:r>
            <a:r>
              <a:rPr lang="en-GB" sz="3200" b="1" dirty="0" err="1">
                <a:solidFill>
                  <a:srgbClr val="FFFFFF"/>
                </a:solidFill>
              </a:rPr>
              <a:t>réponses</a:t>
            </a:r>
            <a:r>
              <a:rPr lang="en-GB" sz="3200" b="1" dirty="0">
                <a:solidFill>
                  <a:srgbClr val="FFFFFF"/>
                </a:solidFill>
              </a:rPr>
              <a:t>)</a:t>
            </a:r>
            <a:r>
              <a:rPr lang="en-GB" b="1" dirty="0">
                <a:solidFill>
                  <a:srgbClr val="FFFFFF"/>
                </a:solidFill>
              </a:rPr>
              <a:t> </a:t>
            </a:r>
            <a:endParaRPr lang="en-US" dirty="0"/>
          </a:p>
        </p:txBody>
      </p:sp>
    </p:spTree>
    <p:extLst>
      <p:ext uri="{BB962C8B-B14F-4D97-AF65-F5344CB8AC3E}">
        <p14:creationId xmlns:p14="http://schemas.microsoft.com/office/powerpoint/2010/main" val="42772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6" grpId="0"/>
      <p:bldP spid="107" grpId="0"/>
      <p:bldP spid="108" grpId="0"/>
      <p:bldP spid="10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5" name="Picture 44" descr="background rectangle ">
            <a:extLst>
              <a:ext uri="{FF2B5EF4-FFF2-40B4-BE49-F238E27FC236}">
                <a16:creationId xmlns:a16="http://schemas.microsoft.com/office/drawing/2014/main" id="{39D416E3-1ED0-400F-B6FF-4D924E345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1800" b="1" kern="120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203308" y="1355818"/>
            <a:ext cx="11785383" cy="461665"/>
          </a:xfrm>
          <a:prstGeom prst="rect">
            <a:avLst/>
          </a:prstGeom>
          <a:noFill/>
        </p:spPr>
        <p:txBody>
          <a:bodyPr wrap="square" rtlCol="0">
            <a:spAutoFit/>
          </a:bodyPr>
          <a:lstStyle/>
          <a:p>
            <a:pPr>
              <a:defRPr/>
            </a:pPr>
            <a:r>
              <a:rPr lang="en-GB" sz="2400" b="1" dirty="0">
                <a:solidFill>
                  <a:schemeClr val="accent5">
                    <a:lumMod val="50000"/>
                  </a:schemeClr>
                </a:solidFill>
                <a:latin typeface="Century Gothic" panose="020B0502020202020204" pitchFamily="34" charset="0"/>
              </a:rPr>
              <a:t>Je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9184"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44" name="Action Button: Custom 21">
            <a:hlinkClick r:id="" action="ppaction://noaction" highlightClick="1">
              <a:snd r:embed="rId4" name="1. tu vas à Paris (liaison).wav"/>
            </a:hlinkClick>
            <a:extLst>
              <a:ext uri="{FF2B5EF4-FFF2-40B4-BE49-F238E27FC236}">
                <a16:creationId xmlns:a16="http://schemas.microsoft.com/office/drawing/2014/main" id="{9B8DD0CF-B6B8-460B-B44C-809C55C6AC3E}"/>
              </a:ext>
            </a:extLst>
          </p:cNvPr>
          <p:cNvSpPr/>
          <p:nvPr/>
        </p:nvSpPr>
        <p:spPr>
          <a:xfrm>
            <a:off x="414247"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je vais à Poitiers (liaison).wav"/>
            </a:hlinkClick>
            <a:extLst>
              <a:ext uri="{FF2B5EF4-FFF2-40B4-BE49-F238E27FC236}">
                <a16:creationId xmlns:a16="http://schemas.microsoft.com/office/drawing/2014/main" id="{89A4D9CF-17A8-412C-98C2-998446E963EB}"/>
              </a:ext>
            </a:extLst>
          </p:cNvPr>
          <p:cNvSpPr/>
          <p:nvPr/>
        </p:nvSpPr>
        <p:spPr>
          <a:xfrm>
            <a:off x="414247" y="395946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 je vais à Bordeaux (liaison).wav"/>
            </a:hlinkClick>
            <a:extLst>
              <a:ext uri="{FF2B5EF4-FFF2-40B4-BE49-F238E27FC236}">
                <a16:creationId xmlns:a16="http://schemas.microsoft.com/office/drawing/2014/main" id="{5401D5C7-7DCA-461C-A233-1693EA8DB4B1}"/>
              </a:ext>
            </a:extLst>
          </p:cNvPr>
          <p:cNvSpPr/>
          <p:nvPr/>
        </p:nvSpPr>
        <p:spPr>
          <a:xfrm>
            <a:off x="414247" y="475769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je vais à Rouen (liaison).wav"/>
            </a:hlinkClick>
            <a:extLst>
              <a:ext uri="{FF2B5EF4-FFF2-40B4-BE49-F238E27FC236}">
                <a16:creationId xmlns:a16="http://schemas.microsoft.com/office/drawing/2014/main" id="{C2B0FB71-EA22-468B-897B-95910F9E89D2}"/>
              </a:ext>
            </a:extLst>
          </p:cNvPr>
          <p:cNvSpPr/>
          <p:nvPr/>
        </p:nvSpPr>
        <p:spPr>
          <a:xfrm>
            <a:off x="414247" y="555591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6145" y="210128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latin typeface="Century Gothic" panose="020B0502020202020204" pitchFamily="34" charset="0"/>
                        </a:rPr>
                        <a:t>je</a:t>
                      </a:r>
                    </a:p>
                  </a:txBody>
                  <a:tcPr/>
                </a:tc>
                <a:tc>
                  <a:txBody>
                    <a:bodyPr/>
                    <a:lstStyle/>
                    <a:p>
                      <a:pPr algn="ctr"/>
                      <a:r>
                        <a:rPr lang="en-GB" sz="2000" b="1" dirty="0" err="1">
                          <a:solidFill>
                            <a:schemeClr val="accent1">
                              <a:lumMod val="50000"/>
                            </a:schemeClr>
                          </a:solidFill>
                          <a:latin typeface="Century Gothic" panose="020B0502020202020204" pitchFamily="34" charset="0"/>
                        </a:rPr>
                        <a:t>tu</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4" name="Action Button: Custom 21">
            <a:hlinkClick r:id="" action="ppaction://noaction" highlightClick="1">
              <a:snd r:embed="rId8" name="5. tu vas à Blois (liaison).wav"/>
            </a:hlinkClick>
            <a:extLst>
              <a:ext uri="{FF2B5EF4-FFF2-40B4-BE49-F238E27FC236}">
                <a16:creationId xmlns:a16="http://schemas.microsoft.com/office/drawing/2014/main" id="{5D469A5D-0737-477F-8298-135610EE275B}"/>
              </a:ext>
            </a:extLst>
          </p:cNvPr>
          <p:cNvSpPr/>
          <p:nvPr/>
        </p:nvSpPr>
        <p:spPr>
          <a:xfrm>
            <a:off x="6271208" y="316124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tu vas à Lyon (liaison).wav"/>
            </a:hlinkClick>
            <a:extLst>
              <a:ext uri="{FF2B5EF4-FFF2-40B4-BE49-F238E27FC236}">
                <a16:creationId xmlns:a16="http://schemas.microsoft.com/office/drawing/2014/main" id="{7FA936DE-0B73-4B20-A6AC-6211E1413943}"/>
              </a:ext>
            </a:extLst>
          </p:cNvPr>
          <p:cNvSpPr/>
          <p:nvPr/>
        </p:nvSpPr>
        <p:spPr>
          <a:xfrm>
            <a:off x="6271208" y="395946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10" name="7. je vais à Deauville (liaison).wav"/>
            </a:hlinkClick>
            <a:extLst>
              <a:ext uri="{FF2B5EF4-FFF2-40B4-BE49-F238E27FC236}">
                <a16:creationId xmlns:a16="http://schemas.microsoft.com/office/drawing/2014/main" id="{0FEA9B2C-907B-4472-ACF7-ECEA9EF756C0}"/>
              </a:ext>
            </a:extLst>
          </p:cNvPr>
          <p:cNvSpPr/>
          <p:nvPr/>
        </p:nvSpPr>
        <p:spPr>
          <a:xfrm>
            <a:off x="6271208" y="475769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7</a:t>
            </a:r>
          </a:p>
        </p:txBody>
      </p:sp>
      <p:sp>
        <p:nvSpPr>
          <p:cNvPr id="97" name="Action Button: Custom 24">
            <a:hlinkClick r:id="" action="ppaction://noaction" highlightClick="1">
              <a:snd r:embed="rId11" name="8. tu vas à Calais (liaison).wav"/>
            </a:hlinkClick>
            <a:extLst>
              <a:ext uri="{FF2B5EF4-FFF2-40B4-BE49-F238E27FC236}">
                <a16:creationId xmlns:a16="http://schemas.microsoft.com/office/drawing/2014/main" id="{42C765AD-97C2-4B90-9620-876BBE9D26E8}"/>
              </a:ext>
            </a:extLst>
          </p:cNvPr>
          <p:cNvSpPr/>
          <p:nvPr/>
        </p:nvSpPr>
        <p:spPr>
          <a:xfrm>
            <a:off x="6268331" y="555591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8</a:t>
            </a:r>
          </a:p>
        </p:txBody>
      </p:sp>
      <p:sp>
        <p:nvSpPr>
          <p:cNvPr id="16" name="TextBox 15">
            <a:extLst>
              <a:ext uri="{FF2B5EF4-FFF2-40B4-BE49-F238E27FC236}">
                <a16:creationId xmlns:a16="http://schemas.microsoft.com/office/drawing/2014/main" id="{86EBECCD-2412-4110-8EBC-15B85FE5BC4A}"/>
              </a:ext>
            </a:extLst>
          </p:cNvPr>
          <p:cNvSpPr txBox="1"/>
          <p:nvPr/>
        </p:nvSpPr>
        <p:spPr>
          <a:xfrm>
            <a:off x="1151707" y="3214060"/>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vas à Paris.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1D7F82AB-E473-4BE2-B034-82F0FA3C7826}"/>
              </a:ext>
            </a:extLst>
          </p:cNvPr>
          <p:cNvSpPr txBox="1"/>
          <p:nvPr/>
        </p:nvSpPr>
        <p:spPr>
          <a:xfrm>
            <a:off x="1151707" y="3993474"/>
            <a:ext cx="2817966"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Poitiers. </a:t>
            </a:r>
            <a:endParaRPr lang="en-GB" sz="2000" kern="1200" dirty="0"/>
          </a:p>
        </p:txBody>
      </p:sp>
      <p:sp>
        <p:nvSpPr>
          <p:cNvPr id="18" name="TextBox 17">
            <a:extLst>
              <a:ext uri="{FF2B5EF4-FFF2-40B4-BE49-F238E27FC236}">
                <a16:creationId xmlns:a16="http://schemas.microsoft.com/office/drawing/2014/main" id="{4B12EB80-1F0E-40EB-9093-87AECE144988}"/>
              </a:ext>
            </a:extLst>
          </p:cNvPr>
          <p:cNvSpPr txBox="1"/>
          <p:nvPr/>
        </p:nvSpPr>
        <p:spPr>
          <a:xfrm>
            <a:off x="1151706" y="4772888"/>
            <a:ext cx="2682020"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Bordeaux.</a:t>
            </a:r>
            <a:endParaRPr lang="en-GB" sz="2000" kern="1200" dirty="0"/>
          </a:p>
        </p:txBody>
      </p:sp>
      <p:sp>
        <p:nvSpPr>
          <p:cNvPr id="19" name="TextBox 18">
            <a:extLst>
              <a:ext uri="{FF2B5EF4-FFF2-40B4-BE49-F238E27FC236}">
                <a16:creationId xmlns:a16="http://schemas.microsoft.com/office/drawing/2014/main" id="{0A112F4C-E47C-4A89-9804-AE7DD36AD004}"/>
              </a:ext>
            </a:extLst>
          </p:cNvPr>
          <p:cNvSpPr txBox="1"/>
          <p:nvPr/>
        </p:nvSpPr>
        <p:spPr>
          <a:xfrm>
            <a:off x="1151707" y="5552301"/>
            <a:ext cx="2755433" cy="400110"/>
          </a:xfrm>
          <a:prstGeom prst="rect">
            <a:avLst/>
          </a:prstGeom>
          <a:noFill/>
        </p:spPr>
        <p:txBody>
          <a:bodyPr wrap="square" rtlCol="0">
            <a:spAutoFit/>
          </a:bodyPr>
          <a:lstStyle/>
          <a:p>
            <a:pPr lvl="0">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Rouen. </a:t>
            </a:r>
            <a:endParaRPr lang="en-GB" sz="2000" kern="1200" dirty="0"/>
          </a:p>
        </p:txBody>
      </p:sp>
      <p:sp>
        <p:nvSpPr>
          <p:cNvPr id="20" name="TextBox 19">
            <a:extLst>
              <a:ext uri="{FF2B5EF4-FFF2-40B4-BE49-F238E27FC236}">
                <a16:creationId xmlns:a16="http://schemas.microsoft.com/office/drawing/2014/main" id="{00934E0F-714F-472C-833D-2B211B98E6DF}"/>
              </a:ext>
            </a:extLst>
          </p:cNvPr>
          <p:cNvSpPr txBox="1"/>
          <p:nvPr/>
        </p:nvSpPr>
        <p:spPr>
          <a:xfrm>
            <a:off x="6967842" y="3214060"/>
            <a:ext cx="2716763" cy="400110"/>
          </a:xfrm>
          <a:prstGeom prst="rect">
            <a:avLst/>
          </a:prstGeom>
          <a:noFill/>
        </p:spPr>
        <p:txBody>
          <a:bodyPr wrap="square" rtlCol="0">
            <a:spAutoFit/>
          </a:bodyPr>
          <a:lstStyle/>
          <a:p>
            <a:pPr>
              <a:buClrTx/>
              <a:defRPr/>
            </a:pPr>
            <a:r>
              <a:rPr lang="en-GB" sz="2000" kern="1200" dirty="0" err="1">
                <a:solidFill>
                  <a:srgbClr val="4472C4">
                    <a:lumMod val="50000"/>
                  </a:srgbClr>
                </a:solidFill>
                <a:latin typeface="Century Gothic" panose="020B0502020202020204" pitchFamily="34" charset="0"/>
              </a:rPr>
              <a:t>Tu</a:t>
            </a:r>
            <a:r>
              <a:rPr lang="en-GB" sz="2000" kern="1200" dirty="0">
                <a:solidFill>
                  <a:srgbClr val="4472C4">
                    <a:lumMod val="50000"/>
                  </a:srgbClr>
                </a:solidFill>
                <a:latin typeface="Century Gothic" panose="020B0502020202020204" pitchFamily="34" charset="0"/>
              </a:rPr>
              <a:t> vas à Blois.</a:t>
            </a:r>
            <a:endParaRPr lang="en-GB" sz="2000" kern="1200" dirty="0"/>
          </a:p>
        </p:txBody>
      </p:sp>
      <p:sp>
        <p:nvSpPr>
          <p:cNvPr id="21" name="TextBox 20">
            <a:extLst>
              <a:ext uri="{FF2B5EF4-FFF2-40B4-BE49-F238E27FC236}">
                <a16:creationId xmlns:a16="http://schemas.microsoft.com/office/drawing/2014/main" id="{3821500B-249D-469B-BCCB-691AE41E6F40}"/>
              </a:ext>
            </a:extLst>
          </p:cNvPr>
          <p:cNvSpPr txBox="1"/>
          <p:nvPr/>
        </p:nvSpPr>
        <p:spPr>
          <a:xfrm>
            <a:off x="6967842" y="3992374"/>
            <a:ext cx="2318941" cy="400110"/>
          </a:xfrm>
          <a:prstGeom prst="rect">
            <a:avLst/>
          </a:prstGeom>
          <a:noFill/>
        </p:spPr>
        <p:txBody>
          <a:bodyPr wrap="square" rtlCol="0">
            <a:spAutoFit/>
          </a:bodyPr>
          <a:lstStyle/>
          <a:p>
            <a:pPr>
              <a:buClrTx/>
              <a:defRPr/>
            </a:pPr>
            <a:r>
              <a:rPr lang="en-GB" sz="2000" kern="1200" dirty="0" err="1">
                <a:solidFill>
                  <a:srgbClr val="4472C4">
                    <a:lumMod val="50000"/>
                  </a:srgbClr>
                </a:solidFill>
                <a:latin typeface="Century Gothic" panose="020B0502020202020204" pitchFamily="34" charset="0"/>
              </a:rPr>
              <a:t>Tu</a:t>
            </a:r>
            <a:r>
              <a:rPr lang="en-GB" sz="2000" kern="1200" dirty="0">
                <a:solidFill>
                  <a:srgbClr val="4472C4">
                    <a:lumMod val="50000"/>
                  </a:srgbClr>
                </a:solidFill>
                <a:latin typeface="Century Gothic" panose="020B0502020202020204" pitchFamily="34" charset="0"/>
              </a:rPr>
              <a:t> vas à Lyon. </a:t>
            </a:r>
            <a:endParaRPr lang="en-GB" sz="2000" kern="1200" dirty="0"/>
          </a:p>
        </p:txBody>
      </p:sp>
      <p:sp>
        <p:nvSpPr>
          <p:cNvPr id="22" name="TextBox 21">
            <a:extLst>
              <a:ext uri="{FF2B5EF4-FFF2-40B4-BE49-F238E27FC236}">
                <a16:creationId xmlns:a16="http://schemas.microsoft.com/office/drawing/2014/main" id="{9BC0046E-B9B8-43A4-B430-503A90C27AE1}"/>
              </a:ext>
            </a:extLst>
          </p:cNvPr>
          <p:cNvSpPr txBox="1"/>
          <p:nvPr/>
        </p:nvSpPr>
        <p:spPr>
          <a:xfrm>
            <a:off x="6967841" y="4770688"/>
            <a:ext cx="2658909" cy="400110"/>
          </a:xfrm>
          <a:prstGeom prst="rect">
            <a:avLst/>
          </a:prstGeom>
          <a:noFill/>
        </p:spPr>
        <p:txBody>
          <a:bodyPr wrap="square" rtlCol="0">
            <a:spAutoFit/>
          </a:bodyPr>
          <a:lstStyle/>
          <a:p>
            <a:pPr>
              <a:buClrTx/>
              <a:defRPr/>
            </a:pPr>
            <a:r>
              <a:rPr lang="en-GB" sz="2000" kern="1200" dirty="0">
                <a:solidFill>
                  <a:srgbClr val="4472C4">
                    <a:lumMod val="50000"/>
                  </a:srgbClr>
                </a:solidFill>
                <a:latin typeface="Century Gothic" panose="020B0502020202020204" pitchFamily="34" charset="0"/>
              </a:rPr>
              <a:t>Je </a:t>
            </a:r>
            <a:r>
              <a:rPr lang="en-GB" sz="2000" kern="1200" dirty="0" err="1">
                <a:solidFill>
                  <a:srgbClr val="4472C4">
                    <a:lumMod val="50000"/>
                  </a:srgbClr>
                </a:solidFill>
                <a:latin typeface="Century Gothic" panose="020B0502020202020204" pitchFamily="34" charset="0"/>
              </a:rPr>
              <a:t>vais</a:t>
            </a:r>
            <a:r>
              <a:rPr lang="en-GB" sz="2000" kern="1200" dirty="0">
                <a:solidFill>
                  <a:srgbClr val="4472C4">
                    <a:lumMod val="50000"/>
                  </a:srgbClr>
                </a:solidFill>
                <a:latin typeface="Century Gothic" panose="020B0502020202020204" pitchFamily="34" charset="0"/>
              </a:rPr>
              <a:t> à Deauville. </a:t>
            </a:r>
            <a:endParaRPr lang="en-GB" sz="2000" kern="1200" dirty="0"/>
          </a:p>
        </p:txBody>
      </p:sp>
      <p:sp>
        <p:nvSpPr>
          <p:cNvPr id="24" name="TextBox 23">
            <a:extLst>
              <a:ext uri="{FF2B5EF4-FFF2-40B4-BE49-F238E27FC236}">
                <a16:creationId xmlns:a16="http://schemas.microsoft.com/office/drawing/2014/main" id="{D78BC9F4-49E9-4DAB-9444-4F7852DC53AE}"/>
              </a:ext>
            </a:extLst>
          </p:cNvPr>
          <p:cNvSpPr txBox="1"/>
          <p:nvPr/>
        </p:nvSpPr>
        <p:spPr>
          <a:xfrm flipH="1">
            <a:off x="6987640" y="5549001"/>
            <a:ext cx="2717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vas à Calais.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4B168A6B-968E-49E4-8B4F-01729C25FC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7170" y="3169212"/>
            <a:ext cx="498794" cy="519576"/>
          </a:xfrm>
          <a:prstGeom prst="rect">
            <a:avLst/>
          </a:prstGeom>
        </p:spPr>
      </p:pic>
      <p:pic>
        <p:nvPicPr>
          <p:cNvPr id="26" name="Picture 25">
            <a:extLst>
              <a:ext uri="{FF2B5EF4-FFF2-40B4-BE49-F238E27FC236}">
                <a16:creationId xmlns:a16="http://schemas.microsoft.com/office/drawing/2014/main" id="{31BB2394-B9A1-49AA-92B2-1E33C065C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3939685"/>
            <a:ext cx="498794" cy="519576"/>
          </a:xfrm>
          <a:prstGeom prst="rect">
            <a:avLst/>
          </a:prstGeom>
        </p:spPr>
      </p:pic>
      <p:pic>
        <p:nvPicPr>
          <p:cNvPr id="27" name="Picture 26">
            <a:extLst>
              <a:ext uri="{FF2B5EF4-FFF2-40B4-BE49-F238E27FC236}">
                <a16:creationId xmlns:a16="http://schemas.microsoft.com/office/drawing/2014/main" id="{AFA1EF6C-9D03-413E-9675-04EC77D5FC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4710955"/>
            <a:ext cx="498794" cy="519576"/>
          </a:xfrm>
          <a:prstGeom prst="rect">
            <a:avLst/>
          </a:prstGeom>
        </p:spPr>
      </p:pic>
      <p:pic>
        <p:nvPicPr>
          <p:cNvPr id="28" name="Picture 27">
            <a:extLst>
              <a:ext uri="{FF2B5EF4-FFF2-40B4-BE49-F238E27FC236}">
                <a16:creationId xmlns:a16="http://schemas.microsoft.com/office/drawing/2014/main" id="{F5C18AEB-3BB2-42EC-88A3-5DC45F2E0A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8822" y="5462859"/>
            <a:ext cx="498794" cy="519576"/>
          </a:xfrm>
          <a:prstGeom prst="rect">
            <a:avLst/>
          </a:prstGeom>
        </p:spPr>
      </p:pic>
      <p:pic>
        <p:nvPicPr>
          <p:cNvPr id="29" name="Picture 28">
            <a:extLst>
              <a:ext uri="{FF2B5EF4-FFF2-40B4-BE49-F238E27FC236}">
                <a16:creationId xmlns:a16="http://schemas.microsoft.com/office/drawing/2014/main" id="{2F0E9C4E-CF9F-4F40-AA2B-B5DF641B19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175984"/>
            <a:ext cx="498794" cy="519576"/>
          </a:xfrm>
          <a:prstGeom prst="rect">
            <a:avLst/>
          </a:prstGeom>
        </p:spPr>
      </p:pic>
      <p:pic>
        <p:nvPicPr>
          <p:cNvPr id="30" name="Picture 29">
            <a:extLst>
              <a:ext uri="{FF2B5EF4-FFF2-40B4-BE49-F238E27FC236}">
                <a16:creationId xmlns:a16="http://schemas.microsoft.com/office/drawing/2014/main" id="{60E7B964-1078-41E7-A063-58A49D43BD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3918695"/>
            <a:ext cx="498794" cy="519576"/>
          </a:xfrm>
          <a:prstGeom prst="rect">
            <a:avLst/>
          </a:prstGeom>
        </p:spPr>
      </p:pic>
      <p:pic>
        <p:nvPicPr>
          <p:cNvPr id="31" name="Picture 30">
            <a:extLst>
              <a:ext uri="{FF2B5EF4-FFF2-40B4-BE49-F238E27FC236}">
                <a16:creationId xmlns:a16="http://schemas.microsoft.com/office/drawing/2014/main" id="{28A5EA62-19A5-46DD-A121-5BE2CEB165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9624" y="4724368"/>
            <a:ext cx="498794" cy="519576"/>
          </a:xfrm>
          <a:prstGeom prst="rect">
            <a:avLst/>
          </a:prstGeom>
        </p:spPr>
      </p:pic>
      <p:pic>
        <p:nvPicPr>
          <p:cNvPr id="32" name="Picture 31">
            <a:extLst>
              <a:ext uri="{FF2B5EF4-FFF2-40B4-BE49-F238E27FC236}">
                <a16:creationId xmlns:a16="http://schemas.microsoft.com/office/drawing/2014/main" id="{7DEB6464-9CB4-4E2B-9B46-3FB9EB3EDF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8959" y="5489268"/>
            <a:ext cx="498794" cy="519576"/>
          </a:xfrm>
          <a:prstGeom prst="rect">
            <a:avLst/>
          </a:prstGeom>
        </p:spPr>
      </p:pic>
      <p:sp>
        <p:nvSpPr>
          <p:cNvPr id="2" name="Title 1">
            <a:extLst>
              <a:ext uri="{FF2B5EF4-FFF2-40B4-BE49-F238E27FC236}">
                <a16:creationId xmlns:a16="http://schemas.microsoft.com/office/drawing/2014/main" id="{FA3E8929-E58E-AE45-AC3B-F3B3003E8EFC}"/>
              </a:ext>
            </a:extLst>
          </p:cNvPr>
          <p:cNvSpPr>
            <a:spLocks noGrp="1"/>
          </p:cNvSpPr>
          <p:nvPr>
            <p:ph type="title"/>
          </p:nvPr>
        </p:nvSpPr>
        <p:spPr>
          <a:xfrm>
            <a:off x="0" y="-3219"/>
            <a:ext cx="10515600" cy="1325563"/>
          </a:xfrm>
        </p:spPr>
        <p:txBody>
          <a:bodyPr>
            <a:normAutofit/>
          </a:bodyPr>
          <a:lstStyle/>
          <a:p>
            <a:r>
              <a:rPr lang="en-GB" sz="3200" b="1" kern="0" dirty="0">
                <a:solidFill>
                  <a:srgbClr val="FFFFFF"/>
                </a:solidFill>
                <a:latin typeface="Century Gothic"/>
                <a:sym typeface="Century Gothic"/>
              </a:rPr>
              <a:t>Qui </a:t>
            </a:r>
            <a:r>
              <a:rPr lang="en-GB" sz="3200" b="1" kern="0" dirty="0" err="1">
                <a:solidFill>
                  <a:srgbClr val="FFFFFF"/>
                </a:solidFill>
                <a:latin typeface="Century Gothic"/>
                <a:sym typeface="Century Gothic"/>
              </a:rPr>
              <a:t>va</a:t>
            </a:r>
            <a:r>
              <a:rPr lang="en-GB" sz="3200" b="1" kern="0" dirty="0">
                <a:solidFill>
                  <a:srgbClr val="FFFFFF"/>
                </a:solidFill>
                <a:latin typeface="Century Gothic"/>
                <a:sym typeface="Century Gothic"/>
              </a:rPr>
              <a:t> </a:t>
            </a:r>
            <a:r>
              <a:rPr lang="en-GB" sz="3200" b="1" kern="0" dirty="0" err="1">
                <a:solidFill>
                  <a:srgbClr val="FFFFFF"/>
                </a:solidFill>
                <a:latin typeface="Century Gothic"/>
                <a:sym typeface="Century Gothic"/>
              </a:rPr>
              <a:t>où</a:t>
            </a:r>
            <a:r>
              <a:rPr lang="en-GB" sz="3200" b="1" kern="0" dirty="0">
                <a:solidFill>
                  <a:srgbClr val="FFFFFF"/>
                </a:solidFill>
                <a:latin typeface="Century Gothic"/>
                <a:sym typeface="Century Gothic"/>
              </a:rPr>
              <a:t> </a:t>
            </a:r>
            <a:r>
              <a:rPr lang="en-GB" sz="3200" b="1" dirty="0">
                <a:solidFill>
                  <a:srgbClr val="FFFFFF"/>
                </a:solidFill>
              </a:rPr>
              <a:t>? (</a:t>
            </a:r>
            <a:r>
              <a:rPr lang="en-GB" sz="3200" b="1" dirty="0" err="1">
                <a:solidFill>
                  <a:srgbClr val="FFFFFF"/>
                </a:solidFill>
              </a:rPr>
              <a:t>je</a:t>
            </a:r>
            <a:r>
              <a:rPr lang="en-GB" sz="3200" b="1" dirty="0">
                <a:solidFill>
                  <a:srgbClr val="FFFFFF"/>
                </a:solidFill>
              </a:rPr>
              <a:t>/</a:t>
            </a:r>
            <a:r>
              <a:rPr lang="en-GB" sz="3200" b="1" dirty="0" err="1">
                <a:solidFill>
                  <a:srgbClr val="FFFFFF"/>
                </a:solidFill>
              </a:rPr>
              <a:t>tu</a:t>
            </a:r>
            <a:r>
              <a:rPr lang="en-GB" sz="3200" b="1" dirty="0">
                <a:solidFill>
                  <a:srgbClr val="FFFFFF"/>
                </a:solidFill>
              </a:rPr>
              <a:t>, </a:t>
            </a:r>
            <a:r>
              <a:rPr lang="en-GB" sz="3200" b="1" dirty="0" err="1">
                <a:solidFill>
                  <a:srgbClr val="FFFFFF"/>
                </a:solidFill>
              </a:rPr>
              <a:t>réponses</a:t>
            </a:r>
            <a:r>
              <a:rPr lang="en-GB" sz="3200" b="1" dirty="0">
                <a:solidFill>
                  <a:srgbClr val="FFFFFF"/>
                </a:solidFill>
              </a:rPr>
              <a:t>)</a:t>
            </a:r>
            <a:r>
              <a:rPr lang="en-GB" sz="3200" b="1" kern="0" dirty="0">
                <a:solidFill>
                  <a:srgbClr val="FFFFFF"/>
                </a:solidFill>
                <a:latin typeface="Century Gothic"/>
                <a:sym typeface="Century Gothic"/>
              </a:rPr>
              <a:t> </a:t>
            </a:r>
            <a:endParaRPr lang="en-US" sz="3200" dirty="0"/>
          </a:p>
        </p:txBody>
      </p:sp>
    </p:spTree>
    <p:extLst>
      <p:ext uri="{BB962C8B-B14F-4D97-AF65-F5344CB8AC3E}">
        <p14:creationId xmlns:p14="http://schemas.microsoft.com/office/powerpoint/2010/main" val="284053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7.2.1.3</a:t>
            </a:r>
          </a:p>
        </p:txBody>
      </p:sp>
      <p:sp>
        <p:nvSpPr>
          <p:cNvPr id="3" name="Content Placeholder 2"/>
          <p:cNvSpPr>
            <a:spLocks noGrp="1"/>
          </p:cNvSpPr>
          <p:nvPr>
            <p:ph idx="1"/>
          </p:nvPr>
        </p:nvSpPr>
        <p:spPr/>
        <p:txBody>
          <a:bodyPr/>
          <a:lstStyle/>
          <a:p>
            <a:r>
              <a:rPr lang="en-US" dirty="0"/>
              <a:t>Slide 8: phonics, [au] SSC with place names</a:t>
            </a:r>
          </a:p>
          <a:p>
            <a:r>
              <a:rPr lang="en-US" dirty="0"/>
              <a:t>Slide 26: reading, monuments in Paris named.</a:t>
            </a:r>
          </a:p>
        </p:txBody>
      </p:sp>
    </p:spTree>
    <p:extLst>
      <p:ext uri="{BB962C8B-B14F-4D97-AF65-F5344CB8AC3E}">
        <p14:creationId xmlns:p14="http://schemas.microsoft.com/office/powerpoint/2010/main" val="500816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7.2.2.3</a:t>
            </a:r>
          </a:p>
        </p:txBody>
      </p:sp>
      <p:sp>
        <p:nvSpPr>
          <p:cNvPr id="4" name="Content Placeholder 3"/>
          <p:cNvSpPr>
            <a:spLocks noGrp="1"/>
          </p:cNvSpPr>
          <p:nvPr>
            <p:ph idx="1"/>
          </p:nvPr>
        </p:nvSpPr>
        <p:spPr/>
        <p:txBody>
          <a:bodyPr/>
          <a:lstStyle/>
          <a:p>
            <a:r>
              <a:rPr lang="en-US" dirty="0"/>
              <a:t>Slides 28-43: Series of activities exploiting the poem ‘</a:t>
            </a:r>
            <a:r>
              <a:rPr lang="en-US" dirty="0" err="1"/>
              <a:t>Familiale</a:t>
            </a:r>
            <a:r>
              <a:rPr lang="en-US" dirty="0"/>
              <a:t>’ by Jacques </a:t>
            </a:r>
            <a:r>
              <a:rPr lang="en-US" dirty="0" err="1"/>
              <a:t>Prévert</a:t>
            </a:r>
            <a:endParaRPr lang="en-US" dirty="0"/>
          </a:p>
          <a:p>
            <a:r>
              <a:rPr lang="en-US" dirty="0"/>
              <a:t>Slides 61-67: More activities exploiting the poem</a:t>
            </a:r>
          </a:p>
        </p:txBody>
      </p:sp>
    </p:spTree>
    <p:extLst>
      <p:ext uri="{BB962C8B-B14F-4D97-AF65-F5344CB8AC3E}">
        <p14:creationId xmlns:p14="http://schemas.microsoft.com/office/powerpoint/2010/main" val="425192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rmAutofit/>
          </a:bodyPr>
          <a:lstStyle/>
          <a:p>
            <a:r>
              <a:rPr lang="en-GB" sz="3600" b="1" dirty="0" err="1">
                <a:solidFill>
                  <a:schemeClr val="bg1"/>
                </a:solidFill>
              </a:rPr>
              <a:t>Fais</a:t>
            </a:r>
            <a:r>
              <a:rPr lang="en-GB" sz="3600" b="1" dirty="0">
                <a:solidFill>
                  <a:schemeClr val="bg1"/>
                </a:solidFill>
              </a:rPr>
              <a:t> des </a:t>
            </a:r>
            <a:r>
              <a:rPr lang="en-GB" sz="3600" b="1" dirty="0" err="1">
                <a:solidFill>
                  <a:schemeClr val="bg1"/>
                </a:solidFill>
              </a:rPr>
              <a:t>paires</a:t>
            </a:r>
            <a:endParaRPr lang="en-GB" sz="3600" b="1" dirty="0">
              <a:solidFill>
                <a:schemeClr val="bg1"/>
              </a:solidFill>
            </a:endParaRPr>
          </a:p>
        </p:txBody>
      </p:sp>
      <p:sp>
        <p:nvSpPr>
          <p:cNvPr id="7" name="TextBox 6">
            <a:extLst>
              <a:ext uri="{FF2B5EF4-FFF2-40B4-BE49-F238E27FC236}">
                <a16:creationId xmlns:a16="http://schemas.microsoft.com/office/drawing/2014/main" id="{DFD9B2B5-9887-4396-B6D7-6CE776D7834F}"/>
              </a:ext>
            </a:extLst>
          </p:cNvPr>
          <p:cNvSpPr txBox="1"/>
          <p:nvPr/>
        </p:nvSpPr>
        <p:spPr>
          <a:xfrm>
            <a:off x="892914" y="1640242"/>
            <a:ext cx="3651962" cy="584775"/>
          </a:xfrm>
          <a:prstGeom prst="rect">
            <a:avLst/>
          </a:prstGeom>
          <a:noFill/>
        </p:spPr>
        <p:txBody>
          <a:bodyPr wrap="none" rtlCol="0">
            <a:spAutoFit/>
          </a:bodyPr>
          <a:lstStyle/>
          <a:p>
            <a:r>
              <a:rPr lang="en-GB" sz="3200" dirty="0" err="1">
                <a:solidFill>
                  <a:srgbClr val="115076"/>
                </a:solidFill>
              </a:rPr>
              <a:t>aller</a:t>
            </a:r>
            <a:r>
              <a:rPr lang="en-GB" sz="3200" dirty="0">
                <a:solidFill>
                  <a:srgbClr val="115076"/>
                </a:solidFill>
              </a:rPr>
              <a:t> au </a:t>
            </a:r>
            <a:r>
              <a:rPr lang="en-GB" sz="3200" dirty="0" err="1">
                <a:solidFill>
                  <a:srgbClr val="115076"/>
                </a:solidFill>
              </a:rPr>
              <a:t>cimetière</a:t>
            </a:r>
            <a:endParaRPr lang="en-GB" sz="3200" dirty="0">
              <a:solidFill>
                <a:srgbClr val="115076"/>
              </a:solidFill>
            </a:endParaRPr>
          </a:p>
        </p:txBody>
      </p:sp>
      <p:sp>
        <p:nvSpPr>
          <p:cNvPr id="27" name="TextBox 26">
            <a:extLst>
              <a:ext uri="{FF2B5EF4-FFF2-40B4-BE49-F238E27FC236}">
                <a16:creationId xmlns:a16="http://schemas.microsoft.com/office/drawing/2014/main" id="{10F0BD55-ED3C-4304-8B07-6E15BA1C3081}"/>
              </a:ext>
            </a:extLst>
          </p:cNvPr>
          <p:cNvSpPr txBox="1"/>
          <p:nvPr/>
        </p:nvSpPr>
        <p:spPr>
          <a:xfrm>
            <a:off x="8120351" y="3352800"/>
            <a:ext cx="3445174" cy="584775"/>
          </a:xfrm>
          <a:prstGeom prst="rect">
            <a:avLst/>
          </a:prstGeom>
          <a:noFill/>
        </p:spPr>
        <p:txBody>
          <a:bodyPr wrap="none" rtlCol="0">
            <a:spAutoFit/>
          </a:bodyPr>
          <a:lstStyle/>
          <a:p>
            <a:r>
              <a:rPr lang="en-GB" sz="3200" dirty="0">
                <a:solidFill>
                  <a:srgbClr val="115076"/>
                </a:solidFill>
              </a:rPr>
              <a:t>faire des affaires</a:t>
            </a:r>
          </a:p>
        </p:txBody>
      </p:sp>
      <p:sp>
        <p:nvSpPr>
          <p:cNvPr id="28" name="TextBox 27">
            <a:extLst>
              <a:ext uri="{FF2B5EF4-FFF2-40B4-BE49-F238E27FC236}">
                <a16:creationId xmlns:a16="http://schemas.microsoft.com/office/drawing/2014/main" id="{E00D61D5-2229-4560-A271-101BFF2E54D4}"/>
              </a:ext>
            </a:extLst>
          </p:cNvPr>
          <p:cNvSpPr txBox="1"/>
          <p:nvPr/>
        </p:nvSpPr>
        <p:spPr>
          <a:xfrm>
            <a:off x="1564570" y="3355225"/>
            <a:ext cx="2842445" cy="584775"/>
          </a:xfrm>
          <a:prstGeom prst="rect">
            <a:avLst/>
          </a:prstGeom>
          <a:noFill/>
        </p:spPr>
        <p:txBody>
          <a:bodyPr wrap="none" rtlCol="0">
            <a:spAutoFit/>
          </a:bodyPr>
          <a:lstStyle/>
          <a:p>
            <a:r>
              <a:rPr lang="en-GB" sz="3200" dirty="0">
                <a:solidFill>
                  <a:srgbClr val="115076"/>
                </a:solidFill>
              </a:rPr>
              <a:t>faire du tricot</a:t>
            </a:r>
          </a:p>
        </p:txBody>
      </p:sp>
      <p:sp>
        <p:nvSpPr>
          <p:cNvPr id="29" name="TextBox 28">
            <a:extLst>
              <a:ext uri="{FF2B5EF4-FFF2-40B4-BE49-F238E27FC236}">
                <a16:creationId xmlns:a16="http://schemas.microsoft.com/office/drawing/2014/main" id="{1F4D78C0-AF42-4F1E-9355-3DDAA597E26D}"/>
              </a:ext>
            </a:extLst>
          </p:cNvPr>
          <p:cNvSpPr txBox="1"/>
          <p:nvPr/>
        </p:nvSpPr>
        <p:spPr>
          <a:xfrm>
            <a:off x="7580707" y="5308092"/>
            <a:ext cx="2959465" cy="584775"/>
          </a:xfrm>
          <a:prstGeom prst="rect">
            <a:avLst/>
          </a:prstGeom>
          <a:noFill/>
        </p:spPr>
        <p:txBody>
          <a:bodyPr wrap="none" rtlCol="0">
            <a:spAutoFit/>
          </a:bodyPr>
          <a:lstStyle/>
          <a:p>
            <a:r>
              <a:rPr lang="en-GB" sz="3200" dirty="0">
                <a:solidFill>
                  <a:srgbClr val="115076"/>
                </a:solidFill>
              </a:rPr>
              <a:t>faire la guerre</a:t>
            </a:r>
          </a:p>
        </p:txBody>
      </p:sp>
      <p:sp>
        <p:nvSpPr>
          <p:cNvPr id="30" name="TextBox 29">
            <a:extLst>
              <a:ext uri="{FF2B5EF4-FFF2-40B4-BE49-F238E27FC236}">
                <a16:creationId xmlns:a16="http://schemas.microsoft.com/office/drawing/2014/main" id="{59E153B6-3B68-4B7E-B787-E7F887576E50}"/>
              </a:ext>
            </a:extLst>
          </p:cNvPr>
          <p:cNvSpPr txBox="1"/>
          <p:nvPr/>
        </p:nvSpPr>
        <p:spPr>
          <a:xfrm>
            <a:off x="4775933" y="2455884"/>
            <a:ext cx="2975495" cy="584775"/>
          </a:xfrm>
          <a:prstGeom prst="rect">
            <a:avLst/>
          </a:prstGeom>
          <a:noFill/>
        </p:spPr>
        <p:txBody>
          <a:bodyPr wrap="none" rtlCol="0">
            <a:spAutoFit/>
          </a:bodyPr>
          <a:lstStyle/>
          <a:p>
            <a:r>
              <a:rPr lang="en-GB" sz="3200" dirty="0">
                <a:solidFill>
                  <a:srgbClr val="EE6000"/>
                </a:solidFill>
              </a:rPr>
              <a:t>to do business</a:t>
            </a:r>
          </a:p>
        </p:txBody>
      </p:sp>
      <p:sp>
        <p:nvSpPr>
          <p:cNvPr id="31" name="TextBox 30">
            <a:extLst>
              <a:ext uri="{FF2B5EF4-FFF2-40B4-BE49-F238E27FC236}">
                <a16:creationId xmlns:a16="http://schemas.microsoft.com/office/drawing/2014/main" id="{D1DC70D3-19FE-42E5-AD2A-911DE8C892A2}"/>
              </a:ext>
            </a:extLst>
          </p:cNvPr>
          <p:cNvSpPr txBox="1"/>
          <p:nvPr/>
        </p:nvSpPr>
        <p:spPr>
          <a:xfrm>
            <a:off x="8166836" y="1640241"/>
            <a:ext cx="2795958" cy="584775"/>
          </a:xfrm>
          <a:prstGeom prst="rect">
            <a:avLst/>
          </a:prstGeom>
          <a:noFill/>
        </p:spPr>
        <p:txBody>
          <a:bodyPr wrap="none" rtlCol="0">
            <a:spAutoFit/>
          </a:bodyPr>
          <a:lstStyle/>
          <a:p>
            <a:r>
              <a:rPr lang="en-GB" sz="3200" dirty="0">
                <a:solidFill>
                  <a:srgbClr val="EE6000"/>
                </a:solidFill>
              </a:rPr>
              <a:t>to do knitting</a:t>
            </a:r>
          </a:p>
        </p:txBody>
      </p:sp>
      <p:sp>
        <p:nvSpPr>
          <p:cNvPr id="32" name="TextBox 31">
            <a:extLst>
              <a:ext uri="{FF2B5EF4-FFF2-40B4-BE49-F238E27FC236}">
                <a16:creationId xmlns:a16="http://schemas.microsoft.com/office/drawing/2014/main" id="{FBD3CA81-1DB2-46A0-B782-4A1FF2C87AAE}"/>
              </a:ext>
            </a:extLst>
          </p:cNvPr>
          <p:cNvSpPr txBox="1"/>
          <p:nvPr/>
        </p:nvSpPr>
        <p:spPr>
          <a:xfrm>
            <a:off x="356935" y="5308092"/>
            <a:ext cx="4589718" cy="584775"/>
          </a:xfrm>
          <a:prstGeom prst="rect">
            <a:avLst/>
          </a:prstGeom>
          <a:noFill/>
        </p:spPr>
        <p:txBody>
          <a:bodyPr wrap="none" rtlCol="0">
            <a:spAutoFit/>
          </a:bodyPr>
          <a:lstStyle/>
          <a:p>
            <a:r>
              <a:rPr lang="en-GB" sz="3200" dirty="0">
                <a:solidFill>
                  <a:srgbClr val="EE6000"/>
                </a:solidFill>
              </a:rPr>
              <a:t>to go to the cemetery</a:t>
            </a:r>
          </a:p>
        </p:txBody>
      </p:sp>
      <p:sp>
        <p:nvSpPr>
          <p:cNvPr id="33" name="TextBox 32">
            <a:extLst>
              <a:ext uri="{FF2B5EF4-FFF2-40B4-BE49-F238E27FC236}">
                <a16:creationId xmlns:a16="http://schemas.microsoft.com/office/drawing/2014/main" id="{E6E5F4AF-D482-4213-A6AD-936002A51036}"/>
              </a:ext>
            </a:extLst>
          </p:cNvPr>
          <p:cNvSpPr txBox="1"/>
          <p:nvPr/>
        </p:nvSpPr>
        <p:spPr>
          <a:xfrm>
            <a:off x="3736385" y="4441266"/>
            <a:ext cx="5054589" cy="584775"/>
          </a:xfrm>
          <a:prstGeom prst="rect">
            <a:avLst/>
          </a:prstGeom>
          <a:noFill/>
        </p:spPr>
        <p:txBody>
          <a:bodyPr wrap="none" rtlCol="0">
            <a:spAutoFit/>
          </a:bodyPr>
          <a:lstStyle/>
          <a:p>
            <a:r>
              <a:rPr lang="en-GB" sz="3200" dirty="0">
                <a:solidFill>
                  <a:srgbClr val="EE6000"/>
                </a:solidFill>
              </a:rPr>
              <a:t>to go to war / make war</a:t>
            </a:r>
          </a:p>
        </p:txBody>
      </p:sp>
      <p:sp>
        <p:nvSpPr>
          <p:cNvPr id="8" name="TextBox 7">
            <a:extLst>
              <a:ext uri="{FF2B5EF4-FFF2-40B4-BE49-F238E27FC236}">
                <a16:creationId xmlns:a16="http://schemas.microsoft.com/office/drawing/2014/main" id="{7E71C322-6CEA-4824-822D-4FBE214C7DCB}"/>
              </a:ext>
            </a:extLst>
          </p:cNvPr>
          <p:cNvSpPr txBox="1"/>
          <p:nvPr/>
        </p:nvSpPr>
        <p:spPr>
          <a:xfrm>
            <a:off x="6682840" y="263996"/>
            <a:ext cx="2959465" cy="1123712"/>
          </a:xfrm>
          <a:prstGeom prst="wedgeRoundRectCallout">
            <a:avLst>
              <a:gd name="adj1" fmla="val -60742"/>
              <a:gd name="adj2" fmla="val 23509"/>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Some of these words are new – try to work out the meaning!</a:t>
            </a:r>
          </a:p>
        </p:txBody>
      </p:sp>
      <p:sp>
        <p:nvSpPr>
          <p:cNvPr id="4" name="Rounded Rectangle 46">
            <a:extLst>
              <a:ext uri="{FF2B5EF4-FFF2-40B4-BE49-F238E27FC236}">
                <a16:creationId xmlns:a16="http://schemas.microsoft.com/office/drawing/2014/main" id="{65B9539D-25CA-4C1D-A139-D8FD347F7C6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44857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08333E-6 3.33333E-6 L 0.00755 -0.45857 " pathEditMode="relative" rAng="0" ptsTypes="AA">
                                      <p:cBhvr>
                                        <p:cTn id="11" dur="2000" fill="hold"/>
                                        <p:tgtEl>
                                          <p:spTgt spid="32"/>
                                        </p:tgtEl>
                                        <p:attrNameLst>
                                          <p:attrName>ppt_x</p:attrName>
                                          <p:attrName>ppt_y</p:attrName>
                                        </p:attrNameLst>
                                      </p:cBhvr>
                                      <p:rCtr x="378" y="-22940"/>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875E-6 -4.44444E-6 L 0.29571 0.19838 " pathEditMode="relative" rAng="0" ptsTypes="AA">
                                      <p:cBhvr>
                                        <p:cTn id="16" dur="2000" fill="hold"/>
                                        <p:tgtEl>
                                          <p:spTgt spid="30"/>
                                        </p:tgtEl>
                                        <p:attrNameLst>
                                          <p:attrName>ppt_x</p:attrName>
                                          <p:attrName>ppt_y</p:attrName>
                                        </p:attrNameLst>
                                      </p:cBhvr>
                                      <p:rCtr x="14779" y="9907"/>
                                    </p:animMotion>
                                  </p:child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79167E-6 -2.96296E-6 L -0.54232 0.31528 " pathEditMode="relative" rAng="0" ptsTypes="AA">
                                      <p:cBhvr>
                                        <p:cTn id="21" dur="2000" fill="hold"/>
                                        <p:tgtEl>
                                          <p:spTgt spid="31"/>
                                        </p:tgtEl>
                                        <p:attrNameLst>
                                          <p:attrName>ppt_x</p:attrName>
                                          <p:attrName>ppt_y</p:attrName>
                                        </p:attrNameLst>
                                      </p:cBhvr>
                                      <p:rCtr x="-27122" y="15764"/>
                                    </p:animMotion>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6 2.22222E-6 L 0.22839 0.19583 " pathEditMode="relative" rAng="0" ptsTypes="AA">
                                      <p:cBhvr>
                                        <p:cTn id="26" dur="2000" fill="hold"/>
                                        <p:tgtEl>
                                          <p:spTgt spid="33"/>
                                        </p:tgtEl>
                                        <p:attrNameLst>
                                          <p:attrName>ppt_x</p:attrName>
                                          <p:attrName>ppt_y</p:attrName>
                                        </p:attrNameLst>
                                      </p:cBhvr>
                                      <p:rCtr x="11419" y="9792"/>
                                    </p:animMotion>
                                  </p:childTnLst>
                                </p:cTn>
                              </p:par>
                            </p:childTnLst>
                          </p:cTn>
                        </p:par>
                      </p:childTnLst>
                    </p:cTn>
                  </p:par>
                </p:childTnLst>
              </p:cTn>
              <p:nextCondLst>
                <p:cond evt="onClick" delay="0">
                  <p:tgtEl>
                    <p:spTgt spid="29"/>
                  </p:tgtEl>
                </p:cond>
              </p:nextCondLst>
            </p:seq>
          </p:childTnLst>
        </p:cTn>
      </p:par>
    </p:tnLst>
    <p:bldLst>
      <p:bldP spid="30" grpId="0"/>
      <p:bldP spid="31" grpId="0"/>
      <p:bldP spid="32" grpId="0"/>
      <p:bldP spid="33"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rmAutofit/>
          </a:bodyPr>
          <a:lstStyle/>
          <a:p>
            <a:r>
              <a:rPr lang="en-GB" sz="3600" b="1" dirty="0" err="1">
                <a:solidFill>
                  <a:schemeClr val="bg1"/>
                </a:solidFill>
              </a:rPr>
              <a:t>Choisis</a:t>
            </a:r>
            <a:r>
              <a:rPr lang="en-GB" sz="3600" b="1" dirty="0">
                <a:solidFill>
                  <a:schemeClr val="bg1"/>
                </a:solidFill>
              </a:rPr>
              <a:t> </a:t>
            </a:r>
            <a:r>
              <a:rPr lang="en-GB" sz="3600" b="1" dirty="0" err="1">
                <a:solidFill>
                  <a:schemeClr val="bg1"/>
                </a:solidFill>
              </a:rPr>
              <a:t>une</a:t>
            </a:r>
            <a:r>
              <a:rPr lang="en-GB" sz="3600" b="1" dirty="0">
                <a:solidFill>
                  <a:schemeClr val="bg1"/>
                </a:solidFill>
              </a:rPr>
              <a:t> image</a:t>
            </a:r>
          </a:p>
        </p:txBody>
      </p:sp>
      <p:sp>
        <p:nvSpPr>
          <p:cNvPr id="14" name="TextBox 13">
            <a:extLst>
              <a:ext uri="{FF2B5EF4-FFF2-40B4-BE49-F238E27FC236}">
                <a16:creationId xmlns:a16="http://schemas.microsoft.com/office/drawing/2014/main" id="{15DDA7E8-C603-4320-9317-755992A68157}"/>
              </a:ext>
            </a:extLst>
          </p:cNvPr>
          <p:cNvSpPr txBox="1"/>
          <p:nvPr/>
        </p:nvSpPr>
        <p:spPr>
          <a:xfrm>
            <a:off x="3957135" y="3683595"/>
            <a:ext cx="288032"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c</a:t>
            </a:r>
          </a:p>
        </p:txBody>
      </p:sp>
      <p:pic>
        <p:nvPicPr>
          <p:cNvPr id="15" name="Picture 14">
            <a:extLst>
              <a:ext uri="{FF2B5EF4-FFF2-40B4-BE49-F238E27FC236}">
                <a16:creationId xmlns:a16="http://schemas.microsoft.com/office/drawing/2014/main" id="{E7F8D1C9-0938-4F35-864A-8FF830DD9B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672" y="1501290"/>
            <a:ext cx="3322749" cy="2213783"/>
          </a:xfrm>
          <a:prstGeom prst="rect">
            <a:avLst/>
          </a:prstGeom>
        </p:spPr>
      </p:pic>
      <p:pic>
        <p:nvPicPr>
          <p:cNvPr id="16" name="Picture 15">
            <a:extLst>
              <a:ext uri="{FF2B5EF4-FFF2-40B4-BE49-F238E27FC236}">
                <a16:creationId xmlns:a16="http://schemas.microsoft.com/office/drawing/2014/main" id="{EEE08DE6-4A5F-4814-A320-D4CE154769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6982" y="1472548"/>
            <a:ext cx="3239369" cy="2353238"/>
          </a:xfrm>
          <a:prstGeom prst="rect">
            <a:avLst/>
          </a:prstGeom>
        </p:spPr>
      </p:pic>
      <p:pic>
        <p:nvPicPr>
          <p:cNvPr id="17" name="Picture 16">
            <a:extLst>
              <a:ext uri="{FF2B5EF4-FFF2-40B4-BE49-F238E27FC236}">
                <a16:creationId xmlns:a16="http://schemas.microsoft.com/office/drawing/2014/main" id="{E1B05E44-2C7A-465F-90E0-23BC3B7B66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232" b="16714"/>
          <a:stretch/>
        </p:blipFill>
        <p:spPr>
          <a:xfrm>
            <a:off x="2696422" y="4134342"/>
            <a:ext cx="3222999" cy="2158262"/>
          </a:xfrm>
          <a:prstGeom prst="rect">
            <a:avLst/>
          </a:prstGeom>
        </p:spPr>
      </p:pic>
      <p:sp>
        <p:nvSpPr>
          <p:cNvPr id="18" name="TextBox 17">
            <a:extLst>
              <a:ext uri="{FF2B5EF4-FFF2-40B4-BE49-F238E27FC236}">
                <a16:creationId xmlns:a16="http://schemas.microsoft.com/office/drawing/2014/main" id="{6B218600-FCA0-4F35-89F0-A9B3BB3E94FA}"/>
              </a:ext>
            </a:extLst>
          </p:cNvPr>
          <p:cNvSpPr txBox="1"/>
          <p:nvPr/>
        </p:nvSpPr>
        <p:spPr>
          <a:xfrm>
            <a:off x="8792403" y="3716228"/>
            <a:ext cx="284264"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d</a:t>
            </a:r>
          </a:p>
        </p:txBody>
      </p:sp>
      <p:pic>
        <p:nvPicPr>
          <p:cNvPr id="19" name="Picture 18">
            <a:extLst>
              <a:ext uri="{FF2B5EF4-FFF2-40B4-BE49-F238E27FC236}">
                <a16:creationId xmlns:a16="http://schemas.microsoft.com/office/drawing/2014/main" id="{00BAD571-9468-459C-99B8-51A30A9FFCEF}"/>
              </a:ext>
            </a:extLst>
          </p:cNvPr>
          <p:cNvPicPr/>
          <p:nvPr/>
        </p:nvPicPr>
        <p:blipFill>
          <a:blip r:embed="rId7">
            <a:alphaModFix amt="64000"/>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56982" y="4195552"/>
            <a:ext cx="3292915" cy="2097052"/>
          </a:xfrm>
          <a:prstGeom prst="rect">
            <a:avLst/>
          </a:prstGeom>
          <a:noFill/>
          <a:ln>
            <a:noFill/>
          </a:ln>
        </p:spPr>
      </p:pic>
      <p:graphicFrame>
        <p:nvGraphicFramePr>
          <p:cNvPr id="20" name="Table 19">
            <a:extLst>
              <a:ext uri="{FF2B5EF4-FFF2-40B4-BE49-F238E27FC236}">
                <a16:creationId xmlns:a16="http://schemas.microsoft.com/office/drawing/2014/main" id="{D2534A31-18E8-478A-9BCE-74E70ABA6888}"/>
              </a:ext>
            </a:extLst>
          </p:cNvPr>
          <p:cNvGraphicFramePr>
            <a:graphicFrameLocks noGrp="1"/>
          </p:cNvGraphicFramePr>
          <p:nvPr>
            <p:extLst>
              <p:ext uri="{D42A27DB-BD31-4B8C-83A1-F6EECF244321}">
                <p14:modId xmlns:p14="http://schemas.microsoft.com/office/powerpoint/2010/main" val="3225533177"/>
              </p:ext>
            </p:extLst>
          </p:nvPr>
        </p:nvGraphicFramePr>
        <p:xfrm>
          <a:off x="285979" y="1472548"/>
          <a:ext cx="1630462" cy="2316480"/>
        </p:xfrm>
        <a:graphic>
          <a:graphicData uri="http://schemas.openxmlformats.org/drawingml/2006/table">
            <a:tbl>
              <a:tblPr firstRow="1" bandRow="1">
                <a:tableStyleId>{5940675A-B579-460E-94D1-54222C63F5DA}</a:tableStyleId>
              </a:tblPr>
              <a:tblGrid>
                <a:gridCol w="815231">
                  <a:extLst>
                    <a:ext uri="{9D8B030D-6E8A-4147-A177-3AD203B41FA5}">
                      <a16:colId xmlns:a16="http://schemas.microsoft.com/office/drawing/2014/main" val="20000"/>
                    </a:ext>
                  </a:extLst>
                </a:gridCol>
                <a:gridCol w="815231">
                  <a:extLst>
                    <a:ext uri="{9D8B030D-6E8A-4147-A177-3AD203B41FA5}">
                      <a16:colId xmlns:a16="http://schemas.microsoft.com/office/drawing/2014/main" val="20001"/>
                    </a:ext>
                  </a:extLst>
                </a:gridCol>
              </a:tblGrid>
              <a:tr h="370840">
                <a:tc>
                  <a:txBody>
                    <a:bodyPr/>
                    <a:lstStyle/>
                    <a:p>
                      <a:pPr algn="ctr"/>
                      <a:endParaRPr lang="en-GB" sz="32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GB" sz="32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endParaRPr lang="en-GB" sz="32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endParaRPr lang="en-GB" sz="32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1" name="TextBox 20">
            <a:extLst>
              <a:ext uri="{FF2B5EF4-FFF2-40B4-BE49-F238E27FC236}">
                <a16:creationId xmlns:a16="http://schemas.microsoft.com/office/drawing/2014/main" id="{61A0369F-A7F5-467A-B0F2-8841CAAF4A93}"/>
              </a:ext>
            </a:extLst>
          </p:cNvPr>
          <p:cNvSpPr txBox="1"/>
          <p:nvPr/>
        </p:nvSpPr>
        <p:spPr>
          <a:xfrm>
            <a:off x="1197069" y="1476515"/>
            <a:ext cx="912349" cy="584775"/>
          </a:xfrm>
          <a:prstGeom prst="rect">
            <a:avLst/>
          </a:prstGeom>
          <a:noFill/>
        </p:spPr>
        <p:txBody>
          <a:bodyPr wrap="square" rtlCol="0">
            <a:spAutoFit/>
          </a:bodyPr>
          <a:lstStyle/>
          <a:p>
            <a:r>
              <a:rPr lang="en-GB" sz="3200" b="1" dirty="0">
                <a:solidFill>
                  <a:srgbClr val="EA5F00"/>
                </a:solidFill>
                <a:latin typeface="Century Gothic" panose="020B0502020202020204" pitchFamily="34" charset="0"/>
              </a:rPr>
              <a:t> c</a:t>
            </a:r>
          </a:p>
        </p:txBody>
      </p:sp>
      <p:sp>
        <p:nvSpPr>
          <p:cNvPr id="22" name="TextBox 21">
            <a:extLst>
              <a:ext uri="{FF2B5EF4-FFF2-40B4-BE49-F238E27FC236}">
                <a16:creationId xmlns:a16="http://schemas.microsoft.com/office/drawing/2014/main" id="{F5216DB8-96F5-4A50-B019-4F100478F1F5}"/>
              </a:ext>
            </a:extLst>
          </p:cNvPr>
          <p:cNvSpPr txBox="1"/>
          <p:nvPr/>
        </p:nvSpPr>
        <p:spPr>
          <a:xfrm>
            <a:off x="1194081" y="2023406"/>
            <a:ext cx="912349" cy="584775"/>
          </a:xfrm>
          <a:prstGeom prst="rect">
            <a:avLst/>
          </a:prstGeom>
          <a:noFill/>
        </p:spPr>
        <p:txBody>
          <a:bodyPr wrap="square" rtlCol="0">
            <a:spAutoFit/>
          </a:bodyPr>
          <a:lstStyle/>
          <a:p>
            <a:r>
              <a:rPr lang="en-GB" sz="3200" b="1" dirty="0">
                <a:solidFill>
                  <a:srgbClr val="EA5F00"/>
                </a:solidFill>
                <a:latin typeface="Century Gothic" panose="020B0502020202020204" pitchFamily="34" charset="0"/>
              </a:rPr>
              <a:t> a</a:t>
            </a:r>
          </a:p>
        </p:txBody>
      </p:sp>
      <p:sp>
        <p:nvSpPr>
          <p:cNvPr id="23" name="TextBox 22">
            <a:extLst>
              <a:ext uri="{FF2B5EF4-FFF2-40B4-BE49-F238E27FC236}">
                <a16:creationId xmlns:a16="http://schemas.microsoft.com/office/drawing/2014/main" id="{4AF9AB7D-8A99-4BA5-9004-BEE453CB210E}"/>
              </a:ext>
            </a:extLst>
          </p:cNvPr>
          <p:cNvSpPr txBox="1"/>
          <p:nvPr/>
        </p:nvSpPr>
        <p:spPr>
          <a:xfrm>
            <a:off x="1194081" y="2649167"/>
            <a:ext cx="912349" cy="584775"/>
          </a:xfrm>
          <a:prstGeom prst="rect">
            <a:avLst/>
          </a:prstGeom>
          <a:noFill/>
        </p:spPr>
        <p:txBody>
          <a:bodyPr wrap="square" rtlCol="0">
            <a:spAutoFit/>
          </a:bodyPr>
          <a:lstStyle/>
          <a:p>
            <a:r>
              <a:rPr lang="en-GB" sz="3200" b="1" dirty="0">
                <a:solidFill>
                  <a:srgbClr val="EA5F00"/>
                </a:solidFill>
                <a:latin typeface="Century Gothic" panose="020B0502020202020204" pitchFamily="34" charset="0"/>
              </a:rPr>
              <a:t> d</a:t>
            </a:r>
          </a:p>
        </p:txBody>
      </p:sp>
      <p:sp>
        <p:nvSpPr>
          <p:cNvPr id="24" name="TextBox 23">
            <a:extLst>
              <a:ext uri="{FF2B5EF4-FFF2-40B4-BE49-F238E27FC236}">
                <a16:creationId xmlns:a16="http://schemas.microsoft.com/office/drawing/2014/main" id="{8405660A-E371-4FFF-AA37-9532E5B29641}"/>
              </a:ext>
            </a:extLst>
          </p:cNvPr>
          <p:cNvSpPr txBox="1"/>
          <p:nvPr/>
        </p:nvSpPr>
        <p:spPr>
          <a:xfrm>
            <a:off x="1194082" y="3199160"/>
            <a:ext cx="912349" cy="584775"/>
          </a:xfrm>
          <a:prstGeom prst="rect">
            <a:avLst/>
          </a:prstGeom>
          <a:noFill/>
        </p:spPr>
        <p:txBody>
          <a:bodyPr wrap="square" rtlCol="0">
            <a:spAutoFit/>
          </a:bodyPr>
          <a:lstStyle/>
          <a:p>
            <a:r>
              <a:rPr lang="en-GB" sz="3200" b="1" dirty="0">
                <a:solidFill>
                  <a:srgbClr val="EA5F00"/>
                </a:solidFill>
                <a:latin typeface="Century Gothic" panose="020B0502020202020204" pitchFamily="34" charset="0"/>
              </a:rPr>
              <a:t> b</a:t>
            </a:r>
          </a:p>
        </p:txBody>
      </p:sp>
      <p:sp>
        <p:nvSpPr>
          <p:cNvPr id="25" name="TextBox 24">
            <a:extLst>
              <a:ext uri="{FF2B5EF4-FFF2-40B4-BE49-F238E27FC236}">
                <a16:creationId xmlns:a16="http://schemas.microsoft.com/office/drawing/2014/main" id="{DCCB52CD-9ABC-410C-9B2C-55E0BB4C21BB}"/>
              </a:ext>
            </a:extLst>
          </p:cNvPr>
          <p:cNvSpPr txBox="1"/>
          <p:nvPr/>
        </p:nvSpPr>
        <p:spPr>
          <a:xfrm>
            <a:off x="3788992" y="976441"/>
            <a:ext cx="912349"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 a</a:t>
            </a:r>
          </a:p>
        </p:txBody>
      </p:sp>
      <p:sp>
        <p:nvSpPr>
          <p:cNvPr id="26" name="TextBox 25">
            <a:extLst>
              <a:ext uri="{FF2B5EF4-FFF2-40B4-BE49-F238E27FC236}">
                <a16:creationId xmlns:a16="http://schemas.microsoft.com/office/drawing/2014/main" id="{EC6C87B7-B4BE-4598-A062-EEF71A7C1A8F}"/>
              </a:ext>
            </a:extLst>
          </p:cNvPr>
          <p:cNvSpPr txBox="1"/>
          <p:nvPr/>
        </p:nvSpPr>
        <p:spPr>
          <a:xfrm>
            <a:off x="8830275" y="974330"/>
            <a:ext cx="340452"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b</a:t>
            </a:r>
          </a:p>
        </p:txBody>
      </p:sp>
      <p:sp>
        <p:nvSpPr>
          <p:cNvPr id="34" name="Action Button: Custom 66" descr="number 1">
            <a:hlinkClick r:id="" action="ppaction://noaction" highlightClick="1">
              <a:snd r:embed="rId9" name="1 il fait des affaires.wav"/>
            </a:hlinkClick>
            <a:extLst>
              <a:ext uri="{FF2B5EF4-FFF2-40B4-BE49-F238E27FC236}">
                <a16:creationId xmlns:a16="http://schemas.microsoft.com/office/drawing/2014/main" id="{55EEDF41-E1BD-49E1-B8FB-E5B0F5720203}"/>
              </a:ext>
            </a:extLst>
          </p:cNvPr>
          <p:cNvSpPr/>
          <p:nvPr/>
        </p:nvSpPr>
        <p:spPr>
          <a:xfrm>
            <a:off x="444653" y="152271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5" name="Action Button: Custom 69" descr="number 2">
            <a:hlinkClick r:id="" action="ppaction://noaction" highlightClick="1">
              <a:snd r:embed="rId10" name="2 elle fait.wav"/>
            </a:hlinkClick>
            <a:extLst>
              <a:ext uri="{FF2B5EF4-FFF2-40B4-BE49-F238E27FC236}">
                <a16:creationId xmlns:a16="http://schemas.microsoft.com/office/drawing/2014/main" id="{7CBDB81E-7600-4D3A-B8E7-0E8D33A6D34E}"/>
              </a:ext>
            </a:extLst>
          </p:cNvPr>
          <p:cNvSpPr/>
          <p:nvPr/>
        </p:nvSpPr>
        <p:spPr>
          <a:xfrm>
            <a:off x="448759" y="210367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36" name="Action Button: Custom 72" descr="number 3">
            <a:hlinkClick r:id="" action="ppaction://noaction" highlightClick="1">
              <a:snd r:embed="rId11" name="3 ils vont.wav"/>
            </a:hlinkClick>
            <a:extLst>
              <a:ext uri="{FF2B5EF4-FFF2-40B4-BE49-F238E27FC236}">
                <a16:creationId xmlns:a16="http://schemas.microsoft.com/office/drawing/2014/main" id="{7C4E1F26-5A20-4BC0-BE43-C032A17CF1A3}"/>
              </a:ext>
            </a:extLst>
          </p:cNvPr>
          <p:cNvSpPr/>
          <p:nvPr/>
        </p:nvSpPr>
        <p:spPr>
          <a:xfrm>
            <a:off x="441539" y="2700420"/>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7" name="Action Button: Custom 75" descr="number 4">
            <a:hlinkClick r:id="" action="ppaction://noaction" highlightClick="1">
              <a:snd r:embed="rId12" name="4 il fait.wav"/>
            </a:hlinkClick>
            <a:extLst>
              <a:ext uri="{FF2B5EF4-FFF2-40B4-BE49-F238E27FC236}">
                <a16:creationId xmlns:a16="http://schemas.microsoft.com/office/drawing/2014/main" id="{2D2AB952-60D2-40AE-BB8F-F8208AFA8D64}"/>
              </a:ext>
            </a:extLst>
          </p:cNvPr>
          <p:cNvSpPr/>
          <p:nvPr/>
        </p:nvSpPr>
        <p:spPr>
          <a:xfrm>
            <a:off x="441539" y="327942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 name="Rounded Rectangle 46">
            <a:extLst>
              <a:ext uri="{FF2B5EF4-FFF2-40B4-BE49-F238E27FC236}">
                <a16:creationId xmlns:a16="http://schemas.microsoft.com/office/drawing/2014/main" id="{DF587398-D46D-4C38-8049-0B24CC23D7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616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5" name="TextBox 4">
            <a:extLst>
              <a:ext uri="{FF2B5EF4-FFF2-40B4-BE49-F238E27FC236}">
                <a16:creationId xmlns:a16="http://schemas.microsoft.com/office/drawing/2014/main" id="{9BE2D456-8C4C-4B0B-98D0-B4AF4AA22167}"/>
              </a:ext>
            </a:extLst>
          </p:cNvPr>
          <p:cNvSpPr txBox="1"/>
          <p:nvPr/>
        </p:nvSpPr>
        <p:spPr>
          <a:xfrm>
            <a:off x="134312" y="2374839"/>
            <a:ext cx="2140330" cy="523220"/>
          </a:xfrm>
          <a:prstGeom prst="rect">
            <a:avLst/>
          </a:prstGeom>
          <a:noFill/>
        </p:spPr>
        <p:txBody>
          <a:bodyPr wrap="none" rtlCol="0">
            <a:spAutoFit/>
          </a:bodyPr>
          <a:lstStyle/>
          <a:p>
            <a:r>
              <a:rPr lang="en-GB" sz="2800" b="1" dirty="0">
                <a:solidFill>
                  <a:srgbClr val="115076"/>
                </a:solidFill>
              </a:rPr>
              <a:t>1900 - 1977</a:t>
            </a:r>
          </a:p>
        </p:txBody>
      </p:sp>
      <p:sp>
        <p:nvSpPr>
          <p:cNvPr id="27" name="TextBox 26">
            <a:extLst>
              <a:ext uri="{FF2B5EF4-FFF2-40B4-BE49-F238E27FC236}">
                <a16:creationId xmlns:a16="http://schemas.microsoft.com/office/drawing/2014/main" id="{8988B4FA-39E0-48D1-9568-24E8503AC943}"/>
              </a:ext>
            </a:extLst>
          </p:cNvPr>
          <p:cNvSpPr txBox="1"/>
          <p:nvPr/>
        </p:nvSpPr>
        <p:spPr>
          <a:xfrm>
            <a:off x="134312" y="3736449"/>
            <a:ext cx="2140330" cy="523220"/>
          </a:xfrm>
          <a:prstGeom prst="rect">
            <a:avLst/>
          </a:prstGeom>
          <a:noFill/>
        </p:spPr>
        <p:txBody>
          <a:bodyPr wrap="none" rtlCol="0">
            <a:spAutoFit/>
          </a:bodyPr>
          <a:lstStyle/>
          <a:p>
            <a:r>
              <a:rPr lang="en-GB" sz="2800" b="1" dirty="0">
                <a:solidFill>
                  <a:srgbClr val="115076"/>
                </a:solidFill>
              </a:rPr>
              <a:t>1939 - 1945</a:t>
            </a:r>
          </a:p>
        </p:txBody>
      </p:sp>
      <p:sp>
        <p:nvSpPr>
          <p:cNvPr id="28" name="TextBox 27">
            <a:extLst>
              <a:ext uri="{FF2B5EF4-FFF2-40B4-BE49-F238E27FC236}">
                <a16:creationId xmlns:a16="http://schemas.microsoft.com/office/drawing/2014/main" id="{1410A321-8830-4F99-AF19-618B5B5A230C}"/>
              </a:ext>
            </a:extLst>
          </p:cNvPr>
          <p:cNvSpPr txBox="1"/>
          <p:nvPr/>
        </p:nvSpPr>
        <p:spPr>
          <a:xfrm>
            <a:off x="134312" y="5098059"/>
            <a:ext cx="986167" cy="523220"/>
          </a:xfrm>
          <a:prstGeom prst="rect">
            <a:avLst/>
          </a:prstGeom>
          <a:noFill/>
        </p:spPr>
        <p:txBody>
          <a:bodyPr wrap="none" rtlCol="0">
            <a:spAutoFit/>
          </a:bodyPr>
          <a:lstStyle/>
          <a:p>
            <a:r>
              <a:rPr lang="en-GB" sz="2800" b="1" dirty="0">
                <a:solidFill>
                  <a:srgbClr val="115076"/>
                </a:solidFill>
              </a:rPr>
              <a:t>1946</a:t>
            </a:r>
          </a:p>
        </p:txBody>
      </p:sp>
      <p:sp>
        <p:nvSpPr>
          <p:cNvPr id="29" name="TextBox 28">
            <a:extLst>
              <a:ext uri="{FF2B5EF4-FFF2-40B4-BE49-F238E27FC236}">
                <a16:creationId xmlns:a16="http://schemas.microsoft.com/office/drawing/2014/main" id="{D3BE5EA2-FDAB-408F-9B05-685627B2ED28}"/>
              </a:ext>
            </a:extLst>
          </p:cNvPr>
          <p:cNvSpPr txBox="1"/>
          <p:nvPr/>
        </p:nvSpPr>
        <p:spPr>
          <a:xfrm>
            <a:off x="2687512" y="3736383"/>
            <a:ext cx="8199480" cy="954107"/>
          </a:xfrm>
          <a:prstGeom prst="rect">
            <a:avLst/>
          </a:prstGeom>
          <a:noFill/>
        </p:spPr>
        <p:txBody>
          <a:bodyPr wrap="square" rtlCol="0">
            <a:spAutoFit/>
          </a:bodyPr>
          <a:lstStyle/>
          <a:p>
            <a:r>
              <a:rPr lang="en-GB" sz="2800" dirty="0">
                <a:solidFill>
                  <a:srgbClr val="115076"/>
                </a:solidFill>
              </a:rPr>
              <a:t>b) </a:t>
            </a:r>
            <a:r>
              <a:rPr lang="en-GB" sz="2800" b="1" dirty="0">
                <a:solidFill>
                  <a:srgbClr val="115076"/>
                </a:solidFill>
              </a:rPr>
              <a:t>Jacques </a:t>
            </a:r>
            <a:r>
              <a:rPr lang="en-GB" sz="2800" b="1" dirty="0" err="1">
                <a:solidFill>
                  <a:srgbClr val="115076"/>
                </a:solidFill>
              </a:rPr>
              <a:t>Prévert</a:t>
            </a:r>
            <a:r>
              <a:rPr lang="en-GB" sz="2800" dirty="0">
                <a:solidFill>
                  <a:srgbClr val="115076"/>
                </a:solidFill>
              </a:rPr>
              <a:t> – vie:</a:t>
            </a:r>
          </a:p>
          <a:p>
            <a:r>
              <a:rPr lang="en-GB" sz="2800" dirty="0">
                <a:solidFill>
                  <a:srgbClr val="115076"/>
                </a:solidFill>
              </a:rPr>
              <a:t>le </a:t>
            </a:r>
            <a:r>
              <a:rPr lang="en-GB" sz="2800" dirty="0" err="1">
                <a:solidFill>
                  <a:srgbClr val="115076"/>
                </a:solidFill>
              </a:rPr>
              <a:t>poète</a:t>
            </a:r>
            <a:endParaRPr lang="en-GB" sz="2800" dirty="0">
              <a:solidFill>
                <a:srgbClr val="115076"/>
              </a:solidFill>
            </a:endParaRPr>
          </a:p>
        </p:txBody>
      </p:sp>
      <p:sp>
        <p:nvSpPr>
          <p:cNvPr id="30" name="TextBox 29">
            <a:extLst>
              <a:ext uri="{FF2B5EF4-FFF2-40B4-BE49-F238E27FC236}">
                <a16:creationId xmlns:a16="http://schemas.microsoft.com/office/drawing/2014/main" id="{7153D95F-F9CE-4368-9022-D54531D2B22F}"/>
              </a:ext>
            </a:extLst>
          </p:cNvPr>
          <p:cNvSpPr txBox="1"/>
          <p:nvPr/>
        </p:nvSpPr>
        <p:spPr>
          <a:xfrm>
            <a:off x="2687512" y="5098059"/>
            <a:ext cx="9346677" cy="954107"/>
          </a:xfrm>
          <a:prstGeom prst="rect">
            <a:avLst/>
          </a:prstGeom>
          <a:noFill/>
        </p:spPr>
        <p:txBody>
          <a:bodyPr wrap="square" rtlCol="0">
            <a:spAutoFit/>
          </a:bodyPr>
          <a:lstStyle/>
          <a:p>
            <a:r>
              <a:rPr lang="en-GB" sz="2800" dirty="0">
                <a:solidFill>
                  <a:srgbClr val="115076"/>
                </a:solidFill>
              </a:rPr>
              <a:t>c) la</a:t>
            </a:r>
            <a:r>
              <a:rPr lang="en-GB" sz="2800" b="1" dirty="0">
                <a:solidFill>
                  <a:srgbClr val="115076"/>
                </a:solidFill>
              </a:rPr>
              <a:t> </a:t>
            </a:r>
            <a:r>
              <a:rPr lang="en-GB" sz="2800" b="1" dirty="0" err="1">
                <a:solidFill>
                  <a:srgbClr val="115076"/>
                </a:solidFill>
              </a:rPr>
              <a:t>Seconde</a:t>
            </a:r>
            <a:r>
              <a:rPr lang="en-GB" sz="2800" b="1" dirty="0">
                <a:solidFill>
                  <a:srgbClr val="115076"/>
                </a:solidFill>
              </a:rPr>
              <a:t> Guerre </a:t>
            </a:r>
            <a:r>
              <a:rPr lang="en-GB" sz="2800" b="1" dirty="0" err="1">
                <a:solidFill>
                  <a:srgbClr val="115076"/>
                </a:solidFill>
              </a:rPr>
              <a:t>mondiale</a:t>
            </a:r>
            <a:r>
              <a:rPr lang="en-GB" sz="2800" dirty="0">
                <a:solidFill>
                  <a:srgbClr val="115076"/>
                </a:solidFill>
              </a:rPr>
              <a:t> :</a:t>
            </a:r>
          </a:p>
          <a:p>
            <a:r>
              <a:rPr lang="en-GB" sz="2800" dirty="0" err="1">
                <a:solidFill>
                  <a:srgbClr val="115076"/>
                </a:solidFill>
              </a:rPr>
              <a:t>une</a:t>
            </a:r>
            <a:r>
              <a:rPr lang="en-GB" sz="2800" dirty="0">
                <a:solidFill>
                  <a:srgbClr val="115076"/>
                </a:solidFill>
              </a:rPr>
              <a:t> </a:t>
            </a:r>
            <a:r>
              <a:rPr lang="en-GB" sz="2800" dirty="0" err="1">
                <a:solidFill>
                  <a:srgbClr val="115076"/>
                </a:solidFill>
              </a:rPr>
              <a:t>période</a:t>
            </a:r>
            <a:r>
              <a:rPr lang="en-GB" sz="2800" dirty="0">
                <a:solidFill>
                  <a:srgbClr val="115076"/>
                </a:solidFill>
              </a:rPr>
              <a:t> </a:t>
            </a:r>
            <a:r>
              <a:rPr lang="en-GB" sz="2800" dirty="0" err="1">
                <a:solidFill>
                  <a:srgbClr val="115076"/>
                </a:solidFill>
              </a:rPr>
              <a:t>importante</a:t>
            </a:r>
            <a:r>
              <a:rPr lang="en-GB" sz="2800" dirty="0">
                <a:solidFill>
                  <a:srgbClr val="115076"/>
                </a:solidFill>
              </a:rPr>
              <a:t> pour le </a:t>
            </a:r>
            <a:r>
              <a:rPr lang="en-GB" sz="2800" dirty="0" err="1">
                <a:solidFill>
                  <a:srgbClr val="115076"/>
                </a:solidFill>
              </a:rPr>
              <a:t>poète</a:t>
            </a:r>
            <a:r>
              <a:rPr lang="en-GB" sz="2800" dirty="0">
                <a:solidFill>
                  <a:srgbClr val="115076"/>
                </a:solidFill>
              </a:rPr>
              <a:t> </a:t>
            </a:r>
          </a:p>
        </p:txBody>
      </p:sp>
      <p:sp>
        <p:nvSpPr>
          <p:cNvPr id="31" name="TextBox 30">
            <a:extLst>
              <a:ext uri="{FF2B5EF4-FFF2-40B4-BE49-F238E27FC236}">
                <a16:creationId xmlns:a16="http://schemas.microsoft.com/office/drawing/2014/main" id="{A7423206-E43C-4463-861E-C99EC2E17480}"/>
              </a:ext>
            </a:extLst>
          </p:cNvPr>
          <p:cNvSpPr txBox="1"/>
          <p:nvPr/>
        </p:nvSpPr>
        <p:spPr>
          <a:xfrm>
            <a:off x="2687512" y="2374839"/>
            <a:ext cx="9590602" cy="954107"/>
          </a:xfrm>
          <a:prstGeom prst="rect">
            <a:avLst/>
          </a:prstGeom>
          <a:noFill/>
        </p:spPr>
        <p:txBody>
          <a:bodyPr wrap="square" rtlCol="0">
            <a:spAutoFit/>
          </a:bodyPr>
          <a:lstStyle/>
          <a:p>
            <a:pPr marL="514350" indent="-514350">
              <a:buAutoNum type="alphaLcParenR"/>
            </a:pPr>
            <a:r>
              <a:rPr lang="fr-FR" sz="2800" dirty="0">
                <a:solidFill>
                  <a:srgbClr val="115076"/>
                </a:solidFill>
              </a:rPr>
              <a:t>Jacques Prévert écrit </a:t>
            </a:r>
            <a:r>
              <a:rPr lang="fr-FR" sz="2800" b="1" dirty="0">
                <a:solidFill>
                  <a:srgbClr val="115076"/>
                </a:solidFill>
              </a:rPr>
              <a:t>« Familiale » </a:t>
            </a:r>
            <a:r>
              <a:rPr lang="fr-FR" sz="2800" dirty="0">
                <a:solidFill>
                  <a:srgbClr val="115076"/>
                </a:solidFill>
              </a:rPr>
              <a:t>:</a:t>
            </a:r>
          </a:p>
          <a:p>
            <a:r>
              <a:rPr lang="fr-FR" sz="2800" dirty="0">
                <a:solidFill>
                  <a:srgbClr val="115076"/>
                </a:solidFill>
              </a:rPr>
              <a:t>le poème</a:t>
            </a:r>
          </a:p>
        </p:txBody>
      </p:sp>
      <p:pic>
        <p:nvPicPr>
          <p:cNvPr id="1026" name="Picture 2" descr="Description de cette image, également commentée ci-après">
            <a:extLst>
              <a:ext uri="{FF2B5EF4-FFF2-40B4-BE49-F238E27FC236}">
                <a16:creationId xmlns:a16="http://schemas.microsoft.com/office/drawing/2014/main" id="{7164C4F6-6331-4917-8ABE-8E3428C8B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413" y="1023341"/>
            <a:ext cx="2581275" cy="212407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42B11C22-6CE4-4AEB-95BA-CDC489ABAA0A}"/>
              </a:ext>
            </a:extLst>
          </p:cNvPr>
          <p:cNvSpPr txBox="1"/>
          <p:nvPr/>
        </p:nvSpPr>
        <p:spPr>
          <a:xfrm>
            <a:off x="134312" y="1479528"/>
            <a:ext cx="6912470" cy="461665"/>
          </a:xfrm>
          <a:prstGeom prst="rect">
            <a:avLst/>
          </a:prstGeom>
          <a:noFill/>
        </p:spPr>
        <p:txBody>
          <a:bodyPr wrap="none" rtlCol="0">
            <a:spAutoFit/>
          </a:bodyPr>
          <a:lstStyle/>
          <a:p>
            <a:r>
              <a:rPr lang="en-GB" sz="2400" dirty="0" err="1">
                <a:solidFill>
                  <a:srgbClr val="115076"/>
                </a:solidFill>
              </a:rPr>
              <a:t>Choisis</a:t>
            </a:r>
            <a:r>
              <a:rPr lang="en-GB" sz="2400" dirty="0">
                <a:solidFill>
                  <a:srgbClr val="115076"/>
                </a:solidFill>
              </a:rPr>
              <a:t> la description </a:t>
            </a:r>
            <a:r>
              <a:rPr lang="en-GB" sz="2400" dirty="0" err="1">
                <a:solidFill>
                  <a:srgbClr val="115076"/>
                </a:solidFill>
              </a:rPr>
              <a:t>correcte</a:t>
            </a:r>
            <a:r>
              <a:rPr lang="en-GB" sz="2400" dirty="0">
                <a:solidFill>
                  <a:srgbClr val="115076"/>
                </a:solidFill>
              </a:rPr>
              <a:t> pour les dates.</a:t>
            </a:r>
          </a:p>
        </p:txBody>
      </p:sp>
      <p:sp>
        <p:nvSpPr>
          <p:cNvPr id="9" name="TextBox 8">
            <a:extLst>
              <a:ext uri="{FF2B5EF4-FFF2-40B4-BE49-F238E27FC236}">
                <a16:creationId xmlns:a16="http://schemas.microsoft.com/office/drawing/2014/main" id="{94CECE8F-AE58-424D-9A29-F058DB2AEEB3}"/>
              </a:ext>
            </a:extLst>
          </p:cNvPr>
          <p:cNvSpPr txBox="1"/>
          <p:nvPr/>
        </p:nvSpPr>
        <p:spPr>
          <a:xfrm>
            <a:off x="9674443" y="3147416"/>
            <a:ext cx="2185214" cy="400110"/>
          </a:xfrm>
          <a:prstGeom prst="rect">
            <a:avLst/>
          </a:prstGeom>
          <a:noFill/>
        </p:spPr>
        <p:txBody>
          <a:bodyPr wrap="none" rtlCol="0">
            <a:spAutoFit/>
          </a:bodyPr>
          <a:lstStyle/>
          <a:p>
            <a:r>
              <a:rPr lang="en-GB" sz="2000" b="1" dirty="0">
                <a:solidFill>
                  <a:srgbClr val="115076"/>
                </a:solidFill>
              </a:rPr>
              <a:t>Jacques </a:t>
            </a:r>
            <a:r>
              <a:rPr lang="en-GB" sz="2000" b="1" dirty="0" err="1">
                <a:solidFill>
                  <a:srgbClr val="115076"/>
                </a:solidFill>
              </a:rPr>
              <a:t>Prévert</a:t>
            </a:r>
            <a:endParaRPr lang="en-GB" sz="2000" b="1" dirty="0">
              <a:solidFill>
                <a:srgbClr val="115076"/>
              </a:solidFill>
            </a:endParaRPr>
          </a:p>
        </p:txBody>
      </p:sp>
      <p:sp>
        <p:nvSpPr>
          <p:cNvPr id="4" name="Rounded Rectangle 46">
            <a:extLst>
              <a:ext uri="{FF2B5EF4-FFF2-40B4-BE49-F238E27FC236}">
                <a16:creationId xmlns:a16="http://schemas.microsoft.com/office/drawing/2014/main" id="{339BEE45-59D4-48EA-906B-7471EED1CA4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381490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5" name="TextBox 4">
            <a:extLst>
              <a:ext uri="{FF2B5EF4-FFF2-40B4-BE49-F238E27FC236}">
                <a16:creationId xmlns:a16="http://schemas.microsoft.com/office/drawing/2014/main" id="{9BE2D456-8C4C-4B0B-98D0-B4AF4AA22167}"/>
              </a:ext>
            </a:extLst>
          </p:cNvPr>
          <p:cNvSpPr txBox="1"/>
          <p:nvPr/>
        </p:nvSpPr>
        <p:spPr>
          <a:xfrm>
            <a:off x="152072" y="2374905"/>
            <a:ext cx="2140330" cy="523220"/>
          </a:xfrm>
          <a:prstGeom prst="rect">
            <a:avLst/>
          </a:prstGeom>
          <a:noFill/>
        </p:spPr>
        <p:txBody>
          <a:bodyPr wrap="none" rtlCol="0">
            <a:spAutoFit/>
          </a:bodyPr>
          <a:lstStyle/>
          <a:p>
            <a:r>
              <a:rPr lang="en-GB" sz="2800" b="1" dirty="0">
                <a:solidFill>
                  <a:srgbClr val="115076"/>
                </a:solidFill>
              </a:rPr>
              <a:t>1900 - 1977</a:t>
            </a:r>
          </a:p>
        </p:txBody>
      </p:sp>
      <p:sp>
        <p:nvSpPr>
          <p:cNvPr id="27" name="TextBox 26">
            <a:extLst>
              <a:ext uri="{FF2B5EF4-FFF2-40B4-BE49-F238E27FC236}">
                <a16:creationId xmlns:a16="http://schemas.microsoft.com/office/drawing/2014/main" id="{8988B4FA-39E0-48D1-9568-24E8503AC943}"/>
              </a:ext>
            </a:extLst>
          </p:cNvPr>
          <p:cNvSpPr txBox="1"/>
          <p:nvPr/>
        </p:nvSpPr>
        <p:spPr>
          <a:xfrm>
            <a:off x="152072" y="3736515"/>
            <a:ext cx="2140330" cy="523220"/>
          </a:xfrm>
          <a:prstGeom prst="rect">
            <a:avLst/>
          </a:prstGeom>
          <a:noFill/>
        </p:spPr>
        <p:txBody>
          <a:bodyPr wrap="none" rtlCol="0">
            <a:spAutoFit/>
          </a:bodyPr>
          <a:lstStyle/>
          <a:p>
            <a:r>
              <a:rPr lang="en-GB" sz="2800" b="1" dirty="0">
                <a:solidFill>
                  <a:srgbClr val="115076"/>
                </a:solidFill>
              </a:rPr>
              <a:t>1939 - 1945</a:t>
            </a:r>
          </a:p>
        </p:txBody>
      </p:sp>
      <p:sp>
        <p:nvSpPr>
          <p:cNvPr id="28" name="TextBox 27">
            <a:extLst>
              <a:ext uri="{FF2B5EF4-FFF2-40B4-BE49-F238E27FC236}">
                <a16:creationId xmlns:a16="http://schemas.microsoft.com/office/drawing/2014/main" id="{1410A321-8830-4F99-AF19-618B5B5A230C}"/>
              </a:ext>
            </a:extLst>
          </p:cNvPr>
          <p:cNvSpPr txBox="1"/>
          <p:nvPr/>
        </p:nvSpPr>
        <p:spPr>
          <a:xfrm>
            <a:off x="152072" y="5098125"/>
            <a:ext cx="986167" cy="523220"/>
          </a:xfrm>
          <a:prstGeom prst="rect">
            <a:avLst/>
          </a:prstGeom>
          <a:noFill/>
        </p:spPr>
        <p:txBody>
          <a:bodyPr wrap="none" rtlCol="0">
            <a:spAutoFit/>
          </a:bodyPr>
          <a:lstStyle/>
          <a:p>
            <a:r>
              <a:rPr lang="en-GB" sz="2800" b="1" dirty="0">
                <a:solidFill>
                  <a:srgbClr val="115076"/>
                </a:solidFill>
              </a:rPr>
              <a:t>1946</a:t>
            </a:r>
          </a:p>
        </p:txBody>
      </p:sp>
      <p:sp>
        <p:nvSpPr>
          <p:cNvPr id="29" name="TextBox 28">
            <a:extLst>
              <a:ext uri="{FF2B5EF4-FFF2-40B4-BE49-F238E27FC236}">
                <a16:creationId xmlns:a16="http://schemas.microsoft.com/office/drawing/2014/main" id="{D3BE5EA2-FDAB-408F-9B05-685627B2ED28}"/>
              </a:ext>
            </a:extLst>
          </p:cNvPr>
          <p:cNvSpPr txBox="1"/>
          <p:nvPr/>
        </p:nvSpPr>
        <p:spPr>
          <a:xfrm>
            <a:off x="2684729" y="2374905"/>
            <a:ext cx="8199480" cy="954107"/>
          </a:xfrm>
          <a:prstGeom prst="rect">
            <a:avLst/>
          </a:prstGeom>
          <a:noFill/>
        </p:spPr>
        <p:txBody>
          <a:bodyPr wrap="square" rtlCol="0">
            <a:spAutoFit/>
          </a:bodyPr>
          <a:lstStyle/>
          <a:p>
            <a:r>
              <a:rPr lang="en-GB" sz="2800" dirty="0">
                <a:solidFill>
                  <a:srgbClr val="EE6000"/>
                </a:solidFill>
              </a:rPr>
              <a:t>b) </a:t>
            </a:r>
            <a:r>
              <a:rPr lang="en-GB" sz="2800" b="1" dirty="0">
                <a:solidFill>
                  <a:srgbClr val="EE6000"/>
                </a:solidFill>
              </a:rPr>
              <a:t>Jacques </a:t>
            </a:r>
            <a:r>
              <a:rPr lang="en-GB" sz="2800" b="1" dirty="0" err="1">
                <a:solidFill>
                  <a:srgbClr val="EE6000"/>
                </a:solidFill>
              </a:rPr>
              <a:t>Prévert</a:t>
            </a:r>
            <a:r>
              <a:rPr lang="en-GB" sz="2800" b="1" dirty="0">
                <a:solidFill>
                  <a:srgbClr val="EE6000"/>
                </a:solidFill>
              </a:rPr>
              <a:t> </a:t>
            </a:r>
            <a:r>
              <a:rPr lang="en-GB" sz="2800" dirty="0">
                <a:solidFill>
                  <a:srgbClr val="EE6000"/>
                </a:solidFill>
              </a:rPr>
              <a:t>– vie :</a:t>
            </a:r>
          </a:p>
          <a:p>
            <a:r>
              <a:rPr lang="en-GB" sz="2800" dirty="0">
                <a:solidFill>
                  <a:srgbClr val="EE6000"/>
                </a:solidFill>
              </a:rPr>
              <a:t>le </a:t>
            </a:r>
            <a:r>
              <a:rPr lang="en-GB" sz="2800" dirty="0" err="1">
                <a:solidFill>
                  <a:srgbClr val="EE6000"/>
                </a:solidFill>
              </a:rPr>
              <a:t>poète</a:t>
            </a:r>
            <a:endParaRPr lang="en-GB" sz="2800" dirty="0">
              <a:solidFill>
                <a:srgbClr val="EE6000"/>
              </a:solidFill>
            </a:endParaRPr>
          </a:p>
        </p:txBody>
      </p:sp>
      <p:sp>
        <p:nvSpPr>
          <p:cNvPr id="30" name="TextBox 29">
            <a:extLst>
              <a:ext uri="{FF2B5EF4-FFF2-40B4-BE49-F238E27FC236}">
                <a16:creationId xmlns:a16="http://schemas.microsoft.com/office/drawing/2014/main" id="{7153D95F-F9CE-4368-9022-D54531D2B22F}"/>
              </a:ext>
            </a:extLst>
          </p:cNvPr>
          <p:cNvSpPr txBox="1"/>
          <p:nvPr/>
        </p:nvSpPr>
        <p:spPr>
          <a:xfrm>
            <a:off x="2684729" y="3736515"/>
            <a:ext cx="9346677" cy="954107"/>
          </a:xfrm>
          <a:prstGeom prst="rect">
            <a:avLst/>
          </a:prstGeom>
          <a:noFill/>
        </p:spPr>
        <p:txBody>
          <a:bodyPr wrap="square" rtlCol="0">
            <a:spAutoFit/>
          </a:bodyPr>
          <a:lstStyle/>
          <a:p>
            <a:r>
              <a:rPr lang="en-GB" sz="2800" dirty="0">
                <a:solidFill>
                  <a:srgbClr val="EE6000"/>
                </a:solidFill>
              </a:rPr>
              <a:t>c) la </a:t>
            </a:r>
            <a:r>
              <a:rPr lang="en-GB" sz="2800" b="1" dirty="0" err="1">
                <a:solidFill>
                  <a:srgbClr val="EE6000"/>
                </a:solidFill>
              </a:rPr>
              <a:t>Seconde</a:t>
            </a:r>
            <a:r>
              <a:rPr lang="en-GB" sz="2800" b="1" dirty="0">
                <a:solidFill>
                  <a:srgbClr val="EE6000"/>
                </a:solidFill>
              </a:rPr>
              <a:t> Guerre </a:t>
            </a:r>
            <a:r>
              <a:rPr lang="en-GB" sz="2800" b="1" dirty="0" err="1">
                <a:solidFill>
                  <a:srgbClr val="EE6000"/>
                </a:solidFill>
              </a:rPr>
              <a:t>mondiale</a:t>
            </a:r>
            <a:r>
              <a:rPr lang="en-GB" sz="2800" b="1" dirty="0">
                <a:solidFill>
                  <a:srgbClr val="EE6000"/>
                </a:solidFill>
              </a:rPr>
              <a:t> </a:t>
            </a:r>
            <a:r>
              <a:rPr lang="en-GB" sz="2800" dirty="0">
                <a:solidFill>
                  <a:srgbClr val="EE6000"/>
                </a:solidFill>
              </a:rPr>
              <a:t>:</a:t>
            </a:r>
          </a:p>
          <a:p>
            <a:r>
              <a:rPr lang="en-GB" sz="2800" dirty="0" err="1">
                <a:solidFill>
                  <a:srgbClr val="EE6000"/>
                </a:solidFill>
              </a:rPr>
              <a:t>une</a:t>
            </a:r>
            <a:r>
              <a:rPr lang="en-GB" sz="2800" dirty="0">
                <a:solidFill>
                  <a:srgbClr val="EE6000"/>
                </a:solidFill>
              </a:rPr>
              <a:t> </a:t>
            </a:r>
            <a:r>
              <a:rPr lang="en-GB" sz="2800" dirty="0" err="1">
                <a:solidFill>
                  <a:srgbClr val="EE6000"/>
                </a:solidFill>
              </a:rPr>
              <a:t>période</a:t>
            </a:r>
            <a:r>
              <a:rPr lang="en-GB" sz="2800" dirty="0">
                <a:solidFill>
                  <a:srgbClr val="EE6000"/>
                </a:solidFill>
              </a:rPr>
              <a:t> </a:t>
            </a:r>
            <a:r>
              <a:rPr lang="en-GB" sz="2800" dirty="0" err="1">
                <a:solidFill>
                  <a:srgbClr val="EE6000"/>
                </a:solidFill>
              </a:rPr>
              <a:t>importante</a:t>
            </a:r>
            <a:r>
              <a:rPr lang="en-GB" sz="2800" dirty="0">
                <a:solidFill>
                  <a:srgbClr val="EE6000"/>
                </a:solidFill>
              </a:rPr>
              <a:t> pour le </a:t>
            </a:r>
            <a:r>
              <a:rPr lang="en-GB" sz="2800" dirty="0" err="1">
                <a:solidFill>
                  <a:srgbClr val="EE6000"/>
                </a:solidFill>
              </a:rPr>
              <a:t>poète</a:t>
            </a:r>
            <a:r>
              <a:rPr lang="en-GB" sz="2800" dirty="0">
                <a:solidFill>
                  <a:srgbClr val="EE6000"/>
                </a:solidFill>
              </a:rPr>
              <a:t> </a:t>
            </a:r>
          </a:p>
        </p:txBody>
      </p:sp>
      <p:sp>
        <p:nvSpPr>
          <p:cNvPr id="31" name="TextBox 30">
            <a:extLst>
              <a:ext uri="{FF2B5EF4-FFF2-40B4-BE49-F238E27FC236}">
                <a16:creationId xmlns:a16="http://schemas.microsoft.com/office/drawing/2014/main" id="{A7423206-E43C-4463-861E-C99EC2E17480}"/>
              </a:ext>
            </a:extLst>
          </p:cNvPr>
          <p:cNvSpPr txBox="1"/>
          <p:nvPr/>
        </p:nvSpPr>
        <p:spPr>
          <a:xfrm>
            <a:off x="2684729" y="5098125"/>
            <a:ext cx="9507271" cy="954107"/>
          </a:xfrm>
          <a:prstGeom prst="rect">
            <a:avLst/>
          </a:prstGeom>
          <a:noFill/>
        </p:spPr>
        <p:txBody>
          <a:bodyPr wrap="square" rtlCol="0">
            <a:spAutoFit/>
          </a:bodyPr>
          <a:lstStyle/>
          <a:p>
            <a:r>
              <a:rPr lang="fr-FR" sz="2800" dirty="0">
                <a:solidFill>
                  <a:srgbClr val="EE6000"/>
                </a:solidFill>
              </a:rPr>
              <a:t>a) Jacques Prévert écrit </a:t>
            </a:r>
            <a:r>
              <a:rPr lang="fr-FR" sz="2800" b="1" dirty="0">
                <a:solidFill>
                  <a:srgbClr val="EE6000"/>
                </a:solidFill>
              </a:rPr>
              <a:t>« Familiale » </a:t>
            </a:r>
            <a:r>
              <a:rPr lang="fr-FR" sz="2800" dirty="0">
                <a:solidFill>
                  <a:srgbClr val="EE6000"/>
                </a:solidFill>
              </a:rPr>
              <a:t>:</a:t>
            </a:r>
          </a:p>
          <a:p>
            <a:r>
              <a:rPr lang="fr-FR" sz="2800" dirty="0">
                <a:solidFill>
                  <a:srgbClr val="EE6000"/>
                </a:solidFill>
              </a:rPr>
              <a:t>le po</a:t>
            </a:r>
            <a:r>
              <a:rPr lang="en-GB" sz="2800" dirty="0" err="1">
                <a:solidFill>
                  <a:srgbClr val="EE6000"/>
                </a:solidFill>
              </a:rPr>
              <a:t>ème</a:t>
            </a:r>
            <a:endParaRPr lang="fr-FR" sz="2800" dirty="0">
              <a:solidFill>
                <a:srgbClr val="EE6000"/>
              </a:solidFill>
            </a:endParaRPr>
          </a:p>
        </p:txBody>
      </p:sp>
      <p:pic>
        <p:nvPicPr>
          <p:cNvPr id="1026" name="Picture 2" descr="Description de cette image, également commentée ci-après">
            <a:extLst>
              <a:ext uri="{FF2B5EF4-FFF2-40B4-BE49-F238E27FC236}">
                <a16:creationId xmlns:a16="http://schemas.microsoft.com/office/drawing/2014/main" id="{7164C4F6-6331-4917-8ABE-8E3428C8B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413" y="1023407"/>
            <a:ext cx="2581275" cy="212407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id="{42968199-037E-4E4C-B4A3-1CED39AF7F86}"/>
              </a:ext>
            </a:extLst>
          </p:cNvPr>
          <p:cNvSpPr txBox="1"/>
          <p:nvPr/>
        </p:nvSpPr>
        <p:spPr>
          <a:xfrm>
            <a:off x="9674443" y="3147416"/>
            <a:ext cx="2185214" cy="400110"/>
          </a:xfrm>
          <a:prstGeom prst="rect">
            <a:avLst/>
          </a:prstGeom>
          <a:noFill/>
        </p:spPr>
        <p:txBody>
          <a:bodyPr wrap="none" rtlCol="0">
            <a:spAutoFit/>
          </a:bodyPr>
          <a:lstStyle/>
          <a:p>
            <a:r>
              <a:rPr lang="en-GB" sz="2000" b="1" dirty="0">
                <a:solidFill>
                  <a:srgbClr val="115076"/>
                </a:solidFill>
              </a:rPr>
              <a:t>Jacques </a:t>
            </a:r>
            <a:r>
              <a:rPr lang="en-GB" sz="2000" b="1" dirty="0" err="1">
                <a:solidFill>
                  <a:srgbClr val="115076"/>
                </a:solidFill>
              </a:rPr>
              <a:t>Prévert</a:t>
            </a:r>
            <a:endParaRPr lang="en-GB" sz="2000" b="1" dirty="0">
              <a:solidFill>
                <a:srgbClr val="115076"/>
              </a:solidFill>
            </a:endParaRPr>
          </a:p>
        </p:txBody>
      </p:sp>
      <p:sp>
        <p:nvSpPr>
          <p:cNvPr id="4" name="TextBox 3">
            <a:extLst>
              <a:ext uri="{FF2B5EF4-FFF2-40B4-BE49-F238E27FC236}">
                <a16:creationId xmlns:a16="http://schemas.microsoft.com/office/drawing/2014/main" id="{7E7C66F1-B0CE-4025-803A-F8D6ECC882AA}"/>
              </a:ext>
            </a:extLst>
          </p:cNvPr>
          <p:cNvSpPr txBox="1"/>
          <p:nvPr/>
        </p:nvSpPr>
        <p:spPr>
          <a:xfrm>
            <a:off x="152072" y="1479594"/>
            <a:ext cx="1784463" cy="461665"/>
          </a:xfrm>
          <a:prstGeom prst="rect">
            <a:avLst/>
          </a:prstGeom>
          <a:noFill/>
        </p:spPr>
        <p:txBody>
          <a:bodyPr wrap="none" rtlCol="0">
            <a:spAutoFit/>
          </a:bodyPr>
          <a:lstStyle/>
          <a:p>
            <a:r>
              <a:rPr lang="en-GB" sz="2400" b="1" dirty="0" err="1">
                <a:solidFill>
                  <a:srgbClr val="EE6000"/>
                </a:solidFill>
              </a:rPr>
              <a:t>Réponses</a:t>
            </a:r>
            <a:r>
              <a:rPr lang="en-GB" sz="2400" b="1" dirty="0">
                <a:solidFill>
                  <a:srgbClr val="EE6000"/>
                </a:solidFill>
              </a:rPr>
              <a:t> :</a:t>
            </a:r>
          </a:p>
        </p:txBody>
      </p:sp>
      <p:sp>
        <p:nvSpPr>
          <p:cNvPr id="6" name="Rounded Rectangle 46">
            <a:extLst>
              <a:ext uri="{FF2B5EF4-FFF2-40B4-BE49-F238E27FC236}">
                <a16:creationId xmlns:a16="http://schemas.microsoft.com/office/drawing/2014/main" id="{DC6C3874-D439-4927-95DA-102709C334B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876071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Des </a:t>
            </a:r>
            <a:r>
              <a:rPr lang="en-GB" sz="3600" b="1" dirty="0" err="1">
                <a:solidFill>
                  <a:schemeClr val="bg1"/>
                </a:solidFill>
              </a:rPr>
              <a:t>idées</a:t>
            </a:r>
            <a:r>
              <a:rPr lang="en-GB" sz="3600" b="1" dirty="0">
                <a:solidFill>
                  <a:schemeClr val="bg1"/>
                </a:solidFill>
              </a:rPr>
              <a:t> </a:t>
            </a:r>
            <a:r>
              <a:rPr lang="en-GB" sz="3600" b="1" dirty="0" err="1">
                <a:solidFill>
                  <a:schemeClr val="bg1"/>
                </a:solidFill>
              </a:rPr>
              <a:t>importantes</a:t>
            </a:r>
            <a:endParaRPr lang="en-GB" sz="3600" b="1" dirty="0">
              <a:solidFill>
                <a:schemeClr val="bg1"/>
              </a:solidFill>
            </a:endParaRPr>
          </a:p>
        </p:txBody>
      </p:sp>
      <p:sp>
        <p:nvSpPr>
          <p:cNvPr id="6" name="TextBox 5">
            <a:extLst>
              <a:ext uri="{FF2B5EF4-FFF2-40B4-BE49-F238E27FC236}">
                <a16:creationId xmlns:a16="http://schemas.microsoft.com/office/drawing/2014/main" id="{AD02EEAA-A3BB-4EA7-8DBA-BCEA127C2975}"/>
              </a:ext>
            </a:extLst>
          </p:cNvPr>
          <p:cNvSpPr txBox="1"/>
          <p:nvPr/>
        </p:nvSpPr>
        <p:spPr>
          <a:xfrm>
            <a:off x="85086" y="1425403"/>
            <a:ext cx="5906790" cy="1200329"/>
          </a:xfrm>
          <a:prstGeom prst="rect">
            <a:avLst/>
          </a:prstGeom>
          <a:noFill/>
        </p:spPr>
        <p:txBody>
          <a:bodyPr wrap="square" rtlCol="0">
            <a:spAutoFit/>
          </a:bodyPr>
          <a:lstStyle/>
          <a:p>
            <a:r>
              <a:rPr lang="en-GB" sz="2400" dirty="0">
                <a:solidFill>
                  <a:srgbClr val="115076"/>
                </a:solidFill>
              </a:rPr>
              <a:t>Lis les </a:t>
            </a:r>
            <a:r>
              <a:rPr lang="en-GB" sz="2400" dirty="0" err="1">
                <a:solidFill>
                  <a:srgbClr val="115076"/>
                </a:solidFill>
              </a:rPr>
              <a:t>idées</a:t>
            </a:r>
            <a:r>
              <a:rPr lang="en-GB" sz="2400" dirty="0">
                <a:solidFill>
                  <a:srgbClr val="115076"/>
                </a:solidFill>
              </a:rPr>
              <a:t>. Tu </a:t>
            </a:r>
            <a:r>
              <a:rPr lang="en-GB" sz="2400" dirty="0" err="1">
                <a:solidFill>
                  <a:srgbClr val="115076"/>
                </a:solidFill>
              </a:rPr>
              <a:t>penses</a:t>
            </a:r>
            <a:r>
              <a:rPr lang="en-GB" sz="2400" dirty="0">
                <a:solidFill>
                  <a:srgbClr val="115076"/>
                </a:solidFill>
              </a:rPr>
              <a:t> que le </a:t>
            </a:r>
            <a:r>
              <a:rPr lang="en-GB" sz="2400" dirty="0" err="1">
                <a:solidFill>
                  <a:srgbClr val="115076"/>
                </a:solidFill>
              </a:rPr>
              <a:t>poète</a:t>
            </a:r>
            <a:r>
              <a:rPr lang="en-GB" sz="2400" dirty="0">
                <a:solidFill>
                  <a:srgbClr val="115076"/>
                </a:solidFill>
              </a:rPr>
              <a:t> </a:t>
            </a:r>
            <a:r>
              <a:rPr lang="en-GB" sz="2400" dirty="0" err="1">
                <a:solidFill>
                  <a:srgbClr val="115076"/>
                </a:solidFill>
              </a:rPr>
              <a:t>est</a:t>
            </a:r>
            <a:r>
              <a:rPr lang="en-GB" sz="2400" dirty="0">
                <a:solidFill>
                  <a:srgbClr val="115076"/>
                </a:solidFill>
              </a:rPr>
              <a:t> pour </a:t>
            </a:r>
            <a:r>
              <a:rPr lang="en-GB" sz="2400" dirty="0" err="1">
                <a:solidFill>
                  <a:srgbClr val="115076"/>
                </a:solidFill>
              </a:rPr>
              <a:t>ou</a:t>
            </a:r>
            <a:r>
              <a:rPr lang="en-GB" sz="2400" dirty="0">
                <a:solidFill>
                  <a:srgbClr val="115076"/>
                </a:solidFill>
              </a:rPr>
              <a:t> </a:t>
            </a:r>
            <a:r>
              <a:rPr lang="en-GB" sz="2400" dirty="0" err="1">
                <a:solidFill>
                  <a:srgbClr val="115076"/>
                </a:solidFill>
              </a:rPr>
              <a:t>contre</a:t>
            </a:r>
            <a:r>
              <a:rPr lang="en-GB" sz="2400" dirty="0">
                <a:solidFill>
                  <a:srgbClr val="115076"/>
                </a:solidFill>
              </a:rPr>
              <a:t> ?</a:t>
            </a:r>
          </a:p>
          <a:p>
            <a:r>
              <a:rPr lang="en-GB" sz="2400" dirty="0" err="1">
                <a:solidFill>
                  <a:srgbClr val="115076"/>
                </a:solidFill>
              </a:rPr>
              <a:t>Écris</a:t>
            </a:r>
            <a:r>
              <a:rPr lang="en-GB" sz="2400" dirty="0">
                <a:solidFill>
                  <a:srgbClr val="115076"/>
                </a:solidFill>
              </a:rPr>
              <a:t> deux </a:t>
            </a:r>
            <a:r>
              <a:rPr lang="en-GB" sz="2400" dirty="0" err="1">
                <a:solidFill>
                  <a:srgbClr val="115076"/>
                </a:solidFill>
              </a:rPr>
              <a:t>listes</a:t>
            </a:r>
            <a:r>
              <a:rPr lang="en-GB" sz="2400" dirty="0">
                <a:solidFill>
                  <a:srgbClr val="115076"/>
                </a:solidFill>
              </a:rPr>
              <a:t> avec un(e) </a:t>
            </a:r>
            <a:r>
              <a:rPr lang="en-GB" sz="2400" dirty="0" err="1">
                <a:solidFill>
                  <a:srgbClr val="115076"/>
                </a:solidFill>
              </a:rPr>
              <a:t>partenaire</a:t>
            </a:r>
            <a:r>
              <a:rPr lang="en-GB" sz="2400" dirty="0">
                <a:solidFill>
                  <a:srgbClr val="115076"/>
                </a:solidFill>
              </a:rPr>
              <a:t>.</a:t>
            </a:r>
          </a:p>
        </p:txBody>
      </p:sp>
      <p:graphicFrame>
        <p:nvGraphicFramePr>
          <p:cNvPr id="7" name="Table 6">
            <a:extLst>
              <a:ext uri="{FF2B5EF4-FFF2-40B4-BE49-F238E27FC236}">
                <a16:creationId xmlns:a16="http://schemas.microsoft.com/office/drawing/2014/main" id="{15D65ABC-21C6-4B22-848F-27EB35FDF085}"/>
              </a:ext>
            </a:extLst>
          </p:cNvPr>
          <p:cNvGraphicFramePr>
            <a:graphicFrameLocks noGrp="1"/>
          </p:cNvGraphicFramePr>
          <p:nvPr>
            <p:extLst>
              <p:ext uri="{D42A27DB-BD31-4B8C-83A1-F6EECF244321}">
                <p14:modId xmlns:p14="http://schemas.microsoft.com/office/powerpoint/2010/main" val="402417731"/>
              </p:ext>
            </p:extLst>
          </p:nvPr>
        </p:nvGraphicFramePr>
        <p:xfrm>
          <a:off x="6110388" y="1425403"/>
          <a:ext cx="5760000" cy="4320000"/>
        </p:xfrm>
        <a:graphic>
          <a:graphicData uri="http://schemas.openxmlformats.org/drawingml/2006/table">
            <a:tbl>
              <a:tblPr firstRow="1" bandRow="1">
                <a:tableStyleId>{5940675A-B579-460E-94D1-54222C63F5DA}</a:tableStyleId>
              </a:tblPr>
              <a:tblGrid>
                <a:gridCol w="2880000">
                  <a:extLst>
                    <a:ext uri="{9D8B030D-6E8A-4147-A177-3AD203B41FA5}">
                      <a16:colId xmlns:a16="http://schemas.microsoft.com/office/drawing/2014/main" val="72904785"/>
                    </a:ext>
                  </a:extLst>
                </a:gridCol>
                <a:gridCol w="2880000">
                  <a:extLst>
                    <a:ext uri="{9D8B030D-6E8A-4147-A177-3AD203B41FA5}">
                      <a16:colId xmlns:a16="http://schemas.microsoft.com/office/drawing/2014/main" val="1664042326"/>
                    </a:ext>
                  </a:extLst>
                </a:gridCol>
              </a:tblGrid>
              <a:tr h="1080000">
                <a:tc>
                  <a:txBody>
                    <a:bodyPr/>
                    <a:lstStyle/>
                    <a:p>
                      <a:pPr algn="ctr"/>
                      <a:r>
                        <a:rPr lang="en-GB" sz="2800" b="1" dirty="0">
                          <a:solidFill>
                            <a:srgbClr val="115076"/>
                          </a:solidFill>
                        </a:rPr>
                        <a:t>pour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115076"/>
                          </a:solidFill>
                        </a:rPr>
                        <a:t>contre</a:t>
                      </a:r>
                      <a:endParaRPr lang="en-GB" sz="28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3019499"/>
                  </a:ext>
                </a:extLst>
              </a:tr>
              <a:tr h="108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3215483"/>
                  </a:ext>
                </a:extLst>
              </a:tr>
              <a:tr h="108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251673"/>
                  </a:ext>
                </a:extLst>
              </a:tr>
              <a:tr h="108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1894517"/>
                  </a:ext>
                </a:extLst>
              </a:tr>
            </a:tbl>
          </a:graphicData>
        </a:graphic>
      </p:graphicFrame>
      <p:sp>
        <p:nvSpPr>
          <p:cNvPr id="8" name="TextBox 7">
            <a:extLst>
              <a:ext uri="{FF2B5EF4-FFF2-40B4-BE49-F238E27FC236}">
                <a16:creationId xmlns:a16="http://schemas.microsoft.com/office/drawing/2014/main" id="{3DBBD757-F8CB-413B-9AC8-3B335D5D7B69}"/>
              </a:ext>
            </a:extLst>
          </p:cNvPr>
          <p:cNvSpPr txBox="1"/>
          <p:nvPr/>
        </p:nvSpPr>
        <p:spPr>
          <a:xfrm>
            <a:off x="85086" y="4205582"/>
            <a:ext cx="1739579" cy="523220"/>
          </a:xfrm>
          <a:prstGeom prst="rect">
            <a:avLst/>
          </a:prstGeom>
          <a:noFill/>
        </p:spPr>
        <p:txBody>
          <a:bodyPr wrap="none" rtlCol="0">
            <a:spAutoFit/>
          </a:bodyPr>
          <a:lstStyle/>
          <a:p>
            <a:r>
              <a:rPr lang="en-GB" sz="2800" dirty="0" err="1">
                <a:solidFill>
                  <a:srgbClr val="115076"/>
                </a:solidFill>
              </a:rPr>
              <a:t>l’autorité</a:t>
            </a:r>
            <a:endParaRPr lang="en-GB" sz="2800" dirty="0">
              <a:solidFill>
                <a:srgbClr val="115076"/>
              </a:solidFill>
            </a:endParaRPr>
          </a:p>
        </p:txBody>
      </p:sp>
      <p:sp>
        <p:nvSpPr>
          <p:cNvPr id="18" name="TextBox 17">
            <a:extLst>
              <a:ext uri="{FF2B5EF4-FFF2-40B4-BE49-F238E27FC236}">
                <a16:creationId xmlns:a16="http://schemas.microsoft.com/office/drawing/2014/main" id="{A3B5FE98-0688-4E5C-A59B-D8C68B774686}"/>
              </a:ext>
            </a:extLst>
          </p:cNvPr>
          <p:cNvSpPr txBox="1"/>
          <p:nvPr/>
        </p:nvSpPr>
        <p:spPr>
          <a:xfrm>
            <a:off x="85086" y="5195120"/>
            <a:ext cx="1604927" cy="523220"/>
          </a:xfrm>
          <a:prstGeom prst="rect">
            <a:avLst/>
          </a:prstGeom>
          <a:noFill/>
        </p:spPr>
        <p:txBody>
          <a:bodyPr wrap="none" rtlCol="0">
            <a:spAutoFit/>
          </a:bodyPr>
          <a:lstStyle/>
          <a:p>
            <a:r>
              <a:rPr lang="en-GB" sz="2800" dirty="0" err="1">
                <a:solidFill>
                  <a:srgbClr val="115076"/>
                </a:solidFill>
              </a:rPr>
              <a:t>l’égalité</a:t>
            </a:r>
            <a:endParaRPr lang="en-GB" sz="2800" dirty="0">
              <a:solidFill>
                <a:srgbClr val="115076"/>
              </a:solidFill>
            </a:endParaRPr>
          </a:p>
        </p:txBody>
      </p:sp>
      <p:sp>
        <p:nvSpPr>
          <p:cNvPr id="19" name="TextBox 18">
            <a:extLst>
              <a:ext uri="{FF2B5EF4-FFF2-40B4-BE49-F238E27FC236}">
                <a16:creationId xmlns:a16="http://schemas.microsoft.com/office/drawing/2014/main" id="{6D0B52F6-8E9C-4F25-BDC6-39D64994BA35}"/>
              </a:ext>
            </a:extLst>
          </p:cNvPr>
          <p:cNvSpPr txBox="1"/>
          <p:nvPr/>
        </p:nvSpPr>
        <p:spPr>
          <a:xfrm>
            <a:off x="43407" y="3154047"/>
            <a:ext cx="1688283" cy="523220"/>
          </a:xfrm>
          <a:prstGeom prst="rect">
            <a:avLst/>
          </a:prstGeom>
          <a:noFill/>
        </p:spPr>
        <p:txBody>
          <a:bodyPr wrap="none" rtlCol="0">
            <a:spAutoFit/>
          </a:bodyPr>
          <a:lstStyle/>
          <a:p>
            <a:r>
              <a:rPr lang="en-GB" sz="2800" dirty="0">
                <a:solidFill>
                  <a:srgbClr val="115076"/>
                </a:solidFill>
              </a:rPr>
              <a:t>la </a:t>
            </a:r>
            <a:r>
              <a:rPr lang="en-GB" sz="2800" dirty="0" err="1">
                <a:solidFill>
                  <a:srgbClr val="115076"/>
                </a:solidFill>
              </a:rPr>
              <a:t>liberté</a:t>
            </a:r>
            <a:endParaRPr lang="en-GB" sz="2800" dirty="0">
              <a:solidFill>
                <a:srgbClr val="115076"/>
              </a:solidFill>
            </a:endParaRPr>
          </a:p>
        </p:txBody>
      </p:sp>
      <p:sp>
        <p:nvSpPr>
          <p:cNvPr id="20" name="TextBox 19">
            <a:extLst>
              <a:ext uri="{FF2B5EF4-FFF2-40B4-BE49-F238E27FC236}">
                <a16:creationId xmlns:a16="http://schemas.microsoft.com/office/drawing/2014/main" id="{AC9C9DCA-B10C-46ED-8016-B2B7DDC11AD9}"/>
              </a:ext>
            </a:extLst>
          </p:cNvPr>
          <p:cNvSpPr txBox="1"/>
          <p:nvPr/>
        </p:nvSpPr>
        <p:spPr>
          <a:xfrm>
            <a:off x="2872497" y="3154047"/>
            <a:ext cx="1693092" cy="523220"/>
          </a:xfrm>
          <a:prstGeom prst="rect">
            <a:avLst/>
          </a:prstGeom>
          <a:noFill/>
        </p:spPr>
        <p:txBody>
          <a:bodyPr wrap="none" rtlCol="0">
            <a:spAutoFit/>
          </a:bodyPr>
          <a:lstStyle/>
          <a:p>
            <a:r>
              <a:rPr lang="en-GB" sz="2800" dirty="0">
                <a:solidFill>
                  <a:srgbClr val="115076"/>
                </a:solidFill>
              </a:rPr>
              <a:t>la justice</a:t>
            </a:r>
          </a:p>
        </p:txBody>
      </p:sp>
      <p:sp>
        <p:nvSpPr>
          <p:cNvPr id="21" name="TextBox 20">
            <a:extLst>
              <a:ext uri="{FF2B5EF4-FFF2-40B4-BE49-F238E27FC236}">
                <a16:creationId xmlns:a16="http://schemas.microsoft.com/office/drawing/2014/main" id="{ECDE71F0-D082-4242-87E4-3BA81F9AB361}"/>
              </a:ext>
            </a:extLst>
          </p:cNvPr>
          <p:cNvSpPr txBox="1"/>
          <p:nvPr/>
        </p:nvSpPr>
        <p:spPr>
          <a:xfrm>
            <a:off x="2846849" y="4205582"/>
            <a:ext cx="1744388" cy="523220"/>
          </a:xfrm>
          <a:prstGeom prst="rect">
            <a:avLst/>
          </a:prstGeom>
          <a:noFill/>
        </p:spPr>
        <p:txBody>
          <a:bodyPr wrap="none" rtlCol="0">
            <a:spAutoFit/>
          </a:bodyPr>
          <a:lstStyle/>
          <a:p>
            <a:r>
              <a:rPr lang="en-GB" sz="2800" dirty="0">
                <a:solidFill>
                  <a:srgbClr val="115076"/>
                </a:solidFill>
              </a:rPr>
              <a:t>la guerre</a:t>
            </a:r>
          </a:p>
        </p:txBody>
      </p:sp>
      <p:sp>
        <p:nvSpPr>
          <p:cNvPr id="22" name="TextBox 21">
            <a:extLst>
              <a:ext uri="{FF2B5EF4-FFF2-40B4-BE49-F238E27FC236}">
                <a16:creationId xmlns:a16="http://schemas.microsoft.com/office/drawing/2014/main" id="{23D0BDE7-404D-4BAA-9C6A-9F9B462C9E71}"/>
              </a:ext>
            </a:extLst>
          </p:cNvPr>
          <p:cNvSpPr txBox="1"/>
          <p:nvPr/>
        </p:nvSpPr>
        <p:spPr>
          <a:xfrm>
            <a:off x="2317056" y="5170987"/>
            <a:ext cx="2803973" cy="523220"/>
          </a:xfrm>
          <a:prstGeom prst="rect">
            <a:avLst/>
          </a:prstGeom>
          <a:noFill/>
        </p:spPr>
        <p:txBody>
          <a:bodyPr wrap="none" rtlCol="0">
            <a:spAutoFit/>
          </a:bodyPr>
          <a:lstStyle/>
          <a:p>
            <a:r>
              <a:rPr lang="en-GB" sz="2800" dirty="0">
                <a:solidFill>
                  <a:srgbClr val="115076"/>
                </a:solidFill>
              </a:rPr>
              <a:t>le </a:t>
            </a:r>
            <a:r>
              <a:rPr lang="en-GB" sz="2800" dirty="0" err="1">
                <a:solidFill>
                  <a:srgbClr val="115076"/>
                </a:solidFill>
              </a:rPr>
              <a:t>nationalisme</a:t>
            </a:r>
            <a:endParaRPr lang="en-GB" sz="2800" dirty="0">
              <a:solidFill>
                <a:srgbClr val="115076"/>
              </a:solidFill>
            </a:endParaRPr>
          </a:p>
        </p:txBody>
      </p:sp>
      <p:sp>
        <p:nvSpPr>
          <p:cNvPr id="4" name="Rounded Rectangle 46">
            <a:extLst>
              <a:ext uri="{FF2B5EF4-FFF2-40B4-BE49-F238E27FC236}">
                <a16:creationId xmlns:a16="http://schemas.microsoft.com/office/drawing/2014/main" id="{2FDA29EF-CE83-4660-982E-0D336E17028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9108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3.33333E-6 L 0.54127 -0.05047 " pathEditMode="relative" rAng="0" ptsTypes="AA">
                                      <p:cBhvr>
                                        <p:cTn id="6" dur="2000" fill="hold"/>
                                        <p:tgtEl>
                                          <p:spTgt spid="19"/>
                                        </p:tgtEl>
                                        <p:attrNameLst>
                                          <p:attrName>ppt_x</p:attrName>
                                          <p:attrName>ppt_y</p:attrName>
                                        </p:attrNameLst>
                                      </p:cBhvr>
                                      <p:rCtr x="27057" y="-2523"/>
                                    </p:animMotion>
                                  </p:childTnLst>
                                </p:cTn>
                              </p:par>
                              <p:par>
                                <p:cTn id="7" presetID="3" presetClass="emph" presetSubtype="2" fill="hold" grpId="1" nodeType="withEffect">
                                  <p:stCondLst>
                                    <p:cond delay="0"/>
                                  </p:stCondLst>
                                  <p:childTnLst>
                                    <p:animClr clrSpc="rgb" dir="cw">
                                      <p:cBhvr override="childStyle">
                                        <p:cTn id="8" dur="2000" fill="hold"/>
                                        <p:tgtEl>
                                          <p:spTgt spid="19"/>
                                        </p:tgtEl>
                                        <p:attrNameLst>
                                          <p:attrName>style.color</p:attrName>
                                        </p:attrNameLst>
                                      </p:cBhvr>
                                      <p:to>
                                        <a:schemeClr val="accent2"/>
                                      </p:to>
                                    </p:animClr>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3.54167E-6 1.11111E-6 L 0.78034 -0.20394 " pathEditMode="relative" rAng="0" ptsTypes="AA">
                                      <p:cBhvr>
                                        <p:cTn id="12" dur="2000" fill="hold"/>
                                        <p:tgtEl>
                                          <p:spTgt spid="8"/>
                                        </p:tgtEl>
                                        <p:attrNameLst>
                                          <p:attrName>ppt_x</p:attrName>
                                          <p:attrName>ppt_y</p:attrName>
                                        </p:attrNameLst>
                                      </p:cBhvr>
                                      <p:rCtr x="39010" y="-10208"/>
                                    </p:animMotion>
                                  </p:childTnLst>
                                </p:cTn>
                              </p:par>
                              <p:par>
                                <p:cTn id="13" presetID="3" presetClass="emph" presetSubtype="2" fill="hold" grpId="1" nodeType="withEffect">
                                  <p:stCondLst>
                                    <p:cond delay="0"/>
                                  </p:stCondLst>
                                  <p:childTnLst>
                                    <p:animClr clrSpc="rgb" dir="cw">
                                      <p:cBhvr override="childStyle">
                                        <p:cTn id="14" dur="2000" fill="hold"/>
                                        <p:tgtEl>
                                          <p:spTgt spid="8"/>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5E-6 3.7037E-7 L 0.54596 -0.18264 " pathEditMode="relative" rAng="0" ptsTypes="AA">
                                      <p:cBhvr>
                                        <p:cTn id="18" dur="2000" fill="hold"/>
                                        <p:tgtEl>
                                          <p:spTgt spid="18"/>
                                        </p:tgtEl>
                                        <p:attrNameLst>
                                          <p:attrName>ppt_x</p:attrName>
                                          <p:attrName>ppt_y</p:attrName>
                                        </p:attrNameLst>
                                      </p:cBhvr>
                                      <p:rCtr x="27109" y="-8958"/>
                                    </p:animMotion>
                                  </p:childTnLst>
                                </p:cTn>
                              </p:par>
                              <p:par>
                                <p:cTn id="19" presetID="3" presetClass="emph" presetSubtype="2" fill="hold" grpId="1" nodeType="withEffect">
                                  <p:stCondLst>
                                    <p:cond delay="0"/>
                                  </p:stCondLst>
                                  <p:childTnLst>
                                    <p:animClr clrSpc="rgb" dir="cw">
                                      <p:cBhvr override="childStyle">
                                        <p:cTn id="20" dur="2000" fill="hold"/>
                                        <p:tgtEl>
                                          <p:spTgt spid="18"/>
                                        </p:tgtEl>
                                        <p:attrNameLst>
                                          <p:attrName>style.color</p:attrName>
                                        </p:attrNameLst>
                                      </p:cBhvr>
                                      <p:to>
                                        <a:schemeClr val="accent2"/>
                                      </p:to>
                                    </p:animClr>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2.08333E-6 3.33333E-6 L 0.31068 0.26319 " pathEditMode="relative" rAng="0" ptsTypes="AA">
                                      <p:cBhvr>
                                        <p:cTn id="24" dur="2000" fill="hold"/>
                                        <p:tgtEl>
                                          <p:spTgt spid="20"/>
                                        </p:tgtEl>
                                        <p:attrNameLst>
                                          <p:attrName>ppt_x</p:attrName>
                                          <p:attrName>ppt_y</p:attrName>
                                        </p:attrNameLst>
                                      </p:cBhvr>
                                      <p:rCtr x="15534" y="13148"/>
                                    </p:animMotion>
                                  </p:childTnLst>
                                </p:cTn>
                              </p:par>
                              <p:par>
                                <p:cTn id="25" presetID="3" presetClass="emph" presetSubtype="2" fill="hold" grpId="1" nodeType="withEffect">
                                  <p:stCondLst>
                                    <p:cond delay="0"/>
                                  </p:stCondLst>
                                  <p:childTnLst>
                                    <p:animClr clrSpc="rgb" dir="cw">
                                      <p:cBhvr override="childStyle">
                                        <p:cTn id="26" dur="2000" fill="hold"/>
                                        <p:tgtEl>
                                          <p:spTgt spid="20"/>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5E-6 -3.33333E-6 L 0.5513 -0.03426 " pathEditMode="relative" rAng="0" ptsTypes="AA">
                                      <p:cBhvr>
                                        <p:cTn id="30" dur="2000" fill="hold"/>
                                        <p:tgtEl>
                                          <p:spTgt spid="21"/>
                                        </p:tgtEl>
                                        <p:attrNameLst>
                                          <p:attrName>ppt_x</p:attrName>
                                          <p:attrName>ppt_y</p:attrName>
                                        </p:attrNameLst>
                                      </p:cBhvr>
                                      <p:rCtr x="27422" y="-2060"/>
                                    </p:animMotion>
                                  </p:childTnLst>
                                </p:cTn>
                              </p:par>
                              <p:par>
                                <p:cTn id="31" presetID="3" presetClass="emph" presetSubtype="2" fill="hold" grpId="1" nodeType="withEffect">
                                  <p:stCondLst>
                                    <p:cond delay="0"/>
                                  </p:stCondLst>
                                  <p:childTnLst>
                                    <p:animClr clrSpc="rgb" dir="cw">
                                      <p:cBhvr override="childStyle">
                                        <p:cTn id="32" dur="2000" fill="hold"/>
                                        <p:tgtEl>
                                          <p:spTgt spid="21"/>
                                        </p:tgtEl>
                                        <p:attrNameLst>
                                          <p:attrName>style.color</p:attrName>
                                        </p:attrNameLst>
                                      </p:cBhvr>
                                      <p:to>
                                        <a:schemeClr val="accent2"/>
                                      </p:to>
                                    </p:animClr>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1.875E-6 3.7037E-7 L 0.54961 -0.02546 " pathEditMode="relative" rAng="0" ptsTypes="AA">
                                      <p:cBhvr>
                                        <p:cTn id="36" dur="2000" fill="hold"/>
                                        <p:tgtEl>
                                          <p:spTgt spid="22"/>
                                        </p:tgtEl>
                                        <p:attrNameLst>
                                          <p:attrName>ppt_x</p:attrName>
                                          <p:attrName>ppt_y</p:attrName>
                                        </p:attrNameLst>
                                      </p:cBhvr>
                                      <p:rCtr x="27474" y="-1273"/>
                                    </p:animMotion>
                                  </p:childTnLst>
                                </p:cTn>
                              </p:par>
                              <p:par>
                                <p:cTn id="37" presetID="3" presetClass="emph" presetSubtype="2" fill="hold" grpId="1" nodeType="withEffect">
                                  <p:stCondLst>
                                    <p:cond delay="0"/>
                                  </p:stCondLst>
                                  <p:childTnLst>
                                    <p:animClr clrSpc="rgb" dir="cw">
                                      <p:cBhvr override="childStyle">
                                        <p:cTn id="38" dur="2000" fill="hold"/>
                                        <p:tgtEl>
                                          <p:spTgt spid="2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8" grpId="0"/>
      <p:bldP spid="18" grpId="1"/>
      <p:bldP spid="19" grpId="0"/>
      <p:bldP spid="19" grpId="1"/>
      <p:bldP spid="20" grpId="0"/>
      <p:bldP spid="20" grpId="1"/>
      <p:bldP spid="21" grpId="0"/>
      <p:bldP spid="21" grpId="1"/>
      <p:bldP spid="22" grpId="0"/>
      <p:bldP spid="2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Familiale</a:t>
            </a:r>
            <a:endParaRPr lang="en-GB" sz="3600" b="1" dirty="0">
              <a:solidFill>
                <a:schemeClr val="bg1"/>
              </a:solidFill>
            </a:endParaRP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399600"/>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8C464E2A-368F-4FC1-A983-EDAC3EE7FEAC}"/>
              </a:ext>
            </a:extLst>
          </p:cNvPr>
          <p:cNvSpPr txBox="1"/>
          <p:nvPr/>
        </p:nvSpPr>
        <p:spPr>
          <a:xfrm>
            <a:off x="17760" y="1397583"/>
            <a:ext cx="7484741" cy="461665"/>
          </a:xfrm>
          <a:prstGeom prst="rect">
            <a:avLst/>
          </a:prstGeom>
          <a:noFill/>
        </p:spPr>
        <p:txBody>
          <a:bodyPr wrap="none" rtlCol="0">
            <a:spAutoFit/>
          </a:bodyPr>
          <a:lstStyle/>
          <a:p>
            <a:r>
              <a:rPr lang="fr-FR" sz="2400" b="1" dirty="0">
                <a:solidFill>
                  <a:srgbClr val="115076"/>
                </a:solidFill>
              </a:rPr>
              <a:t>Lis le vocabulaire et parle avec un(e) partenaire.</a:t>
            </a:r>
          </a:p>
        </p:txBody>
      </p:sp>
      <p:sp>
        <p:nvSpPr>
          <p:cNvPr id="14" name="TextBox 13">
            <a:extLst>
              <a:ext uri="{FF2B5EF4-FFF2-40B4-BE49-F238E27FC236}">
                <a16:creationId xmlns:a16="http://schemas.microsoft.com/office/drawing/2014/main" id="{D8A930E7-5D9A-4D57-A445-202E807E0857}"/>
              </a:ext>
            </a:extLst>
          </p:cNvPr>
          <p:cNvSpPr txBox="1"/>
          <p:nvPr/>
        </p:nvSpPr>
        <p:spPr>
          <a:xfrm>
            <a:off x="193288" y="2368644"/>
            <a:ext cx="3222357" cy="523220"/>
          </a:xfrm>
          <a:prstGeom prst="rect">
            <a:avLst/>
          </a:prstGeom>
          <a:noFill/>
        </p:spPr>
        <p:txBody>
          <a:bodyPr wrap="none" rtlCol="0">
            <a:spAutoFit/>
          </a:bodyPr>
          <a:lstStyle/>
          <a:p>
            <a:r>
              <a:rPr lang="en-GB" sz="2800" dirty="0" err="1">
                <a:solidFill>
                  <a:srgbClr val="115076"/>
                </a:solidFill>
              </a:rPr>
              <a:t>aller</a:t>
            </a:r>
            <a:r>
              <a:rPr lang="en-GB" sz="2800" dirty="0">
                <a:solidFill>
                  <a:srgbClr val="115076"/>
                </a:solidFill>
              </a:rPr>
              <a:t> au </a:t>
            </a:r>
            <a:r>
              <a:rPr lang="en-GB" sz="2800" dirty="0" err="1">
                <a:solidFill>
                  <a:srgbClr val="115076"/>
                </a:solidFill>
              </a:rPr>
              <a:t>cimetière</a:t>
            </a:r>
            <a:endParaRPr lang="en-GB" sz="2800" dirty="0">
              <a:solidFill>
                <a:srgbClr val="115076"/>
              </a:solidFill>
            </a:endParaRPr>
          </a:p>
        </p:txBody>
      </p:sp>
      <p:sp>
        <p:nvSpPr>
          <p:cNvPr id="15" name="TextBox 14">
            <a:extLst>
              <a:ext uri="{FF2B5EF4-FFF2-40B4-BE49-F238E27FC236}">
                <a16:creationId xmlns:a16="http://schemas.microsoft.com/office/drawing/2014/main" id="{CD25B309-B53A-4900-9224-34472831BBA6}"/>
              </a:ext>
            </a:extLst>
          </p:cNvPr>
          <p:cNvSpPr txBox="1"/>
          <p:nvPr/>
        </p:nvSpPr>
        <p:spPr>
          <a:xfrm>
            <a:off x="261619" y="4347669"/>
            <a:ext cx="3041217" cy="523220"/>
          </a:xfrm>
          <a:prstGeom prst="rect">
            <a:avLst/>
          </a:prstGeom>
          <a:noFill/>
        </p:spPr>
        <p:txBody>
          <a:bodyPr wrap="none" rtlCol="0">
            <a:spAutoFit/>
          </a:bodyPr>
          <a:lstStyle/>
          <a:p>
            <a:r>
              <a:rPr lang="en-GB" sz="2800" dirty="0">
                <a:solidFill>
                  <a:srgbClr val="115076"/>
                </a:solidFill>
              </a:rPr>
              <a:t>faire des affaires</a:t>
            </a:r>
          </a:p>
        </p:txBody>
      </p:sp>
      <p:sp>
        <p:nvSpPr>
          <p:cNvPr id="16" name="TextBox 15">
            <a:extLst>
              <a:ext uri="{FF2B5EF4-FFF2-40B4-BE49-F238E27FC236}">
                <a16:creationId xmlns:a16="http://schemas.microsoft.com/office/drawing/2014/main" id="{1DA7E4F0-CDD5-43D4-98D1-D0EBD11C741F}"/>
              </a:ext>
            </a:extLst>
          </p:cNvPr>
          <p:cNvSpPr txBox="1"/>
          <p:nvPr/>
        </p:nvSpPr>
        <p:spPr>
          <a:xfrm>
            <a:off x="3151210" y="3687790"/>
            <a:ext cx="2509020" cy="523220"/>
          </a:xfrm>
          <a:prstGeom prst="rect">
            <a:avLst/>
          </a:prstGeom>
          <a:noFill/>
        </p:spPr>
        <p:txBody>
          <a:bodyPr wrap="none" rtlCol="0">
            <a:spAutoFit/>
          </a:bodyPr>
          <a:lstStyle/>
          <a:p>
            <a:r>
              <a:rPr lang="en-GB" sz="2800" dirty="0">
                <a:solidFill>
                  <a:srgbClr val="115076"/>
                </a:solidFill>
              </a:rPr>
              <a:t>faire du tricot</a:t>
            </a:r>
          </a:p>
        </p:txBody>
      </p:sp>
      <p:sp>
        <p:nvSpPr>
          <p:cNvPr id="17" name="TextBox 16">
            <a:extLst>
              <a:ext uri="{FF2B5EF4-FFF2-40B4-BE49-F238E27FC236}">
                <a16:creationId xmlns:a16="http://schemas.microsoft.com/office/drawing/2014/main" id="{46AAA838-6DD7-4B49-B4A2-1520E22EFE63}"/>
              </a:ext>
            </a:extLst>
          </p:cNvPr>
          <p:cNvSpPr txBox="1"/>
          <p:nvPr/>
        </p:nvSpPr>
        <p:spPr>
          <a:xfrm>
            <a:off x="2615107" y="5388192"/>
            <a:ext cx="2614818" cy="523220"/>
          </a:xfrm>
          <a:prstGeom prst="rect">
            <a:avLst/>
          </a:prstGeom>
          <a:noFill/>
        </p:spPr>
        <p:txBody>
          <a:bodyPr wrap="none" rtlCol="0">
            <a:spAutoFit/>
          </a:bodyPr>
          <a:lstStyle/>
          <a:p>
            <a:r>
              <a:rPr lang="en-GB" sz="2800" dirty="0">
                <a:solidFill>
                  <a:srgbClr val="115076"/>
                </a:solidFill>
              </a:rPr>
              <a:t>faire la guerre</a:t>
            </a:r>
          </a:p>
        </p:txBody>
      </p:sp>
      <p:sp>
        <p:nvSpPr>
          <p:cNvPr id="23" name="TextBox 22">
            <a:extLst>
              <a:ext uri="{FF2B5EF4-FFF2-40B4-BE49-F238E27FC236}">
                <a16:creationId xmlns:a16="http://schemas.microsoft.com/office/drawing/2014/main" id="{F6CB9C47-21AE-489A-989C-EB2DD45A1A31}"/>
              </a:ext>
            </a:extLst>
          </p:cNvPr>
          <p:cNvSpPr txBox="1"/>
          <p:nvPr/>
        </p:nvSpPr>
        <p:spPr>
          <a:xfrm>
            <a:off x="698056" y="3517578"/>
            <a:ext cx="865943" cy="523220"/>
          </a:xfrm>
          <a:prstGeom prst="rect">
            <a:avLst/>
          </a:prstGeom>
          <a:noFill/>
        </p:spPr>
        <p:txBody>
          <a:bodyPr wrap="none" rtlCol="0">
            <a:spAutoFit/>
          </a:bodyPr>
          <a:lstStyle/>
          <a:p>
            <a:r>
              <a:rPr lang="en-GB" sz="2800" dirty="0" err="1">
                <a:solidFill>
                  <a:srgbClr val="115076"/>
                </a:solidFill>
              </a:rPr>
              <a:t>tuer</a:t>
            </a:r>
            <a:endParaRPr lang="en-GB" sz="2800" dirty="0">
              <a:solidFill>
                <a:srgbClr val="115076"/>
              </a:solidFill>
            </a:endParaRPr>
          </a:p>
        </p:txBody>
      </p:sp>
      <p:sp>
        <p:nvSpPr>
          <p:cNvPr id="24" name="TextBox 23">
            <a:extLst>
              <a:ext uri="{FF2B5EF4-FFF2-40B4-BE49-F238E27FC236}">
                <a16:creationId xmlns:a16="http://schemas.microsoft.com/office/drawing/2014/main" id="{5904D912-1101-4019-A8AA-C669D64070AF}"/>
              </a:ext>
            </a:extLst>
          </p:cNvPr>
          <p:cNvSpPr txBox="1"/>
          <p:nvPr/>
        </p:nvSpPr>
        <p:spPr>
          <a:xfrm>
            <a:off x="3804460" y="4638220"/>
            <a:ext cx="986167" cy="523220"/>
          </a:xfrm>
          <a:prstGeom prst="rect">
            <a:avLst/>
          </a:prstGeom>
          <a:noFill/>
        </p:spPr>
        <p:txBody>
          <a:bodyPr wrap="none" rtlCol="0">
            <a:spAutoFit/>
          </a:bodyPr>
          <a:lstStyle/>
          <a:p>
            <a:r>
              <a:rPr lang="en-GB" sz="2800" dirty="0">
                <a:solidFill>
                  <a:srgbClr val="115076"/>
                </a:solidFill>
              </a:rPr>
              <a:t>le </a:t>
            </a:r>
            <a:r>
              <a:rPr lang="en-GB" sz="2800" dirty="0" err="1">
                <a:solidFill>
                  <a:srgbClr val="115076"/>
                </a:solidFill>
              </a:rPr>
              <a:t>fils</a:t>
            </a:r>
            <a:endParaRPr lang="en-GB" sz="2800" dirty="0">
              <a:solidFill>
                <a:srgbClr val="115076"/>
              </a:solidFill>
            </a:endParaRPr>
          </a:p>
        </p:txBody>
      </p:sp>
      <p:sp>
        <p:nvSpPr>
          <p:cNvPr id="25" name="TextBox 24">
            <a:extLst>
              <a:ext uri="{FF2B5EF4-FFF2-40B4-BE49-F238E27FC236}">
                <a16:creationId xmlns:a16="http://schemas.microsoft.com/office/drawing/2014/main" id="{9184B5E5-B48F-41A0-87EB-D9E74577E8DC}"/>
              </a:ext>
            </a:extLst>
          </p:cNvPr>
          <p:cNvSpPr txBox="1"/>
          <p:nvPr/>
        </p:nvSpPr>
        <p:spPr>
          <a:xfrm>
            <a:off x="363087" y="5544703"/>
            <a:ext cx="1106393" cy="523220"/>
          </a:xfrm>
          <a:prstGeom prst="rect">
            <a:avLst/>
          </a:prstGeom>
          <a:noFill/>
        </p:spPr>
        <p:txBody>
          <a:bodyPr wrap="none" rtlCol="0">
            <a:spAutoFit/>
          </a:bodyPr>
          <a:lstStyle/>
          <a:p>
            <a:r>
              <a:rPr lang="en-GB" sz="2800" dirty="0">
                <a:solidFill>
                  <a:srgbClr val="115076"/>
                </a:solidFill>
              </a:rPr>
              <a:t>la vie</a:t>
            </a:r>
          </a:p>
        </p:txBody>
      </p:sp>
      <p:sp>
        <p:nvSpPr>
          <p:cNvPr id="26" name="TextBox 25">
            <a:extLst>
              <a:ext uri="{FF2B5EF4-FFF2-40B4-BE49-F238E27FC236}">
                <a16:creationId xmlns:a16="http://schemas.microsoft.com/office/drawing/2014/main" id="{47B6ABCE-B582-41A2-B8D5-9A69B41EF55F}"/>
              </a:ext>
            </a:extLst>
          </p:cNvPr>
          <p:cNvSpPr txBox="1"/>
          <p:nvPr/>
        </p:nvSpPr>
        <p:spPr>
          <a:xfrm>
            <a:off x="3804460" y="2746316"/>
            <a:ext cx="1402948" cy="523220"/>
          </a:xfrm>
          <a:prstGeom prst="rect">
            <a:avLst/>
          </a:prstGeom>
          <a:noFill/>
        </p:spPr>
        <p:txBody>
          <a:bodyPr wrap="none" rtlCol="0">
            <a:spAutoFit/>
          </a:bodyPr>
          <a:lstStyle/>
          <a:p>
            <a:r>
              <a:rPr lang="en-GB" sz="2800" dirty="0">
                <a:solidFill>
                  <a:srgbClr val="115076"/>
                </a:solidFill>
              </a:rPr>
              <a:t>naturel</a:t>
            </a:r>
          </a:p>
        </p:txBody>
      </p:sp>
      <p:sp>
        <p:nvSpPr>
          <p:cNvPr id="11" name="Rectangle 10">
            <a:extLst>
              <a:ext uri="{FF2B5EF4-FFF2-40B4-BE49-F238E27FC236}">
                <a16:creationId xmlns:a16="http://schemas.microsoft.com/office/drawing/2014/main" id="{131C5954-1C1D-4435-BF93-A7E9567F6697}"/>
              </a:ext>
            </a:extLst>
          </p:cNvPr>
          <p:cNvSpPr/>
          <p:nvPr/>
        </p:nvSpPr>
        <p:spPr>
          <a:xfrm>
            <a:off x="5701999" y="2214013"/>
            <a:ext cx="6355690" cy="2811026"/>
          </a:xfrm>
          <a:prstGeom prst="rect">
            <a:avLst/>
          </a:prstGeom>
        </p:spPr>
        <p:txBody>
          <a:bodyPr wrap="square">
            <a:spAutoFit/>
          </a:bodyPr>
          <a:lstStyle/>
          <a:p>
            <a:pPr lvl="0">
              <a:spcBef>
                <a:spcPts val="1000"/>
              </a:spcBef>
              <a:buClr>
                <a:srgbClr val="115076"/>
              </a:buClr>
              <a:buSzPts val="3200"/>
            </a:pPr>
            <a:r>
              <a:rPr lang="fr-FR" sz="3200" b="1" dirty="0">
                <a:solidFill>
                  <a:srgbClr val="115076"/>
                </a:solidFill>
              </a:rPr>
              <a:t>Le sujet de « Familiale » est…</a:t>
            </a:r>
            <a:endParaRPr lang="fr-FR" dirty="0"/>
          </a:p>
          <a:p>
            <a:pPr marL="914400" lvl="1" indent="-457200">
              <a:spcBef>
                <a:spcPts val="500"/>
              </a:spcBef>
              <a:buClr>
                <a:srgbClr val="115076"/>
              </a:buClr>
              <a:buSzPts val="3200"/>
              <a:buAutoNum type="alphaLcParenR"/>
            </a:pPr>
            <a:r>
              <a:rPr lang="fr-FR" sz="3200" dirty="0">
                <a:solidFill>
                  <a:srgbClr val="115076"/>
                </a:solidFill>
              </a:rPr>
              <a:t>la famille ?</a:t>
            </a:r>
            <a:endParaRPr lang="fr-FR" dirty="0"/>
          </a:p>
          <a:p>
            <a:pPr marL="914400" lvl="1" indent="-457200">
              <a:spcBef>
                <a:spcPts val="500"/>
              </a:spcBef>
              <a:buClr>
                <a:srgbClr val="115076"/>
              </a:buClr>
              <a:buSzPts val="3200"/>
              <a:buAutoNum type="alphaLcParenR"/>
            </a:pPr>
            <a:r>
              <a:rPr lang="fr-FR" sz="3200" dirty="0">
                <a:solidFill>
                  <a:srgbClr val="115076"/>
                </a:solidFill>
              </a:rPr>
              <a:t>l’histoire ?</a:t>
            </a:r>
            <a:endParaRPr lang="fr-FR" dirty="0"/>
          </a:p>
          <a:p>
            <a:pPr marL="914400" lvl="1" indent="-457200">
              <a:spcBef>
                <a:spcPts val="500"/>
              </a:spcBef>
              <a:buClr>
                <a:srgbClr val="115076"/>
              </a:buClr>
              <a:buSzPts val="3200"/>
              <a:buAutoNum type="alphaLcParenR"/>
            </a:pPr>
            <a:r>
              <a:rPr lang="fr-FR" sz="3200" dirty="0">
                <a:solidFill>
                  <a:srgbClr val="115076"/>
                </a:solidFill>
              </a:rPr>
              <a:t>le travail ?</a:t>
            </a:r>
          </a:p>
          <a:p>
            <a:pPr marL="914400" lvl="1" indent="-457200">
              <a:spcBef>
                <a:spcPts val="500"/>
              </a:spcBef>
              <a:buClr>
                <a:srgbClr val="115076"/>
              </a:buClr>
              <a:buSzPts val="3200"/>
              <a:buAutoNum type="alphaLcParenR"/>
            </a:pPr>
            <a:r>
              <a:rPr lang="fr-FR" sz="3200" dirty="0">
                <a:solidFill>
                  <a:srgbClr val="115076"/>
                </a:solidFill>
              </a:rPr>
              <a:t>la violence ?</a:t>
            </a:r>
          </a:p>
        </p:txBody>
      </p:sp>
      <p:sp>
        <p:nvSpPr>
          <p:cNvPr id="12" name="Rectangle 11">
            <a:extLst>
              <a:ext uri="{FF2B5EF4-FFF2-40B4-BE49-F238E27FC236}">
                <a16:creationId xmlns:a16="http://schemas.microsoft.com/office/drawing/2014/main" id="{938BD1FC-12CA-4C6C-B89E-4D120C41DC1C}"/>
              </a:ext>
            </a:extLst>
          </p:cNvPr>
          <p:cNvSpPr/>
          <p:nvPr/>
        </p:nvSpPr>
        <p:spPr>
          <a:xfrm>
            <a:off x="134313" y="2214013"/>
            <a:ext cx="5484148" cy="3924151"/>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18907D1-7251-4A64-943B-5A6DE04976A0}"/>
              </a:ext>
            </a:extLst>
          </p:cNvPr>
          <p:cNvSpPr txBox="1"/>
          <p:nvPr/>
        </p:nvSpPr>
        <p:spPr>
          <a:xfrm>
            <a:off x="1263905" y="4928328"/>
            <a:ext cx="1410964" cy="523220"/>
          </a:xfrm>
          <a:prstGeom prst="rect">
            <a:avLst/>
          </a:prstGeom>
          <a:noFill/>
        </p:spPr>
        <p:txBody>
          <a:bodyPr wrap="none" rtlCol="0">
            <a:spAutoFit/>
          </a:bodyPr>
          <a:lstStyle/>
          <a:p>
            <a:r>
              <a:rPr lang="en-GB" sz="2800" dirty="0">
                <a:solidFill>
                  <a:srgbClr val="115076"/>
                </a:solidFill>
              </a:rPr>
              <a:t>le </a:t>
            </a:r>
            <a:r>
              <a:rPr lang="en-GB" sz="2800" dirty="0" err="1">
                <a:solidFill>
                  <a:srgbClr val="115076"/>
                </a:solidFill>
              </a:rPr>
              <a:t>père</a:t>
            </a:r>
            <a:endParaRPr lang="en-GB" sz="2800" dirty="0">
              <a:solidFill>
                <a:srgbClr val="115076"/>
              </a:solidFill>
            </a:endParaRPr>
          </a:p>
        </p:txBody>
      </p:sp>
      <p:sp>
        <p:nvSpPr>
          <p:cNvPr id="19" name="TextBox 18">
            <a:extLst>
              <a:ext uri="{FF2B5EF4-FFF2-40B4-BE49-F238E27FC236}">
                <a16:creationId xmlns:a16="http://schemas.microsoft.com/office/drawing/2014/main" id="{B3E4DB54-8B0D-4043-88DD-73FF13F6B3F3}"/>
              </a:ext>
            </a:extLst>
          </p:cNvPr>
          <p:cNvSpPr txBox="1"/>
          <p:nvPr/>
        </p:nvSpPr>
        <p:spPr>
          <a:xfrm>
            <a:off x="1879851" y="3096241"/>
            <a:ext cx="1513556" cy="523220"/>
          </a:xfrm>
          <a:prstGeom prst="rect">
            <a:avLst/>
          </a:prstGeom>
          <a:noFill/>
        </p:spPr>
        <p:txBody>
          <a:bodyPr wrap="none" rtlCol="0">
            <a:spAutoFit/>
          </a:bodyPr>
          <a:lstStyle/>
          <a:p>
            <a:r>
              <a:rPr lang="en-GB" sz="2800" dirty="0">
                <a:solidFill>
                  <a:srgbClr val="115076"/>
                </a:solidFill>
              </a:rPr>
              <a:t>la </a:t>
            </a:r>
            <a:r>
              <a:rPr lang="en-GB" sz="2800" dirty="0" err="1">
                <a:solidFill>
                  <a:srgbClr val="115076"/>
                </a:solidFill>
              </a:rPr>
              <a:t>mère</a:t>
            </a:r>
            <a:endParaRPr lang="en-GB" sz="2800" dirty="0">
              <a:solidFill>
                <a:srgbClr val="115076"/>
              </a:solidFill>
            </a:endParaRPr>
          </a:p>
        </p:txBody>
      </p:sp>
    </p:spTree>
    <p:extLst>
      <p:ext uri="{BB962C8B-B14F-4D97-AF65-F5344CB8AC3E}">
        <p14:creationId xmlns:p14="http://schemas.microsoft.com/office/powerpoint/2010/main" val="290865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Écoute</a:t>
            </a:r>
            <a:r>
              <a:rPr lang="en-GB" sz="3600" b="1" dirty="0">
                <a:solidFill>
                  <a:schemeClr val="bg1"/>
                </a:solidFill>
              </a:rPr>
              <a:t> le </a:t>
            </a:r>
            <a:r>
              <a:rPr lang="en-GB" sz="3600" b="1" dirty="0" err="1">
                <a:solidFill>
                  <a:schemeClr val="bg1"/>
                </a:solidFill>
              </a:rPr>
              <a:t>poème</a:t>
            </a:r>
            <a:endParaRPr lang="en-GB" sz="3600" b="1" dirty="0">
              <a:solidFill>
                <a:schemeClr val="bg1"/>
              </a:solidFill>
            </a:endParaRPr>
          </a:p>
        </p:txBody>
      </p:sp>
      <p:sp>
        <p:nvSpPr>
          <p:cNvPr id="5" name="TextBox 4">
            <a:extLst>
              <a:ext uri="{FF2B5EF4-FFF2-40B4-BE49-F238E27FC236}">
                <a16:creationId xmlns:a16="http://schemas.microsoft.com/office/drawing/2014/main" id="{E67F6577-196C-43CB-89CA-719014DDE547}"/>
              </a:ext>
            </a:extLst>
          </p:cNvPr>
          <p:cNvSpPr txBox="1"/>
          <p:nvPr/>
        </p:nvSpPr>
        <p:spPr>
          <a:xfrm>
            <a:off x="883675" y="3167390"/>
            <a:ext cx="10424649" cy="523220"/>
          </a:xfrm>
          <a:prstGeom prst="rect">
            <a:avLst/>
          </a:prstGeom>
          <a:noFill/>
        </p:spPr>
        <p:txBody>
          <a:bodyPr wrap="none" rtlCol="0">
            <a:spAutoFit/>
          </a:bodyPr>
          <a:lstStyle/>
          <a:p>
            <a:pPr algn="ctr"/>
            <a:r>
              <a:rPr lang="en-GB" sz="2800" dirty="0">
                <a:solidFill>
                  <a:schemeClr val="accent5">
                    <a:lumMod val="50000"/>
                  </a:schemeClr>
                </a:solidFill>
                <a:hlinkClick r:id="rId4"/>
              </a:rPr>
              <a:t>https://www.youtube.com/watch?v=cV19CfuswyM&amp;t=51s</a:t>
            </a:r>
            <a:r>
              <a:rPr lang="en-GB" sz="2800" dirty="0">
                <a:solidFill>
                  <a:schemeClr val="accent5">
                    <a:lumMod val="50000"/>
                  </a:schemeClr>
                </a:solidFill>
              </a:rPr>
              <a:t> </a:t>
            </a:r>
          </a:p>
        </p:txBody>
      </p:sp>
      <p:sp>
        <p:nvSpPr>
          <p:cNvPr id="4" name="Rounded Rectangle 46">
            <a:extLst>
              <a:ext uri="{FF2B5EF4-FFF2-40B4-BE49-F238E27FC236}">
                <a16:creationId xmlns:a16="http://schemas.microsoft.com/office/drawing/2014/main" id="{510228D2-232B-4F15-AB00-634EF4E0864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27164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La </a:t>
            </a:r>
            <a:r>
              <a:rPr lang="en-GB" sz="3600" b="1" dirty="0" err="1">
                <a:solidFill>
                  <a:schemeClr val="bg1"/>
                </a:solidFill>
              </a:rPr>
              <a:t>famille</a:t>
            </a:r>
            <a:endParaRPr lang="en-GB" sz="3600" b="1" dirty="0">
              <a:solidFill>
                <a:schemeClr val="bg1"/>
              </a:solidFill>
            </a:endParaRPr>
          </a:p>
        </p:txBody>
      </p:sp>
      <p:sp>
        <p:nvSpPr>
          <p:cNvPr id="4" name="TextBox 3">
            <a:extLst>
              <a:ext uri="{FF2B5EF4-FFF2-40B4-BE49-F238E27FC236}">
                <a16:creationId xmlns:a16="http://schemas.microsoft.com/office/drawing/2014/main" id="{97D6D0D4-86AC-4627-B5E0-F94F605D387D}"/>
              </a:ext>
            </a:extLst>
          </p:cNvPr>
          <p:cNvSpPr txBox="1"/>
          <p:nvPr/>
        </p:nvSpPr>
        <p:spPr>
          <a:xfrm>
            <a:off x="288757" y="1353095"/>
            <a:ext cx="100383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115076"/>
                </a:solidFill>
                <a:effectLst/>
                <a:uLnTx/>
                <a:uFillTx/>
                <a:latin typeface="Century Gothic" panose="020F0302020204030204"/>
                <a:ea typeface="+mn-ea"/>
                <a:cs typeface="+mn-cs"/>
              </a:rPr>
              <a:t>Choisis</a:t>
            </a:r>
            <a:r>
              <a:rPr kumimoji="0" lang="en-GB" sz="28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800" i="0" u="none" strike="noStrike" kern="1200" cap="none" spc="0" normalizeH="0" baseline="0" noProof="0" dirty="0">
                <a:ln>
                  <a:noFill/>
                </a:ln>
                <a:solidFill>
                  <a:srgbClr val="115076"/>
                </a:solidFill>
                <a:effectLst/>
                <a:uLnTx/>
                <a:uFillTx/>
                <a:latin typeface="Century Gothic" panose="020F0302020204030204"/>
                <a:ea typeface="+mn-ea"/>
                <a:cs typeface="+mn-cs"/>
              </a:rPr>
              <a:t> image pour </a:t>
            </a:r>
            <a:r>
              <a:rPr kumimoji="0" lang="en-GB" sz="2800" i="0" u="none" strike="noStrike" kern="1200" cap="none" spc="0" normalizeH="0" baseline="0" noProof="0" dirty="0" err="1">
                <a:ln>
                  <a:noFill/>
                </a:ln>
                <a:solidFill>
                  <a:srgbClr val="115076"/>
                </a:solidFill>
                <a:effectLst/>
                <a:uLnTx/>
                <a:uFillTx/>
                <a:latin typeface="Century Gothic" panose="020F0302020204030204"/>
                <a:ea typeface="+mn-ea"/>
                <a:cs typeface="+mn-cs"/>
              </a:rPr>
              <a:t>représenter</a:t>
            </a:r>
            <a:r>
              <a:rPr kumimoji="0" lang="en-GB" sz="280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80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800" i="0" u="none" strike="noStrike" kern="1200" cap="none" spc="0" normalizeH="0" baseline="0" noProof="0" dirty="0">
                <a:ln>
                  <a:noFill/>
                </a:ln>
                <a:solidFill>
                  <a:srgbClr val="115076"/>
                </a:solidFill>
                <a:effectLst/>
                <a:uLnTx/>
                <a:uFillTx/>
                <a:latin typeface="Century Gothic" panose="020F0302020204030204"/>
                <a:ea typeface="+mn-ea"/>
                <a:cs typeface="+mn-cs"/>
              </a:rPr>
              <a:t>. Il y a qui ?</a:t>
            </a:r>
          </a:p>
        </p:txBody>
      </p:sp>
      <p:sp>
        <p:nvSpPr>
          <p:cNvPr id="11" name="TextBox 10">
            <a:extLst>
              <a:ext uri="{FF2B5EF4-FFF2-40B4-BE49-F238E27FC236}">
                <a16:creationId xmlns:a16="http://schemas.microsoft.com/office/drawing/2014/main" id="{C18B860D-31F1-4DFA-A2BB-071FA6C697B9}"/>
              </a:ext>
            </a:extLst>
          </p:cNvPr>
          <p:cNvSpPr txBox="1"/>
          <p:nvPr/>
        </p:nvSpPr>
        <p:spPr>
          <a:xfrm flipH="1">
            <a:off x="2023058" y="2492786"/>
            <a:ext cx="9344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endPar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EE8E302C-F4B0-43EC-83E3-B911FC59BCC3}"/>
              </a:ext>
            </a:extLst>
          </p:cNvPr>
          <p:cNvSpPr txBox="1"/>
          <p:nvPr/>
        </p:nvSpPr>
        <p:spPr>
          <a:xfrm>
            <a:off x="5745394" y="2492785"/>
            <a:ext cx="8503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a:t>
            </a:r>
            <a:endPar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7884391-B636-453F-A4F0-8ED7E83E66D3}"/>
              </a:ext>
            </a:extLst>
          </p:cNvPr>
          <p:cNvSpPr txBox="1"/>
          <p:nvPr/>
        </p:nvSpPr>
        <p:spPr>
          <a:xfrm>
            <a:off x="9195849" y="2492785"/>
            <a:ext cx="7137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endPar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42B5BEE1-E621-424D-8170-34418EE83C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4355" y="3275607"/>
            <a:ext cx="3416759" cy="2725176"/>
          </a:xfrm>
          <a:prstGeom prst="rect">
            <a:avLst/>
          </a:prstGeom>
          <a:effectLst>
            <a:outerShdw blurRad="50800" dist="38100" dir="5400000" algn="t" rotWithShape="0">
              <a:prstClr val="black">
                <a:alpha val="40000"/>
              </a:prstClr>
            </a:outerShdw>
          </a:effectLst>
        </p:spPr>
      </p:pic>
      <p:pic>
        <p:nvPicPr>
          <p:cNvPr id="15" name="Picture 2">
            <a:extLst>
              <a:ext uri="{FF2B5EF4-FFF2-40B4-BE49-F238E27FC236}">
                <a16:creationId xmlns:a16="http://schemas.microsoft.com/office/drawing/2014/main" id="{7E7A9807-A991-4831-86EB-6239B6F302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8944" y="3167509"/>
            <a:ext cx="2114111" cy="29413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B7C5336A-38EE-49E3-B976-F7804EF302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4439" y="3223161"/>
            <a:ext cx="1851660" cy="2830068"/>
          </a:xfrm>
          <a:prstGeom prst="rect">
            <a:avLst/>
          </a:prstGeom>
        </p:spPr>
      </p:pic>
      <p:sp>
        <p:nvSpPr>
          <p:cNvPr id="5" name="Rounded Rectangle 46">
            <a:extLst>
              <a:ext uri="{FF2B5EF4-FFF2-40B4-BE49-F238E27FC236}">
                <a16:creationId xmlns:a16="http://schemas.microsoft.com/office/drawing/2014/main" id="{33A4A66C-BC9C-472F-82AE-E4BF078D6D7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722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La </a:t>
            </a:r>
            <a:r>
              <a:rPr lang="en-GB" sz="3600" b="1" dirty="0" err="1">
                <a:solidFill>
                  <a:schemeClr val="bg1"/>
                </a:solidFill>
              </a:rPr>
              <a:t>famille</a:t>
            </a:r>
            <a:endParaRPr lang="en-GB" sz="3600" b="1" dirty="0">
              <a:solidFill>
                <a:schemeClr val="bg1"/>
              </a:solidFill>
            </a:endParaRPr>
          </a:p>
        </p:txBody>
      </p:sp>
      <p:sp>
        <p:nvSpPr>
          <p:cNvPr id="5" name="TextBox 4">
            <a:extLst>
              <a:ext uri="{FF2B5EF4-FFF2-40B4-BE49-F238E27FC236}">
                <a16:creationId xmlns:a16="http://schemas.microsoft.com/office/drawing/2014/main" id="{A4149105-7DF5-46B1-9B44-4A7E5FB41A56}"/>
              </a:ext>
            </a:extLst>
          </p:cNvPr>
          <p:cNvSpPr txBox="1"/>
          <p:nvPr/>
        </p:nvSpPr>
        <p:spPr>
          <a:xfrm>
            <a:off x="176645" y="1284845"/>
            <a:ext cx="9129422" cy="830997"/>
          </a:xfrm>
          <a:prstGeom prst="rect">
            <a:avLst/>
          </a:prstGeom>
          <a:noFill/>
        </p:spPr>
        <p:txBody>
          <a:bodyPr wrap="none" rtlCol="0">
            <a:spAutoFit/>
          </a:bodyPr>
          <a:lstStyle/>
          <a:p>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a:t>
            </a:r>
          </a:p>
          <a:p>
            <a:r>
              <a:rPr lang="en-GB" sz="2400" dirty="0">
                <a:solidFill>
                  <a:schemeClr val="accent5">
                    <a:lumMod val="50000"/>
                  </a:schemeClr>
                </a:solidFill>
                <a:hlinkClick r:id="rId4"/>
              </a:rPr>
              <a:t>https://www.youtube.com/watch?v=cV19CfuswyM&amp;t=51s</a:t>
            </a:r>
            <a:r>
              <a:rPr lang="en-GB" sz="2400" dirty="0">
                <a:solidFill>
                  <a:schemeClr val="accent5">
                    <a:lumMod val="50000"/>
                  </a:schemeClr>
                </a:solidFill>
              </a:rPr>
              <a:t> </a:t>
            </a:r>
            <a:r>
              <a:rPr lang="en-GB" sz="2400" dirty="0">
                <a:solidFill>
                  <a:srgbClr val="115076"/>
                </a:solidFill>
              </a:rPr>
              <a:t>  </a:t>
            </a:r>
          </a:p>
        </p:txBody>
      </p:sp>
      <p:sp>
        <p:nvSpPr>
          <p:cNvPr id="18" name="TextBox 17">
            <a:extLst>
              <a:ext uri="{FF2B5EF4-FFF2-40B4-BE49-F238E27FC236}">
                <a16:creationId xmlns:a16="http://schemas.microsoft.com/office/drawing/2014/main" id="{DC419D3A-2533-4981-A45A-0478DCC74AF4}"/>
              </a:ext>
            </a:extLst>
          </p:cNvPr>
          <p:cNvSpPr txBox="1"/>
          <p:nvPr/>
        </p:nvSpPr>
        <p:spPr>
          <a:xfrm>
            <a:off x="8342219" y="2040377"/>
            <a:ext cx="324036" cy="646331"/>
          </a:xfrm>
          <a:prstGeom prst="rect">
            <a:avLst/>
          </a:prstGeom>
          <a:noFill/>
        </p:spPr>
        <p:txBody>
          <a:bodyPr wrap="square" rtlCol="0">
            <a:spAutoFit/>
          </a:bodyPr>
          <a:lstStyle/>
          <a:p>
            <a:pPr algn="ctr"/>
            <a:r>
              <a:rPr lang="en-GB" sz="3600" b="1" dirty="0">
                <a:solidFill>
                  <a:srgbClr val="115076"/>
                </a:solidFill>
                <a:latin typeface="Century Gothic" panose="020B0502020202020204" pitchFamily="34" charset="0"/>
              </a:rPr>
              <a:t>1</a:t>
            </a:r>
          </a:p>
        </p:txBody>
      </p:sp>
      <p:sp>
        <p:nvSpPr>
          <p:cNvPr id="19" name="TextBox 18">
            <a:extLst>
              <a:ext uri="{FF2B5EF4-FFF2-40B4-BE49-F238E27FC236}">
                <a16:creationId xmlns:a16="http://schemas.microsoft.com/office/drawing/2014/main" id="{E7418A82-6EB3-4A0A-84D1-747B0535A8F1}"/>
              </a:ext>
            </a:extLst>
          </p:cNvPr>
          <p:cNvSpPr txBox="1"/>
          <p:nvPr/>
        </p:nvSpPr>
        <p:spPr>
          <a:xfrm>
            <a:off x="10765417" y="2046693"/>
            <a:ext cx="424512" cy="646331"/>
          </a:xfrm>
          <a:prstGeom prst="rect">
            <a:avLst/>
          </a:prstGeom>
          <a:noFill/>
        </p:spPr>
        <p:txBody>
          <a:bodyPr wrap="square" rtlCol="0">
            <a:spAutoFit/>
          </a:bodyPr>
          <a:lstStyle/>
          <a:p>
            <a:pPr algn="ctr"/>
            <a:r>
              <a:rPr lang="en-GB" sz="3600" b="1" dirty="0">
                <a:solidFill>
                  <a:srgbClr val="115076"/>
                </a:solidFill>
                <a:latin typeface="Century Gothic" panose="020B0502020202020204" pitchFamily="34" charset="0"/>
              </a:rPr>
              <a:t>2</a:t>
            </a:r>
          </a:p>
        </p:txBody>
      </p:sp>
      <p:sp>
        <p:nvSpPr>
          <p:cNvPr id="20" name="TextBox 19">
            <a:extLst>
              <a:ext uri="{FF2B5EF4-FFF2-40B4-BE49-F238E27FC236}">
                <a16:creationId xmlns:a16="http://schemas.microsoft.com/office/drawing/2014/main" id="{AD6D84A9-7EF5-4C7C-B363-B61318009639}"/>
              </a:ext>
            </a:extLst>
          </p:cNvPr>
          <p:cNvSpPr txBox="1"/>
          <p:nvPr/>
        </p:nvSpPr>
        <p:spPr>
          <a:xfrm>
            <a:off x="8360221" y="4149035"/>
            <a:ext cx="288032" cy="646331"/>
          </a:xfrm>
          <a:prstGeom prst="rect">
            <a:avLst/>
          </a:prstGeom>
          <a:noFill/>
        </p:spPr>
        <p:txBody>
          <a:bodyPr wrap="square" rtlCol="0">
            <a:spAutoFit/>
          </a:bodyPr>
          <a:lstStyle/>
          <a:p>
            <a:pPr algn="ctr"/>
            <a:r>
              <a:rPr lang="en-GB" sz="3600" b="1" dirty="0">
                <a:solidFill>
                  <a:srgbClr val="115076"/>
                </a:solidFill>
                <a:latin typeface="Century Gothic" panose="020B0502020202020204" pitchFamily="34" charset="0"/>
              </a:rPr>
              <a:t>3</a:t>
            </a:r>
          </a:p>
        </p:txBody>
      </p:sp>
      <p:sp>
        <p:nvSpPr>
          <p:cNvPr id="21" name="TextBox 20">
            <a:extLst>
              <a:ext uri="{FF2B5EF4-FFF2-40B4-BE49-F238E27FC236}">
                <a16:creationId xmlns:a16="http://schemas.microsoft.com/office/drawing/2014/main" id="{095CDEEB-7042-4A77-9227-121261CD7409}"/>
              </a:ext>
            </a:extLst>
          </p:cNvPr>
          <p:cNvSpPr txBox="1"/>
          <p:nvPr/>
        </p:nvSpPr>
        <p:spPr>
          <a:xfrm>
            <a:off x="10860930" y="4149034"/>
            <a:ext cx="284264" cy="646331"/>
          </a:xfrm>
          <a:prstGeom prst="rect">
            <a:avLst/>
          </a:prstGeom>
          <a:noFill/>
        </p:spPr>
        <p:txBody>
          <a:bodyPr wrap="square" rtlCol="0">
            <a:spAutoFit/>
          </a:bodyPr>
          <a:lstStyle/>
          <a:p>
            <a:pPr algn="ctr"/>
            <a:r>
              <a:rPr lang="en-GB" sz="3600" b="1" dirty="0">
                <a:solidFill>
                  <a:srgbClr val="115076"/>
                </a:solidFill>
                <a:latin typeface="Century Gothic" panose="020B0502020202020204" pitchFamily="34" charset="0"/>
              </a:rPr>
              <a:t>4</a:t>
            </a:r>
          </a:p>
        </p:txBody>
      </p:sp>
      <p:pic>
        <p:nvPicPr>
          <p:cNvPr id="22" name="Picture 21">
            <a:extLst>
              <a:ext uri="{FF2B5EF4-FFF2-40B4-BE49-F238E27FC236}">
                <a16:creationId xmlns:a16="http://schemas.microsoft.com/office/drawing/2014/main" id="{8A479602-4FC1-4B6E-972B-20F61EAC64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11" y="2726354"/>
            <a:ext cx="2109254" cy="1405291"/>
          </a:xfrm>
          <a:prstGeom prst="rect">
            <a:avLst/>
          </a:prstGeom>
        </p:spPr>
      </p:pic>
      <p:pic>
        <p:nvPicPr>
          <p:cNvPr id="23" name="Picture 22">
            <a:extLst>
              <a:ext uri="{FF2B5EF4-FFF2-40B4-BE49-F238E27FC236}">
                <a16:creationId xmlns:a16="http://schemas.microsoft.com/office/drawing/2014/main" id="{111C7D50-4FDB-4608-92D7-290E57F8E5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088"/>
          <a:stretch/>
        </p:blipFill>
        <p:spPr>
          <a:xfrm>
            <a:off x="9919326" y="2670656"/>
            <a:ext cx="2116695" cy="1532042"/>
          </a:xfrm>
          <a:prstGeom prst="rect">
            <a:avLst/>
          </a:prstGeom>
        </p:spPr>
      </p:pic>
      <p:pic>
        <p:nvPicPr>
          <p:cNvPr id="24" name="Picture 23">
            <a:extLst>
              <a:ext uri="{FF2B5EF4-FFF2-40B4-BE49-F238E27FC236}">
                <a16:creationId xmlns:a16="http://schemas.microsoft.com/office/drawing/2014/main" id="{3D2CD348-56E2-4F9A-9B4F-EDE1B93F05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232" b="16714"/>
          <a:stretch/>
        </p:blipFill>
        <p:spPr>
          <a:xfrm>
            <a:off x="7492711" y="4795366"/>
            <a:ext cx="2109254" cy="1399629"/>
          </a:xfrm>
          <a:prstGeom prst="rect">
            <a:avLst/>
          </a:prstGeom>
        </p:spPr>
      </p:pic>
      <p:sp>
        <p:nvSpPr>
          <p:cNvPr id="25" name="Content Placeholder 1">
            <a:extLst>
              <a:ext uri="{FF2B5EF4-FFF2-40B4-BE49-F238E27FC236}">
                <a16:creationId xmlns:a16="http://schemas.microsoft.com/office/drawing/2014/main" id="{D4821C97-3120-4B84-9155-6553E0CCE467}"/>
              </a:ext>
            </a:extLst>
          </p:cNvPr>
          <p:cNvSpPr txBox="1">
            <a:spLocks/>
          </p:cNvSpPr>
          <p:nvPr/>
        </p:nvSpPr>
        <p:spPr>
          <a:xfrm>
            <a:off x="176645" y="2670656"/>
            <a:ext cx="6753091" cy="35774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err="1">
                <a:solidFill>
                  <a:srgbClr val="115076"/>
                </a:solidFill>
              </a:rPr>
              <a:t>Choisis</a:t>
            </a:r>
            <a:r>
              <a:rPr lang="en-GB" b="1" dirty="0">
                <a:solidFill>
                  <a:srgbClr val="115076"/>
                </a:solidFill>
              </a:rPr>
              <a:t> </a:t>
            </a:r>
            <a:r>
              <a:rPr lang="en-GB" b="1" dirty="0" err="1">
                <a:solidFill>
                  <a:srgbClr val="115076"/>
                </a:solidFill>
              </a:rPr>
              <a:t>une</a:t>
            </a:r>
            <a:r>
              <a:rPr lang="en-GB" b="1" dirty="0">
                <a:solidFill>
                  <a:srgbClr val="115076"/>
                </a:solidFill>
              </a:rPr>
              <a:t> image pour r</a:t>
            </a:r>
            <a:r>
              <a:rPr lang="fr-FR" b="1" dirty="0" err="1">
                <a:solidFill>
                  <a:srgbClr val="115076"/>
                </a:solidFill>
              </a:rPr>
              <a:t>eprésenter</a:t>
            </a:r>
            <a:r>
              <a:rPr lang="fr-FR" b="1" dirty="0">
                <a:solidFill>
                  <a:srgbClr val="115076"/>
                </a:solidFill>
              </a:rPr>
              <a:t>…</a:t>
            </a:r>
            <a:endParaRPr lang="en-GB" dirty="0">
              <a:solidFill>
                <a:srgbClr val="115076"/>
              </a:solidFill>
            </a:endParaRPr>
          </a:p>
          <a:p>
            <a:pPr marL="0" indent="0">
              <a:buFont typeface="Arial" panose="020B0604020202020204" pitchFamily="34" charset="0"/>
              <a:buNone/>
            </a:pPr>
            <a:r>
              <a:rPr lang="en-GB" dirty="0">
                <a:solidFill>
                  <a:srgbClr val="115076"/>
                </a:solidFill>
              </a:rPr>
              <a:t>(a) le </a:t>
            </a:r>
            <a:r>
              <a:rPr lang="en-GB" dirty="0" err="1">
                <a:solidFill>
                  <a:srgbClr val="115076"/>
                </a:solidFill>
              </a:rPr>
              <a:t>fils</a:t>
            </a:r>
            <a:endParaRPr lang="en-GB" dirty="0">
              <a:solidFill>
                <a:srgbClr val="115076"/>
              </a:solidFill>
            </a:endParaRPr>
          </a:p>
          <a:p>
            <a:pPr marL="0" indent="0">
              <a:buFont typeface="Arial" panose="020B0604020202020204" pitchFamily="34" charset="0"/>
              <a:buNone/>
            </a:pPr>
            <a:r>
              <a:rPr lang="en-GB" dirty="0">
                <a:solidFill>
                  <a:srgbClr val="115076"/>
                </a:solidFill>
              </a:rPr>
              <a:t>(b) la </a:t>
            </a:r>
            <a:r>
              <a:rPr lang="en-GB" dirty="0" err="1">
                <a:solidFill>
                  <a:srgbClr val="115076"/>
                </a:solidFill>
              </a:rPr>
              <a:t>mère</a:t>
            </a:r>
            <a:endParaRPr lang="en-GB" dirty="0">
              <a:solidFill>
                <a:srgbClr val="115076"/>
              </a:solidFill>
            </a:endParaRPr>
          </a:p>
          <a:p>
            <a:pPr marL="0" indent="0">
              <a:buFont typeface="Arial" panose="020B0604020202020204" pitchFamily="34" charset="0"/>
              <a:buNone/>
            </a:pPr>
            <a:r>
              <a:rPr lang="en-GB" dirty="0">
                <a:solidFill>
                  <a:srgbClr val="115076"/>
                </a:solidFill>
              </a:rPr>
              <a:t>(c) le </a:t>
            </a:r>
            <a:r>
              <a:rPr lang="en-GB" dirty="0" err="1">
                <a:solidFill>
                  <a:srgbClr val="115076"/>
                </a:solidFill>
              </a:rPr>
              <a:t>père</a:t>
            </a:r>
            <a:endParaRPr lang="en-GB" dirty="0">
              <a:solidFill>
                <a:srgbClr val="115076"/>
              </a:solidFill>
            </a:endParaRPr>
          </a:p>
          <a:p>
            <a:pPr marL="0" indent="0">
              <a:buFont typeface="Arial" panose="020B0604020202020204" pitchFamily="34" charset="0"/>
              <a:buNone/>
            </a:pPr>
            <a:r>
              <a:rPr lang="en-GB" dirty="0">
                <a:solidFill>
                  <a:srgbClr val="115076"/>
                </a:solidFill>
              </a:rPr>
              <a:t>(d) les </a:t>
            </a:r>
            <a:r>
              <a:rPr lang="fr-FR" dirty="0">
                <a:solidFill>
                  <a:srgbClr val="115076"/>
                </a:solidFill>
              </a:rPr>
              <a:t>deux parents</a:t>
            </a:r>
          </a:p>
        </p:txBody>
      </p:sp>
      <p:pic>
        <p:nvPicPr>
          <p:cNvPr id="26" name="Picture 25">
            <a:extLst>
              <a:ext uri="{FF2B5EF4-FFF2-40B4-BE49-F238E27FC236}">
                <a16:creationId xmlns:a16="http://schemas.microsoft.com/office/drawing/2014/main" id="{4602D480-E722-4265-8F40-3F541AA537FA}"/>
              </a:ext>
            </a:extLst>
          </p:cNvPr>
          <p:cNvPicPr/>
          <p:nvPr/>
        </p:nvPicPr>
        <p:blipFill>
          <a:blip r:embed="rId8" cstate="print">
            <a:alphaModFix amt="64000"/>
            <a:extLst>
              <a:ext uri="{BEBA8EAE-BF5A-486C-A8C5-ECC9F3942E4B}">
                <a14:imgProps xmlns:a14="http://schemas.microsoft.com/office/drawing/2010/main">
                  <a14:imgLayer r:embed="rId9">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48435" y="4888282"/>
            <a:ext cx="2109254" cy="1213795"/>
          </a:xfrm>
          <a:prstGeom prst="rect">
            <a:avLst/>
          </a:prstGeom>
          <a:noFill/>
          <a:ln>
            <a:noFill/>
          </a:ln>
        </p:spPr>
      </p:pic>
      <p:sp>
        <p:nvSpPr>
          <p:cNvPr id="6" name="TextBox 5">
            <a:extLst>
              <a:ext uri="{FF2B5EF4-FFF2-40B4-BE49-F238E27FC236}">
                <a16:creationId xmlns:a16="http://schemas.microsoft.com/office/drawing/2014/main" id="{2AED6535-26C6-459B-9C26-9F56758C9663}"/>
              </a:ext>
            </a:extLst>
          </p:cNvPr>
          <p:cNvSpPr txBox="1"/>
          <p:nvPr/>
        </p:nvSpPr>
        <p:spPr>
          <a:xfrm>
            <a:off x="11192006" y="2147436"/>
            <a:ext cx="562975" cy="523220"/>
          </a:xfrm>
          <a:prstGeom prst="rect">
            <a:avLst/>
          </a:prstGeom>
          <a:noFill/>
        </p:spPr>
        <p:txBody>
          <a:bodyPr wrap="none" rtlCol="0">
            <a:spAutoFit/>
          </a:bodyPr>
          <a:lstStyle/>
          <a:p>
            <a:r>
              <a:rPr lang="en-GB" sz="2800" dirty="0">
                <a:solidFill>
                  <a:srgbClr val="EE6000"/>
                </a:solidFill>
              </a:rPr>
              <a:t>a)</a:t>
            </a:r>
          </a:p>
        </p:txBody>
      </p:sp>
      <p:sp>
        <p:nvSpPr>
          <p:cNvPr id="27" name="TextBox 26">
            <a:extLst>
              <a:ext uri="{FF2B5EF4-FFF2-40B4-BE49-F238E27FC236}">
                <a16:creationId xmlns:a16="http://schemas.microsoft.com/office/drawing/2014/main" id="{40EB3CB4-FDCD-40B2-A410-3AE8F316F7D6}"/>
              </a:ext>
            </a:extLst>
          </p:cNvPr>
          <p:cNvSpPr txBox="1"/>
          <p:nvPr/>
        </p:nvSpPr>
        <p:spPr>
          <a:xfrm>
            <a:off x="8671999" y="2147436"/>
            <a:ext cx="562975" cy="523220"/>
          </a:xfrm>
          <a:prstGeom prst="rect">
            <a:avLst/>
          </a:prstGeom>
          <a:noFill/>
        </p:spPr>
        <p:txBody>
          <a:bodyPr wrap="none" rtlCol="0">
            <a:spAutoFit/>
          </a:bodyPr>
          <a:lstStyle/>
          <a:p>
            <a:r>
              <a:rPr lang="en-GB" sz="2800" dirty="0">
                <a:solidFill>
                  <a:srgbClr val="EE6000"/>
                </a:solidFill>
              </a:rPr>
              <a:t>b)</a:t>
            </a:r>
          </a:p>
        </p:txBody>
      </p:sp>
      <p:sp>
        <p:nvSpPr>
          <p:cNvPr id="28" name="TextBox 27">
            <a:extLst>
              <a:ext uri="{FF2B5EF4-FFF2-40B4-BE49-F238E27FC236}">
                <a16:creationId xmlns:a16="http://schemas.microsoft.com/office/drawing/2014/main" id="{49ACD927-45D0-4FFA-818B-BFF2C820E919}"/>
              </a:ext>
            </a:extLst>
          </p:cNvPr>
          <p:cNvSpPr txBox="1"/>
          <p:nvPr/>
        </p:nvSpPr>
        <p:spPr>
          <a:xfrm>
            <a:off x="8648253" y="4272145"/>
            <a:ext cx="562975" cy="523220"/>
          </a:xfrm>
          <a:prstGeom prst="rect">
            <a:avLst/>
          </a:prstGeom>
          <a:noFill/>
        </p:spPr>
        <p:txBody>
          <a:bodyPr wrap="none" rtlCol="0">
            <a:spAutoFit/>
          </a:bodyPr>
          <a:lstStyle/>
          <a:p>
            <a:r>
              <a:rPr lang="en-GB" sz="2800" dirty="0">
                <a:solidFill>
                  <a:srgbClr val="EE6000"/>
                </a:solidFill>
              </a:rPr>
              <a:t>c)</a:t>
            </a:r>
          </a:p>
        </p:txBody>
      </p:sp>
      <p:sp>
        <p:nvSpPr>
          <p:cNvPr id="29" name="TextBox 28">
            <a:extLst>
              <a:ext uri="{FF2B5EF4-FFF2-40B4-BE49-F238E27FC236}">
                <a16:creationId xmlns:a16="http://schemas.microsoft.com/office/drawing/2014/main" id="{86FE9AB2-DEAE-4D4C-B65F-8F08E84011A3}"/>
              </a:ext>
            </a:extLst>
          </p:cNvPr>
          <p:cNvSpPr txBox="1"/>
          <p:nvPr/>
        </p:nvSpPr>
        <p:spPr>
          <a:xfrm>
            <a:off x="11189929" y="4272145"/>
            <a:ext cx="562975" cy="523220"/>
          </a:xfrm>
          <a:prstGeom prst="rect">
            <a:avLst/>
          </a:prstGeom>
          <a:noFill/>
        </p:spPr>
        <p:txBody>
          <a:bodyPr wrap="none" rtlCol="0">
            <a:spAutoFit/>
          </a:bodyPr>
          <a:lstStyle/>
          <a:p>
            <a:r>
              <a:rPr lang="en-GB" sz="2800" dirty="0">
                <a:solidFill>
                  <a:srgbClr val="EE6000"/>
                </a:solidFill>
              </a:rPr>
              <a:t>d)</a:t>
            </a:r>
          </a:p>
        </p:txBody>
      </p:sp>
      <p:sp>
        <p:nvSpPr>
          <p:cNvPr id="4" name="Rounded Rectangle 46">
            <a:extLst>
              <a:ext uri="{FF2B5EF4-FFF2-40B4-BE49-F238E27FC236}">
                <a16:creationId xmlns:a16="http://schemas.microsoft.com/office/drawing/2014/main" id="{B71BE622-7DFE-449E-9C76-72ABE02275D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52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58248883"/>
              </p:ext>
            </p:extLst>
          </p:nvPr>
        </p:nvGraphicFramePr>
        <p:xfrm>
          <a:off x="1766743" y="2034736"/>
          <a:ext cx="8128000" cy="4069035"/>
        </p:xfrm>
        <a:graphic>
          <a:graphicData uri="http://schemas.openxmlformats.org/drawingml/2006/table">
            <a:tbl>
              <a:tblPr firstRow="1" bandRow="1"/>
              <a:tblGrid>
                <a:gridCol w="900784">
                  <a:extLst>
                    <a:ext uri="{9D8B030D-6E8A-4147-A177-3AD203B41FA5}">
                      <a16:colId xmlns:a16="http://schemas.microsoft.com/office/drawing/2014/main" val="1118016199"/>
                    </a:ext>
                  </a:extLst>
                </a:gridCol>
                <a:gridCol w="3823854">
                  <a:extLst>
                    <a:ext uri="{9D8B030D-6E8A-4147-A177-3AD203B41FA5}">
                      <a16:colId xmlns:a16="http://schemas.microsoft.com/office/drawing/2014/main" val="4203655257"/>
                    </a:ext>
                  </a:extLst>
                </a:gridCol>
                <a:gridCol w="1701681">
                  <a:extLst>
                    <a:ext uri="{9D8B030D-6E8A-4147-A177-3AD203B41FA5}">
                      <a16:colId xmlns:a16="http://schemas.microsoft.com/office/drawing/2014/main" val="2905538644"/>
                    </a:ext>
                  </a:extLst>
                </a:gridCol>
                <a:gridCol w="1701681">
                  <a:extLst>
                    <a:ext uri="{9D8B030D-6E8A-4147-A177-3AD203B41FA5}">
                      <a16:colId xmlns:a16="http://schemas.microsoft.com/office/drawing/2014/main" val="1948756583"/>
                    </a:ext>
                  </a:extLst>
                </a:gridCol>
              </a:tblGrid>
              <a:tr h="452115">
                <a:tc>
                  <a:txBody>
                    <a:bodyPr/>
                    <a:lstStyle/>
                    <a:p>
                      <a:r>
                        <a:rPr lang="en-GB" sz="2200" dirty="0"/>
                        <a:t>  </a:t>
                      </a:r>
                    </a:p>
                  </a:txBody>
                  <a:tcPr marL="0" marR="0"/>
                </a:tc>
                <a:tc>
                  <a:txBody>
                    <a:bodyPr/>
                    <a:lstStyle/>
                    <a:p>
                      <a:endParaRPr lang="en-GB" sz="2000" dirty="0">
                        <a:solidFill>
                          <a:schemeClr val="accent5">
                            <a:lumMod val="50000"/>
                          </a:schemeClr>
                        </a:solidFill>
                      </a:endParaRPr>
                    </a:p>
                  </a:txBody>
                  <a:tcPr marL="0" marR="0"/>
                </a:tc>
                <a:tc>
                  <a:txBody>
                    <a:bodyPr/>
                    <a:lstStyle/>
                    <a:p>
                      <a:pPr algn="ctr"/>
                      <a:r>
                        <a:rPr lang="en-GB" sz="2200" dirty="0" err="1">
                          <a:solidFill>
                            <a:schemeClr val="accent5">
                              <a:lumMod val="50000"/>
                            </a:schemeClr>
                          </a:solidFill>
                        </a:rPr>
                        <a:t>Oui</a:t>
                      </a:r>
                      <a:endParaRPr lang="en-GB" sz="2200" dirty="0">
                        <a:solidFill>
                          <a:schemeClr val="accent5">
                            <a:lumMod val="50000"/>
                          </a:schemeClr>
                        </a:solidFill>
                      </a:endParaRPr>
                    </a:p>
                  </a:txBody>
                  <a:tcPr marL="0" marR="0"/>
                </a:tc>
                <a:tc>
                  <a:txBody>
                    <a:bodyPr/>
                    <a:lstStyle/>
                    <a:p>
                      <a:pPr algn="ctr"/>
                      <a:r>
                        <a:rPr lang="en-GB" sz="2200" dirty="0">
                          <a:solidFill>
                            <a:schemeClr val="accent5">
                              <a:lumMod val="50000"/>
                            </a:schemeClr>
                          </a:solidFill>
                        </a:rPr>
                        <a:t>Non</a:t>
                      </a:r>
                    </a:p>
                  </a:txBody>
                  <a:tcPr marL="0" marR="0"/>
                </a:tc>
                <a:extLst>
                  <a:ext uri="{0D108BD9-81ED-4DB2-BD59-A6C34878D82A}">
                    <a16:rowId xmlns:a16="http://schemas.microsoft.com/office/drawing/2014/main" val="4178424517"/>
                  </a:ext>
                </a:extLst>
              </a:tr>
              <a:tr h="452115">
                <a:tc>
                  <a:txBody>
                    <a:bodyPr/>
                    <a:lstStyle/>
                    <a:p>
                      <a:endParaRPr lang="en-GB" sz="2200" dirty="0"/>
                    </a:p>
                  </a:txBody>
                  <a:tcPr marL="0" marR="0"/>
                </a:tc>
                <a:tc>
                  <a:txBody>
                    <a:bodyPr/>
                    <a:lstStyle/>
                    <a:p>
                      <a:r>
                        <a:rPr lang="en-GB" sz="2000" dirty="0">
                          <a:solidFill>
                            <a:schemeClr val="accent5">
                              <a:lumMod val="50000"/>
                            </a:schemeClr>
                          </a:solidFill>
                        </a:rPr>
                        <a:t> Bord</a:t>
                      </a:r>
                      <a:r>
                        <a:rPr lang="en-GB" sz="2000" b="1" dirty="0">
                          <a:solidFill>
                            <a:schemeClr val="accent5">
                              <a:lumMod val="50000"/>
                            </a:schemeClr>
                          </a:solidFill>
                        </a:rPr>
                        <a:t>eau</a:t>
                      </a:r>
                      <a:r>
                        <a:rPr lang="en-GB" sz="2000" b="0" dirty="0">
                          <a:solidFill>
                            <a:schemeClr val="accent5">
                              <a:lumMod val="50000"/>
                            </a:schemeClr>
                          </a:solidFill>
                        </a:rPr>
                        <a:t>x</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4071568724"/>
                  </a:ext>
                </a:extLst>
              </a:tr>
              <a:tr h="452115">
                <a:tc>
                  <a:txBody>
                    <a:bodyPr/>
                    <a:lstStyle/>
                    <a:p>
                      <a:endParaRPr lang="en-GB" sz="2200" dirty="0"/>
                    </a:p>
                  </a:txBody>
                  <a:tcPr marL="0" marR="0"/>
                </a:tc>
                <a:tc>
                  <a:txBody>
                    <a:bodyPr/>
                    <a:lstStyle/>
                    <a:p>
                      <a:r>
                        <a:rPr lang="en-GB" sz="2000" dirty="0">
                          <a:solidFill>
                            <a:schemeClr val="accent5">
                              <a:lumMod val="50000"/>
                            </a:schemeClr>
                          </a:solidFill>
                        </a:rPr>
                        <a:t> Gren  </a:t>
                      </a:r>
                      <a:r>
                        <a:rPr lang="en-GB" sz="2000" b="1" dirty="0">
                          <a:solidFill>
                            <a:schemeClr val="accent5">
                              <a:lumMod val="50000"/>
                            </a:schemeClr>
                          </a:solidFill>
                        </a:rPr>
                        <a:t>o  </a:t>
                      </a:r>
                      <a:r>
                        <a:rPr lang="en-GB" sz="2000" b="0" dirty="0" err="1">
                          <a:solidFill>
                            <a:schemeClr val="accent5">
                              <a:lumMod val="50000"/>
                            </a:schemeClr>
                          </a:solidFill>
                        </a:rPr>
                        <a:t>ble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2556074237"/>
                  </a:ext>
                </a:extLst>
              </a:tr>
              <a:tr h="452115">
                <a:tc>
                  <a:txBody>
                    <a:bodyPr/>
                    <a:lstStyle/>
                    <a:p>
                      <a:endParaRPr lang="en-GB" sz="2200" dirty="0"/>
                    </a:p>
                  </a:txBody>
                  <a:tcPr marL="0" marR="0"/>
                </a:tc>
                <a:tc>
                  <a:txBody>
                    <a:bodyPr/>
                    <a:lstStyle/>
                    <a:p>
                      <a:r>
                        <a:rPr lang="en-GB" sz="2000" dirty="0">
                          <a:solidFill>
                            <a:schemeClr val="accent5">
                              <a:lumMod val="50000"/>
                            </a:schemeClr>
                          </a:solidFill>
                        </a:rPr>
                        <a:t> C  </a:t>
                      </a:r>
                      <a:r>
                        <a:rPr lang="en-GB" sz="2000" b="1" dirty="0">
                          <a:solidFill>
                            <a:schemeClr val="accent5">
                              <a:lumMod val="50000"/>
                            </a:schemeClr>
                          </a:solidFill>
                        </a:rPr>
                        <a:t>o </a:t>
                      </a:r>
                      <a:r>
                        <a:rPr lang="en-GB" sz="2000" b="0" dirty="0">
                          <a:solidFill>
                            <a:schemeClr val="accent5">
                              <a:lumMod val="50000"/>
                            </a:schemeClr>
                          </a:solidFill>
                        </a:rPr>
                        <a:t> </a:t>
                      </a:r>
                      <a:r>
                        <a:rPr lang="en-GB" sz="2000" b="0" dirty="0" err="1">
                          <a:solidFill>
                            <a:schemeClr val="accent5">
                              <a:lumMod val="50000"/>
                            </a:schemeClr>
                          </a:solidFill>
                        </a:rPr>
                        <a:t>rse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112760799"/>
                  </a:ext>
                </a:extLst>
              </a:tr>
              <a:tr h="452115">
                <a:tc>
                  <a:txBody>
                    <a:bodyPr/>
                    <a:lstStyle/>
                    <a:p>
                      <a:endParaRPr lang="en-GB" sz="2200"/>
                    </a:p>
                  </a:txBody>
                  <a:tcPr marL="0" marR="0"/>
                </a:tc>
                <a:tc>
                  <a:txBody>
                    <a:bodyPr/>
                    <a:lstStyle/>
                    <a:p>
                      <a:r>
                        <a:rPr lang="en-GB" sz="2000" dirty="0">
                          <a:solidFill>
                            <a:schemeClr val="accent5">
                              <a:lumMod val="50000"/>
                            </a:schemeClr>
                          </a:solidFill>
                        </a:rPr>
                        <a:t> B</a:t>
                      </a:r>
                      <a:r>
                        <a:rPr lang="en-GB" sz="2000" b="1" dirty="0">
                          <a:solidFill>
                            <a:schemeClr val="accent5">
                              <a:lumMod val="50000"/>
                            </a:schemeClr>
                          </a:solidFill>
                        </a:rPr>
                        <a:t>eau</a:t>
                      </a:r>
                      <a:r>
                        <a:rPr lang="en-GB" sz="2000" b="0" dirty="0">
                          <a:solidFill>
                            <a:schemeClr val="accent5">
                              <a:lumMod val="50000"/>
                            </a:schemeClr>
                          </a:solidFill>
                        </a:rPr>
                        <a:t>vais</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39497187"/>
                  </a:ext>
                </a:extLst>
              </a:tr>
              <a:tr h="452115">
                <a:tc>
                  <a:txBody>
                    <a:bodyPr/>
                    <a:lstStyle/>
                    <a:p>
                      <a:endParaRPr lang="en-GB" sz="2200"/>
                    </a:p>
                  </a:txBody>
                  <a:tcPr marL="0" marR="0"/>
                </a:tc>
                <a:tc>
                  <a:txBody>
                    <a:bodyPr/>
                    <a:lstStyle/>
                    <a:p>
                      <a:r>
                        <a:rPr lang="en-GB" sz="2000" dirty="0">
                          <a:solidFill>
                            <a:schemeClr val="accent5">
                              <a:lumMod val="50000"/>
                            </a:schemeClr>
                          </a:solidFill>
                        </a:rPr>
                        <a:t> L </a:t>
                      </a:r>
                      <a:r>
                        <a:rPr lang="en-GB" sz="2000" b="1" dirty="0">
                          <a:solidFill>
                            <a:schemeClr val="accent5">
                              <a:lumMod val="50000"/>
                            </a:schemeClr>
                          </a:solidFill>
                        </a:rPr>
                        <a:t>au </a:t>
                      </a:r>
                      <a:r>
                        <a:rPr lang="en-GB" sz="2000" b="0" dirty="0" err="1">
                          <a:solidFill>
                            <a:schemeClr val="accent5">
                              <a:lumMod val="50000"/>
                            </a:schemeClr>
                          </a:solidFill>
                        </a:rPr>
                        <a:t>sanne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09830504"/>
                  </a:ext>
                </a:extLst>
              </a:tr>
              <a:tr h="452115">
                <a:tc>
                  <a:txBody>
                    <a:bodyPr/>
                    <a:lstStyle/>
                    <a:p>
                      <a:endParaRPr lang="en-GB" sz="2200"/>
                    </a:p>
                  </a:txBody>
                  <a:tcPr marL="0" marR="0"/>
                </a:tc>
                <a:tc>
                  <a:txBody>
                    <a:bodyPr/>
                    <a:lstStyle/>
                    <a:p>
                      <a:r>
                        <a:rPr lang="en-GB" sz="2000" dirty="0">
                          <a:solidFill>
                            <a:schemeClr val="accent5">
                              <a:lumMod val="50000"/>
                            </a:schemeClr>
                          </a:solidFill>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rléans</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252524636"/>
                  </a:ext>
                </a:extLst>
              </a:tr>
              <a:tr h="452115">
                <a:tc>
                  <a:txBody>
                    <a:bodyPr/>
                    <a:lstStyle/>
                    <a:p>
                      <a:endParaRPr lang="en-GB" sz="2200"/>
                    </a:p>
                  </a:txBody>
                  <a:tcPr marL="0" marR="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Aix-</a:t>
                      </a:r>
                      <a:r>
                        <a:rPr lang="en-GB" sz="2000" dirty="0" err="1">
                          <a:solidFill>
                            <a:schemeClr val="accent5">
                              <a:lumMod val="50000"/>
                            </a:schemeClr>
                          </a:solidFill>
                        </a:rPr>
                        <a:t>en</a:t>
                      </a:r>
                      <a:r>
                        <a:rPr lang="en-GB" sz="2000" dirty="0">
                          <a:solidFill>
                            <a:schemeClr val="accent5">
                              <a:lumMod val="50000"/>
                            </a:schemeClr>
                          </a:solidFill>
                        </a:rPr>
                        <a:t>-</a:t>
                      </a:r>
                      <a:r>
                        <a:rPr lang="en-GB" sz="2000" dirty="0" err="1">
                          <a:solidFill>
                            <a:schemeClr val="accent5">
                              <a:lumMod val="50000"/>
                            </a:schemeClr>
                          </a:solidFill>
                        </a:rPr>
                        <a:t>Pr</a:t>
                      </a:r>
                      <a:r>
                        <a:rPr lang="en-GB" sz="2000" dirty="0">
                          <a:solidFill>
                            <a:schemeClr val="accent5">
                              <a:lumMod val="50000"/>
                            </a:schemeClr>
                          </a:solidFill>
                        </a:rPr>
                        <a:t>  </a:t>
                      </a:r>
                      <a:r>
                        <a:rPr lang="en-GB" sz="2000" b="1" dirty="0">
                          <a:solidFill>
                            <a:schemeClr val="accent5">
                              <a:lumMod val="50000"/>
                            </a:schemeClr>
                          </a:solidFill>
                        </a:rPr>
                        <a:t>o</a:t>
                      </a:r>
                      <a:r>
                        <a:rPr lang="en-GB" sz="2000" b="0" dirty="0">
                          <a:solidFill>
                            <a:schemeClr val="accent5">
                              <a:lumMod val="50000"/>
                            </a:schemeClr>
                          </a:solidFill>
                        </a:rPr>
                        <a:t>  </a:t>
                      </a:r>
                      <a:r>
                        <a:rPr lang="en-GB" sz="2000" b="0" dirty="0" err="1">
                          <a:solidFill>
                            <a:schemeClr val="accent5">
                              <a:lumMod val="50000"/>
                            </a:schemeClr>
                          </a:solidFill>
                        </a:rPr>
                        <a:t>vence</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txBody>
                  <a:tcPr marL="0" marR="0"/>
                </a:tc>
                <a:tc>
                  <a:txBody>
                    <a:bodyPr/>
                    <a:lstStyle/>
                    <a:p>
                      <a:endParaRPr lang="en-GB" sz="2200"/>
                    </a:p>
                  </a:txBody>
                  <a:tcPr marL="0" marR="0"/>
                </a:tc>
                <a:tc>
                  <a:txBody>
                    <a:bodyPr/>
                    <a:lstStyle/>
                    <a:p>
                      <a:endParaRPr lang="en-GB" sz="2200" dirty="0"/>
                    </a:p>
                  </a:txBody>
                  <a:tcPr marL="0" marR="0"/>
                </a:tc>
                <a:extLst>
                  <a:ext uri="{0D108BD9-81ED-4DB2-BD59-A6C34878D82A}">
                    <a16:rowId xmlns:a16="http://schemas.microsoft.com/office/drawing/2014/main" val="1698592541"/>
                  </a:ext>
                </a:extLst>
              </a:tr>
              <a:tr h="452115">
                <a:tc>
                  <a:txBody>
                    <a:bodyPr/>
                    <a:lstStyle/>
                    <a:p>
                      <a:endParaRPr lang="en-GB" sz="2200" dirty="0"/>
                    </a:p>
                  </a:txBody>
                  <a:tcPr marL="0" marR="0"/>
                </a:tc>
                <a:tc>
                  <a:txBody>
                    <a:bodyPr/>
                    <a:lstStyle/>
                    <a:p>
                      <a:r>
                        <a:rPr lang="en-GB" sz="2000" dirty="0">
                          <a:solidFill>
                            <a:schemeClr val="accent5">
                              <a:lumMod val="50000"/>
                            </a:schemeClr>
                          </a:solidFill>
                        </a:rPr>
                        <a:t> M</a:t>
                      </a:r>
                      <a:r>
                        <a:rPr lang="en-GB" sz="2000" b="0" dirty="0">
                          <a:solidFill>
                            <a:schemeClr val="accent5">
                              <a:lumMod val="50000"/>
                            </a:schemeClr>
                          </a:solidFill>
                        </a:rPr>
                        <a:t>onac</a:t>
                      </a:r>
                      <a:r>
                        <a:rPr lang="en-GB" sz="2000" b="1" dirty="0">
                          <a:solidFill>
                            <a:schemeClr val="accent5">
                              <a:lumMod val="50000"/>
                            </a:schemeClr>
                          </a:solidFill>
                        </a:rPr>
                        <a:t>o</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910616776"/>
                  </a:ext>
                </a:extLst>
              </a:tr>
            </a:tbl>
          </a:graphicData>
        </a:graphic>
      </p:graphicFrame>
      <p:sp>
        <p:nvSpPr>
          <p:cNvPr id="38" name="Google Shape;172;p5">
            <a:hlinkClick r:id="" action="ppaction://noaction">
              <a:snd r:embed="rId3" name="bordeaux.wav"/>
            </a:hlinkClick>
          </p:cNvPr>
          <p:cNvSpPr/>
          <p:nvPr/>
        </p:nvSpPr>
        <p:spPr>
          <a:xfrm>
            <a:off x="2007156" y="2512269"/>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174;p5"/>
          <p:cNvSpPr txBox="1"/>
          <p:nvPr/>
        </p:nvSpPr>
        <p:spPr>
          <a:xfrm>
            <a:off x="5208267" y="2684307"/>
            <a:ext cx="3237225" cy="36929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1" name="Google Shape;175;p5">
            <a:hlinkClick r:id="" action="ppaction://noaction">
              <a:snd r:embed="rId4" name="grenoble.wav"/>
            </a:hlinkClick>
          </p:cNvPr>
          <p:cNvSpPr/>
          <p:nvPr/>
        </p:nvSpPr>
        <p:spPr>
          <a:xfrm>
            <a:off x="2007156" y="296467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77;p5"/>
          <p:cNvSpPr txBox="1"/>
          <p:nvPr/>
        </p:nvSpPr>
        <p:spPr>
          <a:xfrm>
            <a:off x="5208267" y="3135253"/>
            <a:ext cx="3237225" cy="36929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4" name="Google Shape;178;p5">
            <a:hlinkClick r:id="" action="ppaction://noaction">
              <a:snd r:embed="rId5" name="corse.wav"/>
            </a:hlinkClick>
          </p:cNvPr>
          <p:cNvSpPr/>
          <p:nvPr/>
        </p:nvSpPr>
        <p:spPr>
          <a:xfrm>
            <a:off x="2007156" y="3417073"/>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180;p5"/>
          <p:cNvSpPr txBox="1"/>
          <p:nvPr/>
        </p:nvSpPr>
        <p:spPr>
          <a:xfrm>
            <a:off x="5222725" y="3605662"/>
            <a:ext cx="3222766"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7" name="Google Shape;181;p5">
            <a:hlinkClick r:id="" action="ppaction://noaction">
              <a:snd r:embed="rId6" name="beauvais.wav"/>
            </a:hlinkClick>
          </p:cNvPr>
          <p:cNvSpPr/>
          <p:nvPr/>
        </p:nvSpPr>
        <p:spPr>
          <a:xfrm>
            <a:off x="2007156" y="3869475"/>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83;p5"/>
          <p:cNvSpPr txBox="1"/>
          <p:nvPr/>
        </p:nvSpPr>
        <p:spPr>
          <a:xfrm>
            <a:off x="5222726" y="4069254"/>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0" name="Google Shape;184;p5">
            <a:hlinkClick r:id="" action="ppaction://noaction">
              <a:snd r:embed="rId7" name="lausanne.wav"/>
            </a:hlinkClick>
          </p:cNvPr>
          <p:cNvSpPr/>
          <p:nvPr/>
        </p:nvSpPr>
        <p:spPr>
          <a:xfrm>
            <a:off x="2007156" y="4321877"/>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cs typeface="Arial"/>
                <a:sym typeface="Century Gothic"/>
              </a:rPr>
              <a:t>5</a:t>
            </a:r>
            <a:endParaRPr kumimoji="0"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52" name="Google Shape;186;p5"/>
          <p:cNvSpPr txBox="1"/>
          <p:nvPr/>
        </p:nvSpPr>
        <p:spPr>
          <a:xfrm>
            <a:off x="5213776" y="4499258"/>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3" name="Google Shape;187;p5">
            <a:hlinkClick r:id="" action="ppaction://noaction">
              <a:snd r:embed="rId8" name="aix en provence.wav"/>
            </a:hlinkClick>
          </p:cNvPr>
          <p:cNvSpPr/>
          <p:nvPr/>
        </p:nvSpPr>
        <p:spPr>
          <a:xfrm>
            <a:off x="2007156" y="5224976"/>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190;p5">
            <a:hlinkClick r:id="" action="ppaction://noaction">
              <a:snd r:embed="rId9" name="orleans.wav"/>
            </a:hlinkClick>
          </p:cNvPr>
          <p:cNvSpPr/>
          <p:nvPr/>
        </p:nvSpPr>
        <p:spPr>
          <a:xfrm>
            <a:off x="2007156" y="477598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192;p5"/>
          <p:cNvSpPr txBox="1"/>
          <p:nvPr/>
        </p:nvSpPr>
        <p:spPr>
          <a:xfrm>
            <a:off x="5213776" y="5392855"/>
            <a:ext cx="323171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9" name="Google Shape;193;p5">
            <a:hlinkClick r:id="" action="ppaction://noaction">
              <a:snd r:embed="rId10" name="monaco.wav"/>
            </a:hlinkClick>
          </p:cNvPr>
          <p:cNvSpPr/>
          <p:nvPr/>
        </p:nvSpPr>
        <p:spPr>
          <a:xfrm>
            <a:off x="2007156" y="5679080"/>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195;p5"/>
          <p:cNvSpPr txBox="1"/>
          <p:nvPr/>
        </p:nvSpPr>
        <p:spPr>
          <a:xfrm>
            <a:off x="5222726" y="5874349"/>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3" name="TextBox 2"/>
          <p:cNvSpPr txBox="1"/>
          <p:nvPr/>
        </p:nvSpPr>
        <p:spPr>
          <a:xfrm>
            <a:off x="188942" y="1399309"/>
            <a:ext cx="11720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 these place names contain the sound [au]?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Écoutez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et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cochez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pic>
        <p:nvPicPr>
          <p:cNvPr id="145" name="Google Shape;145;p2"/>
          <p:cNvPicPr preferRelativeResize="0"/>
          <p:nvPr/>
        </p:nvPicPr>
        <p:blipFill rotWithShape="1">
          <a:blip r:embed="rId11">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Phonétique</a:t>
            </a:r>
            <a:endParaRPr sz="3600" b="1" dirty="0">
              <a:solidFill>
                <a:schemeClr val="lt1"/>
              </a:solidFill>
            </a:endParaRPr>
          </a:p>
        </p:txBody>
      </p:sp>
      <p:sp>
        <p:nvSpPr>
          <p:cNvPr id="147" name="Google Shape;147;p2"/>
          <p:cNvSpPr/>
          <p:nvPr/>
        </p:nvSpPr>
        <p:spPr>
          <a:xfrm>
            <a:off x="9546400" y="237229"/>
            <a:ext cx="2363519" cy="40011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10332" y="2985342"/>
            <a:ext cx="346161" cy="360584"/>
          </a:xfrm>
          <a:prstGeom prst="rect">
            <a:avLst/>
          </a:prstGeom>
        </p:spPr>
      </p:pic>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10331" y="3433947"/>
            <a:ext cx="346161" cy="360584"/>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24164" y="4756136"/>
            <a:ext cx="346161" cy="360584"/>
          </a:xfrm>
          <a:prstGeom prst="rect">
            <a:avLst/>
          </a:prstGeom>
        </p:spPr>
      </p:pic>
      <p:pic>
        <p:nvPicPr>
          <p:cNvPr id="78" name="Picture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54174" y="5232284"/>
            <a:ext cx="346161" cy="360584"/>
          </a:xfrm>
          <a:prstGeom prst="rect">
            <a:avLst/>
          </a:prstGeom>
        </p:spPr>
      </p:pic>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70" y="2548277"/>
            <a:ext cx="346161" cy="360584"/>
          </a:xfrm>
          <a:prstGeom prst="rect">
            <a:avLst/>
          </a:prstGeom>
        </p:spPr>
      </p:pic>
      <p:pic>
        <p:nvPicPr>
          <p:cNvPr id="75"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3882362"/>
            <a:ext cx="346161" cy="360584"/>
          </a:xfrm>
          <a:prstGeom prst="rect">
            <a:avLst/>
          </a:prstGeom>
        </p:spPr>
      </p:pic>
      <p:pic>
        <p:nvPicPr>
          <p:cNvPr id="76" name="Picture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4346817"/>
            <a:ext cx="346161" cy="360584"/>
          </a:xfrm>
          <a:prstGeom prst="rect">
            <a:avLst/>
          </a:prstGeom>
        </p:spPr>
      </p:pic>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5701605"/>
            <a:ext cx="346161" cy="360584"/>
          </a:xfrm>
          <a:prstGeom prst="rect">
            <a:avLst/>
          </a:prstGeom>
        </p:spPr>
      </p:pic>
      <p:sp>
        <p:nvSpPr>
          <p:cNvPr id="2" name="Speech Bubble: Rectangle with Corners Rounded 1">
            <a:extLst>
              <a:ext uri="{FF2B5EF4-FFF2-40B4-BE49-F238E27FC236}">
                <a16:creationId xmlns:a16="http://schemas.microsoft.com/office/drawing/2014/main" id="{5517CE20-0678-4043-9CFD-A8BD6A79378C}"/>
              </a:ext>
            </a:extLst>
          </p:cNvPr>
          <p:cNvSpPr/>
          <p:nvPr/>
        </p:nvSpPr>
        <p:spPr>
          <a:xfrm>
            <a:off x="9809018" y="4174872"/>
            <a:ext cx="2000876" cy="2100207"/>
          </a:xfrm>
          <a:prstGeom prst="wedgeRoundRectCallout">
            <a:avLst>
              <a:gd name="adj1" fmla="val -63194"/>
              <a:gd name="adj2" fmla="val 19374"/>
              <a:gd name="adj3" fmla="val 16667"/>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bg1"/>
                </a:solidFill>
                <a:latin typeface="Century Gothic" panose="020B0502020202020204" pitchFamily="34" charset="0"/>
              </a:rPr>
              <a:t>The letter ‘o’ is  </a:t>
            </a:r>
            <a:r>
              <a:rPr lang="en-GB" sz="2000" b="1" dirty="0">
                <a:solidFill>
                  <a:schemeClr val="bg1"/>
                </a:solidFill>
                <a:latin typeface="Century Gothic" panose="020B0502020202020204" pitchFamily="34" charset="0"/>
              </a:rPr>
              <a:t>sometimes</a:t>
            </a:r>
            <a:r>
              <a:rPr lang="en-GB" sz="2000" dirty="0">
                <a:solidFill>
                  <a:schemeClr val="bg1"/>
                </a:solidFill>
                <a:latin typeface="Century Gothic" panose="020B0502020202020204" pitchFamily="34" charset="0"/>
              </a:rPr>
              <a:t> (but </a:t>
            </a:r>
            <a:r>
              <a:rPr lang="en-GB" sz="2000" b="1" dirty="0">
                <a:solidFill>
                  <a:schemeClr val="bg1"/>
                </a:solidFill>
                <a:latin typeface="Century Gothic" panose="020B0502020202020204" pitchFamily="34" charset="0"/>
              </a:rPr>
              <a:t>not always!</a:t>
            </a:r>
            <a:r>
              <a:rPr lang="en-GB" sz="2000" dirty="0">
                <a:solidFill>
                  <a:schemeClr val="bg1"/>
                </a:solidFill>
                <a:latin typeface="Century Gothic" panose="020B0502020202020204" pitchFamily="34" charset="0"/>
              </a:rPr>
              <a:t>) pronounced like [au] too.</a:t>
            </a:r>
            <a:endParaRPr lang="fr-FR" sz="2000"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B713D4E7-C24B-4740-ADC5-E4A349CE4153}"/>
              </a:ext>
            </a:extLst>
          </p:cNvPr>
          <p:cNvSpPr/>
          <p:nvPr/>
        </p:nvSpPr>
        <p:spPr>
          <a:xfrm>
            <a:off x="3293116" y="2613543"/>
            <a:ext cx="490199" cy="18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3" name="Rectangle 62">
            <a:extLst>
              <a:ext uri="{FF2B5EF4-FFF2-40B4-BE49-F238E27FC236}">
                <a16:creationId xmlns:a16="http://schemas.microsoft.com/office/drawing/2014/main" id="{F241E953-ECDD-47AD-AD9B-262CD69D05A9}"/>
              </a:ext>
            </a:extLst>
          </p:cNvPr>
          <p:cNvSpPr/>
          <p:nvPr/>
        </p:nvSpPr>
        <p:spPr>
          <a:xfrm>
            <a:off x="3383173" y="303314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4" name="Rectangle 63">
            <a:extLst>
              <a:ext uri="{FF2B5EF4-FFF2-40B4-BE49-F238E27FC236}">
                <a16:creationId xmlns:a16="http://schemas.microsoft.com/office/drawing/2014/main" id="{60447E2B-C2F4-46CB-8A0C-FF0FB031B50B}"/>
              </a:ext>
            </a:extLst>
          </p:cNvPr>
          <p:cNvSpPr/>
          <p:nvPr/>
        </p:nvSpPr>
        <p:spPr>
          <a:xfrm>
            <a:off x="2945812" y="353286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5" name="Rectangle 64">
            <a:extLst>
              <a:ext uri="{FF2B5EF4-FFF2-40B4-BE49-F238E27FC236}">
                <a16:creationId xmlns:a16="http://schemas.microsoft.com/office/drawing/2014/main" id="{784B8135-C40F-49D2-89C1-237AE9A2C008}"/>
              </a:ext>
            </a:extLst>
          </p:cNvPr>
          <p:cNvSpPr/>
          <p:nvPr/>
        </p:nvSpPr>
        <p:spPr>
          <a:xfrm>
            <a:off x="2873282" y="3981219"/>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6" name="Rectangle 65">
            <a:extLst>
              <a:ext uri="{FF2B5EF4-FFF2-40B4-BE49-F238E27FC236}">
                <a16:creationId xmlns:a16="http://schemas.microsoft.com/office/drawing/2014/main" id="{785E482C-A2F0-4572-B035-8FC88A77024D}"/>
              </a:ext>
            </a:extLst>
          </p:cNvPr>
          <p:cNvSpPr/>
          <p:nvPr/>
        </p:nvSpPr>
        <p:spPr>
          <a:xfrm>
            <a:off x="2834903" y="4435715"/>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7" name="Rectangle 66">
            <a:extLst>
              <a:ext uri="{FF2B5EF4-FFF2-40B4-BE49-F238E27FC236}">
                <a16:creationId xmlns:a16="http://schemas.microsoft.com/office/drawing/2014/main" id="{4E92612D-458A-499F-BC63-824E0EED6740}"/>
              </a:ext>
            </a:extLst>
          </p:cNvPr>
          <p:cNvSpPr/>
          <p:nvPr/>
        </p:nvSpPr>
        <p:spPr>
          <a:xfrm>
            <a:off x="2694615" y="4854334"/>
            <a:ext cx="400141" cy="23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8" name="Rectangle 67">
            <a:extLst>
              <a:ext uri="{FF2B5EF4-FFF2-40B4-BE49-F238E27FC236}">
                <a16:creationId xmlns:a16="http://schemas.microsoft.com/office/drawing/2014/main" id="{472FB744-39DE-4AF0-8FA5-5334420187D5}"/>
              </a:ext>
            </a:extLst>
          </p:cNvPr>
          <p:cNvSpPr/>
          <p:nvPr/>
        </p:nvSpPr>
        <p:spPr>
          <a:xfrm>
            <a:off x="3850249" y="5303045"/>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69" name="Rectangle 68">
            <a:extLst>
              <a:ext uri="{FF2B5EF4-FFF2-40B4-BE49-F238E27FC236}">
                <a16:creationId xmlns:a16="http://schemas.microsoft.com/office/drawing/2014/main" id="{4E007DF3-79F8-4E66-A223-2F45942A86D5}"/>
              </a:ext>
            </a:extLst>
          </p:cNvPr>
          <p:cNvSpPr/>
          <p:nvPr/>
        </p:nvSpPr>
        <p:spPr>
          <a:xfrm>
            <a:off x="3633368" y="5753470"/>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pic>
        <p:nvPicPr>
          <p:cNvPr id="1026" name="Picture 2" descr="France, Corsica, Map, Flag, Land, Country, Borders">
            <a:extLst>
              <a:ext uri="{FF2B5EF4-FFF2-40B4-BE49-F238E27FC236}">
                <a16:creationId xmlns:a16="http://schemas.microsoft.com/office/drawing/2014/main" id="{8D684A4B-6379-4EA5-9FD2-25998858B7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15184" y="852800"/>
            <a:ext cx="3024029" cy="30240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04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3" grpId="0" animBg="1"/>
      <p:bldP spid="64" grpId="0" animBg="1"/>
      <p:bldP spid="65" grpId="0" animBg="1"/>
      <p:bldP spid="66" grpId="0" animBg="1"/>
      <p:bldP spid="67" grpId="0" animBg="1"/>
      <p:bldP spid="68" grpId="0" animBg="1"/>
      <p:bldP spid="6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Complète</a:t>
            </a:r>
            <a:r>
              <a:rPr lang="en-GB" sz="3600" b="1" dirty="0">
                <a:solidFill>
                  <a:schemeClr val="bg1"/>
                </a:solidFill>
              </a:rPr>
              <a:t> le </a:t>
            </a:r>
            <a:r>
              <a:rPr lang="en-GB" sz="3600" b="1" dirty="0" err="1">
                <a:solidFill>
                  <a:schemeClr val="bg1"/>
                </a:solidFill>
              </a:rPr>
              <a:t>poème</a:t>
            </a:r>
            <a:endParaRPr lang="en-GB" sz="3600" b="1" dirty="0">
              <a:solidFill>
                <a:schemeClr val="bg1"/>
              </a:solidFill>
            </a:endParaRPr>
          </a:p>
        </p:txBody>
      </p:sp>
      <p:sp>
        <p:nvSpPr>
          <p:cNvPr id="30" name="Content Placeholder 2">
            <a:extLst>
              <a:ext uri="{FF2B5EF4-FFF2-40B4-BE49-F238E27FC236}">
                <a16:creationId xmlns:a16="http://schemas.microsoft.com/office/drawing/2014/main" id="{89038010-9A66-493F-9B7E-1553DA4A0727}"/>
              </a:ext>
            </a:extLst>
          </p:cNvPr>
          <p:cNvSpPr txBox="1">
            <a:spLocks/>
          </p:cNvSpPr>
          <p:nvPr/>
        </p:nvSpPr>
        <p:spPr>
          <a:xfrm>
            <a:off x="114454" y="1163992"/>
            <a:ext cx="6042122" cy="51986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000" dirty="0">
                <a:solidFill>
                  <a:srgbClr val="115076"/>
                </a:solidFill>
              </a:rPr>
              <a:t>[Line 1] </a:t>
            </a:r>
            <a:r>
              <a:rPr lang="fr-FR" sz="2000" b="1" dirty="0">
                <a:solidFill>
                  <a:srgbClr val="EE6000"/>
                </a:solidFill>
              </a:rPr>
              <a:t>[1]…</a:t>
            </a:r>
            <a:br>
              <a:rPr lang="fr-FR" sz="2000" dirty="0">
                <a:solidFill>
                  <a:srgbClr val="115076"/>
                </a:solidFill>
              </a:rPr>
            </a:br>
            <a:r>
              <a:rPr lang="fr-FR" sz="2000" dirty="0">
                <a:solidFill>
                  <a:srgbClr val="115076"/>
                </a:solidFill>
              </a:rPr>
              <a:t>[Line 2]</a:t>
            </a:r>
            <a:br>
              <a:rPr lang="fr-FR" sz="2000" dirty="0">
                <a:solidFill>
                  <a:srgbClr val="115076"/>
                </a:solidFill>
              </a:rPr>
            </a:br>
            <a:r>
              <a:rPr lang="fr-FR" sz="2000" dirty="0">
                <a:solidFill>
                  <a:srgbClr val="115076"/>
                </a:solidFill>
              </a:rPr>
              <a:t>[Line 3] </a:t>
            </a:r>
            <a:r>
              <a:rPr lang="fr-FR" sz="2000" b="1" dirty="0">
                <a:solidFill>
                  <a:srgbClr val="EE6000"/>
                </a:solidFill>
              </a:rPr>
              <a:t>[2]…</a:t>
            </a:r>
            <a:br>
              <a:rPr lang="fr-FR" sz="2000" dirty="0">
                <a:solidFill>
                  <a:srgbClr val="EE6000"/>
                </a:solidFill>
              </a:rPr>
            </a:br>
            <a:r>
              <a:rPr lang="fr-FR" sz="2000" dirty="0">
                <a:solidFill>
                  <a:srgbClr val="115076"/>
                </a:solidFill>
              </a:rPr>
              <a:t>[Line 4]</a:t>
            </a:r>
            <a:br>
              <a:rPr lang="fr-FR" sz="2000" dirty="0">
                <a:solidFill>
                  <a:srgbClr val="115076"/>
                </a:solidFill>
              </a:rPr>
            </a:br>
            <a:r>
              <a:rPr lang="fr-FR" sz="2000" dirty="0">
                <a:solidFill>
                  <a:srgbClr val="115076"/>
                </a:solidFill>
              </a:rPr>
              <a:t>[Line 5] </a:t>
            </a:r>
            <a:r>
              <a:rPr lang="fr-FR" sz="2000" b="1" dirty="0">
                <a:solidFill>
                  <a:srgbClr val="EE6000"/>
                </a:solidFill>
              </a:rPr>
              <a:t>[3]… </a:t>
            </a:r>
            <a:br>
              <a:rPr lang="fr-FR" sz="2000" dirty="0">
                <a:solidFill>
                  <a:srgbClr val="115076"/>
                </a:solidFill>
              </a:rPr>
            </a:br>
            <a:r>
              <a:rPr lang="fr-FR" sz="2000" dirty="0">
                <a:solidFill>
                  <a:srgbClr val="115076"/>
                </a:solidFill>
              </a:rPr>
              <a:t>[Line 6]</a:t>
            </a:r>
            <a:br>
              <a:rPr lang="fr-FR" sz="2000" dirty="0">
                <a:solidFill>
                  <a:srgbClr val="115076"/>
                </a:solidFill>
              </a:rPr>
            </a:br>
            <a:r>
              <a:rPr lang="fr-FR" sz="2000" dirty="0">
                <a:solidFill>
                  <a:srgbClr val="115076"/>
                </a:solidFill>
              </a:rPr>
              <a:t>[Line 7]</a:t>
            </a:r>
            <a:br>
              <a:rPr lang="fr-FR" sz="2000" dirty="0">
                <a:solidFill>
                  <a:srgbClr val="115076"/>
                </a:solidFill>
              </a:rPr>
            </a:br>
            <a:r>
              <a:rPr lang="fr-FR" sz="2000" dirty="0">
                <a:solidFill>
                  <a:srgbClr val="115076"/>
                </a:solidFill>
              </a:rPr>
              <a:t>[Line 8]</a:t>
            </a:r>
            <a:br>
              <a:rPr lang="fr-FR" sz="2000" dirty="0">
                <a:solidFill>
                  <a:srgbClr val="115076"/>
                </a:solidFill>
              </a:rPr>
            </a:br>
            <a:r>
              <a:rPr lang="fr-FR" sz="2000" dirty="0">
                <a:solidFill>
                  <a:srgbClr val="115076"/>
                </a:solidFill>
              </a:rPr>
              <a:t>[Line 9]</a:t>
            </a:r>
            <a:br>
              <a:rPr lang="fr-FR" sz="2000" dirty="0">
                <a:solidFill>
                  <a:srgbClr val="115076"/>
                </a:solidFill>
              </a:rPr>
            </a:br>
            <a:r>
              <a:rPr lang="fr-FR" sz="2000" dirty="0">
                <a:solidFill>
                  <a:srgbClr val="115076"/>
                </a:solidFill>
              </a:rPr>
              <a:t>[Line 10]</a:t>
            </a:r>
            <a:br>
              <a:rPr lang="fr-FR" sz="2000" dirty="0">
                <a:solidFill>
                  <a:srgbClr val="115076"/>
                </a:solidFill>
              </a:rPr>
            </a:br>
            <a:r>
              <a:rPr lang="fr-FR" sz="2000" dirty="0">
                <a:solidFill>
                  <a:srgbClr val="115076"/>
                </a:solidFill>
              </a:rPr>
              <a:t>[Line 11] </a:t>
            </a:r>
            <a:r>
              <a:rPr lang="fr-FR" sz="2000" b="1" dirty="0">
                <a:solidFill>
                  <a:srgbClr val="EE6000"/>
                </a:solidFill>
              </a:rPr>
              <a:t>[4]… </a:t>
            </a:r>
            <a:br>
              <a:rPr lang="fr-FR" sz="2000" dirty="0">
                <a:solidFill>
                  <a:srgbClr val="115076"/>
                </a:solidFill>
              </a:rPr>
            </a:br>
            <a:r>
              <a:rPr lang="fr-FR" sz="2000" dirty="0">
                <a:solidFill>
                  <a:srgbClr val="115076"/>
                </a:solidFill>
              </a:rPr>
              <a:t>[Line 12]</a:t>
            </a:r>
            <a:br>
              <a:rPr lang="fr-FR" sz="2000" dirty="0">
                <a:solidFill>
                  <a:srgbClr val="115076"/>
                </a:solidFill>
              </a:rPr>
            </a:br>
            <a:r>
              <a:rPr lang="fr-FR" sz="2000" dirty="0">
                <a:solidFill>
                  <a:srgbClr val="115076"/>
                </a:solidFill>
              </a:rPr>
              <a:t>[Line 13]</a:t>
            </a:r>
            <a:br>
              <a:rPr lang="fr-FR" sz="2000" dirty="0">
                <a:solidFill>
                  <a:srgbClr val="115076"/>
                </a:solidFill>
              </a:rPr>
            </a:br>
            <a:r>
              <a:rPr lang="fr-FR" sz="2000" dirty="0">
                <a:solidFill>
                  <a:srgbClr val="115076"/>
                </a:solidFill>
              </a:rPr>
              <a:t>[Line 14]</a:t>
            </a:r>
            <a:endParaRPr lang="en-GB" sz="2000" dirty="0">
              <a:solidFill>
                <a:srgbClr val="115076"/>
              </a:solidFill>
            </a:endParaRPr>
          </a:p>
        </p:txBody>
      </p:sp>
      <p:sp>
        <p:nvSpPr>
          <p:cNvPr id="31" name="Content Placeholder 3">
            <a:extLst>
              <a:ext uri="{FF2B5EF4-FFF2-40B4-BE49-F238E27FC236}">
                <a16:creationId xmlns:a16="http://schemas.microsoft.com/office/drawing/2014/main" id="{C2043A96-F572-41C4-8F2A-3F17E5572C93}"/>
              </a:ext>
            </a:extLst>
          </p:cNvPr>
          <p:cNvSpPr txBox="1">
            <a:spLocks/>
          </p:cNvSpPr>
          <p:nvPr/>
        </p:nvSpPr>
        <p:spPr>
          <a:xfrm>
            <a:off x="6571700" y="296864"/>
            <a:ext cx="6163733" cy="53054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000" dirty="0">
                <a:solidFill>
                  <a:srgbClr val="115076"/>
                </a:solidFill>
              </a:rPr>
              <a:t>[Line 15]</a:t>
            </a:r>
            <a:br>
              <a:rPr lang="fr-FR" sz="2000" dirty="0">
                <a:solidFill>
                  <a:srgbClr val="115076"/>
                </a:solidFill>
              </a:rPr>
            </a:br>
            <a:r>
              <a:rPr lang="fr-FR" sz="2000" dirty="0">
                <a:solidFill>
                  <a:srgbClr val="115076"/>
                </a:solidFill>
              </a:rPr>
              <a:t>[Line 16] </a:t>
            </a:r>
            <a:r>
              <a:rPr lang="fr-FR" sz="2000" b="1" dirty="0">
                <a:solidFill>
                  <a:srgbClr val="EE6000"/>
                </a:solidFill>
              </a:rPr>
              <a:t>[5]…</a:t>
            </a:r>
            <a:br>
              <a:rPr lang="fr-FR" sz="2000" dirty="0">
                <a:solidFill>
                  <a:srgbClr val="EE6000"/>
                </a:solidFill>
              </a:rPr>
            </a:br>
            <a:r>
              <a:rPr lang="fr-FR" sz="2000" dirty="0">
                <a:solidFill>
                  <a:srgbClr val="115076"/>
                </a:solidFill>
              </a:rPr>
              <a:t>[Line 17]</a:t>
            </a:r>
            <a:br>
              <a:rPr lang="fr-FR" sz="2000" dirty="0">
                <a:solidFill>
                  <a:srgbClr val="115076"/>
                </a:solidFill>
              </a:rPr>
            </a:br>
            <a:r>
              <a:rPr lang="fr-FR" sz="2000" dirty="0">
                <a:solidFill>
                  <a:srgbClr val="115076"/>
                </a:solidFill>
              </a:rPr>
              <a:t>[Line 18]</a:t>
            </a:r>
            <a:br>
              <a:rPr lang="fr-FR" sz="2000" dirty="0">
                <a:solidFill>
                  <a:srgbClr val="115076"/>
                </a:solidFill>
              </a:rPr>
            </a:br>
            <a:r>
              <a:rPr lang="fr-FR" sz="2000" dirty="0">
                <a:solidFill>
                  <a:srgbClr val="115076"/>
                </a:solidFill>
              </a:rPr>
              <a:t>[Line 19]</a:t>
            </a:r>
            <a:br>
              <a:rPr lang="fr-FR" sz="2000" dirty="0">
                <a:solidFill>
                  <a:srgbClr val="115076"/>
                </a:solidFill>
              </a:rPr>
            </a:br>
            <a:r>
              <a:rPr lang="fr-FR" sz="2000" dirty="0">
                <a:solidFill>
                  <a:srgbClr val="115076"/>
                </a:solidFill>
              </a:rPr>
              <a:t>[Line 20]</a:t>
            </a:r>
            <a:br>
              <a:rPr lang="fr-FR" sz="2000" dirty="0">
                <a:solidFill>
                  <a:srgbClr val="115076"/>
                </a:solidFill>
              </a:rPr>
            </a:br>
            <a:r>
              <a:rPr lang="fr-FR" sz="2000" dirty="0">
                <a:solidFill>
                  <a:srgbClr val="115076"/>
                </a:solidFill>
              </a:rPr>
              <a:t>[Line 21] </a:t>
            </a:r>
            <a:r>
              <a:rPr lang="fr-FR" sz="2000" b="1" dirty="0">
                <a:solidFill>
                  <a:srgbClr val="EE6000"/>
                </a:solidFill>
              </a:rPr>
              <a:t>[6]…</a:t>
            </a:r>
            <a:br>
              <a:rPr lang="fr-FR" sz="2000" dirty="0">
                <a:solidFill>
                  <a:srgbClr val="115076"/>
                </a:solidFill>
              </a:rPr>
            </a:br>
            <a:r>
              <a:rPr lang="fr-FR" sz="2000" dirty="0">
                <a:solidFill>
                  <a:srgbClr val="115076"/>
                </a:solidFill>
              </a:rPr>
              <a:t>[Line 22]</a:t>
            </a:r>
            <a:br>
              <a:rPr lang="fr-FR" sz="2000" dirty="0">
                <a:solidFill>
                  <a:srgbClr val="115076"/>
                </a:solidFill>
              </a:rPr>
            </a:br>
            <a:r>
              <a:rPr lang="fr-FR" sz="2000" dirty="0">
                <a:solidFill>
                  <a:srgbClr val="115076"/>
                </a:solidFill>
              </a:rPr>
              <a:t>[Line 23]</a:t>
            </a:r>
            <a:br>
              <a:rPr lang="fr-FR" sz="2000" dirty="0">
                <a:solidFill>
                  <a:srgbClr val="115076"/>
                </a:solidFill>
              </a:rPr>
            </a:br>
            <a:r>
              <a:rPr lang="fr-FR" sz="2000" dirty="0">
                <a:solidFill>
                  <a:srgbClr val="115076"/>
                </a:solidFill>
              </a:rPr>
              <a:t>[Line 24]</a:t>
            </a:r>
            <a:br>
              <a:rPr lang="fr-FR" sz="2000" dirty="0">
                <a:solidFill>
                  <a:srgbClr val="115076"/>
                </a:solidFill>
              </a:rPr>
            </a:br>
            <a:r>
              <a:rPr lang="fr-FR" sz="2000" dirty="0">
                <a:solidFill>
                  <a:srgbClr val="115076"/>
                </a:solidFill>
              </a:rPr>
              <a:t>[Line 25] </a:t>
            </a:r>
            <a:r>
              <a:rPr lang="fr-FR" sz="2000" b="1" dirty="0">
                <a:solidFill>
                  <a:srgbClr val="EE6000"/>
                </a:solidFill>
              </a:rPr>
              <a:t>[7]…</a:t>
            </a:r>
            <a:br>
              <a:rPr lang="fr-FR" sz="2000" dirty="0">
                <a:solidFill>
                  <a:srgbClr val="115076"/>
                </a:solidFill>
              </a:rPr>
            </a:br>
            <a:r>
              <a:rPr lang="fr-FR" sz="2000" dirty="0">
                <a:solidFill>
                  <a:srgbClr val="115076"/>
                </a:solidFill>
              </a:rPr>
              <a:t>[Line 26]</a:t>
            </a:r>
            <a:br>
              <a:rPr lang="fr-FR" sz="2000" dirty="0">
                <a:solidFill>
                  <a:srgbClr val="115076"/>
                </a:solidFill>
              </a:rPr>
            </a:br>
            <a:r>
              <a:rPr lang="fr-FR" sz="2000" dirty="0">
                <a:solidFill>
                  <a:srgbClr val="115076"/>
                </a:solidFill>
              </a:rPr>
              <a:t>[Line 27] </a:t>
            </a:r>
            <a:r>
              <a:rPr lang="fr-FR" sz="2000" b="1" dirty="0">
                <a:solidFill>
                  <a:srgbClr val="EE6000"/>
                </a:solidFill>
              </a:rPr>
              <a:t>[8]…</a:t>
            </a:r>
            <a:endParaRPr lang="en-GB" sz="2000" dirty="0">
              <a:solidFill>
                <a:srgbClr val="115076"/>
              </a:solidFill>
            </a:endParaRPr>
          </a:p>
        </p:txBody>
      </p:sp>
      <p:sp>
        <p:nvSpPr>
          <p:cNvPr id="32" name="TextBox 31">
            <a:extLst>
              <a:ext uri="{FF2B5EF4-FFF2-40B4-BE49-F238E27FC236}">
                <a16:creationId xmlns:a16="http://schemas.microsoft.com/office/drawing/2014/main" id="{4BA38EC5-2A24-4381-945C-295B0C9A10C7}"/>
              </a:ext>
            </a:extLst>
          </p:cNvPr>
          <p:cNvSpPr txBox="1"/>
          <p:nvPr/>
        </p:nvSpPr>
        <p:spPr>
          <a:xfrm>
            <a:off x="6455149" y="5260670"/>
            <a:ext cx="5602540" cy="830997"/>
          </a:xfrm>
          <a:prstGeom prst="rect">
            <a:avLst/>
          </a:prstGeom>
          <a:noFill/>
          <a:ln>
            <a:solidFill>
              <a:schemeClr val="accent1"/>
            </a:solidFill>
          </a:ln>
        </p:spPr>
        <p:txBody>
          <a:bodyPr wrap="square" rtlCol="0">
            <a:spAutoFit/>
          </a:bodyPr>
          <a:lstStyle/>
          <a:p>
            <a:pPr algn="ctr"/>
            <a:r>
              <a:rPr lang="fr-FR" sz="2400" b="1" dirty="0" err="1">
                <a:solidFill>
                  <a:srgbClr val="EE6000"/>
                </a:solidFill>
                <a:latin typeface="Century Gothic" panose="020B0502020202020204" pitchFamily="34" charset="0"/>
              </a:rPr>
              <a:t>cimitière</a:t>
            </a:r>
            <a:r>
              <a:rPr lang="fr-FR" sz="2400" b="1" dirty="0">
                <a:solidFill>
                  <a:srgbClr val="EE6000"/>
                </a:solidFill>
                <a:latin typeface="Century Gothic" panose="020B0502020202020204" pitchFamily="34" charset="0"/>
              </a:rPr>
              <a:t>     affaires     guerre</a:t>
            </a:r>
          </a:p>
          <a:p>
            <a:pPr algn="ctr"/>
            <a:r>
              <a:rPr lang="fr-FR" sz="2400" b="1" dirty="0">
                <a:solidFill>
                  <a:srgbClr val="EE6000"/>
                </a:solidFill>
                <a:latin typeface="Century Gothic" panose="020B0502020202020204" pitchFamily="34" charset="0"/>
              </a:rPr>
              <a:t>mère    père   fait     fils      vie </a:t>
            </a:r>
          </a:p>
        </p:txBody>
      </p:sp>
      <p:sp>
        <p:nvSpPr>
          <p:cNvPr id="4" name="Rounded Rectangle 46">
            <a:extLst>
              <a:ext uri="{FF2B5EF4-FFF2-40B4-BE49-F238E27FC236}">
                <a16:creationId xmlns:a16="http://schemas.microsoft.com/office/drawing/2014/main" id="{19459B0A-D94F-48C0-B49C-B4F5C3C1399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80711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Familiale</a:t>
            </a:r>
            <a:endParaRPr lang="en-GB" sz="3600" b="1" dirty="0">
              <a:solidFill>
                <a:schemeClr val="bg1"/>
              </a:solidFill>
            </a:endParaRPr>
          </a:p>
        </p:txBody>
      </p:sp>
      <p:sp>
        <p:nvSpPr>
          <p:cNvPr id="30" name="Content Placeholder 2">
            <a:extLst>
              <a:ext uri="{FF2B5EF4-FFF2-40B4-BE49-F238E27FC236}">
                <a16:creationId xmlns:a16="http://schemas.microsoft.com/office/drawing/2014/main" id="{89038010-9A66-493F-9B7E-1553DA4A0727}"/>
              </a:ext>
            </a:extLst>
          </p:cNvPr>
          <p:cNvSpPr txBox="1">
            <a:spLocks/>
          </p:cNvSpPr>
          <p:nvPr/>
        </p:nvSpPr>
        <p:spPr>
          <a:xfrm>
            <a:off x="114454" y="1163992"/>
            <a:ext cx="6042122" cy="51986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000" dirty="0">
                <a:solidFill>
                  <a:srgbClr val="115076"/>
                </a:solidFill>
              </a:rPr>
              <a:t>[Line 1] </a:t>
            </a:r>
            <a:r>
              <a:rPr lang="fr-FR" sz="2000" b="1" dirty="0">
                <a:solidFill>
                  <a:srgbClr val="EE6000"/>
                </a:solidFill>
              </a:rPr>
              <a:t>fait</a:t>
            </a:r>
            <a:br>
              <a:rPr lang="fr-FR" sz="2000" dirty="0">
                <a:solidFill>
                  <a:srgbClr val="115076"/>
                </a:solidFill>
              </a:rPr>
            </a:br>
            <a:r>
              <a:rPr lang="fr-FR" sz="2000" dirty="0">
                <a:solidFill>
                  <a:srgbClr val="115076"/>
                </a:solidFill>
              </a:rPr>
              <a:t>[Line 2]</a:t>
            </a:r>
            <a:br>
              <a:rPr lang="fr-FR" sz="2000" dirty="0">
                <a:solidFill>
                  <a:srgbClr val="115076"/>
                </a:solidFill>
              </a:rPr>
            </a:br>
            <a:r>
              <a:rPr lang="fr-FR" sz="2000" dirty="0">
                <a:solidFill>
                  <a:srgbClr val="115076"/>
                </a:solidFill>
              </a:rPr>
              <a:t>[Line 3] </a:t>
            </a:r>
            <a:r>
              <a:rPr lang="fr-FR" sz="2000" b="1" dirty="0">
                <a:solidFill>
                  <a:srgbClr val="EE6000"/>
                </a:solidFill>
              </a:rPr>
              <a:t>mère</a:t>
            </a:r>
            <a:br>
              <a:rPr lang="fr-FR" sz="2000" dirty="0">
                <a:solidFill>
                  <a:srgbClr val="EE6000"/>
                </a:solidFill>
              </a:rPr>
            </a:br>
            <a:r>
              <a:rPr lang="fr-FR" sz="2000" dirty="0">
                <a:solidFill>
                  <a:srgbClr val="115076"/>
                </a:solidFill>
              </a:rPr>
              <a:t>[Line 4]</a:t>
            </a:r>
            <a:br>
              <a:rPr lang="fr-FR" sz="2000" dirty="0">
                <a:solidFill>
                  <a:srgbClr val="115076"/>
                </a:solidFill>
              </a:rPr>
            </a:br>
            <a:r>
              <a:rPr lang="fr-FR" sz="2000" dirty="0">
                <a:solidFill>
                  <a:srgbClr val="115076"/>
                </a:solidFill>
              </a:rPr>
              <a:t>[Line 5] </a:t>
            </a:r>
            <a:r>
              <a:rPr lang="fr-FR" sz="2000" b="1" dirty="0">
                <a:solidFill>
                  <a:srgbClr val="EE6000"/>
                </a:solidFill>
              </a:rPr>
              <a:t>affaires</a:t>
            </a:r>
            <a:br>
              <a:rPr lang="fr-FR" sz="2000" dirty="0">
                <a:solidFill>
                  <a:srgbClr val="115076"/>
                </a:solidFill>
              </a:rPr>
            </a:br>
            <a:r>
              <a:rPr lang="fr-FR" sz="2000" dirty="0">
                <a:solidFill>
                  <a:srgbClr val="115076"/>
                </a:solidFill>
              </a:rPr>
              <a:t>[Line 6]</a:t>
            </a:r>
            <a:br>
              <a:rPr lang="fr-FR" sz="2000" dirty="0">
                <a:solidFill>
                  <a:srgbClr val="115076"/>
                </a:solidFill>
              </a:rPr>
            </a:br>
            <a:r>
              <a:rPr lang="fr-FR" sz="2000" dirty="0">
                <a:solidFill>
                  <a:srgbClr val="115076"/>
                </a:solidFill>
              </a:rPr>
              <a:t>[Line 7]</a:t>
            </a:r>
            <a:br>
              <a:rPr lang="fr-FR" sz="2000" dirty="0">
                <a:solidFill>
                  <a:srgbClr val="115076"/>
                </a:solidFill>
              </a:rPr>
            </a:br>
            <a:r>
              <a:rPr lang="fr-FR" sz="2000" dirty="0">
                <a:solidFill>
                  <a:srgbClr val="115076"/>
                </a:solidFill>
              </a:rPr>
              <a:t>[Line 8]</a:t>
            </a:r>
            <a:br>
              <a:rPr lang="fr-FR" sz="2000" dirty="0">
                <a:solidFill>
                  <a:srgbClr val="115076"/>
                </a:solidFill>
              </a:rPr>
            </a:br>
            <a:r>
              <a:rPr lang="fr-FR" sz="2000" dirty="0">
                <a:solidFill>
                  <a:srgbClr val="115076"/>
                </a:solidFill>
              </a:rPr>
              <a:t>[Line 9]</a:t>
            </a:r>
            <a:br>
              <a:rPr lang="fr-FR" sz="2000" dirty="0">
                <a:solidFill>
                  <a:srgbClr val="115076"/>
                </a:solidFill>
              </a:rPr>
            </a:br>
            <a:r>
              <a:rPr lang="fr-FR" sz="2000" dirty="0">
                <a:solidFill>
                  <a:srgbClr val="115076"/>
                </a:solidFill>
              </a:rPr>
              <a:t>[Line 10]</a:t>
            </a:r>
            <a:br>
              <a:rPr lang="fr-FR" sz="2000" dirty="0">
                <a:solidFill>
                  <a:srgbClr val="115076"/>
                </a:solidFill>
              </a:rPr>
            </a:br>
            <a:r>
              <a:rPr lang="fr-FR" sz="2000" dirty="0">
                <a:solidFill>
                  <a:srgbClr val="115076"/>
                </a:solidFill>
              </a:rPr>
              <a:t>[Line 11] </a:t>
            </a:r>
            <a:r>
              <a:rPr lang="fr-FR" sz="2000" b="1" dirty="0">
                <a:solidFill>
                  <a:srgbClr val="EE6000"/>
                </a:solidFill>
              </a:rPr>
              <a:t>fils </a:t>
            </a:r>
            <a:br>
              <a:rPr lang="fr-FR" sz="2000" dirty="0">
                <a:solidFill>
                  <a:srgbClr val="115076"/>
                </a:solidFill>
              </a:rPr>
            </a:br>
            <a:r>
              <a:rPr lang="fr-FR" sz="2000" dirty="0">
                <a:solidFill>
                  <a:srgbClr val="115076"/>
                </a:solidFill>
              </a:rPr>
              <a:t>[Line 12]</a:t>
            </a:r>
            <a:br>
              <a:rPr lang="fr-FR" sz="2000" dirty="0">
                <a:solidFill>
                  <a:srgbClr val="115076"/>
                </a:solidFill>
              </a:rPr>
            </a:br>
            <a:r>
              <a:rPr lang="fr-FR" sz="2000" dirty="0">
                <a:solidFill>
                  <a:srgbClr val="115076"/>
                </a:solidFill>
              </a:rPr>
              <a:t>[Line 13]</a:t>
            </a:r>
            <a:br>
              <a:rPr lang="fr-FR" sz="2000" dirty="0">
                <a:solidFill>
                  <a:srgbClr val="115076"/>
                </a:solidFill>
              </a:rPr>
            </a:br>
            <a:r>
              <a:rPr lang="fr-FR" sz="2000" dirty="0">
                <a:solidFill>
                  <a:srgbClr val="115076"/>
                </a:solidFill>
              </a:rPr>
              <a:t>[Line 14]</a:t>
            </a:r>
            <a:endParaRPr lang="en-GB" sz="2000" dirty="0">
              <a:solidFill>
                <a:srgbClr val="115076"/>
              </a:solidFill>
            </a:endParaRPr>
          </a:p>
        </p:txBody>
      </p:sp>
      <p:sp>
        <p:nvSpPr>
          <p:cNvPr id="31" name="Content Placeholder 3">
            <a:extLst>
              <a:ext uri="{FF2B5EF4-FFF2-40B4-BE49-F238E27FC236}">
                <a16:creationId xmlns:a16="http://schemas.microsoft.com/office/drawing/2014/main" id="{C2043A96-F572-41C4-8F2A-3F17E5572C93}"/>
              </a:ext>
            </a:extLst>
          </p:cNvPr>
          <p:cNvSpPr txBox="1">
            <a:spLocks/>
          </p:cNvSpPr>
          <p:nvPr/>
        </p:nvSpPr>
        <p:spPr>
          <a:xfrm>
            <a:off x="6571700" y="1163992"/>
            <a:ext cx="6163733" cy="53054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000" dirty="0">
                <a:solidFill>
                  <a:srgbClr val="115076"/>
                </a:solidFill>
              </a:rPr>
              <a:t>[Line 15]</a:t>
            </a:r>
            <a:br>
              <a:rPr lang="fr-FR" sz="2000" dirty="0">
                <a:solidFill>
                  <a:srgbClr val="115076"/>
                </a:solidFill>
              </a:rPr>
            </a:br>
            <a:r>
              <a:rPr lang="fr-FR" sz="2000" dirty="0">
                <a:solidFill>
                  <a:srgbClr val="115076"/>
                </a:solidFill>
              </a:rPr>
              <a:t>[Line 16] </a:t>
            </a:r>
            <a:r>
              <a:rPr lang="fr-FR" sz="2000" b="1" dirty="0">
                <a:solidFill>
                  <a:srgbClr val="EE6000"/>
                </a:solidFill>
              </a:rPr>
              <a:t>père</a:t>
            </a:r>
            <a:br>
              <a:rPr lang="fr-FR" sz="2000" dirty="0">
                <a:solidFill>
                  <a:srgbClr val="EE6000"/>
                </a:solidFill>
              </a:rPr>
            </a:br>
            <a:r>
              <a:rPr lang="fr-FR" sz="2000" dirty="0">
                <a:solidFill>
                  <a:srgbClr val="115076"/>
                </a:solidFill>
              </a:rPr>
              <a:t>[Line 17]</a:t>
            </a:r>
            <a:br>
              <a:rPr lang="fr-FR" sz="2000" dirty="0">
                <a:solidFill>
                  <a:srgbClr val="115076"/>
                </a:solidFill>
              </a:rPr>
            </a:br>
            <a:r>
              <a:rPr lang="fr-FR" sz="2000" dirty="0">
                <a:solidFill>
                  <a:srgbClr val="115076"/>
                </a:solidFill>
              </a:rPr>
              <a:t>[Line 18]</a:t>
            </a:r>
            <a:br>
              <a:rPr lang="fr-FR" sz="2000" dirty="0">
                <a:solidFill>
                  <a:srgbClr val="115076"/>
                </a:solidFill>
              </a:rPr>
            </a:br>
            <a:r>
              <a:rPr lang="fr-FR" sz="2000" dirty="0">
                <a:solidFill>
                  <a:srgbClr val="115076"/>
                </a:solidFill>
              </a:rPr>
              <a:t>[Line 19]</a:t>
            </a:r>
            <a:br>
              <a:rPr lang="fr-FR" sz="2000" dirty="0">
                <a:solidFill>
                  <a:srgbClr val="115076"/>
                </a:solidFill>
              </a:rPr>
            </a:br>
            <a:r>
              <a:rPr lang="fr-FR" sz="2000" dirty="0">
                <a:solidFill>
                  <a:srgbClr val="115076"/>
                </a:solidFill>
              </a:rPr>
              <a:t>[Line 20]</a:t>
            </a:r>
            <a:br>
              <a:rPr lang="fr-FR" sz="2000" dirty="0">
                <a:solidFill>
                  <a:srgbClr val="115076"/>
                </a:solidFill>
              </a:rPr>
            </a:br>
            <a:r>
              <a:rPr lang="fr-FR" sz="2000" dirty="0">
                <a:solidFill>
                  <a:srgbClr val="115076"/>
                </a:solidFill>
              </a:rPr>
              <a:t>[Line 21] </a:t>
            </a:r>
            <a:r>
              <a:rPr lang="fr-FR" sz="2000" b="1" dirty="0">
                <a:solidFill>
                  <a:srgbClr val="EE6000"/>
                </a:solidFill>
              </a:rPr>
              <a:t>cimetière</a:t>
            </a:r>
            <a:br>
              <a:rPr lang="fr-FR" sz="2000" dirty="0">
                <a:solidFill>
                  <a:srgbClr val="115076"/>
                </a:solidFill>
              </a:rPr>
            </a:br>
            <a:r>
              <a:rPr lang="fr-FR" sz="2000" dirty="0">
                <a:solidFill>
                  <a:srgbClr val="115076"/>
                </a:solidFill>
              </a:rPr>
              <a:t>[Line 22]</a:t>
            </a:r>
            <a:br>
              <a:rPr lang="fr-FR" sz="2000" dirty="0">
                <a:solidFill>
                  <a:srgbClr val="115076"/>
                </a:solidFill>
              </a:rPr>
            </a:br>
            <a:r>
              <a:rPr lang="fr-FR" sz="2000" dirty="0">
                <a:solidFill>
                  <a:srgbClr val="115076"/>
                </a:solidFill>
              </a:rPr>
              <a:t>[Line 23]</a:t>
            </a:r>
            <a:br>
              <a:rPr lang="fr-FR" sz="2000" dirty="0">
                <a:solidFill>
                  <a:srgbClr val="115076"/>
                </a:solidFill>
              </a:rPr>
            </a:br>
            <a:r>
              <a:rPr lang="fr-FR" sz="2000" dirty="0">
                <a:solidFill>
                  <a:srgbClr val="115076"/>
                </a:solidFill>
              </a:rPr>
              <a:t>[Line 24]</a:t>
            </a:r>
            <a:br>
              <a:rPr lang="fr-FR" sz="2000" dirty="0">
                <a:solidFill>
                  <a:srgbClr val="115076"/>
                </a:solidFill>
              </a:rPr>
            </a:br>
            <a:r>
              <a:rPr lang="fr-FR" sz="2000" dirty="0">
                <a:solidFill>
                  <a:srgbClr val="115076"/>
                </a:solidFill>
              </a:rPr>
              <a:t>[Line 25] </a:t>
            </a:r>
            <a:r>
              <a:rPr lang="fr-FR" sz="2000" b="1" dirty="0">
                <a:solidFill>
                  <a:srgbClr val="EE6000"/>
                </a:solidFill>
              </a:rPr>
              <a:t>guerre</a:t>
            </a:r>
            <a:br>
              <a:rPr lang="fr-FR" sz="2000" dirty="0">
                <a:solidFill>
                  <a:srgbClr val="115076"/>
                </a:solidFill>
              </a:rPr>
            </a:br>
            <a:r>
              <a:rPr lang="fr-FR" sz="2000" dirty="0">
                <a:solidFill>
                  <a:srgbClr val="115076"/>
                </a:solidFill>
              </a:rPr>
              <a:t>[Line 26]</a:t>
            </a:r>
            <a:br>
              <a:rPr lang="fr-FR" sz="2000" dirty="0">
                <a:solidFill>
                  <a:srgbClr val="115076"/>
                </a:solidFill>
              </a:rPr>
            </a:br>
            <a:r>
              <a:rPr lang="fr-FR" sz="2000" dirty="0">
                <a:solidFill>
                  <a:srgbClr val="115076"/>
                </a:solidFill>
              </a:rPr>
              <a:t>[Line 27] </a:t>
            </a:r>
            <a:r>
              <a:rPr lang="fr-FR" sz="2000" b="1" dirty="0">
                <a:solidFill>
                  <a:srgbClr val="EE6000"/>
                </a:solidFill>
              </a:rPr>
              <a:t>vie</a:t>
            </a:r>
            <a:endParaRPr lang="en-GB" sz="2000" dirty="0">
              <a:solidFill>
                <a:srgbClr val="115076"/>
              </a:solidFill>
            </a:endParaRPr>
          </a:p>
        </p:txBody>
      </p:sp>
      <p:sp>
        <p:nvSpPr>
          <p:cNvPr id="8" name="TextBox 7">
            <a:extLst>
              <a:ext uri="{FF2B5EF4-FFF2-40B4-BE49-F238E27FC236}">
                <a16:creationId xmlns:a16="http://schemas.microsoft.com/office/drawing/2014/main" id="{2F2EE9D9-C387-491E-816C-479E51D2B5FC}"/>
              </a:ext>
            </a:extLst>
          </p:cNvPr>
          <p:cNvSpPr txBox="1"/>
          <p:nvPr/>
        </p:nvSpPr>
        <p:spPr>
          <a:xfrm>
            <a:off x="6571700" y="296864"/>
            <a:ext cx="1784463" cy="461665"/>
          </a:xfrm>
          <a:prstGeom prst="rect">
            <a:avLst/>
          </a:prstGeom>
          <a:noFill/>
        </p:spPr>
        <p:txBody>
          <a:bodyPr wrap="none" rtlCol="0">
            <a:spAutoFit/>
          </a:bodyPr>
          <a:lstStyle/>
          <a:p>
            <a:r>
              <a:rPr lang="en-GB" sz="2400" b="1" dirty="0" err="1">
                <a:solidFill>
                  <a:srgbClr val="EE6000"/>
                </a:solidFill>
              </a:rPr>
              <a:t>Réponses</a:t>
            </a:r>
            <a:r>
              <a:rPr lang="en-GB" sz="2400" b="1" dirty="0">
                <a:solidFill>
                  <a:srgbClr val="EE6000"/>
                </a:solidFill>
              </a:rPr>
              <a:t> :</a:t>
            </a:r>
          </a:p>
        </p:txBody>
      </p:sp>
      <p:sp>
        <p:nvSpPr>
          <p:cNvPr id="4" name="Rounded Rectangle 46">
            <a:extLst>
              <a:ext uri="{FF2B5EF4-FFF2-40B4-BE49-F238E27FC236}">
                <a16:creationId xmlns:a16="http://schemas.microsoft.com/office/drawing/2014/main" id="{851E761B-8737-44C2-9C28-2A7BDF5EFDB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816319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C25331-97C6-4744-ACF9-46CC8EBEAB08}"/>
              </a:ext>
            </a:extLst>
          </p:cNvPr>
          <p:cNvGraphicFramePr>
            <a:graphicFrameLocks noGrp="1"/>
          </p:cNvGraphicFramePr>
          <p:nvPr>
            <p:extLst>
              <p:ext uri="{D42A27DB-BD31-4B8C-83A1-F6EECF244321}">
                <p14:modId xmlns:p14="http://schemas.microsoft.com/office/powerpoint/2010/main" val="2608649778"/>
              </p:ext>
            </p:extLst>
          </p:nvPr>
        </p:nvGraphicFramePr>
        <p:xfrm>
          <a:off x="0" y="0"/>
          <a:ext cx="12192000" cy="6427350"/>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1106544310"/>
                    </a:ext>
                  </a:extLst>
                </a:gridCol>
                <a:gridCol w="6096000">
                  <a:extLst>
                    <a:ext uri="{9D8B030D-6E8A-4147-A177-3AD203B41FA5}">
                      <a16:colId xmlns:a16="http://schemas.microsoft.com/office/drawing/2014/main" val="724497804"/>
                    </a:ext>
                  </a:extLst>
                </a:gridCol>
              </a:tblGrid>
              <a:tr h="428400">
                <a:tc>
                  <a:txBody>
                    <a:bodyPr/>
                    <a:lstStyle/>
                    <a:p>
                      <a:r>
                        <a:rPr lang="en-GB" sz="2000" dirty="0" err="1">
                          <a:solidFill>
                            <a:srgbClr val="115076"/>
                          </a:solidFill>
                          <a:latin typeface="Century Gothic" panose="020B0502020202020204" pitchFamily="34" charset="0"/>
                        </a:rPr>
                        <a:t>Fran</a:t>
                      </a:r>
                      <a:r>
                        <a:rPr lang="en-GB" sz="2000" kern="1200" dirty="0" err="1">
                          <a:solidFill>
                            <a:srgbClr val="115076"/>
                          </a:solidFill>
                          <a:effectLst/>
                          <a:latin typeface="Century Gothic" panose="020B0502020202020204" pitchFamily="34" charset="0"/>
                        </a:rPr>
                        <a:t>çais</a:t>
                      </a:r>
                      <a:endParaRPr lang="en-GB" sz="2000" dirty="0">
                        <a:solidFill>
                          <a:srgbClr val="115076"/>
                        </a:solidFill>
                        <a:latin typeface="Century Gothic" panose="020B0502020202020204" pitchFamily="34" charset="0"/>
                      </a:endParaRPr>
                    </a:p>
                  </a:txBody>
                  <a:tcPr/>
                </a:tc>
                <a:tc>
                  <a:txBody>
                    <a:bodyPr/>
                    <a:lstStyle/>
                    <a:p>
                      <a:r>
                        <a:rPr lang="en-GB" sz="2000" dirty="0" err="1">
                          <a:solidFill>
                            <a:srgbClr val="115076"/>
                          </a:solidFill>
                          <a:latin typeface="Century Gothic" panose="020B0502020202020204" pitchFamily="34" charset="0"/>
                        </a:rPr>
                        <a:t>Anglais</a:t>
                      </a:r>
                      <a:endParaRPr lang="en-GB"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37559072"/>
                  </a:ext>
                </a:extLst>
              </a:tr>
              <a:tr h="428400">
                <a:tc>
                  <a:txBody>
                    <a:bodyPr/>
                    <a:lstStyle/>
                    <a:p>
                      <a:r>
                        <a:rPr lang="fr-FR" sz="2000" dirty="0">
                          <a:solidFill>
                            <a:srgbClr val="115076"/>
                          </a:solidFill>
                          <a:latin typeface="Century Gothic" panose="020B0502020202020204" pitchFamily="34" charset="0"/>
                        </a:rPr>
                        <a:t>[Line 1]</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The </a:t>
                      </a:r>
                      <a:r>
                        <a:rPr lang="fr-FR" sz="2000" dirty="0" err="1">
                          <a:solidFill>
                            <a:srgbClr val="115076"/>
                          </a:solidFill>
                          <a:latin typeface="Century Gothic" panose="020B0502020202020204" pitchFamily="34" charset="0"/>
                        </a:rPr>
                        <a:t>mother</a:t>
                      </a:r>
                      <a:r>
                        <a:rPr lang="fr-FR" sz="2000" dirty="0">
                          <a:solidFill>
                            <a:srgbClr val="115076"/>
                          </a:solidFill>
                          <a:latin typeface="Century Gothic" panose="020B0502020202020204" pitchFamily="34" charset="0"/>
                        </a:rPr>
                        <a:t> ___</a:t>
                      </a:r>
                      <a:endParaRPr lang="fr-FR"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710691439"/>
                  </a:ext>
                </a:extLst>
              </a:tr>
              <a:tr h="428400">
                <a:tc>
                  <a:txBody>
                    <a:bodyPr/>
                    <a:lstStyle/>
                    <a:p>
                      <a:r>
                        <a:rPr lang="fr-FR" sz="2000" dirty="0">
                          <a:solidFill>
                            <a:srgbClr val="115076"/>
                          </a:solidFill>
                          <a:latin typeface="Century Gothic" panose="020B0502020202020204" pitchFamily="34" charset="0"/>
                        </a:rPr>
                        <a:t>[Line 2]</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The ___ </a:t>
                      </a:r>
                      <a:r>
                        <a:rPr lang="fr-FR" sz="2000" dirty="0" err="1">
                          <a:solidFill>
                            <a:srgbClr val="115076"/>
                          </a:solidFill>
                          <a:latin typeface="Century Gothic" panose="020B0502020202020204" pitchFamily="34" charset="0"/>
                        </a:rPr>
                        <a:t>is</a:t>
                      </a:r>
                      <a:r>
                        <a:rPr lang="fr-FR" sz="2000" dirty="0">
                          <a:solidFill>
                            <a:srgbClr val="115076"/>
                          </a:solidFill>
                          <a:latin typeface="Century Gothic" panose="020B0502020202020204" pitchFamily="34" charset="0"/>
                        </a:rPr>
                        <a:t> </a:t>
                      </a:r>
                      <a:r>
                        <a:rPr lang="fr-FR" sz="2000" dirty="0" err="1">
                          <a:solidFill>
                            <a:srgbClr val="115076"/>
                          </a:solidFill>
                          <a:latin typeface="Century Gothic" panose="020B0502020202020204" pitchFamily="34" charset="0"/>
                        </a:rPr>
                        <a:t>fighting</a:t>
                      </a:r>
                      <a:r>
                        <a:rPr lang="fr-FR" sz="2000" dirty="0">
                          <a:solidFill>
                            <a:srgbClr val="115076"/>
                          </a:solidFill>
                          <a:latin typeface="Century Gothic" panose="020B0502020202020204" pitchFamily="34" charset="0"/>
                        </a:rPr>
                        <a:t> in the </a:t>
                      </a:r>
                      <a:r>
                        <a:rPr lang="en-GB" sz="2000" dirty="0">
                          <a:solidFill>
                            <a:srgbClr val="115076"/>
                          </a:solidFill>
                          <a:latin typeface="Century Gothic" panose="020B0502020202020204" pitchFamily="34" charset="0"/>
                        </a:rPr>
                        <a:t>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4249550316"/>
                  </a:ext>
                </a:extLst>
              </a:tr>
              <a:tr h="428400">
                <a:tc>
                  <a:txBody>
                    <a:bodyPr/>
                    <a:lstStyle/>
                    <a:p>
                      <a:r>
                        <a:rPr lang="fr-FR" sz="2000" dirty="0">
                          <a:solidFill>
                            <a:srgbClr val="115076"/>
                          </a:solidFill>
                          <a:latin typeface="Century Gothic" panose="020B0502020202020204" pitchFamily="34" charset="0"/>
                        </a:rPr>
                        <a:t>[Line 3]</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mother, she __this perfectly natural</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36490380"/>
                  </a:ext>
                </a:extLst>
              </a:tr>
              <a:tr h="428400">
                <a:tc>
                  <a:txBody>
                    <a:bodyPr/>
                    <a:lstStyle/>
                    <a:p>
                      <a:r>
                        <a:rPr lang="fr-FR" sz="2000" dirty="0">
                          <a:solidFill>
                            <a:srgbClr val="115076"/>
                          </a:solidFill>
                          <a:latin typeface="Century Gothic" panose="020B0502020202020204" pitchFamily="34" charset="0"/>
                        </a:rPr>
                        <a:t>[Line 4]</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And the father, what is the father doing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4215608874"/>
                  </a:ext>
                </a:extLst>
              </a:tr>
              <a:tr h="428400">
                <a:tc>
                  <a:txBody>
                    <a:bodyPr/>
                    <a:lstStyle/>
                    <a:p>
                      <a:r>
                        <a:rPr lang="fr-FR" sz="2000" dirty="0">
                          <a:solidFill>
                            <a:srgbClr val="115076"/>
                          </a:solidFill>
                          <a:latin typeface="Century Gothic" panose="020B0502020202020204" pitchFamily="34" charset="0"/>
                        </a:rPr>
                        <a:t>[Line 5]</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He is doing ______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279081440"/>
                  </a:ext>
                </a:extLst>
              </a:tr>
              <a:tr h="428400">
                <a:tc>
                  <a:txBody>
                    <a:bodyPr/>
                    <a:lstStyle/>
                    <a:p>
                      <a:r>
                        <a:rPr lang="fr-FR" sz="2000" dirty="0">
                          <a:solidFill>
                            <a:srgbClr val="115076"/>
                          </a:solidFill>
                          <a:latin typeface="Century Gothic" panose="020B0502020202020204" pitchFamily="34" charset="0"/>
                        </a:rPr>
                        <a:t>[Line 6]</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___ wife is knitting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433441443"/>
                  </a:ext>
                </a:extLst>
              </a:tr>
              <a:tr h="428400">
                <a:tc>
                  <a:txBody>
                    <a:bodyPr/>
                    <a:lstStyle/>
                    <a:p>
                      <a:r>
                        <a:rPr lang="fr-FR" sz="2000" dirty="0">
                          <a:solidFill>
                            <a:srgbClr val="115076"/>
                          </a:solidFill>
                          <a:latin typeface="Century Gothic" panose="020B0502020202020204" pitchFamily="34" charset="0"/>
                        </a:rPr>
                        <a:t>[Line 7]</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___ son is fighting in the 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87354816"/>
                  </a:ext>
                </a:extLst>
              </a:tr>
              <a:tr h="428400">
                <a:tc>
                  <a:txBody>
                    <a:bodyPr/>
                    <a:lstStyle/>
                    <a:p>
                      <a:r>
                        <a:rPr lang="fr-FR" sz="2000" dirty="0">
                          <a:solidFill>
                            <a:srgbClr val="115076"/>
                          </a:solidFill>
                          <a:latin typeface="Century Gothic" panose="020B0502020202020204" pitchFamily="34" charset="0"/>
                        </a:rPr>
                        <a:t>[Line 8]</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He is doing 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649298314"/>
                  </a:ext>
                </a:extLst>
              </a:tr>
              <a:tr h="428400">
                <a:tc>
                  <a:txBody>
                    <a:bodyPr/>
                    <a:lstStyle/>
                    <a:p>
                      <a:r>
                        <a:rPr lang="fr-FR" sz="2000" dirty="0">
                          <a:solidFill>
                            <a:srgbClr val="115076"/>
                          </a:solidFill>
                          <a:latin typeface="Century Gothic" panose="020B0502020202020204" pitchFamily="34" charset="0"/>
                        </a:rPr>
                        <a:t>[Line 9]</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father,  he finds this perfectly natural</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3805512819"/>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10]</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And the ___, the 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579841026"/>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11]</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What does the son 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1930763482"/>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12]</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son, he thinks absolutely nothing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964026464"/>
                  </a:ext>
                </a:extLst>
              </a:tr>
              <a:tr h="429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13]</a:t>
                      </a:r>
                      <a:endParaRPr lang="en-GB" sz="2000" i="1" dirty="0">
                        <a:solidFill>
                          <a:srgbClr val="115076"/>
                        </a:solidFill>
                        <a:latin typeface="Century Gothic" panose="020B0502020202020204" pitchFamily="34" charset="0"/>
                      </a:endParaRPr>
                    </a:p>
                  </a:txBody>
                  <a:tcPr/>
                </a:tc>
                <a:tc>
                  <a:txBody>
                    <a:bodyPr/>
                    <a:lstStyle/>
                    <a:p>
                      <a:pPr marL="0" indent="0">
                        <a:buNone/>
                      </a:pPr>
                      <a:r>
                        <a:rPr lang="en-GB" sz="2000" dirty="0">
                          <a:solidFill>
                            <a:srgbClr val="115076"/>
                          </a:solidFill>
                          <a:latin typeface="Century Gothic" panose="020B0502020202020204" pitchFamily="34" charset="0"/>
                        </a:rPr>
                        <a:t>The son his _____ knits</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641851938"/>
                  </a:ext>
                </a:extLst>
              </a:tr>
              <a:tr h="429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0" dirty="0">
                          <a:solidFill>
                            <a:srgbClr val="115076"/>
                          </a:solidFill>
                          <a:latin typeface="Century Gothic" panose="020B0502020202020204" pitchFamily="34" charset="0"/>
                        </a:rPr>
                        <a:t>[Line 14]</a:t>
                      </a:r>
                    </a:p>
                  </a:txBody>
                  <a:tcPr/>
                </a:tc>
                <a:tc>
                  <a:txBody>
                    <a:bodyPr/>
                    <a:lstStyle/>
                    <a:p>
                      <a:pPr marL="0" indent="0">
                        <a:buNone/>
                      </a:pPr>
                      <a:r>
                        <a:rPr lang="en-GB" sz="2000" dirty="0">
                          <a:solidFill>
                            <a:srgbClr val="115076"/>
                          </a:solidFill>
                          <a:latin typeface="Century Gothic" panose="020B0502020202020204" pitchFamily="34" charset="0"/>
                        </a:rPr>
                        <a:t>His _____ does business he fights in the 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801371109"/>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1030598" y="4869"/>
            <a:ext cx="1161402" cy="400918"/>
          </a:xfrm>
        </p:spPr>
        <p:txBody>
          <a:bodyPr>
            <a:normAutofit/>
          </a:bodyPr>
          <a:lstStyle/>
          <a:p>
            <a:pPr lvl="0" algn="ctr">
              <a:lnSpc>
                <a:spcPct val="100000"/>
              </a:lnSpc>
              <a:spcBef>
                <a:spcPts val="0"/>
              </a:spcBef>
              <a:defRPr/>
            </a:pPr>
            <a:r>
              <a:rPr lang="en-GB" sz="2000" b="1" dirty="0">
                <a:solidFill>
                  <a:prstClr val="white"/>
                </a:solidFill>
                <a:ea typeface="+mn-ea"/>
                <a:cs typeface="+mn-cs"/>
              </a:rPr>
              <a:t>lire</a:t>
            </a:r>
            <a:endParaRPr lang="en-US" sz="4800" dirty="0"/>
          </a:p>
        </p:txBody>
      </p:sp>
      <p:sp>
        <p:nvSpPr>
          <p:cNvPr id="3" name="Rounded Rectangle 46">
            <a:extLst>
              <a:ext uri="{FF2B5EF4-FFF2-40B4-BE49-F238E27FC236}">
                <a16:creationId xmlns:a16="http://schemas.microsoft.com/office/drawing/2014/main" id="{4DD81570-E4E9-48A0-93F0-CC796B2AB68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97413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1030598" y="41445"/>
            <a:ext cx="1161402" cy="400918"/>
          </a:xfrm>
        </p:spPr>
        <p:txBody>
          <a:bodyPr>
            <a:normAutofit/>
          </a:bodyPr>
          <a:lstStyle/>
          <a:p>
            <a:pPr lvl="0" algn="ctr">
              <a:lnSpc>
                <a:spcPct val="100000"/>
              </a:lnSpc>
              <a:spcBef>
                <a:spcPts val="0"/>
              </a:spcBef>
              <a:defRPr/>
            </a:pPr>
            <a:r>
              <a:rPr lang="en-GB" sz="2000" b="1" dirty="0">
                <a:solidFill>
                  <a:prstClr val="white"/>
                </a:solidFill>
                <a:ea typeface="+mn-ea"/>
                <a:cs typeface="+mn-cs"/>
              </a:rPr>
              <a:t>lire</a:t>
            </a:r>
            <a:endParaRPr lang="en-US" sz="4800" dirty="0"/>
          </a:p>
        </p:txBody>
      </p:sp>
      <p:graphicFrame>
        <p:nvGraphicFramePr>
          <p:cNvPr id="5" name="Table 4">
            <a:extLst>
              <a:ext uri="{FF2B5EF4-FFF2-40B4-BE49-F238E27FC236}">
                <a16:creationId xmlns:a16="http://schemas.microsoft.com/office/drawing/2014/main" id="{46BB657A-1862-4136-98F6-00C3DF465310}"/>
              </a:ext>
            </a:extLst>
          </p:cNvPr>
          <p:cNvGraphicFramePr>
            <a:graphicFrameLocks noGrp="1"/>
          </p:cNvGraphicFramePr>
          <p:nvPr>
            <p:extLst>
              <p:ext uri="{D42A27DB-BD31-4B8C-83A1-F6EECF244321}">
                <p14:modId xmlns:p14="http://schemas.microsoft.com/office/powerpoint/2010/main" val="69890218"/>
              </p:ext>
            </p:extLst>
          </p:nvPr>
        </p:nvGraphicFramePr>
        <p:xfrm>
          <a:off x="0" y="0"/>
          <a:ext cx="12192000" cy="5997600"/>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1106544310"/>
                    </a:ext>
                  </a:extLst>
                </a:gridCol>
                <a:gridCol w="6096000">
                  <a:extLst>
                    <a:ext uri="{9D8B030D-6E8A-4147-A177-3AD203B41FA5}">
                      <a16:colId xmlns:a16="http://schemas.microsoft.com/office/drawing/2014/main" val="724497804"/>
                    </a:ext>
                  </a:extLst>
                </a:gridCol>
              </a:tblGrid>
              <a:tr h="428400">
                <a:tc>
                  <a:txBody>
                    <a:bodyPr/>
                    <a:lstStyle/>
                    <a:p>
                      <a:r>
                        <a:rPr lang="en-GB" sz="2000" dirty="0" err="1">
                          <a:solidFill>
                            <a:srgbClr val="115076"/>
                          </a:solidFill>
                          <a:latin typeface="Century Gothic" panose="020B0502020202020204" pitchFamily="34" charset="0"/>
                        </a:rPr>
                        <a:t>Fran</a:t>
                      </a:r>
                      <a:r>
                        <a:rPr lang="en-GB" sz="2000" kern="1200" dirty="0" err="1">
                          <a:solidFill>
                            <a:srgbClr val="115076"/>
                          </a:solidFill>
                          <a:effectLst/>
                          <a:latin typeface="Century Gothic" panose="020B0502020202020204" pitchFamily="34" charset="0"/>
                        </a:rPr>
                        <a:t>çais</a:t>
                      </a:r>
                      <a:endParaRPr lang="en-GB" sz="2000" dirty="0">
                        <a:solidFill>
                          <a:srgbClr val="115076"/>
                        </a:solidFill>
                        <a:latin typeface="Century Gothic" panose="020B0502020202020204" pitchFamily="34" charset="0"/>
                      </a:endParaRPr>
                    </a:p>
                  </a:txBody>
                  <a:tcPr/>
                </a:tc>
                <a:tc>
                  <a:txBody>
                    <a:bodyPr/>
                    <a:lstStyle/>
                    <a:p>
                      <a:r>
                        <a:rPr lang="en-GB" sz="2000" dirty="0" err="1">
                          <a:solidFill>
                            <a:srgbClr val="115076"/>
                          </a:solidFill>
                          <a:latin typeface="Century Gothic" panose="020B0502020202020204" pitchFamily="34" charset="0"/>
                        </a:rPr>
                        <a:t>Anglais</a:t>
                      </a:r>
                      <a:endParaRPr lang="en-GB"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37559072"/>
                  </a:ext>
                </a:extLst>
              </a:tr>
              <a:tr h="428400">
                <a:tc>
                  <a:txBody>
                    <a:bodyPr/>
                    <a:lstStyle/>
                    <a:p>
                      <a:r>
                        <a:rPr lang="fr-FR" sz="2000" kern="1200" dirty="0">
                          <a:solidFill>
                            <a:srgbClr val="115076"/>
                          </a:solidFill>
                          <a:latin typeface="Century Gothic" panose="020B0502020202020204" pitchFamily="34" charset="0"/>
                        </a:rPr>
                        <a:t>[Line 15]</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When the war is over </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710691439"/>
                  </a:ext>
                </a:extLst>
              </a:tr>
              <a:tr h="428400">
                <a:tc>
                  <a:txBody>
                    <a:bodyPr/>
                    <a:lstStyle/>
                    <a:p>
                      <a:r>
                        <a:rPr lang="fr-FR" sz="2000" kern="1200" dirty="0">
                          <a:solidFill>
                            <a:srgbClr val="115076"/>
                          </a:solidFill>
                          <a:latin typeface="Century Gothic" panose="020B0502020202020204" pitchFamily="34" charset="0"/>
                        </a:rPr>
                        <a:t>[Line 16]</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He will do business ___ his father</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4249550316"/>
                  </a:ext>
                </a:extLst>
              </a:tr>
              <a:tr h="428400">
                <a:tc>
                  <a:txBody>
                    <a:bodyPr/>
                    <a:lstStyle/>
                    <a:p>
                      <a:r>
                        <a:rPr lang="fr-FR" sz="2000" kern="1200" dirty="0">
                          <a:solidFill>
                            <a:srgbClr val="115076"/>
                          </a:solidFill>
                          <a:latin typeface="Century Gothic" panose="020B0502020202020204" pitchFamily="34" charset="0"/>
                        </a:rPr>
                        <a:t>[Line 17]</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___ carries on</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36490380"/>
                  </a:ext>
                </a:extLst>
              </a:tr>
              <a:tr h="428400">
                <a:tc>
                  <a:txBody>
                    <a:bodyPr/>
                    <a:lstStyle/>
                    <a:p>
                      <a:r>
                        <a:rPr lang="en-GB" sz="2000" i="0" kern="1200" dirty="0">
                          <a:solidFill>
                            <a:srgbClr val="115076"/>
                          </a:solidFill>
                          <a:latin typeface="Century Gothic" panose="020B0502020202020204" pitchFamily="34" charset="0"/>
                          <a:ea typeface="+mn-ea"/>
                          <a:cs typeface="+mn-cs"/>
                        </a:rPr>
                        <a:t>[Line 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mother carries on knitting</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057144927"/>
                  </a:ext>
                </a:extLst>
              </a:tr>
              <a:tr h="428400">
                <a:tc>
                  <a:txBody>
                    <a:bodyPr/>
                    <a:lstStyle/>
                    <a:p>
                      <a:r>
                        <a:rPr lang="fr-FR" sz="2000" kern="1200" dirty="0">
                          <a:solidFill>
                            <a:srgbClr val="115076"/>
                          </a:solidFill>
                          <a:latin typeface="Century Gothic" panose="020B0502020202020204" pitchFamily="34" charset="0"/>
                        </a:rPr>
                        <a:t>[Line 19]</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carries on doing 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4215608874"/>
                  </a:ext>
                </a:extLst>
              </a:tr>
              <a:tr h="428400">
                <a:tc>
                  <a:txBody>
                    <a:bodyPr/>
                    <a:lstStyle/>
                    <a:p>
                      <a:r>
                        <a:rPr lang="fr-FR" sz="2000" kern="1200" dirty="0">
                          <a:solidFill>
                            <a:srgbClr val="115076"/>
                          </a:solidFill>
                          <a:latin typeface="Century Gothic" panose="020B0502020202020204" pitchFamily="34" charset="0"/>
                        </a:rPr>
                        <a:t>[Line 20]</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son is killed he doesn’t _______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489848928"/>
                  </a:ext>
                </a:extLst>
              </a:tr>
              <a:tr h="428400">
                <a:tc>
                  <a:txBody>
                    <a:bodyPr/>
                    <a:lstStyle/>
                    <a:p>
                      <a:r>
                        <a:rPr lang="fr-FR" sz="2000" kern="1200" dirty="0">
                          <a:solidFill>
                            <a:srgbClr val="115076"/>
                          </a:solidFill>
                          <a:latin typeface="Century Gothic" panose="020B0502020202020204" pitchFamily="34" charset="0"/>
                        </a:rPr>
                        <a:t>[Line 21]</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and the mother go to the 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279081440"/>
                  </a:ext>
                </a:extLst>
              </a:tr>
              <a:tr h="428400">
                <a:tc>
                  <a:txBody>
                    <a:bodyPr/>
                    <a:lstStyle/>
                    <a:p>
                      <a:r>
                        <a:rPr lang="fr-FR" sz="2000" kern="1200" dirty="0">
                          <a:solidFill>
                            <a:srgbClr val="115076"/>
                          </a:solidFill>
                          <a:latin typeface="Century Gothic" panose="020B0502020202020204" pitchFamily="34" charset="0"/>
                        </a:rPr>
                        <a:t>[Line 22]</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and the mother ____ it natural</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433441443"/>
                  </a:ext>
                </a:extLst>
              </a:tr>
              <a:tr h="428400">
                <a:tc>
                  <a:txBody>
                    <a:bodyPr/>
                    <a:lstStyle/>
                    <a:p>
                      <a:r>
                        <a:rPr lang="fr-FR" sz="2000" kern="1200" dirty="0">
                          <a:solidFill>
                            <a:srgbClr val="115076"/>
                          </a:solidFill>
                          <a:latin typeface="Century Gothic" panose="020B0502020202020204" pitchFamily="34" charset="0"/>
                        </a:rPr>
                        <a:t>[Line 23]</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____ carries on</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87354816"/>
                  </a:ext>
                </a:extLst>
              </a:tr>
              <a:tr h="428400">
                <a:tc>
                  <a:txBody>
                    <a:bodyPr/>
                    <a:lstStyle/>
                    <a:p>
                      <a:r>
                        <a:rPr lang="fr-FR" sz="2000" kern="1200" dirty="0">
                          <a:solidFill>
                            <a:srgbClr val="115076"/>
                          </a:solidFill>
                          <a:latin typeface="Century Gothic" panose="020B0502020202020204" pitchFamily="34" charset="0"/>
                        </a:rPr>
                        <a:t>[Line 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____ with its knitting its war its 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063136121"/>
                  </a:ext>
                </a:extLst>
              </a:tr>
              <a:tr h="428400">
                <a:tc>
                  <a:txBody>
                    <a:bodyPr/>
                    <a:lstStyle/>
                    <a:p>
                      <a:r>
                        <a:rPr lang="fr-FR" sz="2000" kern="1200" dirty="0">
                          <a:solidFill>
                            <a:srgbClr val="115076"/>
                          </a:solidFill>
                          <a:latin typeface="Century Gothic" panose="020B0502020202020204" pitchFamily="34" charset="0"/>
                        </a:rPr>
                        <a:t>[Line 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Business war knitting war</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649298314"/>
                  </a:ext>
                </a:extLst>
              </a:tr>
              <a:tr h="428400">
                <a:tc>
                  <a:txBody>
                    <a:bodyPr/>
                    <a:lstStyle/>
                    <a:p>
                      <a:r>
                        <a:rPr lang="fr-FR" sz="2000" kern="1200" dirty="0">
                          <a:solidFill>
                            <a:srgbClr val="115076"/>
                          </a:solidFill>
                          <a:latin typeface="Century Gothic" panose="020B0502020202020204" pitchFamily="34" charset="0"/>
                        </a:rPr>
                        <a:t>[Line 26]</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Business </a:t>
                      </a:r>
                      <a:r>
                        <a:rPr lang="en-GB" sz="2000" kern="1200" dirty="0" err="1">
                          <a:solidFill>
                            <a:srgbClr val="115076"/>
                          </a:solidFill>
                          <a:latin typeface="Century Gothic" panose="020B0502020202020204" pitchFamily="34" charset="0"/>
                        </a:rPr>
                        <a:t>business</a:t>
                      </a:r>
                      <a:r>
                        <a:rPr lang="en-GB" sz="2000" kern="1200" dirty="0">
                          <a:solidFill>
                            <a:srgbClr val="115076"/>
                          </a:solidFill>
                          <a:latin typeface="Century Gothic" panose="020B0502020202020204" pitchFamily="34" charset="0"/>
                        </a:rPr>
                        <a:t> </a:t>
                      </a:r>
                      <a:r>
                        <a:rPr lang="en-GB" sz="2000" kern="1200" dirty="0" err="1">
                          <a:solidFill>
                            <a:srgbClr val="115076"/>
                          </a:solidFill>
                          <a:latin typeface="Century Gothic" panose="020B0502020202020204" pitchFamily="34" charset="0"/>
                        </a:rPr>
                        <a:t>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805512819"/>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200" dirty="0">
                          <a:solidFill>
                            <a:srgbClr val="115076"/>
                          </a:solidFill>
                          <a:latin typeface="Century Gothic" panose="020B0502020202020204" pitchFamily="34" charset="0"/>
                        </a:rPr>
                        <a:t>[Line 27]</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Life with the 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579841026"/>
                  </a:ext>
                </a:extLst>
              </a:tr>
            </a:tbl>
          </a:graphicData>
        </a:graphic>
      </p:graphicFrame>
      <p:sp>
        <p:nvSpPr>
          <p:cNvPr id="3" name="Rectangle 2">
            <a:extLst>
              <a:ext uri="{FF2B5EF4-FFF2-40B4-BE49-F238E27FC236}">
                <a16:creationId xmlns:a16="http://schemas.microsoft.com/office/drawing/2014/main" id="{36197D7E-7227-487F-A8B4-7FF5DFAA6E8A}"/>
              </a:ext>
            </a:extLst>
          </p:cNvPr>
          <p:cNvSpPr/>
          <p:nvPr/>
        </p:nvSpPr>
        <p:spPr>
          <a:xfrm>
            <a:off x="11335422" y="5677"/>
            <a:ext cx="551754" cy="400110"/>
          </a:xfrm>
          <a:prstGeom prst="rect">
            <a:avLst/>
          </a:prstGeom>
        </p:spPr>
        <p:txBody>
          <a:bodyPr wrap="none">
            <a:spAutoFit/>
          </a:bodyPr>
          <a:lstStyle/>
          <a:p>
            <a:r>
              <a:rPr lang="en-GB" sz="2000" b="1" dirty="0">
                <a:solidFill>
                  <a:prstClr val="white"/>
                </a:solidFill>
              </a:rPr>
              <a:t>lire</a:t>
            </a:r>
            <a:endParaRPr lang="en-GB" sz="2000" dirty="0"/>
          </a:p>
        </p:txBody>
      </p:sp>
      <p:sp>
        <p:nvSpPr>
          <p:cNvPr id="4" name="Rounded Rectangle 46">
            <a:extLst>
              <a:ext uri="{FF2B5EF4-FFF2-40B4-BE49-F238E27FC236}">
                <a16:creationId xmlns:a16="http://schemas.microsoft.com/office/drawing/2014/main" id="{50022171-EA54-41DB-B458-8FAA5574F8B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209316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C25331-97C6-4744-ACF9-46CC8EBEAB08}"/>
              </a:ext>
            </a:extLst>
          </p:cNvPr>
          <p:cNvGraphicFramePr>
            <a:graphicFrameLocks noGrp="1"/>
          </p:cNvGraphicFramePr>
          <p:nvPr>
            <p:extLst>
              <p:ext uri="{D42A27DB-BD31-4B8C-83A1-F6EECF244321}">
                <p14:modId xmlns:p14="http://schemas.microsoft.com/office/powerpoint/2010/main" val="416320207"/>
              </p:ext>
            </p:extLst>
          </p:nvPr>
        </p:nvGraphicFramePr>
        <p:xfrm>
          <a:off x="0" y="0"/>
          <a:ext cx="12192000" cy="6427350"/>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1106544310"/>
                    </a:ext>
                  </a:extLst>
                </a:gridCol>
                <a:gridCol w="6096000">
                  <a:extLst>
                    <a:ext uri="{9D8B030D-6E8A-4147-A177-3AD203B41FA5}">
                      <a16:colId xmlns:a16="http://schemas.microsoft.com/office/drawing/2014/main" val="724497804"/>
                    </a:ext>
                  </a:extLst>
                </a:gridCol>
              </a:tblGrid>
              <a:tr h="428400">
                <a:tc>
                  <a:txBody>
                    <a:bodyPr/>
                    <a:lstStyle/>
                    <a:p>
                      <a:r>
                        <a:rPr lang="en-GB" sz="2000" dirty="0" err="1">
                          <a:solidFill>
                            <a:srgbClr val="115076"/>
                          </a:solidFill>
                          <a:latin typeface="Century Gothic" panose="020B0502020202020204" pitchFamily="34" charset="0"/>
                        </a:rPr>
                        <a:t>Fran</a:t>
                      </a:r>
                      <a:r>
                        <a:rPr lang="en-GB" sz="2000" kern="1200" dirty="0" err="1">
                          <a:solidFill>
                            <a:srgbClr val="115076"/>
                          </a:solidFill>
                          <a:effectLst/>
                          <a:latin typeface="Century Gothic" panose="020B0502020202020204" pitchFamily="34" charset="0"/>
                        </a:rPr>
                        <a:t>çais</a:t>
                      </a:r>
                      <a:endParaRPr lang="en-GB" sz="2000" dirty="0">
                        <a:solidFill>
                          <a:srgbClr val="115076"/>
                        </a:solidFill>
                        <a:latin typeface="Century Gothic" panose="020B0502020202020204" pitchFamily="34" charset="0"/>
                      </a:endParaRPr>
                    </a:p>
                  </a:txBody>
                  <a:tcPr/>
                </a:tc>
                <a:tc>
                  <a:txBody>
                    <a:bodyPr/>
                    <a:lstStyle/>
                    <a:p>
                      <a:r>
                        <a:rPr lang="en-GB" sz="2000" dirty="0" err="1">
                          <a:solidFill>
                            <a:srgbClr val="115076"/>
                          </a:solidFill>
                          <a:latin typeface="Century Gothic" panose="020B0502020202020204" pitchFamily="34" charset="0"/>
                        </a:rPr>
                        <a:t>Anglais</a:t>
                      </a:r>
                      <a:endParaRPr lang="en-GB"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37559072"/>
                  </a:ext>
                </a:extLst>
              </a:tr>
              <a:tr h="428400">
                <a:tc>
                  <a:txBody>
                    <a:bodyPr/>
                    <a:lstStyle/>
                    <a:p>
                      <a:r>
                        <a:rPr lang="fr-FR" sz="2000" dirty="0">
                          <a:solidFill>
                            <a:srgbClr val="115076"/>
                          </a:solidFill>
                          <a:latin typeface="Century Gothic" panose="020B0502020202020204" pitchFamily="34" charset="0"/>
                        </a:rPr>
                        <a:t>[Line 1]</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The </a:t>
                      </a:r>
                      <a:r>
                        <a:rPr lang="fr-FR" sz="2000" dirty="0" err="1">
                          <a:solidFill>
                            <a:srgbClr val="115076"/>
                          </a:solidFill>
                          <a:latin typeface="Century Gothic" panose="020B0502020202020204" pitchFamily="34" charset="0"/>
                        </a:rPr>
                        <a:t>mother</a:t>
                      </a:r>
                      <a:r>
                        <a:rPr lang="fr-FR" sz="2000" dirty="0">
                          <a:solidFill>
                            <a:srgbClr val="115076"/>
                          </a:solidFill>
                          <a:latin typeface="Century Gothic" panose="020B0502020202020204" pitchFamily="34" charset="0"/>
                        </a:rPr>
                        <a:t> _____</a:t>
                      </a:r>
                      <a:endParaRPr lang="fr-FR"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710691439"/>
                  </a:ext>
                </a:extLst>
              </a:tr>
              <a:tr h="428400">
                <a:tc>
                  <a:txBody>
                    <a:bodyPr/>
                    <a:lstStyle/>
                    <a:p>
                      <a:r>
                        <a:rPr lang="fr-FR" sz="2000" dirty="0">
                          <a:solidFill>
                            <a:srgbClr val="115076"/>
                          </a:solidFill>
                          <a:latin typeface="Century Gothic" panose="020B0502020202020204" pitchFamily="34" charset="0"/>
                        </a:rPr>
                        <a:t>[Line 2]</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The ___ </a:t>
                      </a:r>
                      <a:r>
                        <a:rPr lang="fr-FR" sz="2000" dirty="0" err="1">
                          <a:solidFill>
                            <a:srgbClr val="115076"/>
                          </a:solidFill>
                          <a:latin typeface="Century Gothic" panose="020B0502020202020204" pitchFamily="34" charset="0"/>
                        </a:rPr>
                        <a:t>is</a:t>
                      </a:r>
                      <a:r>
                        <a:rPr lang="fr-FR" sz="2000" dirty="0">
                          <a:solidFill>
                            <a:srgbClr val="115076"/>
                          </a:solidFill>
                          <a:latin typeface="Century Gothic" panose="020B0502020202020204" pitchFamily="34" charset="0"/>
                        </a:rPr>
                        <a:t> </a:t>
                      </a:r>
                      <a:r>
                        <a:rPr lang="fr-FR" sz="2000" dirty="0" err="1">
                          <a:solidFill>
                            <a:srgbClr val="115076"/>
                          </a:solidFill>
                          <a:latin typeface="Century Gothic" panose="020B0502020202020204" pitchFamily="34" charset="0"/>
                        </a:rPr>
                        <a:t>fighting</a:t>
                      </a:r>
                      <a:r>
                        <a:rPr lang="fr-FR" sz="2000" dirty="0">
                          <a:solidFill>
                            <a:srgbClr val="115076"/>
                          </a:solidFill>
                          <a:latin typeface="Century Gothic" panose="020B0502020202020204" pitchFamily="34" charset="0"/>
                        </a:rPr>
                        <a:t> in the </a:t>
                      </a:r>
                      <a:r>
                        <a:rPr lang="en-GB" sz="2000" dirty="0">
                          <a:solidFill>
                            <a:srgbClr val="115076"/>
                          </a:solidFill>
                          <a:latin typeface="Century Gothic" panose="020B0502020202020204" pitchFamily="34" charset="0"/>
                        </a:rPr>
                        <a:t>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4249550316"/>
                  </a:ext>
                </a:extLst>
              </a:tr>
              <a:tr h="428400">
                <a:tc>
                  <a:txBody>
                    <a:bodyPr/>
                    <a:lstStyle/>
                    <a:p>
                      <a:r>
                        <a:rPr lang="fr-FR" sz="2000" dirty="0">
                          <a:solidFill>
                            <a:srgbClr val="115076"/>
                          </a:solidFill>
                          <a:latin typeface="Century Gothic" panose="020B0502020202020204" pitchFamily="34" charset="0"/>
                        </a:rPr>
                        <a:t>[Line 3]</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mother, she _____this perfectly natural</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36490380"/>
                  </a:ext>
                </a:extLst>
              </a:tr>
              <a:tr h="428400">
                <a:tc>
                  <a:txBody>
                    <a:bodyPr/>
                    <a:lstStyle/>
                    <a:p>
                      <a:r>
                        <a:rPr lang="fr-FR" sz="2000" dirty="0">
                          <a:solidFill>
                            <a:srgbClr val="115076"/>
                          </a:solidFill>
                          <a:latin typeface="Century Gothic" panose="020B0502020202020204" pitchFamily="34" charset="0"/>
                        </a:rPr>
                        <a:t>[Line 4]</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And the father, what is the father doing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4215608874"/>
                  </a:ext>
                </a:extLst>
              </a:tr>
              <a:tr h="428400">
                <a:tc>
                  <a:txBody>
                    <a:bodyPr/>
                    <a:lstStyle/>
                    <a:p>
                      <a:r>
                        <a:rPr lang="fr-FR" sz="2000" dirty="0">
                          <a:solidFill>
                            <a:srgbClr val="115076"/>
                          </a:solidFill>
                          <a:latin typeface="Century Gothic" panose="020B0502020202020204" pitchFamily="34" charset="0"/>
                        </a:rPr>
                        <a:t>[Line 5]</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He is doing ________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279081440"/>
                  </a:ext>
                </a:extLst>
              </a:tr>
              <a:tr h="428400">
                <a:tc>
                  <a:txBody>
                    <a:bodyPr/>
                    <a:lstStyle/>
                    <a:p>
                      <a:r>
                        <a:rPr lang="fr-FR" sz="2000" dirty="0">
                          <a:solidFill>
                            <a:srgbClr val="115076"/>
                          </a:solidFill>
                          <a:latin typeface="Century Gothic" panose="020B0502020202020204" pitchFamily="34" charset="0"/>
                        </a:rPr>
                        <a:t>[Line 6]</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___ wife is knitting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433441443"/>
                  </a:ext>
                </a:extLst>
              </a:tr>
              <a:tr h="428400">
                <a:tc>
                  <a:txBody>
                    <a:bodyPr/>
                    <a:lstStyle/>
                    <a:p>
                      <a:r>
                        <a:rPr lang="fr-FR" sz="2000" dirty="0">
                          <a:solidFill>
                            <a:srgbClr val="115076"/>
                          </a:solidFill>
                          <a:latin typeface="Century Gothic" panose="020B0502020202020204" pitchFamily="34" charset="0"/>
                        </a:rPr>
                        <a:t>[Line 7]</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___ son is fighting in the 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87354816"/>
                  </a:ext>
                </a:extLst>
              </a:tr>
              <a:tr h="428400">
                <a:tc>
                  <a:txBody>
                    <a:bodyPr/>
                    <a:lstStyle/>
                    <a:p>
                      <a:r>
                        <a:rPr lang="fr-FR" sz="2000" dirty="0">
                          <a:solidFill>
                            <a:srgbClr val="115076"/>
                          </a:solidFill>
                          <a:latin typeface="Century Gothic" panose="020B0502020202020204" pitchFamily="34" charset="0"/>
                        </a:rPr>
                        <a:t>[Line 8]</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He is doing ________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649298314"/>
                  </a:ext>
                </a:extLst>
              </a:tr>
              <a:tr h="428400">
                <a:tc>
                  <a:txBody>
                    <a:bodyPr/>
                    <a:lstStyle/>
                    <a:p>
                      <a:r>
                        <a:rPr lang="fr-FR" sz="2000" dirty="0">
                          <a:solidFill>
                            <a:srgbClr val="115076"/>
                          </a:solidFill>
                          <a:latin typeface="Century Gothic" panose="020B0502020202020204" pitchFamily="34" charset="0"/>
                        </a:rPr>
                        <a:t>[Line 9]</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father,  he finds this perfectly natural</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3805512819"/>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10]</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And the ___, the 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579841026"/>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11]</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What does the son 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1930763482"/>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12]</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son, he thinks absolutely nothing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964026464"/>
                  </a:ext>
                </a:extLst>
              </a:tr>
              <a:tr h="429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13]</a:t>
                      </a:r>
                      <a:endParaRPr lang="en-GB" sz="2000" i="1" dirty="0">
                        <a:solidFill>
                          <a:srgbClr val="115076"/>
                        </a:solidFill>
                        <a:latin typeface="Century Gothic" panose="020B0502020202020204" pitchFamily="34" charset="0"/>
                      </a:endParaRPr>
                    </a:p>
                  </a:txBody>
                  <a:tcPr/>
                </a:tc>
                <a:tc>
                  <a:txBody>
                    <a:bodyPr/>
                    <a:lstStyle/>
                    <a:p>
                      <a:pPr marL="0" indent="0">
                        <a:buNone/>
                      </a:pPr>
                      <a:r>
                        <a:rPr lang="en-GB" sz="2000" dirty="0">
                          <a:solidFill>
                            <a:srgbClr val="115076"/>
                          </a:solidFill>
                          <a:latin typeface="Century Gothic" panose="020B0502020202020204" pitchFamily="34" charset="0"/>
                        </a:rPr>
                        <a:t>The son his _______ is knitting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641851938"/>
                  </a:ext>
                </a:extLst>
              </a:tr>
              <a:tr h="429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0" dirty="0">
                          <a:solidFill>
                            <a:srgbClr val="115076"/>
                          </a:solidFill>
                          <a:latin typeface="Century Gothic" panose="020B0502020202020204" pitchFamily="34" charset="0"/>
                        </a:rPr>
                        <a:t>[Line 14]</a:t>
                      </a:r>
                    </a:p>
                  </a:txBody>
                  <a:tcPr/>
                </a:tc>
                <a:tc>
                  <a:txBody>
                    <a:bodyPr/>
                    <a:lstStyle/>
                    <a:p>
                      <a:pPr marL="0" indent="0">
                        <a:buNone/>
                      </a:pPr>
                      <a:r>
                        <a:rPr lang="en-GB" sz="1900" dirty="0">
                          <a:solidFill>
                            <a:srgbClr val="115076"/>
                          </a:solidFill>
                          <a:latin typeface="Century Gothic" panose="020B0502020202020204" pitchFamily="34" charset="0"/>
                        </a:rPr>
                        <a:t>His ______ is doing business he is fighting in the war</a:t>
                      </a:r>
                      <a:endParaRPr lang="en-GB" sz="19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801371109"/>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1030598" y="4869"/>
            <a:ext cx="1161402" cy="400918"/>
          </a:xfrm>
        </p:spPr>
        <p:txBody>
          <a:bodyPr>
            <a:normAutofit/>
          </a:bodyPr>
          <a:lstStyle/>
          <a:p>
            <a:pPr lvl="0" algn="ctr">
              <a:lnSpc>
                <a:spcPct val="100000"/>
              </a:lnSpc>
              <a:spcBef>
                <a:spcPts val="0"/>
              </a:spcBef>
              <a:defRPr/>
            </a:pPr>
            <a:r>
              <a:rPr lang="en-GB" sz="2000" b="1" dirty="0">
                <a:solidFill>
                  <a:prstClr val="white"/>
                </a:solidFill>
                <a:ea typeface="+mn-ea"/>
                <a:cs typeface="+mn-cs"/>
              </a:rPr>
              <a:t>lire</a:t>
            </a:r>
            <a:endParaRPr lang="en-US" sz="4800" dirty="0"/>
          </a:p>
        </p:txBody>
      </p:sp>
      <p:sp>
        <p:nvSpPr>
          <p:cNvPr id="5" name="TextBox 4">
            <a:extLst>
              <a:ext uri="{FF2B5EF4-FFF2-40B4-BE49-F238E27FC236}">
                <a16:creationId xmlns:a16="http://schemas.microsoft.com/office/drawing/2014/main" id="{84277C41-3E7B-476E-B82D-8CF118212647}"/>
              </a:ext>
            </a:extLst>
          </p:cNvPr>
          <p:cNvSpPr txBox="1"/>
          <p:nvPr/>
        </p:nvSpPr>
        <p:spPr>
          <a:xfrm>
            <a:off x="7576073" y="400110"/>
            <a:ext cx="1456764"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is knitting</a:t>
            </a:r>
          </a:p>
        </p:txBody>
      </p:sp>
      <p:sp>
        <p:nvSpPr>
          <p:cNvPr id="6" name="TextBox 5">
            <a:extLst>
              <a:ext uri="{FF2B5EF4-FFF2-40B4-BE49-F238E27FC236}">
                <a16:creationId xmlns:a16="http://schemas.microsoft.com/office/drawing/2014/main" id="{0D7B8C13-5E20-42A7-A728-C7DAD902D62B}"/>
              </a:ext>
            </a:extLst>
          </p:cNvPr>
          <p:cNvSpPr txBox="1"/>
          <p:nvPr/>
        </p:nvSpPr>
        <p:spPr>
          <a:xfrm>
            <a:off x="6572920" y="856889"/>
            <a:ext cx="658059"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son</a:t>
            </a:r>
          </a:p>
        </p:txBody>
      </p:sp>
      <p:sp>
        <p:nvSpPr>
          <p:cNvPr id="7" name="TextBox 6">
            <a:extLst>
              <a:ext uri="{FF2B5EF4-FFF2-40B4-BE49-F238E27FC236}">
                <a16:creationId xmlns:a16="http://schemas.microsoft.com/office/drawing/2014/main" id="{B4C6122E-9BB4-440D-B863-CE2233D6CF08}"/>
              </a:ext>
            </a:extLst>
          </p:cNvPr>
          <p:cNvSpPr txBox="1"/>
          <p:nvPr/>
        </p:nvSpPr>
        <p:spPr>
          <a:xfrm>
            <a:off x="8027894" y="1293584"/>
            <a:ext cx="903642"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finds</a:t>
            </a:r>
          </a:p>
        </p:txBody>
      </p:sp>
      <p:sp>
        <p:nvSpPr>
          <p:cNvPr id="9" name="TextBox 8">
            <a:extLst>
              <a:ext uri="{FF2B5EF4-FFF2-40B4-BE49-F238E27FC236}">
                <a16:creationId xmlns:a16="http://schemas.microsoft.com/office/drawing/2014/main" id="{63178FA1-5304-48F8-B722-D82124BA8F99}"/>
              </a:ext>
            </a:extLst>
          </p:cNvPr>
          <p:cNvSpPr txBox="1"/>
          <p:nvPr/>
        </p:nvSpPr>
        <p:spPr>
          <a:xfrm>
            <a:off x="7458636" y="2161237"/>
            <a:ext cx="1289126"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business</a:t>
            </a:r>
          </a:p>
        </p:txBody>
      </p:sp>
      <p:sp>
        <p:nvSpPr>
          <p:cNvPr id="10" name="TextBox 9">
            <a:extLst>
              <a:ext uri="{FF2B5EF4-FFF2-40B4-BE49-F238E27FC236}">
                <a16:creationId xmlns:a16="http://schemas.microsoft.com/office/drawing/2014/main" id="{0156D10B-E2B6-42DD-842A-F642D8681FC9}"/>
              </a:ext>
            </a:extLst>
          </p:cNvPr>
          <p:cNvSpPr txBox="1"/>
          <p:nvPr/>
        </p:nvSpPr>
        <p:spPr>
          <a:xfrm>
            <a:off x="5907741" y="2569041"/>
            <a:ext cx="903642"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His</a:t>
            </a:r>
          </a:p>
        </p:txBody>
      </p:sp>
      <p:sp>
        <p:nvSpPr>
          <p:cNvPr id="11" name="TextBox 10">
            <a:extLst>
              <a:ext uri="{FF2B5EF4-FFF2-40B4-BE49-F238E27FC236}">
                <a16:creationId xmlns:a16="http://schemas.microsoft.com/office/drawing/2014/main" id="{CEE114C9-918F-4CBF-953A-01BBC6A0277B}"/>
              </a:ext>
            </a:extLst>
          </p:cNvPr>
          <p:cNvSpPr txBox="1"/>
          <p:nvPr/>
        </p:nvSpPr>
        <p:spPr>
          <a:xfrm>
            <a:off x="5907741" y="3009840"/>
            <a:ext cx="903642"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His</a:t>
            </a:r>
          </a:p>
        </p:txBody>
      </p:sp>
      <p:sp>
        <p:nvSpPr>
          <p:cNvPr id="12" name="TextBox 11">
            <a:extLst>
              <a:ext uri="{FF2B5EF4-FFF2-40B4-BE49-F238E27FC236}">
                <a16:creationId xmlns:a16="http://schemas.microsoft.com/office/drawing/2014/main" id="{50BC824C-E975-4B29-BD15-EFB82FD58424}"/>
              </a:ext>
            </a:extLst>
          </p:cNvPr>
          <p:cNvSpPr txBox="1"/>
          <p:nvPr/>
        </p:nvSpPr>
        <p:spPr>
          <a:xfrm>
            <a:off x="7458636" y="3417644"/>
            <a:ext cx="1289126"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business</a:t>
            </a:r>
          </a:p>
        </p:txBody>
      </p:sp>
      <p:sp>
        <p:nvSpPr>
          <p:cNvPr id="13" name="TextBox 12">
            <a:extLst>
              <a:ext uri="{FF2B5EF4-FFF2-40B4-BE49-F238E27FC236}">
                <a16:creationId xmlns:a16="http://schemas.microsoft.com/office/drawing/2014/main" id="{8DFFF9BF-9465-417A-8001-BB1AECE198F7}"/>
              </a:ext>
            </a:extLst>
          </p:cNvPr>
          <p:cNvSpPr txBox="1"/>
          <p:nvPr/>
        </p:nvSpPr>
        <p:spPr>
          <a:xfrm>
            <a:off x="7133886" y="4285447"/>
            <a:ext cx="903642"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son</a:t>
            </a:r>
          </a:p>
        </p:txBody>
      </p:sp>
      <p:sp>
        <p:nvSpPr>
          <p:cNvPr id="14" name="TextBox 13">
            <a:extLst>
              <a:ext uri="{FF2B5EF4-FFF2-40B4-BE49-F238E27FC236}">
                <a16:creationId xmlns:a16="http://schemas.microsoft.com/office/drawing/2014/main" id="{7893C878-4470-4C78-963D-AEFFAF1237DF}"/>
              </a:ext>
            </a:extLst>
          </p:cNvPr>
          <p:cNvSpPr txBox="1"/>
          <p:nvPr/>
        </p:nvSpPr>
        <p:spPr>
          <a:xfrm>
            <a:off x="8129195" y="4285297"/>
            <a:ext cx="903642"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son</a:t>
            </a:r>
          </a:p>
        </p:txBody>
      </p:sp>
      <p:sp>
        <p:nvSpPr>
          <p:cNvPr id="15" name="TextBox 14">
            <a:extLst>
              <a:ext uri="{FF2B5EF4-FFF2-40B4-BE49-F238E27FC236}">
                <a16:creationId xmlns:a16="http://schemas.microsoft.com/office/drawing/2014/main" id="{5B8EEDF9-466D-4472-9266-882D4F544261}"/>
              </a:ext>
            </a:extLst>
          </p:cNvPr>
          <p:cNvSpPr txBox="1"/>
          <p:nvPr/>
        </p:nvSpPr>
        <p:spPr>
          <a:xfrm>
            <a:off x="8479715" y="4722584"/>
            <a:ext cx="1086525"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think</a:t>
            </a:r>
          </a:p>
        </p:txBody>
      </p:sp>
      <p:sp>
        <p:nvSpPr>
          <p:cNvPr id="16" name="TextBox 15">
            <a:extLst>
              <a:ext uri="{FF2B5EF4-FFF2-40B4-BE49-F238E27FC236}">
                <a16:creationId xmlns:a16="http://schemas.microsoft.com/office/drawing/2014/main" id="{75DF2E5E-20AA-46F6-9798-B4C484566DE8}"/>
              </a:ext>
            </a:extLst>
          </p:cNvPr>
          <p:cNvSpPr txBox="1"/>
          <p:nvPr/>
        </p:nvSpPr>
        <p:spPr>
          <a:xfrm>
            <a:off x="7458636" y="5578881"/>
            <a:ext cx="1086524"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mother</a:t>
            </a:r>
          </a:p>
        </p:txBody>
      </p:sp>
      <p:sp>
        <p:nvSpPr>
          <p:cNvPr id="17" name="TextBox 16">
            <a:extLst>
              <a:ext uri="{FF2B5EF4-FFF2-40B4-BE49-F238E27FC236}">
                <a16:creationId xmlns:a16="http://schemas.microsoft.com/office/drawing/2014/main" id="{766CF653-3835-44AA-A934-6042586A8127}"/>
              </a:ext>
            </a:extLst>
          </p:cNvPr>
          <p:cNvSpPr txBox="1"/>
          <p:nvPr/>
        </p:nvSpPr>
        <p:spPr>
          <a:xfrm>
            <a:off x="6372112" y="5997599"/>
            <a:ext cx="1086524" cy="384721"/>
          </a:xfrm>
          <a:prstGeom prst="rect">
            <a:avLst/>
          </a:prstGeom>
          <a:noFill/>
        </p:spPr>
        <p:txBody>
          <a:bodyPr wrap="square" rtlCol="0">
            <a:spAutoFit/>
          </a:bodyPr>
          <a:lstStyle/>
          <a:p>
            <a:pPr algn="ctr"/>
            <a:r>
              <a:rPr lang="en-GB" sz="1900" b="1" dirty="0">
                <a:solidFill>
                  <a:srgbClr val="EA5F00"/>
                </a:solidFill>
                <a:latin typeface="Century Gothic" panose="020B0502020202020204" pitchFamily="34" charset="0"/>
              </a:rPr>
              <a:t>father</a:t>
            </a:r>
          </a:p>
        </p:txBody>
      </p:sp>
      <p:sp>
        <p:nvSpPr>
          <p:cNvPr id="3" name="Rounded Rectangle 46">
            <a:extLst>
              <a:ext uri="{FF2B5EF4-FFF2-40B4-BE49-F238E27FC236}">
                <a16:creationId xmlns:a16="http://schemas.microsoft.com/office/drawing/2014/main" id="{B0811DED-537B-4741-B52D-C13103F7455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87983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3" grpId="0"/>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1030598" y="41445"/>
            <a:ext cx="1161402" cy="400918"/>
          </a:xfrm>
        </p:spPr>
        <p:txBody>
          <a:bodyPr>
            <a:normAutofit/>
          </a:bodyPr>
          <a:lstStyle/>
          <a:p>
            <a:pPr lvl="0" algn="ctr">
              <a:lnSpc>
                <a:spcPct val="100000"/>
              </a:lnSpc>
              <a:spcBef>
                <a:spcPts val="0"/>
              </a:spcBef>
              <a:defRPr/>
            </a:pPr>
            <a:r>
              <a:rPr lang="en-GB" sz="2000" b="1" dirty="0">
                <a:solidFill>
                  <a:prstClr val="white"/>
                </a:solidFill>
                <a:ea typeface="+mn-ea"/>
                <a:cs typeface="+mn-cs"/>
              </a:rPr>
              <a:t>lire</a:t>
            </a:r>
            <a:endParaRPr lang="en-US" sz="4800" dirty="0"/>
          </a:p>
        </p:txBody>
      </p:sp>
      <p:graphicFrame>
        <p:nvGraphicFramePr>
          <p:cNvPr id="5" name="Table 4">
            <a:extLst>
              <a:ext uri="{FF2B5EF4-FFF2-40B4-BE49-F238E27FC236}">
                <a16:creationId xmlns:a16="http://schemas.microsoft.com/office/drawing/2014/main" id="{46BB657A-1862-4136-98F6-00C3DF465310}"/>
              </a:ext>
            </a:extLst>
          </p:cNvPr>
          <p:cNvGraphicFramePr>
            <a:graphicFrameLocks noGrp="1"/>
          </p:cNvGraphicFramePr>
          <p:nvPr>
            <p:extLst>
              <p:ext uri="{D42A27DB-BD31-4B8C-83A1-F6EECF244321}">
                <p14:modId xmlns:p14="http://schemas.microsoft.com/office/powerpoint/2010/main" val="3934334659"/>
              </p:ext>
            </p:extLst>
          </p:nvPr>
        </p:nvGraphicFramePr>
        <p:xfrm>
          <a:off x="0" y="0"/>
          <a:ext cx="12192000" cy="5997600"/>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1106544310"/>
                    </a:ext>
                  </a:extLst>
                </a:gridCol>
                <a:gridCol w="6096000">
                  <a:extLst>
                    <a:ext uri="{9D8B030D-6E8A-4147-A177-3AD203B41FA5}">
                      <a16:colId xmlns:a16="http://schemas.microsoft.com/office/drawing/2014/main" val="724497804"/>
                    </a:ext>
                  </a:extLst>
                </a:gridCol>
              </a:tblGrid>
              <a:tr h="428400">
                <a:tc>
                  <a:txBody>
                    <a:bodyPr/>
                    <a:lstStyle/>
                    <a:p>
                      <a:r>
                        <a:rPr lang="en-GB" sz="2000" dirty="0" err="1">
                          <a:solidFill>
                            <a:srgbClr val="115076"/>
                          </a:solidFill>
                          <a:latin typeface="Century Gothic" panose="020B0502020202020204" pitchFamily="34" charset="0"/>
                        </a:rPr>
                        <a:t>Fran</a:t>
                      </a:r>
                      <a:r>
                        <a:rPr lang="en-GB" sz="2000" kern="1200" dirty="0" err="1">
                          <a:solidFill>
                            <a:srgbClr val="115076"/>
                          </a:solidFill>
                          <a:effectLst/>
                          <a:latin typeface="Century Gothic" panose="020B0502020202020204" pitchFamily="34" charset="0"/>
                        </a:rPr>
                        <a:t>çais</a:t>
                      </a:r>
                      <a:r>
                        <a:rPr lang="en-GB" sz="2000" kern="1200" dirty="0">
                          <a:solidFill>
                            <a:srgbClr val="115076"/>
                          </a:solidFill>
                          <a:effectLst/>
                          <a:latin typeface="Century Gothic" panose="020B0502020202020204" pitchFamily="34" charset="0"/>
                        </a:rPr>
                        <a:t>_</a:t>
                      </a:r>
                      <a:endParaRPr lang="en-GB" sz="2000" dirty="0">
                        <a:solidFill>
                          <a:srgbClr val="115076"/>
                        </a:solidFill>
                        <a:latin typeface="Century Gothic" panose="020B0502020202020204" pitchFamily="34" charset="0"/>
                      </a:endParaRPr>
                    </a:p>
                  </a:txBody>
                  <a:tcPr/>
                </a:tc>
                <a:tc>
                  <a:txBody>
                    <a:bodyPr/>
                    <a:lstStyle/>
                    <a:p>
                      <a:r>
                        <a:rPr lang="en-GB" sz="2000" dirty="0" err="1">
                          <a:solidFill>
                            <a:srgbClr val="115076"/>
                          </a:solidFill>
                          <a:latin typeface="Century Gothic" panose="020B0502020202020204" pitchFamily="34" charset="0"/>
                        </a:rPr>
                        <a:t>Anglais</a:t>
                      </a:r>
                      <a:endParaRPr lang="en-GB"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37559072"/>
                  </a:ext>
                </a:extLst>
              </a:tr>
              <a:tr h="428400">
                <a:tc>
                  <a:txBody>
                    <a:bodyPr/>
                    <a:lstStyle/>
                    <a:p>
                      <a:r>
                        <a:rPr lang="fr-FR" sz="2000" kern="1200" dirty="0">
                          <a:solidFill>
                            <a:srgbClr val="115076"/>
                          </a:solidFill>
                          <a:latin typeface="Century Gothic" panose="020B0502020202020204" pitchFamily="34" charset="0"/>
                        </a:rPr>
                        <a:t>[Line 15]</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When the war is over </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710691439"/>
                  </a:ext>
                </a:extLst>
              </a:tr>
              <a:tr h="428400">
                <a:tc>
                  <a:txBody>
                    <a:bodyPr/>
                    <a:lstStyle/>
                    <a:p>
                      <a:r>
                        <a:rPr lang="fr-FR" sz="2000" kern="1200" dirty="0">
                          <a:solidFill>
                            <a:srgbClr val="115076"/>
                          </a:solidFill>
                          <a:latin typeface="Century Gothic" panose="020B0502020202020204" pitchFamily="34" charset="0"/>
                        </a:rPr>
                        <a:t>[Line 16]</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He will do business ____ his father</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4249550316"/>
                  </a:ext>
                </a:extLst>
              </a:tr>
              <a:tr h="428400">
                <a:tc>
                  <a:txBody>
                    <a:bodyPr/>
                    <a:lstStyle/>
                    <a:p>
                      <a:r>
                        <a:rPr lang="fr-FR" sz="2000" kern="1200" dirty="0">
                          <a:solidFill>
                            <a:srgbClr val="115076"/>
                          </a:solidFill>
                          <a:latin typeface="Century Gothic" panose="020B0502020202020204" pitchFamily="34" charset="0"/>
                        </a:rPr>
                        <a:t>[Line 17]</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___ carries on</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36490380"/>
                  </a:ext>
                </a:extLst>
              </a:tr>
              <a:tr h="428400">
                <a:tc>
                  <a:txBody>
                    <a:bodyPr/>
                    <a:lstStyle/>
                    <a:p>
                      <a:r>
                        <a:rPr lang="en-GB" sz="2000" i="0" kern="1200" dirty="0">
                          <a:solidFill>
                            <a:srgbClr val="115076"/>
                          </a:solidFill>
                          <a:latin typeface="Century Gothic" panose="020B0502020202020204" pitchFamily="34" charset="0"/>
                          <a:ea typeface="+mn-ea"/>
                          <a:cs typeface="+mn-cs"/>
                        </a:rPr>
                        <a:t>[Line 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mother carries on knitting</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057144927"/>
                  </a:ext>
                </a:extLst>
              </a:tr>
              <a:tr h="428400">
                <a:tc>
                  <a:txBody>
                    <a:bodyPr/>
                    <a:lstStyle/>
                    <a:p>
                      <a:r>
                        <a:rPr lang="fr-FR" sz="2000" kern="1200" dirty="0">
                          <a:solidFill>
                            <a:srgbClr val="115076"/>
                          </a:solidFill>
                          <a:latin typeface="Century Gothic" panose="020B0502020202020204" pitchFamily="34" charset="0"/>
                        </a:rPr>
                        <a:t>[Line 19]</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carries on doing 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4215608874"/>
                  </a:ext>
                </a:extLst>
              </a:tr>
              <a:tr h="428400">
                <a:tc>
                  <a:txBody>
                    <a:bodyPr/>
                    <a:lstStyle/>
                    <a:p>
                      <a:r>
                        <a:rPr lang="fr-FR" sz="2000" kern="1200" dirty="0">
                          <a:solidFill>
                            <a:srgbClr val="115076"/>
                          </a:solidFill>
                          <a:latin typeface="Century Gothic" panose="020B0502020202020204" pitchFamily="34" charset="0"/>
                        </a:rPr>
                        <a:t>[Line 20]</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son is killed he doesn’t ________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489848928"/>
                  </a:ext>
                </a:extLst>
              </a:tr>
              <a:tr h="428400">
                <a:tc>
                  <a:txBody>
                    <a:bodyPr/>
                    <a:lstStyle/>
                    <a:p>
                      <a:r>
                        <a:rPr lang="fr-FR" sz="2000" kern="1200" dirty="0">
                          <a:solidFill>
                            <a:srgbClr val="115076"/>
                          </a:solidFill>
                          <a:latin typeface="Century Gothic" panose="020B0502020202020204" pitchFamily="34" charset="0"/>
                        </a:rPr>
                        <a:t>[Line 21]</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and the mother go to the _________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279081440"/>
                  </a:ext>
                </a:extLst>
              </a:tr>
              <a:tr h="428400">
                <a:tc>
                  <a:txBody>
                    <a:bodyPr/>
                    <a:lstStyle/>
                    <a:p>
                      <a:r>
                        <a:rPr lang="fr-FR" sz="2000" kern="1200" dirty="0">
                          <a:solidFill>
                            <a:srgbClr val="115076"/>
                          </a:solidFill>
                          <a:latin typeface="Century Gothic" panose="020B0502020202020204" pitchFamily="34" charset="0"/>
                        </a:rPr>
                        <a:t>[Line 22]</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and the mother ____ it natural</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433441443"/>
                  </a:ext>
                </a:extLst>
              </a:tr>
              <a:tr h="428400">
                <a:tc>
                  <a:txBody>
                    <a:bodyPr/>
                    <a:lstStyle/>
                    <a:p>
                      <a:r>
                        <a:rPr lang="fr-FR" sz="2000" kern="1200" dirty="0">
                          <a:solidFill>
                            <a:srgbClr val="115076"/>
                          </a:solidFill>
                          <a:latin typeface="Century Gothic" panose="020B0502020202020204" pitchFamily="34" charset="0"/>
                        </a:rPr>
                        <a:t>[Line 23]</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___ carries on</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87354816"/>
                  </a:ext>
                </a:extLst>
              </a:tr>
              <a:tr h="428400">
                <a:tc>
                  <a:txBody>
                    <a:bodyPr/>
                    <a:lstStyle/>
                    <a:p>
                      <a:r>
                        <a:rPr lang="fr-FR" sz="2000" kern="1200" dirty="0">
                          <a:solidFill>
                            <a:srgbClr val="115076"/>
                          </a:solidFill>
                          <a:latin typeface="Century Gothic" panose="020B0502020202020204" pitchFamily="34" charset="0"/>
                        </a:rPr>
                        <a:t>[Line 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___ with its knitting its war its 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063136121"/>
                  </a:ext>
                </a:extLst>
              </a:tr>
              <a:tr h="428400">
                <a:tc>
                  <a:txBody>
                    <a:bodyPr/>
                    <a:lstStyle/>
                    <a:p>
                      <a:r>
                        <a:rPr lang="fr-FR" sz="2000" kern="1200" dirty="0">
                          <a:solidFill>
                            <a:srgbClr val="115076"/>
                          </a:solidFill>
                          <a:latin typeface="Century Gothic" panose="020B0502020202020204" pitchFamily="34" charset="0"/>
                        </a:rPr>
                        <a:t>[Line 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Business war knitting war</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649298314"/>
                  </a:ext>
                </a:extLst>
              </a:tr>
              <a:tr h="428400">
                <a:tc>
                  <a:txBody>
                    <a:bodyPr/>
                    <a:lstStyle/>
                    <a:p>
                      <a:r>
                        <a:rPr lang="fr-FR" sz="2000" kern="1200" dirty="0">
                          <a:solidFill>
                            <a:srgbClr val="115076"/>
                          </a:solidFill>
                          <a:latin typeface="Century Gothic" panose="020B0502020202020204" pitchFamily="34" charset="0"/>
                        </a:rPr>
                        <a:t>[Line 26]</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Business </a:t>
                      </a:r>
                      <a:r>
                        <a:rPr lang="en-GB" sz="2000" kern="1200" dirty="0" err="1">
                          <a:solidFill>
                            <a:srgbClr val="115076"/>
                          </a:solidFill>
                          <a:latin typeface="Century Gothic" panose="020B0502020202020204" pitchFamily="34" charset="0"/>
                        </a:rPr>
                        <a:t>business</a:t>
                      </a:r>
                      <a:r>
                        <a:rPr lang="en-GB" sz="2000" kern="1200" dirty="0">
                          <a:solidFill>
                            <a:srgbClr val="115076"/>
                          </a:solidFill>
                          <a:latin typeface="Century Gothic" panose="020B0502020202020204" pitchFamily="34" charset="0"/>
                        </a:rPr>
                        <a:t> </a:t>
                      </a:r>
                      <a:r>
                        <a:rPr lang="en-GB" sz="2000" kern="1200" dirty="0" err="1">
                          <a:solidFill>
                            <a:srgbClr val="115076"/>
                          </a:solidFill>
                          <a:latin typeface="Century Gothic" panose="020B0502020202020204" pitchFamily="34" charset="0"/>
                        </a:rPr>
                        <a:t>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805512819"/>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200" dirty="0">
                          <a:solidFill>
                            <a:srgbClr val="115076"/>
                          </a:solidFill>
                          <a:latin typeface="Century Gothic" panose="020B0502020202020204" pitchFamily="34" charset="0"/>
                        </a:rPr>
                        <a:t>[Line 27]</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Life with the _________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579841026"/>
                  </a:ext>
                </a:extLst>
              </a:tr>
            </a:tbl>
          </a:graphicData>
        </a:graphic>
      </p:graphicFrame>
      <p:sp>
        <p:nvSpPr>
          <p:cNvPr id="3" name="Rectangle 2">
            <a:extLst>
              <a:ext uri="{FF2B5EF4-FFF2-40B4-BE49-F238E27FC236}">
                <a16:creationId xmlns:a16="http://schemas.microsoft.com/office/drawing/2014/main" id="{36197D7E-7227-487F-A8B4-7FF5DFAA6E8A}"/>
              </a:ext>
            </a:extLst>
          </p:cNvPr>
          <p:cNvSpPr/>
          <p:nvPr/>
        </p:nvSpPr>
        <p:spPr>
          <a:xfrm>
            <a:off x="11335422" y="5677"/>
            <a:ext cx="551754" cy="400110"/>
          </a:xfrm>
          <a:prstGeom prst="rect">
            <a:avLst/>
          </a:prstGeom>
        </p:spPr>
        <p:txBody>
          <a:bodyPr wrap="none">
            <a:spAutoFit/>
          </a:bodyPr>
          <a:lstStyle/>
          <a:p>
            <a:r>
              <a:rPr lang="en-GB" sz="2000" b="1" dirty="0">
                <a:solidFill>
                  <a:prstClr val="white"/>
                </a:solidFill>
              </a:rPr>
              <a:t>lire</a:t>
            </a:r>
            <a:endParaRPr lang="en-GB" sz="2000" dirty="0"/>
          </a:p>
        </p:txBody>
      </p:sp>
      <p:sp>
        <p:nvSpPr>
          <p:cNvPr id="7" name="TextBox 6">
            <a:extLst>
              <a:ext uri="{FF2B5EF4-FFF2-40B4-BE49-F238E27FC236}">
                <a16:creationId xmlns:a16="http://schemas.microsoft.com/office/drawing/2014/main" id="{A4E2051E-6410-4636-8D08-47F4D94C63D3}"/>
              </a:ext>
            </a:extLst>
          </p:cNvPr>
          <p:cNvSpPr txBox="1"/>
          <p:nvPr/>
        </p:nvSpPr>
        <p:spPr>
          <a:xfrm>
            <a:off x="8209348" y="841350"/>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with</a:t>
            </a:r>
          </a:p>
        </p:txBody>
      </p:sp>
      <p:sp>
        <p:nvSpPr>
          <p:cNvPr id="8" name="TextBox 7">
            <a:extLst>
              <a:ext uri="{FF2B5EF4-FFF2-40B4-BE49-F238E27FC236}">
                <a16:creationId xmlns:a16="http://schemas.microsoft.com/office/drawing/2014/main" id="{5833EF2D-D0D5-4DB2-8AEF-010B2B1F2616}"/>
              </a:ext>
            </a:extLst>
          </p:cNvPr>
          <p:cNvSpPr txBox="1"/>
          <p:nvPr/>
        </p:nvSpPr>
        <p:spPr>
          <a:xfrm>
            <a:off x="6339615" y="1289521"/>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war</a:t>
            </a:r>
          </a:p>
        </p:txBody>
      </p:sp>
      <p:sp>
        <p:nvSpPr>
          <p:cNvPr id="9" name="TextBox 8">
            <a:extLst>
              <a:ext uri="{FF2B5EF4-FFF2-40B4-BE49-F238E27FC236}">
                <a16:creationId xmlns:a16="http://schemas.microsoft.com/office/drawing/2014/main" id="{A4D14DCF-7FD9-4B44-9C72-FD5B389540E4}"/>
              </a:ext>
            </a:extLst>
          </p:cNvPr>
          <p:cNvSpPr txBox="1"/>
          <p:nvPr/>
        </p:nvSpPr>
        <p:spPr>
          <a:xfrm>
            <a:off x="9208161" y="2554240"/>
            <a:ext cx="1537141"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carry on</a:t>
            </a:r>
          </a:p>
        </p:txBody>
      </p:sp>
      <p:sp>
        <p:nvSpPr>
          <p:cNvPr id="10" name="TextBox 9">
            <a:extLst>
              <a:ext uri="{FF2B5EF4-FFF2-40B4-BE49-F238E27FC236}">
                <a16:creationId xmlns:a16="http://schemas.microsoft.com/office/drawing/2014/main" id="{C8612E42-AA87-4D42-A876-A16914D50899}"/>
              </a:ext>
            </a:extLst>
          </p:cNvPr>
          <p:cNvSpPr txBox="1"/>
          <p:nvPr/>
        </p:nvSpPr>
        <p:spPr>
          <a:xfrm>
            <a:off x="10527031" y="3005804"/>
            <a:ext cx="1537141"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cemetery</a:t>
            </a:r>
          </a:p>
        </p:txBody>
      </p:sp>
      <p:sp>
        <p:nvSpPr>
          <p:cNvPr id="11" name="TextBox 10">
            <a:extLst>
              <a:ext uri="{FF2B5EF4-FFF2-40B4-BE49-F238E27FC236}">
                <a16:creationId xmlns:a16="http://schemas.microsoft.com/office/drawing/2014/main" id="{CF985E34-4529-4C0A-980D-67FB5F3CB567}"/>
              </a:ext>
            </a:extLst>
          </p:cNvPr>
          <p:cNvSpPr txBox="1"/>
          <p:nvPr/>
        </p:nvSpPr>
        <p:spPr>
          <a:xfrm>
            <a:off x="9208161" y="3417891"/>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find</a:t>
            </a:r>
          </a:p>
        </p:txBody>
      </p:sp>
      <p:sp>
        <p:nvSpPr>
          <p:cNvPr id="12" name="TextBox 11">
            <a:extLst>
              <a:ext uri="{FF2B5EF4-FFF2-40B4-BE49-F238E27FC236}">
                <a16:creationId xmlns:a16="http://schemas.microsoft.com/office/drawing/2014/main" id="{F4ABDB96-B66C-4C4E-8D41-8145DAC66F57}"/>
              </a:ext>
            </a:extLst>
          </p:cNvPr>
          <p:cNvSpPr txBox="1"/>
          <p:nvPr/>
        </p:nvSpPr>
        <p:spPr>
          <a:xfrm>
            <a:off x="5834453" y="3866588"/>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Life</a:t>
            </a:r>
          </a:p>
        </p:txBody>
      </p:sp>
      <p:sp>
        <p:nvSpPr>
          <p:cNvPr id="13" name="TextBox 12">
            <a:extLst>
              <a:ext uri="{FF2B5EF4-FFF2-40B4-BE49-F238E27FC236}">
                <a16:creationId xmlns:a16="http://schemas.microsoft.com/office/drawing/2014/main" id="{7738E251-89FB-4470-91C8-77A3565DE0AF}"/>
              </a:ext>
            </a:extLst>
          </p:cNvPr>
          <p:cNvSpPr txBox="1"/>
          <p:nvPr/>
        </p:nvSpPr>
        <p:spPr>
          <a:xfrm>
            <a:off x="5834453" y="4285748"/>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Life</a:t>
            </a:r>
          </a:p>
        </p:txBody>
      </p:sp>
      <p:sp>
        <p:nvSpPr>
          <p:cNvPr id="14" name="TextBox 13">
            <a:extLst>
              <a:ext uri="{FF2B5EF4-FFF2-40B4-BE49-F238E27FC236}">
                <a16:creationId xmlns:a16="http://schemas.microsoft.com/office/drawing/2014/main" id="{7BD16A7E-84DD-463C-A840-4D9FAF88476B}"/>
              </a:ext>
            </a:extLst>
          </p:cNvPr>
          <p:cNvSpPr txBox="1"/>
          <p:nvPr/>
        </p:nvSpPr>
        <p:spPr>
          <a:xfrm>
            <a:off x="7539911" y="5575290"/>
            <a:ext cx="1537141"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cemetery</a:t>
            </a:r>
          </a:p>
        </p:txBody>
      </p:sp>
      <p:sp>
        <p:nvSpPr>
          <p:cNvPr id="4" name="Rounded Rectangle 46">
            <a:extLst>
              <a:ext uri="{FF2B5EF4-FFF2-40B4-BE49-F238E27FC236}">
                <a16:creationId xmlns:a16="http://schemas.microsoft.com/office/drawing/2014/main" id="{58C44567-CBA6-4B50-A596-EAD0C0BFF28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1008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Réactions</a:t>
            </a:r>
            <a:endParaRPr lang="en-GB" sz="3600" b="1" dirty="0">
              <a:solidFill>
                <a:schemeClr val="bg1"/>
              </a:solidFill>
            </a:endParaRPr>
          </a:p>
        </p:txBody>
      </p:sp>
      <p:sp>
        <p:nvSpPr>
          <p:cNvPr id="9" name="Title 1">
            <a:extLst>
              <a:ext uri="{FF2B5EF4-FFF2-40B4-BE49-F238E27FC236}">
                <a16:creationId xmlns:a16="http://schemas.microsoft.com/office/drawing/2014/main" id="{1B008C6F-62AA-4042-8B6F-91794B72DF5B}"/>
              </a:ext>
            </a:extLst>
          </p:cNvPr>
          <p:cNvSpPr txBox="1">
            <a:spLocks/>
          </p:cNvSpPr>
          <p:nvPr/>
        </p:nvSpPr>
        <p:spPr>
          <a:xfrm>
            <a:off x="1376333" y="1163992"/>
            <a:ext cx="9439333" cy="1096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800" b="1" dirty="0">
                <a:solidFill>
                  <a:srgbClr val="115076"/>
                </a:solidFill>
              </a:rPr>
              <a:t>Le </a:t>
            </a:r>
            <a:r>
              <a:rPr lang="fr-FR" sz="4800" b="1" dirty="0">
                <a:solidFill>
                  <a:srgbClr val="115076"/>
                </a:solidFill>
              </a:rPr>
              <a:t>poème, c’est comment </a:t>
            </a:r>
            <a:r>
              <a:rPr lang="en-GB" sz="4800" b="1" dirty="0">
                <a:solidFill>
                  <a:srgbClr val="115076"/>
                </a:solidFill>
              </a:rPr>
              <a:t>?</a:t>
            </a:r>
          </a:p>
        </p:txBody>
      </p:sp>
      <p:sp>
        <p:nvSpPr>
          <p:cNvPr id="10" name="Content Placeholder 2">
            <a:extLst>
              <a:ext uri="{FF2B5EF4-FFF2-40B4-BE49-F238E27FC236}">
                <a16:creationId xmlns:a16="http://schemas.microsoft.com/office/drawing/2014/main" id="{769BF0C0-66E8-4AC2-9B4B-75B372F7DE0E}"/>
              </a:ext>
            </a:extLst>
          </p:cNvPr>
          <p:cNvSpPr txBox="1">
            <a:spLocks/>
          </p:cNvSpPr>
          <p:nvPr/>
        </p:nvSpPr>
        <p:spPr>
          <a:xfrm>
            <a:off x="1163897" y="2260337"/>
            <a:ext cx="9189626" cy="7075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b="1" dirty="0" err="1">
                <a:solidFill>
                  <a:srgbClr val="115076"/>
                </a:solidFill>
              </a:rPr>
              <a:t>C’est</a:t>
            </a:r>
            <a:r>
              <a:rPr lang="en-GB" sz="4000" b="1" dirty="0">
                <a:solidFill>
                  <a:srgbClr val="115076"/>
                </a:solidFill>
              </a:rPr>
              <a:t>….</a:t>
            </a:r>
          </a:p>
          <a:p>
            <a:pPr marL="0" indent="0">
              <a:buFont typeface="Arial" panose="020B0604020202020204" pitchFamily="34" charset="0"/>
              <a:buNone/>
            </a:pPr>
            <a:endParaRPr lang="en-GB" sz="4000" dirty="0">
              <a:solidFill>
                <a:srgbClr val="115076"/>
              </a:solidFill>
            </a:endParaRPr>
          </a:p>
          <a:p>
            <a:pPr marL="0" indent="0">
              <a:buFont typeface="Arial" panose="020B0604020202020204" pitchFamily="34" charset="0"/>
              <a:buNone/>
            </a:pPr>
            <a:endParaRPr lang="fr-FR" sz="4000" dirty="0">
              <a:solidFill>
                <a:srgbClr val="115076"/>
              </a:solidFill>
            </a:endParaRPr>
          </a:p>
          <a:p>
            <a:pPr marL="0" indent="0">
              <a:buFont typeface="Arial" panose="020B0604020202020204" pitchFamily="34" charset="0"/>
              <a:buNone/>
            </a:pPr>
            <a:endParaRPr lang="en-GB" sz="4000" dirty="0">
              <a:solidFill>
                <a:srgbClr val="115076"/>
              </a:solidFill>
            </a:endParaRPr>
          </a:p>
          <a:p>
            <a:endParaRPr lang="en-GB" sz="4000" dirty="0">
              <a:solidFill>
                <a:srgbClr val="115076"/>
              </a:solidFill>
            </a:endParaRPr>
          </a:p>
          <a:p>
            <a:endParaRPr lang="en-GB" sz="4000" dirty="0">
              <a:solidFill>
                <a:srgbClr val="115076"/>
              </a:solidFill>
            </a:endParaRPr>
          </a:p>
        </p:txBody>
      </p:sp>
      <p:sp>
        <p:nvSpPr>
          <p:cNvPr id="11" name="TextBox 10">
            <a:extLst>
              <a:ext uri="{FF2B5EF4-FFF2-40B4-BE49-F238E27FC236}">
                <a16:creationId xmlns:a16="http://schemas.microsoft.com/office/drawing/2014/main" id="{5C5EE0C2-082F-471E-A223-7E2461BC9E71}"/>
              </a:ext>
            </a:extLst>
          </p:cNvPr>
          <p:cNvSpPr txBox="1"/>
          <p:nvPr/>
        </p:nvSpPr>
        <p:spPr>
          <a:xfrm>
            <a:off x="1163897" y="2967899"/>
            <a:ext cx="9189626" cy="3170099"/>
          </a:xfrm>
          <a:prstGeom prst="rect">
            <a:avLst/>
          </a:prstGeom>
          <a:noFill/>
        </p:spPr>
        <p:txBody>
          <a:bodyPr wrap="square" rtlCol="0">
            <a:spAutoFit/>
          </a:bodyPr>
          <a:lstStyle/>
          <a:p>
            <a:r>
              <a:rPr lang="fr-FR" sz="4000" dirty="0">
                <a:solidFill>
                  <a:srgbClr val="115076"/>
                </a:solidFill>
                <a:latin typeface="Century Gothic" panose="020B0502020202020204" pitchFamily="34" charset="0"/>
              </a:rPr>
              <a:t>heureux		triste		tragique</a:t>
            </a:r>
          </a:p>
          <a:p>
            <a:endParaRPr lang="fr-FR" sz="4000" dirty="0">
              <a:solidFill>
                <a:srgbClr val="115076"/>
              </a:solidFill>
              <a:latin typeface="Century Gothic" panose="020B0502020202020204" pitchFamily="34" charset="0"/>
            </a:endParaRPr>
          </a:p>
          <a:p>
            <a:r>
              <a:rPr lang="fr-FR" sz="4000" dirty="0">
                <a:solidFill>
                  <a:srgbClr val="115076"/>
                </a:solidFill>
                <a:latin typeface="Century Gothic" panose="020B0502020202020204" pitchFamily="34" charset="0"/>
              </a:rPr>
              <a:t>		pessimiste		optimiste</a:t>
            </a:r>
          </a:p>
          <a:p>
            <a:endParaRPr lang="fr-FR" sz="4000" dirty="0">
              <a:solidFill>
                <a:srgbClr val="115076"/>
              </a:solidFill>
              <a:latin typeface="Century Gothic" panose="020B0502020202020204" pitchFamily="34" charset="0"/>
            </a:endParaRPr>
          </a:p>
          <a:p>
            <a:r>
              <a:rPr lang="fr-FR" sz="4000" dirty="0">
                <a:solidFill>
                  <a:srgbClr val="115076"/>
                </a:solidFill>
                <a:latin typeface="Century Gothic" panose="020B0502020202020204" pitchFamily="34" charset="0"/>
              </a:rPr>
              <a:t>sarcastique	monotone		bizarre</a:t>
            </a:r>
            <a:endParaRPr lang="en-GB" sz="4000" dirty="0">
              <a:solidFill>
                <a:srgbClr val="115076"/>
              </a:solidFill>
              <a:latin typeface="Century Gothic" panose="020B0502020202020204" pitchFamily="34" charset="0"/>
            </a:endParaRPr>
          </a:p>
        </p:txBody>
      </p:sp>
      <p:sp>
        <p:nvSpPr>
          <p:cNvPr id="4" name="Rounded Rectangle 46">
            <a:extLst>
              <a:ext uri="{FF2B5EF4-FFF2-40B4-BE49-F238E27FC236}">
                <a16:creationId xmlns:a16="http://schemas.microsoft.com/office/drawing/2014/main" id="{BF912920-07F5-47B4-92FE-0706201A5B6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44037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Prononce</a:t>
            </a:r>
            <a:r>
              <a:rPr lang="en-GB" sz="3600" b="1" dirty="0">
                <a:solidFill>
                  <a:schemeClr val="bg1"/>
                </a:solidFill>
              </a:rPr>
              <a:t> les mots</a:t>
            </a:r>
          </a:p>
        </p:txBody>
      </p:sp>
      <p:sp>
        <p:nvSpPr>
          <p:cNvPr id="8" name="Rectangle 7">
            <a:extLst>
              <a:ext uri="{FF2B5EF4-FFF2-40B4-BE49-F238E27FC236}">
                <a16:creationId xmlns:a16="http://schemas.microsoft.com/office/drawing/2014/main" id="{8FBF16EA-E68D-4B34-B251-64C00C084E33}"/>
              </a:ext>
            </a:extLst>
          </p:cNvPr>
          <p:cNvSpPr>
            <a:spLocks noChangeArrowheads="1"/>
          </p:cNvSpPr>
          <p:nvPr/>
        </p:nvSpPr>
        <p:spPr bwMode="auto">
          <a:xfrm>
            <a:off x="10161440" y="125225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9" name="Line 4">
            <a:extLst>
              <a:ext uri="{FF2B5EF4-FFF2-40B4-BE49-F238E27FC236}">
                <a16:creationId xmlns:a16="http://schemas.microsoft.com/office/drawing/2014/main" id="{37D652F2-DAD8-470E-9A0A-98D0809BCFC6}"/>
              </a:ext>
            </a:extLst>
          </p:cNvPr>
          <p:cNvSpPr>
            <a:spLocks noChangeShapeType="1"/>
          </p:cNvSpPr>
          <p:nvPr/>
        </p:nvSpPr>
        <p:spPr bwMode="auto">
          <a:xfrm>
            <a:off x="10824897" y="125225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fr-FR" sz="2400" dirty="0">
              <a:solidFill>
                <a:srgbClr val="115076"/>
              </a:solidFill>
              <a:latin typeface="Century Gothic" panose="020B0502020202020204" pitchFamily="34" charset="0"/>
            </a:endParaRPr>
          </a:p>
        </p:txBody>
      </p:sp>
      <p:sp>
        <p:nvSpPr>
          <p:cNvPr id="11" name="Text Box 10">
            <a:extLst>
              <a:ext uri="{FF2B5EF4-FFF2-40B4-BE49-F238E27FC236}">
                <a16:creationId xmlns:a16="http://schemas.microsoft.com/office/drawing/2014/main" id="{30C847FA-B913-42DE-BEDC-81BB0475C779}"/>
              </a:ext>
            </a:extLst>
          </p:cNvPr>
          <p:cNvSpPr txBox="1">
            <a:spLocks noChangeArrowheads="1"/>
          </p:cNvSpPr>
          <p:nvPr/>
        </p:nvSpPr>
        <p:spPr bwMode="auto">
          <a:xfrm>
            <a:off x="10790412" y="324741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115076"/>
                </a:solidFill>
                <a:latin typeface="Century Gothic" panose="020B0502020202020204" pitchFamily="34" charset="0"/>
              </a:rPr>
              <a:t>secondes</a:t>
            </a:r>
            <a:endParaRPr lang="en-GB" b="1" dirty="0">
              <a:solidFill>
                <a:srgbClr val="115076"/>
              </a:solidFill>
              <a:latin typeface="Century Gothic" panose="020B0502020202020204" pitchFamily="34" charset="0"/>
            </a:endParaRPr>
          </a:p>
        </p:txBody>
      </p:sp>
      <p:sp>
        <p:nvSpPr>
          <p:cNvPr id="13" name="Text Box 12">
            <a:extLst>
              <a:ext uri="{FF2B5EF4-FFF2-40B4-BE49-F238E27FC236}">
                <a16:creationId xmlns:a16="http://schemas.microsoft.com/office/drawing/2014/main" id="{AEBB04B9-1658-4CCB-B97E-269DCFBD043F}"/>
              </a:ext>
            </a:extLst>
          </p:cNvPr>
          <p:cNvSpPr txBox="1">
            <a:spLocks noChangeArrowheads="1"/>
          </p:cNvSpPr>
          <p:nvPr/>
        </p:nvSpPr>
        <p:spPr bwMode="auto">
          <a:xfrm>
            <a:off x="11031891" y="110565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115076"/>
                </a:solidFill>
                <a:latin typeface="Century Gothic" panose="020B0502020202020204" pitchFamily="34" charset="0"/>
              </a:rPr>
              <a:t>60</a:t>
            </a:r>
          </a:p>
        </p:txBody>
      </p:sp>
      <p:sp>
        <p:nvSpPr>
          <p:cNvPr id="14" name="Text Box 14">
            <a:extLst>
              <a:ext uri="{FF2B5EF4-FFF2-40B4-BE49-F238E27FC236}">
                <a16:creationId xmlns:a16="http://schemas.microsoft.com/office/drawing/2014/main" id="{61F42962-4EF1-42C8-A0C1-87E70B64B022}"/>
              </a:ext>
            </a:extLst>
          </p:cNvPr>
          <p:cNvSpPr txBox="1">
            <a:spLocks noChangeArrowheads="1"/>
          </p:cNvSpPr>
          <p:nvPr/>
        </p:nvSpPr>
        <p:spPr bwMode="auto">
          <a:xfrm>
            <a:off x="11007203" y="523923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115076"/>
                </a:solidFill>
                <a:latin typeface="Century Gothic" panose="020B0502020202020204" pitchFamily="34" charset="0"/>
              </a:rPr>
              <a:t>0</a:t>
            </a:r>
          </a:p>
        </p:txBody>
      </p:sp>
      <p:sp>
        <p:nvSpPr>
          <p:cNvPr id="15" name="AutoShape 11">
            <a:hlinkClick r:id="" action="ppaction://noaction" highlightClick="1"/>
            <a:extLst>
              <a:ext uri="{FF2B5EF4-FFF2-40B4-BE49-F238E27FC236}">
                <a16:creationId xmlns:a16="http://schemas.microsoft.com/office/drawing/2014/main" id="{457261B0-9A0A-4D1D-9856-F2D8DE8F666B}"/>
              </a:ext>
            </a:extLst>
          </p:cNvPr>
          <p:cNvSpPr>
            <a:spLocks noChangeArrowheads="1"/>
          </p:cNvSpPr>
          <p:nvPr/>
        </p:nvSpPr>
        <p:spPr bwMode="auto">
          <a:xfrm>
            <a:off x="9658446" y="5653862"/>
            <a:ext cx="1509516" cy="551532"/>
          </a:xfrm>
          <a:prstGeom prst="actionButtonBlank">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Commencer</a:t>
            </a:r>
          </a:p>
        </p:txBody>
      </p:sp>
      <p:graphicFrame>
        <p:nvGraphicFramePr>
          <p:cNvPr id="16" name="Table 15">
            <a:extLst>
              <a:ext uri="{FF2B5EF4-FFF2-40B4-BE49-F238E27FC236}">
                <a16:creationId xmlns:a16="http://schemas.microsoft.com/office/drawing/2014/main" id="{331485DC-5361-4D4E-9773-AB3667A7CCDB}"/>
              </a:ext>
            </a:extLst>
          </p:cNvPr>
          <p:cNvGraphicFramePr>
            <a:graphicFrameLocks noGrp="1"/>
          </p:cNvGraphicFramePr>
          <p:nvPr>
            <p:extLst>
              <p:ext uri="{D42A27DB-BD31-4B8C-83A1-F6EECF244321}">
                <p14:modId xmlns:p14="http://schemas.microsoft.com/office/powerpoint/2010/main" val="440605512"/>
              </p:ext>
            </p:extLst>
          </p:nvPr>
        </p:nvGraphicFramePr>
        <p:xfrm>
          <a:off x="77979" y="1409338"/>
          <a:ext cx="9900000" cy="3842096"/>
        </p:xfrm>
        <a:graphic>
          <a:graphicData uri="http://schemas.openxmlformats.org/drawingml/2006/table">
            <a:tbl>
              <a:tblPr firstRow="1" bandRow="1">
                <a:tableStyleId>{5940675A-B579-460E-94D1-54222C63F5DA}</a:tableStyleId>
              </a:tblPr>
              <a:tblGrid>
                <a:gridCol w="1980000">
                  <a:extLst>
                    <a:ext uri="{9D8B030D-6E8A-4147-A177-3AD203B41FA5}">
                      <a16:colId xmlns:a16="http://schemas.microsoft.com/office/drawing/2014/main" val="20000"/>
                    </a:ext>
                  </a:extLst>
                </a:gridCol>
                <a:gridCol w="1980000">
                  <a:extLst>
                    <a:ext uri="{9D8B030D-6E8A-4147-A177-3AD203B41FA5}">
                      <a16:colId xmlns:a16="http://schemas.microsoft.com/office/drawing/2014/main" val="20001"/>
                    </a:ext>
                  </a:extLst>
                </a:gridCol>
                <a:gridCol w="1980000">
                  <a:extLst>
                    <a:ext uri="{9D8B030D-6E8A-4147-A177-3AD203B41FA5}">
                      <a16:colId xmlns:a16="http://schemas.microsoft.com/office/drawing/2014/main" val="20002"/>
                    </a:ext>
                  </a:extLst>
                </a:gridCol>
                <a:gridCol w="1980000">
                  <a:extLst>
                    <a:ext uri="{9D8B030D-6E8A-4147-A177-3AD203B41FA5}">
                      <a16:colId xmlns:a16="http://schemas.microsoft.com/office/drawing/2014/main" val="20003"/>
                    </a:ext>
                  </a:extLst>
                </a:gridCol>
                <a:gridCol w="1980000">
                  <a:extLst>
                    <a:ext uri="{9D8B030D-6E8A-4147-A177-3AD203B41FA5}">
                      <a16:colId xmlns:a16="http://schemas.microsoft.com/office/drawing/2014/main" val="20004"/>
                    </a:ext>
                  </a:extLst>
                </a:gridCol>
              </a:tblGrid>
              <a:tr h="12248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B0502020202020204" pitchFamily="34" charset="0"/>
                        </a:rPr>
                        <a:t>mère</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affaires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tricot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continue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tout</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4336276"/>
                  </a:ext>
                </a:extLst>
              </a:tr>
              <a:tr h="1224885">
                <a:tc>
                  <a:txBody>
                    <a:bodyPr/>
                    <a:lstStyle/>
                    <a:p>
                      <a:pPr algn="ctr"/>
                      <a:r>
                        <a:rPr lang="en-GB" sz="2400" b="1" dirty="0">
                          <a:solidFill>
                            <a:srgbClr val="115076"/>
                          </a:solidFill>
                          <a:latin typeface="Century Gothic" panose="020B0502020202020204" pitchFamily="34" charset="0"/>
                        </a:rPr>
                        <a:t>fait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trouve</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absolument</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naturel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fils</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92326">
                <a:tc>
                  <a:txBody>
                    <a:bodyPr/>
                    <a:lstStyle/>
                    <a:p>
                      <a:pPr algn="ctr"/>
                      <a:r>
                        <a:rPr lang="en-GB" sz="2400" b="1" dirty="0">
                          <a:solidFill>
                            <a:srgbClr val="115076"/>
                          </a:solidFill>
                          <a:latin typeface="Century Gothic" panose="020B0502020202020204" pitchFamily="34" charset="0"/>
                        </a:rPr>
                        <a:t>guerre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vie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cimetière</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B0502020202020204" pitchFamily="34" charset="0"/>
                        </a:rPr>
                        <a:t>trouvent</a:t>
                      </a:r>
                      <a:endParaRPr lang="en-GB" sz="2400" b="1" kern="1200" dirty="0">
                        <a:solidFill>
                          <a:srgbClr val="EE6000"/>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père</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 name="Rounded Rectangle 46">
            <a:extLst>
              <a:ext uri="{FF2B5EF4-FFF2-40B4-BE49-F238E27FC236}">
                <a16:creationId xmlns:a16="http://schemas.microsoft.com/office/drawing/2014/main" id="{E3DBC536-2F34-4186-B1AC-04C8A1DFCF6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4582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8"/>
                                        </p:tgtEl>
                                      </p:cBhvr>
                                    </p:animEffect>
                                    <p:set>
                                      <p:cBhvr>
                                        <p:cTn id="7"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Familiale</a:t>
            </a:r>
            <a:r>
              <a:rPr lang="en-GB" sz="3600" b="1" dirty="0">
                <a:solidFill>
                  <a:schemeClr val="bg1"/>
                </a:solidFill>
              </a:rPr>
              <a:t> : la </a:t>
            </a:r>
            <a:r>
              <a:rPr lang="en-GB" sz="3600" b="1" dirty="0" err="1">
                <a:solidFill>
                  <a:schemeClr val="bg1"/>
                </a:solidFill>
              </a:rPr>
              <a:t>répétition</a:t>
            </a:r>
            <a:endParaRPr lang="en-GB" sz="3600" b="1" dirty="0">
              <a:solidFill>
                <a:schemeClr val="bg1"/>
              </a:solidFill>
            </a:endParaRPr>
          </a:p>
        </p:txBody>
      </p:sp>
      <p:graphicFrame>
        <p:nvGraphicFramePr>
          <p:cNvPr id="4" name="Table 3">
            <a:extLst>
              <a:ext uri="{FF2B5EF4-FFF2-40B4-BE49-F238E27FC236}">
                <a16:creationId xmlns:a16="http://schemas.microsoft.com/office/drawing/2014/main" id="{E97768CE-8764-448C-B738-01D41B2B4AD6}"/>
              </a:ext>
            </a:extLst>
          </p:cNvPr>
          <p:cNvGraphicFramePr>
            <a:graphicFrameLocks noGrp="1"/>
          </p:cNvGraphicFramePr>
          <p:nvPr>
            <p:extLst>
              <p:ext uri="{D42A27DB-BD31-4B8C-83A1-F6EECF244321}">
                <p14:modId xmlns:p14="http://schemas.microsoft.com/office/powerpoint/2010/main" val="2750453484"/>
              </p:ext>
            </p:extLst>
          </p:nvPr>
        </p:nvGraphicFramePr>
        <p:xfrm>
          <a:off x="1146000" y="1412930"/>
          <a:ext cx="9900000" cy="1224885"/>
        </p:xfrm>
        <a:graphic>
          <a:graphicData uri="http://schemas.openxmlformats.org/drawingml/2006/table">
            <a:tbl>
              <a:tblPr firstRow="1" bandRow="1">
                <a:tableStyleId>{5940675A-B579-460E-94D1-54222C63F5DA}</a:tableStyleId>
              </a:tblPr>
              <a:tblGrid>
                <a:gridCol w="1980000">
                  <a:extLst>
                    <a:ext uri="{9D8B030D-6E8A-4147-A177-3AD203B41FA5}">
                      <a16:colId xmlns:a16="http://schemas.microsoft.com/office/drawing/2014/main" val="2144714863"/>
                    </a:ext>
                  </a:extLst>
                </a:gridCol>
                <a:gridCol w="1980000">
                  <a:extLst>
                    <a:ext uri="{9D8B030D-6E8A-4147-A177-3AD203B41FA5}">
                      <a16:colId xmlns:a16="http://schemas.microsoft.com/office/drawing/2014/main" val="1415291531"/>
                    </a:ext>
                  </a:extLst>
                </a:gridCol>
                <a:gridCol w="1980000">
                  <a:extLst>
                    <a:ext uri="{9D8B030D-6E8A-4147-A177-3AD203B41FA5}">
                      <a16:colId xmlns:a16="http://schemas.microsoft.com/office/drawing/2014/main" val="2669996386"/>
                    </a:ext>
                  </a:extLst>
                </a:gridCol>
                <a:gridCol w="1980000">
                  <a:extLst>
                    <a:ext uri="{9D8B030D-6E8A-4147-A177-3AD203B41FA5}">
                      <a16:colId xmlns:a16="http://schemas.microsoft.com/office/drawing/2014/main" val="279799592"/>
                    </a:ext>
                  </a:extLst>
                </a:gridCol>
                <a:gridCol w="1980000">
                  <a:extLst>
                    <a:ext uri="{9D8B030D-6E8A-4147-A177-3AD203B41FA5}">
                      <a16:colId xmlns:a16="http://schemas.microsoft.com/office/drawing/2014/main" val="1699289710"/>
                    </a:ext>
                  </a:extLst>
                </a:gridCol>
              </a:tblGrid>
              <a:tr h="12248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EE6000"/>
                          </a:solidFill>
                          <a:latin typeface="Century Gothic" panose="020B0502020202020204" pitchFamily="34" charset="0"/>
                        </a:rPr>
                        <a:t>mère</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EE6000"/>
                          </a:solidFill>
                          <a:latin typeface="Century Gothic" panose="020B0502020202020204" pitchFamily="34" charset="0"/>
                        </a:rPr>
                        <a:t>affaires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tricot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continue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tout</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7591376"/>
                  </a:ext>
                </a:extLst>
              </a:tr>
            </a:tbl>
          </a:graphicData>
        </a:graphic>
      </p:graphicFrame>
      <p:graphicFrame>
        <p:nvGraphicFramePr>
          <p:cNvPr id="5" name="Table 4">
            <a:extLst>
              <a:ext uri="{FF2B5EF4-FFF2-40B4-BE49-F238E27FC236}">
                <a16:creationId xmlns:a16="http://schemas.microsoft.com/office/drawing/2014/main" id="{AB4C56AB-2BAB-4362-9516-22EA2B500B30}"/>
              </a:ext>
            </a:extLst>
          </p:cNvPr>
          <p:cNvGraphicFramePr>
            <a:graphicFrameLocks noGrp="1"/>
          </p:cNvGraphicFramePr>
          <p:nvPr>
            <p:extLst>
              <p:ext uri="{D42A27DB-BD31-4B8C-83A1-F6EECF244321}">
                <p14:modId xmlns:p14="http://schemas.microsoft.com/office/powerpoint/2010/main" val="4257082855"/>
              </p:ext>
            </p:extLst>
          </p:nvPr>
        </p:nvGraphicFramePr>
        <p:xfrm>
          <a:off x="1146000" y="2631596"/>
          <a:ext cx="9900000" cy="1392326"/>
        </p:xfrm>
        <a:graphic>
          <a:graphicData uri="http://schemas.openxmlformats.org/drawingml/2006/table">
            <a:tbl>
              <a:tblPr firstRow="1" bandRow="1">
                <a:tableStyleId>{5940675A-B579-460E-94D1-54222C63F5DA}</a:tableStyleId>
              </a:tblPr>
              <a:tblGrid>
                <a:gridCol w="1980000">
                  <a:extLst>
                    <a:ext uri="{9D8B030D-6E8A-4147-A177-3AD203B41FA5}">
                      <a16:colId xmlns:a16="http://schemas.microsoft.com/office/drawing/2014/main" val="1727751452"/>
                    </a:ext>
                  </a:extLst>
                </a:gridCol>
                <a:gridCol w="1980000">
                  <a:extLst>
                    <a:ext uri="{9D8B030D-6E8A-4147-A177-3AD203B41FA5}">
                      <a16:colId xmlns:a16="http://schemas.microsoft.com/office/drawing/2014/main" val="2112478352"/>
                    </a:ext>
                  </a:extLst>
                </a:gridCol>
                <a:gridCol w="1980000">
                  <a:extLst>
                    <a:ext uri="{9D8B030D-6E8A-4147-A177-3AD203B41FA5}">
                      <a16:colId xmlns:a16="http://schemas.microsoft.com/office/drawing/2014/main" val="3886987055"/>
                    </a:ext>
                  </a:extLst>
                </a:gridCol>
                <a:gridCol w="1980000">
                  <a:extLst>
                    <a:ext uri="{9D8B030D-6E8A-4147-A177-3AD203B41FA5}">
                      <a16:colId xmlns:a16="http://schemas.microsoft.com/office/drawing/2014/main" val="2186166787"/>
                    </a:ext>
                  </a:extLst>
                </a:gridCol>
                <a:gridCol w="1980000">
                  <a:extLst>
                    <a:ext uri="{9D8B030D-6E8A-4147-A177-3AD203B41FA5}">
                      <a16:colId xmlns:a16="http://schemas.microsoft.com/office/drawing/2014/main" val="3665285214"/>
                    </a:ext>
                  </a:extLst>
                </a:gridCol>
              </a:tblGrid>
              <a:tr h="1392326">
                <a:tc>
                  <a:txBody>
                    <a:bodyPr/>
                    <a:lstStyle/>
                    <a:p>
                      <a:pPr algn="ctr"/>
                      <a:r>
                        <a:rPr lang="en-GB" sz="2400" b="1" dirty="0">
                          <a:solidFill>
                            <a:srgbClr val="EE6000"/>
                          </a:solidFill>
                          <a:latin typeface="Century Gothic" panose="020B0502020202020204" pitchFamily="34" charset="0"/>
                        </a:rPr>
                        <a:t>guerre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vie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EE6000"/>
                          </a:solidFill>
                          <a:latin typeface="Century Gothic" panose="020B0502020202020204" pitchFamily="34" charset="0"/>
                        </a:rPr>
                        <a:t>cimetière</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B0502020202020204" pitchFamily="34" charset="0"/>
                        </a:rPr>
                        <a:t>trouvent</a:t>
                      </a:r>
                      <a:endParaRPr lang="en-GB" sz="2400" b="1" kern="1200" dirty="0">
                        <a:solidFill>
                          <a:srgbClr val="EE6000"/>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EE6000"/>
                          </a:solidFill>
                          <a:latin typeface="Century Gothic" panose="020B0502020202020204" pitchFamily="34" charset="0"/>
                        </a:rPr>
                        <a:t>père</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2678533"/>
                  </a:ext>
                </a:extLst>
              </a:tr>
            </a:tbl>
          </a:graphicData>
        </a:graphic>
      </p:graphicFrame>
      <p:sp>
        <p:nvSpPr>
          <p:cNvPr id="9" name="TextBox 8">
            <a:extLst>
              <a:ext uri="{FF2B5EF4-FFF2-40B4-BE49-F238E27FC236}">
                <a16:creationId xmlns:a16="http://schemas.microsoft.com/office/drawing/2014/main" id="{FAC5CD91-A05F-4D2C-9BD9-AD49C2E38498}"/>
              </a:ext>
            </a:extLst>
          </p:cNvPr>
          <p:cNvSpPr txBox="1"/>
          <p:nvPr/>
        </p:nvSpPr>
        <p:spPr>
          <a:xfrm>
            <a:off x="134310" y="4023922"/>
            <a:ext cx="6322935" cy="2308324"/>
          </a:xfrm>
          <a:prstGeom prst="rect">
            <a:avLst/>
          </a:prstGeom>
          <a:noFill/>
        </p:spPr>
        <p:txBody>
          <a:bodyPr wrap="square" rtlCol="0">
            <a:spAutoFit/>
          </a:bodyPr>
          <a:lstStyle/>
          <a:p>
            <a:r>
              <a:rPr lang="fr-FR" sz="2400" i="1" dirty="0">
                <a:solidFill>
                  <a:srgbClr val="115076"/>
                </a:solidFill>
                <a:latin typeface="Century Gothic" panose="020B0502020202020204" pitchFamily="34" charset="0"/>
              </a:rPr>
              <a:t>[Line 22]</a:t>
            </a:r>
            <a:br>
              <a:rPr lang="fr-FR" sz="2400" dirty="0">
                <a:solidFill>
                  <a:srgbClr val="115076"/>
                </a:solidFill>
                <a:latin typeface="Century Gothic" panose="020B0502020202020204" pitchFamily="34" charset="0"/>
              </a:rPr>
            </a:br>
            <a:r>
              <a:rPr lang="fr-FR" sz="2400" i="1" dirty="0">
                <a:solidFill>
                  <a:srgbClr val="115076"/>
                </a:solidFill>
                <a:latin typeface="Century Gothic" panose="020B0502020202020204" pitchFamily="34" charset="0"/>
              </a:rPr>
              <a:t>[Line 23]</a:t>
            </a:r>
          </a:p>
          <a:p>
            <a:r>
              <a:rPr lang="fr-FR" sz="2400" i="1" dirty="0">
                <a:solidFill>
                  <a:srgbClr val="115076"/>
                </a:solidFill>
                <a:latin typeface="Century Gothic" panose="020B0502020202020204" pitchFamily="34" charset="0"/>
              </a:rPr>
              <a:t>[Line 24]</a:t>
            </a:r>
            <a:br>
              <a:rPr lang="fr-FR" sz="2400" dirty="0">
                <a:solidFill>
                  <a:srgbClr val="115076"/>
                </a:solidFill>
                <a:latin typeface="Century Gothic" panose="020B0502020202020204" pitchFamily="34" charset="0"/>
              </a:rPr>
            </a:br>
            <a:r>
              <a:rPr lang="fr-FR" sz="2400" i="1" dirty="0">
                <a:solidFill>
                  <a:srgbClr val="115076"/>
                </a:solidFill>
                <a:latin typeface="Century Gothic" panose="020B0502020202020204" pitchFamily="34" charset="0"/>
              </a:rPr>
              <a:t>[Line 25]</a:t>
            </a:r>
            <a:br>
              <a:rPr lang="fr-FR" sz="2400" dirty="0">
                <a:solidFill>
                  <a:srgbClr val="115076"/>
                </a:solidFill>
                <a:latin typeface="Century Gothic" panose="020B0502020202020204" pitchFamily="34" charset="0"/>
              </a:rPr>
            </a:br>
            <a:r>
              <a:rPr lang="fr-FR" sz="2400" i="1" dirty="0">
                <a:solidFill>
                  <a:srgbClr val="115076"/>
                </a:solidFill>
                <a:latin typeface="Century Gothic" panose="020B0502020202020204" pitchFamily="34" charset="0"/>
              </a:rPr>
              <a:t>[Line 26]</a:t>
            </a:r>
            <a:br>
              <a:rPr lang="fr-FR" sz="2400" dirty="0">
                <a:solidFill>
                  <a:srgbClr val="115076"/>
                </a:solidFill>
                <a:latin typeface="Century Gothic" panose="020B0502020202020204" pitchFamily="34" charset="0"/>
              </a:rPr>
            </a:br>
            <a:r>
              <a:rPr lang="fr-FR" sz="2400" i="1" dirty="0">
                <a:solidFill>
                  <a:srgbClr val="115076"/>
                </a:solidFill>
                <a:latin typeface="Century Gothic" panose="020B0502020202020204" pitchFamily="34" charset="0"/>
              </a:rPr>
              <a:t>[Line 27]</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2E53CAD-D83F-41FF-8785-D9ED213CFAD0}"/>
              </a:ext>
            </a:extLst>
          </p:cNvPr>
          <p:cNvSpPr txBox="1"/>
          <p:nvPr/>
        </p:nvSpPr>
        <p:spPr>
          <a:xfrm>
            <a:off x="6457245" y="4023922"/>
            <a:ext cx="5600445" cy="2246769"/>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La </a:t>
            </a:r>
            <a:r>
              <a:rPr lang="en-GB" sz="2800" b="1" dirty="0" err="1">
                <a:solidFill>
                  <a:srgbClr val="115076"/>
                </a:solidFill>
                <a:latin typeface="Century Gothic" panose="020B0502020202020204" pitchFamily="34" charset="0"/>
              </a:rPr>
              <a:t>répétition</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ça</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évoque</a:t>
            </a:r>
            <a:r>
              <a:rPr lang="en-GB" sz="2800" b="1" dirty="0">
                <a:solidFill>
                  <a:srgbClr val="115076"/>
                </a:solidFill>
                <a:latin typeface="Century Gothic" panose="020B0502020202020204" pitchFamily="34" charset="0"/>
              </a:rPr>
              <a:t> … ?</a:t>
            </a:r>
          </a:p>
          <a:p>
            <a:endParaRPr lang="en-GB" sz="2800" b="1" dirty="0">
              <a:solidFill>
                <a:srgbClr val="115076"/>
              </a:solidFill>
              <a:latin typeface="Century Gothic" panose="020B0502020202020204" pitchFamily="34" charset="0"/>
            </a:endParaRPr>
          </a:p>
          <a:p>
            <a:pPr marL="342900" indent="-342900">
              <a:buFont typeface="Arial" panose="020B0604020202020204" pitchFamily="34" charset="0"/>
              <a:buChar char="•"/>
            </a:pPr>
            <a:r>
              <a:rPr lang="en-GB" sz="2800" dirty="0">
                <a:solidFill>
                  <a:srgbClr val="115076"/>
                </a:solidFill>
                <a:latin typeface="Century Gothic" panose="020B0502020202020204" pitchFamily="34" charset="0"/>
              </a:rPr>
              <a:t>la </a:t>
            </a:r>
            <a:r>
              <a:rPr lang="en-GB" sz="2800" dirty="0" err="1">
                <a:solidFill>
                  <a:srgbClr val="115076"/>
                </a:solidFill>
                <a:latin typeface="Century Gothic" panose="020B0502020202020204" pitchFamily="34" charset="0"/>
              </a:rPr>
              <a:t>monotonie</a:t>
            </a:r>
            <a:endParaRPr lang="en-GB" sz="2800" dirty="0">
              <a:solidFill>
                <a:srgbClr val="115076"/>
              </a:solidFill>
              <a:latin typeface="Century Gothic" panose="020B0502020202020204" pitchFamily="34" charset="0"/>
            </a:endParaRPr>
          </a:p>
          <a:p>
            <a:pPr marL="342900" indent="-342900">
              <a:buFont typeface="Arial" panose="020B0604020202020204" pitchFamily="34" charset="0"/>
              <a:buChar char="•"/>
            </a:pPr>
            <a:r>
              <a:rPr lang="en-GB" sz="2800" dirty="0">
                <a:solidFill>
                  <a:srgbClr val="115076"/>
                </a:solidFill>
                <a:latin typeface="Century Gothic" panose="020B0502020202020204" pitchFamily="34" charset="0"/>
              </a:rPr>
              <a:t>la routine</a:t>
            </a:r>
          </a:p>
          <a:p>
            <a:pPr marL="342900" indent="-342900">
              <a:buFont typeface="Arial" panose="020B0604020202020204" pitchFamily="34" charset="0"/>
              <a:buChar char="•"/>
            </a:pPr>
            <a:r>
              <a:rPr lang="en-GB" sz="2800" dirty="0" err="1">
                <a:solidFill>
                  <a:srgbClr val="115076"/>
                </a:solidFill>
                <a:latin typeface="Century Gothic" panose="020B0502020202020204" pitchFamily="34" charset="0"/>
              </a:rPr>
              <a:t>l’indifférence</a:t>
            </a:r>
            <a:endParaRPr lang="en-GB" sz="2800" dirty="0">
              <a:solidFill>
                <a:srgbClr val="115076"/>
              </a:solidFill>
              <a:latin typeface="Century Gothic" panose="020B0502020202020204" pitchFamily="34" charset="0"/>
            </a:endParaRPr>
          </a:p>
        </p:txBody>
      </p:sp>
      <p:sp>
        <p:nvSpPr>
          <p:cNvPr id="6" name="Rounded Rectangle 46">
            <a:extLst>
              <a:ext uri="{FF2B5EF4-FFF2-40B4-BE49-F238E27FC236}">
                <a16:creationId xmlns:a16="http://schemas.microsoft.com/office/drawing/2014/main" id="{071B68AD-78C5-4A96-A78F-FA0BF037721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674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Familiale</a:t>
            </a:r>
            <a:r>
              <a:rPr lang="en-GB" sz="3600" b="1" dirty="0">
                <a:solidFill>
                  <a:schemeClr val="bg1"/>
                </a:solidFill>
              </a:rPr>
              <a:t>: le message</a:t>
            </a:r>
          </a:p>
        </p:txBody>
      </p:sp>
      <p:sp>
        <p:nvSpPr>
          <p:cNvPr id="8" name="Title 1">
            <a:extLst>
              <a:ext uri="{FF2B5EF4-FFF2-40B4-BE49-F238E27FC236}">
                <a16:creationId xmlns:a16="http://schemas.microsoft.com/office/drawing/2014/main" id="{E946D9E2-5282-4911-9ACC-A550302EFCA8}"/>
              </a:ext>
            </a:extLst>
          </p:cNvPr>
          <p:cNvSpPr txBox="1">
            <a:spLocks/>
          </p:cNvSpPr>
          <p:nvPr/>
        </p:nvSpPr>
        <p:spPr>
          <a:xfrm>
            <a:off x="215468" y="1230177"/>
            <a:ext cx="8554740" cy="607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rgbClr val="115076"/>
                </a:solidFill>
              </a:rPr>
              <a:t>Lis le po</a:t>
            </a:r>
            <a:r>
              <a:rPr lang="fr-FR" sz="2800" b="1" dirty="0" err="1">
                <a:solidFill>
                  <a:srgbClr val="115076"/>
                </a:solidFill>
              </a:rPr>
              <a:t>ème</a:t>
            </a:r>
            <a:r>
              <a:rPr lang="fr-FR" sz="2800" b="1" dirty="0">
                <a:solidFill>
                  <a:srgbClr val="115076"/>
                </a:solidFill>
              </a:rPr>
              <a:t>. C’est quoi le message ?</a:t>
            </a:r>
            <a:endParaRPr lang="en-GB" sz="2800" b="1" dirty="0">
              <a:solidFill>
                <a:srgbClr val="115076"/>
              </a:solidFill>
            </a:endParaRPr>
          </a:p>
        </p:txBody>
      </p:sp>
      <p:sp>
        <p:nvSpPr>
          <p:cNvPr id="9" name="TextBox 8">
            <a:extLst>
              <a:ext uri="{FF2B5EF4-FFF2-40B4-BE49-F238E27FC236}">
                <a16:creationId xmlns:a16="http://schemas.microsoft.com/office/drawing/2014/main" id="{72E73B81-963C-4892-A8D7-D7A9200E7B6A}"/>
              </a:ext>
            </a:extLst>
          </p:cNvPr>
          <p:cNvSpPr txBox="1"/>
          <p:nvPr/>
        </p:nvSpPr>
        <p:spPr>
          <a:xfrm>
            <a:off x="216711" y="1904020"/>
            <a:ext cx="6438242" cy="4401205"/>
          </a:xfrm>
          <a:prstGeom prst="rect">
            <a:avLst/>
          </a:prstGeom>
          <a:noFill/>
        </p:spPr>
        <p:txBody>
          <a:bodyPr wrap="square" rtlCol="0">
            <a:spAutoFit/>
          </a:bodyPr>
          <a:lstStyle/>
          <a:p>
            <a:r>
              <a:rPr lang="fr-FR" sz="2000" dirty="0">
                <a:solidFill>
                  <a:srgbClr val="115076"/>
                </a:solidFill>
                <a:latin typeface="Century Gothic" panose="020B0502020202020204" pitchFamily="34" charset="0"/>
              </a:rPr>
              <a:t>Les hommes qui font la guerre…</a:t>
            </a:r>
          </a:p>
          <a:p>
            <a:r>
              <a:rPr lang="fr-FR" sz="2000" dirty="0">
                <a:solidFill>
                  <a:srgbClr val="115076"/>
                </a:solidFill>
                <a:latin typeface="Century Gothic" panose="020B0502020202020204" pitchFamily="34" charset="0"/>
              </a:rPr>
              <a:t>	(A) sont des héros</a:t>
            </a:r>
          </a:p>
          <a:p>
            <a:r>
              <a:rPr lang="fr-FR" sz="2000" dirty="0">
                <a:solidFill>
                  <a:srgbClr val="115076"/>
                </a:solidFill>
                <a:latin typeface="Century Gothic" panose="020B0502020202020204" pitchFamily="34" charset="0"/>
              </a:rPr>
              <a:t>	(B) sont des victimes</a:t>
            </a:r>
          </a:p>
          <a:p>
            <a:r>
              <a:rPr lang="fr-FR" sz="2000" dirty="0">
                <a:solidFill>
                  <a:srgbClr val="115076"/>
                </a:solidFill>
                <a:latin typeface="Century Gothic" panose="020B0502020202020204" pitchFamily="34" charset="0"/>
              </a:rPr>
              <a:t>	(C) sont courageux</a:t>
            </a:r>
          </a:p>
          <a:p>
            <a:r>
              <a:rPr lang="fr-FR" sz="2000" dirty="0">
                <a:solidFill>
                  <a:srgbClr val="115076"/>
                </a:solidFill>
                <a:latin typeface="Century Gothic" panose="020B0502020202020204" pitchFamily="34" charset="0"/>
              </a:rPr>
              <a:t>  </a:t>
            </a:r>
          </a:p>
          <a:p>
            <a:r>
              <a:rPr lang="fr-FR" sz="2000" dirty="0">
                <a:solidFill>
                  <a:srgbClr val="115076"/>
                </a:solidFill>
                <a:latin typeface="Century Gothic" panose="020B0502020202020204" pitchFamily="34" charset="0"/>
              </a:rPr>
              <a:t>La guerre…</a:t>
            </a:r>
          </a:p>
          <a:p>
            <a:r>
              <a:rPr lang="fr-FR" sz="2000" dirty="0">
                <a:solidFill>
                  <a:srgbClr val="115076"/>
                </a:solidFill>
                <a:latin typeface="Century Gothic" panose="020B0502020202020204" pitchFamily="34" charset="0"/>
              </a:rPr>
              <a:t>	(A) est nécessaire</a:t>
            </a:r>
          </a:p>
          <a:p>
            <a:r>
              <a:rPr lang="fr-FR" sz="2000" dirty="0">
                <a:solidFill>
                  <a:srgbClr val="115076"/>
                </a:solidFill>
                <a:latin typeface="Century Gothic" panose="020B0502020202020204" pitchFamily="34" charset="0"/>
              </a:rPr>
              <a:t>	(B) est une tragédie humaine</a:t>
            </a:r>
          </a:p>
          <a:p>
            <a:r>
              <a:rPr lang="fr-FR" sz="2000" dirty="0">
                <a:solidFill>
                  <a:srgbClr val="115076"/>
                </a:solidFill>
                <a:latin typeface="Century Gothic" panose="020B0502020202020204" pitchFamily="34" charset="0"/>
              </a:rPr>
              <a:t>	(C) est une chose naturelle</a:t>
            </a:r>
          </a:p>
          <a:p>
            <a:r>
              <a:rPr lang="fr-FR" sz="2000" dirty="0">
                <a:solidFill>
                  <a:srgbClr val="115076"/>
                </a:solidFill>
                <a:latin typeface="Century Gothic" panose="020B0502020202020204" pitchFamily="34" charset="0"/>
              </a:rPr>
              <a:t>	</a:t>
            </a:r>
          </a:p>
          <a:p>
            <a:r>
              <a:rPr lang="fr-FR" sz="2000" dirty="0">
                <a:solidFill>
                  <a:srgbClr val="115076"/>
                </a:solidFill>
                <a:latin typeface="Century Gothic" panose="020B0502020202020204" pitchFamily="34" charset="0"/>
              </a:rPr>
              <a:t>La société…</a:t>
            </a:r>
          </a:p>
          <a:p>
            <a:r>
              <a:rPr lang="fr-FR" sz="2000" dirty="0">
                <a:solidFill>
                  <a:srgbClr val="115076"/>
                </a:solidFill>
                <a:latin typeface="Century Gothic" panose="020B0502020202020204" pitchFamily="34" charset="0"/>
              </a:rPr>
              <a:t>	(A) accepte la guerre – c’est normale</a:t>
            </a:r>
          </a:p>
          <a:p>
            <a:r>
              <a:rPr lang="fr-FR" sz="2000" dirty="0">
                <a:solidFill>
                  <a:srgbClr val="115076"/>
                </a:solidFill>
                <a:latin typeface="Century Gothic" panose="020B0502020202020204" pitchFamily="34" charset="0"/>
              </a:rPr>
              <a:t>	(B) résiste la guerre</a:t>
            </a:r>
          </a:p>
          <a:p>
            <a:r>
              <a:rPr lang="fr-FR" sz="2000" dirty="0">
                <a:solidFill>
                  <a:srgbClr val="115076"/>
                </a:solidFill>
                <a:latin typeface="Century Gothic" panose="020B0502020202020204" pitchFamily="34" charset="0"/>
              </a:rPr>
              <a:t>	(C) est cruelle</a:t>
            </a:r>
          </a:p>
        </p:txBody>
      </p:sp>
      <p:pic>
        <p:nvPicPr>
          <p:cNvPr id="10" name="Picture 9">
            <a:extLst>
              <a:ext uri="{FF2B5EF4-FFF2-40B4-BE49-F238E27FC236}">
                <a16:creationId xmlns:a16="http://schemas.microsoft.com/office/drawing/2014/main" id="{B3B33785-03E1-4E02-BB7F-4C3D0970BE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73" b="10566"/>
          <a:stretch/>
        </p:blipFill>
        <p:spPr>
          <a:xfrm>
            <a:off x="8572500" y="182306"/>
            <a:ext cx="1537264" cy="2035025"/>
          </a:xfrm>
          <a:prstGeom prst="rect">
            <a:avLst/>
          </a:prstGeom>
        </p:spPr>
      </p:pic>
      <p:pic>
        <p:nvPicPr>
          <p:cNvPr id="11" name="Picture 10">
            <a:extLst>
              <a:ext uri="{FF2B5EF4-FFF2-40B4-BE49-F238E27FC236}">
                <a16:creationId xmlns:a16="http://schemas.microsoft.com/office/drawing/2014/main" id="{9FBE0CE8-E87E-470B-A1DF-792346977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040" y="4491699"/>
            <a:ext cx="2937776" cy="1809670"/>
          </a:xfrm>
          <a:prstGeom prst="rect">
            <a:avLst/>
          </a:prstGeom>
        </p:spPr>
      </p:pic>
      <p:pic>
        <p:nvPicPr>
          <p:cNvPr id="14" name="Picture 13">
            <a:extLst>
              <a:ext uri="{FF2B5EF4-FFF2-40B4-BE49-F238E27FC236}">
                <a16:creationId xmlns:a16="http://schemas.microsoft.com/office/drawing/2014/main" id="{29F98453-AA1A-448C-89C7-1779C711C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3040" y="2283516"/>
            <a:ext cx="2237073" cy="2141998"/>
          </a:xfrm>
          <a:prstGeom prst="rect">
            <a:avLst/>
          </a:prstGeom>
        </p:spPr>
      </p:pic>
      <p:sp>
        <p:nvSpPr>
          <p:cNvPr id="4" name="Rounded Rectangle 46">
            <a:extLst>
              <a:ext uri="{FF2B5EF4-FFF2-40B4-BE49-F238E27FC236}">
                <a16:creationId xmlns:a16="http://schemas.microsoft.com/office/drawing/2014/main" id="{8080D98A-3B4D-4249-815F-4BD44A29799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664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1" name="Picture 20">
            <a:extLst>
              <a:ext uri="{FF2B5EF4-FFF2-40B4-BE49-F238E27FC236}">
                <a16:creationId xmlns:a16="http://schemas.microsoft.com/office/drawing/2014/main" id="{C903AE11-970D-4793-8E18-B9815B6F32F7}"/>
              </a:ext>
            </a:extLst>
          </p:cNvPr>
          <p:cNvPicPr>
            <a:picLocks noChangeAspect="1"/>
          </p:cNvPicPr>
          <p:nvPr/>
        </p:nvPicPr>
        <p:blipFill>
          <a:blip r:embed="rId3"/>
          <a:stretch>
            <a:fillRect/>
          </a:stretch>
        </p:blipFill>
        <p:spPr>
          <a:xfrm>
            <a:off x="6163084" y="2018636"/>
            <a:ext cx="5805913" cy="4315068"/>
          </a:xfrm>
          <a:prstGeom prst="rect">
            <a:avLst/>
          </a:prstGeom>
        </p:spPr>
      </p:pic>
      <p:pic>
        <p:nvPicPr>
          <p:cNvPr id="2" name="Picture 1">
            <a:extLst>
              <a:ext uri="{FF2B5EF4-FFF2-40B4-BE49-F238E27FC236}">
                <a16:creationId xmlns:a16="http://schemas.microsoft.com/office/drawing/2014/main" id="{09CD725A-F36E-47A8-B8A9-B1285B10CC19}"/>
              </a:ext>
            </a:extLst>
          </p:cNvPr>
          <p:cNvPicPr>
            <a:picLocks noChangeAspect="1"/>
          </p:cNvPicPr>
          <p:nvPr/>
        </p:nvPicPr>
        <p:blipFill>
          <a:blip r:embed="rId3"/>
          <a:stretch>
            <a:fillRect/>
          </a:stretch>
        </p:blipFill>
        <p:spPr>
          <a:xfrm>
            <a:off x="290086" y="2018636"/>
            <a:ext cx="5805913" cy="4315068"/>
          </a:xfrm>
          <a:prstGeom prst="rect">
            <a:avLst/>
          </a:prstGeom>
        </p:spPr>
      </p:pic>
      <p:sp>
        <p:nvSpPr>
          <p:cNvPr id="5" name="TextBox 4"/>
          <p:cNvSpPr txBox="1"/>
          <p:nvPr/>
        </p:nvSpPr>
        <p:spPr>
          <a:xfrm>
            <a:off x="526324" y="2294939"/>
            <a:ext cx="5203134" cy="3170099"/>
          </a:xfrm>
          <a:prstGeom prst="rect">
            <a:avLst/>
          </a:prstGeom>
          <a:noFill/>
        </p:spPr>
        <p:txBody>
          <a:bodyPr wrap="square" rtlCol="0">
            <a:spAutoFit/>
          </a:bodyPr>
          <a:lstStyle/>
          <a:p>
            <a:r>
              <a:rPr lang="en-GB" sz="2000" b="1" dirty="0">
                <a:solidFill>
                  <a:srgbClr val="EE6000"/>
                </a:solidFill>
                <a:latin typeface="Century Gothic" panose="020B0502020202020204" pitchFamily="34" charset="0"/>
              </a:rPr>
              <a:t>@6ème_paris: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la Tour Eiffel et </a:t>
            </a:r>
            <a:r>
              <a:rPr lang="en-GB" sz="2000" dirty="0" err="1">
                <a:solidFill>
                  <a:schemeClr val="accent1">
                    <a:lumMod val="50000"/>
                  </a:schemeClr>
                </a:solidFill>
                <a:latin typeface="Century Gothic" panose="020B0502020202020204" pitchFamily="34" charset="0"/>
              </a:rPr>
              <a:t>l'Arc</a:t>
            </a:r>
            <a:r>
              <a:rPr lang="en-GB" sz="2000" dirty="0">
                <a:solidFill>
                  <a:schemeClr val="accent1">
                    <a:lumMod val="50000"/>
                  </a:schemeClr>
                </a:solidFill>
                <a:latin typeface="Century Gothic" panose="020B0502020202020204" pitchFamily="34" charset="0"/>
              </a:rPr>
              <a:t> de Triomphe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 </a:t>
            </a:r>
          </a:p>
          <a:p>
            <a:endParaRPr lang="en-GB" sz="2000" b="1" dirty="0">
              <a:solidFill>
                <a:schemeClr val="accent1">
                  <a:lumMod val="50000"/>
                </a:schemeClr>
              </a:solidFill>
              <a:latin typeface="Century Gothic" panose="020B0502020202020204" pitchFamily="34" charset="0"/>
            </a:endParaRPr>
          </a:p>
          <a:p>
            <a:r>
              <a:rPr lang="en-GB" sz="2000" b="1" dirty="0">
                <a:solidFill>
                  <a:srgbClr val="00B050"/>
                </a:solidFill>
                <a:latin typeface="Century Gothic" panose="020B0502020202020204" pitchFamily="34" charset="0"/>
              </a:rPr>
              <a:t>@6ème_nice: </a:t>
            </a:r>
            <a:r>
              <a:rPr lang="en-GB" sz="2000" dirty="0" err="1">
                <a:solidFill>
                  <a:schemeClr val="accent1">
                    <a:lumMod val="50000"/>
                  </a:schemeClr>
                </a:solidFill>
                <a:latin typeface="Century Gothic" panose="020B0502020202020204" pitchFamily="34" charset="0"/>
              </a:rPr>
              <a:t>Oui</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des monuments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le </a:t>
            </a:r>
            <a:r>
              <a:rPr lang="en-GB" sz="2000" dirty="0" err="1">
                <a:solidFill>
                  <a:schemeClr val="accent1">
                    <a:lumMod val="50000"/>
                  </a:schemeClr>
                </a:solidFill>
                <a:latin typeface="Century Gothic" panose="020B0502020202020204" pitchFamily="34" charset="0"/>
              </a:rPr>
              <a:t>ciel</a:t>
            </a:r>
            <a:r>
              <a:rPr lang="en-GB" sz="2000" dirty="0">
                <a:solidFill>
                  <a:schemeClr val="accent1">
                    <a:lumMod val="50000"/>
                  </a:schemeClr>
                </a:solidFill>
                <a:latin typeface="Century Gothic" panose="020B0502020202020204" pitchFamily="34" charset="0"/>
              </a:rPr>
              <a:t> bleu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a:t>
            </a:r>
          </a:p>
          <a:p>
            <a:endParaRPr lang="en-GB" sz="2000" b="1" dirty="0">
              <a:solidFill>
                <a:schemeClr val="accent1">
                  <a:lumMod val="50000"/>
                </a:schemeClr>
              </a:solidFill>
              <a:latin typeface="Century Gothic" panose="020B0502020202020204" pitchFamily="34" charset="0"/>
            </a:endParaRPr>
          </a:p>
          <a:p>
            <a:r>
              <a:rPr lang="en-GB" sz="2000" b="1" dirty="0">
                <a:solidFill>
                  <a:srgbClr val="EE6000"/>
                </a:solidFill>
                <a:latin typeface="Century Gothic" panose="020B0502020202020204" pitchFamily="34" charset="0"/>
              </a:rPr>
              <a:t>@6ème_paris: </a:t>
            </a:r>
            <a:r>
              <a:rPr lang="en-GB" sz="2000" dirty="0" err="1">
                <a:solidFill>
                  <a:schemeClr val="accent1">
                    <a:lumMod val="50000"/>
                  </a:schemeClr>
                </a:solidFill>
                <a:latin typeface="Century Gothic" panose="020B0502020202020204" pitchFamily="34" charset="0"/>
              </a:rPr>
              <a:t>D’accord</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Méditerranée</a:t>
            </a:r>
            <a:r>
              <a:rPr lang="en-GB" sz="2000" dirty="0">
                <a:solidFill>
                  <a:schemeClr val="accent1">
                    <a:lumMod val="50000"/>
                  </a:schemeClr>
                </a:solidFill>
                <a:latin typeface="Century Gothic" panose="020B0502020202020204" pitchFamily="34" charset="0"/>
              </a:rPr>
              <a:t> et des bateaux,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une</a:t>
            </a:r>
            <a:r>
              <a:rPr lang="en-GB" sz="2000" dirty="0">
                <a:solidFill>
                  <a:schemeClr val="accent1">
                    <a:lumMod val="50000"/>
                  </a:schemeClr>
                </a:solidFill>
                <a:latin typeface="Century Gothic" panose="020B0502020202020204" pitchFamily="34" charset="0"/>
              </a:rPr>
              <a:t> histoire riche!</a:t>
            </a:r>
            <a:endParaRPr lang="en-GB" sz="2000" b="1" dirty="0">
              <a:solidFill>
                <a:srgbClr val="00B050"/>
              </a:solidFill>
              <a:latin typeface="Century Gothic" panose="020B0502020202020204" pitchFamily="34" charset="0"/>
            </a:endParaRPr>
          </a:p>
        </p:txBody>
      </p:sp>
      <p:sp>
        <p:nvSpPr>
          <p:cNvPr id="9" name="TextBox 8"/>
          <p:cNvSpPr txBox="1"/>
          <p:nvPr/>
        </p:nvSpPr>
        <p:spPr>
          <a:xfrm>
            <a:off x="290086" y="1239581"/>
            <a:ext cx="11341289"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Students in Paris and Nice are chatting about their cities. Both groups think their city is best!</a:t>
            </a:r>
          </a:p>
          <a:p>
            <a:r>
              <a:rPr lang="en-GB" sz="2000" dirty="0">
                <a:solidFill>
                  <a:schemeClr val="accent1">
                    <a:lumMod val="50000"/>
                  </a:schemeClr>
                </a:solidFill>
                <a:latin typeface="Century Gothic" panose="020B0502020202020204" pitchFamily="34" charset="0"/>
              </a:rPr>
              <a:t>Who has what in their city? Lis et </a:t>
            </a:r>
            <a:r>
              <a:rPr lang="en-GB" sz="2000" dirty="0" err="1">
                <a:solidFill>
                  <a:schemeClr val="accent1">
                    <a:lumMod val="50000"/>
                  </a:schemeClr>
                </a:solidFill>
                <a:latin typeface="Century Gothic" panose="020B0502020202020204" pitchFamily="34" charset="0"/>
              </a:rPr>
              <a:t>écris</a:t>
            </a:r>
            <a:r>
              <a:rPr lang="en-GB" sz="2000" dirty="0">
                <a:solidFill>
                  <a:schemeClr val="accent1">
                    <a:lumMod val="50000"/>
                  </a:schemeClr>
                </a:solidFill>
                <a:latin typeface="Century Gothic" panose="020B0502020202020204" pitchFamily="34" charset="0"/>
              </a:rPr>
              <a:t> </a:t>
            </a:r>
            <a:r>
              <a:rPr lang="en-GB" sz="2000" b="1" i="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(we) </a:t>
            </a:r>
            <a:r>
              <a:rPr lang="en-GB" sz="2000" dirty="0" err="1">
                <a:solidFill>
                  <a:schemeClr val="accent1">
                    <a:lumMod val="50000"/>
                  </a:schemeClr>
                </a:solidFill>
                <a:latin typeface="Century Gothic" panose="020B0502020202020204" pitchFamily="34" charset="0"/>
              </a:rPr>
              <a:t>ou</a:t>
            </a:r>
            <a:r>
              <a:rPr lang="en-GB" sz="2000"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(you pl.)</a:t>
            </a:r>
          </a:p>
        </p:txBody>
      </p:sp>
      <p:sp>
        <p:nvSpPr>
          <p:cNvPr id="22" name="TextBox 21"/>
          <p:cNvSpPr txBox="1"/>
          <p:nvPr/>
        </p:nvSpPr>
        <p:spPr>
          <a:xfrm>
            <a:off x="6424092" y="2245798"/>
            <a:ext cx="5437507" cy="3170099"/>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@6ème_nice: </a:t>
            </a:r>
            <a:r>
              <a:rPr lang="en-GB" sz="2000" dirty="0">
                <a:solidFill>
                  <a:schemeClr val="accent1">
                    <a:lumMod val="50000"/>
                  </a:schemeClr>
                </a:solidFill>
                <a:latin typeface="Century Gothic" panose="020B0502020202020204" pitchFamily="34" charset="0"/>
              </a:rPr>
              <a:t>OK,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une</a:t>
            </a:r>
            <a:r>
              <a:rPr lang="en-GB" sz="2000" dirty="0">
                <a:solidFill>
                  <a:schemeClr val="accent1">
                    <a:lumMod val="50000"/>
                  </a:schemeClr>
                </a:solidFill>
                <a:latin typeface="Century Gothic" panose="020B0502020202020204" pitchFamily="34" charset="0"/>
              </a:rPr>
              <a:t> culture unique.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les Alpes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 </a:t>
            </a:r>
            <a:endParaRPr lang="en-GB" sz="2000" b="1" dirty="0">
              <a:solidFill>
                <a:srgbClr val="EE6000"/>
              </a:solidFill>
              <a:latin typeface="Century Gothic" panose="020B0502020202020204" pitchFamily="34" charset="0"/>
            </a:endParaRPr>
          </a:p>
          <a:p>
            <a:endParaRPr lang="en-GB" sz="2000" b="1" dirty="0">
              <a:solidFill>
                <a:schemeClr val="accent1">
                  <a:lumMod val="50000"/>
                </a:schemeClr>
              </a:solidFill>
              <a:latin typeface="Century Gothic" panose="020B0502020202020204" pitchFamily="34" charset="0"/>
            </a:endParaRPr>
          </a:p>
          <a:p>
            <a:r>
              <a:rPr lang="en-GB" sz="2000" b="1" dirty="0">
                <a:solidFill>
                  <a:srgbClr val="EE6000"/>
                </a:solidFill>
                <a:latin typeface="Century Gothic" panose="020B0502020202020204" pitchFamily="34" charset="0"/>
              </a:rPr>
              <a:t>@6ème_paris: </a:t>
            </a:r>
            <a:r>
              <a:rPr lang="en-GB" sz="2000" dirty="0">
                <a:solidFill>
                  <a:schemeClr val="accent1">
                    <a:lumMod val="50000"/>
                  </a:schemeClr>
                </a:solidFill>
                <a:latin typeface="Century Gothic" panose="020B0502020202020204" pitchFamily="34" charset="0"/>
              </a:rPr>
              <a:t>Bah …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des restaurants </a:t>
            </a:r>
            <a:r>
              <a:rPr lang="en-GB" sz="2000" dirty="0" err="1">
                <a:solidFill>
                  <a:schemeClr val="accent1">
                    <a:lumMod val="50000"/>
                  </a:schemeClr>
                </a:solidFill>
                <a:latin typeface="Century Gothic" panose="020B0502020202020204" pitchFamily="34" charset="0"/>
              </a:rPr>
              <a:t>excellents</a:t>
            </a:r>
            <a:r>
              <a:rPr lang="en-GB" sz="2000" dirty="0">
                <a:solidFill>
                  <a:schemeClr val="accent1">
                    <a:lumMod val="50000"/>
                  </a:schemeClr>
                </a:solidFill>
                <a:latin typeface="Century Gothic" panose="020B0502020202020204" pitchFamily="34" charset="0"/>
              </a:rPr>
              <a:t> et des </a:t>
            </a:r>
            <a:r>
              <a:rPr lang="en-GB" sz="2000" dirty="0" err="1">
                <a:solidFill>
                  <a:schemeClr val="accent1">
                    <a:lumMod val="50000"/>
                  </a:schemeClr>
                </a:solidFill>
                <a:latin typeface="Century Gothic" panose="020B0502020202020204" pitchFamily="34" charset="0"/>
              </a:rPr>
              <a:t>magasins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modernes</a:t>
            </a:r>
            <a:r>
              <a:rPr lang="en-GB" sz="2000" dirty="0">
                <a:solidFill>
                  <a:schemeClr val="accent1">
                    <a:lumMod val="50000"/>
                  </a:schemeClr>
                </a:solidFill>
                <a:latin typeface="Century Gothic" panose="020B0502020202020204" pitchFamily="34" charset="0"/>
              </a:rPr>
              <a:t>!</a:t>
            </a:r>
            <a:endParaRPr lang="en-GB" sz="2000" b="1" dirty="0">
              <a:solidFill>
                <a:srgbClr val="EE6000"/>
              </a:solidFill>
              <a:latin typeface="Century Gothic" panose="020B0502020202020204" pitchFamily="34" charset="0"/>
            </a:endParaRPr>
          </a:p>
          <a:p>
            <a:endParaRPr lang="en-GB" sz="2000" b="1" dirty="0">
              <a:solidFill>
                <a:srgbClr val="EE6000"/>
              </a:solidFill>
              <a:latin typeface="Century Gothic" panose="020B0502020202020204" pitchFamily="34" charset="0"/>
            </a:endParaRPr>
          </a:p>
          <a:p>
            <a:r>
              <a:rPr lang="en-GB" sz="2000" b="1" dirty="0">
                <a:solidFill>
                  <a:srgbClr val="00B050"/>
                </a:solidFill>
                <a:latin typeface="Century Gothic" panose="020B0502020202020204" pitchFamily="34" charset="0"/>
              </a:rPr>
              <a:t>@6ème_nice: </a:t>
            </a:r>
            <a:r>
              <a:rPr lang="en-GB" sz="2000" dirty="0" err="1">
                <a:solidFill>
                  <a:schemeClr val="accent1">
                    <a:lumMod val="50000"/>
                  </a:schemeClr>
                </a:solidFill>
                <a:latin typeface="Century Gothic" panose="020B0502020202020204" pitchFamily="34" charset="0"/>
              </a:rPr>
              <a:t>Euh</a:t>
            </a:r>
            <a:r>
              <a:rPr lang="en-GB" sz="2000" dirty="0">
                <a:solidFill>
                  <a:schemeClr val="accent1">
                    <a:lumMod val="50000"/>
                  </a:schemeClr>
                </a:solidFill>
                <a:latin typeface="Century Gothic" panose="020B0502020202020204" pitchFamily="34" charset="0"/>
              </a:rPr>
              <a:t> …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des restaurants </a:t>
            </a:r>
            <a:r>
              <a:rPr lang="en-GB" sz="2000" dirty="0" err="1">
                <a:solidFill>
                  <a:schemeClr val="accent1">
                    <a:lumMod val="50000"/>
                  </a:schemeClr>
                </a:solidFill>
                <a:latin typeface="Century Gothic" panose="020B0502020202020204" pitchFamily="34" charset="0"/>
              </a:rPr>
              <a:t>excellents</a:t>
            </a:r>
            <a:r>
              <a:rPr lang="en-GB" sz="2000" dirty="0">
                <a:solidFill>
                  <a:schemeClr val="accent1">
                    <a:lumMod val="50000"/>
                  </a:schemeClr>
                </a:solidFill>
                <a:latin typeface="Century Gothic" panose="020B0502020202020204" pitchFamily="34" charset="0"/>
              </a:rPr>
              <a:t> et des </a:t>
            </a:r>
            <a:r>
              <a:rPr lang="en-GB" sz="2000" dirty="0" err="1">
                <a:solidFill>
                  <a:schemeClr val="accent1">
                    <a:lumMod val="50000"/>
                  </a:schemeClr>
                </a:solidFill>
                <a:latin typeface="Century Gothic" panose="020B0502020202020204" pitchFamily="34" charset="0"/>
              </a:rPr>
              <a:t>magasins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modernes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aussi</a:t>
            </a:r>
            <a:r>
              <a:rPr lang="en-GB" sz="2000" dirty="0">
                <a:solidFill>
                  <a:schemeClr val="accent1">
                    <a:lumMod val="50000"/>
                  </a:schemeClr>
                </a:solidFill>
                <a:latin typeface="Century Gothic" panose="020B0502020202020204" pitchFamily="34" charset="0"/>
              </a:rPr>
              <a:t>!</a:t>
            </a:r>
            <a:endParaRPr lang="en-GB" sz="2000" dirty="0">
              <a:solidFill>
                <a:srgbClr val="00B050"/>
              </a:solidFill>
              <a:latin typeface="Century Gothic" panose="020B0502020202020204" pitchFamily="34" charset="0"/>
            </a:endParaRPr>
          </a:p>
        </p:txBody>
      </p:sp>
      <p:sp>
        <p:nvSpPr>
          <p:cNvPr id="34" name="TextBox 33"/>
          <p:cNvSpPr txBox="1"/>
          <p:nvPr/>
        </p:nvSpPr>
        <p:spPr>
          <a:xfrm>
            <a:off x="2804491" y="3247970"/>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5" name="TextBox 34"/>
          <p:cNvSpPr txBox="1"/>
          <p:nvPr/>
        </p:nvSpPr>
        <p:spPr>
          <a:xfrm>
            <a:off x="2740802" y="357531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6" name="TextBox 35"/>
          <p:cNvSpPr txBox="1"/>
          <p:nvPr/>
        </p:nvSpPr>
        <p:spPr>
          <a:xfrm>
            <a:off x="3760637" y="442963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7" name="TextBox 36"/>
          <p:cNvSpPr txBox="1"/>
          <p:nvPr/>
        </p:nvSpPr>
        <p:spPr>
          <a:xfrm>
            <a:off x="5033072" y="4735961"/>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8" name="TextBox 37"/>
          <p:cNvSpPr txBox="1"/>
          <p:nvPr/>
        </p:nvSpPr>
        <p:spPr>
          <a:xfrm>
            <a:off x="8655078" y="234542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9" name="TextBox 38"/>
          <p:cNvSpPr txBox="1"/>
          <p:nvPr/>
        </p:nvSpPr>
        <p:spPr>
          <a:xfrm>
            <a:off x="8127429" y="2632643"/>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40" name="TextBox 39"/>
          <p:cNvSpPr txBox="1"/>
          <p:nvPr/>
        </p:nvSpPr>
        <p:spPr>
          <a:xfrm>
            <a:off x="9142845" y="3191696"/>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41" name="TextBox 40"/>
          <p:cNvSpPr txBox="1"/>
          <p:nvPr/>
        </p:nvSpPr>
        <p:spPr>
          <a:xfrm>
            <a:off x="9066041" y="4409951"/>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19" name="TextBox 18">
            <a:extLst>
              <a:ext uri="{FF2B5EF4-FFF2-40B4-BE49-F238E27FC236}">
                <a16:creationId xmlns:a16="http://schemas.microsoft.com/office/drawing/2014/main" id="{8CE55D57-87FB-4CA5-BF6C-A03E63E14644}"/>
              </a:ext>
            </a:extLst>
          </p:cNvPr>
          <p:cNvSpPr txBox="1"/>
          <p:nvPr/>
        </p:nvSpPr>
        <p:spPr>
          <a:xfrm>
            <a:off x="2357530" y="2294939"/>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4" name="Rounded Rectangle 46">
            <a:extLst>
              <a:ext uri="{FF2B5EF4-FFF2-40B4-BE49-F238E27FC236}">
                <a16:creationId xmlns:a16="http://schemas.microsoft.com/office/drawing/2014/main" id="{2CFD6E26-DD3A-4AE5-A6B5-FC19199A4E7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a:extLst>
              <a:ext uri="{FF2B5EF4-FFF2-40B4-BE49-F238E27FC236}">
                <a16:creationId xmlns:a16="http://schemas.microsoft.com/office/drawing/2014/main" id="{0B9C8424-751B-43F2-BF32-2EDAC1ECFE18}"/>
              </a:ext>
            </a:extLst>
          </p:cNvPr>
          <p:cNvSpPr>
            <a:spLocks noGrp="1"/>
          </p:cNvSpPr>
          <p:nvPr>
            <p:ph type="title"/>
          </p:nvPr>
        </p:nvSpPr>
        <p:spPr>
          <a:xfrm>
            <a:off x="-20340" y="368650"/>
            <a:ext cx="6088418" cy="561640"/>
          </a:xfrm>
        </p:spPr>
        <p:txBody>
          <a:bodyPr>
            <a:normAutofit fontScale="90000"/>
          </a:bodyPr>
          <a:lstStyle/>
          <a:p>
            <a:r>
              <a:rPr lang="fr-FR" dirty="0"/>
              <a:t>Deux villes françaises</a:t>
            </a:r>
          </a:p>
        </p:txBody>
      </p:sp>
      <p:pic>
        <p:nvPicPr>
          <p:cNvPr id="25" name="Picture 24" descr="background rectangle">
            <a:extLst>
              <a:ext uri="{FF2B5EF4-FFF2-40B4-BE49-F238E27FC236}">
                <a16:creationId xmlns:a16="http://schemas.microsoft.com/office/drawing/2014/main" id="{4599FC6E-AE9C-4D2B-AFB3-5E24CCDCE8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D8C420C8-9E98-4C8B-BE5A-0616DF1DF67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Deux </a:t>
            </a:r>
            <a:r>
              <a:rPr lang="en-GB" sz="3600" b="1" dirty="0" err="1">
                <a:solidFill>
                  <a:schemeClr val="bg1"/>
                </a:solidFill>
              </a:rPr>
              <a:t>villes</a:t>
            </a:r>
            <a:r>
              <a:rPr lang="en-GB" sz="3600" b="1" dirty="0">
                <a:solidFill>
                  <a:schemeClr val="bg1"/>
                </a:solidFill>
              </a:rPr>
              <a:t> </a:t>
            </a:r>
            <a:r>
              <a:rPr lang="en-GB" sz="3600" b="1" dirty="0" err="1">
                <a:solidFill>
                  <a:schemeClr val="bg1"/>
                </a:solidFill>
              </a:rPr>
              <a:t>françaises</a:t>
            </a:r>
            <a:endParaRPr lang="en-GB" sz="3600" b="1" dirty="0">
              <a:solidFill>
                <a:schemeClr val="bg1"/>
              </a:solidFill>
            </a:endParaRPr>
          </a:p>
        </p:txBody>
      </p:sp>
      <p:pic>
        <p:nvPicPr>
          <p:cNvPr id="6" name="Picture 5" descr="A picture containing doll, shirt&#10;&#10;Description automatically generated">
            <a:extLst>
              <a:ext uri="{FF2B5EF4-FFF2-40B4-BE49-F238E27FC236}">
                <a16:creationId xmlns:a16="http://schemas.microsoft.com/office/drawing/2014/main" id="{80CE3078-BF91-475B-BA0A-C30DDB1FD1B1}"/>
              </a:ext>
            </a:extLst>
          </p:cNvPr>
          <p:cNvPicPr>
            <a:picLocks noChangeAspect="1"/>
          </p:cNvPicPr>
          <p:nvPr/>
        </p:nvPicPr>
        <p:blipFill>
          <a:blip r:embed="rId5"/>
          <a:stretch>
            <a:fillRect/>
          </a:stretch>
        </p:blipFill>
        <p:spPr>
          <a:xfrm>
            <a:off x="9562526" y="-88686"/>
            <a:ext cx="1220059" cy="1220059"/>
          </a:xfrm>
          <a:prstGeom prst="rect">
            <a:avLst/>
          </a:prstGeom>
        </p:spPr>
      </p:pic>
      <p:sp>
        <p:nvSpPr>
          <p:cNvPr id="8" name="Speech Bubble: Rectangle with Corners Rounded 7">
            <a:extLst>
              <a:ext uri="{FF2B5EF4-FFF2-40B4-BE49-F238E27FC236}">
                <a16:creationId xmlns:a16="http://schemas.microsoft.com/office/drawing/2014/main" id="{4ECA7F2C-6FDD-455C-8D5F-4BF56967930F}"/>
              </a:ext>
            </a:extLst>
          </p:cNvPr>
          <p:cNvSpPr/>
          <p:nvPr/>
        </p:nvSpPr>
        <p:spPr>
          <a:xfrm>
            <a:off x="7095281" y="249870"/>
            <a:ext cx="2425707" cy="464895"/>
          </a:xfrm>
          <a:prstGeom prst="wedgeRoundRectCallout">
            <a:avLst>
              <a:gd name="adj1" fmla="val 59444"/>
              <a:gd name="adj2" fmla="val -2183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 </a:t>
            </a:r>
            <a:r>
              <a:rPr lang="en-GB" sz="2000" b="1" dirty="0" err="1">
                <a:latin typeface="Century Gothic" panose="020B0502020202020204" pitchFamily="34" charset="0"/>
              </a:rPr>
              <a:t>d’accord</a:t>
            </a:r>
            <a:r>
              <a:rPr lang="en-GB" sz="2000" b="1" dirty="0">
                <a:latin typeface="Century Gothic" panose="020B0502020202020204" pitchFamily="34" charset="0"/>
              </a:rPr>
              <a:t> </a:t>
            </a:r>
            <a:r>
              <a:rPr lang="en-GB" sz="2000" dirty="0">
                <a:latin typeface="Century Gothic" panose="020B0502020202020204" pitchFamily="34" charset="0"/>
              </a:rPr>
              <a:t>- okay</a:t>
            </a:r>
            <a:endParaRPr lang="fr-FR" sz="2000" dirty="0">
              <a:latin typeface="Century Gothic" panose="020B0502020202020204" pitchFamily="34" charset="0"/>
            </a:endParaRPr>
          </a:p>
        </p:txBody>
      </p:sp>
    </p:spTree>
    <p:extLst>
      <p:ext uri="{BB962C8B-B14F-4D97-AF65-F5344CB8AC3E}">
        <p14:creationId xmlns:p14="http://schemas.microsoft.com/office/powerpoint/2010/main" val="24768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DF5AB0B-7AD2-4099-8D8F-167C971C1F66}"/>
              </a:ext>
            </a:extLst>
          </p:cNvPr>
          <p:cNvSpPr txBox="1"/>
          <p:nvPr/>
        </p:nvSpPr>
        <p:spPr>
          <a:xfrm>
            <a:off x="207434" y="1351879"/>
            <a:ext cx="10772501" cy="523220"/>
          </a:xfrm>
          <a:prstGeom prst="rect">
            <a:avLst/>
          </a:prstGeom>
          <a:noFill/>
        </p:spPr>
        <p:txBody>
          <a:bodyPr wrap="none" rtlCol="0">
            <a:spAutoFit/>
          </a:bodyPr>
          <a:lstStyle/>
          <a:p>
            <a:r>
              <a:rPr lang="en-GB" sz="2800" dirty="0" err="1">
                <a:solidFill>
                  <a:srgbClr val="115076"/>
                </a:solidFill>
              </a:rPr>
              <a:t>Choisis</a:t>
            </a:r>
            <a:r>
              <a:rPr lang="en-GB" sz="2800" dirty="0">
                <a:solidFill>
                  <a:srgbClr val="115076"/>
                </a:solidFill>
              </a:rPr>
              <a:t> </a:t>
            </a:r>
            <a:r>
              <a:rPr lang="en-GB" sz="2800" dirty="0" err="1">
                <a:solidFill>
                  <a:srgbClr val="115076"/>
                </a:solidFill>
              </a:rPr>
              <a:t>une</a:t>
            </a:r>
            <a:r>
              <a:rPr lang="en-GB" sz="2800" dirty="0">
                <a:solidFill>
                  <a:srgbClr val="115076"/>
                </a:solidFill>
              </a:rPr>
              <a:t> image pour </a:t>
            </a:r>
            <a:r>
              <a:rPr lang="en-GB" sz="2800" dirty="0" err="1">
                <a:solidFill>
                  <a:srgbClr val="115076"/>
                </a:solidFill>
              </a:rPr>
              <a:t>représenter</a:t>
            </a:r>
            <a:r>
              <a:rPr lang="en-GB" sz="2800" dirty="0">
                <a:solidFill>
                  <a:srgbClr val="115076"/>
                </a:solidFill>
              </a:rPr>
              <a:t> le </a:t>
            </a:r>
            <a:r>
              <a:rPr lang="en-GB" sz="2800" dirty="0" err="1">
                <a:solidFill>
                  <a:srgbClr val="115076"/>
                </a:solidFill>
              </a:rPr>
              <a:t>père</a:t>
            </a:r>
            <a:r>
              <a:rPr lang="en-GB" sz="2800" dirty="0">
                <a:solidFill>
                  <a:srgbClr val="115076"/>
                </a:solidFill>
              </a:rPr>
              <a:t>. Il </a:t>
            </a:r>
            <a:r>
              <a:rPr lang="en-GB" sz="2800" dirty="0" err="1">
                <a:solidFill>
                  <a:srgbClr val="115076"/>
                </a:solidFill>
              </a:rPr>
              <a:t>est</a:t>
            </a:r>
            <a:r>
              <a:rPr lang="en-GB" sz="2800" dirty="0">
                <a:solidFill>
                  <a:srgbClr val="115076"/>
                </a:solidFill>
              </a:rPr>
              <a:t> comment ?</a:t>
            </a:r>
          </a:p>
        </p:txBody>
      </p:sp>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Le </a:t>
            </a:r>
            <a:r>
              <a:rPr lang="en-GB" sz="3600" b="1" dirty="0" err="1">
                <a:solidFill>
                  <a:schemeClr val="bg1"/>
                </a:solidFill>
              </a:rPr>
              <a:t>père</a:t>
            </a:r>
            <a:r>
              <a:rPr lang="en-GB" sz="3600" b="1" dirty="0">
                <a:solidFill>
                  <a:schemeClr val="bg1"/>
                </a:solidFill>
              </a:rPr>
              <a:t> et la </a:t>
            </a:r>
            <a:r>
              <a:rPr lang="en-GB" sz="3600" b="1" dirty="0" err="1">
                <a:solidFill>
                  <a:schemeClr val="bg1"/>
                </a:solidFill>
              </a:rPr>
              <a:t>mère</a:t>
            </a:r>
            <a:endParaRPr lang="en-GB" sz="3600" b="1" dirty="0">
              <a:solidFill>
                <a:schemeClr val="bg1"/>
              </a:solidFill>
            </a:endParaRPr>
          </a:p>
        </p:txBody>
      </p:sp>
      <p:sp>
        <p:nvSpPr>
          <p:cNvPr id="13" name="TextBox 12">
            <a:extLst>
              <a:ext uri="{FF2B5EF4-FFF2-40B4-BE49-F238E27FC236}">
                <a16:creationId xmlns:a16="http://schemas.microsoft.com/office/drawing/2014/main" id="{D6332622-1993-4108-8E3E-B08A18B54952}"/>
              </a:ext>
            </a:extLst>
          </p:cNvPr>
          <p:cNvSpPr txBox="1"/>
          <p:nvPr/>
        </p:nvSpPr>
        <p:spPr>
          <a:xfrm>
            <a:off x="1954773" y="2112732"/>
            <a:ext cx="69085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a)</a:t>
            </a:r>
          </a:p>
        </p:txBody>
      </p:sp>
      <p:sp>
        <p:nvSpPr>
          <p:cNvPr id="15" name="TextBox 14">
            <a:extLst>
              <a:ext uri="{FF2B5EF4-FFF2-40B4-BE49-F238E27FC236}">
                <a16:creationId xmlns:a16="http://schemas.microsoft.com/office/drawing/2014/main" id="{6DB31565-9C2B-4144-9D70-05A0A32D7214}"/>
              </a:ext>
            </a:extLst>
          </p:cNvPr>
          <p:cNvSpPr txBox="1"/>
          <p:nvPr/>
        </p:nvSpPr>
        <p:spPr>
          <a:xfrm>
            <a:off x="5750573" y="2112731"/>
            <a:ext cx="69085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b)</a:t>
            </a:r>
          </a:p>
        </p:txBody>
      </p:sp>
      <p:sp>
        <p:nvSpPr>
          <p:cNvPr id="16" name="TextBox 15">
            <a:extLst>
              <a:ext uri="{FF2B5EF4-FFF2-40B4-BE49-F238E27FC236}">
                <a16:creationId xmlns:a16="http://schemas.microsoft.com/office/drawing/2014/main" id="{DF2AF407-9435-4F9F-909F-FE9B2A7D6FEE}"/>
              </a:ext>
            </a:extLst>
          </p:cNvPr>
          <p:cNvSpPr txBox="1"/>
          <p:nvPr/>
        </p:nvSpPr>
        <p:spPr>
          <a:xfrm flipH="1">
            <a:off x="10051531" y="2041768"/>
            <a:ext cx="690852"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c)</a:t>
            </a:r>
          </a:p>
        </p:txBody>
      </p:sp>
      <p:sp>
        <p:nvSpPr>
          <p:cNvPr id="17" name="TextBox 16">
            <a:extLst>
              <a:ext uri="{FF2B5EF4-FFF2-40B4-BE49-F238E27FC236}">
                <a16:creationId xmlns:a16="http://schemas.microsoft.com/office/drawing/2014/main" id="{19C987D2-3E85-45B9-849B-DCC41D2DC1C0}"/>
              </a:ext>
            </a:extLst>
          </p:cNvPr>
          <p:cNvSpPr txBox="1"/>
          <p:nvPr/>
        </p:nvSpPr>
        <p:spPr>
          <a:xfrm>
            <a:off x="207434" y="5234394"/>
            <a:ext cx="6302795" cy="1200329"/>
          </a:xfrm>
          <a:prstGeom prst="rect">
            <a:avLst/>
          </a:prstGeom>
          <a:noFill/>
        </p:spPr>
        <p:txBody>
          <a:bodyPr wrap="square" rtlCol="0">
            <a:spAutoFit/>
          </a:bodyPr>
          <a:lstStyle/>
          <a:p>
            <a:r>
              <a:rPr lang="fr-FR" sz="2400" b="1" dirty="0">
                <a:solidFill>
                  <a:srgbClr val="115076"/>
                </a:solidFill>
                <a:latin typeface="Century Gothic" panose="020B0502020202020204" pitchFamily="34" charset="0"/>
              </a:rPr>
              <a:t>Le père est</a:t>
            </a:r>
            <a:r>
              <a:rPr lang="en-GB" sz="2400" b="1" dirty="0">
                <a:solidFill>
                  <a:srgbClr val="115076"/>
                </a:solidFill>
                <a:latin typeface="Century Gothic" panose="020B0502020202020204" pitchFamily="34" charset="0"/>
              </a:rPr>
              <a:t>…</a:t>
            </a:r>
          </a:p>
          <a:p>
            <a:r>
              <a:rPr lang="en-GB" sz="2400" dirty="0">
                <a:solidFill>
                  <a:srgbClr val="115076"/>
                </a:solidFill>
                <a:latin typeface="Century Gothic" panose="020B0502020202020204" pitchFamily="34" charset="0"/>
              </a:rPr>
              <a:t>triste		</a:t>
            </a:r>
            <a:r>
              <a:rPr lang="en-GB" sz="2400" dirty="0" err="1">
                <a:solidFill>
                  <a:srgbClr val="115076"/>
                </a:solidFill>
                <a:latin typeface="Century Gothic" panose="020B0502020202020204" pitchFamily="34" charset="0"/>
              </a:rPr>
              <a:t>sympa</a:t>
            </a:r>
            <a:r>
              <a:rPr lang="en-GB" sz="2400" dirty="0">
                <a:solidFill>
                  <a:srgbClr val="115076"/>
                </a:solidFill>
                <a:latin typeface="Century Gothic" panose="020B0502020202020204" pitchFamily="34" charset="0"/>
              </a:rPr>
              <a:t>	</a:t>
            </a:r>
            <a:r>
              <a:rPr lang="fr-FR" sz="2400" dirty="0">
                <a:solidFill>
                  <a:srgbClr val="115076"/>
                </a:solidFill>
                <a:latin typeface="Century Gothic" panose="020B0502020202020204" pitchFamily="34" charset="0"/>
              </a:rPr>
              <a:t>indifférent    </a:t>
            </a:r>
            <a:br>
              <a:rPr lang="fr-FR" sz="2400" dirty="0">
                <a:solidFill>
                  <a:srgbClr val="115076"/>
                </a:solidFill>
                <a:latin typeface="Century Gothic" panose="020B0502020202020204" pitchFamily="34" charset="0"/>
              </a:rPr>
            </a:br>
            <a:r>
              <a:rPr lang="fr-FR" sz="2400" dirty="0">
                <a:solidFill>
                  <a:srgbClr val="115076"/>
                </a:solidFill>
                <a:latin typeface="Century Gothic" panose="020B0502020202020204" pitchFamily="34" charset="0"/>
              </a:rPr>
              <a:t>strict	affectueux	heureux	autoritaire</a:t>
            </a:r>
            <a:endParaRPr lang="en-GB" sz="2400" dirty="0">
              <a:solidFill>
                <a:srgbClr val="115076"/>
              </a:solidFill>
              <a:latin typeface="Century Gothic" panose="020B0502020202020204" pitchFamily="34" charset="0"/>
            </a:endParaRPr>
          </a:p>
        </p:txBody>
      </p:sp>
      <p:pic>
        <p:nvPicPr>
          <p:cNvPr id="18" name="Picture 17">
            <a:extLst>
              <a:ext uri="{FF2B5EF4-FFF2-40B4-BE49-F238E27FC236}">
                <a16:creationId xmlns:a16="http://schemas.microsoft.com/office/drawing/2014/main" id="{BA96F750-FD52-415E-979F-8758571AB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324" y="2761019"/>
            <a:ext cx="1958313" cy="2403829"/>
          </a:xfrm>
          <a:prstGeom prst="rect">
            <a:avLst/>
          </a:prstGeom>
        </p:spPr>
      </p:pic>
      <p:pic>
        <p:nvPicPr>
          <p:cNvPr id="19" name="Picture 18">
            <a:extLst>
              <a:ext uri="{FF2B5EF4-FFF2-40B4-BE49-F238E27FC236}">
                <a16:creationId xmlns:a16="http://schemas.microsoft.com/office/drawing/2014/main" id="{CB4265EA-36B8-4286-B22F-B851074DC0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6363" y="2691474"/>
            <a:ext cx="3281187" cy="2542920"/>
          </a:xfrm>
          <a:prstGeom prst="rect">
            <a:avLst/>
          </a:prstGeom>
        </p:spPr>
      </p:pic>
      <p:pic>
        <p:nvPicPr>
          <p:cNvPr id="20" name="Picture 19">
            <a:extLst>
              <a:ext uri="{FF2B5EF4-FFF2-40B4-BE49-F238E27FC236}">
                <a16:creationId xmlns:a16="http://schemas.microsoft.com/office/drawing/2014/main" id="{2735388B-18F4-4679-B3F7-ED4A8928A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3426" y="2899714"/>
            <a:ext cx="2525148" cy="2126440"/>
          </a:xfrm>
          <a:prstGeom prst="rect">
            <a:avLst/>
          </a:prstGeom>
        </p:spPr>
      </p:pic>
      <p:sp>
        <p:nvSpPr>
          <p:cNvPr id="21" name="TextBox 20">
            <a:extLst>
              <a:ext uri="{FF2B5EF4-FFF2-40B4-BE49-F238E27FC236}">
                <a16:creationId xmlns:a16="http://schemas.microsoft.com/office/drawing/2014/main" id="{1BD9340C-3432-47AD-B31D-5EF02AB3842C}"/>
              </a:ext>
            </a:extLst>
          </p:cNvPr>
          <p:cNvSpPr txBox="1"/>
          <p:nvPr/>
        </p:nvSpPr>
        <p:spPr>
          <a:xfrm>
            <a:off x="8572934" y="5480616"/>
            <a:ext cx="3619066" cy="954107"/>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Et la m</a:t>
            </a:r>
            <a:r>
              <a:rPr lang="fr-FR" sz="2800" b="1" dirty="0">
                <a:solidFill>
                  <a:srgbClr val="115076"/>
                </a:solidFill>
                <a:latin typeface="Century Gothic" panose="020B0502020202020204" pitchFamily="34" charset="0"/>
              </a:rPr>
              <a:t>ère </a:t>
            </a:r>
            <a:r>
              <a:rPr lang="en-GB" sz="2800" b="1" dirty="0">
                <a:solidFill>
                  <a:srgbClr val="115076"/>
                </a:solidFill>
                <a:latin typeface="Century Gothic" panose="020B0502020202020204" pitchFamily="34" charset="0"/>
              </a:rPr>
              <a:t>? </a:t>
            </a:r>
            <a:br>
              <a:rPr lang="en-GB" sz="2800" b="1" dirty="0">
                <a:solidFill>
                  <a:srgbClr val="115076"/>
                </a:solidFill>
                <a:latin typeface="Century Gothic" panose="020B0502020202020204" pitchFamily="34" charset="0"/>
              </a:rPr>
            </a:br>
            <a:r>
              <a:rPr lang="en-GB" sz="2800" b="1" dirty="0">
                <a:solidFill>
                  <a:srgbClr val="115076"/>
                </a:solidFill>
                <a:latin typeface="Century Gothic" panose="020B0502020202020204" pitchFamily="34" charset="0"/>
              </a:rPr>
              <a:t>Elle </a:t>
            </a:r>
            <a:r>
              <a:rPr lang="en-GB" sz="2800" b="1" dirty="0" err="1">
                <a:solidFill>
                  <a:srgbClr val="115076"/>
                </a:solidFill>
                <a:latin typeface="Century Gothic" panose="020B0502020202020204" pitchFamily="34" charset="0"/>
              </a:rPr>
              <a:t>est</a:t>
            </a:r>
            <a:r>
              <a:rPr lang="en-GB" sz="2800" b="1" dirty="0">
                <a:solidFill>
                  <a:srgbClr val="115076"/>
                </a:solidFill>
                <a:latin typeface="Century Gothic" panose="020B0502020202020204" pitchFamily="34" charset="0"/>
              </a:rPr>
              <a:t> comment ?</a:t>
            </a:r>
          </a:p>
        </p:txBody>
      </p:sp>
      <p:sp>
        <p:nvSpPr>
          <p:cNvPr id="4" name="Rounded Rectangle 46">
            <a:extLst>
              <a:ext uri="{FF2B5EF4-FFF2-40B4-BE49-F238E27FC236}">
                <a16:creationId xmlns:a16="http://schemas.microsoft.com/office/drawing/2014/main" id="{13EF7EDC-368A-4224-A6C0-8F85161DBFD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198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Les versions </a:t>
            </a:r>
            <a:r>
              <a:rPr lang="en-GB" sz="3600" b="1" dirty="0" err="1">
                <a:solidFill>
                  <a:schemeClr val="bg1"/>
                </a:solidFill>
              </a:rPr>
              <a:t>différentes</a:t>
            </a:r>
            <a:endParaRPr lang="en-GB" sz="3600" b="1" dirty="0">
              <a:solidFill>
                <a:schemeClr val="bg1"/>
              </a:solidFill>
            </a:endParaRPr>
          </a:p>
        </p:txBody>
      </p:sp>
      <p:sp>
        <p:nvSpPr>
          <p:cNvPr id="3" name="Rounded Rectangle 10">
            <a:extLst>
              <a:ext uri="{FF2B5EF4-FFF2-40B4-BE49-F238E27FC236}">
                <a16:creationId xmlns:a16="http://schemas.microsoft.com/office/drawing/2014/main" id="{9EF87CF3-C974-4167-8844-D0127B40530C}"/>
              </a:ext>
            </a:extLst>
          </p:cNvPr>
          <p:cNvSpPr/>
          <p:nvPr/>
        </p:nvSpPr>
        <p:spPr>
          <a:xfrm>
            <a:off x="9867900" y="223022"/>
            <a:ext cx="2189789" cy="399600"/>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Google Shape;691;p26">
            <a:extLst>
              <a:ext uri="{FF2B5EF4-FFF2-40B4-BE49-F238E27FC236}">
                <a16:creationId xmlns:a16="http://schemas.microsoft.com/office/drawing/2014/main" id="{04E932B0-C674-47B8-8C5F-0256D1C9A0D1}"/>
              </a:ext>
            </a:extLst>
          </p:cNvPr>
          <p:cNvSpPr txBox="1"/>
          <p:nvPr/>
        </p:nvSpPr>
        <p:spPr>
          <a:xfrm>
            <a:off x="121408" y="1163992"/>
            <a:ext cx="1193628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115076"/>
                </a:solidFill>
                <a:latin typeface="Century Gothic"/>
                <a:ea typeface="Century Gothic"/>
                <a:cs typeface="Century Gothic"/>
                <a:sym typeface="Century Gothic"/>
              </a:rPr>
              <a:t>Écoute</a:t>
            </a:r>
            <a:r>
              <a:rPr lang="en-GB" sz="2800" dirty="0">
                <a:solidFill>
                  <a:srgbClr val="115076"/>
                </a:solidFill>
                <a:latin typeface="Century Gothic"/>
                <a:ea typeface="Century Gothic"/>
                <a:cs typeface="Century Gothic"/>
                <a:sym typeface="Century Gothic"/>
              </a:rPr>
              <a:t> les trois versions </a:t>
            </a:r>
            <a:r>
              <a:rPr lang="en-GB" sz="2800" dirty="0" err="1">
                <a:solidFill>
                  <a:srgbClr val="115076"/>
                </a:solidFill>
                <a:latin typeface="Century Gothic"/>
                <a:ea typeface="Century Gothic"/>
                <a:cs typeface="Century Gothic"/>
                <a:sym typeface="Century Gothic"/>
              </a:rPr>
              <a:t>différentes</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Parle</a:t>
            </a:r>
            <a:r>
              <a:rPr lang="en-GB" sz="2800" dirty="0">
                <a:solidFill>
                  <a:srgbClr val="115076"/>
                </a:solidFill>
                <a:latin typeface="Century Gothic"/>
                <a:ea typeface="Century Gothic"/>
                <a:cs typeface="Century Gothic"/>
                <a:sym typeface="Century Gothic"/>
              </a:rPr>
              <a:t> avec un(e) </a:t>
            </a:r>
            <a:r>
              <a:rPr lang="en-GB" sz="2800" dirty="0" err="1">
                <a:solidFill>
                  <a:srgbClr val="115076"/>
                </a:solidFill>
                <a:latin typeface="Century Gothic"/>
                <a:ea typeface="Century Gothic"/>
                <a:cs typeface="Century Gothic"/>
                <a:sym typeface="Century Gothic"/>
              </a:rPr>
              <a:t>partenaire</a:t>
            </a:r>
            <a:r>
              <a:rPr lang="en-GB" sz="2800" dirty="0">
                <a:solidFill>
                  <a:srgbClr val="115076"/>
                </a:solidFill>
                <a:latin typeface="Century Gothic"/>
                <a:ea typeface="Century Gothic"/>
                <a:cs typeface="Century Gothic"/>
                <a:sym typeface="Century Gothic"/>
              </a:rPr>
              <a:t>.</a:t>
            </a:r>
            <a:endParaRPr dirty="0"/>
          </a:p>
        </p:txBody>
      </p:sp>
      <p:sp>
        <p:nvSpPr>
          <p:cNvPr id="26" name="TextBox 25">
            <a:extLst>
              <a:ext uri="{FF2B5EF4-FFF2-40B4-BE49-F238E27FC236}">
                <a16:creationId xmlns:a16="http://schemas.microsoft.com/office/drawing/2014/main" id="{1B711EA0-6FEE-4EFB-83B8-C2215EFCC041}"/>
              </a:ext>
            </a:extLst>
          </p:cNvPr>
          <p:cNvSpPr txBox="1"/>
          <p:nvPr/>
        </p:nvSpPr>
        <p:spPr>
          <a:xfrm>
            <a:off x="2483543" y="1687212"/>
            <a:ext cx="2894270" cy="1200329"/>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Version 1, </a:t>
            </a:r>
            <a:r>
              <a:rPr lang="en-GB" sz="2400" dirty="0" err="1">
                <a:solidFill>
                  <a:srgbClr val="115076"/>
                </a:solidFill>
                <a:latin typeface="Century Gothic" panose="020B0502020202020204" pitchFamily="34" charset="0"/>
              </a:rPr>
              <a:t>c’est</a:t>
            </a:r>
            <a:r>
              <a:rPr lang="en-GB" sz="2400" dirty="0">
                <a:solidFill>
                  <a:srgbClr val="115076"/>
                </a:solidFill>
                <a:latin typeface="Century Gothic" panose="020B0502020202020204" pitchFamily="34" charset="0"/>
              </a:rPr>
              <a:t>…</a:t>
            </a:r>
          </a:p>
          <a:p>
            <a:r>
              <a:rPr lang="en-GB" sz="2400" dirty="0">
                <a:solidFill>
                  <a:srgbClr val="115076"/>
                </a:solidFill>
                <a:latin typeface="Century Gothic" panose="020B0502020202020204" pitchFamily="34" charset="0"/>
              </a:rPr>
              <a:t>Version 2, </a:t>
            </a:r>
            <a:r>
              <a:rPr lang="en-GB" sz="2400" dirty="0" err="1">
                <a:solidFill>
                  <a:srgbClr val="115076"/>
                </a:solidFill>
                <a:latin typeface="Century Gothic" panose="020B0502020202020204" pitchFamily="34" charset="0"/>
              </a:rPr>
              <a:t>c’est</a:t>
            </a:r>
            <a:r>
              <a:rPr lang="en-GB" sz="2400" dirty="0">
                <a:solidFill>
                  <a:srgbClr val="115076"/>
                </a:solidFill>
                <a:latin typeface="Century Gothic" panose="020B0502020202020204" pitchFamily="34" charset="0"/>
              </a:rPr>
              <a:t>…</a:t>
            </a:r>
          </a:p>
          <a:p>
            <a:r>
              <a:rPr lang="en-GB" sz="2400" dirty="0">
                <a:solidFill>
                  <a:srgbClr val="115076"/>
                </a:solidFill>
                <a:latin typeface="Century Gothic" panose="020B0502020202020204" pitchFamily="34" charset="0"/>
              </a:rPr>
              <a:t>Version 3, </a:t>
            </a:r>
            <a:r>
              <a:rPr lang="en-GB" sz="2400" dirty="0" err="1">
                <a:solidFill>
                  <a:srgbClr val="115076"/>
                </a:solidFill>
                <a:latin typeface="Century Gothic" panose="020B0502020202020204" pitchFamily="34" charset="0"/>
              </a:rPr>
              <a:t>c’est</a:t>
            </a:r>
            <a:r>
              <a:rPr lang="en-GB" sz="2400" dirty="0">
                <a:solidFill>
                  <a:srgbClr val="115076"/>
                </a:solidFill>
                <a:latin typeface="Century Gothic" panose="020B0502020202020204" pitchFamily="34" charset="0"/>
              </a:rPr>
              <a:t>…</a:t>
            </a:r>
          </a:p>
        </p:txBody>
      </p:sp>
      <p:graphicFrame>
        <p:nvGraphicFramePr>
          <p:cNvPr id="27" name="Table 26">
            <a:extLst>
              <a:ext uri="{FF2B5EF4-FFF2-40B4-BE49-F238E27FC236}">
                <a16:creationId xmlns:a16="http://schemas.microsoft.com/office/drawing/2014/main" id="{31BE77FC-3801-459F-BF37-75F12BECC530}"/>
              </a:ext>
            </a:extLst>
          </p:cNvPr>
          <p:cNvGraphicFramePr>
            <a:graphicFrameLocks noGrp="1"/>
          </p:cNvGraphicFramePr>
          <p:nvPr>
            <p:extLst>
              <p:ext uri="{D42A27DB-BD31-4B8C-83A1-F6EECF244321}">
                <p14:modId xmlns:p14="http://schemas.microsoft.com/office/powerpoint/2010/main" val="3011877804"/>
              </p:ext>
            </p:extLst>
          </p:nvPr>
        </p:nvGraphicFramePr>
        <p:xfrm>
          <a:off x="5192884" y="1762435"/>
          <a:ext cx="2013527" cy="4572000"/>
        </p:xfrm>
        <a:graphic>
          <a:graphicData uri="http://schemas.openxmlformats.org/drawingml/2006/table">
            <a:tbl>
              <a:tblPr firstRow="1" bandRow="1">
                <a:tableStyleId>{5940675A-B579-460E-94D1-54222C63F5DA}</a:tableStyleId>
              </a:tblPr>
              <a:tblGrid>
                <a:gridCol w="2013527">
                  <a:extLst>
                    <a:ext uri="{9D8B030D-6E8A-4147-A177-3AD203B41FA5}">
                      <a16:colId xmlns:a16="http://schemas.microsoft.com/office/drawing/2014/main" val="20000"/>
                    </a:ext>
                  </a:extLst>
                </a:gridCol>
              </a:tblGrid>
              <a:tr h="370840">
                <a:tc>
                  <a:txBody>
                    <a:bodyPr/>
                    <a:lstStyle/>
                    <a:p>
                      <a:r>
                        <a:rPr lang="en-GB" sz="2400" dirty="0" err="1">
                          <a:solidFill>
                            <a:srgbClr val="115076"/>
                          </a:solidFill>
                          <a:latin typeface="Century Gothic" panose="020B0502020202020204" pitchFamily="34" charset="0"/>
                        </a:rPr>
                        <a:t>amusant</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400" dirty="0">
                          <a:solidFill>
                            <a:srgbClr val="115076"/>
                          </a:solidFill>
                          <a:latin typeface="Century Gothic" panose="020B0502020202020204" pitchFamily="34" charset="0"/>
                        </a:rPr>
                        <a:t>triste</a:t>
                      </a: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400" dirty="0">
                          <a:solidFill>
                            <a:srgbClr val="115076"/>
                          </a:solidFill>
                          <a:latin typeface="Century Gothic" panose="020B0502020202020204" pitchFamily="34" charset="0"/>
                        </a:rPr>
                        <a:t>bizarre</a:t>
                      </a: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400" dirty="0" err="1">
                          <a:solidFill>
                            <a:srgbClr val="115076"/>
                          </a:solidFill>
                          <a:latin typeface="Century Gothic" panose="020B0502020202020204" pitchFamily="34" charset="0"/>
                        </a:rPr>
                        <a:t>rapide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400" dirty="0">
                          <a:solidFill>
                            <a:srgbClr val="115076"/>
                          </a:solidFill>
                          <a:latin typeface="Century Gothic" panose="020B0502020202020204" pitchFamily="34" charset="0"/>
                        </a:rPr>
                        <a:t>monotone</a:t>
                      </a: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GB" sz="2400" dirty="0" err="1">
                          <a:solidFill>
                            <a:srgbClr val="115076"/>
                          </a:solidFill>
                          <a:latin typeface="Century Gothic" panose="020B0502020202020204" pitchFamily="34" charset="0"/>
                        </a:rPr>
                        <a:t>intéressant</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GB" sz="2400" dirty="0" err="1">
                          <a:solidFill>
                            <a:srgbClr val="115076"/>
                          </a:solidFill>
                          <a:latin typeface="Century Gothic" panose="020B0502020202020204" pitchFamily="34" charset="0"/>
                        </a:rPr>
                        <a:t>pessimiste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GB" sz="2400" dirty="0" err="1">
                          <a:solidFill>
                            <a:srgbClr val="115076"/>
                          </a:solidFill>
                          <a:latin typeface="Century Gothic" panose="020B0502020202020204" pitchFamily="34" charset="0"/>
                        </a:rPr>
                        <a:t>drôle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r>
                        <a:rPr lang="en-GB" sz="2400" dirty="0" err="1">
                          <a:solidFill>
                            <a:srgbClr val="115076"/>
                          </a:solidFill>
                          <a:latin typeface="Century Gothic" panose="020B0502020202020204" pitchFamily="34" charset="0"/>
                        </a:rPr>
                        <a:t>calme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r>
                        <a:rPr lang="en-GB" sz="2400" dirty="0" err="1">
                          <a:solidFill>
                            <a:srgbClr val="115076"/>
                          </a:solidFill>
                          <a:latin typeface="Century Gothic" panose="020B0502020202020204" pitchFamily="34" charset="0"/>
                        </a:rPr>
                        <a:t>moderne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0" name="TextBox 29">
            <a:extLst>
              <a:ext uri="{FF2B5EF4-FFF2-40B4-BE49-F238E27FC236}">
                <a16:creationId xmlns:a16="http://schemas.microsoft.com/office/drawing/2014/main" id="{78B46047-8D72-4EDC-AA72-23BBB348AF87}"/>
              </a:ext>
            </a:extLst>
          </p:cNvPr>
          <p:cNvSpPr txBox="1"/>
          <p:nvPr/>
        </p:nvSpPr>
        <p:spPr>
          <a:xfrm>
            <a:off x="121408" y="1687212"/>
            <a:ext cx="1853574" cy="461665"/>
          </a:xfrm>
          <a:prstGeom prst="rect">
            <a:avLst/>
          </a:prstGeom>
          <a:noFill/>
        </p:spPr>
        <p:txBody>
          <a:bodyPr wrap="square" rtlCol="0">
            <a:spAutoFit/>
          </a:bodyPr>
          <a:lstStyle/>
          <a:p>
            <a:r>
              <a:rPr lang="en-GB" sz="2400" dirty="0">
                <a:solidFill>
                  <a:schemeClr val="accent1">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Version 1</a:t>
            </a:r>
            <a:endParaRPr lang="en-GB" sz="2400" dirty="0">
              <a:solidFill>
                <a:schemeClr val="accent1">
                  <a:lumMod val="75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3897D90A-12F3-48C4-8026-88E5A90B5DD6}"/>
              </a:ext>
            </a:extLst>
          </p:cNvPr>
          <p:cNvSpPr txBox="1"/>
          <p:nvPr/>
        </p:nvSpPr>
        <p:spPr>
          <a:xfrm flipH="1">
            <a:off x="138457" y="3126646"/>
            <a:ext cx="2248353" cy="461665"/>
          </a:xfrm>
          <a:prstGeom prst="rect">
            <a:avLst/>
          </a:prstGeom>
          <a:noFill/>
        </p:spPr>
        <p:txBody>
          <a:bodyPr wrap="square" rtlCol="0">
            <a:spAutoFit/>
          </a:bodyPr>
          <a:lstStyle/>
          <a:p>
            <a:r>
              <a:rPr lang="en-GB" sz="2400" dirty="0">
                <a:latin typeface="Century Gothic" panose="020B0502020202020204" pitchFamily="34" charset="0"/>
                <a:hlinkClick r:id="rId5"/>
              </a:rPr>
              <a:t>Version 2</a:t>
            </a:r>
            <a:endParaRPr lang="en-GB" sz="2400" dirty="0">
              <a:latin typeface="Century Gothic" panose="020B0502020202020204" pitchFamily="34" charset="0"/>
            </a:endParaRPr>
          </a:p>
        </p:txBody>
      </p:sp>
      <p:sp>
        <p:nvSpPr>
          <p:cNvPr id="32" name="TextBox 31">
            <a:extLst>
              <a:ext uri="{FF2B5EF4-FFF2-40B4-BE49-F238E27FC236}">
                <a16:creationId xmlns:a16="http://schemas.microsoft.com/office/drawing/2014/main" id="{7C614D70-3648-40EE-BDEE-C326FCD0D271}"/>
              </a:ext>
            </a:extLst>
          </p:cNvPr>
          <p:cNvSpPr txBox="1"/>
          <p:nvPr/>
        </p:nvSpPr>
        <p:spPr>
          <a:xfrm>
            <a:off x="121408" y="4566080"/>
            <a:ext cx="1972704" cy="461665"/>
          </a:xfrm>
          <a:prstGeom prst="rect">
            <a:avLst/>
          </a:prstGeom>
          <a:noFill/>
        </p:spPr>
        <p:txBody>
          <a:bodyPr wrap="square" rtlCol="0">
            <a:spAutoFit/>
          </a:bodyPr>
          <a:lstStyle/>
          <a:p>
            <a:r>
              <a:rPr lang="en-GB" sz="2400" dirty="0">
                <a:latin typeface="Century Gothic" panose="020B0502020202020204" pitchFamily="34" charset="0"/>
                <a:hlinkClick r:id="rId6"/>
              </a:rPr>
              <a:t>Version 3</a:t>
            </a:r>
            <a:endParaRPr lang="en-GB" sz="2400" dirty="0">
              <a:latin typeface="Century Gothic" panose="020B0502020202020204" pitchFamily="34" charset="0"/>
            </a:endParaRPr>
          </a:p>
        </p:txBody>
      </p:sp>
      <p:sp>
        <p:nvSpPr>
          <p:cNvPr id="15" name="Google Shape;698;p26">
            <a:extLst>
              <a:ext uri="{FF2B5EF4-FFF2-40B4-BE49-F238E27FC236}">
                <a16:creationId xmlns:a16="http://schemas.microsoft.com/office/drawing/2014/main" id="{95C1B574-2915-405D-A4C6-2685B7DFBF34}"/>
              </a:ext>
            </a:extLst>
          </p:cNvPr>
          <p:cNvSpPr txBox="1"/>
          <p:nvPr/>
        </p:nvSpPr>
        <p:spPr>
          <a:xfrm>
            <a:off x="7935112" y="1762435"/>
            <a:ext cx="26741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115076"/>
                </a:solidFill>
                <a:latin typeface="Century Gothic"/>
                <a:ea typeface="Century Gothic"/>
                <a:cs typeface="Century Gothic"/>
                <a:sym typeface="Century Gothic"/>
              </a:rPr>
              <a:t>J’aime</a:t>
            </a:r>
            <a:r>
              <a:rPr lang="en-GB" sz="2400" dirty="0">
                <a:solidFill>
                  <a:srgbClr val="115076"/>
                </a:solidFill>
                <a:latin typeface="Century Gothic"/>
                <a:ea typeface="Century Gothic"/>
                <a:cs typeface="Century Gothic"/>
                <a:sym typeface="Century Gothic"/>
              </a:rPr>
              <a:t> version…</a:t>
            </a:r>
            <a:endParaRPr dirty="0">
              <a:solidFill>
                <a:srgbClr val="115076"/>
              </a:solidFill>
            </a:endParaRPr>
          </a:p>
        </p:txBody>
      </p:sp>
      <p:graphicFrame>
        <p:nvGraphicFramePr>
          <p:cNvPr id="16" name="Google Shape;699;p26">
            <a:extLst>
              <a:ext uri="{FF2B5EF4-FFF2-40B4-BE49-F238E27FC236}">
                <a16:creationId xmlns:a16="http://schemas.microsoft.com/office/drawing/2014/main" id="{91C43B49-D4A5-4D92-8C78-D91BD91F8978}"/>
              </a:ext>
            </a:extLst>
          </p:cNvPr>
          <p:cNvGraphicFramePr/>
          <p:nvPr>
            <p:extLst>
              <p:ext uri="{D42A27DB-BD31-4B8C-83A1-F6EECF244321}">
                <p14:modId xmlns:p14="http://schemas.microsoft.com/office/powerpoint/2010/main" val="3341700646"/>
              </p:ext>
            </p:extLst>
          </p:nvPr>
        </p:nvGraphicFramePr>
        <p:xfrm>
          <a:off x="10609242" y="1762435"/>
          <a:ext cx="457200" cy="1371630"/>
        </p:xfrm>
        <a:graphic>
          <a:graphicData uri="http://schemas.openxmlformats.org/drawingml/2006/table">
            <a:tbl>
              <a:tblPr firstRow="1" bandRow="1">
                <a:noFill/>
              </a:tblPr>
              <a:tblGrid>
                <a:gridCol w="457200">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1</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dirty="0">
                          <a:solidFill>
                            <a:srgbClr val="115076"/>
                          </a:solidFill>
                          <a:latin typeface="Century Gothic"/>
                          <a:ea typeface="Century Gothic"/>
                          <a:cs typeface="Century Gothic"/>
                          <a:sym typeface="Century Gothic"/>
                        </a:rPr>
                        <a:t>2</a:t>
                      </a:r>
                      <a:endParaRPr dirty="0"/>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dirty="0">
                          <a:solidFill>
                            <a:srgbClr val="115076"/>
                          </a:solidFill>
                          <a:latin typeface="Century Gothic"/>
                          <a:ea typeface="Century Gothic"/>
                          <a:cs typeface="Century Gothic"/>
                          <a:sym typeface="Century Gothic"/>
                        </a:rPr>
                        <a:t>3</a:t>
                      </a:r>
                      <a:endParaRPr dirty="0"/>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02903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À ton tour !</a:t>
            </a:r>
          </a:p>
        </p:txBody>
      </p:sp>
      <p:sp>
        <p:nvSpPr>
          <p:cNvPr id="15" name="Content Placeholder 4">
            <a:extLst>
              <a:ext uri="{FF2B5EF4-FFF2-40B4-BE49-F238E27FC236}">
                <a16:creationId xmlns:a16="http://schemas.microsoft.com/office/drawing/2014/main" id="{A3965561-7F5D-4B6B-81C9-2B22530697FA}"/>
              </a:ext>
            </a:extLst>
          </p:cNvPr>
          <p:cNvSpPr txBox="1">
            <a:spLocks/>
          </p:cNvSpPr>
          <p:nvPr/>
        </p:nvSpPr>
        <p:spPr>
          <a:xfrm>
            <a:off x="199159" y="1609302"/>
            <a:ext cx="1185853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rgbClr val="115076"/>
                </a:solidFill>
              </a:rPr>
              <a:t>Lis le </a:t>
            </a:r>
            <a:r>
              <a:rPr lang="en-GB" sz="3200" dirty="0" err="1">
                <a:solidFill>
                  <a:srgbClr val="115076"/>
                </a:solidFill>
              </a:rPr>
              <a:t>poème</a:t>
            </a:r>
            <a:r>
              <a:rPr lang="en-GB" sz="3200" dirty="0">
                <a:solidFill>
                  <a:srgbClr val="115076"/>
                </a:solidFill>
              </a:rPr>
              <a:t> à haute </a:t>
            </a:r>
            <a:r>
              <a:rPr lang="en-GB" sz="3200" dirty="0" err="1">
                <a:solidFill>
                  <a:srgbClr val="115076"/>
                </a:solidFill>
              </a:rPr>
              <a:t>voix</a:t>
            </a:r>
            <a:r>
              <a:rPr lang="en-GB" sz="3200" dirty="0">
                <a:solidFill>
                  <a:srgbClr val="115076"/>
                </a:solidFill>
              </a:rPr>
              <a:t>. </a:t>
            </a:r>
            <a:r>
              <a:rPr lang="en-GB" sz="3200" dirty="0" err="1">
                <a:solidFill>
                  <a:srgbClr val="115076"/>
                </a:solidFill>
              </a:rPr>
              <a:t>Fais</a:t>
            </a:r>
            <a:r>
              <a:rPr lang="en-GB" sz="3200" dirty="0">
                <a:solidFill>
                  <a:srgbClr val="115076"/>
                </a:solidFill>
              </a:rPr>
              <a:t> attention </a:t>
            </a:r>
            <a:r>
              <a:rPr lang="en-GB" sz="3200" dirty="0">
                <a:solidFill>
                  <a:srgbClr val="115076"/>
                </a:solidFill>
                <a:effectLst>
                  <a:glow>
                    <a:srgbClr val="000000">
                      <a:alpha val="85000"/>
                    </a:srgbClr>
                  </a:glow>
                </a:effectLst>
              </a:rPr>
              <a:t>à la </a:t>
            </a:r>
            <a:r>
              <a:rPr lang="en-GB" sz="3200" dirty="0" err="1">
                <a:solidFill>
                  <a:srgbClr val="115076"/>
                </a:solidFill>
                <a:effectLst>
                  <a:glow>
                    <a:srgbClr val="000000">
                      <a:alpha val="85000"/>
                    </a:srgbClr>
                  </a:glow>
                </a:effectLst>
              </a:rPr>
              <a:t>répétition</a:t>
            </a:r>
            <a:r>
              <a:rPr lang="en-GB" sz="3200" dirty="0">
                <a:solidFill>
                  <a:srgbClr val="115076"/>
                </a:solidFill>
              </a:rPr>
              <a:t> - </a:t>
            </a:r>
            <a:r>
              <a:rPr lang="en-GB" sz="3200" dirty="0" err="1">
                <a:solidFill>
                  <a:srgbClr val="115076"/>
                </a:solidFill>
                <a:effectLst>
                  <a:glow>
                    <a:srgbClr val="000000">
                      <a:alpha val="85000"/>
                    </a:srgbClr>
                  </a:glow>
                </a:effectLst>
              </a:rPr>
              <a:t>exprime</a:t>
            </a:r>
            <a:r>
              <a:rPr lang="en-GB" sz="3200" dirty="0">
                <a:solidFill>
                  <a:srgbClr val="115076"/>
                </a:solidFill>
                <a:effectLst>
                  <a:glow>
                    <a:srgbClr val="000000">
                      <a:alpha val="85000"/>
                    </a:srgbClr>
                  </a:glow>
                </a:effectLst>
              </a:rPr>
              <a:t> la </a:t>
            </a:r>
            <a:r>
              <a:rPr lang="en-GB" sz="3200" dirty="0" err="1">
                <a:solidFill>
                  <a:srgbClr val="115076"/>
                </a:solidFill>
                <a:effectLst>
                  <a:glow>
                    <a:srgbClr val="000000">
                      <a:alpha val="85000"/>
                    </a:srgbClr>
                  </a:glow>
                </a:effectLst>
              </a:rPr>
              <a:t>monotonie</a:t>
            </a:r>
            <a:r>
              <a:rPr lang="en-GB" sz="3200" dirty="0">
                <a:solidFill>
                  <a:srgbClr val="115076"/>
                </a:solidFill>
                <a:effectLst>
                  <a:glow>
                    <a:srgbClr val="000000">
                      <a:alpha val="85000"/>
                    </a:srgbClr>
                  </a:glow>
                </a:effectLst>
              </a:rPr>
              <a:t>, la routine et </a:t>
            </a:r>
            <a:r>
              <a:rPr lang="en-GB" sz="3200" dirty="0" err="1">
                <a:solidFill>
                  <a:srgbClr val="115076"/>
                </a:solidFill>
                <a:effectLst>
                  <a:glow>
                    <a:srgbClr val="000000">
                      <a:alpha val="85000"/>
                    </a:srgbClr>
                  </a:glow>
                </a:effectLst>
              </a:rPr>
              <a:t>l’indifférence</a:t>
            </a:r>
            <a:r>
              <a:rPr lang="en-GB" sz="3200" dirty="0">
                <a:solidFill>
                  <a:srgbClr val="115076"/>
                </a:solidFill>
                <a:effectLst>
                  <a:glow>
                    <a:srgbClr val="000000">
                      <a:alpha val="85000"/>
                    </a:srgbClr>
                  </a:glow>
                </a:effectLst>
              </a:rPr>
              <a:t> !</a:t>
            </a:r>
          </a:p>
          <a:p>
            <a:pPr marL="0" indent="0">
              <a:buFont typeface="Arial" panose="020B0604020202020204" pitchFamily="34" charset="0"/>
              <a:buNone/>
            </a:pPr>
            <a:endParaRPr lang="en-GB" sz="3200" dirty="0">
              <a:solidFill>
                <a:srgbClr val="115076"/>
              </a:solidFill>
              <a:effectLst>
                <a:glow>
                  <a:srgbClr val="000000">
                    <a:alpha val="85000"/>
                  </a:srgbClr>
                </a:glow>
              </a:effectLst>
            </a:endParaRPr>
          </a:p>
          <a:p>
            <a:pPr marL="0" indent="0" algn="ctr">
              <a:buFont typeface="Arial" panose="020B0604020202020204" pitchFamily="34" charset="0"/>
              <a:buNone/>
            </a:pPr>
            <a:r>
              <a:rPr lang="en-GB" sz="4400" b="1" dirty="0" err="1">
                <a:solidFill>
                  <a:srgbClr val="115076"/>
                </a:solidFill>
                <a:effectLst>
                  <a:glow>
                    <a:srgbClr val="000000">
                      <a:alpha val="85000"/>
                    </a:srgbClr>
                  </a:glow>
                </a:effectLst>
              </a:rPr>
              <a:t>ou</a:t>
            </a:r>
            <a:endParaRPr lang="en-GB" sz="4400" b="1" dirty="0">
              <a:solidFill>
                <a:srgbClr val="115076"/>
              </a:solidFill>
              <a:effectLst>
                <a:glow>
                  <a:srgbClr val="000000">
                    <a:alpha val="85000"/>
                  </a:srgbClr>
                </a:glow>
              </a:effectLst>
            </a:endParaRPr>
          </a:p>
          <a:p>
            <a:pPr marL="0" indent="0">
              <a:buFont typeface="Arial" panose="020B0604020202020204" pitchFamily="34" charset="0"/>
              <a:buNone/>
            </a:pPr>
            <a:endParaRPr lang="en-GB" sz="3200" b="1" dirty="0">
              <a:solidFill>
                <a:srgbClr val="115076"/>
              </a:solidFill>
              <a:effectLst>
                <a:glow>
                  <a:srgbClr val="000000">
                    <a:alpha val="85000"/>
                  </a:srgbClr>
                </a:glow>
              </a:effectLst>
            </a:endParaRPr>
          </a:p>
          <a:p>
            <a:pPr marL="0" indent="0">
              <a:buFont typeface="Arial" panose="020B0604020202020204" pitchFamily="34" charset="0"/>
              <a:buNone/>
            </a:pPr>
            <a:r>
              <a:rPr lang="fr-FR" sz="3200" dirty="0">
                <a:solidFill>
                  <a:srgbClr val="115076"/>
                </a:solidFill>
              </a:rPr>
              <a:t>Choisis une ou deux lignes que tu trouves importantes</a:t>
            </a:r>
            <a:r>
              <a:rPr lang="fr-FR" sz="3200" b="1" dirty="0">
                <a:solidFill>
                  <a:srgbClr val="115076"/>
                </a:solidFill>
              </a:rPr>
              <a:t>. </a:t>
            </a:r>
            <a:r>
              <a:rPr lang="en-GB" sz="3200" dirty="0" err="1">
                <a:solidFill>
                  <a:srgbClr val="115076"/>
                </a:solidFill>
              </a:rPr>
              <a:t>Fais</a:t>
            </a:r>
            <a:r>
              <a:rPr lang="en-GB" sz="3200" dirty="0">
                <a:solidFill>
                  <a:srgbClr val="115076"/>
                </a:solidFill>
              </a:rPr>
              <a:t> </a:t>
            </a:r>
            <a:r>
              <a:rPr lang="en-GB" sz="3200" dirty="0" err="1">
                <a:solidFill>
                  <a:srgbClr val="115076"/>
                </a:solidFill>
              </a:rPr>
              <a:t>une</a:t>
            </a:r>
            <a:r>
              <a:rPr lang="en-GB" sz="3200" dirty="0">
                <a:solidFill>
                  <a:srgbClr val="115076"/>
                </a:solidFill>
              </a:rPr>
              <a:t> </a:t>
            </a:r>
            <a:r>
              <a:rPr lang="en-GB" sz="3200" dirty="0" err="1">
                <a:solidFill>
                  <a:srgbClr val="115076"/>
                </a:solidFill>
              </a:rPr>
              <a:t>présentation</a:t>
            </a:r>
            <a:r>
              <a:rPr lang="en-GB" sz="3200" dirty="0">
                <a:solidFill>
                  <a:srgbClr val="115076"/>
                </a:solidFill>
              </a:rPr>
              <a:t> </a:t>
            </a:r>
            <a:r>
              <a:rPr lang="en-GB" sz="3200" dirty="0" err="1">
                <a:solidFill>
                  <a:srgbClr val="115076"/>
                </a:solidFill>
              </a:rPr>
              <a:t>mémorisée</a:t>
            </a:r>
            <a:r>
              <a:rPr lang="en-GB" sz="3200" dirty="0">
                <a:solidFill>
                  <a:srgbClr val="115076"/>
                </a:solidFill>
              </a:rPr>
              <a:t> et creative, avec un(e) </a:t>
            </a:r>
            <a:r>
              <a:rPr lang="en-GB" sz="3200" dirty="0" err="1">
                <a:solidFill>
                  <a:srgbClr val="115076"/>
                </a:solidFill>
              </a:rPr>
              <a:t>partenaire</a:t>
            </a:r>
            <a:r>
              <a:rPr lang="en-GB" sz="3200" dirty="0">
                <a:solidFill>
                  <a:srgbClr val="115076"/>
                </a:solidFill>
              </a:rPr>
              <a:t> </a:t>
            </a:r>
            <a:r>
              <a:rPr lang="en-GB" sz="3200" dirty="0" err="1">
                <a:solidFill>
                  <a:srgbClr val="115076"/>
                </a:solidFill>
              </a:rPr>
              <a:t>ou</a:t>
            </a:r>
            <a:r>
              <a:rPr lang="en-GB" sz="3200" dirty="0">
                <a:solidFill>
                  <a:srgbClr val="115076"/>
                </a:solidFill>
              </a:rPr>
              <a:t> </a:t>
            </a:r>
            <a:r>
              <a:rPr lang="en-GB" sz="3200" dirty="0" err="1">
                <a:solidFill>
                  <a:srgbClr val="115076"/>
                </a:solidFill>
              </a:rPr>
              <a:t>en</a:t>
            </a:r>
            <a:r>
              <a:rPr lang="en-GB" sz="3200" dirty="0">
                <a:solidFill>
                  <a:srgbClr val="115076"/>
                </a:solidFill>
              </a:rPr>
              <a:t> </a:t>
            </a:r>
            <a:r>
              <a:rPr lang="en-GB" sz="3200" dirty="0" err="1">
                <a:solidFill>
                  <a:srgbClr val="115076"/>
                </a:solidFill>
              </a:rPr>
              <a:t>groupe</a:t>
            </a:r>
            <a:r>
              <a:rPr lang="en-GB" sz="3200" dirty="0">
                <a:solidFill>
                  <a:srgbClr val="115076"/>
                </a:solidFill>
              </a:rPr>
              <a:t>.</a:t>
            </a:r>
            <a:endParaRPr lang="fr-FR" sz="3200" b="1" dirty="0">
              <a:solidFill>
                <a:srgbClr val="115076"/>
              </a:solidFill>
            </a:endParaRPr>
          </a:p>
          <a:p>
            <a:endParaRPr lang="en-GB" sz="3200" b="1" dirty="0">
              <a:solidFill>
                <a:srgbClr val="115076"/>
              </a:solidFill>
            </a:endParaRPr>
          </a:p>
          <a:p>
            <a:endParaRPr lang="en-GB" sz="3200" dirty="0">
              <a:solidFill>
                <a:srgbClr val="115076"/>
              </a:solidFill>
            </a:endParaRPr>
          </a:p>
        </p:txBody>
      </p:sp>
      <p:sp>
        <p:nvSpPr>
          <p:cNvPr id="4" name="Rounded Rectangle 46">
            <a:extLst>
              <a:ext uri="{FF2B5EF4-FFF2-40B4-BE49-F238E27FC236}">
                <a16:creationId xmlns:a16="http://schemas.microsoft.com/office/drawing/2014/main" id="{AC9A159B-C9E5-4FB1-92B9-3FE2C0A1261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2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fade">
                                      <p:cBhvr>
                                        <p:cTn id="1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En</a:t>
            </a:r>
            <a:r>
              <a:rPr lang="en-GB" sz="3600" b="1" dirty="0">
                <a:solidFill>
                  <a:schemeClr val="bg1"/>
                </a:solidFill>
              </a:rPr>
              <a:t> conclusion…</a:t>
            </a:r>
          </a:p>
        </p:txBody>
      </p:sp>
      <p:sp>
        <p:nvSpPr>
          <p:cNvPr id="7" name="Content Placeholder 2">
            <a:extLst>
              <a:ext uri="{FF2B5EF4-FFF2-40B4-BE49-F238E27FC236}">
                <a16:creationId xmlns:a16="http://schemas.microsoft.com/office/drawing/2014/main" id="{AF4439AD-A30C-43E4-B104-B6968572E1D0}"/>
              </a:ext>
            </a:extLst>
          </p:cNvPr>
          <p:cNvSpPr txBox="1">
            <a:spLocks/>
          </p:cNvSpPr>
          <p:nvPr/>
        </p:nvSpPr>
        <p:spPr>
          <a:xfrm>
            <a:off x="17760" y="1315668"/>
            <a:ext cx="8497957" cy="626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err="1">
                <a:solidFill>
                  <a:srgbClr val="115076"/>
                </a:solidFill>
              </a:rPr>
              <a:t>Quand</a:t>
            </a:r>
            <a:r>
              <a:rPr lang="en-GB" sz="3200" dirty="0">
                <a:solidFill>
                  <a:srgbClr val="115076"/>
                </a:solidFill>
              </a:rPr>
              <a:t> je </a:t>
            </a:r>
            <a:r>
              <a:rPr lang="en-GB" sz="3200" dirty="0" err="1">
                <a:solidFill>
                  <a:srgbClr val="115076"/>
                </a:solidFill>
              </a:rPr>
              <a:t>lis</a:t>
            </a:r>
            <a:r>
              <a:rPr lang="en-GB" sz="3200" dirty="0">
                <a:solidFill>
                  <a:srgbClr val="115076"/>
                </a:solidFill>
              </a:rPr>
              <a:t> le </a:t>
            </a:r>
            <a:r>
              <a:rPr lang="en-GB" sz="3200" dirty="0" err="1">
                <a:solidFill>
                  <a:srgbClr val="115076"/>
                </a:solidFill>
              </a:rPr>
              <a:t>texte</a:t>
            </a:r>
            <a:r>
              <a:rPr lang="en-GB" sz="3200" dirty="0">
                <a:solidFill>
                  <a:srgbClr val="115076"/>
                </a:solidFill>
              </a:rPr>
              <a:t>, je </a:t>
            </a:r>
            <a:r>
              <a:rPr lang="en-GB" sz="3200" dirty="0" err="1">
                <a:solidFill>
                  <a:srgbClr val="115076"/>
                </a:solidFill>
              </a:rPr>
              <a:t>suis</a:t>
            </a:r>
            <a:r>
              <a:rPr lang="en-GB" sz="3200" dirty="0">
                <a:solidFill>
                  <a:srgbClr val="115076"/>
                </a:solidFill>
              </a:rPr>
              <a:t>…</a:t>
            </a:r>
          </a:p>
        </p:txBody>
      </p:sp>
      <p:graphicFrame>
        <p:nvGraphicFramePr>
          <p:cNvPr id="8" name="Table 7">
            <a:extLst>
              <a:ext uri="{FF2B5EF4-FFF2-40B4-BE49-F238E27FC236}">
                <a16:creationId xmlns:a16="http://schemas.microsoft.com/office/drawing/2014/main" id="{2FAEAC21-F1A8-4DB2-A14F-A2C5DE9147E4}"/>
              </a:ext>
            </a:extLst>
          </p:cNvPr>
          <p:cNvGraphicFramePr>
            <a:graphicFrameLocks noGrp="1"/>
          </p:cNvGraphicFramePr>
          <p:nvPr>
            <p:extLst>
              <p:ext uri="{D42A27DB-BD31-4B8C-83A1-F6EECF244321}">
                <p14:modId xmlns:p14="http://schemas.microsoft.com/office/powerpoint/2010/main" val="1182118258"/>
              </p:ext>
            </p:extLst>
          </p:nvPr>
        </p:nvGraphicFramePr>
        <p:xfrm>
          <a:off x="1442214" y="2094053"/>
          <a:ext cx="9307571" cy="3902286"/>
        </p:xfrm>
        <a:graphic>
          <a:graphicData uri="http://schemas.openxmlformats.org/drawingml/2006/table">
            <a:tbl>
              <a:tblPr firstRow="1" bandRow="1">
                <a:tableStyleId>{BC89EF96-8CEA-46FF-86C4-4CE0E7609802}</a:tableStyleId>
              </a:tblPr>
              <a:tblGrid>
                <a:gridCol w="3318933">
                  <a:extLst>
                    <a:ext uri="{9D8B030D-6E8A-4147-A177-3AD203B41FA5}">
                      <a16:colId xmlns:a16="http://schemas.microsoft.com/office/drawing/2014/main" val="4151624988"/>
                    </a:ext>
                  </a:extLst>
                </a:gridCol>
                <a:gridCol w="2670856">
                  <a:extLst>
                    <a:ext uri="{9D8B030D-6E8A-4147-A177-3AD203B41FA5}">
                      <a16:colId xmlns:a16="http://schemas.microsoft.com/office/drawing/2014/main" val="2017698222"/>
                    </a:ext>
                  </a:extLst>
                </a:gridCol>
                <a:gridCol w="3317782">
                  <a:extLst>
                    <a:ext uri="{9D8B030D-6E8A-4147-A177-3AD203B41FA5}">
                      <a16:colId xmlns:a16="http://schemas.microsoft.com/office/drawing/2014/main" val="2046553846"/>
                    </a:ext>
                  </a:extLst>
                </a:gridCol>
              </a:tblGrid>
              <a:tr h="846666">
                <a:tc>
                  <a:txBody>
                    <a:bodyPr/>
                    <a:lstStyle/>
                    <a:p>
                      <a:endParaRPr lang="en-GB" sz="2700" dirty="0">
                        <a:solidFill>
                          <a:srgbClr val="115076"/>
                        </a:solidFill>
                        <a:latin typeface="Century Gothic" panose="020B0502020202020204" pitchFamily="34" charset="0"/>
                      </a:endParaRPr>
                    </a:p>
                  </a:txBody>
                  <a:tcPr marL="68580" marR="68580" marT="34290" marB="34290"/>
                </a:tc>
                <a:tc>
                  <a:txBody>
                    <a:bodyPr/>
                    <a:lstStyle/>
                    <a:p>
                      <a:endParaRPr lang="en-GB" sz="2700">
                        <a:solidFill>
                          <a:srgbClr val="115076"/>
                        </a:solidFill>
                        <a:latin typeface="Century Gothic" panose="020B0502020202020204" pitchFamily="34" charset="0"/>
                      </a:endParaRPr>
                    </a:p>
                  </a:txBody>
                  <a:tcPr marL="68580" marR="68580" marT="34290" marB="34290"/>
                </a:tc>
                <a:tc>
                  <a:txBody>
                    <a:bodyPr/>
                    <a:lstStyle/>
                    <a:p>
                      <a:endParaRPr lang="en-GB" sz="2700">
                        <a:solidFill>
                          <a:srgbClr val="115076"/>
                        </a:solidFill>
                        <a:latin typeface="Century Gothic" panose="020B0502020202020204" pitchFamily="34" charset="0"/>
                      </a:endParaRPr>
                    </a:p>
                  </a:txBody>
                  <a:tcPr marL="68580" marR="68580" marT="34290" marB="34290"/>
                </a:tc>
                <a:extLst>
                  <a:ext uri="{0D108BD9-81ED-4DB2-BD59-A6C34878D82A}">
                    <a16:rowId xmlns:a16="http://schemas.microsoft.com/office/drawing/2014/main" val="1142019535"/>
                  </a:ext>
                </a:extLst>
              </a:tr>
              <a:tr h="2948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heureux</a:t>
                      </a:r>
                      <a:r>
                        <a:rPr lang="en-GB" sz="2800" dirty="0">
                          <a:solidFill>
                            <a:srgbClr val="115076"/>
                          </a:solidFill>
                          <a:latin typeface="Century Gothic" panose="020B0502020202020204" pitchFamily="34" charset="0"/>
                        </a:rPr>
                        <a:t>/</a:t>
                      </a:r>
                      <a:r>
                        <a:rPr lang="en-GB" sz="2800" dirty="0" err="1">
                          <a:solidFill>
                            <a:srgbClr val="115076"/>
                          </a:solidFill>
                          <a:latin typeface="Century Gothic" panose="020B0502020202020204" pitchFamily="34" charset="0"/>
                        </a:rPr>
                        <a:t>heureuse</a:t>
                      </a:r>
                      <a:endParaRPr lang="en-GB" sz="2800" dirty="0">
                        <a:solidFill>
                          <a:srgbClr val="115076"/>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motivé</a:t>
                      </a:r>
                      <a:r>
                        <a:rPr lang="en-GB" sz="2800" dirty="0">
                          <a:solidFill>
                            <a:srgbClr val="115076"/>
                          </a:solidFill>
                          <a:latin typeface="Century Gothic" panose="020B0502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calme</a:t>
                      </a:r>
                      <a:endParaRPr lang="en-GB" sz="2800" dirty="0">
                        <a:solidFill>
                          <a:srgbClr val="115076"/>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intéressé</a:t>
                      </a:r>
                      <a:r>
                        <a:rPr lang="en-GB" sz="2800" dirty="0">
                          <a:solidFill>
                            <a:srgbClr val="115076"/>
                          </a:solidFill>
                          <a:latin typeface="Century Gothic" panose="020B0502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15076"/>
                          </a:solidFill>
                          <a:latin typeface="Century Gothic" panose="020B0502020202020204" pitchFamily="34" charset="0"/>
                        </a:rPr>
                        <a:t>amus</a:t>
                      </a:r>
                      <a:r>
                        <a:rPr lang="en-GB" sz="2800" dirty="0">
                          <a:solidFill>
                            <a:srgbClr val="115076"/>
                          </a:solidFill>
                          <a:latin typeface="Century Gothic" panose="020B0502020202020204" pitchFamily="34" charset="0"/>
                        </a:rPr>
                        <a:t>é(e)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115076"/>
                        </a:solidFill>
                        <a:latin typeface="Century Gothic" panose="020B0502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indifférent</a:t>
                      </a:r>
                      <a:r>
                        <a:rPr lang="en-GB" sz="2800" dirty="0">
                          <a:solidFill>
                            <a:srgbClr val="115076"/>
                          </a:solidFill>
                          <a:latin typeface="Century Gothic" panose="020B0502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a:t>
                      </a:r>
                    </a:p>
                    <a:p>
                      <a:pPr algn="ctr"/>
                      <a:endParaRPr lang="en-GB" sz="2800" dirty="0">
                        <a:solidFill>
                          <a:srgbClr val="115076"/>
                        </a:solidFill>
                        <a:latin typeface="Century Gothic" panose="020B0502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triste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15076"/>
                          </a:solidFill>
                          <a:latin typeface="Century Gothic" panose="020B0502020202020204" pitchFamily="34" charset="0"/>
                        </a:rPr>
                        <a:t>impatient</a:t>
                      </a:r>
                      <a:r>
                        <a:rPr lang="en-GB" sz="2800" dirty="0">
                          <a:solidFill>
                            <a:srgbClr val="115076"/>
                          </a:solidFill>
                          <a:latin typeface="Century Gothic" panose="020B0502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a:t>
                      </a:r>
                    </a:p>
                  </a:txBody>
                  <a:tcPr marL="68580" marR="68580" marT="34290" marB="34290"/>
                </a:tc>
                <a:extLst>
                  <a:ext uri="{0D108BD9-81ED-4DB2-BD59-A6C34878D82A}">
                    <a16:rowId xmlns:a16="http://schemas.microsoft.com/office/drawing/2014/main" val="490485411"/>
                  </a:ext>
                </a:extLst>
              </a:tr>
            </a:tbl>
          </a:graphicData>
        </a:graphic>
      </p:graphicFrame>
      <p:pic>
        <p:nvPicPr>
          <p:cNvPr id="9" name="Picture 8">
            <a:extLst>
              <a:ext uri="{FF2B5EF4-FFF2-40B4-BE49-F238E27FC236}">
                <a16:creationId xmlns:a16="http://schemas.microsoft.com/office/drawing/2014/main" id="{C054B0B3-85EF-4CD3-9A4C-3169DD7D0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892598" y="2178722"/>
            <a:ext cx="691373" cy="691373"/>
          </a:xfrm>
          <a:prstGeom prst="rect">
            <a:avLst/>
          </a:prstGeom>
        </p:spPr>
      </p:pic>
      <p:pic>
        <p:nvPicPr>
          <p:cNvPr id="10" name="Picture 9">
            <a:extLst>
              <a:ext uri="{FF2B5EF4-FFF2-40B4-BE49-F238E27FC236}">
                <a16:creationId xmlns:a16="http://schemas.microsoft.com/office/drawing/2014/main" id="{DB681C5E-E6C3-4088-8AF4-4DCB0C9DA9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748" y="2178722"/>
            <a:ext cx="785029" cy="785029"/>
          </a:xfrm>
          <a:prstGeom prst="rect">
            <a:avLst/>
          </a:prstGeom>
        </p:spPr>
      </p:pic>
      <p:pic>
        <p:nvPicPr>
          <p:cNvPr id="11" name="Picture 10">
            <a:extLst>
              <a:ext uri="{FF2B5EF4-FFF2-40B4-BE49-F238E27FC236}">
                <a16:creationId xmlns:a16="http://schemas.microsoft.com/office/drawing/2014/main" id="{A42288EB-0E55-44D5-BE9C-1C3D9EE250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9779" y="2119578"/>
            <a:ext cx="809660" cy="809660"/>
          </a:xfrm>
          <a:prstGeom prst="rect">
            <a:avLst/>
          </a:prstGeom>
        </p:spPr>
      </p:pic>
      <p:sp>
        <p:nvSpPr>
          <p:cNvPr id="3" name="Rounded Rectangle 46">
            <a:extLst>
              <a:ext uri="{FF2B5EF4-FFF2-40B4-BE49-F238E27FC236}">
                <a16:creationId xmlns:a16="http://schemas.microsoft.com/office/drawing/2014/main" id="{524CBF9E-EF09-4101-8E66-0DAFC1A4BB5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1193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7.2.2.4</a:t>
            </a:r>
          </a:p>
        </p:txBody>
      </p:sp>
      <p:sp>
        <p:nvSpPr>
          <p:cNvPr id="4" name="Content Placeholder 3"/>
          <p:cNvSpPr>
            <a:spLocks noGrp="1"/>
          </p:cNvSpPr>
          <p:nvPr>
            <p:ph idx="1"/>
          </p:nvPr>
        </p:nvSpPr>
        <p:spPr/>
        <p:txBody>
          <a:bodyPr/>
          <a:lstStyle/>
          <a:p>
            <a:r>
              <a:rPr lang="en-US" dirty="0"/>
              <a:t>Slide 29: reading exercise with French cities with </a:t>
            </a:r>
            <a:r>
              <a:rPr lang="en-US" dirty="0" err="1"/>
              <a:t>aller</a:t>
            </a:r>
            <a:r>
              <a:rPr lang="en-US" dirty="0"/>
              <a:t> in present tense</a:t>
            </a:r>
          </a:p>
          <a:p>
            <a:r>
              <a:rPr lang="en-US" dirty="0"/>
              <a:t>Slide 95; listening exercise with French cities with </a:t>
            </a:r>
            <a:r>
              <a:rPr lang="en-US" dirty="0" err="1"/>
              <a:t>aller</a:t>
            </a:r>
            <a:r>
              <a:rPr lang="en-US" dirty="0"/>
              <a:t> in present tense</a:t>
            </a:r>
          </a:p>
        </p:txBody>
      </p:sp>
    </p:spTree>
    <p:extLst>
      <p:ext uri="{BB962C8B-B14F-4D97-AF65-F5344CB8AC3E}">
        <p14:creationId xmlns:p14="http://schemas.microsoft.com/office/powerpoint/2010/main" val="1254038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42" name="TextBox 41">
            <a:extLst>
              <a:ext uri="{FF2B5EF4-FFF2-40B4-BE49-F238E27FC236}">
                <a16:creationId xmlns:a16="http://schemas.microsoft.com/office/drawing/2014/main" id="{F8157123-3466-44C7-93E7-072D17C9197F}"/>
              </a:ext>
            </a:extLst>
          </p:cNvPr>
          <p:cNvSpPr txBox="1"/>
          <p:nvPr/>
        </p:nvSpPr>
        <p:spPr>
          <a:xfrm>
            <a:off x="162562" y="1253248"/>
            <a:ext cx="11785383" cy="430887"/>
          </a:xfrm>
          <a:prstGeom prst="rect">
            <a:avLst/>
          </a:prstGeom>
          <a:noFill/>
        </p:spPr>
        <p:txBody>
          <a:bodyPr wrap="square" rtlCol="0">
            <a:spAutoFit/>
          </a:bodyPr>
          <a:lstStyle/>
          <a:p>
            <a:pPr lvl="0">
              <a:buClrTx/>
              <a:defRPr/>
            </a:pP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écrit</a:t>
            </a:r>
            <a:r>
              <a:rPr lang="en-GB" sz="2200" dirty="0">
                <a:solidFill>
                  <a:schemeClr val="accent5">
                    <a:lumMod val="50000"/>
                  </a:schemeClr>
                </a:solidFill>
                <a:latin typeface="Century Gothic" panose="020B0502020202020204" pitchFamily="34" charset="0"/>
              </a:rPr>
              <a:t> à Amir. Qui </a:t>
            </a:r>
            <a:r>
              <a:rPr lang="en-GB" sz="2200" dirty="0" err="1">
                <a:solidFill>
                  <a:schemeClr val="accent5">
                    <a:lumMod val="50000"/>
                  </a:schemeClr>
                </a:solidFill>
                <a:latin typeface="Century Gothic" panose="020B0502020202020204" pitchFamily="34" charset="0"/>
              </a:rPr>
              <a:t>va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où</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(je) </a:t>
            </a:r>
            <a:r>
              <a:rPr lang="en-GB" sz="2200" dirty="0" err="1">
                <a:solidFill>
                  <a:schemeClr val="accent5">
                    <a:lumMod val="50000"/>
                  </a:schemeClr>
                </a:solidFill>
                <a:latin typeface="Century Gothic" panose="020B0502020202020204" pitchFamily="34" charset="0"/>
              </a:rPr>
              <a:t>ou</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et Amir (nous) ?</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950669051"/>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je</a:t>
                      </a:r>
                    </a:p>
                  </a:txBody>
                  <a:tcPr anchor="ctr"/>
                </a:tc>
                <a:tc>
                  <a:txBody>
                    <a:bodyPr/>
                    <a:lstStyle/>
                    <a:p>
                      <a:pPr algn="ctr"/>
                      <a:r>
                        <a:rPr lang="en-GB" sz="2000" b="1">
                          <a:solidFill>
                            <a:schemeClr val="accent1">
                              <a:lumMod val="50000"/>
                            </a:schemeClr>
                          </a:solidFill>
                          <a:latin typeface="Century Gothic" panose="020B0502020202020204" pitchFamily="34" charset="0"/>
                        </a:rPr>
                        <a:t>nous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800" b="1">
                          <a:solidFill>
                            <a:schemeClr val="accent1">
                              <a:lumMod val="50000"/>
                            </a:schemeClr>
                          </a:solidFill>
                          <a:latin typeface="Century Gothic" panose="020B0502020202020204" pitchFamily="34" charset="0"/>
                        </a:rPr>
                        <a:t>1</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800" b="1">
                          <a:solidFill>
                            <a:schemeClr val="accent1">
                              <a:lumMod val="50000"/>
                            </a:schemeClr>
                          </a:solidFill>
                          <a:latin typeface="Century Gothic" panose="020B0502020202020204" pitchFamily="34" charset="0"/>
                        </a:rPr>
                        <a:t>2</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800" b="1">
                          <a:solidFill>
                            <a:schemeClr val="accent1">
                              <a:lumMod val="50000"/>
                            </a:schemeClr>
                          </a:solidFill>
                          <a:latin typeface="Century Gothic" panose="020B0502020202020204" pitchFamily="34" charset="0"/>
                        </a:rPr>
                        <a:t>3</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r>
                        <a:rPr lang="en-GB" sz="2800" b="1">
                          <a:solidFill>
                            <a:schemeClr val="accent1">
                              <a:lumMod val="50000"/>
                            </a:schemeClr>
                          </a:solidFill>
                          <a:latin typeface="Century Gothic" panose="020B0502020202020204" pitchFamily="34" charset="0"/>
                        </a:rPr>
                        <a:t>4</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3004628376"/>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je</a:t>
                      </a:r>
                    </a:p>
                  </a:txBody>
                  <a:tcPr anchor="ctr"/>
                </a:tc>
                <a:tc>
                  <a:txBody>
                    <a:bodyPr/>
                    <a:lstStyle/>
                    <a:p>
                      <a:pPr algn="ctr"/>
                      <a:r>
                        <a:rPr lang="en-GB" sz="2000" b="1">
                          <a:solidFill>
                            <a:schemeClr val="accent1">
                              <a:lumMod val="50000"/>
                            </a:schemeClr>
                          </a:solidFill>
                          <a:latin typeface="Century Gothic" panose="020B0502020202020204" pitchFamily="34" charset="0"/>
                        </a:rPr>
                        <a:t>nous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800" b="1">
                          <a:solidFill>
                            <a:schemeClr val="accent5">
                              <a:lumMod val="50000"/>
                            </a:schemeClr>
                          </a:solidFill>
                          <a:latin typeface="Century Gothic" panose="020B0502020202020204" pitchFamily="34" charset="0"/>
                        </a:rPr>
                        <a:t>5</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800" b="1">
                          <a:solidFill>
                            <a:schemeClr val="accent5">
                              <a:lumMod val="50000"/>
                            </a:schemeClr>
                          </a:solidFill>
                          <a:latin typeface="Century Gothic" panose="020B0502020202020204" pitchFamily="34" charset="0"/>
                        </a:rPr>
                        <a:t>6</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800" b="1">
                          <a:solidFill>
                            <a:schemeClr val="accent5">
                              <a:lumMod val="50000"/>
                            </a:schemeClr>
                          </a:solidFill>
                          <a:latin typeface="Century Gothic" panose="020B0502020202020204" pitchFamily="34" charset="0"/>
                        </a:rPr>
                        <a:t>7</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r>
                        <a:rPr lang="en-GB" sz="2800" b="1">
                          <a:solidFill>
                            <a:schemeClr val="accent5">
                              <a:lumMod val="50000"/>
                            </a:schemeClr>
                          </a:solidFill>
                          <a:latin typeface="Century Gothic" panose="020B0502020202020204" pitchFamily="34" charset="0"/>
                        </a:rPr>
                        <a:t>8</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8" name="TextBox 97">
            <a:extLst>
              <a:ext uri="{FF2B5EF4-FFF2-40B4-BE49-F238E27FC236}">
                <a16:creationId xmlns:a16="http://schemas.microsoft.com/office/drawing/2014/main" id="{0C9B2F7C-5506-4E0E-A3F9-524F8304854C}"/>
              </a:ext>
            </a:extLst>
          </p:cNvPr>
          <p:cNvSpPr txBox="1"/>
          <p:nvPr/>
        </p:nvSpPr>
        <p:spPr>
          <a:xfrm>
            <a:off x="2058396" y="3156124"/>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allons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Paris.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1899149" y="5465308"/>
            <a:ext cx="25250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allons</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à Deauville. </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2058396" y="4709460"/>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à Blois.</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2046926"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à Bordeaux.</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156124"/>
            <a:ext cx="2196398" cy="400110"/>
          </a:xfrm>
          <a:prstGeom prst="rect">
            <a:avLst/>
          </a:prstGeom>
          <a:noFill/>
        </p:spPr>
        <p:txBody>
          <a:bodyPr wrap="square" rtlCol="0">
            <a:spAutoFit/>
          </a:bodyPr>
          <a:lstStyle/>
          <a:p>
            <a:pPr lvl="0">
              <a:buClrTx/>
              <a:defRPr/>
            </a:pPr>
            <a:r>
              <a:rPr lang="en-GB" sz="2000" kern="1200" err="1">
                <a:solidFill>
                  <a:srgbClr val="4472C4">
                    <a:lumMod val="50000"/>
                  </a:srgbClr>
                </a:solidFill>
                <a:latin typeface="Century Gothic" panose="020B0502020202020204" pitchFamily="34" charset="0"/>
              </a:rPr>
              <a:t>allons</a:t>
            </a:r>
            <a:r>
              <a:rPr lang="en-GB" sz="2000" kern="1200">
                <a:solidFill>
                  <a:srgbClr val="4472C4">
                    <a:lumMod val="50000"/>
                  </a:srgbClr>
                </a:solidFill>
                <a:latin typeface="Century Gothic" panose="020B0502020202020204" pitchFamily="34" charset="0"/>
              </a:rPr>
              <a:t> à Poitiers. </a:t>
            </a:r>
            <a:endParaRPr lang="en-GB" sz="2000" kern="1200"/>
          </a:p>
        </p:txBody>
      </p:sp>
      <p:sp>
        <p:nvSpPr>
          <p:cNvPr id="107" name="TextBox 106">
            <a:extLst>
              <a:ext uri="{FF2B5EF4-FFF2-40B4-BE49-F238E27FC236}">
                <a16:creationId xmlns:a16="http://schemas.microsoft.com/office/drawing/2014/main" id="{92EE5BD8-9112-4DA0-A109-C8AC9B7B7C69}"/>
              </a:ext>
            </a:extLst>
          </p:cNvPr>
          <p:cNvSpPr txBox="1"/>
          <p:nvPr/>
        </p:nvSpPr>
        <p:spPr>
          <a:xfrm>
            <a:off x="7898152" y="5486127"/>
            <a:ext cx="2207170" cy="400110"/>
          </a:xfrm>
          <a:prstGeom prst="rect">
            <a:avLst/>
          </a:prstGeom>
          <a:noFill/>
        </p:spPr>
        <p:txBody>
          <a:bodyPr wrap="square" rtlCol="0">
            <a:spAutoFit/>
          </a:bodyPr>
          <a:lstStyle/>
          <a:p>
            <a:pPr lvl="0">
              <a:buClrTx/>
              <a:defRPr/>
            </a:pPr>
            <a:r>
              <a:rPr lang="en-GB" sz="2000" kern="1200" err="1">
                <a:solidFill>
                  <a:srgbClr val="4472C4">
                    <a:lumMod val="50000"/>
                  </a:srgbClr>
                </a:solidFill>
                <a:latin typeface="Century Gothic" panose="020B0502020202020204" pitchFamily="34" charset="0"/>
              </a:rPr>
              <a:t>allons</a:t>
            </a:r>
            <a:r>
              <a:rPr lang="en-GB" sz="2000" kern="1200">
                <a:solidFill>
                  <a:srgbClr val="4472C4">
                    <a:lumMod val="50000"/>
                  </a:srgbClr>
                </a:solidFill>
                <a:latin typeface="Century Gothic" panose="020B0502020202020204" pitchFamily="34" charset="0"/>
              </a:rPr>
              <a:t> à Calais. </a:t>
            </a:r>
            <a:endParaRPr lang="en-GB" sz="2000" kern="120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4709460"/>
            <a:ext cx="2111880" cy="400110"/>
          </a:xfrm>
          <a:prstGeom prst="rect">
            <a:avLst/>
          </a:prstGeom>
          <a:noFill/>
        </p:spPr>
        <p:txBody>
          <a:bodyPr wrap="square" rtlCol="0">
            <a:spAutoFit/>
          </a:bodyPr>
          <a:lstStyle/>
          <a:p>
            <a:pPr lvl="0">
              <a:buClrTx/>
              <a:defRPr/>
            </a:pPr>
            <a:r>
              <a:rPr lang="en-GB" sz="2000" kern="1200" err="1">
                <a:solidFill>
                  <a:srgbClr val="4472C4">
                    <a:lumMod val="50000"/>
                  </a:srgbClr>
                </a:solidFill>
                <a:latin typeface="Century Gothic" panose="020B0502020202020204" pitchFamily="34" charset="0"/>
              </a:rPr>
              <a:t>allons</a:t>
            </a:r>
            <a:r>
              <a:rPr lang="en-GB" sz="2000" kern="1200">
                <a:solidFill>
                  <a:srgbClr val="4472C4">
                    <a:lumMod val="50000"/>
                  </a:srgbClr>
                </a:solidFill>
                <a:latin typeface="Century Gothic" panose="020B0502020202020204" pitchFamily="34" charset="0"/>
              </a:rPr>
              <a:t> à Lyon. </a:t>
            </a:r>
            <a:endParaRPr lang="en-GB" sz="2000" kern="1200"/>
          </a:p>
        </p:txBody>
      </p:sp>
      <p:sp>
        <p:nvSpPr>
          <p:cNvPr id="109" name="TextBox 108">
            <a:extLst>
              <a:ext uri="{FF2B5EF4-FFF2-40B4-BE49-F238E27FC236}">
                <a16:creationId xmlns:a16="http://schemas.microsoft.com/office/drawing/2014/main" id="{3905228E-A348-4897-BE5F-751710160F04}"/>
              </a:ext>
            </a:extLst>
          </p:cNvPr>
          <p:cNvSpPr txBox="1"/>
          <p:nvPr/>
        </p:nvSpPr>
        <p:spPr>
          <a:xfrm>
            <a:off x="7898152" y="3932792"/>
            <a:ext cx="2817966" cy="400110"/>
          </a:xfrm>
          <a:prstGeom prst="rect">
            <a:avLst/>
          </a:prstGeom>
          <a:noFill/>
        </p:spPr>
        <p:txBody>
          <a:bodyPr wrap="square" rtlCol="0">
            <a:spAutoFit/>
          </a:bodyPr>
          <a:lstStyle/>
          <a:p>
            <a:pPr lvl="0">
              <a:buClrTx/>
              <a:defRPr/>
            </a:pPr>
            <a:r>
              <a:rPr lang="en-GB" sz="2000" kern="1200" err="1">
                <a:solidFill>
                  <a:srgbClr val="4472C4">
                    <a:lumMod val="50000"/>
                  </a:srgbClr>
                </a:solidFill>
                <a:latin typeface="Century Gothic" panose="020B0502020202020204" pitchFamily="34" charset="0"/>
              </a:rPr>
              <a:t>vais</a:t>
            </a:r>
            <a:r>
              <a:rPr lang="en-GB" sz="2000" kern="1200">
                <a:solidFill>
                  <a:srgbClr val="4472C4">
                    <a:lumMod val="50000"/>
                  </a:srgbClr>
                </a:solidFill>
                <a:latin typeface="Century Gothic" panose="020B0502020202020204" pitchFamily="34" charset="0"/>
              </a:rPr>
              <a:t> à Rouen. </a:t>
            </a:r>
            <a:endParaRPr lang="en-GB" sz="2000" kern="120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18" y="3089907"/>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3844113"/>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678" y="4634605"/>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891" y="5424848"/>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096391"/>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3917552"/>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1100" y="4644522"/>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251" y="5424848"/>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037633"/>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814262"/>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4590891"/>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00" y="5367520"/>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pic>
        <p:nvPicPr>
          <p:cNvPr id="45" name="Picture 44" descr="background rectangle ">
            <a:extLst>
              <a:ext uri="{FF2B5EF4-FFF2-40B4-BE49-F238E27FC236}">
                <a16:creationId xmlns:a16="http://schemas.microsoft.com/office/drawing/2014/main" id="{3A7BBB48-58D3-4A00-95A6-12C738F06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p:cNvSpPr>
            <a:spLocks noGrp="1"/>
          </p:cNvSpPr>
          <p:nvPr>
            <p:ph type="title"/>
          </p:nvPr>
        </p:nvSpPr>
        <p:spPr>
          <a:xfrm>
            <a:off x="67247" y="16372"/>
            <a:ext cx="4821195" cy="1325563"/>
          </a:xfrm>
        </p:spPr>
        <p:txBody>
          <a:bodyPr/>
          <a:lstStyle/>
          <a:p>
            <a:pPr rtl="0" eaLnBrk="1" latinLnBrk="0" hangingPunct="1"/>
            <a:r>
              <a:rPr lang="en-GB" sz="3400" b="1" i="0" spc="0" baseline="0" dirty="0">
                <a:ln>
                  <a:noFill/>
                </a:ln>
                <a:solidFill>
                  <a:srgbClr val="FFFFFF"/>
                </a:solidFill>
                <a:effectLst/>
                <a:latin typeface="Century Gothic" panose="020B0502020202020204" pitchFamily="34" charset="0"/>
                <a:ea typeface="+mn-ea"/>
                <a:cs typeface="+mn-cs"/>
              </a:rPr>
              <a:t>Qui </a:t>
            </a:r>
            <a:r>
              <a:rPr lang="en-GB" sz="3400" b="1" i="0" spc="0" baseline="0" dirty="0" err="1">
                <a:ln>
                  <a:noFill/>
                </a:ln>
                <a:solidFill>
                  <a:srgbClr val="FFFFFF"/>
                </a:solidFill>
                <a:effectLst/>
                <a:latin typeface="Century Gothic" panose="020B0502020202020204" pitchFamily="34" charset="0"/>
                <a:ea typeface="+mn-ea"/>
                <a:cs typeface="+mn-cs"/>
              </a:rPr>
              <a:t>va</a:t>
            </a:r>
            <a:r>
              <a:rPr lang="en-GB" sz="3400" b="1" i="0" spc="0" baseline="0" dirty="0">
                <a:ln>
                  <a:noFill/>
                </a:ln>
                <a:solidFill>
                  <a:srgbClr val="FFFFFF"/>
                </a:solidFill>
                <a:effectLst/>
                <a:latin typeface="Century Gothic" panose="020B0502020202020204" pitchFamily="34" charset="0"/>
                <a:ea typeface="+mn-ea"/>
                <a:cs typeface="+mn-cs"/>
              </a:rPr>
              <a:t> </a:t>
            </a:r>
            <a:r>
              <a:rPr lang="en-GB" sz="3400" b="1" i="0" spc="0" baseline="0" dirty="0" err="1">
                <a:ln>
                  <a:noFill/>
                </a:ln>
                <a:solidFill>
                  <a:srgbClr val="FFFFFF"/>
                </a:solidFill>
                <a:effectLst/>
                <a:latin typeface="Century Gothic" panose="020B0502020202020204" pitchFamily="34" charset="0"/>
                <a:ea typeface="+mn-ea"/>
                <a:cs typeface="+mn-cs"/>
              </a:rPr>
              <a:t>où</a:t>
            </a:r>
            <a:r>
              <a:rPr lang="en-GB" sz="3400" b="1" i="0" spc="0" baseline="0" dirty="0">
                <a:ln>
                  <a:noFill/>
                </a:ln>
                <a:solidFill>
                  <a:srgbClr val="FFFFFF"/>
                </a:solidFill>
                <a:effectLst/>
                <a:latin typeface="Century Gothic" panose="020B0502020202020204" pitchFamily="34" charset="0"/>
                <a:ea typeface="+mn-ea"/>
                <a:cs typeface="+mn-cs"/>
              </a:rPr>
              <a:t> </a:t>
            </a:r>
            <a:r>
              <a:rPr lang="en-GB" sz="3400" b="1" kern="1200" dirty="0">
                <a:solidFill>
                  <a:srgbClr val="FFFFFF"/>
                </a:solidFill>
                <a:effectLst/>
                <a:latin typeface="Arial" panose="020B0604020202020204" pitchFamily="34" charset="0"/>
                <a:ea typeface="+mn-ea"/>
                <a:cs typeface="+mn-cs"/>
              </a:rPr>
              <a:t>? (je/nous)</a:t>
            </a:r>
            <a:r>
              <a:rPr lang="en-GB" sz="3400" b="1" i="0" spc="0" baseline="0" dirty="0">
                <a:ln>
                  <a:noFill/>
                </a:ln>
                <a:solidFill>
                  <a:srgbClr val="FFFFFF"/>
                </a:solidFill>
                <a:effectLst/>
                <a:latin typeface="Century Gothic" panose="020B0502020202020204" pitchFamily="34" charset="0"/>
                <a:ea typeface="+mn-ea"/>
                <a:cs typeface="+mn-cs"/>
              </a:rPr>
              <a:t> </a:t>
            </a:r>
            <a:endParaRPr lang="en-GB" dirty="0">
              <a:effectLst/>
            </a:endParaRPr>
          </a:p>
        </p:txBody>
      </p:sp>
    </p:spTree>
    <p:extLst>
      <p:ext uri="{BB962C8B-B14F-4D97-AF65-F5344CB8AC3E}">
        <p14:creationId xmlns:p14="http://schemas.microsoft.com/office/powerpoint/2010/main" val="306969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42" name="TextBox 41">
            <a:extLst>
              <a:ext uri="{FF2B5EF4-FFF2-40B4-BE49-F238E27FC236}">
                <a16:creationId xmlns:a16="http://schemas.microsoft.com/office/drawing/2014/main" id="{F8157123-3466-44C7-93E7-072D17C9197F}"/>
              </a:ext>
            </a:extLst>
          </p:cNvPr>
          <p:cNvSpPr txBox="1"/>
          <p:nvPr/>
        </p:nvSpPr>
        <p:spPr>
          <a:xfrm>
            <a:off x="212086" y="1265556"/>
            <a:ext cx="11785383" cy="430887"/>
          </a:xfrm>
          <a:prstGeom prst="rect">
            <a:avLst/>
          </a:prstGeom>
          <a:noFill/>
        </p:spPr>
        <p:txBody>
          <a:bodyPr wrap="square" rtlCol="0">
            <a:spAutoFit/>
          </a:bodyPr>
          <a:lstStyle/>
          <a:p>
            <a:pPr lvl="0">
              <a:buClrTx/>
              <a:defRPr/>
            </a:pPr>
            <a:r>
              <a:rPr lang="en-GB" sz="2200">
                <a:solidFill>
                  <a:schemeClr val="accent5">
                    <a:lumMod val="50000"/>
                  </a:schemeClr>
                </a:solidFill>
                <a:latin typeface="Century Gothic" panose="020B0502020202020204" pitchFamily="34" charset="0"/>
              </a:rPr>
              <a:t>Écoute les phrases. C’est qui ? Il/elle ou ils/elles ?</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3292860080"/>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il/</a:t>
                      </a:r>
                    </a:p>
                    <a:p>
                      <a:pPr algn="ctr"/>
                      <a:r>
                        <a:rPr lang="en-GB" sz="2000" b="1">
                          <a:solidFill>
                            <a:schemeClr val="accent1">
                              <a:lumMod val="50000"/>
                            </a:schemeClr>
                          </a:solidFill>
                          <a:latin typeface="Century Gothic" panose="020B0502020202020204" pitchFamily="34" charset="0"/>
                        </a:rPr>
                        <a:t>elle</a:t>
                      </a:r>
                    </a:p>
                  </a:txBody>
                  <a:tcPr anchor="ctr"/>
                </a:tc>
                <a:tc>
                  <a:txBody>
                    <a:bodyPr/>
                    <a:lstStyle/>
                    <a:p>
                      <a:pPr algn="ctr"/>
                      <a:r>
                        <a:rPr lang="en-GB" sz="2000" b="1">
                          <a:solidFill>
                            <a:schemeClr val="accent1">
                              <a:lumMod val="50000"/>
                            </a:schemeClr>
                          </a:solidFill>
                          <a:latin typeface="Century Gothic" panose="020B0502020202020204" pitchFamily="34" charset="0"/>
                        </a:rPr>
                        <a:t>ils/</a:t>
                      </a:r>
                    </a:p>
                    <a:p>
                      <a:pPr algn="ctr"/>
                      <a:r>
                        <a:rPr lang="en-GB" sz="2000" b="1">
                          <a:solidFill>
                            <a:schemeClr val="accent1">
                              <a:lumMod val="50000"/>
                            </a:schemeClr>
                          </a:solidFill>
                          <a:latin typeface="Century Gothic" panose="020B0502020202020204" pitchFamily="34" charset="0"/>
                        </a:rPr>
                        <a:t>elles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endParaRPr lang="en-GB" sz="2800" b="1">
                        <a:solidFill>
                          <a:schemeClr val="accent1">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endParaRPr lang="en-GB" sz="2800" b="1">
                        <a:solidFill>
                          <a:schemeClr val="accent1">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endParaRPr lang="en-GB" sz="2800" b="1">
                        <a:solidFill>
                          <a:schemeClr val="accent1">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endParaRPr lang="en-GB" sz="2800" b="1">
                        <a:solidFill>
                          <a:schemeClr val="accent1">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3218294119"/>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il/</a:t>
                      </a:r>
                    </a:p>
                    <a:p>
                      <a:pPr algn="ctr"/>
                      <a:r>
                        <a:rPr lang="en-GB" sz="2000" b="1">
                          <a:solidFill>
                            <a:schemeClr val="accent1">
                              <a:lumMod val="50000"/>
                            </a:schemeClr>
                          </a:solidFill>
                          <a:latin typeface="Century Gothic" panose="020B0502020202020204" pitchFamily="34" charset="0"/>
                        </a:rPr>
                        <a:t>elle</a:t>
                      </a:r>
                    </a:p>
                  </a:txBody>
                  <a:tcPr anchor="ctr"/>
                </a:tc>
                <a:tc>
                  <a:txBody>
                    <a:bodyPr/>
                    <a:lstStyle/>
                    <a:p>
                      <a:pPr algn="ctr"/>
                      <a:r>
                        <a:rPr lang="en-GB" sz="2000" b="1">
                          <a:solidFill>
                            <a:schemeClr val="accent1">
                              <a:lumMod val="50000"/>
                            </a:schemeClr>
                          </a:solidFill>
                          <a:latin typeface="Century Gothic" panose="020B0502020202020204" pitchFamily="34" charset="0"/>
                        </a:rPr>
                        <a:t>ils/</a:t>
                      </a:r>
                    </a:p>
                    <a:p>
                      <a:pPr algn="ctr"/>
                      <a:r>
                        <a:rPr lang="en-GB" sz="2000" b="1">
                          <a:solidFill>
                            <a:schemeClr val="accent1">
                              <a:lumMod val="50000"/>
                            </a:schemeClr>
                          </a:solidFill>
                          <a:latin typeface="Century Gothic" panose="020B0502020202020204" pitchFamily="34" charset="0"/>
                        </a:rPr>
                        <a:t>elles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endParaRPr lang="en-GB" sz="2800" b="1">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endParaRPr lang="en-GB" sz="2800" b="1">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endParaRPr lang="en-GB" sz="2800" b="1">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endParaRPr lang="en-GB" sz="2800" b="1">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8" name="TextBox 97">
            <a:extLst>
              <a:ext uri="{FF2B5EF4-FFF2-40B4-BE49-F238E27FC236}">
                <a16:creationId xmlns:a16="http://schemas.microsoft.com/office/drawing/2014/main" id="{0C9B2F7C-5506-4E0E-A3F9-524F8304854C}"/>
              </a:ext>
            </a:extLst>
          </p:cNvPr>
          <p:cNvSpPr txBox="1"/>
          <p:nvPr/>
        </p:nvSpPr>
        <p:spPr>
          <a:xfrm>
            <a:off x="2058396" y="3156124"/>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vont à Paris. </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1899149" y="5465308"/>
            <a:ext cx="25250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va à Deauville. </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2058396" y="4709460"/>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va à Blois.</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2046926"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vont à Bordeaux.</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156124"/>
            <a:ext cx="2196398"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vont à Poitiers. </a:t>
            </a:r>
            <a:endParaRPr lang="en-GB" sz="2000" kern="1200"/>
          </a:p>
        </p:txBody>
      </p:sp>
      <p:sp>
        <p:nvSpPr>
          <p:cNvPr id="107" name="TextBox 106">
            <a:extLst>
              <a:ext uri="{FF2B5EF4-FFF2-40B4-BE49-F238E27FC236}">
                <a16:creationId xmlns:a16="http://schemas.microsoft.com/office/drawing/2014/main" id="{92EE5BD8-9112-4DA0-A109-C8AC9B7B7C69}"/>
              </a:ext>
            </a:extLst>
          </p:cNvPr>
          <p:cNvSpPr txBox="1"/>
          <p:nvPr/>
        </p:nvSpPr>
        <p:spPr>
          <a:xfrm>
            <a:off x="7898152" y="5486127"/>
            <a:ext cx="2207170"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vont à Calais. </a:t>
            </a:r>
            <a:endParaRPr lang="en-GB" sz="2000" kern="120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4709460"/>
            <a:ext cx="2111880"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va à Lyon. </a:t>
            </a:r>
            <a:endParaRPr lang="en-GB" sz="2000" kern="1200"/>
          </a:p>
        </p:txBody>
      </p:sp>
      <p:sp>
        <p:nvSpPr>
          <p:cNvPr id="109" name="TextBox 108">
            <a:extLst>
              <a:ext uri="{FF2B5EF4-FFF2-40B4-BE49-F238E27FC236}">
                <a16:creationId xmlns:a16="http://schemas.microsoft.com/office/drawing/2014/main" id="{3905228E-A348-4897-BE5F-751710160F04}"/>
              </a:ext>
            </a:extLst>
          </p:cNvPr>
          <p:cNvSpPr txBox="1"/>
          <p:nvPr/>
        </p:nvSpPr>
        <p:spPr>
          <a:xfrm>
            <a:off x="7898152" y="3932792"/>
            <a:ext cx="2817966"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va à Rouen. </a:t>
            </a:r>
            <a:endParaRPr lang="en-GB" sz="2000" kern="120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18" y="3089907"/>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990" y="3867079"/>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678" y="4634605"/>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248" y="5420337"/>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096391"/>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3917552"/>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4649726"/>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251" y="5424848"/>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037633"/>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814262"/>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4590891"/>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00" y="5367520"/>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pic>
        <p:nvPicPr>
          <p:cNvPr id="45" name="Picture 44" descr="background rectangle ">
            <a:extLst>
              <a:ext uri="{FF2B5EF4-FFF2-40B4-BE49-F238E27FC236}">
                <a16:creationId xmlns:a16="http://schemas.microsoft.com/office/drawing/2014/main" id="{3A7BBB48-58D3-4A00-95A6-12C738F06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96864"/>
            <a:ext cx="7269805" cy="867128"/>
          </a:xfrm>
          <a:prstGeom prst="rect">
            <a:avLst/>
          </a:prstGeom>
        </p:spPr>
      </p:pic>
      <p:sp>
        <p:nvSpPr>
          <p:cNvPr id="2" name="Title 1"/>
          <p:cNvSpPr>
            <a:spLocks noGrp="1"/>
          </p:cNvSpPr>
          <p:nvPr>
            <p:ph type="title"/>
          </p:nvPr>
        </p:nvSpPr>
        <p:spPr>
          <a:xfrm>
            <a:off x="67247" y="16372"/>
            <a:ext cx="7365120" cy="1325563"/>
          </a:xfrm>
        </p:spPr>
        <p:txBody>
          <a:bodyPr>
            <a:normAutofit/>
          </a:bodyPr>
          <a:lstStyle/>
          <a:p>
            <a:pPr rtl="0" eaLnBrk="1" latinLnBrk="0" hangingPunct="1"/>
            <a:r>
              <a:rPr lang="en-GB" sz="2800" b="1" i="0" spc="0" baseline="0">
                <a:ln>
                  <a:noFill/>
                </a:ln>
                <a:solidFill>
                  <a:srgbClr val="FFFFFF"/>
                </a:solidFill>
                <a:effectLst/>
                <a:ea typeface="+mn-ea"/>
                <a:cs typeface="+mn-cs"/>
              </a:rPr>
              <a:t>Qui </a:t>
            </a:r>
            <a:r>
              <a:rPr lang="en-GB" sz="2800" b="1" i="0" spc="0" baseline="0" err="1">
                <a:ln>
                  <a:noFill/>
                </a:ln>
                <a:solidFill>
                  <a:srgbClr val="FFFFFF"/>
                </a:solidFill>
                <a:effectLst/>
                <a:ea typeface="+mn-ea"/>
                <a:cs typeface="+mn-cs"/>
              </a:rPr>
              <a:t>va</a:t>
            </a:r>
            <a:r>
              <a:rPr lang="en-GB" sz="2800" b="1" i="0" spc="0" baseline="0">
                <a:ln>
                  <a:noFill/>
                </a:ln>
                <a:solidFill>
                  <a:srgbClr val="FFFFFF"/>
                </a:solidFill>
                <a:effectLst/>
                <a:ea typeface="+mn-ea"/>
                <a:cs typeface="+mn-cs"/>
              </a:rPr>
              <a:t> </a:t>
            </a:r>
            <a:r>
              <a:rPr lang="en-GB" sz="2800" b="1" i="0" spc="0" baseline="0" err="1">
                <a:ln>
                  <a:noFill/>
                </a:ln>
                <a:solidFill>
                  <a:srgbClr val="FFFFFF"/>
                </a:solidFill>
                <a:effectLst/>
                <a:ea typeface="+mn-ea"/>
                <a:cs typeface="+mn-cs"/>
              </a:rPr>
              <a:t>où</a:t>
            </a:r>
            <a:r>
              <a:rPr lang="en-GB" sz="2800" b="1" i="0" spc="0" baseline="0">
                <a:ln>
                  <a:noFill/>
                </a:ln>
                <a:solidFill>
                  <a:srgbClr val="FFFFFF"/>
                </a:solidFill>
                <a:effectLst/>
                <a:ea typeface="+mn-ea"/>
                <a:cs typeface="+mn-cs"/>
              </a:rPr>
              <a:t> </a:t>
            </a:r>
            <a:r>
              <a:rPr lang="en-GB" sz="2800" b="1" kern="1200">
                <a:solidFill>
                  <a:srgbClr val="FFFFFF"/>
                </a:solidFill>
                <a:effectLst/>
                <a:latin typeface="Arial" panose="020B0604020202020204" pitchFamily="34" charset="0"/>
                <a:ea typeface="+mn-ea"/>
                <a:cs typeface="+mn-cs"/>
              </a:rPr>
              <a:t>? (il/elle </a:t>
            </a:r>
            <a:r>
              <a:rPr lang="en-GB" sz="2800" kern="1200">
                <a:solidFill>
                  <a:srgbClr val="FFFFFF"/>
                </a:solidFill>
                <a:effectLst/>
                <a:latin typeface="Arial" panose="020B0604020202020204" pitchFamily="34" charset="0"/>
                <a:ea typeface="+mn-ea"/>
                <a:cs typeface="+mn-cs"/>
              </a:rPr>
              <a:t>versus</a:t>
            </a:r>
            <a:r>
              <a:rPr lang="en-GB" sz="2800" b="1" kern="1200">
                <a:solidFill>
                  <a:srgbClr val="FFFFFF"/>
                </a:solidFill>
                <a:effectLst/>
                <a:latin typeface="Arial" panose="020B0604020202020204" pitchFamily="34" charset="0"/>
                <a:ea typeface="+mn-ea"/>
                <a:cs typeface="+mn-cs"/>
              </a:rPr>
              <a:t> ils/elles)</a:t>
            </a:r>
            <a:r>
              <a:rPr lang="en-GB" sz="2800" b="1" i="0" spc="0" baseline="0">
                <a:ln>
                  <a:noFill/>
                </a:ln>
                <a:solidFill>
                  <a:srgbClr val="FFFFFF"/>
                </a:solidFill>
                <a:effectLst/>
                <a:ea typeface="+mn-ea"/>
                <a:cs typeface="+mn-cs"/>
              </a:rPr>
              <a:t> </a:t>
            </a:r>
            <a:endParaRPr lang="en-GB" sz="3600">
              <a:effectLst/>
            </a:endParaRPr>
          </a:p>
        </p:txBody>
      </p:sp>
      <p:sp>
        <p:nvSpPr>
          <p:cNvPr id="40" name="Action Button: Custom 21">
            <a:hlinkClick r:id="" action="ppaction://noaction" highlightClick="1">
              <a:snd r:embed="rId6" name="Slide 95_item 1.wav"/>
            </a:hlinkClick>
            <a:extLst>
              <a:ext uri="{FF2B5EF4-FFF2-40B4-BE49-F238E27FC236}">
                <a16:creationId xmlns:a16="http://schemas.microsoft.com/office/drawing/2014/main" id="{9B8DD0CF-B6B8-460B-B44C-809C55C6AC3E}"/>
              </a:ext>
            </a:extLst>
          </p:cNvPr>
          <p:cNvSpPr/>
          <p:nvPr/>
        </p:nvSpPr>
        <p:spPr>
          <a:xfrm>
            <a:off x="421108" y="3126202"/>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1</a:t>
            </a:r>
          </a:p>
        </p:txBody>
      </p:sp>
      <p:sp>
        <p:nvSpPr>
          <p:cNvPr id="41" name="Action Button: Custom 21">
            <a:hlinkClick r:id="" action="ppaction://noaction" highlightClick="1">
              <a:snd r:embed="rId7" name="Slide 95_item 2.wav"/>
            </a:hlinkClick>
            <a:extLst>
              <a:ext uri="{FF2B5EF4-FFF2-40B4-BE49-F238E27FC236}">
                <a16:creationId xmlns:a16="http://schemas.microsoft.com/office/drawing/2014/main" id="{9B8DD0CF-B6B8-460B-B44C-809C55C6AC3E}"/>
              </a:ext>
            </a:extLst>
          </p:cNvPr>
          <p:cNvSpPr/>
          <p:nvPr/>
        </p:nvSpPr>
        <p:spPr>
          <a:xfrm>
            <a:off x="421108" y="390040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2</a:t>
            </a:r>
          </a:p>
        </p:txBody>
      </p:sp>
      <p:sp>
        <p:nvSpPr>
          <p:cNvPr id="44" name="Action Button: Custom 21">
            <a:hlinkClick r:id="" action="ppaction://noaction" highlightClick="1">
              <a:snd r:embed="rId8" name="Slide 95_item 3.wav"/>
            </a:hlinkClick>
            <a:extLst>
              <a:ext uri="{FF2B5EF4-FFF2-40B4-BE49-F238E27FC236}">
                <a16:creationId xmlns:a16="http://schemas.microsoft.com/office/drawing/2014/main" id="{9B8DD0CF-B6B8-460B-B44C-809C55C6AC3E}"/>
              </a:ext>
            </a:extLst>
          </p:cNvPr>
          <p:cNvSpPr/>
          <p:nvPr/>
        </p:nvSpPr>
        <p:spPr>
          <a:xfrm>
            <a:off x="423350" y="46576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3</a:t>
            </a:r>
          </a:p>
        </p:txBody>
      </p:sp>
      <p:sp>
        <p:nvSpPr>
          <p:cNvPr id="46" name="Action Button: Custom 21">
            <a:hlinkClick r:id="" action="ppaction://noaction" highlightClick="1">
              <a:snd r:embed="rId9" name="Slide 95_item 4.wav"/>
            </a:hlinkClick>
            <a:extLst>
              <a:ext uri="{FF2B5EF4-FFF2-40B4-BE49-F238E27FC236}">
                <a16:creationId xmlns:a16="http://schemas.microsoft.com/office/drawing/2014/main" id="{9B8DD0CF-B6B8-460B-B44C-809C55C6AC3E}"/>
              </a:ext>
            </a:extLst>
          </p:cNvPr>
          <p:cNvSpPr/>
          <p:nvPr/>
        </p:nvSpPr>
        <p:spPr>
          <a:xfrm>
            <a:off x="411953" y="543889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4</a:t>
            </a:r>
          </a:p>
        </p:txBody>
      </p:sp>
      <p:sp>
        <p:nvSpPr>
          <p:cNvPr id="47" name="Action Button: Custom 21">
            <a:hlinkClick r:id="" action="ppaction://noaction" highlightClick="1">
              <a:snd r:embed="rId10" name="Slide 95_item 5.wav"/>
            </a:hlinkClick>
            <a:extLst>
              <a:ext uri="{FF2B5EF4-FFF2-40B4-BE49-F238E27FC236}">
                <a16:creationId xmlns:a16="http://schemas.microsoft.com/office/drawing/2014/main" id="{9B8DD0CF-B6B8-460B-B44C-809C55C6AC3E}"/>
              </a:ext>
            </a:extLst>
          </p:cNvPr>
          <p:cNvSpPr/>
          <p:nvPr/>
        </p:nvSpPr>
        <p:spPr>
          <a:xfrm>
            <a:off x="6287021" y="313709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5</a:t>
            </a:r>
          </a:p>
        </p:txBody>
      </p:sp>
      <p:sp>
        <p:nvSpPr>
          <p:cNvPr id="48" name="Action Button: Custom 21">
            <a:hlinkClick r:id="" action="ppaction://noaction" highlightClick="1">
              <a:snd r:embed="rId11" name="Slide 95_item 6.wav"/>
            </a:hlinkClick>
            <a:extLst>
              <a:ext uri="{FF2B5EF4-FFF2-40B4-BE49-F238E27FC236}">
                <a16:creationId xmlns:a16="http://schemas.microsoft.com/office/drawing/2014/main" id="{9B8DD0CF-B6B8-460B-B44C-809C55C6AC3E}"/>
              </a:ext>
            </a:extLst>
          </p:cNvPr>
          <p:cNvSpPr/>
          <p:nvPr/>
        </p:nvSpPr>
        <p:spPr>
          <a:xfrm>
            <a:off x="6273311" y="3886076"/>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6</a:t>
            </a:r>
          </a:p>
        </p:txBody>
      </p:sp>
      <p:sp>
        <p:nvSpPr>
          <p:cNvPr id="49" name="Action Button: Custom 21">
            <a:hlinkClick r:id="" action="ppaction://noaction" highlightClick="1">
              <a:snd r:embed="rId12" name="Slide 95_item 7.wav"/>
            </a:hlinkClick>
            <a:extLst>
              <a:ext uri="{FF2B5EF4-FFF2-40B4-BE49-F238E27FC236}">
                <a16:creationId xmlns:a16="http://schemas.microsoft.com/office/drawing/2014/main" id="{9B8DD0CF-B6B8-460B-B44C-809C55C6AC3E}"/>
              </a:ext>
            </a:extLst>
          </p:cNvPr>
          <p:cNvSpPr/>
          <p:nvPr/>
        </p:nvSpPr>
        <p:spPr>
          <a:xfrm>
            <a:off x="6262819" y="466792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7</a:t>
            </a:r>
          </a:p>
        </p:txBody>
      </p:sp>
      <p:sp>
        <p:nvSpPr>
          <p:cNvPr id="50" name="Action Button: Custom 21">
            <a:hlinkClick r:id="" action="ppaction://noaction" highlightClick="1">
              <a:snd r:embed="rId13" name="Slide 95_item 8.wav"/>
            </a:hlinkClick>
            <a:extLst>
              <a:ext uri="{FF2B5EF4-FFF2-40B4-BE49-F238E27FC236}">
                <a16:creationId xmlns:a16="http://schemas.microsoft.com/office/drawing/2014/main" id="{9B8DD0CF-B6B8-460B-B44C-809C55C6AC3E}"/>
              </a:ext>
            </a:extLst>
          </p:cNvPr>
          <p:cNvSpPr/>
          <p:nvPr/>
        </p:nvSpPr>
        <p:spPr>
          <a:xfrm>
            <a:off x="6303721" y="546530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8</a:t>
            </a:r>
          </a:p>
        </p:txBody>
      </p:sp>
    </p:spTree>
    <p:extLst>
      <p:ext uri="{BB962C8B-B14F-4D97-AF65-F5344CB8AC3E}">
        <p14:creationId xmlns:p14="http://schemas.microsoft.com/office/powerpoint/2010/main" val="88878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6" grpId="0"/>
      <p:bldP spid="107" grpId="0"/>
      <p:bldP spid="108" grpId="0"/>
      <p:bldP spid="10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7.2.2.5</a:t>
            </a:r>
          </a:p>
        </p:txBody>
      </p:sp>
      <p:sp>
        <p:nvSpPr>
          <p:cNvPr id="3" name="Content Placeholder 2"/>
          <p:cNvSpPr>
            <a:spLocks noGrp="1"/>
          </p:cNvSpPr>
          <p:nvPr>
            <p:ph idx="1"/>
          </p:nvPr>
        </p:nvSpPr>
        <p:spPr/>
        <p:txBody>
          <a:bodyPr/>
          <a:lstStyle/>
          <a:p>
            <a:r>
              <a:rPr lang="en-US" dirty="0"/>
              <a:t>Slides 8-15: phonics with French towns and cities, </a:t>
            </a:r>
            <a:r>
              <a:rPr lang="en-US" dirty="0" err="1"/>
              <a:t>practising</a:t>
            </a:r>
            <a:r>
              <a:rPr lang="en-US" dirty="0"/>
              <a:t> the SSCs [on], [eau], [au] and [o]</a:t>
            </a:r>
          </a:p>
          <a:p>
            <a:r>
              <a:rPr lang="en-US" dirty="0"/>
              <a:t>Slide 42: reading exercise with </a:t>
            </a:r>
            <a:r>
              <a:rPr lang="en-US" dirty="0" err="1"/>
              <a:t>aller</a:t>
            </a:r>
            <a:r>
              <a:rPr lang="en-US" dirty="0"/>
              <a:t> </a:t>
            </a:r>
            <a:r>
              <a:rPr lang="en-US" dirty="0" err="1"/>
              <a:t>à</a:t>
            </a:r>
            <a:r>
              <a:rPr lang="en-US" dirty="0"/>
              <a:t>/en with French-speaking places</a:t>
            </a:r>
          </a:p>
          <a:p>
            <a:r>
              <a:rPr lang="en-US" dirty="0"/>
              <a:t>Slide 47: Information about Algeria as a Francophone country</a:t>
            </a:r>
          </a:p>
          <a:p>
            <a:r>
              <a:rPr lang="en-US" dirty="0"/>
              <a:t>Slides 53-64: various exercises about famous French-speakers, including bibliographical details</a:t>
            </a:r>
          </a:p>
        </p:txBody>
      </p:sp>
    </p:spTree>
    <p:extLst>
      <p:ext uri="{BB962C8B-B14F-4D97-AF65-F5344CB8AC3E}">
        <p14:creationId xmlns:p14="http://schemas.microsoft.com/office/powerpoint/2010/main" val="877326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algn="ctr"/>
            <a:r>
              <a:rPr lang="en-GB" sz="2400" dirty="0">
                <a:solidFill>
                  <a:srgbClr val="115076"/>
                </a:solidFill>
              </a:rPr>
              <a:t>Le </a:t>
            </a:r>
            <a:r>
              <a:rPr lang="en-GB" sz="2400" dirty="0" err="1">
                <a:solidFill>
                  <a:srgbClr val="115076"/>
                </a:solidFill>
              </a:rPr>
              <a:t>poète</a:t>
            </a:r>
            <a:r>
              <a:rPr lang="en-GB" sz="2400" dirty="0">
                <a:solidFill>
                  <a:srgbClr val="115076"/>
                </a:solidFill>
              </a:rPr>
              <a:t> fait des </a:t>
            </a:r>
            <a:r>
              <a:rPr lang="en-GB" sz="2400" dirty="0" err="1">
                <a:solidFill>
                  <a:srgbClr val="115076"/>
                </a:solidFill>
              </a:rPr>
              <a:t>erreurs</a:t>
            </a:r>
            <a:r>
              <a:rPr lang="en-GB" sz="2400" dirty="0">
                <a:solidFill>
                  <a:srgbClr val="115076"/>
                </a:solidFill>
              </a:rPr>
              <a:t> avec les SSC </a:t>
            </a:r>
            <a:r>
              <a:rPr lang="en-GB" sz="2400" b="1" dirty="0">
                <a:solidFill>
                  <a:srgbClr val="115076"/>
                </a:solidFill>
              </a:rPr>
              <a:t>[on]</a:t>
            </a:r>
            <a:r>
              <a:rPr lang="en-GB" sz="2400" dirty="0">
                <a:solidFill>
                  <a:srgbClr val="115076"/>
                </a:solidFill>
              </a:rPr>
              <a:t> et </a:t>
            </a:r>
            <a:r>
              <a:rPr lang="en-GB" sz="2400" b="1" dirty="0">
                <a:solidFill>
                  <a:srgbClr val="115076"/>
                </a:solidFill>
              </a:rPr>
              <a:t>[au / </a:t>
            </a:r>
            <a:r>
              <a:rPr lang="en-GB" sz="2400" b="1" dirty="0" err="1">
                <a:solidFill>
                  <a:srgbClr val="115076"/>
                </a:solidFill>
              </a:rPr>
              <a:t>eau</a:t>
            </a:r>
            <a:r>
              <a:rPr lang="en-GB" sz="2400" b="1" dirty="0">
                <a:solidFill>
                  <a:srgbClr val="115076"/>
                </a:solidFill>
              </a:rPr>
              <a:t> / o]</a:t>
            </a:r>
            <a:r>
              <a:rPr lang="en-GB" sz="2400" dirty="0">
                <a:solidFill>
                  <a:srgbClr val="115076"/>
                </a:solidFill>
              </a:rPr>
              <a:t>.</a:t>
            </a:r>
          </a:p>
          <a:p>
            <a:pPr algn="ctr"/>
            <a:endParaRPr lang="en-GB" sz="2400" dirty="0">
              <a:solidFill>
                <a:srgbClr val="115076"/>
              </a:solidFill>
            </a:endParaRPr>
          </a:p>
          <a:p>
            <a:pPr algn="ctr"/>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La rime </a:t>
            </a:r>
            <a:r>
              <a:rPr lang="en-GB" sz="2400" dirty="0" err="1">
                <a:solidFill>
                  <a:srgbClr val="115076"/>
                </a:solidFill>
              </a:rPr>
              <a:t>est</a:t>
            </a:r>
            <a:r>
              <a:rPr lang="en-GB" sz="2400" dirty="0">
                <a:solidFill>
                  <a:srgbClr val="115076"/>
                </a:solidFill>
              </a:rPr>
              <a:t> bonne </a:t>
            </a:r>
            <a:r>
              <a:rPr lang="en-GB" sz="2400" dirty="0" err="1">
                <a:solidFill>
                  <a:srgbClr val="115076"/>
                </a:solidFill>
              </a:rPr>
              <a:t>ou</a:t>
            </a:r>
            <a:r>
              <a:rPr lang="en-GB" sz="2400" dirty="0">
                <a:solidFill>
                  <a:srgbClr val="115076"/>
                </a:solidFill>
              </a:rPr>
              <a:t> </a:t>
            </a:r>
            <a:r>
              <a:rPr lang="en-GB" sz="2400" dirty="0" err="1">
                <a:solidFill>
                  <a:srgbClr val="115076"/>
                </a:solidFill>
              </a:rPr>
              <a:t>mauvaise</a:t>
            </a:r>
            <a:r>
              <a:rPr lang="en-GB" sz="2400" dirty="0">
                <a:solidFill>
                  <a:srgbClr val="115076"/>
                </a:solidFill>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a:t>
            </a:r>
            <a:r>
              <a:rPr lang="en-GB" sz="3600" b="1" dirty="0" err="1">
                <a:solidFill>
                  <a:srgbClr val="115076"/>
                </a:solidFill>
              </a:rPr>
              <a:t>mauvaise</a:t>
            </a:r>
            <a:endParaRPr lang="en-GB" sz="3600" b="1" dirty="0">
              <a:solidFill>
                <a:srgbClr val="115076"/>
              </a:solidFill>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3701654" cy="584775"/>
          </a:xfrm>
          <a:prstGeom prst="rect">
            <a:avLst/>
          </a:prstGeom>
          <a:noFill/>
        </p:spPr>
        <p:txBody>
          <a:bodyPr wrap="none" rtlCol="0">
            <a:spAutoFit/>
          </a:bodyPr>
          <a:lstStyle/>
          <a:p>
            <a:r>
              <a:rPr lang="en-GB" sz="3200" b="1" dirty="0">
                <a:solidFill>
                  <a:srgbClr val="EE6000"/>
                </a:solidFill>
              </a:rPr>
              <a:t>Je mange à Dij</a:t>
            </a:r>
            <a:r>
              <a:rPr lang="en-GB" sz="3200" b="1" dirty="0">
                <a:solidFill>
                  <a:srgbClr val="115076"/>
                </a:solidFill>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r>
              <a:rPr lang="en-GB" sz="3200" b="1" dirty="0">
                <a:solidFill>
                  <a:srgbClr val="EE6000"/>
                </a:solidFill>
              </a:rPr>
              <a:t>Tu </a:t>
            </a:r>
            <a:r>
              <a:rPr lang="en-GB" sz="3200" b="1" dirty="0" err="1">
                <a:solidFill>
                  <a:srgbClr val="EE6000"/>
                </a:solidFill>
              </a:rPr>
              <a:t>manges</a:t>
            </a:r>
            <a:r>
              <a:rPr lang="en-GB" sz="3200" b="1" dirty="0">
                <a:solidFill>
                  <a:srgbClr val="EE6000"/>
                </a:solidFill>
              </a:rPr>
              <a:t> à _______</a:t>
            </a:r>
          </a:p>
        </p:txBody>
      </p:sp>
      <p:sp>
        <p:nvSpPr>
          <p:cNvPr id="24" name="Action Button: Custom 66" descr="number 1">
            <a:hlinkClick r:id="" action="ppaction://noaction" highlightClick="1">
              <a:snd r:embed="rId3" name="Fr 2.2.5 Slide 8.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a:t>
            </a:r>
          </a:p>
        </p:txBody>
      </p:sp>
      <p:sp>
        <p:nvSpPr>
          <p:cNvPr id="10" name="TextBox 9">
            <a:extLst>
              <a:ext uri="{FF2B5EF4-FFF2-40B4-BE49-F238E27FC236}">
                <a16:creationId xmlns:a16="http://schemas.microsoft.com/office/drawing/2014/main" id="{F663589B-711E-4A96-A181-D82AEBCD1CB0}"/>
              </a:ext>
            </a:extLst>
          </p:cNvPr>
          <p:cNvSpPr txBox="1"/>
          <p:nvPr/>
        </p:nvSpPr>
        <p:spPr>
          <a:xfrm>
            <a:off x="6832416" y="3630907"/>
            <a:ext cx="1798965" cy="584775"/>
          </a:xfrm>
          <a:prstGeom prst="rect">
            <a:avLst/>
          </a:prstGeom>
          <a:noFill/>
        </p:spPr>
        <p:txBody>
          <a:bodyPr wrap="square" rtlCol="0">
            <a:spAutoFit/>
          </a:bodyPr>
          <a:lstStyle/>
          <a:p>
            <a:r>
              <a:rPr lang="en-GB" sz="3200" b="1" dirty="0" err="1">
                <a:solidFill>
                  <a:srgbClr val="EE6000"/>
                </a:solidFill>
              </a:rPr>
              <a:t>Ment</a:t>
            </a:r>
            <a:r>
              <a:rPr lang="en-GB" sz="3200" b="1" dirty="0" err="1">
                <a:solidFill>
                  <a:srgbClr val="115076"/>
                </a:solidFill>
              </a:rPr>
              <a:t>on</a:t>
            </a:r>
            <a:endParaRPr lang="en-GB" sz="3200" b="1" dirty="0">
              <a:solidFill>
                <a:srgbClr val="115076"/>
              </a:solidFill>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descr="background rectangle">
            <a:extLst>
              <a:ext uri="{FF2B5EF4-FFF2-40B4-BE49-F238E27FC236}">
                <a16:creationId xmlns:a16="http://schemas.microsoft.com/office/drawing/2014/main" id="{2D92E52F-CB40-450E-8FA4-DFC1AFB2488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461012B0-C21E-44E5-A26C-77D1CD27DD3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poète en difficulté</a:t>
            </a:r>
            <a:endParaRPr lang="en-GB" sz="3600" b="1" dirty="0">
              <a:solidFill>
                <a:schemeClr val="bg1"/>
              </a:solidFill>
            </a:endParaRPr>
          </a:p>
        </p:txBody>
      </p:sp>
      <p:sp>
        <p:nvSpPr>
          <p:cNvPr id="17" name="Rounded Rectangle 46">
            <a:extLst>
              <a:ext uri="{FF2B5EF4-FFF2-40B4-BE49-F238E27FC236}">
                <a16:creationId xmlns:a16="http://schemas.microsoft.com/office/drawing/2014/main" id="{066E35C5-4E60-450B-B3DA-2B798847F65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352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algn="ctr"/>
            <a:r>
              <a:rPr lang="en-GB" sz="2400" dirty="0">
                <a:solidFill>
                  <a:srgbClr val="115076"/>
                </a:solidFill>
              </a:rPr>
              <a:t>Le </a:t>
            </a:r>
            <a:r>
              <a:rPr lang="en-GB" sz="2400" dirty="0" err="1">
                <a:solidFill>
                  <a:srgbClr val="115076"/>
                </a:solidFill>
              </a:rPr>
              <a:t>poète</a:t>
            </a:r>
            <a:r>
              <a:rPr lang="en-GB" sz="2400" dirty="0">
                <a:solidFill>
                  <a:srgbClr val="115076"/>
                </a:solidFill>
              </a:rPr>
              <a:t> fait des </a:t>
            </a:r>
            <a:r>
              <a:rPr lang="en-GB" sz="2400" dirty="0" err="1">
                <a:solidFill>
                  <a:srgbClr val="115076"/>
                </a:solidFill>
              </a:rPr>
              <a:t>erreurs</a:t>
            </a:r>
            <a:r>
              <a:rPr lang="en-GB" sz="2400" dirty="0">
                <a:solidFill>
                  <a:srgbClr val="115076"/>
                </a:solidFill>
              </a:rPr>
              <a:t> avec les SSC </a:t>
            </a:r>
            <a:r>
              <a:rPr lang="en-GB" sz="2400" b="1" dirty="0">
                <a:solidFill>
                  <a:srgbClr val="115076"/>
                </a:solidFill>
              </a:rPr>
              <a:t>[on]</a:t>
            </a:r>
            <a:r>
              <a:rPr lang="en-GB" sz="2400" dirty="0">
                <a:solidFill>
                  <a:srgbClr val="115076"/>
                </a:solidFill>
              </a:rPr>
              <a:t> et </a:t>
            </a:r>
            <a:r>
              <a:rPr lang="en-GB" sz="2400" b="1" dirty="0">
                <a:solidFill>
                  <a:srgbClr val="115076"/>
                </a:solidFill>
              </a:rPr>
              <a:t>[au / </a:t>
            </a:r>
            <a:r>
              <a:rPr lang="en-GB" sz="2400" b="1" dirty="0" err="1">
                <a:solidFill>
                  <a:srgbClr val="115076"/>
                </a:solidFill>
              </a:rPr>
              <a:t>eau</a:t>
            </a:r>
            <a:r>
              <a:rPr lang="en-GB" sz="2400" b="1" dirty="0">
                <a:solidFill>
                  <a:srgbClr val="115076"/>
                </a:solidFill>
              </a:rPr>
              <a:t> / o]</a:t>
            </a:r>
            <a:r>
              <a:rPr lang="en-GB" sz="2400" dirty="0">
                <a:solidFill>
                  <a:srgbClr val="115076"/>
                </a:solidFill>
              </a:rPr>
              <a:t>.</a:t>
            </a:r>
          </a:p>
          <a:p>
            <a:pPr algn="ctr"/>
            <a:endParaRPr lang="en-GB" sz="2400" dirty="0">
              <a:solidFill>
                <a:srgbClr val="115076"/>
              </a:solidFill>
            </a:endParaRPr>
          </a:p>
          <a:p>
            <a:pPr algn="ctr"/>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La rime </a:t>
            </a:r>
            <a:r>
              <a:rPr lang="en-GB" sz="2400" dirty="0" err="1">
                <a:solidFill>
                  <a:srgbClr val="115076"/>
                </a:solidFill>
              </a:rPr>
              <a:t>est</a:t>
            </a:r>
            <a:r>
              <a:rPr lang="en-GB" sz="2400" dirty="0">
                <a:solidFill>
                  <a:srgbClr val="115076"/>
                </a:solidFill>
              </a:rPr>
              <a:t> bonne </a:t>
            </a:r>
            <a:r>
              <a:rPr lang="en-GB" sz="2400" dirty="0" err="1">
                <a:solidFill>
                  <a:srgbClr val="115076"/>
                </a:solidFill>
              </a:rPr>
              <a:t>ou</a:t>
            </a:r>
            <a:r>
              <a:rPr lang="en-GB" sz="2400" dirty="0">
                <a:solidFill>
                  <a:srgbClr val="115076"/>
                </a:solidFill>
              </a:rPr>
              <a:t> </a:t>
            </a:r>
            <a:r>
              <a:rPr lang="en-GB" sz="2400" dirty="0" err="1">
                <a:solidFill>
                  <a:srgbClr val="115076"/>
                </a:solidFill>
              </a:rPr>
              <a:t>mauvaise</a:t>
            </a:r>
            <a:r>
              <a:rPr lang="en-GB" sz="2400" dirty="0">
                <a:solidFill>
                  <a:srgbClr val="115076"/>
                </a:solidFill>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a:t>
            </a:r>
            <a:r>
              <a:rPr lang="en-GB" sz="3600" b="1" dirty="0" err="1">
                <a:solidFill>
                  <a:srgbClr val="115076"/>
                </a:solidFill>
              </a:rPr>
              <a:t>mauvaise</a:t>
            </a:r>
            <a:endParaRPr lang="en-GB" sz="3600" b="1" dirty="0">
              <a:solidFill>
                <a:srgbClr val="115076"/>
              </a:solidFill>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3432350" cy="584775"/>
          </a:xfrm>
          <a:prstGeom prst="rect">
            <a:avLst/>
          </a:prstGeom>
          <a:noFill/>
        </p:spPr>
        <p:txBody>
          <a:bodyPr wrap="none" rtlCol="0">
            <a:spAutoFit/>
          </a:bodyPr>
          <a:lstStyle/>
          <a:p>
            <a:r>
              <a:rPr lang="en-GB" sz="3200" b="1" dirty="0">
                <a:solidFill>
                  <a:srgbClr val="EE6000"/>
                </a:solidFill>
              </a:rPr>
              <a:t>Je </a:t>
            </a:r>
            <a:r>
              <a:rPr lang="en-GB" sz="3200" b="1" dirty="0" err="1">
                <a:solidFill>
                  <a:srgbClr val="EE6000"/>
                </a:solidFill>
              </a:rPr>
              <a:t>joue</a:t>
            </a:r>
            <a:r>
              <a:rPr lang="en-GB" sz="3200" b="1" dirty="0">
                <a:solidFill>
                  <a:srgbClr val="EE6000"/>
                </a:solidFill>
              </a:rPr>
              <a:t> à Toul</a:t>
            </a:r>
            <a:r>
              <a:rPr lang="en-GB" sz="3200" b="1" dirty="0">
                <a:solidFill>
                  <a:srgbClr val="115076"/>
                </a:solidFill>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180953" cy="584775"/>
          </a:xfrm>
          <a:prstGeom prst="rect">
            <a:avLst/>
          </a:prstGeom>
          <a:noFill/>
        </p:spPr>
        <p:txBody>
          <a:bodyPr wrap="square" rtlCol="0">
            <a:spAutoFit/>
          </a:bodyPr>
          <a:lstStyle/>
          <a:p>
            <a:r>
              <a:rPr lang="en-GB" sz="3200" b="1" dirty="0">
                <a:solidFill>
                  <a:srgbClr val="EE6000"/>
                </a:solidFill>
              </a:rPr>
              <a:t>Tu </a:t>
            </a:r>
            <a:r>
              <a:rPr lang="en-GB" sz="3200" b="1" dirty="0" err="1">
                <a:solidFill>
                  <a:srgbClr val="EE6000"/>
                </a:solidFill>
              </a:rPr>
              <a:t>joues</a:t>
            </a:r>
            <a:r>
              <a:rPr lang="en-GB" sz="3200" b="1" dirty="0">
                <a:solidFill>
                  <a:srgbClr val="EE6000"/>
                </a:solidFill>
              </a:rPr>
              <a:t> à _________</a:t>
            </a:r>
          </a:p>
        </p:txBody>
      </p:sp>
      <p:sp>
        <p:nvSpPr>
          <p:cNvPr id="24" name="Action Button: Custom 66" descr="number 1">
            <a:hlinkClick r:id="" action="ppaction://noaction" highlightClick="1">
              <a:snd r:embed="rId3" name="Fr 2.2.5 Slide 9.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2</a:t>
            </a:r>
          </a:p>
        </p:txBody>
      </p:sp>
      <p:sp>
        <p:nvSpPr>
          <p:cNvPr id="10" name="TextBox 9">
            <a:extLst>
              <a:ext uri="{FF2B5EF4-FFF2-40B4-BE49-F238E27FC236}">
                <a16:creationId xmlns:a16="http://schemas.microsoft.com/office/drawing/2014/main" id="{F663589B-711E-4A96-A181-D82AEBCD1CB0}"/>
              </a:ext>
            </a:extLst>
          </p:cNvPr>
          <p:cNvSpPr txBox="1"/>
          <p:nvPr/>
        </p:nvSpPr>
        <p:spPr>
          <a:xfrm>
            <a:off x="6279347" y="3630907"/>
            <a:ext cx="2098651" cy="584775"/>
          </a:xfrm>
          <a:prstGeom prst="rect">
            <a:avLst/>
          </a:prstGeom>
          <a:noFill/>
        </p:spPr>
        <p:txBody>
          <a:bodyPr wrap="none" rtlCol="0">
            <a:spAutoFit/>
          </a:bodyPr>
          <a:lstStyle/>
          <a:p>
            <a:r>
              <a:rPr lang="en-GB" sz="3200" b="1" dirty="0">
                <a:solidFill>
                  <a:srgbClr val="EE6000"/>
                </a:solidFill>
              </a:rPr>
              <a:t>Bord</a:t>
            </a:r>
            <a:r>
              <a:rPr lang="en-GB" sz="3200" b="1" dirty="0">
                <a:solidFill>
                  <a:srgbClr val="115076"/>
                </a:solidFill>
              </a:rPr>
              <a:t>eau</a:t>
            </a:r>
            <a:r>
              <a:rPr lang="en-GB" sz="3200" b="1" dirty="0">
                <a:solidFill>
                  <a:srgbClr val="EE6000"/>
                </a:solidFill>
              </a:rPr>
              <a:t>x</a:t>
            </a:r>
            <a:endParaRPr lang="en-GB" sz="3200" b="1" dirty="0">
              <a:solidFill>
                <a:srgbClr val="115076"/>
              </a:solidFill>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ackground rectangle">
            <a:extLst>
              <a:ext uri="{FF2B5EF4-FFF2-40B4-BE49-F238E27FC236}">
                <a16:creationId xmlns:a16="http://schemas.microsoft.com/office/drawing/2014/main" id="{E85293D1-EB28-4174-BC2E-FA19B843A1A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717681D2-BD71-4FE9-AD88-77C24335D50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poète en difficulté</a:t>
            </a:r>
            <a:endParaRPr lang="en-GB" sz="3600" b="1" dirty="0">
              <a:solidFill>
                <a:schemeClr val="bg1"/>
              </a:solidFill>
            </a:endParaRPr>
          </a:p>
        </p:txBody>
      </p:sp>
      <p:sp>
        <p:nvSpPr>
          <p:cNvPr id="17" name="Rounded Rectangle 46">
            <a:extLst>
              <a:ext uri="{FF2B5EF4-FFF2-40B4-BE49-F238E27FC236}">
                <a16:creationId xmlns:a16="http://schemas.microsoft.com/office/drawing/2014/main" id="{21390B2B-69DF-456F-81FD-661A327D30D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44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7.2.1.5</a:t>
            </a:r>
          </a:p>
        </p:txBody>
      </p:sp>
      <p:sp>
        <p:nvSpPr>
          <p:cNvPr id="3" name="Content Placeholder 2"/>
          <p:cNvSpPr>
            <a:spLocks noGrp="1"/>
          </p:cNvSpPr>
          <p:nvPr>
            <p:ph idx="1"/>
          </p:nvPr>
        </p:nvSpPr>
        <p:spPr/>
        <p:txBody>
          <a:bodyPr/>
          <a:lstStyle/>
          <a:p>
            <a:r>
              <a:rPr lang="en-US" dirty="0"/>
              <a:t>Slides 22-27: Speaking with mention of Audrey </a:t>
            </a:r>
            <a:r>
              <a:rPr lang="en-US" dirty="0" err="1"/>
              <a:t>Tautou</a:t>
            </a:r>
            <a:r>
              <a:rPr lang="en-US" dirty="0"/>
              <a:t> and </a:t>
            </a:r>
            <a:r>
              <a:rPr lang="en-US" dirty="0" err="1"/>
              <a:t>Kylian</a:t>
            </a:r>
            <a:r>
              <a:rPr lang="en-US" dirty="0"/>
              <a:t> </a:t>
            </a:r>
            <a:r>
              <a:rPr lang="en-US" dirty="0" err="1"/>
              <a:t>Mbappé</a:t>
            </a:r>
            <a:endParaRPr lang="en-US" dirty="0"/>
          </a:p>
          <a:p>
            <a:r>
              <a:rPr lang="en-US" dirty="0"/>
              <a:t>Slides 29-30: phonics practice of various SSCs with French-speaking musicians / singers</a:t>
            </a:r>
          </a:p>
          <a:p>
            <a:r>
              <a:rPr lang="en-US" dirty="0"/>
              <a:t>Slide 38: reading exercise, </a:t>
            </a:r>
            <a:r>
              <a:rPr lang="en-US" dirty="0" err="1"/>
              <a:t>il</a:t>
            </a:r>
            <a:r>
              <a:rPr lang="en-US" dirty="0"/>
              <a:t> y a, a or </a:t>
            </a:r>
            <a:r>
              <a:rPr lang="en-US" dirty="0" err="1"/>
              <a:t>est</a:t>
            </a:r>
            <a:r>
              <a:rPr lang="en-US" dirty="0"/>
              <a:t>, involving mention of Charlotte </a:t>
            </a:r>
            <a:r>
              <a:rPr lang="en-US" dirty="0" err="1"/>
              <a:t>Gainsbourg</a:t>
            </a:r>
            <a:endParaRPr lang="en-US" dirty="0"/>
          </a:p>
        </p:txBody>
      </p:sp>
    </p:spTree>
    <p:extLst>
      <p:ext uri="{BB962C8B-B14F-4D97-AF65-F5344CB8AC3E}">
        <p14:creationId xmlns:p14="http://schemas.microsoft.com/office/powerpoint/2010/main" val="988427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algn="ctr"/>
            <a:r>
              <a:rPr lang="en-GB" sz="2400" dirty="0">
                <a:solidFill>
                  <a:srgbClr val="115076"/>
                </a:solidFill>
              </a:rPr>
              <a:t>Le </a:t>
            </a:r>
            <a:r>
              <a:rPr lang="en-GB" sz="2400" dirty="0" err="1">
                <a:solidFill>
                  <a:srgbClr val="115076"/>
                </a:solidFill>
              </a:rPr>
              <a:t>poète</a:t>
            </a:r>
            <a:r>
              <a:rPr lang="en-GB" sz="2400" dirty="0">
                <a:solidFill>
                  <a:srgbClr val="115076"/>
                </a:solidFill>
              </a:rPr>
              <a:t> fait des </a:t>
            </a:r>
            <a:r>
              <a:rPr lang="en-GB" sz="2400" dirty="0" err="1">
                <a:solidFill>
                  <a:srgbClr val="115076"/>
                </a:solidFill>
              </a:rPr>
              <a:t>erreurs</a:t>
            </a:r>
            <a:r>
              <a:rPr lang="en-GB" sz="2400" dirty="0">
                <a:solidFill>
                  <a:srgbClr val="115076"/>
                </a:solidFill>
              </a:rPr>
              <a:t> avec les SSC </a:t>
            </a:r>
            <a:r>
              <a:rPr lang="en-GB" sz="2400" b="1" dirty="0">
                <a:solidFill>
                  <a:srgbClr val="115076"/>
                </a:solidFill>
              </a:rPr>
              <a:t>[on]</a:t>
            </a:r>
            <a:r>
              <a:rPr lang="en-GB" sz="2400" dirty="0">
                <a:solidFill>
                  <a:srgbClr val="115076"/>
                </a:solidFill>
              </a:rPr>
              <a:t> et </a:t>
            </a:r>
            <a:r>
              <a:rPr lang="en-GB" sz="2400" b="1" dirty="0">
                <a:solidFill>
                  <a:srgbClr val="115076"/>
                </a:solidFill>
              </a:rPr>
              <a:t>[au / </a:t>
            </a:r>
            <a:r>
              <a:rPr lang="en-GB" sz="2400" b="1" dirty="0" err="1">
                <a:solidFill>
                  <a:srgbClr val="115076"/>
                </a:solidFill>
              </a:rPr>
              <a:t>eau</a:t>
            </a:r>
            <a:r>
              <a:rPr lang="en-GB" sz="2400" b="1" dirty="0">
                <a:solidFill>
                  <a:srgbClr val="115076"/>
                </a:solidFill>
              </a:rPr>
              <a:t> / o]</a:t>
            </a:r>
            <a:r>
              <a:rPr lang="en-GB" sz="2400" dirty="0">
                <a:solidFill>
                  <a:srgbClr val="115076"/>
                </a:solidFill>
              </a:rPr>
              <a:t>.</a:t>
            </a:r>
          </a:p>
          <a:p>
            <a:pPr algn="ctr"/>
            <a:endParaRPr lang="en-GB" sz="2400" dirty="0">
              <a:solidFill>
                <a:srgbClr val="115076"/>
              </a:solidFill>
            </a:endParaRPr>
          </a:p>
          <a:p>
            <a:pPr algn="ctr"/>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La rime </a:t>
            </a:r>
            <a:r>
              <a:rPr lang="en-GB" sz="2400" dirty="0" err="1">
                <a:solidFill>
                  <a:srgbClr val="115076"/>
                </a:solidFill>
              </a:rPr>
              <a:t>est</a:t>
            </a:r>
            <a:r>
              <a:rPr lang="en-GB" sz="2400" dirty="0">
                <a:solidFill>
                  <a:srgbClr val="115076"/>
                </a:solidFill>
              </a:rPr>
              <a:t> bonne </a:t>
            </a:r>
            <a:r>
              <a:rPr lang="en-GB" sz="2400" dirty="0" err="1">
                <a:solidFill>
                  <a:srgbClr val="115076"/>
                </a:solidFill>
              </a:rPr>
              <a:t>ou</a:t>
            </a:r>
            <a:r>
              <a:rPr lang="en-GB" sz="2400" dirty="0">
                <a:solidFill>
                  <a:srgbClr val="115076"/>
                </a:solidFill>
              </a:rPr>
              <a:t> </a:t>
            </a:r>
            <a:r>
              <a:rPr lang="en-GB" sz="2400" dirty="0" err="1">
                <a:solidFill>
                  <a:srgbClr val="115076"/>
                </a:solidFill>
              </a:rPr>
              <a:t>mauvaise</a:t>
            </a:r>
            <a:r>
              <a:rPr lang="en-GB" sz="2400" dirty="0">
                <a:solidFill>
                  <a:srgbClr val="115076"/>
                </a:solidFill>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a:t>
            </a:r>
            <a:r>
              <a:rPr lang="en-GB" sz="3600" b="1" dirty="0" err="1">
                <a:solidFill>
                  <a:srgbClr val="115076"/>
                </a:solidFill>
              </a:rPr>
              <a:t>mauvaise</a:t>
            </a:r>
            <a:endParaRPr lang="en-GB" sz="3600" b="1" dirty="0">
              <a:solidFill>
                <a:srgbClr val="115076"/>
              </a:solidFill>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11409" cy="584775"/>
          </a:xfrm>
          <a:prstGeom prst="rect">
            <a:avLst/>
          </a:prstGeom>
          <a:noFill/>
        </p:spPr>
        <p:txBody>
          <a:bodyPr wrap="none" rtlCol="0">
            <a:spAutoFit/>
          </a:bodyPr>
          <a:lstStyle/>
          <a:p>
            <a:r>
              <a:rPr lang="en-GB" sz="3200" b="1" dirty="0">
                <a:solidFill>
                  <a:srgbClr val="EE6000"/>
                </a:solidFill>
              </a:rPr>
              <a:t>Je </a:t>
            </a:r>
            <a:r>
              <a:rPr lang="en-GB" sz="3200" b="1" dirty="0" err="1">
                <a:solidFill>
                  <a:srgbClr val="EE6000"/>
                </a:solidFill>
              </a:rPr>
              <a:t>gagne</a:t>
            </a:r>
            <a:r>
              <a:rPr lang="en-GB" sz="3200" b="1" dirty="0">
                <a:solidFill>
                  <a:srgbClr val="EE6000"/>
                </a:solidFill>
              </a:rPr>
              <a:t> à Soiss</a:t>
            </a:r>
            <a:r>
              <a:rPr lang="en-GB" sz="3200" b="1" dirty="0">
                <a:solidFill>
                  <a:srgbClr val="115076"/>
                </a:solidFill>
              </a:rPr>
              <a:t>on</a:t>
            </a:r>
            <a:r>
              <a:rPr lang="en-GB" sz="3200" b="1" dirty="0">
                <a:solidFill>
                  <a:srgbClr val="EE6000"/>
                </a:solidFill>
              </a:rPr>
              <a:t>s</a:t>
            </a:r>
            <a:endParaRPr lang="en-GB" sz="3200" b="1" dirty="0">
              <a:solidFill>
                <a:srgbClr val="115076"/>
              </a:solidFill>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754450" cy="584775"/>
          </a:xfrm>
          <a:prstGeom prst="rect">
            <a:avLst/>
          </a:prstGeom>
          <a:noFill/>
        </p:spPr>
        <p:txBody>
          <a:bodyPr wrap="square" rtlCol="0">
            <a:spAutoFit/>
          </a:bodyPr>
          <a:lstStyle/>
          <a:p>
            <a:r>
              <a:rPr lang="en-GB" sz="3200" b="1" dirty="0">
                <a:solidFill>
                  <a:srgbClr val="EE6000"/>
                </a:solidFill>
              </a:rPr>
              <a:t>Tu </a:t>
            </a:r>
            <a:r>
              <a:rPr lang="en-GB" sz="3200" b="1" dirty="0" err="1">
                <a:solidFill>
                  <a:srgbClr val="EE6000"/>
                </a:solidFill>
              </a:rPr>
              <a:t>gagnes</a:t>
            </a:r>
            <a:r>
              <a:rPr lang="en-GB" sz="3200" b="1" dirty="0">
                <a:solidFill>
                  <a:srgbClr val="EE6000"/>
                </a:solidFill>
              </a:rPr>
              <a:t> à __________</a:t>
            </a:r>
          </a:p>
        </p:txBody>
      </p:sp>
      <p:sp>
        <p:nvSpPr>
          <p:cNvPr id="24" name="Action Button: Custom 66" descr="number 1">
            <a:hlinkClick r:id="" action="ppaction://noaction" highlightClick="1">
              <a:snd r:embed="rId3" name="Fr 2.2.5 Slide 10.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3</a:t>
            </a:r>
          </a:p>
        </p:txBody>
      </p:sp>
      <p:sp>
        <p:nvSpPr>
          <p:cNvPr id="10" name="TextBox 9">
            <a:extLst>
              <a:ext uri="{FF2B5EF4-FFF2-40B4-BE49-F238E27FC236}">
                <a16:creationId xmlns:a16="http://schemas.microsoft.com/office/drawing/2014/main" id="{F663589B-711E-4A96-A181-D82AEBCD1CB0}"/>
              </a:ext>
            </a:extLst>
          </p:cNvPr>
          <p:cNvSpPr txBox="1"/>
          <p:nvPr/>
        </p:nvSpPr>
        <p:spPr>
          <a:xfrm>
            <a:off x="6710212" y="3630907"/>
            <a:ext cx="2289409" cy="584775"/>
          </a:xfrm>
          <a:prstGeom prst="rect">
            <a:avLst/>
          </a:prstGeom>
          <a:noFill/>
        </p:spPr>
        <p:txBody>
          <a:bodyPr wrap="none" rtlCol="0">
            <a:spAutoFit/>
          </a:bodyPr>
          <a:lstStyle/>
          <a:p>
            <a:r>
              <a:rPr lang="en-GB" sz="3200" b="1" dirty="0">
                <a:solidFill>
                  <a:srgbClr val="EE6000"/>
                </a:solidFill>
              </a:rPr>
              <a:t>Chaum</a:t>
            </a:r>
            <a:r>
              <a:rPr lang="en-GB" sz="3200" b="1" dirty="0">
                <a:solidFill>
                  <a:srgbClr val="115076"/>
                </a:solidFill>
              </a:rPr>
              <a:t>on</a:t>
            </a:r>
            <a:r>
              <a:rPr lang="en-GB" sz="3200" b="1" dirty="0">
                <a:solidFill>
                  <a:srgbClr val="EE6000"/>
                </a:solidFill>
              </a:rPr>
              <a:t>t</a:t>
            </a:r>
            <a:endParaRPr lang="en-GB" sz="3200" b="1" dirty="0">
              <a:solidFill>
                <a:srgbClr val="115076"/>
              </a:solidFill>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ackground rectangle">
            <a:extLst>
              <a:ext uri="{FF2B5EF4-FFF2-40B4-BE49-F238E27FC236}">
                <a16:creationId xmlns:a16="http://schemas.microsoft.com/office/drawing/2014/main" id="{C277829F-BABB-4112-95A8-63EF226A4A4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2181258D-814F-469E-A7D7-13CB3BCD770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poète en difficulté</a:t>
            </a:r>
            <a:endParaRPr lang="en-GB" sz="3600" b="1" dirty="0">
              <a:solidFill>
                <a:schemeClr val="bg1"/>
              </a:solidFill>
            </a:endParaRPr>
          </a:p>
        </p:txBody>
      </p:sp>
      <p:sp>
        <p:nvSpPr>
          <p:cNvPr id="17" name="Rounded Rectangle 46">
            <a:extLst>
              <a:ext uri="{FF2B5EF4-FFF2-40B4-BE49-F238E27FC236}">
                <a16:creationId xmlns:a16="http://schemas.microsoft.com/office/drawing/2014/main" id="{CF942CD9-071B-4F9C-83F8-03796B83D1B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27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algn="ctr"/>
            <a:r>
              <a:rPr lang="en-GB" sz="2400" dirty="0">
                <a:solidFill>
                  <a:srgbClr val="115076"/>
                </a:solidFill>
              </a:rPr>
              <a:t>Le </a:t>
            </a:r>
            <a:r>
              <a:rPr lang="en-GB" sz="2400" dirty="0" err="1">
                <a:solidFill>
                  <a:srgbClr val="115076"/>
                </a:solidFill>
              </a:rPr>
              <a:t>poète</a:t>
            </a:r>
            <a:r>
              <a:rPr lang="en-GB" sz="2400" dirty="0">
                <a:solidFill>
                  <a:srgbClr val="115076"/>
                </a:solidFill>
              </a:rPr>
              <a:t> fait des </a:t>
            </a:r>
            <a:r>
              <a:rPr lang="en-GB" sz="2400" dirty="0" err="1">
                <a:solidFill>
                  <a:srgbClr val="115076"/>
                </a:solidFill>
              </a:rPr>
              <a:t>erreurs</a:t>
            </a:r>
            <a:r>
              <a:rPr lang="en-GB" sz="2400" dirty="0">
                <a:solidFill>
                  <a:srgbClr val="115076"/>
                </a:solidFill>
              </a:rPr>
              <a:t> avec les SSC </a:t>
            </a:r>
            <a:r>
              <a:rPr lang="en-GB" sz="2400" b="1" dirty="0">
                <a:solidFill>
                  <a:srgbClr val="115076"/>
                </a:solidFill>
              </a:rPr>
              <a:t>[on]</a:t>
            </a:r>
            <a:r>
              <a:rPr lang="en-GB" sz="2400" dirty="0">
                <a:solidFill>
                  <a:srgbClr val="115076"/>
                </a:solidFill>
              </a:rPr>
              <a:t> et </a:t>
            </a:r>
            <a:r>
              <a:rPr lang="en-GB" sz="2400" b="1" dirty="0">
                <a:solidFill>
                  <a:srgbClr val="115076"/>
                </a:solidFill>
              </a:rPr>
              <a:t>[au / </a:t>
            </a:r>
            <a:r>
              <a:rPr lang="en-GB" sz="2400" b="1" dirty="0" err="1">
                <a:solidFill>
                  <a:srgbClr val="115076"/>
                </a:solidFill>
              </a:rPr>
              <a:t>eau</a:t>
            </a:r>
            <a:r>
              <a:rPr lang="en-GB" sz="2400" b="1" dirty="0">
                <a:solidFill>
                  <a:srgbClr val="115076"/>
                </a:solidFill>
              </a:rPr>
              <a:t> / o]</a:t>
            </a:r>
            <a:r>
              <a:rPr lang="en-GB" sz="2400" dirty="0">
                <a:solidFill>
                  <a:srgbClr val="115076"/>
                </a:solidFill>
              </a:rPr>
              <a:t>.</a:t>
            </a:r>
          </a:p>
          <a:p>
            <a:pPr algn="ctr"/>
            <a:endParaRPr lang="en-GB" sz="2400" dirty="0">
              <a:solidFill>
                <a:srgbClr val="115076"/>
              </a:solidFill>
            </a:endParaRPr>
          </a:p>
          <a:p>
            <a:pPr algn="ctr"/>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La rime </a:t>
            </a:r>
            <a:r>
              <a:rPr lang="en-GB" sz="2400" dirty="0" err="1">
                <a:solidFill>
                  <a:srgbClr val="115076"/>
                </a:solidFill>
              </a:rPr>
              <a:t>est</a:t>
            </a:r>
            <a:r>
              <a:rPr lang="en-GB" sz="2400" dirty="0">
                <a:solidFill>
                  <a:srgbClr val="115076"/>
                </a:solidFill>
              </a:rPr>
              <a:t> bonne </a:t>
            </a:r>
            <a:r>
              <a:rPr lang="en-GB" sz="2400" dirty="0" err="1">
                <a:solidFill>
                  <a:srgbClr val="115076"/>
                </a:solidFill>
              </a:rPr>
              <a:t>ou</a:t>
            </a:r>
            <a:r>
              <a:rPr lang="en-GB" sz="2400" dirty="0">
                <a:solidFill>
                  <a:srgbClr val="115076"/>
                </a:solidFill>
              </a:rPr>
              <a:t> </a:t>
            </a:r>
            <a:r>
              <a:rPr lang="en-GB" sz="2400" dirty="0" err="1">
                <a:solidFill>
                  <a:srgbClr val="115076"/>
                </a:solidFill>
              </a:rPr>
              <a:t>mauvaise</a:t>
            </a:r>
            <a:r>
              <a:rPr lang="en-GB" sz="2400" dirty="0">
                <a:solidFill>
                  <a:srgbClr val="115076"/>
                </a:solidFill>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a:t>
            </a:r>
            <a:r>
              <a:rPr lang="en-GB" sz="3600" b="1" dirty="0" err="1">
                <a:solidFill>
                  <a:srgbClr val="115076"/>
                </a:solidFill>
              </a:rPr>
              <a:t>mauvaise</a:t>
            </a:r>
            <a:endParaRPr lang="en-GB" sz="3600" b="1" dirty="0">
              <a:solidFill>
                <a:srgbClr val="115076"/>
              </a:solidFill>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35455" cy="584775"/>
          </a:xfrm>
          <a:prstGeom prst="rect">
            <a:avLst/>
          </a:prstGeom>
          <a:noFill/>
        </p:spPr>
        <p:txBody>
          <a:bodyPr wrap="none" rtlCol="0">
            <a:spAutoFit/>
          </a:bodyPr>
          <a:lstStyle/>
          <a:p>
            <a:r>
              <a:rPr lang="en-GB" sz="3200" b="1" dirty="0">
                <a:solidFill>
                  <a:srgbClr val="EE6000"/>
                </a:solidFill>
              </a:rPr>
              <a:t>Je </a:t>
            </a:r>
            <a:r>
              <a:rPr lang="en-GB" sz="3200" b="1" dirty="0" err="1">
                <a:solidFill>
                  <a:srgbClr val="EE6000"/>
                </a:solidFill>
              </a:rPr>
              <a:t>marche</a:t>
            </a:r>
            <a:r>
              <a:rPr lang="en-GB" sz="3200" b="1" dirty="0">
                <a:solidFill>
                  <a:srgbClr val="EE6000"/>
                </a:solidFill>
              </a:rPr>
              <a:t> à </a:t>
            </a:r>
            <a:r>
              <a:rPr lang="en-GB" sz="3200" b="1" dirty="0" err="1">
                <a:solidFill>
                  <a:srgbClr val="EE6000"/>
                </a:solidFill>
              </a:rPr>
              <a:t>Mâc</a:t>
            </a:r>
            <a:r>
              <a:rPr lang="en-GB" sz="3200" b="1" dirty="0" err="1">
                <a:solidFill>
                  <a:srgbClr val="115076"/>
                </a:solidFill>
              </a:rPr>
              <a:t>on</a:t>
            </a:r>
            <a:endParaRPr lang="en-GB" sz="3200" b="1" dirty="0">
              <a:solidFill>
                <a:srgbClr val="115076"/>
              </a:solidFill>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180953" cy="584775"/>
          </a:xfrm>
          <a:prstGeom prst="rect">
            <a:avLst/>
          </a:prstGeom>
          <a:noFill/>
        </p:spPr>
        <p:txBody>
          <a:bodyPr wrap="square" rtlCol="0">
            <a:spAutoFit/>
          </a:bodyPr>
          <a:lstStyle/>
          <a:p>
            <a:r>
              <a:rPr lang="en-GB" sz="3200" b="1" dirty="0">
                <a:solidFill>
                  <a:srgbClr val="EE6000"/>
                </a:solidFill>
              </a:rPr>
              <a:t>Tu marches à ______</a:t>
            </a:r>
          </a:p>
        </p:txBody>
      </p:sp>
      <p:sp>
        <p:nvSpPr>
          <p:cNvPr id="24" name="Action Button: Custom 66" descr="number 1">
            <a:hlinkClick r:id="" action="ppaction://noaction" highlightClick="1">
              <a:snd r:embed="rId3" name="Fr 2.2.5 Slide 11.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4</a:t>
            </a:r>
          </a:p>
        </p:txBody>
      </p:sp>
      <p:sp>
        <p:nvSpPr>
          <p:cNvPr id="10" name="TextBox 9">
            <a:extLst>
              <a:ext uri="{FF2B5EF4-FFF2-40B4-BE49-F238E27FC236}">
                <a16:creationId xmlns:a16="http://schemas.microsoft.com/office/drawing/2014/main" id="{F663589B-711E-4A96-A181-D82AEBCD1CB0}"/>
              </a:ext>
            </a:extLst>
          </p:cNvPr>
          <p:cNvSpPr txBox="1"/>
          <p:nvPr/>
        </p:nvSpPr>
        <p:spPr>
          <a:xfrm>
            <a:off x="6991025" y="3634847"/>
            <a:ext cx="1417376" cy="584775"/>
          </a:xfrm>
          <a:prstGeom prst="rect">
            <a:avLst/>
          </a:prstGeom>
          <a:noFill/>
        </p:spPr>
        <p:txBody>
          <a:bodyPr wrap="none" rtlCol="0">
            <a:spAutoFit/>
          </a:bodyPr>
          <a:lstStyle/>
          <a:p>
            <a:r>
              <a:rPr lang="en-GB" sz="3200" b="1" dirty="0" err="1">
                <a:solidFill>
                  <a:srgbClr val="EE6000"/>
                </a:solidFill>
              </a:rPr>
              <a:t>Larr</a:t>
            </a:r>
            <a:r>
              <a:rPr lang="en-GB" sz="3200" b="1" dirty="0" err="1">
                <a:solidFill>
                  <a:srgbClr val="115076"/>
                </a:solidFill>
              </a:rPr>
              <a:t>au</a:t>
            </a:r>
            <a:endParaRPr lang="en-GB" sz="3200" b="1" dirty="0">
              <a:solidFill>
                <a:srgbClr val="115076"/>
              </a:solidFill>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ackground rectangle">
            <a:extLst>
              <a:ext uri="{FF2B5EF4-FFF2-40B4-BE49-F238E27FC236}">
                <a16:creationId xmlns:a16="http://schemas.microsoft.com/office/drawing/2014/main" id="{DB1631BE-2C1B-4E54-9CC6-03B950387A1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0A9BC71F-E74F-4F91-99B7-4CF42E8FEC5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poète en difficulté</a:t>
            </a:r>
            <a:endParaRPr lang="en-GB" sz="3600" b="1" dirty="0">
              <a:solidFill>
                <a:schemeClr val="bg1"/>
              </a:solidFill>
            </a:endParaRPr>
          </a:p>
        </p:txBody>
      </p:sp>
      <p:sp>
        <p:nvSpPr>
          <p:cNvPr id="17" name="Rounded Rectangle 46">
            <a:extLst>
              <a:ext uri="{FF2B5EF4-FFF2-40B4-BE49-F238E27FC236}">
                <a16:creationId xmlns:a16="http://schemas.microsoft.com/office/drawing/2014/main" id="{09EE624E-DA31-4160-A6EA-27866F15D8C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029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algn="ctr"/>
            <a:r>
              <a:rPr lang="en-GB" sz="2400" dirty="0">
                <a:solidFill>
                  <a:srgbClr val="115076"/>
                </a:solidFill>
              </a:rPr>
              <a:t>Le </a:t>
            </a:r>
            <a:r>
              <a:rPr lang="en-GB" sz="2400" dirty="0" err="1">
                <a:solidFill>
                  <a:srgbClr val="115076"/>
                </a:solidFill>
              </a:rPr>
              <a:t>poète</a:t>
            </a:r>
            <a:r>
              <a:rPr lang="en-GB" sz="2400" dirty="0">
                <a:solidFill>
                  <a:srgbClr val="115076"/>
                </a:solidFill>
              </a:rPr>
              <a:t> fait des </a:t>
            </a:r>
            <a:r>
              <a:rPr lang="en-GB" sz="2400" dirty="0" err="1">
                <a:solidFill>
                  <a:srgbClr val="115076"/>
                </a:solidFill>
              </a:rPr>
              <a:t>erreurs</a:t>
            </a:r>
            <a:r>
              <a:rPr lang="en-GB" sz="2400" dirty="0">
                <a:solidFill>
                  <a:srgbClr val="115076"/>
                </a:solidFill>
              </a:rPr>
              <a:t> avec les SSC </a:t>
            </a:r>
            <a:r>
              <a:rPr lang="en-GB" sz="2400" b="1" dirty="0">
                <a:solidFill>
                  <a:srgbClr val="115076"/>
                </a:solidFill>
              </a:rPr>
              <a:t>[on]</a:t>
            </a:r>
            <a:r>
              <a:rPr lang="en-GB" sz="2400" dirty="0">
                <a:solidFill>
                  <a:srgbClr val="115076"/>
                </a:solidFill>
              </a:rPr>
              <a:t> et </a:t>
            </a:r>
            <a:r>
              <a:rPr lang="en-GB" sz="2400" b="1" dirty="0">
                <a:solidFill>
                  <a:srgbClr val="115076"/>
                </a:solidFill>
              </a:rPr>
              <a:t>[au / </a:t>
            </a:r>
            <a:r>
              <a:rPr lang="en-GB" sz="2400" b="1" dirty="0" err="1">
                <a:solidFill>
                  <a:srgbClr val="115076"/>
                </a:solidFill>
              </a:rPr>
              <a:t>eau</a:t>
            </a:r>
            <a:r>
              <a:rPr lang="en-GB" sz="2400" b="1" dirty="0">
                <a:solidFill>
                  <a:srgbClr val="115076"/>
                </a:solidFill>
              </a:rPr>
              <a:t> / o]</a:t>
            </a:r>
            <a:r>
              <a:rPr lang="en-GB" sz="2400" dirty="0">
                <a:solidFill>
                  <a:srgbClr val="115076"/>
                </a:solidFill>
              </a:rPr>
              <a:t>.</a:t>
            </a:r>
          </a:p>
          <a:p>
            <a:pPr algn="ctr"/>
            <a:endParaRPr lang="en-GB" sz="2400" dirty="0">
              <a:solidFill>
                <a:srgbClr val="115076"/>
              </a:solidFill>
            </a:endParaRPr>
          </a:p>
          <a:p>
            <a:pPr algn="ctr"/>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La rime </a:t>
            </a:r>
            <a:r>
              <a:rPr lang="en-GB" sz="2400" dirty="0" err="1">
                <a:solidFill>
                  <a:srgbClr val="115076"/>
                </a:solidFill>
              </a:rPr>
              <a:t>est</a:t>
            </a:r>
            <a:r>
              <a:rPr lang="en-GB" sz="2400" dirty="0">
                <a:solidFill>
                  <a:srgbClr val="115076"/>
                </a:solidFill>
              </a:rPr>
              <a:t> bonne </a:t>
            </a:r>
            <a:r>
              <a:rPr lang="en-GB" sz="2400" dirty="0" err="1">
                <a:solidFill>
                  <a:srgbClr val="115076"/>
                </a:solidFill>
              </a:rPr>
              <a:t>ou</a:t>
            </a:r>
            <a:r>
              <a:rPr lang="en-GB" sz="2400" dirty="0">
                <a:solidFill>
                  <a:srgbClr val="115076"/>
                </a:solidFill>
              </a:rPr>
              <a:t> </a:t>
            </a:r>
            <a:r>
              <a:rPr lang="en-GB" sz="2400" dirty="0" err="1">
                <a:solidFill>
                  <a:srgbClr val="115076"/>
                </a:solidFill>
              </a:rPr>
              <a:t>mauvaise</a:t>
            </a:r>
            <a:r>
              <a:rPr lang="en-GB" sz="2400" dirty="0">
                <a:solidFill>
                  <a:srgbClr val="115076"/>
                </a:solidFill>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a:t>
            </a:r>
            <a:r>
              <a:rPr lang="en-GB" sz="3600" b="1" dirty="0" err="1">
                <a:solidFill>
                  <a:srgbClr val="115076"/>
                </a:solidFill>
              </a:rPr>
              <a:t>mauvaise</a:t>
            </a:r>
            <a:endParaRPr lang="en-GB" sz="3600" b="1" dirty="0">
              <a:solidFill>
                <a:srgbClr val="115076"/>
              </a:solidFill>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342856" cy="584775"/>
          </a:xfrm>
          <a:prstGeom prst="rect">
            <a:avLst/>
          </a:prstGeom>
          <a:noFill/>
        </p:spPr>
        <p:txBody>
          <a:bodyPr wrap="none" rtlCol="0">
            <a:spAutoFit/>
          </a:bodyPr>
          <a:lstStyle/>
          <a:p>
            <a:r>
              <a:rPr lang="en-GB" sz="3200" b="1" dirty="0">
                <a:solidFill>
                  <a:srgbClr val="EE6000"/>
                </a:solidFill>
              </a:rPr>
              <a:t>Je </a:t>
            </a:r>
            <a:r>
              <a:rPr lang="en-GB" sz="3200" b="1" dirty="0" err="1">
                <a:solidFill>
                  <a:srgbClr val="EE6000"/>
                </a:solidFill>
              </a:rPr>
              <a:t>reste</a:t>
            </a:r>
            <a:r>
              <a:rPr lang="en-GB" sz="3200" b="1" dirty="0">
                <a:solidFill>
                  <a:srgbClr val="EE6000"/>
                </a:solidFill>
              </a:rPr>
              <a:t> à </a:t>
            </a:r>
            <a:r>
              <a:rPr lang="en-GB" sz="3200" b="1" dirty="0" err="1">
                <a:solidFill>
                  <a:srgbClr val="EE6000"/>
                </a:solidFill>
              </a:rPr>
              <a:t>Montluç</a:t>
            </a:r>
            <a:r>
              <a:rPr lang="en-GB" sz="3200" b="1" dirty="0" err="1">
                <a:solidFill>
                  <a:srgbClr val="115076"/>
                </a:solidFill>
              </a:rPr>
              <a:t>on</a:t>
            </a:r>
            <a:endParaRPr lang="en-GB" sz="3200" b="1" dirty="0">
              <a:solidFill>
                <a:srgbClr val="115076"/>
              </a:solidFill>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501483" cy="584775"/>
          </a:xfrm>
          <a:prstGeom prst="rect">
            <a:avLst/>
          </a:prstGeom>
          <a:noFill/>
        </p:spPr>
        <p:txBody>
          <a:bodyPr wrap="square" rtlCol="0">
            <a:spAutoFit/>
          </a:bodyPr>
          <a:lstStyle/>
          <a:p>
            <a:r>
              <a:rPr lang="en-GB" sz="3200" b="1" dirty="0">
                <a:solidFill>
                  <a:srgbClr val="EE6000"/>
                </a:solidFill>
              </a:rPr>
              <a:t>Tu </a:t>
            </a:r>
            <a:r>
              <a:rPr lang="en-GB" sz="3200" b="1" dirty="0" err="1">
                <a:solidFill>
                  <a:srgbClr val="EE6000"/>
                </a:solidFill>
              </a:rPr>
              <a:t>restes</a:t>
            </a:r>
            <a:r>
              <a:rPr lang="en-GB" sz="3200" b="1" dirty="0">
                <a:solidFill>
                  <a:srgbClr val="EE6000"/>
                </a:solidFill>
              </a:rPr>
              <a:t> à _________</a:t>
            </a:r>
          </a:p>
        </p:txBody>
      </p:sp>
      <p:sp>
        <p:nvSpPr>
          <p:cNvPr id="24" name="Action Button: Custom 66" descr="number 1">
            <a:hlinkClick r:id="" action="ppaction://noaction" highlightClick="1">
              <a:snd r:embed="rId3" name="Fr 2.2.5 Slide 12.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10" name="TextBox 9">
            <a:extLst>
              <a:ext uri="{FF2B5EF4-FFF2-40B4-BE49-F238E27FC236}">
                <a16:creationId xmlns:a16="http://schemas.microsoft.com/office/drawing/2014/main" id="{F663589B-711E-4A96-A181-D82AEBCD1CB0}"/>
              </a:ext>
            </a:extLst>
          </p:cNvPr>
          <p:cNvSpPr txBox="1"/>
          <p:nvPr/>
        </p:nvSpPr>
        <p:spPr>
          <a:xfrm>
            <a:off x="6495912" y="3634847"/>
            <a:ext cx="1859805" cy="584775"/>
          </a:xfrm>
          <a:prstGeom prst="rect">
            <a:avLst/>
          </a:prstGeom>
          <a:noFill/>
        </p:spPr>
        <p:txBody>
          <a:bodyPr wrap="none" rtlCol="0">
            <a:spAutoFit/>
          </a:bodyPr>
          <a:lstStyle/>
          <a:p>
            <a:r>
              <a:rPr lang="en-GB" sz="3200" b="1" dirty="0">
                <a:solidFill>
                  <a:srgbClr val="EE6000"/>
                </a:solidFill>
              </a:rPr>
              <a:t>Monac</a:t>
            </a:r>
            <a:r>
              <a:rPr lang="en-GB" sz="3200" b="1" dirty="0">
                <a:solidFill>
                  <a:srgbClr val="115076"/>
                </a:solidFill>
              </a:rPr>
              <a:t>o</a:t>
            </a: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ackground rectangle">
            <a:extLst>
              <a:ext uri="{FF2B5EF4-FFF2-40B4-BE49-F238E27FC236}">
                <a16:creationId xmlns:a16="http://schemas.microsoft.com/office/drawing/2014/main" id="{64805217-9D62-4CE8-8B4D-ADD3B53849A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85DFACC9-03A2-4EFA-BAD6-C9BABA5CDF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poète en difficulté</a:t>
            </a:r>
            <a:endParaRPr lang="en-GB" sz="3600" b="1" dirty="0">
              <a:solidFill>
                <a:schemeClr val="bg1"/>
              </a:solidFill>
            </a:endParaRPr>
          </a:p>
        </p:txBody>
      </p:sp>
      <p:sp>
        <p:nvSpPr>
          <p:cNvPr id="17" name="Rounded Rectangle 46">
            <a:extLst>
              <a:ext uri="{FF2B5EF4-FFF2-40B4-BE49-F238E27FC236}">
                <a16:creationId xmlns:a16="http://schemas.microsoft.com/office/drawing/2014/main" id="{DBA7EC9D-33B8-4658-8759-A0069864D35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61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algn="ctr"/>
            <a:r>
              <a:rPr lang="en-GB" sz="2400" dirty="0">
                <a:solidFill>
                  <a:srgbClr val="115076"/>
                </a:solidFill>
              </a:rPr>
              <a:t>Le </a:t>
            </a:r>
            <a:r>
              <a:rPr lang="en-GB" sz="2400" dirty="0" err="1">
                <a:solidFill>
                  <a:srgbClr val="115076"/>
                </a:solidFill>
              </a:rPr>
              <a:t>poète</a:t>
            </a:r>
            <a:r>
              <a:rPr lang="en-GB" sz="2400" dirty="0">
                <a:solidFill>
                  <a:srgbClr val="115076"/>
                </a:solidFill>
              </a:rPr>
              <a:t> fait des </a:t>
            </a:r>
            <a:r>
              <a:rPr lang="en-GB" sz="2400" dirty="0" err="1">
                <a:solidFill>
                  <a:srgbClr val="115076"/>
                </a:solidFill>
              </a:rPr>
              <a:t>erreurs</a:t>
            </a:r>
            <a:r>
              <a:rPr lang="en-GB" sz="2400" dirty="0">
                <a:solidFill>
                  <a:srgbClr val="115076"/>
                </a:solidFill>
              </a:rPr>
              <a:t> avec les SSC </a:t>
            </a:r>
            <a:r>
              <a:rPr lang="en-GB" sz="2400" b="1" dirty="0">
                <a:solidFill>
                  <a:srgbClr val="115076"/>
                </a:solidFill>
              </a:rPr>
              <a:t>[on]</a:t>
            </a:r>
            <a:r>
              <a:rPr lang="en-GB" sz="2400" dirty="0">
                <a:solidFill>
                  <a:srgbClr val="115076"/>
                </a:solidFill>
              </a:rPr>
              <a:t> et </a:t>
            </a:r>
            <a:r>
              <a:rPr lang="en-GB" sz="2400" b="1" dirty="0">
                <a:solidFill>
                  <a:srgbClr val="115076"/>
                </a:solidFill>
              </a:rPr>
              <a:t>[au / </a:t>
            </a:r>
            <a:r>
              <a:rPr lang="en-GB" sz="2400" b="1" dirty="0" err="1">
                <a:solidFill>
                  <a:srgbClr val="115076"/>
                </a:solidFill>
              </a:rPr>
              <a:t>eau</a:t>
            </a:r>
            <a:r>
              <a:rPr lang="en-GB" sz="2400" b="1" dirty="0">
                <a:solidFill>
                  <a:srgbClr val="115076"/>
                </a:solidFill>
              </a:rPr>
              <a:t> / o]</a:t>
            </a:r>
            <a:r>
              <a:rPr lang="en-GB" sz="2400" dirty="0">
                <a:solidFill>
                  <a:srgbClr val="115076"/>
                </a:solidFill>
              </a:rPr>
              <a:t>.</a:t>
            </a:r>
          </a:p>
          <a:p>
            <a:pPr algn="ctr"/>
            <a:endParaRPr lang="en-GB" sz="2400" dirty="0">
              <a:solidFill>
                <a:srgbClr val="115076"/>
              </a:solidFill>
            </a:endParaRPr>
          </a:p>
          <a:p>
            <a:pPr algn="ctr"/>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La rime </a:t>
            </a:r>
            <a:r>
              <a:rPr lang="en-GB" sz="2400" dirty="0" err="1">
                <a:solidFill>
                  <a:srgbClr val="115076"/>
                </a:solidFill>
              </a:rPr>
              <a:t>est</a:t>
            </a:r>
            <a:r>
              <a:rPr lang="en-GB" sz="2400" dirty="0">
                <a:solidFill>
                  <a:srgbClr val="115076"/>
                </a:solidFill>
              </a:rPr>
              <a:t> bonne </a:t>
            </a:r>
            <a:r>
              <a:rPr lang="en-GB" sz="2400" dirty="0" err="1">
                <a:solidFill>
                  <a:srgbClr val="115076"/>
                </a:solidFill>
              </a:rPr>
              <a:t>ou</a:t>
            </a:r>
            <a:r>
              <a:rPr lang="en-GB" sz="2400" dirty="0">
                <a:solidFill>
                  <a:srgbClr val="115076"/>
                </a:solidFill>
              </a:rPr>
              <a:t> </a:t>
            </a:r>
            <a:r>
              <a:rPr lang="en-GB" sz="2400" dirty="0" err="1">
                <a:solidFill>
                  <a:srgbClr val="115076"/>
                </a:solidFill>
              </a:rPr>
              <a:t>mauvaise</a:t>
            </a:r>
            <a:r>
              <a:rPr lang="en-GB" sz="2400" dirty="0">
                <a:solidFill>
                  <a:srgbClr val="115076"/>
                </a:solidFill>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a:t>
            </a:r>
            <a:r>
              <a:rPr lang="en-GB" sz="3600" b="1" dirty="0" err="1">
                <a:solidFill>
                  <a:srgbClr val="115076"/>
                </a:solidFill>
              </a:rPr>
              <a:t>mauvaise</a:t>
            </a:r>
            <a:endParaRPr lang="en-GB" sz="3600" b="1" dirty="0">
              <a:solidFill>
                <a:srgbClr val="115076"/>
              </a:solidFill>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333238" cy="584775"/>
          </a:xfrm>
          <a:prstGeom prst="rect">
            <a:avLst/>
          </a:prstGeom>
          <a:noFill/>
        </p:spPr>
        <p:txBody>
          <a:bodyPr wrap="none" rtlCol="0">
            <a:spAutoFit/>
          </a:bodyPr>
          <a:lstStyle/>
          <a:p>
            <a:r>
              <a:rPr lang="en-GB" sz="3200" b="1" dirty="0">
                <a:solidFill>
                  <a:srgbClr val="EE6000"/>
                </a:solidFill>
              </a:rPr>
              <a:t>Je </a:t>
            </a:r>
            <a:r>
              <a:rPr lang="en-GB" sz="3200" b="1" dirty="0" err="1">
                <a:solidFill>
                  <a:srgbClr val="EE6000"/>
                </a:solidFill>
              </a:rPr>
              <a:t>chante</a:t>
            </a:r>
            <a:r>
              <a:rPr lang="en-GB" sz="3200" b="1" dirty="0">
                <a:solidFill>
                  <a:srgbClr val="EE6000"/>
                </a:solidFill>
              </a:rPr>
              <a:t> à Avign</a:t>
            </a:r>
            <a:r>
              <a:rPr lang="en-GB" sz="3200" b="1" dirty="0">
                <a:solidFill>
                  <a:srgbClr val="115076"/>
                </a:solidFill>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r>
              <a:rPr lang="en-GB" sz="3200" b="1" dirty="0">
                <a:solidFill>
                  <a:srgbClr val="EE6000"/>
                </a:solidFill>
              </a:rPr>
              <a:t>Tu </a:t>
            </a:r>
            <a:r>
              <a:rPr lang="en-GB" sz="3200" b="1" dirty="0" err="1">
                <a:solidFill>
                  <a:srgbClr val="EE6000"/>
                </a:solidFill>
              </a:rPr>
              <a:t>chantes</a:t>
            </a:r>
            <a:r>
              <a:rPr lang="en-GB" sz="3200" b="1" dirty="0">
                <a:solidFill>
                  <a:srgbClr val="EE6000"/>
                </a:solidFill>
              </a:rPr>
              <a:t> à ________</a:t>
            </a:r>
          </a:p>
        </p:txBody>
      </p:sp>
      <p:sp>
        <p:nvSpPr>
          <p:cNvPr id="24" name="Action Button: Custom 66" descr="number 1">
            <a:hlinkClick r:id="" action="ppaction://noaction" highlightClick="1">
              <a:snd r:embed="rId3" name="Fr 2.2.5 Slide 13.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6</a:t>
            </a:r>
          </a:p>
        </p:txBody>
      </p:sp>
      <p:sp>
        <p:nvSpPr>
          <p:cNvPr id="10" name="TextBox 9">
            <a:extLst>
              <a:ext uri="{FF2B5EF4-FFF2-40B4-BE49-F238E27FC236}">
                <a16:creationId xmlns:a16="http://schemas.microsoft.com/office/drawing/2014/main" id="{F663589B-711E-4A96-A181-D82AEBCD1CB0}"/>
              </a:ext>
            </a:extLst>
          </p:cNvPr>
          <p:cNvSpPr txBox="1"/>
          <p:nvPr/>
        </p:nvSpPr>
        <p:spPr>
          <a:xfrm>
            <a:off x="6885317" y="3634847"/>
            <a:ext cx="1693092" cy="584775"/>
          </a:xfrm>
          <a:prstGeom prst="rect">
            <a:avLst/>
          </a:prstGeom>
          <a:noFill/>
        </p:spPr>
        <p:txBody>
          <a:bodyPr wrap="none" rtlCol="0">
            <a:spAutoFit/>
          </a:bodyPr>
          <a:lstStyle/>
          <a:p>
            <a:r>
              <a:rPr lang="en-GB" sz="3200" b="1" dirty="0" err="1">
                <a:solidFill>
                  <a:srgbClr val="EE6000"/>
                </a:solidFill>
              </a:rPr>
              <a:t>Avall</a:t>
            </a:r>
            <a:r>
              <a:rPr lang="en-GB" sz="3200" b="1" dirty="0" err="1">
                <a:solidFill>
                  <a:srgbClr val="115076"/>
                </a:solidFill>
              </a:rPr>
              <a:t>on</a:t>
            </a:r>
            <a:endParaRPr lang="en-GB" sz="3200" b="1" dirty="0">
              <a:solidFill>
                <a:srgbClr val="115076"/>
              </a:solidFill>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ackground rectangle">
            <a:extLst>
              <a:ext uri="{FF2B5EF4-FFF2-40B4-BE49-F238E27FC236}">
                <a16:creationId xmlns:a16="http://schemas.microsoft.com/office/drawing/2014/main" id="{F9E22E23-1BE4-4B81-BE10-D64BE686BFE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7615BB9-05B2-4E43-8043-C5D7F1318E7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poète en difficulté</a:t>
            </a:r>
            <a:endParaRPr lang="en-GB" sz="3600" b="1" dirty="0">
              <a:solidFill>
                <a:schemeClr val="bg1"/>
              </a:solidFill>
            </a:endParaRPr>
          </a:p>
        </p:txBody>
      </p:sp>
      <p:sp>
        <p:nvSpPr>
          <p:cNvPr id="17" name="Rounded Rectangle 46">
            <a:extLst>
              <a:ext uri="{FF2B5EF4-FFF2-40B4-BE49-F238E27FC236}">
                <a16:creationId xmlns:a16="http://schemas.microsoft.com/office/drawing/2014/main" id="{4689B0E6-23B7-40FE-A8F4-A3FB9DE9795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371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algn="ctr"/>
            <a:r>
              <a:rPr lang="en-GB" sz="2400" dirty="0">
                <a:solidFill>
                  <a:srgbClr val="115076"/>
                </a:solidFill>
              </a:rPr>
              <a:t>Le </a:t>
            </a:r>
            <a:r>
              <a:rPr lang="en-GB" sz="2400" dirty="0" err="1">
                <a:solidFill>
                  <a:srgbClr val="115076"/>
                </a:solidFill>
              </a:rPr>
              <a:t>poète</a:t>
            </a:r>
            <a:r>
              <a:rPr lang="en-GB" sz="2400" dirty="0">
                <a:solidFill>
                  <a:srgbClr val="115076"/>
                </a:solidFill>
              </a:rPr>
              <a:t> fait des </a:t>
            </a:r>
            <a:r>
              <a:rPr lang="en-GB" sz="2400" dirty="0" err="1">
                <a:solidFill>
                  <a:srgbClr val="115076"/>
                </a:solidFill>
              </a:rPr>
              <a:t>erreurs</a:t>
            </a:r>
            <a:r>
              <a:rPr lang="en-GB" sz="2400" dirty="0">
                <a:solidFill>
                  <a:srgbClr val="115076"/>
                </a:solidFill>
              </a:rPr>
              <a:t> avec les SSC </a:t>
            </a:r>
            <a:r>
              <a:rPr lang="en-GB" sz="2400" b="1" dirty="0">
                <a:solidFill>
                  <a:srgbClr val="115076"/>
                </a:solidFill>
              </a:rPr>
              <a:t>[on]</a:t>
            </a:r>
            <a:r>
              <a:rPr lang="en-GB" sz="2400" dirty="0">
                <a:solidFill>
                  <a:srgbClr val="115076"/>
                </a:solidFill>
              </a:rPr>
              <a:t> et </a:t>
            </a:r>
            <a:r>
              <a:rPr lang="en-GB" sz="2400" b="1" dirty="0">
                <a:solidFill>
                  <a:srgbClr val="115076"/>
                </a:solidFill>
              </a:rPr>
              <a:t>[au / </a:t>
            </a:r>
            <a:r>
              <a:rPr lang="en-GB" sz="2400" b="1" dirty="0" err="1">
                <a:solidFill>
                  <a:srgbClr val="115076"/>
                </a:solidFill>
              </a:rPr>
              <a:t>eau</a:t>
            </a:r>
            <a:r>
              <a:rPr lang="en-GB" sz="2400" b="1" dirty="0">
                <a:solidFill>
                  <a:srgbClr val="115076"/>
                </a:solidFill>
              </a:rPr>
              <a:t> / o]</a:t>
            </a:r>
            <a:r>
              <a:rPr lang="en-GB" sz="2400" dirty="0">
                <a:solidFill>
                  <a:srgbClr val="115076"/>
                </a:solidFill>
              </a:rPr>
              <a:t>.</a:t>
            </a:r>
          </a:p>
          <a:p>
            <a:pPr algn="ctr"/>
            <a:endParaRPr lang="en-GB" sz="2400" dirty="0">
              <a:solidFill>
                <a:srgbClr val="115076"/>
              </a:solidFill>
            </a:endParaRPr>
          </a:p>
          <a:p>
            <a:pPr algn="ctr"/>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La rime </a:t>
            </a:r>
            <a:r>
              <a:rPr lang="en-GB" sz="2400" dirty="0" err="1">
                <a:solidFill>
                  <a:srgbClr val="115076"/>
                </a:solidFill>
              </a:rPr>
              <a:t>est</a:t>
            </a:r>
            <a:r>
              <a:rPr lang="en-GB" sz="2400" dirty="0">
                <a:solidFill>
                  <a:srgbClr val="115076"/>
                </a:solidFill>
              </a:rPr>
              <a:t> bonne </a:t>
            </a:r>
            <a:r>
              <a:rPr lang="en-GB" sz="2400" dirty="0" err="1">
                <a:solidFill>
                  <a:srgbClr val="115076"/>
                </a:solidFill>
              </a:rPr>
              <a:t>ou</a:t>
            </a:r>
            <a:r>
              <a:rPr lang="en-GB" sz="2400" dirty="0">
                <a:solidFill>
                  <a:srgbClr val="115076"/>
                </a:solidFill>
              </a:rPr>
              <a:t> </a:t>
            </a:r>
            <a:r>
              <a:rPr lang="en-GB" sz="2400" dirty="0" err="1">
                <a:solidFill>
                  <a:srgbClr val="115076"/>
                </a:solidFill>
              </a:rPr>
              <a:t>mauvaise</a:t>
            </a:r>
            <a:r>
              <a:rPr lang="en-GB" sz="2400" dirty="0">
                <a:solidFill>
                  <a:srgbClr val="115076"/>
                </a:solidFill>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a:t>
            </a:r>
            <a:r>
              <a:rPr lang="en-GB" sz="3600" b="1" dirty="0" err="1">
                <a:solidFill>
                  <a:srgbClr val="115076"/>
                </a:solidFill>
              </a:rPr>
              <a:t>mauvaise</a:t>
            </a:r>
            <a:endParaRPr lang="en-GB" sz="3600" b="1" dirty="0">
              <a:solidFill>
                <a:srgbClr val="115076"/>
              </a:solidFill>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45073" cy="584775"/>
          </a:xfrm>
          <a:prstGeom prst="rect">
            <a:avLst/>
          </a:prstGeom>
          <a:noFill/>
        </p:spPr>
        <p:txBody>
          <a:bodyPr wrap="none" rtlCol="0">
            <a:spAutoFit/>
          </a:bodyPr>
          <a:lstStyle/>
          <a:p>
            <a:r>
              <a:rPr lang="en-GB" sz="3200" b="1" dirty="0">
                <a:solidFill>
                  <a:srgbClr val="EE6000"/>
                </a:solidFill>
              </a:rPr>
              <a:t>Je </a:t>
            </a:r>
            <a:r>
              <a:rPr lang="en-GB" sz="3200" b="1" dirty="0" err="1">
                <a:solidFill>
                  <a:srgbClr val="EE6000"/>
                </a:solidFill>
              </a:rPr>
              <a:t>pense</a:t>
            </a:r>
            <a:r>
              <a:rPr lang="en-GB" sz="3200" b="1" dirty="0">
                <a:solidFill>
                  <a:srgbClr val="EE6000"/>
                </a:solidFill>
              </a:rPr>
              <a:t> à </a:t>
            </a:r>
            <a:r>
              <a:rPr lang="en-GB" sz="3200" b="1" dirty="0" err="1">
                <a:solidFill>
                  <a:srgbClr val="EE6000"/>
                </a:solidFill>
              </a:rPr>
              <a:t>Brianç</a:t>
            </a:r>
            <a:r>
              <a:rPr lang="en-GB" sz="3200" b="1" dirty="0" err="1">
                <a:solidFill>
                  <a:srgbClr val="115076"/>
                </a:solidFill>
              </a:rPr>
              <a:t>on</a:t>
            </a:r>
            <a:endParaRPr lang="en-GB" sz="3200" b="1" dirty="0">
              <a:solidFill>
                <a:srgbClr val="115076"/>
              </a:solidFill>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r>
              <a:rPr lang="en-GB" sz="3200" b="1" dirty="0">
                <a:solidFill>
                  <a:srgbClr val="EE6000"/>
                </a:solidFill>
              </a:rPr>
              <a:t>Tu </a:t>
            </a:r>
            <a:r>
              <a:rPr lang="en-GB" sz="3200" b="1" dirty="0" err="1">
                <a:solidFill>
                  <a:srgbClr val="EE6000"/>
                </a:solidFill>
              </a:rPr>
              <a:t>penses</a:t>
            </a:r>
            <a:r>
              <a:rPr lang="en-GB" sz="3200" b="1" dirty="0">
                <a:solidFill>
                  <a:srgbClr val="EE6000"/>
                </a:solidFill>
              </a:rPr>
              <a:t> à __________</a:t>
            </a:r>
          </a:p>
        </p:txBody>
      </p:sp>
      <p:sp>
        <p:nvSpPr>
          <p:cNvPr id="24" name="Action Button: Custom 66" descr="number 1">
            <a:hlinkClick r:id="" action="ppaction://noaction" highlightClick="1">
              <a:snd r:embed="rId3" name="Fr 2.2.5 Slide 14.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7</a:t>
            </a:r>
          </a:p>
        </p:txBody>
      </p:sp>
      <p:sp>
        <p:nvSpPr>
          <p:cNvPr id="10" name="TextBox 9">
            <a:extLst>
              <a:ext uri="{FF2B5EF4-FFF2-40B4-BE49-F238E27FC236}">
                <a16:creationId xmlns:a16="http://schemas.microsoft.com/office/drawing/2014/main" id="{F663589B-711E-4A96-A181-D82AEBCD1CB0}"/>
              </a:ext>
            </a:extLst>
          </p:cNvPr>
          <p:cNvSpPr txBox="1"/>
          <p:nvPr/>
        </p:nvSpPr>
        <p:spPr>
          <a:xfrm>
            <a:off x="6681896" y="3634847"/>
            <a:ext cx="2157963" cy="584775"/>
          </a:xfrm>
          <a:prstGeom prst="rect">
            <a:avLst/>
          </a:prstGeom>
          <a:noFill/>
        </p:spPr>
        <p:txBody>
          <a:bodyPr wrap="none" rtlCol="0">
            <a:spAutoFit/>
          </a:bodyPr>
          <a:lstStyle/>
          <a:p>
            <a:r>
              <a:rPr lang="en-GB" sz="3200" b="1" dirty="0" err="1">
                <a:solidFill>
                  <a:srgbClr val="EE6000"/>
                </a:solidFill>
              </a:rPr>
              <a:t>Besanç</a:t>
            </a:r>
            <a:r>
              <a:rPr lang="en-GB" sz="3200" b="1" dirty="0" err="1">
                <a:solidFill>
                  <a:srgbClr val="115076"/>
                </a:solidFill>
              </a:rPr>
              <a:t>on</a:t>
            </a:r>
            <a:endParaRPr lang="en-GB" sz="3200" b="1" dirty="0">
              <a:solidFill>
                <a:srgbClr val="115076"/>
              </a:solidFill>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ackground rectangle">
            <a:extLst>
              <a:ext uri="{FF2B5EF4-FFF2-40B4-BE49-F238E27FC236}">
                <a16:creationId xmlns:a16="http://schemas.microsoft.com/office/drawing/2014/main" id="{4666F2D5-942E-4DDB-8976-3701520E9C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D9371E6A-63B8-46BD-87ED-4193DC724A4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poète en difficulté</a:t>
            </a:r>
            <a:endParaRPr lang="en-GB" sz="3600" b="1" dirty="0">
              <a:solidFill>
                <a:schemeClr val="bg1"/>
              </a:solidFill>
            </a:endParaRPr>
          </a:p>
        </p:txBody>
      </p:sp>
      <p:sp>
        <p:nvSpPr>
          <p:cNvPr id="17" name="Rounded Rectangle 46">
            <a:extLst>
              <a:ext uri="{FF2B5EF4-FFF2-40B4-BE49-F238E27FC236}">
                <a16:creationId xmlns:a16="http://schemas.microsoft.com/office/drawing/2014/main" id="{494DE98E-E625-4302-8BAF-B87F0D2AFC2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68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algn="ctr"/>
            <a:r>
              <a:rPr lang="en-GB" sz="2400" dirty="0">
                <a:solidFill>
                  <a:srgbClr val="115076"/>
                </a:solidFill>
              </a:rPr>
              <a:t>Le </a:t>
            </a:r>
            <a:r>
              <a:rPr lang="en-GB" sz="2400" dirty="0" err="1">
                <a:solidFill>
                  <a:srgbClr val="115076"/>
                </a:solidFill>
              </a:rPr>
              <a:t>poète</a:t>
            </a:r>
            <a:r>
              <a:rPr lang="en-GB" sz="2400" dirty="0">
                <a:solidFill>
                  <a:srgbClr val="115076"/>
                </a:solidFill>
              </a:rPr>
              <a:t> fait des </a:t>
            </a:r>
            <a:r>
              <a:rPr lang="en-GB" sz="2400" dirty="0" err="1">
                <a:solidFill>
                  <a:srgbClr val="115076"/>
                </a:solidFill>
              </a:rPr>
              <a:t>erreurs</a:t>
            </a:r>
            <a:r>
              <a:rPr lang="en-GB" sz="2400" dirty="0">
                <a:solidFill>
                  <a:srgbClr val="115076"/>
                </a:solidFill>
              </a:rPr>
              <a:t> avec les SSC </a:t>
            </a:r>
            <a:r>
              <a:rPr lang="en-GB" sz="2400" b="1" dirty="0">
                <a:solidFill>
                  <a:srgbClr val="115076"/>
                </a:solidFill>
              </a:rPr>
              <a:t>[on]</a:t>
            </a:r>
            <a:r>
              <a:rPr lang="en-GB" sz="2400" dirty="0">
                <a:solidFill>
                  <a:srgbClr val="115076"/>
                </a:solidFill>
              </a:rPr>
              <a:t> et </a:t>
            </a:r>
            <a:r>
              <a:rPr lang="en-GB" sz="2400" b="1" dirty="0">
                <a:solidFill>
                  <a:srgbClr val="115076"/>
                </a:solidFill>
              </a:rPr>
              <a:t>[au / </a:t>
            </a:r>
            <a:r>
              <a:rPr lang="en-GB" sz="2400" b="1" dirty="0" err="1">
                <a:solidFill>
                  <a:srgbClr val="115076"/>
                </a:solidFill>
              </a:rPr>
              <a:t>eau</a:t>
            </a:r>
            <a:r>
              <a:rPr lang="en-GB" sz="2400" b="1" dirty="0">
                <a:solidFill>
                  <a:srgbClr val="115076"/>
                </a:solidFill>
              </a:rPr>
              <a:t> / o]</a:t>
            </a:r>
            <a:r>
              <a:rPr lang="en-GB" sz="2400" dirty="0">
                <a:solidFill>
                  <a:srgbClr val="115076"/>
                </a:solidFill>
              </a:rPr>
              <a:t>.</a:t>
            </a:r>
          </a:p>
          <a:p>
            <a:pPr algn="ctr"/>
            <a:endParaRPr lang="en-GB" sz="2400" dirty="0">
              <a:solidFill>
                <a:srgbClr val="115076"/>
              </a:solidFill>
            </a:endParaRPr>
          </a:p>
          <a:p>
            <a:pPr algn="ctr"/>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La rime </a:t>
            </a:r>
            <a:r>
              <a:rPr lang="en-GB" sz="2400" dirty="0" err="1">
                <a:solidFill>
                  <a:srgbClr val="115076"/>
                </a:solidFill>
              </a:rPr>
              <a:t>est</a:t>
            </a:r>
            <a:r>
              <a:rPr lang="en-GB" sz="2400" dirty="0">
                <a:solidFill>
                  <a:srgbClr val="115076"/>
                </a:solidFill>
              </a:rPr>
              <a:t> bonne </a:t>
            </a:r>
            <a:r>
              <a:rPr lang="en-GB" sz="2400" dirty="0" err="1">
                <a:solidFill>
                  <a:srgbClr val="115076"/>
                </a:solidFill>
              </a:rPr>
              <a:t>ou</a:t>
            </a:r>
            <a:r>
              <a:rPr lang="en-GB" sz="2400" dirty="0">
                <a:solidFill>
                  <a:srgbClr val="115076"/>
                </a:solidFill>
              </a:rPr>
              <a:t> </a:t>
            </a:r>
            <a:r>
              <a:rPr lang="en-GB" sz="2400" dirty="0" err="1">
                <a:solidFill>
                  <a:srgbClr val="115076"/>
                </a:solidFill>
              </a:rPr>
              <a:t>mauvaise</a:t>
            </a:r>
            <a:r>
              <a:rPr lang="en-GB" sz="2400" dirty="0">
                <a:solidFill>
                  <a:srgbClr val="115076"/>
                </a:solidFill>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r>
              <a:rPr lang="en-GB" sz="3600" b="1" dirty="0">
                <a:solidFill>
                  <a:srgbClr val="115076"/>
                </a:solidFill>
              </a:rPr>
              <a:t>La rime </a:t>
            </a:r>
            <a:r>
              <a:rPr lang="en-GB" sz="3600" b="1" dirty="0" err="1">
                <a:solidFill>
                  <a:srgbClr val="115076"/>
                </a:solidFill>
              </a:rPr>
              <a:t>est</a:t>
            </a:r>
            <a:r>
              <a:rPr lang="en-GB" sz="3600" b="1" dirty="0">
                <a:solidFill>
                  <a:srgbClr val="115076"/>
                </a:solidFill>
              </a:rPr>
              <a:t> </a:t>
            </a:r>
            <a:r>
              <a:rPr lang="en-GB" sz="3600" b="1" dirty="0" err="1">
                <a:solidFill>
                  <a:srgbClr val="115076"/>
                </a:solidFill>
              </a:rPr>
              <a:t>mauvaise</a:t>
            </a:r>
            <a:endParaRPr lang="en-GB" sz="3600" b="1" dirty="0">
              <a:solidFill>
                <a:srgbClr val="115076"/>
              </a:solidFill>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708340" cy="584775"/>
          </a:xfrm>
          <a:prstGeom prst="rect">
            <a:avLst/>
          </a:prstGeom>
          <a:noFill/>
        </p:spPr>
        <p:txBody>
          <a:bodyPr wrap="none" rtlCol="0">
            <a:spAutoFit/>
          </a:bodyPr>
          <a:lstStyle/>
          <a:p>
            <a:r>
              <a:rPr lang="en-GB" sz="3200" b="1" dirty="0">
                <a:solidFill>
                  <a:srgbClr val="EE6000"/>
                </a:solidFill>
              </a:rPr>
              <a:t>Je </a:t>
            </a:r>
            <a:r>
              <a:rPr lang="en-GB" sz="3200" b="1" dirty="0" err="1">
                <a:solidFill>
                  <a:srgbClr val="EE6000"/>
                </a:solidFill>
              </a:rPr>
              <a:t>travaille</a:t>
            </a:r>
            <a:r>
              <a:rPr lang="en-GB" sz="3200" b="1" dirty="0">
                <a:solidFill>
                  <a:srgbClr val="EE6000"/>
                </a:solidFill>
              </a:rPr>
              <a:t> à Quiber</a:t>
            </a:r>
            <a:r>
              <a:rPr lang="en-GB" sz="3200" b="1" dirty="0">
                <a:solidFill>
                  <a:srgbClr val="115076"/>
                </a:solidFill>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5683770" cy="584775"/>
          </a:xfrm>
          <a:prstGeom prst="rect">
            <a:avLst/>
          </a:prstGeom>
          <a:noFill/>
        </p:spPr>
        <p:txBody>
          <a:bodyPr wrap="square" rtlCol="0">
            <a:spAutoFit/>
          </a:bodyPr>
          <a:lstStyle/>
          <a:p>
            <a:r>
              <a:rPr lang="en-GB" sz="3200" b="1" dirty="0">
                <a:solidFill>
                  <a:srgbClr val="EE6000"/>
                </a:solidFill>
              </a:rPr>
              <a:t>Tu </a:t>
            </a:r>
            <a:r>
              <a:rPr lang="en-GB" sz="3200" b="1" dirty="0" err="1">
                <a:solidFill>
                  <a:srgbClr val="EE6000"/>
                </a:solidFill>
              </a:rPr>
              <a:t>travailles</a:t>
            </a:r>
            <a:r>
              <a:rPr lang="en-GB" sz="3200" b="1" dirty="0">
                <a:solidFill>
                  <a:srgbClr val="EE6000"/>
                </a:solidFill>
              </a:rPr>
              <a:t> à _____________</a:t>
            </a:r>
          </a:p>
        </p:txBody>
      </p:sp>
      <p:sp>
        <p:nvSpPr>
          <p:cNvPr id="24" name="Action Button: Custom 66" descr="number 1">
            <a:hlinkClick r:id="" action="ppaction://noaction" highlightClick="1">
              <a:snd r:embed="rId3" name="Fr 2.2.5 Slide 15.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8</a:t>
            </a:r>
          </a:p>
        </p:txBody>
      </p:sp>
      <p:sp>
        <p:nvSpPr>
          <p:cNvPr id="10" name="TextBox 9">
            <a:extLst>
              <a:ext uri="{FF2B5EF4-FFF2-40B4-BE49-F238E27FC236}">
                <a16:creationId xmlns:a16="http://schemas.microsoft.com/office/drawing/2014/main" id="{F663589B-711E-4A96-A181-D82AEBCD1CB0}"/>
              </a:ext>
            </a:extLst>
          </p:cNvPr>
          <p:cNvSpPr txBox="1"/>
          <p:nvPr/>
        </p:nvSpPr>
        <p:spPr>
          <a:xfrm>
            <a:off x="7087056" y="3634847"/>
            <a:ext cx="2707793" cy="584775"/>
          </a:xfrm>
          <a:prstGeom prst="rect">
            <a:avLst/>
          </a:prstGeom>
          <a:noFill/>
        </p:spPr>
        <p:txBody>
          <a:bodyPr wrap="none" rtlCol="0">
            <a:spAutoFit/>
          </a:bodyPr>
          <a:lstStyle/>
          <a:p>
            <a:r>
              <a:rPr lang="en-GB" sz="3200" b="1" dirty="0" err="1">
                <a:solidFill>
                  <a:srgbClr val="EE6000"/>
                </a:solidFill>
              </a:rPr>
              <a:t>Concarn</a:t>
            </a:r>
            <a:r>
              <a:rPr lang="en-GB" sz="3200" b="1" dirty="0" err="1">
                <a:solidFill>
                  <a:srgbClr val="115076"/>
                </a:solidFill>
              </a:rPr>
              <a:t>eau</a:t>
            </a:r>
            <a:endParaRPr lang="en-GB" sz="3200" b="1" dirty="0">
              <a:solidFill>
                <a:srgbClr val="115076"/>
              </a:solidFill>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ackground rectangle">
            <a:extLst>
              <a:ext uri="{FF2B5EF4-FFF2-40B4-BE49-F238E27FC236}">
                <a16:creationId xmlns:a16="http://schemas.microsoft.com/office/drawing/2014/main" id="{9244DE74-D40B-4494-A5C9-CF7FAF30415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C7B876B0-372C-4A77-B1F5-8255C20459B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 poète en difficulté</a:t>
            </a:r>
            <a:endParaRPr lang="en-GB" sz="3600" b="1" dirty="0">
              <a:solidFill>
                <a:schemeClr val="bg1"/>
              </a:solidFill>
            </a:endParaRPr>
          </a:p>
        </p:txBody>
      </p:sp>
      <p:sp>
        <p:nvSpPr>
          <p:cNvPr id="17" name="Rounded Rectangle 46">
            <a:extLst>
              <a:ext uri="{FF2B5EF4-FFF2-40B4-BE49-F238E27FC236}">
                <a16:creationId xmlns:a16="http://schemas.microsoft.com/office/drawing/2014/main" id="{174FFF9A-0948-4853-86FF-67166F7CA47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38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0" y="1348658"/>
            <a:ext cx="6561412" cy="461665"/>
          </a:xfrm>
          <a:prstGeom prst="rect">
            <a:avLst/>
          </a:prstGeom>
          <a:noFill/>
        </p:spPr>
        <p:txBody>
          <a:bodyPr wrap="none" rtlCol="0">
            <a:spAutoFit/>
          </a:bodyPr>
          <a:lstStyle/>
          <a:p>
            <a:r>
              <a:rPr lang="en-GB" sz="2400" b="1" dirty="0">
                <a:solidFill>
                  <a:srgbClr val="115076"/>
                </a:solidFill>
                <a:latin typeface="Century Gothic" panose="020B0502020202020204" pitchFamily="34" charset="0"/>
              </a:rPr>
              <a:t>Lis les phrases. Coche la </a:t>
            </a:r>
            <a:r>
              <a:rPr lang="en-GB" sz="2400" b="1" dirty="0" err="1">
                <a:solidFill>
                  <a:srgbClr val="115076"/>
                </a:solidFill>
                <a:latin typeface="Century Gothic" panose="020B0502020202020204" pitchFamily="34" charset="0"/>
              </a:rPr>
              <a:t>réponse</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correcte</a:t>
            </a:r>
            <a:r>
              <a:rPr lang="en-GB" sz="2400" b="1" dirty="0">
                <a:solidFill>
                  <a:srgbClr val="115076"/>
                </a:solidFill>
                <a:latin typeface="Century Gothic" panose="020B0502020202020204" pitchFamily="34" charset="0"/>
              </a:rPr>
              <a:t>.</a:t>
            </a: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4236370216"/>
              </p:ext>
            </p:extLst>
          </p:nvPr>
        </p:nvGraphicFramePr>
        <p:xfrm>
          <a:off x="134313" y="2470975"/>
          <a:ext cx="576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880000">
                  <a:extLst>
                    <a:ext uri="{9D8B030D-6E8A-4147-A177-3AD203B41FA5}">
                      <a16:colId xmlns:a16="http://schemas.microsoft.com/office/drawing/2014/main" val="2892665280"/>
                    </a:ext>
                  </a:extLst>
                </a:gridCol>
                <a:gridCol w="1080000">
                  <a:extLst>
                    <a:ext uri="{9D8B030D-6E8A-4147-A177-3AD203B41FA5}">
                      <a16:colId xmlns:a16="http://schemas.microsoft.com/office/drawing/2014/main" val="3764915247"/>
                    </a:ext>
                  </a:extLst>
                </a:gridCol>
                <a:gridCol w="1080000">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Je </a:t>
                      </a:r>
                      <a:r>
                        <a:rPr lang="en-GB" sz="2000" dirty="0" err="1">
                          <a:solidFill>
                            <a:srgbClr val="115076"/>
                          </a:solidFill>
                          <a:latin typeface="Century Gothic" panose="020B0502020202020204" pitchFamily="34" charset="0"/>
                        </a:rPr>
                        <a:t>vais</a:t>
                      </a:r>
                      <a:r>
                        <a:rPr lang="en-GB" sz="2000"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à </a:t>
                      </a:r>
                      <a:r>
                        <a:rPr lang="en-GB" sz="2000" b="0" dirty="0">
                          <a:solidFill>
                            <a:srgbClr val="115076"/>
                          </a:solidFill>
                          <a:latin typeface="Century Gothic" panose="020B0502020202020204" pitchFamily="34" charset="0"/>
                        </a:rPr>
                        <a:t>Lausanne.</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rgbClr val="115076"/>
                          </a:solidFill>
                          <a:latin typeface="Century Gothic" panose="020B0502020202020204" pitchFamily="34" charset="0"/>
                        </a:rPr>
                        <a:t>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habites</a:t>
                      </a:r>
                      <a:r>
                        <a:rPr lang="en-GB" sz="2000"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à </a:t>
                      </a:r>
                      <a:r>
                        <a:rPr lang="en-GB" sz="2000" b="0" dirty="0">
                          <a:solidFill>
                            <a:srgbClr val="115076"/>
                          </a:solidFill>
                          <a:latin typeface="Century Gothic" panose="020B0502020202020204" pitchFamily="34" charset="0"/>
                        </a:rPr>
                        <a:t>Lille.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Il arrive </a:t>
                      </a:r>
                      <a:r>
                        <a:rPr lang="en-GB" sz="2000" b="1" dirty="0">
                          <a:solidFill>
                            <a:srgbClr val="115076"/>
                          </a:solidFill>
                          <a:latin typeface="Century Gothic" panose="020B0502020202020204" pitchFamily="34" charset="0"/>
                        </a:rPr>
                        <a:t>à </a:t>
                      </a:r>
                      <a:r>
                        <a:rPr lang="en-GB" sz="2000" b="0" dirty="0">
                          <a:solidFill>
                            <a:srgbClr val="115076"/>
                          </a:solidFill>
                          <a:latin typeface="Century Gothic" panose="020B0502020202020204" pitchFamily="34" charset="0"/>
                        </a:rPr>
                        <a:t>Dakar.</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Elle </a:t>
                      </a:r>
                      <a:r>
                        <a:rPr lang="en-GB" sz="2000" dirty="0" err="1">
                          <a:solidFill>
                            <a:srgbClr val="115076"/>
                          </a:solidFill>
                          <a:latin typeface="Century Gothic" panose="020B0502020202020204" pitchFamily="34" charset="0"/>
                        </a:rPr>
                        <a:t>va</a:t>
                      </a:r>
                      <a:r>
                        <a:rPr lang="en-GB" sz="2000"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à </a:t>
                      </a:r>
                      <a:r>
                        <a:rPr lang="en-GB" sz="2000" b="0" dirty="0" err="1">
                          <a:solidFill>
                            <a:srgbClr val="115076"/>
                          </a:solidFill>
                          <a:latin typeface="Century Gothic" panose="020B0502020202020204" pitchFamily="34" charset="0"/>
                        </a:rPr>
                        <a:t>Londres</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graphicFrame>
        <p:nvGraphicFramePr>
          <p:cNvPr id="21" name="Table 20">
            <a:extLst>
              <a:ext uri="{FF2B5EF4-FFF2-40B4-BE49-F238E27FC236}">
                <a16:creationId xmlns:a16="http://schemas.microsoft.com/office/drawing/2014/main" id="{28FABD45-8F22-47D5-B20B-2A6EDFAF3A36}"/>
              </a:ext>
            </a:extLst>
          </p:cNvPr>
          <p:cNvGraphicFramePr>
            <a:graphicFrameLocks noGrp="1"/>
          </p:cNvGraphicFramePr>
          <p:nvPr>
            <p:extLst>
              <p:ext uri="{D42A27DB-BD31-4B8C-83A1-F6EECF244321}">
                <p14:modId xmlns:p14="http://schemas.microsoft.com/office/powerpoint/2010/main" val="1248174317"/>
              </p:ext>
            </p:extLst>
          </p:nvPr>
        </p:nvGraphicFramePr>
        <p:xfrm>
          <a:off x="6297688" y="2470975"/>
          <a:ext cx="576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950771">
                  <a:extLst>
                    <a:ext uri="{9D8B030D-6E8A-4147-A177-3AD203B41FA5}">
                      <a16:colId xmlns:a16="http://schemas.microsoft.com/office/drawing/2014/main" val="2892665280"/>
                    </a:ext>
                  </a:extLst>
                </a:gridCol>
                <a:gridCol w="1079292">
                  <a:extLst>
                    <a:ext uri="{9D8B030D-6E8A-4147-A177-3AD203B41FA5}">
                      <a16:colId xmlns:a16="http://schemas.microsoft.com/office/drawing/2014/main" val="3764915247"/>
                    </a:ext>
                  </a:extLst>
                </a:gridCol>
                <a:gridCol w="1009937">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B0502020202020204" pitchFamily="34" charset="0"/>
                        </a:rPr>
                        <a:t>J’arrive</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Angleterre</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115076"/>
                          </a:solidFill>
                          <a:latin typeface="Century Gothic" panose="020B0502020202020204" pitchFamily="34" charset="0"/>
                        </a:rPr>
                        <a:t>Tu</a:t>
                      </a:r>
                      <a:r>
                        <a:rPr lang="en-GB" sz="2000" b="0" dirty="0">
                          <a:solidFill>
                            <a:srgbClr val="115076"/>
                          </a:solidFill>
                          <a:latin typeface="Century Gothic" panose="020B0502020202020204" pitchFamily="34" charset="0"/>
                        </a:rPr>
                        <a:t> vas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Écosse</a:t>
                      </a:r>
                      <a:r>
                        <a:rPr lang="en-GB" sz="2000" b="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Il </a:t>
                      </a:r>
                      <a:r>
                        <a:rPr lang="en-GB" sz="2000" dirty="0" err="1">
                          <a:solidFill>
                            <a:srgbClr val="115076"/>
                          </a:solidFill>
                          <a:latin typeface="Century Gothic" panose="020B0502020202020204" pitchFamily="34" charset="0"/>
                        </a:rPr>
                        <a:t>va</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Guadeloupe.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Elle </a:t>
                      </a:r>
                      <a:r>
                        <a:rPr lang="en-GB" sz="2000" dirty="0" err="1">
                          <a:solidFill>
                            <a:srgbClr val="115076"/>
                          </a:solidFill>
                          <a:latin typeface="Century Gothic" panose="020B0502020202020204" pitchFamily="34" charset="0"/>
                        </a:rPr>
                        <a:t>habite</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Tunisie</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001" y="3154264"/>
            <a:ext cx="720000" cy="749999"/>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626" y="3895975"/>
            <a:ext cx="720000" cy="749999"/>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626" y="4608474"/>
            <a:ext cx="720000" cy="749999"/>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001" y="5320976"/>
            <a:ext cx="720000" cy="749999"/>
          </a:xfrm>
          <a:prstGeom prst="rect">
            <a:avLst/>
          </a:prstGeom>
        </p:spPr>
      </p:pic>
      <p:pic>
        <p:nvPicPr>
          <p:cNvPr id="27" name="Picture 26">
            <a:extLst>
              <a:ext uri="{FF2B5EF4-FFF2-40B4-BE49-F238E27FC236}">
                <a16:creationId xmlns:a16="http://schemas.microsoft.com/office/drawing/2014/main" id="{C24DB70B-727A-4D04-8B0C-69309DB36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629" y="3176788"/>
            <a:ext cx="720000" cy="749999"/>
          </a:xfrm>
          <a:prstGeom prst="rect">
            <a:avLst/>
          </a:prstGeom>
        </p:spPr>
      </p:pic>
      <p:pic>
        <p:nvPicPr>
          <p:cNvPr id="32" name="Picture 31">
            <a:extLst>
              <a:ext uri="{FF2B5EF4-FFF2-40B4-BE49-F238E27FC236}">
                <a16:creationId xmlns:a16="http://schemas.microsoft.com/office/drawing/2014/main" id="{21C69A9B-55BA-4B21-BE8B-6AF441C35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496" y="3895975"/>
            <a:ext cx="720000" cy="749999"/>
          </a:xfrm>
          <a:prstGeom prst="rect">
            <a:avLst/>
          </a:prstGeom>
        </p:spPr>
      </p:pic>
      <p:pic>
        <p:nvPicPr>
          <p:cNvPr id="33" name="Picture 32">
            <a:extLst>
              <a:ext uri="{FF2B5EF4-FFF2-40B4-BE49-F238E27FC236}">
                <a16:creationId xmlns:a16="http://schemas.microsoft.com/office/drawing/2014/main" id="{C0E6963D-BF75-499B-B223-EAEAEE792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496" y="4608475"/>
            <a:ext cx="720000" cy="749999"/>
          </a:xfrm>
          <a:prstGeom prst="rect">
            <a:avLst/>
          </a:prstGeom>
        </p:spPr>
      </p:pic>
      <p:pic>
        <p:nvPicPr>
          <p:cNvPr id="34" name="Picture 33">
            <a:extLst>
              <a:ext uri="{FF2B5EF4-FFF2-40B4-BE49-F238E27FC236}">
                <a16:creationId xmlns:a16="http://schemas.microsoft.com/office/drawing/2014/main" id="{CE13A4A1-3513-459B-AD80-C30D503EA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629" y="5306625"/>
            <a:ext cx="720000" cy="749999"/>
          </a:xfrm>
          <a:prstGeom prst="rect">
            <a:avLst/>
          </a:prstGeom>
        </p:spPr>
      </p:pic>
      <p:sp>
        <p:nvSpPr>
          <p:cNvPr id="35" name="TextBox 34">
            <a:extLst>
              <a:ext uri="{FF2B5EF4-FFF2-40B4-BE49-F238E27FC236}">
                <a16:creationId xmlns:a16="http://schemas.microsoft.com/office/drawing/2014/main" id="{C52CE318-8A1E-4A0C-8247-3C78FB509943}"/>
              </a:ext>
            </a:extLst>
          </p:cNvPr>
          <p:cNvSpPr txBox="1"/>
          <p:nvPr/>
        </p:nvSpPr>
        <p:spPr>
          <a:xfrm>
            <a:off x="6457245" y="227758"/>
            <a:ext cx="4060556" cy="2483108"/>
          </a:xfrm>
          <a:prstGeom prst="cloudCallout">
            <a:avLst>
              <a:gd name="adj1" fmla="val -55184"/>
              <a:gd name="adj2" fmla="val 49760"/>
            </a:avLst>
          </a:prstGeom>
          <a:solidFill>
            <a:srgbClr val="E3EAFD"/>
          </a:solidFill>
          <a:ln>
            <a:solidFill>
              <a:srgbClr val="115076"/>
            </a:solidFill>
          </a:ln>
        </p:spPr>
        <p:txBody>
          <a:bodyPr wrap="square" rtlCol="0">
            <a:spAutoFit/>
          </a:bodyPr>
          <a:lstStyle/>
          <a:p>
            <a:pPr algn="ctr"/>
            <a:r>
              <a:rPr lang="en-GB" sz="2000" b="1" dirty="0">
                <a:solidFill>
                  <a:srgbClr val="115076"/>
                </a:solidFill>
                <a:latin typeface="Century Gothic" panose="020B0502020202020204" pitchFamily="34" charset="0"/>
              </a:rPr>
              <a:t>Remember!</a:t>
            </a:r>
          </a:p>
          <a:p>
            <a:pPr algn="ctr"/>
            <a:r>
              <a:rPr lang="en-GB" sz="2000" dirty="0">
                <a:solidFill>
                  <a:srgbClr val="115076"/>
                </a:solidFill>
                <a:latin typeface="Century Gothic" panose="020B0502020202020204" pitchFamily="34" charset="0"/>
              </a:rPr>
              <a:t>The translation is different for verbs of </a:t>
            </a:r>
            <a:r>
              <a:rPr lang="en-GB" sz="2000" b="1" dirty="0">
                <a:solidFill>
                  <a:srgbClr val="115076"/>
                </a:solidFill>
                <a:latin typeface="Century Gothic" panose="020B0502020202020204" pitchFamily="34" charset="0"/>
              </a:rPr>
              <a:t>movement</a:t>
            </a:r>
            <a:r>
              <a:rPr lang="en-GB" sz="2000" dirty="0">
                <a:solidFill>
                  <a:srgbClr val="115076"/>
                </a:solidFill>
                <a:latin typeface="Century Gothic" panose="020B0502020202020204" pitchFamily="34" charset="0"/>
              </a:rPr>
              <a:t> and </a:t>
            </a:r>
            <a:r>
              <a:rPr lang="en-GB" sz="2000" b="1" dirty="0">
                <a:solidFill>
                  <a:srgbClr val="115076"/>
                </a:solidFill>
                <a:latin typeface="Century Gothic" panose="020B0502020202020204" pitchFamily="34" charset="0"/>
              </a:rPr>
              <a:t>location</a:t>
            </a:r>
            <a:r>
              <a:rPr lang="en-GB" sz="2000" dirty="0">
                <a:solidFill>
                  <a:srgbClr val="115076"/>
                </a:solidFill>
                <a:latin typeface="Century Gothic" panose="020B0502020202020204" pitchFamily="34" charset="0"/>
              </a:rPr>
              <a:t>. </a:t>
            </a:r>
          </a:p>
        </p:txBody>
      </p:sp>
      <p:pic>
        <p:nvPicPr>
          <p:cNvPr id="20" name="Picture 19" descr="background rectangle">
            <a:extLst>
              <a:ext uri="{FF2B5EF4-FFF2-40B4-BE49-F238E27FC236}">
                <a16:creationId xmlns:a16="http://schemas.microsoft.com/office/drawing/2014/main" id="{76F8E8B2-163F-4D1E-98C9-2AE60CBBDB5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C53B3050-C23F-4627-A22A-BB0AE15742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Saying ‘to’ and ‘in’</a:t>
            </a:r>
            <a:endParaRPr lang="en-GB" sz="3600" b="1" dirty="0">
              <a:solidFill>
                <a:schemeClr val="bg1"/>
              </a:solidFill>
            </a:endParaRPr>
          </a:p>
        </p:txBody>
      </p:sp>
      <p:sp>
        <p:nvSpPr>
          <p:cNvPr id="3" name="Rounded Rectangle 46">
            <a:extLst>
              <a:ext uri="{FF2B5EF4-FFF2-40B4-BE49-F238E27FC236}">
                <a16:creationId xmlns:a16="http://schemas.microsoft.com/office/drawing/2014/main" id="{F3C591A4-B50F-433E-B92F-1A65CD6D283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680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Abdel au </a:t>
            </a:r>
            <a:r>
              <a:rPr lang="en-GB" sz="3600" b="1" dirty="0" err="1">
                <a:solidFill>
                  <a:schemeClr val="bg1"/>
                </a:solidFill>
              </a:rPr>
              <a:t>téléphone</a:t>
            </a:r>
            <a:endParaRPr lang="en-GB" sz="3600" b="1" dirty="0">
              <a:solidFill>
                <a:schemeClr val="bg1"/>
              </a:solidFill>
            </a:endParaRPr>
          </a:p>
        </p:txBody>
      </p:sp>
      <p:sp>
        <p:nvSpPr>
          <p:cNvPr id="2" name="TextBox 1">
            <a:extLst>
              <a:ext uri="{FF2B5EF4-FFF2-40B4-BE49-F238E27FC236}">
                <a16:creationId xmlns:a16="http://schemas.microsoft.com/office/drawing/2014/main" id="{77E274DB-3801-4729-80DD-6CAA868E1C2B}"/>
              </a:ext>
            </a:extLst>
          </p:cNvPr>
          <p:cNvSpPr txBox="1"/>
          <p:nvPr/>
        </p:nvSpPr>
        <p:spPr>
          <a:xfrm>
            <a:off x="363147" y="1613294"/>
            <a:ext cx="8611653" cy="1077218"/>
          </a:xfrm>
          <a:prstGeom prst="rect">
            <a:avLst/>
          </a:prstGeom>
          <a:noFill/>
        </p:spPr>
        <p:txBody>
          <a:bodyPr wrap="none" rtlCol="0">
            <a:spAutoFit/>
          </a:bodyPr>
          <a:lstStyle/>
          <a:p>
            <a:r>
              <a:rPr lang="en-GB" sz="3200" b="1" dirty="0">
                <a:solidFill>
                  <a:srgbClr val="115076"/>
                </a:solidFill>
              </a:rPr>
              <a:t>Amir </a:t>
            </a:r>
            <a:r>
              <a:rPr lang="en-GB" sz="3200" b="1" dirty="0" err="1">
                <a:solidFill>
                  <a:srgbClr val="115076"/>
                </a:solidFill>
              </a:rPr>
              <a:t>parle</a:t>
            </a:r>
            <a:r>
              <a:rPr lang="en-GB" sz="3200" b="1" dirty="0">
                <a:solidFill>
                  <a:srgbClr val="115076"/>
                </a:solidFill>
              </a:rPr>
              <a:t> à un cousin, Abdel, </a:t>
            </a:r>
            <a:r>
              <a:rPr lang="en-GB" sz="3200" b="1" dirty="0" err="1">
                <a:solidFill>
                  <a:srgbClr val="115076"/>
                </a:solidFill>
              </a:rPr>
              <a:t>en</a:t>
            </a:r>
            <a:r>
              <a:rPr lang="en-GB" sz="3200" b="1" dirty="0">
                <a:solidFill>
                  <a:srgbClr val="115076"/>
                </a:solidFill>
              </a:rPr>
              <a:t> </a:t>
            </a:r>
            <a:r>
              <a:rPr lang="en-GB" sz="3200" b="1" dirty="0" err="1">
                <a:solidFill>
                  <a:srgbClr val="115076"/>
                </a:solidFill>
              </a:rPr>
              <a:t>Algérie</a:t>
            </a:r>
            <a:r>
              <a:rPr lang="en-GB" sz="3200" b="1" dirty="0">
                <a:solidFill>
                  <a:srgbClr val="115076"/>
                </a:solidFill>
              </a:rPr>
              <a:t>, </a:t>
            </a:r>
          </a:p>
          <a:p>
            <a:r>
              <a:rPr lang="en-GB" sz="3200" b="1" dirty="0" err="1">
                <a:solidFill>
                  <a:srgbClr val="115076"/>
                </a:solidFill>
              </a:rPr>
              <a:t>Écoute</a:t>
            </a:r>
            <a:r>
              <a:rPr lang="en-GB" sz="3200" b="1" dirty="0">
                <a:solidFill>
                  <a:srgbClr val="115076"/>
                </a:solidFill>
              </a:rPr>
              <a:t> la conversation et </a:t>
            </a:r>
            <a:r>
              <a:rPr lang="en-GB" sz="3200" b="1" dirty="0" err="1">
                <a:solidFill>
                  <a:srgbClr val="115076"/>
                </a:solidFill>
              </a:rPr>
              <a:t>fais</a:t>
            </a:r>
            <a:r>
              <a:rPr lang="en-GB" sz="3200" b="1" dirty="0">
                <a:solidFill>
                  <a:srgbClr val="115076"/>
                </a:solidFill>
              </a:rPr>
              <a:t> des notes.</a:t>
            </a:r>
          </a:p>
        </p:txBody>
      </p:sp>
      <p:sp>
        <p:nvSpPr>
          <p:cNvPr id="16" name="Action Button: Forward or Next 6">
            <a:hlinkClick r:id="" action="ppaction://noaction" highlightClick="1">
              <a:snd r:embed="rId3" name="Abdel and Amir phone.wav"/>
            </a:hlinkClick>
            <a:extLst>
              <a:ext uri="{FF2B5EF4-FFF2-40B4-BE49-F238E27FC236}">
                <a16:creationId xmlns:a16="http://schemas.microsoft.com/office/drawing/2014/main" id="{E4FBF8FB-19CE-4EE7-89A1-35DAF07C880D}"/>
              </a:ext>
            </a:extLst>
          </p:cNvPr>
          <p:cNvSpPr/>
          <p:nvPr/>
        </p:nvSpPr>
        <p:spPr>
          <a:xfrm>
            <a:off x="10204254" y="4440999"/>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6" name="Picture 5">
            <a:extLst>
              <a:ext uri="{FF2B5EF4-FFF2-40B4-BE49-F238E27FC236}">
                <a16:creationId xmlns:a16="http://schemas.microsoft.com/office/drawing/2014/main" id="{3653B733-E137-4BE1-B2E8-A25684F4E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32" y="3258000"/>
            <a:ext cx="3600000" cy="3600000"/>
          </a:xfrm>
          <a:prstGeom prst="rect">
            <a:avLst/>
          </a:prstGeom>
        </p:spPr>
      </p:pic>
      <p:pic>
        <p:nvPicPr>
          <p:cNvPr id="2050" name="Picture 2" descr="http://www.clker.com/cliparts/6/q/F/c/h/Y/algeria-location-labeled-md.png">
            <a:extLst>
              <a:ext uri="{FF2B5EF4-FFF2-40B4-BE49-F238E27FC236}">
                <a16:creationId xmlns:a16="http://schemas.microsoft.com/office/drawing/2014/main" id="{674816D4-564E-452D-8DAD-4E6D550F9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745" y="3253976"/>
            <a:ext cx="2959175" cy="28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clker.com/cliparts/9/7/2/5/12236130811265148789shokunin_modern_touch_phone_mobile.svg.med.png">
            <a:extLst>
              <a:ext uri="{FF2B5EF4-FFF2-40B4-BE49-F238E27FC236}">
                <a16:creationId xmlns:a16="http://schemas.microsoft.com/office/drawing/2014/main" id="{305C9073-A5AF-44DD-8EE5-BE13B532D3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06380">
            <a:off x="283151" y="4774256"/>
            <a:ext cx="744324" cy="14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99F3E9C0-F177-43AC-BDF2-37869E0322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7920" y="3253976"/>
            <a:ext cx="2880000" cy="2880000"/>
          </a:xfrm>
          <a:prstGeom prst="rect">
            <a:avLst/>
          </a:prstGeom>
        </p:spPr>
      </p:pic>
      <p:cxnSp>
        <p:nvCxnSpPr>
          <p:cNvPr id="10" name="Connector: Curved 9">
            <a:extLst>
              <a:ext uri="{FF2B5EF4-FFF2-40B4-BE49-F238E27FC236}">
                <a16:creationId xmlns:a16="http://schemas.microsoft.com/office/drawing/2014/main" id="{5F2F0B98-DAE9-4373-B5F8-59C4ED8216E6}"/>
              </a:ext>
            </a:extLst>
          </p:cNvPr>
          <p:cNvCxnSpPr>
            <a:cxnSpLocks/>
          </p:cNvCxnSpPr>
          <p:nvPr/>
        </p:nvCxnSpPr>
        <p:spPr>
          <a:xfrm flipV="1">
            <a:off x="2646747" y="3890683"/>
            <a:ext cx="978570" cy="968188"/>
          </a:xfrm>
          <a:prstGeom prst="curvedConnector3">
            <a:avLst>
              <a:gd name="adj1" fmla="val 50000"/>
            </a:avLst>
          </a:prstGeom>
          <a:ln w="76200">
            <a:solidFill>
              <a:srgbClr val="EE6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4008AF5-245C-4BF2-91DE-93E92A14C957}"/>
              </a:ext>
            </a:extLst>
          </p:cNvPr>
          <p:cNvSpPr txBox="1"/>
          <p:nvPr/>
        </p:nvSpPr>
        <p:spPr>
          <a:xfrm>
            <a:off x="9191680" y="1155055"/>
            <a:ext cx="2745148" cy="2485787"/>
          </a:xfrm>
          <a:prstGeom prst="wedgeRoundRectCallout">
            <a:avLst>
              <a:gd name="adj1" fmla="val -61646"/>
              <a:gd name="adj2" fmla="val -9257"/>
              <a:gd name="adj3" fmla="val 16667"/>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2000" dirty="0">
                <a:solidFill>
                  <a:schemeClr val="bg1"/>
                </a:solidFill>
              </a:rPr>
              <a:t>France is not the only country where French is spoken! It is an official language in many countries, including Algeria.</a:t>
            </a:r>
          </a:p>
        </p:txBody>
      </p:sp>
      <p:pic>
        <p:nvPicPr>
          <p:cNvPr id="13" name="Picture 12" descr="background rectangle">
            <a:extLst>
              <a:ext uri="{FF2B5EF4-FFF2-40B4-BE49-F238E27FC236}">
                <a16:creationId xmlns:a16="http://schemas.microsoft.com/office/drawing/2014/main" id="{3B471AE0-DBB0-4206-8657-541D4F7F9CD6}"/>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1AFE5C65-43DD-4734-B61F-C22280F0A08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Abdel au téléphone  </a:t>
            </a:r>
            <a:endParaRPr lang="en-GB" sz="3600" b="1" dirty="0">
              <a:solidFill>
                <a:schemeClr val="bg1"/>
              </a:solidFill>
            </a:endParaRPr>
          </a:p>
        </p:txBody>
      </p:sp>
      <p:sp>
        <p:nvSpPr>
          <p:cNvPr id="17" name="Rounded Rectangle 46">
            <a:extLst>
              <a:ext uri="{FF2B5EF4-FFF2-40B4-BE49-F238E27FC236}">
                <a16:creationId xmlns:a16="http://schemas.microsoft.com/office/drawing/2014/main" id="{1E8B3F3C-A916-4663-809C-A612C6272018}"/>
              </a:ext>
            </a:extLst>
          </p:cNvPr>
          <p:cNvSpPr/>
          <p:nvPr/>
        </p:nvSpPr>
        <p:spPr>
          <a:xfrm>
            <a:off x="8509000" y="249869"/>
            <a:ext cx="3400921" cy="42119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62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Je </a:t>
            </a:r>
            <a:r>
              <a:rPr lang="en-GB" sz="3600" b="1" dirty="0" err="1">
                <a:solidFill>
                  <a:schemeClr val="bg1"/>
                </a:solidFill>
              </a:rPr>
              <a:t>suis</a:t>
            </a:r>
            <a:r>
              <a:rPr lang="en-GB" sz="3600" b="1" dirty="0">
                <a:solidFill>
                  <a:schemeClr val="bg1"/>
                </a:solidFill>
              </a:rPr>
              <a:t> qui ? </a:t>
            </a:r>
            <a:r>
              <a:rPr lang="en-GB" sz="3600" b="1" dirty="0" err="1">
                <a:solidFill>
                  <a:schemeClr val="bg1"/>
                </a:solidFill>
              </a:rPr>
              <a:t>Exemple</a:t>
            </a:r>
            <a:endParaRPr lang="en-GB" sz="3600" b="1" dirty="0">
              <a:solidFill>
                <a:schemeClr val="bg1"/>
              </a:solidFill>
            </a:endParaRP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Claude Monet et je suis un artiste français. J’aime la nature – souvent, je travaille dehors. À Paris, je crée le style « impressionniste » avec des amis. Aujourd’hui, j’habite à Giverny, et j’ai des problèmes de vision. Je passe le temps* avec la famille : j’ai une femme et deux enfants.</a:t>
            </a:r>
            <a:endParaRPr lang="fr-FR" dirty="0"/>
          </a:p>
        </p:txBody>
      </p:sp>
      <p:pic>
        <p:nvPicPr>
          <p:cNvPr id="1026" name="Picture 2" descr="Claude Monet 1899 Nadar crop.jpg">
            <a:extLst>
              <a:ext uri="{FF2B5EF4-FFF2-40B4-BE49-F238E27FC236}">
                <a16:creationId xmlns:a16="http://schemas.microsoft.com/office/drawing/2014/main" id="{B8706FC9-419B-42CF-82CE-8DCED1AC1C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172" y="1861690"/>
            <a:ext cx="2350450"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71F15ED2-7722-46E5-AB91-B98E69B5D290}"/>
              </a:ext>
            </a:extLst>
          </p:cNvPr>
          <p:cNvSpPr txBox="1"/>
          <p:nvPr/>
        </p:nvSpPr>
        <p:spPr>
          <a:xfrm>
            <a:off x="891861" y="5229723"/>
            <a:ext cx="2323072" cy="461665"/>
          </a:xfrm>
          <a:prstGeom prst="rect">
            <a:avLst/>
          </a:prstGeom>
          <a:noFill/>
        </p:spPr>
        <p:txBody>
          <a:bodyPr wrap="none" rtlCol="0">
            <a:spAutoFit/>
          </a:bodyPr>
          <a:lstStyle/>
          <a:p>
            <a:r>
              <a:rPr lang="en-GB" sz="2400" b="1" dirty="0">
                <a:solidFill>
                  <a:srgbClr val="115076"/>
                </a:solidFill>
              </a:rPr>
              <a:t>Claude Monet</a:t>
            </a:r>
          </a:p>
        </p:txBody>
      </p:sp>
      <p:sp>
        <p:nvSpPr>
          <p:cNvPr id="9" name="Action Button: Forward or Next 6">
            <a:hlinkClick r:id="" action="ppaction://noaction" highlightClick="1">
              <a:snd r:embed="rId4" name="Fr 2.2.5 Slide 47.wav"/>
            </a:hlinkClick>
            <a:extLst>
              <a:ext uri="{FF2B5EF4-FFF2-40B4-BE49-F238E27FC236}">
                <a16:creationId xmlns:a16="http://schemas.microsoft.com/office/drawing/2014/main" id="{90203995-80E4-41C3-96B6-C053A32B194C}"/>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3" name="Picture 2" descr="A picture containing doll, shirt&#10;&#10;Description automatically generated">
            <a:extLst>
              <a:ext uri="{FF2B5EF4-FFF2-40B4-BE49-F238E27FC236}">
                <a16:creationId xmlns:a16="http://schemas.microsoft.com/office/drawing/2014/main" id="{7B52B1C5-01E0-4DEE-84BF-234E3E1AA09B}"/>
              </a:ext>
            </a:extLst>
          </p:cNvPr>
          <p:cNvPicPr>
            <a:picLocks noChangeAspect="1"/>
          </p:cNvPicPr>
          <p:nvPr/>
        </p:nvPicPr>
        <p:blipFill>
          <a:blip r:embed="rId5"/>
          <a:stretch>
            <a:fillRect/>
          </a:stretch>
        </p:blipFill>
        <p:spPr>
          <a:xfrm>
            <a:off x="6457244" y="340442"/>
            <a:ext cx="1328542" cy="1328542"/>
          </a:xfrm>
          <a:prstGeom prst="rect">
            <a:avLst/>
          </a:prstGeom>
        </p:spPr>
      </p:pic>
      <p:sp>
        <p:nvSpPr>
          <p:cNvPr id="6" name="Speech Bubble: Rectangle with Corners Rounded 5">
            <a:extLst>
              <a:ext uri="{FF2B5EF4-FFF2-40B4-BE49-F238E27FC236}">
                <a16:creationId xmlns:a16="http://schemas.microsoft.com/office/drawing/2014/main" id="{F3B26DE4-C85E-4B77-AC28-C0002FE8D063}"/>
              </a:ext>
            </a:extLst>
          </p:cNvPr>
          <p:cNvSpPr/>
          <p:nvPr/>
        </p:nvSpPr>
        <p:spPr>
          <a:xfrm>
            <a:off x="7705738" y="779297"/>
            <a:ext cx="1508815" cy="754844"/>
          </a:xfrm>
          <a:prstGeom prst="wedgeRoundRectCallout">
            <a:avLst>
              <a:gd name="adj1" fmla="val -56979"/>
              <a:gd name="adj2" fmla="val -21705"/>
              <a:gd name="adj3" fmla="val 16667"/>
            </a:avLst>
          </a:prstGeom>
          <a:solidFill>
            <a:schemeClr val="accent1">
              <a:lumMod val="50000"/>
            </a:schemeClr>
          </a:solid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les temps</a:t>
            </a:r>
          </a:p>
          <a:p>
            <a:pPr algn="ctr"/>
            <a:r>
              <a:rPr lang="en-GB" sz="2000" dirty="0">
                <a:solidFill>
                  <a:schemeClr val="bg1"/>
                </a:solidFill>
                <a:latin typeface="Century Gothic" panose="020B0502020202020204" pitchFamily="34" charset="0"/>
              </a:rPr>
              <a:t>= time</a:t>
            </a:r>
          </a:p>
        </p:txBody>
      </p:sp>
      <p:sp>
        <p:nvSpPr>
          <p:cNvPr id="12" name="Title 3">
            <a:extLst>
              <a:ext uri="{FF2B5EF4-FFF2-40B4-BE49-F238E27FC236}">
                <a16:creationId xmlns:a16="http://schemas.microsoft.com/office/drawing/2014/main" id="{C018AB46-2628-4A70-9323-349D24A034C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Je suis qui ? Exemple</a:t>
            </a:r>
            <a:endParaRPr lang="en-GB" sz="3600" b="1" dirty="0">
              <a:solidFill>
                <a:schemeClr val="bg1"/>
              </a:solidFill>
            </a:endParaRPr>
          </a:p>
        </p:txBody>
      </p:sp>
      <p:pic>
        <p:nvPicPr>
          <p:cNvPr id="14" name="Picture 13" descr="background rectangle">
            <a:extLst>
              <a:ext uri="{FF2B5EF4-FFF2-40B4-BE49-F238E27FC236}">
                <a16:creationId xmlns:a16="http://schemas.microsoft.com/office/drawing/2014/main" id="{1ACA4305-1444-4E0B-BD05-5AB066582B0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45AC917E-E259-4FC5-A953-B0DDAD76570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Je suis qui ? Exemple</a:t>
            </a:r>
            <a:endParaRPr lang="en-GB" sz="3600" b="1" dirty="0">
              <a:solidFill>
                <a:schemeClr val="bg1"/>
              </a:solidFill>
            </a:endParaRPr>
          </a:p>
        </p:txBody>
      </p:sp>
      <p:sp>
        <p:nvSpPr>
          <p:cNvPr id="16" name="Rounded Rectangle 46">
            <a:extLst>
              <a:ext uri="{FF2B5EF4-FFF2-40B4-BE49-F238E27FC236}">
                <a16:creationId xmlns:a16="http://schemas.microsoft.com/office/drawing/2014/main" id="{F5588364-902D-435B-A561-6B0F15C5F293}"/>
              </a:ext>
            </a:extLst>
          </p:cNvPr>
          <p:cNvSpPr/>
          <p:nvPr/>
        </p:nvSpPr>
        <p:spPr>
          <a:xfrm>
            <a:off x="8509000" y="249869"/>
            <a:ext cx="3400921" cy="42119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7727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Je </a:t>
            </a:r>
            <a:r>
              <a:rPr lang="en-GB" sz="3600" b="1" dirty="0" err="1">
                <a:solidFill>
                  <a:schemeClr val="bg1"/>
                </a:solidFill>
              </a:rPr>
              <a:t>suis</a:t>
            </a:r>
            <a:r>
              <a:rPr lang="en-GB" sz="3600" b="1" dirty="0">
                <a:solidFill>
                  <a:schemeClr val="bg1"/>
                </a:solidFill>
              </a:rPr>
              <a:t> qui ? </a:t>
            </a:r>
            <a:r>
              <a:rPr lang="en-GB" sz="3600" b="1" dirty="0" err="1">
                <a:solidFill>
                  <a:schemeClr val="bg1"/>
                </a:solidFill>
              </a:rPr>
              <a:t>Exemple</a:t>
            </a:r>
            <a:endParaRPr lang="en-GB" sz="3600" b="1" dirty="0">
              <a:solidFill>
                <a:schemeClr val="bg1"/>
              </a:solidFill>
            </a:endParaRP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4752000" cy="3132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Claude Monet et je suis un artiste français. J’aime la nature – souvent, je travaille dehors. À Paris, je crée le style « impressionniste » avec des amis. Aujourd’hui, j’habite à Giverny, et j’ai des problèmes de vision. Je passe le temps* avec la famille : j’ai une femme et deux enfants.</a:t>
            </a:r>
          </a:p>
        </p:txBody>
      </p:sp>
      <p:pic>
        <p:nvPicPr>
          <p:cNvPr id="1026" name="Picture 2" descr="Claude Monet 1899 Nadar crop.jpg">
            <a:extLst>
              <a:ext uri="{FF2B5EF4-FFF2-40B4-BE49-F238E27FC236}">
                <a16:creationId xmlns:a16="http://schemas.microsoft.com/office/drawing/2014/main" id="{B8706FC9-419B-42CF-82CE-8DCED1AC1C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172" y="1861690"/>
            <a:ext cx="2350450"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71F15ED2-7722-46E5-AB91-B98E69B5D290}"/>
              </a:ext>
            </a:extLst>
          </p:cNvPr>
          <p:cNvSpPr txBox="1"/>
          <p:nvPr/>
        </p:nvSpPr>
        <p:spPr>
          <a:xfrm>
            <a:off x="891861" y="5229723"/>
            <a:ext cx="2323072" cy="461665"/>
          </a:xfrm>
          <a:prstGeom prst="rect">
            <a:avLst/>
          </a:prstGeom>
          <a:noFill/>
        </p:spPr>
        <p:txBody>
          <a:bodyPr wrap="none" rtlCol="0">
            <a:spAutoFit/>
          </a:bodyPr>
          <a:lstStyle/>
          <a:p>
            <a:r>
              <a:rPr lang="en-GB" sz="2400" b="1" dirty="0">
                <a:solidFill>
                  <a:srgbClr val="115076"/>
                </a:solidFill>
              </a:rPr>
              <a:t>Claude Monet</a:t>
            </a:r>
          </a:p>
        </p:txBody>
      </p:sp>
      <p:sp>
        <p:nvSpPr>
          <p:cNvPr id="9" name="TextBox 8">
            <a:extLst>
              <a:ext uri="{FF2B5EF4-FFF2-40B4-BE49-F238E27FC236}">
                <a16:creationId xmlns:a16="http://schemas.microsoft.com/office/drawing/2014/main" id="{05FA2CF1-CBD7-41E4-B5FE-3B10271368FA}"/>
              </a:ext>
            </a:extLst>
          </p:cNvPr>
          <p:cNvSpPr txBox="1"/>
          <p:nvPr/>
        </p:nvSpPr>
        <p:spPr>
          <a:xfrm>
            <a:off x="8357344" y="2256632"/>
            <a:ext cx="2794355" cy="2342116"/>
          </a:xfrm>
          <a:prstGeom prst="rect">
            <a:avLst/>
          </a:prstGeom>
          <a:noFill/>
        </p:spPr>
        <p:txBody>
          <a:bodyPr wrap="none" rtlCol="0">
            <a:spAutoFit/>
          </a:bodyPr>
          <a:lstStyle/>
          <a:p>
            <a:pPr marL="342900" indent="-342900">
              <a:lnSpc>
                <a:spcPct val="150000"/>
              </a:lnSpc>
              <a:buAutoNum type="arabicPeriod"/>
            </a:pPr>
            <a:r>
              <a:rPr lang="en-GB" sz="2000" dirty="0">
                <a:solidFill>
                  <a:srgbClr val="115076"/>
                </a:solidFill>
              </a:rPr>
              <a:t>Il </a:t>
            </a:r>
            <a:r>
              <a:rPr lang="en-GB" sz="2000" dirty="0" err="1">
                <a:solidFill>
                  <a:srgbClr val="115076"/>
                </a:solidFill>
              </a:rPr>
              <a:t>aime</a:t>
            </a:r>
            <a:r>
              <a:rPr lang="en-GB" sz="2000" dirty="0">
                <a:solidFill>
                  <a:srgbClr val="115076"/>
                </a:solidFill>
              </a:rPr>
              <a:t> la nature</a:t>
            </a:r>
            <a:endParaRPr lang="en-US" sz="2000" dirty="0">
              <a:solidFill>
                <a:srgbClr val="115076"/>
              </a:solidFill>
            </a:endParaRPr>
          </a:p>
          <a:p>
            <a:pPr marL="342900" indent="-342900">
              <a:lnSpc>
                <a:spcPct val="150000"/>
              </a:lnSpc>
              <a:buAutoNum type="arabicPeriod"/>
            </a:pPr>
            <a:r>
              <a:rPr lang="en-US" sz="2000" dirty="0">
                <a:solidFill>
                  <a:srgbClr val="115076"/>
                </a:solidFill>
              </a:rPr>
              <a:t>Il </a:t>
            </a:r>
            <a:r>
              <a:rPr lang="en-US" sz="2000" dirty="0" err="1">
                <a:solidFill>
                  <a:srgbClr val="115076"/>
                </a:solidFill>
              </a:rPr>
              <a:t>travaille</a:t>
            </a:r>
            <a:r>
              <a:rPr lang="en-US" sz="2000" dirty="0">
                <a:solidFill>
                  <a:srgbClr val="115076"/>
                </a:solidFill>
              </a:rPr>
              <a:t> dehors</a:t>
            </a:r>
          </a:p>
          <a:p>
            <a:pPr marL="342900" indent="-342900">
              <a:lnSpc>
                <a:spcPct val="150000"/>
              </a:lnSpc>
              <a:buAutoNum type="arabicPeriod"/>
            </a:pPr>
            <a:r>
              <a:rPr lang="en-US" sz="2000" dirty="0">
                <a:solidFill>
                  <a:srgbClr val="115076"/>
                </a:solidFill>
              </a:rPr>
              <a:t>…</a:t>
            </a:r>
          </a:p>
          <a:p>
            <a:pPr marL="342900" indent="-342900">
              <a:lnSpc>
                <a:spcPct val="150000"/>
              </a:lnSpc>
              <a:buAutoNum type="arabicPeriod"/>
            </a:pPr>
            <a:r>
              <a:rPr lang="en-US" sz="2000" dirty="0">
                <a:solidFill>
                  <a:srgbClr val="115076"/>
                </a:solidFill>
              </a:rPr>
              <a:t>…</a:t>
            </a:r>
          </a:p>
          <a:p>
            <a:pPr marL="342900" indent="-342900">
              <a:lnSpc>
                <a:spcPct val="150000"/>
              </a:lnSpc>
              <a:buAutoNum type="arabicPeriod"/>
            </a:pPr>
            <a:r>
              <a:rPr lang="en-US" sz="2000" dirty="0">
                <a:solidFill>
                  <a:srgbClr val="115076"/>
                </a:solidFill>
              </a:rPr>
              <a:t>Il </a:t>
            </a:r>
            <a:r>
              <a:rPr lang="en-US" sz="2000" dirty="0" err="1">
                <a:solidFill>
                  <a:srgbClr val="115076"/>
                </a:solidFill>
              </a:rPr>
              <a:t>habite</a:t>
            </a:r>
            <a:r>
              <a:rPr lang="en-US" sz="2000" dirty="0">
                <a:solidFill>
                  <a:srgbClr val="115076"/>
                </a:solidFill>
              </a:rPr>
              <a:t> à Giverny</a:t>
            </a:r>
          </a:p>
        </p:txBody>
      </p:sp>
      <p:pic>
        <p:nvPicPr>
          <p:cNvPr id="3" name="Picture 2" descr="A picture containing doll, shirt&#10;&#10;Description automatically generated">
            <a:extLst>
              <a:ext uri="{FF2B5EF4-FFF2-40B4-BE49-F238E27FC236}">
                <a16:creationId xmlns:a16="http://schemas.microsoft.com/office/drawing/2014/main" id="{A56556FE-C208-487E-A559-8E028F557660}"/>
              </a:ext>
            </a:extLst>
          </p:cNvPr>
          <p:cNvPicPr>
            <a:picLocks noChangeAspect="1"/>
          </p:cNvPicPr>
          <p:nvPr/>
        </p:nvPicPr>
        <p:blipFill>
          <a:blip r:embed="rId4"/>
          <a:stretch>
            <a:fillRect/>
          </a:stretch>
        </p:blipFill>
        <p:spPr>
          <a:xfrm>
            <a:off x="6426050" y="430462"/>
            <a:ext cx="1328542" cy="1328542"/>
          </a:xfrm>
          <a:prstGeom prst="rect">
            <a:avLst/>
          </a:prstGeom>
        </p:spPr>
      </p:pic>
      <p:sp>
        <p:nvSpPr>
          <p:cNvPr id="6" name="Speech Bubble: Rectangle with Corners Rounded 5">
            <a:extLst>
              <a:ext uri="{FF2B5EF4-FFF2-40B4-BE49-F238E27FC236}">
                <a16:creationId xmlns:a16="http://schemas.microsoft.com/office/drawing/2014/main" id="{9A651189-A3AC-4987-A877-E078B2E13B36}"/>
              </a:ext>
            </a:extLst>
          </p:cNvPr>
          <p:cNvSpPr/>
          <p:nvPr/>
        </p:nvSpPr>
        <p:spPr>
          <a:xfrm>
            <a:off x="7754592" y="786570"/>
            <a:ext cx="1508815" cy="754844"/>
          </a:xfrm>
          <a:prstGeom prst="wedgeRoundRectCallout">
            <a:avLst>
              <a:gd name="adj1" fmla="val -56979"/>
              <a:gd name="adj2" fmla="val -21705"/>
              <a:gd name="adj3" fmla="val 16667"/>
            </a:avLst>
          </a:prstGeom>
          <a:solidFill>
            <a:schemeClr val="accent1">
              <a:lumMod val="50000"/>
            </a:schemeClr>
          </a:solid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les temps</a:t>
            </a:r>
          </a:p>
          <a:p>
            <a:pPr algn="ctr"/>
            <a:r>
              <a:rPr lang="en-GB" sz="2000" dirty="0">
                <a:solidFill>
                  <a:schemeClr val="bg1"/>
                </a:solidFill>
                <a:latin typeface="Century Gothic" panose="020B0502020202020204" pitchFamily="34" charset="0"/>
              </a:rPr>
              <a:t>= time</a:t>
            </a:r>
          </a:p>
        </p:txBody>
      </p:sp>
      <p:pic>
        <p:nvPicPr>
          <p:cNvPr id="11" name="Picture 10" descr="background rectangle">
            <a:extLst>
              <a:ext uri="{FF2B5EF4-FFF2-40B4-BE49-F238E27FC236}">
                <a16:creationId xmlns:a16="http://schemas.microsoft.com/office/drawing/2014/main" id="{AF0A0287-F584-488E-A7F9-07D7565BF2D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36BDA803-D2F8-4FB2-AD93-05D9159F2AD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Je suis qui ? Exemple</a:t>
            </a:r>
            <a:endParaRPr lang="en-GB" sz="3600" b="1" dirty="0">
              <a:solidFill>
                <a:schemeClr val="bg1"/>
              </a:solidFill>
            </a:endParaRPr>
          </a:p>
        </p:txBody>
      </p:sp>
      <p:sp>
        <p:nvSpPr>
          <p:cNvPr id="13" name="Rounded Rectangle 46">
            <a:extLst>
              <a:ext uri="{FF2B5EF4-FFF2-40B4-BE49-F238E27FC236}">
                <a16:creationId xmlns:a16="http://schemas.microsoft.com/office/drawing/2014/main" id="{C45F913F-4868-466D-8D84-4CCAB26B7147}"/>
              </a:ext>
            </a:extLst>
          </p:cNvPr>
          <p:cNvSpPr/>
          <p:nvPr/>
        </p:nvSpPr>
        <p:spPr>
          <a:xfrm>
            <a:off x="8509000" y="249869"/>
            <a:ext cx="3400921" cy="42119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1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F502EC-D87A-4B61-9748-BC8C62A841A8}"/>
              </a:ext>
            </a:extLst>
          </p:cNvPr>
          <p:cNvSpPr txBox="1"/>
          <p:nvPr/>
        </p:nvSpPr>
        <p:spPr>
          <a:xfrm>
            <a:off x="-1" y="1163992"/>
            <a:ext cx="11689418" cy="461665"/>
          </a:xfrm>
          <a:prstGeom prst="rect">
            <a:avLst/>
          </a:prstGeom>
          <a:noFill/>
        </p:spPr>
        <p:txBody>
          <a:bodyPr wrap="none" rtlCol="0">
            <a:spAutoFit/>
          </a:bodyPr>
          <a:lstStyle/>
          <a:p>
            <a:r>
              <a:rPr lang="en-GB" sz="2400" dirty="0" err="1">
                <a:solidFill>
                  <a:srgbClr val="115076"/>
                </a:solidFill>
              </a:rPr>
              <a:t>Fais</a:t>
            </a:r>
            <a:r>
              <a:rPr lang="en-GB" sz="2400" dirty="0">
                <a:solidFill>
                  <a:srgbClr val="115076"/>
                </a:solidFill>
              </a:rPr>
              <a:t> des questions avec </a:t>
            </a:r>
            <a:r>
              <a:rPr lang="en-GB" sz="2400" b="1" dirty="0">
                <a:solidFill>
                  <a:srgbClr val="115076"/>
                </a:solidFill>
              </a:rPr>
              <a:t>qui</a:t>
            </a:r>
            <a:r>
              <a:rPr lang="en-GB" sz="2400" dirty="0">
                <a:solidFill>
                  <a:srgbClr val="115076"/>
                </a:solidFill>
              </a:rPr>
              <a:t> </a:t>
            </a:r>
            <a:r>
              <a:rPr lang="en-GB" sz="2400" dirty="0" err="1">
                <a:solidFill>
                  <a:srgbClr val="115076"/>
                </a:solidFill>
              </a:rPr>
              <a:t>ou</a:t>
            </a:r>
            <a:r>
              <a:rPr lang="en-GB" sz="2400" dirty="0">
                <a:solidFill>
                  <a:srgbClr val="115076"/>
                </a:solidFill>
              </a:rPr>
              <a:t> </a:t>
            </a:r>
            <a:r>
              <a:rPr lang="en-GB" sz="2400" b="1" dirty="0">
                <a:solidFill>
                  <a:srgbClr val="115076"/>
                </a:solidFill>
              </a:rPr>
              <a:t>quoi</a:t>
            </a:r>
            <a:r>
              <a:rPr lang="en-GB" sz="2400" dirty="0">
                <a:solidFill>
                  <a:srgbClr val="115076"/>
                </a:solidFill>
              </a:rPr>
              <a:t>. Donne des </a:t>
            </a:r>
            <a:r>
              <a:rPr lang="en-GB" sz="2400" dirty="0" err="1">
                <a:solidFill>
                  <a:srgbClr val="115076"/>
                </a:solidFill>
              </a:rPr>
              <a:t>réponses</a:t>
            </a:r>
            <a:r>
              <a:rPr lang="en-GB" sz="2400" dirty="0">
                <a:solidFill>
                  <a:srgbClr val="115076"/>
                </a:solidFill>
              </a:rPr>
              <a:t> </a:t>
            </a:r>
            <a:r>
              <a:rPr lang="en-GB" sz="2400" dirty="0" err="1">
                <a:solidFill>
                  <a:srgbClr val="115076"/>
                </a:solidFill>
              </a:rPr>
              <a:t>comme</a:t>
            </a:r>
            <a:r>
              <a:rPr lang="en-GB" sz="2400" dirty="0">
                <a:solidFill>
                  <a:srgbClr val="115076"/>
                </a:solidFill>
              </a:rPr>
              <a:t> </a:t>
            </a:r>
            <a:r>
              <a:rPr lang="en-GB" sz="2400" dirty="0" err="1">
                <a:solidFill>
                  <a:srgbClr val="115076"/>
                </a:solidFill>
              </a:rPr>
              <a:t>Léa</a:t>
            </a:r>
            <a:r>
              <a:rPr lang="en-GB" sz="2400" dirty="0">
                <a:solidFill>
                  <a:srgbClr val="115076"/>
                </a:solidFill>
              </a:rPr>
              <a:t> et Amir.</a:t>
            </a:r>
          </a:p>
        </p:txBody>
      </p:sp>
      <p:sp>
        <p:nvSpPr>
          <p:cNvPr id="13" name="TextBox 12">
            <a:extLst>
              <a:ext uri="{FF2B5EF4-FFF2-40B4-BE49-F238E27FC236}">
                <a16:creationId xmlns:a16="http://schemas.microsoft.com/office/drawing/2014/main" id="{6BA12143-6215-4DC7-ADA5-DB87BEA18DE4}"/>
              </a:ext>
            </a:extLst>
          </p:cNvPr>
          <p:cNvSpPr txBox="1"/>
          <p:nvPr/>
        </p:nvSpPr>
        <p:spPr>
          <a:xfrm>
            <a:off x="188942" y="1773826"/>
            <a:ext cx="4730782" cy="1938992"/>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1 :</a:t>
            </a:r>
          </a:p>
          <a:p>
            <a:endParaRPr lang="en-GB" sz="2000" b="1" dirty="0">
              <a:solidFill>
                <a:srgbClr val="115076"/>
              </a:solidFill>
            </a:endParaRPr>
          </a:p>
          <a:p>
            <a:r>
              <a:rPr lang="en-GB" sz="2000" dirty="0">
                <a:solidFill>
                  <a:srgbClr val="115076"/>
                </a:solidFill>
              </a:rPr>
              <a:t>A : </a:t>
            </a:r>
            <a:r>
              <a:rPr lang="en-GB" sz="2000" dirty="0" err="1">
                <a:solidFill>
                  <a:srgbClr val="115076"/>
                </a:solidFill>
              </a:rPr>
              <a:t>C’est</a:t>
            </a:r>
            <a:r>
              <a:rPr lang="en-GB" sz="2000" dirty="0">
                <a:solidFill>
                  <a:srgbClr val="115076"/>
                </a:solidFill>
              </a:rPr>
              <a:t> qui ta </a:t>
            </a:r>
            <a:r>
              <a:rPr lang="en-GB" sz="2000" dirty="0" err="1">
                <a:solidFill>
                  <a:srgbClr val="115076"/>
                </a:solidFill>
              </a:rPr>
              <a:t>personne</a:t>
            </a:r>
            <a:r>
              <a:rPr lang="en-GB" sz="2000" dirty="0">
                <a:solidFill>
                  <a:srgbClr val="115076"/>
                </a:solidFill>
              </a:rPr>
              <a:t> </a:t>
            </a:r>
            <a:r>
              <a:rPr lang="en-GB" sz="2000" dirty="0" err="1">
                <a:solidFill>
                  <a:srgbClr val="115076"/>
                </a:solidFill>
              </a:rPr>
              <a:t>préférée</a:t>
            </a:r>
            <a:r>
              <a:rPr lang="en-GB" sz="2000" dirty="0">
                <a:solidFill>
                  <a:srgbClr val="115076"/>
                </a:solidFill>
              </a:rPr>
              <a:t> ?</a:t>
            </a:r>
          </a:p>
          <a:p>
            <a:r>
              <a:rPr lang="en-GB" sz="2000" b="1" dirty="0">
                <a:solidFill>
                  <a:srgbClr val="115076"/>
                </a:solidFill>
              </a:rPr>
              <a:t>B : Ma </a:t>
            </a:r>
            <a:r>
              <a:rPr lang="en-GB" sz="2000" b="1" dirty="0" err="1">
                <a:solidFill>
                  <a:srgbClr val="115076"/>
                </a:solidFill>
              </a:rPr>
              <a:t>personne</a:t>
            </a:r>
            <a:r>
              <a:rPr lang="en-GB" sz="2000" b="1" dirty="0">
                <a:solidFill>
                  <a:srgbClr val="115076"/>
                </a:solidFill>
              </a:rPr>
              <a:t> </a:t>
            </a:r>
            <a:r>
              <a:rPr lang="en-GB" sz="2000" b="1" dirty="0" err="1">
                <a:solidFill>
                  <a:srgbClr val="115076"/>
                </a:solidFill>
              </a:rPr>
              <a:t>préférée</a:t>
            </a:r>
            <a:r>
              <a:rPr lang="en-GB" sz="2000" b="1" dirty="0">
                <a:solidFill>
                  <a:srgbClr val="115076"/>
                </a:solidFill>
              </a:rPr>
              <a:t> </a:t>
            </a:r>
            <a:r>
              <a:rPr lang="en-GB" sz="2000" b="1" dirty="0" err="1">
                <a:solidFill>
                  <a:srgbClr val="115076"/>
                </a:solidFill>
              </a:rPr>
              <a:t>est</a:t>
            </a:r>
            <a:r>
              <a:rPr lang="en-GB" sz="2000" b="1" dirty="0">
                <a:solidFill>
                  <a:srgbClr val="115076"/>
                </a:solidFill>
              </a:rPr>
              <a:t> Sophie.</a:t>
            </a:r>
          </a:p>
          <a:p>
            <a:r>
              <a:rPr lang="en-GB" sz="2000" dirty="0">
                <a:solidFill>
                  <a:srgbClr val="115076"/>
                </a:solidFill>
              </a:rPr>
              <a:t>A : </a:t>
            </a:r>
            <a:r>
              <a:rPr lang="en-GB" sz="2000" dirty="0" err="1">
                <a:solidFill>
                  <a:srgbClr val="115076"/>
                </a:solidFill>
              </a:rPr>
              <a:t>C’est</a:t>
            </a:r>
            <a:r>
              <a:rPr lang="en-GB" sz="2000" dirty="0">
                <a:solidFill>
                  <a:srgbClr val="115076"/>
                </a:solidFill>
              </a:rPr>
              <a:t> quoi la raison ?</a:t>
            </a:r>
          </a:p>
          <a:p>
            <a:r>
              <a:rPr lang="en-GB" sz="2000" b="1" dirty="0">
                <a:solidFill>
                  <a:srgbClr val="115076"/>
                </a:solidFill>
              </a:rPr>
              <a:t>B : Elle </a:t>
            </a:r>
            <a:r>
              <a:rPr lang="en-GB" sz="2000" b="1" dirty="0" err="1">
                <a:solidFill>
                  <a:srgbClr val="115076"/>
                </a:solidFill>
              </a:rPr>
              <a:t>est</a:t>
            </a:r>
            <a:r>
              <a:rPr lang="en-GB" sz="2000" dirty="0">
                <a:solidFill>
                  <a:srgbClr val="115076"/>
                </a:solidFill>
              </a:rPr>
              <a:t> </a:t>
            </a:r>
            <a:r>
              <a:rPr lang="en-GB" sz="2000" b="1" dirty="0" err="1">
                <a:solidFill>
                  <a:srgbClr val="115076"/>
                </a:solidFill>
              </a:rPr>
              <a:t>une</a:t>
            </a:r>
            <a:r>
              <a:rPr lang="en-GB" sz="2000" b="1" dirty="0">
                <a:solidFill>
                  <a:srgbClr val="115076"/>
                </a:solidFill>
              </a:rPr>
              <a:t> </a:t>
            </a:r>
            <a:r>
              <a:rPr lang="en-GB" sz="2000" b="1" dirty="0" err="1">
                <a:solidFill>
                  <a:srgbClr val="115076"/>
                </a:solidFill>
              </a:rPr>
              <a:t>personne</a:t>
            </a:r>
            <a:r>
              <a:rPr lang="en-GB" sz="2000" b="1" dirty="0">
                <a:solidFill>
                  <a:srgbClr val="115076"/>
                </a:solidFill>
              </a:rPr>
              <a:t> ouverte</a:t>
            </a:r>
            <a:r>
              <a:rPr lang="en-GB" sz="2000" dirty="0">
                <a:solidFill>
                  <a:srgbClr val="115076"/>
                </a:solidFill>
              </a:rPr>
              <a:t>.</a:t>
            </a:r>
          </a:p>
        </p:txBody>
      </p:sp>
      <p:graphicFrame>
        <p:nvGraphicFramePr>
          <p:cNvPr id="24" name="Table 23">
            <a:extLst>
              <a:ext uri="{FF2B5EF4-FFF2-40B4-BE49-F238E27FC236}">
                <a16:creationId xmlns:a16="http://schemas.microsoft.com/office/drawing/2014/main" id="{BBD94193-9D22-48E4-A640-2C9DDFE21E6D}"/>
              </a:ext>
            </a:extLst>
          </p:cNvPr>
          <p:cNvGraphicFramePr>
            <a:graphicFrameLocks noGrp="1"/>
          </p:cNvGraphicFramePr>
          <p:nvPr>
            <p:extLst>
              <p:ext uri="{D42A27DB-BD31-4B8C-83A1-F6EECF244321}">
                <p14:modId xmlns:p14="http://schemas.microsoft.com/office/powerpoint/2010/main" val="1479748114"/>
              </p:ext>
            </p:extLst>
          </p:nvPr>
        </p:nvGraphicFramePr>
        <p:xfrm>
          <a:off x="5183434" y="279249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29" name="Table 28">
            <a:extLst>
              <a:ext uri="{FF2B5EF4-FFF2-40B4-BE49-F238E27FC236}">
                <a16:creationId xmlns:a16="http://schemas.microsoft.com/office/drawing/2014/main" id="{FB7EE05F-140B-49F9-8408-AA9735537A5F}"/>
              </a:ext>
            </a:extLst>
          </p:cNvPr>
          <p:cNvGraphicFramePr>
            <a:graphicFrameLocks noGrp="1"/>
          </p:cNvGraphicFramePr>
          <p:nvPr>
            <p:extLst>
              <p:ext uri="{D42A27DB-BD31-4B8C-83A1-F6EECF244321}">
                <p14:modId xmlns:p14="http://schemas.microsoft.com/office/powerpoint/2010/main" val="603577367"/>
              </p:ext>
            </p:extLst>
          </p:nvPr>
        </p:nvGraphicFramePr>
        <p:xfrm>
          <a:off x="5183434" y="177382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14" name="TextBox 13">
            <a:extLst>
              <a:ext uri="{FF2B5EF4-FFF2-40B4-BE49-F238E27FC236}">
                <a16:creationId xmlns:a16="http://schemas.microsoft.com/office/drawing/2014/main" id="{0ACAD66A-D1DA-47C7-BC81-4F88FDA4CE43}"/>
              </a:ext>
            </a:extLst>
          </p:cNvPr>
          <p:cNvSpPr txBox="1"/>
          <p:nvPr/>
        </p:nvSpPr>
        <p:spPr>
          <a:xfrm>
            <a:off x="7344412" y="2242902"/>
            <a:ext cx="1027845"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Sophie</a:t>
            </a:r>
          </a:p>
        </p:txBody>
      </p:sp>
      <p:sp>
        <p:nvSpPr>
          <p:cNvPr id="31" name="TextBox 30">
            <a:extLst>
              <a:ext uri="{FF2B5EF4-FFF2-40B4-BE49-F238E27FC236}">
                <a16:creationId xmlns:a16="http://schemas.microsoft.com/office/drawing/2014/main" id="{7585C4C3-0A6E-4EA7-990E-8F451B1C64F9}"/>
              </a:ext>
            </a:extLst>
          </p:cNvPr>
          <p:cNvSpPr txBox="1"/>
          <p:nvPr/>
        </p:nvSpPr>
        <p:spPr>
          <a:xfrm>
            <a:off x="8963662" y="2262607"/>
            <a:ext cx="1199367"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ouvert</a:t>
            </a:r>
            <a:r>
              <a:rPr lang="en-GB" sz="2400" b="1" dirty="0">
                <a:solidFill>
                  <a:srgbClr val="EE6000"/>
                </a:solidFill>
                <a:latin typeface="Ink Free" panose="03080402000500000000" pitchFamily="66" charset="0"/>
              </a:rPr>
              <a:t>e</a:t>
            </a:r>
          </a:p>
        </p:txBody>
      </p:sp>
      <p:sp>
        <p:nvSpPr>
          <p:cNvPr id="32" name="TextBox 31">
            <a:extLst>
              <a:ext uri="{FF2B5EF4-FFF2-40B4-BE49-F238E27FC236}">
                <a16:creationId xmlns:a16="http://schemas.microsoft.com/office/drawing/2014/main" id="{68067FF7-8BAB-4CB3-824D-D96DF81B1561}"/>
              </a:ext>
            </a:extLst>
          </p:cNvPr>
          <p:cNvSpPr txBox="1"/>
          <p:nvPr/>
        </p:nvSpPr>
        <p:spPr>
          <a:xfrm>
            <a:off x="188941" y="4100536"/>
            <a:ext cx="4680000" cy="1938992"/>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2 :</a:t>
            </a:r>
          </a:p>
          <a:p>
            <a:endParaRPr lang="en-GB" sz="2000" b="1" dirty="0">
              <a:solidFill>
                <a:srgbClr val="115076"/>
              </a:solidFill>
            </a:endParaRPr>
          </a:p>
          <a:p>
            <a:r>
              <a:rPr lang="en-GB" sz="2000" dirty="0">
                <a:solidFill>
                  <a:srgbClr val="115076"/>
                </a:solidFill>
              </a:rPr>
              <a:t>B : </a:t>
            </a:r>
            <a:r>
              <a:rPr lang="en-GB" sz="2000" dirty="0" err="1">
                <a:solidFill>
                  <a:srgbClr val="115076"/>
                </a:solidFill>
              </a:rPr>
              <a:t>C’est</a:t>
            </a:r>
            <a:r>
              <a:rPr lang="en-GB" sz="2000" dirty="0">
                <a:solidFill>
                  <a:srgbClr val="115076"/>
                </a:solidFill>
              </a:rPr>
              <a:t> quoi ton animal </a:t>
            </a:r>
            <a:r>
              <a:rPr lang="en-GB" sz="2000" dirty="0" err="1">
                <a:solidFill>
                  <a:srgbClr val="115076"/>
                </a:solidFill>
              </a:rPr>
              <a:t>préféré</a:t>
            </a:r>
            <a:r>
              <a:rPr lang="en-GB" sz="2000" dirty="0">
                <a:solidFill>
                  <a:srgbClr val="115076"/>
                </a:solidFill>
              </a:rPr>
              <a:t> ?</a:t>
            </a:r>
          </a:p>
          <a:p>
            <a:r>
              <a:rPr lang="en-GB" sz="2000" b="1" dirty="0">
                <a:solidFill>
                  <a:srgbClr val="115076"/>
                </a:solidFill>
              </a:rPr>
              <a:t>A : Mon animal </a:t>
            </a:r>
            <a:r>
              <a:rPr lang="en-GB" sz="2000" b="1" dirty="0" err="1">
                <a:solidFill>
                  <a:srgbClr val="115076"/>
                </a:solidFill>
              </a:rPr>
              <a:t>préféré</a:t>
            </a:r>
            <a:r>
              <a:rPr lang="en-GB" sz="2000" b="1" dirty="0">
                <a:solidFill>
                  <a:srgbClr val="115076"/>
                </a:solidFill>
              </a:rPr>
              <a:t> </a:t>
            </a:r>
            <a:r>
              <a:rPr lang="en-GB" sz="2000" b="1" dirty="0" err="1">
                <a:solidFill>
                  <a:srgbClr val="115076"/>
                </a:solidFill>
              </a:rPr>
              <a:t>est</a:t>
            </a:r>
            <a:r>
              <a:rPr lang="en-GB" sz="2000" b="1" dirty="0">
                <a:solidFill>
                  <a:srgbClr val="115076"/>
                </a:solidFill>
              </a:rPr>
              <a:t> le </a:t>
            </a:r>
            <a:r>
              <a:rPr lang="en-GB" sz="2000" b="1" dirty="0" err="1">
                <a:solidFill>
                  <a:srgbClr val="115076"/>
                </a:solidFill>
              </a:rPr>
              <a:t>chien</a:t>
            </a:r>
            <a:r>
              <a:rPr lang="en-GB" sz="2000" b="1" dirty="0">
                <a:solidFill>
                  <a:srgbClr val="115076"/>
                </a:solidFill>
              </a:rPr>
              <a:t>.</a:t>
            </a:r>
          </a:p>
          <a:p>
            <a:r>
              <a:rPr lang="en-GB" sz="2000" dirty="0">
                <a:solidFill>
                  <a:srgbClr val="115076"/>
                </a:solidFill>
              </a:rPr>
              <a:t>B : </a:t>
            </a:r>
            <a:r>
              <a:rPr lang="en-GB" sz="2000" dirty="0" err="1">
                <a:solidFill>
                  <a:srgbClr val="115076"/>
                </a:solidFill>
              </a:rPr>
              <a:t>C’est</a:t>
            </a:r>
            <a:r>
              <a:rPr lang="en-GB" sz="2000" dirty="0">
                <a:solidFill>
                  <a:srgbClr val="115076"/>
                </a:solidFill>
              </a:rPr>
              <a:t> quoi la raison ?</a:t>
            </a:r>
          </a:p>
          <a:p>
            <a:r>
              <a:rPr lang="en-GB" sz="2000" b="1" dirty="0">
                <a:solidFill>
                  <a:srgbClr val="115076"/>
                </a:solidFill>
              </a:rPr>
              <a:t>A : </a:t>
            </a:r>
            <a:r>
              <a:rPr lang="en-GB" sz="2000" b="1" dirty="0" err="1">
                <a:solidFill>
                  <a:srgbClr val="115076"/>
                </a:solidFill>
              </a:rPr>
              <a:t>C’est</a:t>
            </a:r>
            <a:r>
              <a:rPr lang="en-GB" sz="2000" b="1" dirty="0">
                <a:solidFill>
                  <a:srgbClr val="115076"/>
                </a:solidFill>
              </a:rPr>
              <a:t> un animal sage.</a:t>
            </a:r>
            <a:endParaRPr lang="en-GB" sz="2000" dirty="0">
              <a:solidFill>
                <a:srgbClr val="115076"/>
              </a:solidFill>
            </a:endParaRPr>
          </a:p>
        </p:txBody>
      </p:sp>
      <p:graphicFrame>
        <p:nvGraphicFramePr>
          <p:cNvPr id="33" name="Table 32">
            <a:extLst>
              <a:ext uri="{FF2B5EF4-FFF2-40B4-BE49-F238E27FC236}">
                <a16:creationId xmlns:a16="http://schemas.microsoft.com/office/drawing/2014/main" id="{4C16E5AF-5B0E-4E53-87CE-3EE2D5CBC00E}"/>
              </a:ext>
            </a:extLst>
          </p:cNvPr>
          <p:cNvGraphicFramePr>
            <a:graphicFrameLocks noGrp="1"/>
          </p:cNvGraphicFramePr>
          <p:nvPr>
            <p:extLst>
              <p:ext uri="{D42A27DB-BD31-4B8C-83A1-F6EECF244321}">
                <p14:modId xmlns:p14="http://schemas.microsoft.com/office/powerpoint/2010/main" val="3913288056"/>
              </p:ext>
            </p:extLst>
          </p:nvPr>
        </p:nvGraphicFramePr>
        <p:xfrm>
          <a:off x="5183434" y="511920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le </a:t>
                      </a:r>
                      <a:r>
                        <a:rPr lang="en-GB" sz="2000" dirty="0" err="1">
                          <a:solidFill>
                            <a:srgbClr val="115076"/>
                          </a:solidFill>
                        </a:rPr>
                        <a:t>chien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34" name="Table 33">
            <a:extLst>
              <a:ext uri="{FF2B5EF4-FFF2-40B4-BE49-F238E27FC236}">
                <a16:creationId xmlns:a16="http://schemas.microsoft.com/office/drawing/2014/main" id="{4BE5F71F-52DB-4CD6-B0C2-C763A7B78515}"/>
              </a:ext>
            </a:extLst>
          </p:cNvPr>
          <p:cNvGraphicFramePr>
            <a:graphicFrameLocks noGrp="1"/>
          </p:cNvGraphicFramePr>
          <p:nvPr>
            <p:extLst>
              <p:ext uri="{D42A27DB-BD31-4B8C-83A1-F6EECF244321}">
                <p14:modId xmlns:p14="http://schemas.microsoft.com/office/powerpoint/2010/main" val="1938344535"/>
              </p:ext>
            </p:extLst>
          </p:nvPr>
        </p:nvGraphicFramePr>
        <p:xfrm>
          <a:off x="5183434" y="410053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35" name="TextBox 34">
            <a:extLst>
              <a:ext uri="{FF2B5EF4-FFF2-40B4-BE49-F238E27FC236}">
                <a16:creationId xmlns:a16="http://schemas.microsoft.com/office/drawing/2014/main" id="{A7C63B65-6243-4C20-B2B5-96B4EBD16FE0}"/>
              </a:ext>
            </a:extLst>
          </p:cNvPr>
          <p:cNvSpPr txBox="1"/>
          <p:nvPr/>
        </p:nvSpPr>
        <p:spPr>
          <a:xfrm>
            <a:off x="7344412" y="4569612"/>
            <a:ext cx="1112805"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le </a:t>
            </a:r>
            <a:r>
              <a:rPr lang="en-GB" sz="2400" dirty="0" err="1">
                <a:solidFill>
                  <a:srgbClr val="EE6000"/>
                </a:solidFill>
                <a:latin typeface="Ink Free" panose="03080402000500000000" pitchFamily="66" charset="0"/>
              </a:rPr>
              <a:t>chien</a:t>
            </a:r>
            <a:endParaRPr lang="en-GB" sz="2400" dirty="0">
              <a:solidFill>
                <a:srgbClr val="EE6000"/>
              </a:solidFill>
              <a:latin typeface="Ink Free" panose="03080402000500000000" pitchFamily="66" charset="0"/>
            </a:endParaRPr>
          </a:p>
        </p:txBody>
      </p:sp>
      <p:sp>
        <p:nvSpPr>
          <p:cNvPr id="36" name="TextBox 35">
            <a:extLst>
              <a:ext uri="{FF2B5EF4-FFF2-40B4-BE49-F238E27FC236}">
                <a16:creationId xmlns:a16="http://schemas.microsoft.com/office/drawing/2014/main" id="{477A6583-0914-41A2-8152-302D953D27D9}"/>
              </a:ext>
            </a:extLst>
          </p:cNvPr>
          <p:cNvSpPr txBox="1"/>
          <p:nvPr/>
        </p:nvSpPr>
        <p:spPr>
          <a:xfrm>
            <a:off x="8963662" y="4589317"/>
            <a:ext cx="793807"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sage</a:t>
            </a:r>
            <a:endParaRPr lang="en-GB" sz="2400" b="1" dirty="0">
              <a:solidFill>
                <a:srgbClr val="EE6000"/>
              </a:solidFill>
              <a:latin typeface="Ink Free" panose="03080402000500000000" pitchFamily="66" charset="0"/>
            </a:endParaRPr>
          </a:p>
        </p:txBody>
      </p:sp>
      <p:sp>
        <p:nvSpPr>
          <p:cNvPr id="15" name="TextBox 14">
            <a:extLst>
              <a:ext uri="{FF2B5EF4-FFF2-40B4-BE49-F238E27FC236}">
                <a16:creationId xmlns:a16="http://schemas.microsoft.com/office/drawing/2014/main" id="{98987135-F6D8-4766-B1E0-C2E4EA25707D}"/>
              </a:ext>
            </a:extLst>
          </p:cNvPr>
          <p:cNvSpPr txBox="1"/>
          <p:nvPr/>
        </p:nvSpPr>
        <p:spPr>
          <a:xfrm>
            <a:off x="10288835" y="1768062"/>
            <a:ext cx="1828799" cy="2107763"/>
          </a:xfrm>
          <a:prstGeom prst="wedgeRoundRectCallout">
            <a:avLst>
              <a:gd name="adj1" fmla="val -60416"/>
              <a:gd name="adj2" fmla="val -21554"/>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Remember to make the adjective agree if needed!</a:t>
            </a:r>
          </a:p>
        </p:txBody>
      </p:sp>
      <p:sp>
        <p:nvSpPr>
          <p:cNvPr id="3" name="Title 2">
            <a:extLst>
              <a:ext uri="{FF2B5EF4-FFF2-40B4-BE49-F238E27FC236}">
                <a16:creationId xmlns:a16="http://schemas.microsoft.com/office/drawing/2014/main" id="{D8C07307-3070-4502-A111-D9D3C2A961C1}"/>
              </a:ext>
            </a:extLst>
          </p:cNvPr>
          <p:cNvSpPr>
            <a:spLocks noGrp="1"/>
          </p:cNvSpPr>
          <p:nvPr>
            <p:ph type="title"/>
          </p:nvPr>
        </p:nvSpPr>
        <p:spPr>
          <a:xfrm>
            <a:off x="838200" y="443074"/>
            <a:ext cx="5043616" cy="461666"/>
          </a:xfrm>
        </p:spPr>
        <p:txBody>
          <a:bodyPr>
            <a:normAutofit fontScale="90000"/>
          </a:bodyPr>
          <a:lstStyle/>
          <a:p>
            <a:r>
              <a:rPr lang="fr-FR" dirty="0"/>
              <a:t>Fais une interview</a:t>
            </a:r>
          </a:p>
        </p:txBody>
      </p:sp>
      <p:pic>
        <p:nvPicPr>
          <p:cNvPr id="19" name="Picture 18" descr="background rectangle">
            <a:extLst>
              <a:ext uri="{FF2B5EF4-FFF2-40B4-BE49-F238E27FC236}">
                <a16:creationId xmlns:a16="http://schemas.microsoft.com/office/drawing/2014/main" id="{160BD932-6D19-4FB4-A316-3373057E345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AF86BF1B-15D5-4CBA-84EC-22E40674A47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1" name="Rounded Rectangle 46">
            <a:extLst>
              <a:ext uri="{FF2B5EF4-FFF2-40B4-BE49-F238E27FC236}">
                <a16:creationId xmlns:a16="http://schemas.microsoft.com/office/drawing/2014/main" id="{77B91647-B240-4600-8131-6D6EC179DA8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25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animBg="1"/>
      <p:bldP spid="35" grpId="0"/>
      <p:bldP spid="36"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Je </a:t>
            </a:r>
            <a:r>
              <a:rPr lang="en-GB" sz="3600" b="1" dirty="0" err="1">
                <a:solidFill>
                  <a:schemeClr val="bg1"/>
                </a:solidFill>
              </a:rPr>
              <a:t>suis</a:t>
            </a:r>
            <a:r>
              <a:rPr lang="en-GB" sz="3600" b="1" dirty="0">
                <a:solidFill>
                  <a:schemeClr val="bg1"/>
                </a:solidFill>
              </a:rPr>
              <a:t> qui ?</a:t>
            </a:r>
          </a:p>
        </p:txBody>
      </p:sp>
      <p:pic>
        <p:nvPicPr>
          <p:cNvPr id="10" name="Picture 2" descr="Portrait de face d'un homme à l'aspect bienveillant, soigneusement vêtu et perruqué, assis sur une chaise de paille.">
            <a:extLst>
              <a:ext uri="{FF2B5EF4-FFF2-40B4-BE49-F238E27FC236}">
                <a16:creationId xmlns:a16="http://schemas.microsoft.com/office/drawing/2014/main" id="{A40833AA-060C-42AD-82E8-75B5082E0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323" y="3892136"/>
            <a:ext cx="1440000" cy="200492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s://upload.wikimedia.org/wikipedia/commons/9/9c/Stromae_2011_cropped.jpg">
            <a:extLst>
              <a:ext uri="{FF2B5EF4-FFF2-40B4-BE49-F238E27FC236}">
                <a16:creationId xmlns:a16="http://schemas.microsoft.com/office/drawing/2014/main" id="{0933F953-A399-4F2A-8A46-DD4147151D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1615" y="4138421"/>
            <a:ext cx="1440000" cy="175863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s://upload.wikimedia.org/wikipedia/commons/7/71/Marie_Curie_c1920.png">
            <a:extLst>
              <a:ext uri="{FF2B5EF4-FFF2-40B4-BE49-F238E27FC236}">
                <a16:creationId xmlns:a16="http://schemas.microsoft.com/office/drawing/2014/main" id="{33A45549-6756-4FFF-9F83-E415C2C759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5915" y="3919841"/>
            <a:ext cx="1440000" cy="197721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s://upload.wikimedia.org/wikipedia/commons/2/2d/Marion_Cotillard_1_%28July_2009%29.jpg">
            <a:extLst>
              <a:ext uri="{FF2B5EF4-FFF2-40B4-BE49-F238E27FC236}">
                <a16:creationId xmlns:a16="http://schemas.microsoft.com/office/drawing/2014/main" id="{C94F5F83-E08C-4DBF-8AF0-F525D6FAD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6087" y="3809542"/>
            <a:ext cx="1440000" cy="208751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Gabrielle Chanel en marinière.jpg">
            <a:extLst>
              <a:ext uri="{FF2B5EF4-FFF2-40B4-BE49-F238E27FC236}">
                <a16:creationId xmlns:a16="http://schemas.microsoft.com/office/drawing/2014/main" id="{6538D13D-4461-42D1-B70C-4F8F729914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8323" y="1264646"/>
            <a:ext cx="1440000" cy="189118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s://upload.wikimedia.org/wikipedia/commons/7/7c/Didier_Drogba_%282019%29_%28cropped%29.jpg">
            <a:extLst>
              <a:ext uri="{FF2B5EF4-FFF2-40B4-BE49-F238E27FC236}">
                <a16:creationId xmlns:a16="http://schemas.microsoft.com/office/drawing/2014/main" id="{E5C30FD6-AA0F-4D7E-BEDE-62A29CC38A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6087" y="1294428"/>
            <a:ext cx="1440000" cy="18614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https://upload.wikimedia.org/wikipedia/commons/5/5a/Bonnat_Hugo001z.jpg">
            <a:extLst>
              <a:ext uri="{FF2B5EF4-FFF2-40B4-BE49-F238E27FC236}">
                <a16:creationId xmlns:a16="http://schemas.microsoft.com/office/drawing/2014/main" id="{3246FE55-3DF2-4BA9-BA44-03AEE1E67D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5915" y="1349556"/>
            <a:ext cx="1440000" cy="180627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s://upload.wikimedia.org/wikipedia/commons/3/38/Celine_Dion_by_Linda_Bisset.jpg">
            <a:extLst>
              <a:ext uri="{FF2B5EF4-FFF2-40B4-BE49-F238E27FC236}">
                <a16:creationId xmlns:a16="http://schemas.microsoft.com/office/drawing/2014/main" id="{D0A4AC97-52F4-487B-BD99-2FE58A111B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41615" y="868021"/>
            <a:ext cx="1440000" cy="22929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8670FF2A-16F6-4063-97AD-28A88070F0F4}"/>
              </a:ext>
            </a:extLst>
          </p:cNvPr>
          <p:cNvSpPr txBox="1"/>
          <p:nvPr/>
        </p:nvSpPr>
        <p:spPr>
          <a:xfrm>
            <a:off x="897963" y="3160981"/>
            <a:ext cx="1840721" cy="400110"/>
          </a:xfrm>
          <a:prstGeom prst="rect">
            <a:avLst/>
          </a:prstGeom>
          <a:noFill/>
        </p:spPr>
        <p:txBody>
          <a:bodyPr wrap="square" rtlCol="0">
            <a:spAutoFit/>
          </a:bodyPr>
          <a:lstStyle/>
          <a:p>
            <a:r>
              <a:rPr lang="en-GB" sz="2000" b="1" dirty="0">
                <a:solidFill>
                  <a:srgbClr val="115076"/>
                </a:solidFill>
              </a:rPr>
              <a:t>Coco Chanel</a:t>
            </a:r>
          </a:p>
        </p:txBody>
      </p:sp>
      <p:sp>
        <p:nvSpPr>
          <p:cNvPr id="18" name="TextBox 17">
            <a:extLst>
              <a:ext uri="{FF2B5EF4-FFF2-40B4-BE49-F238E27FC236}">
                <a16:creationId xmlns:a16="http://schemas.microsoft.com/office/drawing/2014/main" id="{9FDC59C9-7798-4B1D-88FE-7C00B89FFED2}"/>
              </a:ext>
            </a:extLst>
          </p:cNvPr>
          <p:cNvSpPr txBox="1"/>
          <p:nvPr/>
        </p:nvSpPr>
        <p:spPr>
          <a:xfrm>
            <a:off x="3726228" y="3160981"/>
            <a:ext cx="1945390" cy="400110"/>
          </a:xfrm>
          <a:prstGeom prst="rect">
            <a:avLst/>
          </a:prstGeom>
          <a:noFill/>
        </p:spPr>
        <p:txBody>
          <a:bodyPr wrap="square" rtlCol="0">
            <a:spAutoFit/>
          </a:bodyPr>
          <a:lstStyle/>
          <a:p>
            <a:r>
              <a:rPr lang="en-GB" sz="2000" b="1" dirty="0">
                <a:solidFill>
                  <a:srgbClr val="115076"/>
                </a:solidFill>
              </a:rPr>
              <a:t>Didier Drogba</a:t>
            </a:r>
          </a:p>
        </p:txBody>
      </p:sp>
      <p:sp>
        <p:nvSpPr>
          <p:cNvPr id="19" name="TextBox 18">
            <a:extLst>
              <a:ext uri="{FF2B5EF4-FFF2-40B4-BE49-F238E27FC236}">
                <a16:creationId xmlns:a16="http://schemas.microsoft.com/office/drawing/2014/main" id="{4583433D-C606-4A66-849E-D74493A9E7C4}"/>
              </a:ext>
            </a:extLst>
          </p:cNvPr>
          <p:cNvSpPr txBox="1"/>
          <p:nvPr/>
        </p:nvSpPr>
        <p:spPr>
          <a:xfrm>
            <a:off x="6705734" y="3160981"/>
            <a:ext cx="1640361" cy="400110"/>
          </a:xfrm>
          <a:prstGeom prst="rect">
            <a:avLst/>
          </a:prstGeom>
          <a:noFill/>
        </p:spPr>
        <p:txBody>
          <a:bodyPr wrap="square" rtlCol="0">
            <a:spAutoFit/>
          </a:bodyPr>
          <a:lstStyle/>
          <a:p>
            <a:r>
              <a:rPr lang="en-GB" sz="2000" b="1" dirty="0">
                <a:solidFill>
                  <a:srgbClr val="115076"/>
                </a:solidFill>
              </a:rPr>
              <a:t>Victor Hugo</a:t>
            </a:r>
          </a:p>
        </p:txBody>
      </p:sp>
      <p:sp>
        <p:nvSpPr>
          <p:cNvPr id="20" name="TextBox 19">
            <a:extLst>
              <a:ext uri="{FF2B5EF4-FFF2-40B4-BE49-F238E27FC236}">
                <a16:creationId xmlns:a16="http://schemas.microsoft.com/office/drawing/2014/main" id="{1EFB6F85-40C2-40C6-A622-F883CDD7629E}"/>
              </a:ext>
            </a:extLst>
          </p:cNvPr>
          <p:cNvSpPr txBox="1"/>
          <p:nvPr/>
        </p:nvSpPr>
        <p:spPr>
          <a:xfrm>
            <a:off x="9541434" y="3160981"/>
            <a:ext cx="1640362" cy="400110"/>
          </a:xfrm>
          <a:prstGeom prst="rect">
            <a:avLst/>
          </a:prstGeom>
          <a:noFill/>
        </p:spPr>
        <p:txBody>
          <a:bodyPr wrap="square" rtlCol="0">
            <a:spAutoFit/>
          </a:bodyPr>
          <a:lstStyle/>
          <a:p>
            <a:r>
              <a:rPr lang="en-GB" sz="2000" b="1" dirty="0">
                <a:solidFill>
                  <a:srgbClr val="115076"/>
                </a:solidFill>
              </a:rPr>
              <a:t>Céline Dion</a:t>
            </a:r>
          </a:p>
        </p:txBody>
      </p:sp>
      <p:sp>
        <p:nvSpPr>
          <p:cNvPr id="21" name="TextBox 20">
            <a:extLst>
              <a:ext uri="{FF2B5EF4-FFF2-40B4-BE49-F238E27FC236}">
                <a16:creationId xmlns:a16="http://schemas.microsoft.com/office/drawing/2014/main" id="{FF865FE6-4C6E-442A-8FAE-38B6F68D7324}"/>
              </a:ext>
            </a:extLst>
          </p:cNvPr>
          <p:cNvSpPr txBox="1"/>
          <p:nvPr/>
        </p:nvSpPr>
        <p:spPr>
          <a:xfrm>
            <a:off x="217426" y="5897059"/>
            <a:ext cx="3201794" cy="400110"/>
          </a:xfrm>
          <a:prstGeom prst="rect">
            <a:avLst/>
          </a:prstGeom>
          <a:noFill/>
        </p:spPr>
        <p:txBody>
          <a:bodyPr wrap="square" rtlCol="0">
            <a:spAutoFit/>
          </a:bodyPr>
          <a:lstStyle/>
          <a:p>
            <a:r>
              <a:rPr lang="en-GB" sz="2000" b="1" dirty="0">
                <a:solidFill>
                  <a:srgbClr val="115076"/>
                </a:solidFill>
              </a:rPr>
              <a:t>Jean-Jacques Rousseau</a:t>
            </a:r>
          </a:p>
        </p:txBody>
      </p:sp>
      <p:sp>
        <p:nvSpPr>
          <p:cNvPr id="22" name="TextBox 21">
            <a:extLst>
              <a:ext uri="{FF2B5EF4-FFF2-40B4-BE49-F238E27FC236}">
                <a16:creationId xmlns:a16="http://schemas.microsoft.com/office/drawing/2014/main" id="{9121C3A4-F9B0-4A8D-9CD8-8B19DA6F6CB5}"/>
              </a:ext>
            </a:extLst>
          </p:cNvPr>
          <p:cNvSpPr txBox="1"/>
          <p:nvPr/>
        </p:nvSpPr>
        <p:spPr>
          <a:xfrm>
            <a:off x="3619224" y="5897059"/>
            <a:ext cx="2159398" cy="400110"/>
          </a:xfrm>
          <a:prstGeom prst="rect">
            <a:avLst/>
          </a:prstGeom>
          <a:noFill/>
        </p:spPr>
        <p:txBody>
          <a:bodyPr wrap="square" rtlCol="0">
            <a:spAutoFit/>
          </a:bodyPr>
          <a:lstStyle/>
          <a:p>
            <a:r>
              <a:rPr lang="en-GB" sz="2000" b="1" dirty="0">
                <a:solidFill>
                  <a:srgbClr val="115076"/>
                </a:solidFill>
              </a:rPr>
              <a:t>Marion </a:t>
            </a:r>
            <a:r>
              <a:rPr lang="en-GB" sz="2000" b="1" dirty="0" err="1">
                <a:solidFill>
                  <a:srgbClr val="115076"/>
                </a:solidFill>
              </a:rPr>
              <a:t>Cotillard</a:t>
            </a:r>
            <a:endParaRPr lang="en-GB" sz="2000" b="1" dirty="0">
              <a:solidFill>
                <a:srgbClr val="115076"/>
              </a:solidFill>
            </a:endParaRPr>
          </a:p>
        </p:txBody>
      </p:sp>
      <p:sp>
        <p:nvSpPr>
          <p:cNvPr id="23" name="TextBox 22">
            <a:extLst>
              <a:ext uri="{FF2B5EF4-FFF2-40B4-BE49-F238E27FC236}">
                <a16:creationId xmlns:a16="http://schemas.microsoft.com/office/drawing/2014/main" id="{821DA7D8-D429-4F6A-A42A-BF88303CB3FF}"/>
              </a:ext>
            </a:extLst>
          </p:cNvPr>
          <p:cNvSpPr txBox="1"/>
          <p:nvPr/>
        </p:nvSpPr>
        <p:spPr>
          <a:xfrm>
            <a:off x="6705734" y="5897059"/>
            <a:ext cx="1640361" cy="400110"/>
          </a:xfrm>
          <a:prstGeom prst="rect">
            <a:avLst/>
          </a:prstGeom>
          <a:noFill/>
        </p:spPr>
        <p:txBody>
          <a:bodyPr wrap="square" rtlCol="0">
            <a:spAutoFit/>
          </a:bodyPr>
          <a:lstStyle/>
          <a:p>
            <a:r>
              <a:rPr lang="en-GB" sz="2000" b="1" dirty="0">
                <a:solidFill>
                  <a:srgbClr val="115076"/>
                </a:solidFill>
              </a:rPr>
              <a:t>Marie Curie</a:t>
            </a:r>
          </a:p>
        </p:txBody>
      </p:sp>
      <p:sp>
        <p:nvSpPr>
          <p:cNvPr id="24" name="TextBox 23">
            <a:extLst>
              <a:ext uri="{FF2B5EF4-FFF2-40B4-BE49-F238E27FC236}">
                <a16:creationId xmlns:a16="http://schemas.microsoft.com/office/drawing/2014/main" id="{768FA4E9-FAA5-4608-A0EF-5D80C9ACCE18}"/>
              </a:ext>
            </a:extLst>
          </p:cNvPr>
          <p:cNvSpPr txBox="1"/>
          <p:nvPr/>
        </p:nvSpPr>
        <p:spPr>
          <a:xfrm>
            <a:off x="9765923" y="5902610"/>
            <a:ext cx="1204000" cy="400110"/>
          </a:xfrm>
          <a:prstGeom prst="rect">
            <a:avLst/>
          </a:prstGeom>
          <a:noFill/>
        </p:spPr>
        <p:txBody>
          <a:bodyPr wrap="square" rtlCol="0">
            <a:spAutoFit/>
          </a:bodyPr>
          <a:lstStyle/>
          <a:p>
            <a:r>
              <a:rPr lang="en-GB" sz="2000" b="1" dirty="0" err="1">
                <a:solidFill>
                  <a:srgbClr val="115076"/>
                </a:solidFill>
              </a:rPr>
              <a:t>Stromae</a:t>
            </a:r>
            <a:endParaRPr lang="en-GB" sz="2000" b="1" dirty="0">
              <a:solidFill>
                <a:srgbClr val="115076"/>
              </a:solidFill>
            </a:endParaRPr>
          </a:p>
        </p:txBody>
      </p:sp>
      <p:pic>
        <p:nvPicPr>
          <p:cNvPr id="25" name="Picture 24" descr="background rectangle">
            <a:extLst>
              <a:ext uri="{FF2B5EF4-FFF2-40B4-BE49-F238E27FC236}">
                <a16:creationId xmlns:a16="http://schemas.microsoft.com/office/drawing/2014/main" id="{5689A2E6-44E9-4D93-99C9-9CA36A8D350C}"/>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B1976882-7688-4E48-9BEF-B137842F171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Je suis qui ?  </a:t>
            </a:r>
            <a:endParaRPr lang="en-GB" sz="3600" b="1" dirty="0">
              <a:solidFill>
                <a:schemeClr val="bg1"/>
              </a:solidFill>
            </a:endParaRPr>
          </a:p>
        </p:txBody>
      </p:sp>
      <p:sp>
        <p:nvSpPr>
          <p:cNvPr id="27" name="Rounded Rectangle 46">
            <a:extLst>
              <a:ext uri="{FF2B5EF4-FFF2-40B4-BE49-F238E27FC236}">
                <a16:creationId xmlns:a16="http://schemas.microsoft.com/office/drawing/2014/main" id="{C9813DB3-9FF4-4B1C-8AB7-AE14C4BAFC2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9281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Coco Chanel</a:t>
            </a: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Pour la famille, je suis Gabrielle Chanel, mais pour le monde, c’est Coco ! J’habite à Paris et je suis entrepreneur. Je crée des vêtements simples pour les femmes, qui ressemblent* aux vêtements pour les hommes. Je pense que le confort, c’est important. Comme ça, je change le style féminin. J’aime la couleur noire*.</a:t>
            </a:r>
          </a:p>
        </p:txBody>
      </p:sp>
      <p:pic>
        <p:nvPicPr>
          <p:cNvPr id="6148" name="Picture 4" descr="Gabrielle Chanel en marinière.jpg">
            <a:extLst>
              <a:ext uri="{FF2B5EF4-FFF2-40B4-BE49-F238E27FC236}">
                <a16:creationId xmlns:a16="http://schemas.microsoft.com/office/drawing/2014/main" id="{52238937-41B7-4F2D-8755-8FA553658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28" y="1863000"/>
            <a:ext cx="2384794"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ction Button: Forward or Next 6">
            <a:hlinkClick r:id="" action="ppaction://noaction" highlightClick="1">
              <a:snd r:embed="rId4" name="Fr 2.2.5 Slide 52.wav"/>
            </a:hlinkClick>
            <a:extLst>
              <a:ext uri="{FF2B5EF4-FFF2-40B4-BE49-F238E27FC236}">
                <a16:creationId xmlns:a16="http://schemas.microsoft.com/office/drawing/2014/main" id="{E343BF79-61C5-4590-89DF-60FD97C2DF36}"/>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2" name="Picture 1" descr="A picture containing doll, shirt&#10;&#10;Description automatically generated">
            <a:extLst>
              <a:ext uri="{FF2B5EF4-FFF2-40B4-BE49-F238E27FC236}">
                <a16:creationId xmlns:a16="http://schemas.microsoft.com/office/drawing/2014/main" id="{CC6D993D-B65E-404B-A426-56C9B0C5B84C}"/>
              </a:ext>
            </a:extLst>
          </p:cNvPr>
          <p:cNvPicPr>
            <a:picLocks noChangeAspect="1"/>
          </p:cNvPicPr>
          <p:nvPr/>
        </p:nvPicPr>
        <p:blipFill>
          <a:blip r:embed="rId5"/>
          <a:stretch>
            <a:fillRect/>
          </a:stretch>
        </p:blipFill>
        <p:spPr>
          <a:xfrm>
            <a:off x="6399331" y="-164550"/>
            <a:ext cx="1328542" cy="1328542"/>
          </a:xfrm>
          <a:prstGeom prst="rect">
            <a:avLst/>
          </a:prstGeom>
        </p:spPr>
      </p:pic>
      <p:sp>
        <p:nvSpPr>
          <p:cNvPr id="3" name="Speech Bubble: Rectangle with Corners Rounded 2">
            <a:extLst>
              <a:ext uri="{FF2B5EF4-FFF2-40B4-BE49-F238E27FC236}">
                <a16:creationId xmlns:a16="http://schemas.microsoft.com/office/drawing/2014/main" id="{6D516951-9D15-47A4-8172-50D17D04F04D}"/>
              </a:ext>
            </a:extLst>
          </p:cNvPr>
          <p:cNvSpPr/>
          <p:nvPr/>
        </p:nvSpPr>
        <p:spPr>
          <a:xfrm>
            <a:off x="7591192" y="249869"/>
            <a:ext cx="2279446" cy="1328542"/>
          </a:xfrm>
          <a:prstGeom prst="wedgeRoundRectCallout">
            <a:avLst>
              <a:gd name="adj1" fmla="val -56979"/>
              <a:gd name="adj2" fmla="val -21705"/>
              <a:gd name="adj3" fmla="val 16667"/>
            </a:avLst>
          </a:prstGeom>
          <a:solidFill>
            <a:schemeClr val="accent1">
              <a:lumMod val="50000"/>
            </a:schemeClr>
          </a:solid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latin typeface="Century Gothic" panose="020B0502020202020204" pitchFamily="34" charset="0"/>
              </a:rPr>
              <a:t>ressembler</a:t>
            </a:r>
            <a:r>
              <a:rPr lang="en-GB" sz="2000" b="1" dirty="0">
                <a:solidFill>
                  <a:schemeClr val="bg1"/>
                </a:solidFill>
                <a:latin typeface="Century Gothic" panose="020B0502020202020204" pitchFamily="34" charset="0"/>
              </a:rPr>
              <a:t> à</a:t>
            </a:r>
          </a:p>
          <a:p>
            <a:pPr algn="ctr"/>
            <a:r>
              <a:rPr lang="en-GB" sz="2000" dirty="0">
                <a:solidFill>
                  <a:schemeClr val="bg1"/>
                </a:solidFill>
                <a:latin typeface="Century Gothic" panose="020B0502020202020204" pitchFamily="34" charset="0"/>
              </a:rPr>
              <a:t>= to look like</a:t>
            </a:r>
          </a:p>
          <a:p>
            <a:pPr algn="ctr"/>
            <a:r>
              <a:rPr lang="en-GB" sz="2000" b="1" dirty="0">
                <a:solidFill>
                  <a:schemeClr val="bg1"/>
                </a:solidFill>
                <a:latin typeface="Century Gothic" panose="020B0502020202020204" pitchFamily="34" charset="0"/>
              </a:rPr>
              <a:t>noir</a:t>
            </a:r>
          </a:p>
          <a:p>
            <a:pPr algn="ctr"/>
            <a:r>
              <a:rPr lang="en-GB" sz="2000" dirty="0">
                <a:solidFill>
                  <a:schemeClr val="bg1"/>
                </a:solidFill>
                <a:latin typeface="Century Gothic" panose="020B0502020202020204" pitchFamily="34" charset="0"/>
              </a:rPr>
              <a:t>= black</a:t>
            </a:r>
          </a:p>
        </p:txBody>
      </p:sp>
      <p:pic>
        <p:nvPicPr>
          <p:cNvPr id="10" name="Picture 9" descr="background rectangle">
            <a:extLst>
              <a:ext uri="{FF2B5EF4-FFF2-40B4-BE49-F238E27FC236}">
                <a16:creationId xmlns:a16="http://schemas.microsoft.com/office/drawing/2014/main" id="{94AC2A52-9781-4339-B4E1-C096DB65432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1195A570-B52D-4643-B172-82661F01621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Coco Chanel  </a:t>
            </a:r>
            <a:endParaRPr lang="en-GB" sz="3600" b="1" dirty="0">
              <a:solidFill>
                <a:schemeClr val="bg1"/>
              </a:solidFill>
            </a:endParaRPr>
          </a:p>
        </p:txBody>
      </p:sp>
      <p:sp>
        <p:nvSpPr>
          <p:cNvPr id="12" name="Rounded Rectangle 46">
            <a:extLst>
              <a:ext uri="{FF2B5EF4-FFF2-40B4-BE49-F238E27FC236}">
                <a16:creationId xmlns:a16="http://schemas.microsoft.com/office/drawing/2014/main" id="{E1C928DA-B416-4A5B-9952-9C3E8080A4A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8312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Didier Drogba</a:t>
            </a: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Didier Drogba et je suis Ivoirien. Je joue au foot, et pour ça j’habite en France, en Angleterre, en Chine, en Turquie, au Canada et aux États-Unis – six pays différents ! Je gagne souvent des prix comme « joueur de l’année ». Je crée une fondation pour financer un hôpital à Abidjan, en Côte d’Ivoire. Je travaille aussi pour l’organisation « </a:t>
            </a:r>
            <a:r>
              <a:rPr lang="fr-FR" sz="2000" dirty="0" err="1"/>
              <a:t>Peace</a:t>
            </a:r>
            <a:r>
              <a:rPr lang="fr-FR" sz="2000" dirty="0"/>
              <a:t> and Sport ».</a:t>
            </a:r>
          </a:p>
        </p:txBody>
      </p:sp>
      <p:pic>
        <p:nvPicPr>
          <p:cNvPr id="10242" name="Picture 2" descr="https://upload.wikimedia.org/wikipedia/commons/7/7c/Didier_Drogba_%282019%29_%28cropped%29.jpg">
            <a:extLst>
              <a:ext uri="{FF2B5EF4-FFF2-40B4-BE49-F238E27FC236}">
                <a16:creationId xmlns:a16="http://schemas.microsoft.com/office/drawing/2014/main" id="{F3332A83-6EB6-46EC-ABFB-F368F2185C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72" y="1863000"/>
            <a:ext cx="2422950"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ction Button: Forward or Next 6">
            <a:hlinkClick r:id="" action="ppaction://noaction" highlightClick="1">
              <a:snd r:embed="rId4" name="Fr 2.2.5 Slide 53.wav"/>
            </a:hlinkClick>
            <a:extLst>
              <a:ext uri="{FF2B5EF4-FFF2-40B4-BE49-F238E27FC236}">
                <a16:creationId xmlns:a16="http://schemas.microsoft.com/office/drawing/2014/main" id="{BCDA89CB-D650-4575-92A7-7933CF4C6857}"/>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0" name="Picture 9" descr="background rectangle">
            <a:extLst>
              <a:ext uri="{FF2B5EF4-FFF2-40B4-BE49-F238E27FC236}">
                <a16:creationId xmlns:a16="http://schemas.microsoft.com/office/drawing/2014/main" id="{56115152-C0B9-4610-AA46-D77DEBAE3F3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BE0C93D2-FF83-42F5-9B41-478B1AABE0A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Didier Drogba</a:t>
            </a:r>
          </a:p>
        </p:txBody>
      </p:sp>
      <p:sp>
        <p:nvSpPr>
          <p:cNvPr id="12" name="Rounded Rectangle 46">
            <a:extLst>
              <a:ext uri="{FF2B5EF4-FFF2-40B4-BE49-F238E27FC236}">
                <a16:creationId xmlns:a16="http://schemas.microsoft.com/office/drawing/2014/main" id="{9379DF4A-4CE1-465B-B10B-92A17F4CA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7563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Victor Hugo</a:t>
            </a: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Victor Hugo et je suis un poète et auteur français. J’écris des livres, comme </a:t>
            </a:r>
            <a:r>
              <a:rPr lang="fr-FR" sz="2000" i="1" dirty="0"/>
              <a:t>Les Misérables</a:t>
            </a:r>
            <a:r>
              <a:rPr lang="fr-FR" sz="2000" dirty="0"/>
              <a:t> et </a:t>
            </a:r>
            <a:r>
              <a:rPr lang="fr-FR" sz="2000" i="1" dirty="0"/>
              <a:t>Notre-Dame de Paris</a:t>
            </a:r>
            <a:r>
              <a:rPr lang="fr-FR" sz="2000" dirty="0"/>
              <a:t>, où je montre les problèmes de la société. Normalement, j’habite en France, mais je passe des années en exil (en Belgique et aux îles de Jersey et Guernesey). Je travaille aussi comme homme politique. J’aime la République française.</a:t>
            </a:r>
          </a:p>
        </p:txBody>
      </p:sp>
      <p:pic>
        <p:nvPicPr>
          <p:cNvPr id="7172" name="Picture 4" descr="https://upload.wikimedia.org/wikipedia/commons/5/5a/Bonnat_Hugo001z.jpg">
            <a:extLst>
              <a:ext uri="{FF2B5EF4-FFF2-40B4-BE49-F238E27FC236}">
                <a16:creationId xmlns:a16="http://schemas.microsoft.com/office/drawing/2014/main" id="{B8B5408C-5AE3-4E0D-ABA7-7BB2B31202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722" y="1861690"/>
            <a:ext cx="2496900"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ction Button: Forward or Next 6">
            <a:hlinkClick r:id="" action="ppaction://noaction" highlightClick="1">
              <a:snd r:embed="rId4" name="Fr 2.2.5 Slide 54.wav"/>
            </a:hlinkClick>
            <a:extLst>
              <a:ext uri="{FF2B5EF4-FFF2-40B4-BE49-F238E27FC236}">
                <a16:creationId xmlns:a16="http://schemas.microsoft.com/office/drawing/2014/main" id="{F0C47DE9-548F-446C-B872-C20BD7D19471}"/>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0" name="Picture 9" descr="background rectangle">
            <a:extLst>
              <a:ext uri="{FF2B5EF4-FFF2-40B4-BE49-F238E27FC236}">
                <a16:creationId xmlns:a16="http://schemas.microsoft.com/office/drawing/2014/main" id="{618D3736-12A8-4005-B753-E359D6336A5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D9092D23-5EB8-402D-844E-9AAD5FE94E5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Victor Hugo</a:t>
            </a:r>
          </a:p>
        </p:txBody>
      </p:sp>
      <p:sp>
        <p:nvSpPr>
          <p:cNvPr id="12" name="Rounded Rectangle 46">
            <a:extLst>
              <a:ext uri="{FF2B5EF4-FFF2-40B4-BE49-F238E27FC236}">
                <a16:creationId xmlns:a16="http://schemas.microsoft.com/office/drawing/2014/main" id="{AAE1CE37-A2DF-4349-AC38-92FE9CFA51C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8218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Céline Dion</a:t>
            </a: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Céline Dion et je suis chanteuse. Je suis Canadienne, mais j’habite aux États-Unis. Enfant, je chante avec la famille – j’ai neuf sœurs et quatre frères ! Je gagne l’Eurovision pour la Suisse. Je parle français et anglais, et je chante « </a:t>
            </a:r>
            <a:r>
              <a:rPr lang="fr-FR" sz="2000" dirty="0" err="1"/>
              <a:t>My</a:t>
            </a:r>
            <a:r>
              <a:rPr lang="fr-FR" sz="2000" dirty="0"/>
              <a:t> </a:t>
            </a:r>
            <a:r>
              <a:rPr lang="fr-FR" sz="2000" dirty="0" err="1"/>
              <a:t>Heart</a:t>
            </a:r>
            <a:r>
              <a:rPr lang="fr-FR" sz="2000" dirty="0"/>
              <a:t> Will Go On » pour le film </a:t>
            </a:r>
            <a:r>
              <a:rPr lang="fr-FR" sz="2000" i="1" dirty="0"/>
              <a:t>Titanic</a:t>
            </a:r>
            <a:r>
              <a:rPr lang="fr-FR" sz="2000" dirty="0"/>
              <a:t>. Je crée aussi des vêtements pour les enfants.</a:t>
            </a:r>
          </a:p>
        </p:txBody>
      </p:sp>
      <p:pic>
        <p:nvPicPr>
          <p:cNvPr id="8194" name="Picture 2" descr="https://upload.wikimedia.org/wikipedia/commons/3/38/Celine_Dion_by_Linda_Bisset.jpg">
            <a:extLst>
              <a:ext uri="{FF2B5EF4-FFF2-40B4-BE49-F238E27FC236}">
                <a16:creationId xmlns:a16="http://schemas.microsoft.com/office/drawing/2014/main" id="{3762CE30-B9C1-4A44-8B28-5290C73F07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1697" y="1861690"/>
            <a:ext cx="1966925"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ction Button: Forward or Next 6">
            <a:hlinkClick r:id="" action="ppaction://noaction" highlightClick="1">
              <a:snd r:embed="rId4" name="Fr 2.2.5 Slide 55.wav"/>
            </a:hlinkClick>
            <a:extLst>
              <a:ext uri="{FF2B5EF4-FFF2-40B4-BE49-F238E27FC236}">
                <a16:creationId xmlns:a16="http://schemas.microsoft.com/office/drawing/2014/main" id="{14E2E7B0-7B73-4D0F-B498-E5934E38C854}"/>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0" name="Picture 9" descr="background rectangle">
            <a:extLst>
              <a:ext uri="{FF2B5EF4-FFF2-40B4-BE49-F238E27FC236}">
                <a16:creationId xmlns:a16="http://schemas.microsoft.com/office/drawing/2014/main" id="{CBA953D3-FED6-4946-8086-CA9B2EB68B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D4846078-7DF2-4777-9390-55A24C86368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Céline Dion</a:t>
            </a:r>
          </a:p>
        </p:txBody>
      </p:sp>
      <p:sp>
        <p:nvSpPr>
          <p:cNvPr id="12" name="Rounded Rectangle 46">
            <a:extLst>
              <a:ext uri="{FF2B5EF4-FFF2-40B4-BE49-F238E27FC236}">
                <a16:creationId xmlns:a16="http://schemas.microsoft.com/office/drawing/2014/main" id="{50C4FAC1-AE9F-4F62-8F28-A0CD144DA5CC}"/>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5397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r>
              <a:rPr lang="en-GB" sz="3600" b="1" dirty="0">
                <a:solidFill>
                  <a:schemeClr val="bg1"/>
                </a:solidFill>
              </a:rPr>
              <a:t>Jean-Jacques Rousseau</a:t>
            </a: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Jean-Jacques Rousseau. Enfant, j’habite à Genève. Adulte, j’habite normalement en France. Je suis philosophe : j’étudie les personnes et la société. J’écris un livre important, </a:t>
            </a:r>
            <a:r>
              <a:rPr lang="fr-FR" sz="2000" i="1" dirty="0"/>
              <a:t>Du contrat social.</a:t>
            </a:r>
            <a:r>
              <a:rPr lang="fr-FR" sz="2000" dirty="0"/>
              <a:t> Avec ce livre, je change les idées politiques de la France et influence la Révolution française.</a:t>
            </a:r>
            <a:endParaRPr lang="fr-FR" dirty="0"/>
          </a:p>
        </p:txBody>
      </p:sp>
      <p:pic>
        <p:nvPicPr>
          <p:cNvPr id="2050" name="Picture 2" descr="Portrait de face d'un homme à l'aspect bienveillant, soigneusement vêtu et perruqué, assis sur une chaise de paille.">
            <a:extLst>
              <a:ext uri="{FF2B5EF4-FFF2-40B4-BE49-F238E27FC236}">
                <a16:creationId xmlns:a16="http://schemas.microsoft.com/office/drawing/2014/main" id="{212B06F1-7632-4183-8856-98AC3D8F6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119" y="1863000"/>
            <a:ext cx="2249503"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ction Button: Forward or Next 6">
            <a:hlinkClick r:id="" action="ppaction://noaction" highlightClick="1">
              <a:snd r:embed="rId4" name="Fr 2.2.5 Slide 56.wav"/>
            </a:hlinkClick>
            <a:extLst>
              <a:ext uri="{FF2B5EF4-FFF2-40B4-BE49-F238E27FC236}">
                <a16:creationId xmlns:a16="http://schemas.microsoft.com/office/drawing/2014/main" id="{29456BA7-5F45-490F-9758-216871DAB739}"/>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0" name="Picture 9" descr="background rectangle">
            <a:extLst>
              <a:ext uri="{FF2B5EF4-FFF2-40B4-BE49-F238E27FC236}">
                <a16:creationId xmlns:a16="http://schemas.microsoft.com/office/drawing/2014/main" id="{A74A7786-1337-4678-B1B4-AC2485716DD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356B8139-18BE-41C1-94D2-D0EA6810DB00}"/>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Jean-Jacques Rousseau</a:t>
            </a:r>
          </a:p>
        </p:txBody>
      </p:sp>
      <p:sp>
        <p:nvSpPr>
          <p:cNvPr id="12" name="Rounded Rectangle 46">
            <a:extLst>
              <a:ext uri="{FF2B5EF4-FFF2-40B4-BE49-F238E27FC236}">
                <a16:creationId xmlns:a16="http://schemas.microsoft.com/office/drawing/2014/main" id="{203BDABF-9246-4631-95BC-2AC780C4184E}"/>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614218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Marion </a:t>
            </a:r>
            <a:r>
              <a:rPr lang="en-GB" sz="3600" b="1" dirty="0" err="1">
                <a:solidFill>
                  <a:schemeClr val="bg1"/>
                </a:solidFill>
              </a:rPr>
              <a:t>Cotillard</a:t>
            </a:r>
            <a:endParaRPr lang="en-GB" sz="3600" b="1" dirty="0">
              <a:solidFill>
                <a:schemeClr val="bg1"/>
              </a:solidFill>
            </a:endParaRP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Marion Cotillard. Je suis actrice et j’habite à Paris. Je joue le rôle de la chanteuse Édith Piaf pour un film biographique et je gagne un Oscar, un Golden Globe, un BAFTA et un César (un prix français). Je travaille aussi pour Dior. J’aime l’environnement et je suis activiste.</a:t>
            </a:r>
          </a:p>
        </p:txBody>
      </p:sp>
      <p:pic>
        <p:nvPicPr>
          <p:cNvPr id="9218" name="Picture 2" descr="https://upload.wikimedia.org/wikipedia/commons/2/2d/Marion_Cotillard_1_%28July_2009%29.jpg">
            <a:extLst>
              <a:ext uri="{FF2B5EF4-FFF2-40B4-BE49-F238E27FC236}">
                <a16:creationId xmlns:a16="http://schemas.microsoft.com/office/drawing/2014/main" id="{96EE6F3F-E8F4-4B9A-A6D3-146AEB5364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122" y="1861690"/>
            <a:ext cx="2160500"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ction Button: Forward or Next 6">
            <a:hlinkClick r:id="" action="ppaction://noaction" highlightClick="1">
              <a:snd r:embed="rId4" name="Fr 2.2.5 Slide 57.wav"/>
            </a:hlinkClick>
            <a:extLst>
              <a:ext uri="{FF2B5EF4-FFF2-40B4-BE49-F238E27FC236}">
                <a16:creationId xmlns:a16="http://schemas.microsoft.com/office/drawing/2014/main" id="{199DAA31-8033-4BB8-B8EF-F20167824DDB}"/>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0" name="Picture 9" descr="background rectangle">
            <a:extLst>
              <a:ext uri="{FF2B5EF4-FFF2-40B4-BE49-F238E27FC236}">
                <a16:creationId xmlns:a16="http://schemas.microsoft.com/office/drawing/2014/main" id="{341DAADA-4E1A-4992-B774-DAF7B3671D3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D41A672D-760A-405F-AE12-51C89ED43C9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Marion </a:t>
            </a:r>
            <a:r>
              <a:rPr lang="en-GB" sz="3600" b="1" dirty="0" err="1">
                <a:solidFill>
                  <a:schemeClr val="bg1"/>
                </a:solidFill>
              </a:rPr>
              <a:t>Cotillard</a:t>
            </a:r>
            <a:endParaRPr lang="en-GB" sz="3600" b="1" dirty="0">
              <a:solidFill>
                <a:schemeClr val="bg1"/>
              </a:solidFill>
            </a:endParaRPr>
          </a:p>
        </p:txBody>
      </p:sp>
      <p:sp>
        <p:nvSpPr>
          <p:cNvPr id="12" name="Rounded Rectangle 46">
            <a:extLst>
              <a:ext uri="{FF2B5EF4-FFF2-40B4-BE49-F238E27FC236}">
                <a16:creationId xmlns:a16="http://schemas.microsoft.com/office/drawing/2014/main" id="{36FC2B76-071C-4185-A95D-84E2BEC913E6}"/>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5917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Marie Curie</a:t>
            </a: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Marie Curie. J’habite en Pologne quand je suis jeune, mais j’arrive à Paris pour aller à l’université, et je reste en France pour travailler. J’étudie la radioactivité et je gagne deux Prix Nobel. Je crée des « Instituts Curie » en France et en Pologne. Je travaille aussi comme professeur à l’université de Paris.</a:t>
            </a:r>
          </a:p>
        </p:txBody>
      </p:sp>
      <p:pic>
        <p:nvPicPr>
          <p:cNvPr id="5122" name="Picture 2" descr="https://upload.wikimedia.org/wikipedia/commons/7/71/Marie_Curie_c1920.png">
            <a:extLst>
              <a:ext uri="{FF2B5EF4-FFF2-40B4-BE49-F238E27FC236}">
                <a16:creationId xmlns:a16="http://schemas.microsoft.com/office/drawing/2014/main" id="{18C92D9D-7FD5-44DF-A811-C03E263B5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99" y="1863000"/>
            <a:ext cx="2281023"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ction Button: Forward or Next 6">
            <a:hlinkClick r:id="" action="ppaction://noaction" highlightClick="1">
              <a:snd r:embed="rId4" name="Fr 2.2.5 Slide 58.wav"/>
            </a:hlinkClick>
            <a:extLst>
              <a:ext uri="{FF2B5EF4-FFF2-40B4-BE49-F238E27FC236}">
                <a16:creationId xmlns:a16="http://schemas.microsoft.com/office/drawing/2014/main" id="{11517E26-1CFA-4040-B8DD-20E287DCB3A9}"/>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0" name="Picture 9" descr="background rectangle">
            <a:extLst>
              <a:ext uri="{FF2B5EF4-FFF2-40B4-BE49-F238E27FC236}">
                <a16:creationId xmlns:a16="http://schemas.microsoft.com/office/drawing/2014/main" id="{204DAE94-8C2B-47A8-B5C0-4910F47B714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636DEF93-B189-48C8-8011-356FC47E67A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Marie Curie</a:t>
            </a:r>
          </a:p>
        </p:txBody>
      </p:sp>
      <p:sp>
        <p:nvSpPr>
          <p:cNvPr id="12" name="Rounded Rectangle 46">
            <a:extLst>
              <a:ext uri="{FF2B5EF4-FFF2-40B4-BE49-F238E27FC236}">
                <a16:creationId xmlns:a16="http://schemas.microsoft.com/office/drawing/2014/main" id="{F54D1185-2693-4243-9592-EB511830793E}"/>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28579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Stromae</a:t>
            </a:r>
            <a:endParaRPr lang="en-GB" sz="3600" b="1" dirty="0">
              <a:solidFill>
                <a:schemeClr val="bg1"/>
              </a:solidFill>
            </a:endParaRPr>
          </a:p>
        </p:txBody>
      </p:sp>
      <p:sp>
        <p:nvSpPr>
          <p:cNvPr id="7" name="Rectangle 6">
            <a:extLst>
              <a:ext uri="{FF2B5EF4-FFF2-40B4-BE49-F238E27FC236}">
                <a16:creationId xmlns:a16="http://schemas.microsoft.com/office/drawing/2014/main" id="{00806613-F3D0-436D-BD71-3D7B8AA45866}"/>
              </a:ext>
            </a:extLst>
          </p:cNvPr>
          <p:cNvSpPr/>
          <p:nvPr/>
        </p:nvSpPr>
        <p:spPr>
          <a:xfrm>
            <a:off x="3535814" y="1861690"/>
            <a:ext cx="5842861" cy="313331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suis Paul Van Haver, mais comme rappeur, c’est Stromae (« maestro » en ordre inverse !). J’habite à Bruxelles en Belgique. Quand je rappe, les sujets sont sérieux, mais j’aime la musique électronique pour danser. Je travaille aussi comme producteur de musique et styliste. J’ai un style unique, et je porte souvent des vêtements multicolores.</a:t>
            </a:r>
          </a:p>
        </p:txBody>
      </p:sp>
      <p:pic>
        <p:nvPicPr>
          <p:cNvPr id="11266" name="Picture 2" descr="https://upload.wikimedia.org/wikipedia/commons/9/9c/Stromae_2011_cropped.jpg">
            <a:extLst>
              <a:ext uri="{FF2B5EF4-FFF2-40B4-BE49-F238E27FC236}">
                <a16:creationId xmlns:a16="http://schemas.microsoft.com/office/drawing/2014/main" id="{DA3DE375-E1C2-4FEA-884C-B4414A38C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92" y="1861690"/>
            <a:ext cx="2564530" cy="313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8C374229-F06A-416A-8052-12FC0C5B96F0}"/>
              </a:ext>
            </a:extLst>
          </p:cNvPr>
          <p:cNvSpPr txBox="1"/>
          <p:nvPr/>
        </p:nvSpPr>
        <p:spPr>
          <a:xfrm>
            <a:off x="6614116" y="296864"/>
            <a:ext cx="3696487" cy="1464231"/>
          </a:xfrm>
          <a:prstGeom prst="wedgeRoundRectCallout">
            <a:avLst>
              <a:gd name="adj1" fmla="val -20833"/>
              <a:gd name="adj2" fmla="val 78112"/>
              <a:gd name="adj3" fmla="val 16667"/>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000" dirty="0">
                <a:solidFill>
                  <a:srgbClr val="115076"/>
                </a:solidFill>
              </a:rPr>
              <a:t>This is a type of French slang called </a:t>
            </a:r>
            <a:r>
              <a:rPr lang="en-GB" sz="2000" i="1" dirty="0">
                <a:solidFill>
                  <a:srgbClr val="115076"/>
                </a:solidFill>
              </a:rPr>
              <a:t>verlan</a:t>
            </a:r>
          </a:p>
          <a:p>
            <a:r>
              <a:rPr lang="en-GB" sz="2000" dirty="0">
                <a:solidFill>
                  <a:srgbClr val="115076"/>
                </a:solidFill>
              </a:rPr>
              <a:t>(the reverse of </a:t>
            </a:r>
            <a:r>
              <a:rPr lang="en-GB" sz="2000" i="1" dirty="0" err="1">
                <a:solidFill>
                  <a:srgbClr val="115076"/>
                </a:solidFill>
              </a:rPr>
              <a:t>l’envers</a:t>
            </a:r>
            <a:r>
              <a:rPr lang="en-GB" sz="2000" dirty="0">
                <a:solidFill>
                  <a:srgbClr val="115076"/>
                </a:solidFill>
              </a:rPr>
              <a:t>, which means backwards!).</a:t>
            </a:r>
          </a:p>
        </p:txBody>
      </p:sp>
      <p:sp>
        <p:nvSpPr>
          <p:cNvPr id="9" name="Action Button: Forward or Next 6">
            <a:hlinkClick r:id="" action="ppaction://noaction" highlightClick="1">
              <a:snd r:embed="rId4" name="Fr 2.2.5 Slide 59.wav"/>
            </a:hlinkClick>
            <a:extLst>
              <a:ext uri="{FF2B5EF4-FFF2-40B4-BE49-F238E27FC236}">
                <a16:creationId xmlns:a16="http://schemas.microsoft.com/office/drawing/2014/main" id="{86CB151B-42B9-4EE8-ACD4-B9A3B4266BA3}"/>
              </a:ext>
            </a:extLst>
          </p:cNvPr>
          <p:cNvSpPr/>
          <p:nvPr/>
        </p:nvSpPr>
        <p:spPr>
          <a:xfrm>
            <a:off x="10384674" y="3067690"/>
            <a:ext cx="720000" cy="72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0" name="Picture 9" descr="background rectangle">
            <a:extLst>
              <a:ext uri="{FF2B5EF4-FFF2-40B4-BE49-F238E27FC236}">
                <a16:creationId xmlns:a16="http://schemas.microsoft.com/office/drawing/2014/main" id="{75B2BEDA-E299-4841-A9B2-157FC66F88E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0751096C-ECC3-4629-812A-46CA06FCF39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Stromae</a:t>
            </a:r>
            <a:endParaRPr lang="en-GB" sz="3600" b="1" dirty="0">
              <a:solidFill>
                <a:schemeClr val="bg1"/>
              </a:solidFill>
            </a:endParaRPr>
          </a:p>
        </p:txBody>
      </p:sp>
      <p:sp>
        <p:nvSpPr>
          <p:cNvPr id="12" name="Rounded Rectangle 46">
            <a:extLst>
              <a:ext uri="{FF2B5EF4-FFF2-40B4-BE49-F238E27FC236}">
                <a16:creationId xmlns:a16="http://schemas.microsoft.com/office/drawing/2014/main" id="{C7027C62-086F-4583-BAFE-5E5477DCB622}"/>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43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Je </a:t>
            </a:r>
            <a:r>
              <a:rPr lang="en-GB" sz="3600" b="1" dirty="0" err="1">
                <a:solidFill>
                  <a:schemeClr val="bg1"/>
                </a:solidFill>
              </a:rPr>
              <a:t>suis</a:t>
            </a:r>
            <a:r>
              <a:rPr lang="en-GB" sz="3600" b="1" dirty="0">
                <a:solidFill>
                  <a:schemeClr val="bg1"/>
                </a:solidFill>
              </a:rPr>
              <a:t> qui ?</a:t>
            </a:r>
          </a:p>
        </p:txBody>
      </p:sp>
      <p:sp>
        <p:nvSpPr>
          <p:cNvPr id="3" name="TextBox 2">
            <a:extLst>
              <a:ext uri="{FF2B5EF4-FFF2-40B4-BE49-F238E27FC236}">
                <a16:creationId xmlns:a16="http://schemas.microsoft.com/office/drawing/2014/main" id="{44CD76B7-A56B-45A1-B413-CE89F3CC645D}"/>
              </a:ext>
            </a:extLst>
          </p:cNvPr>
          <p:cNvSpPr txBox="1"/>
          <p:nvPr/>
        </p:nvSpPr>
        <p:spPr>
          <a:xfrm>
            <a:off x="188942" y="1679009"/>
            <a:ext cx="7284366" cy="400110"/>
          </a:xfrm>
          <a:prstGeom prst="wedgeRectCallout">
            <a:avLst>
              <a:gd name="adj1" fmla="val -53000"/>
              <a:gd name="adj2" fmla="val 52977"/>
            </a:avLst>
          </a:prstGeom>
          <a:solidFill>
            <a:srgbClr val="115076"/>
          </a:solidFill>
        </p:spPr>
        <p:txBody>
          <a:bodyPr wrap="none" rtlCol="0">
            <a:spAutoFit/>
          </a:bodyPr>
          <a:lstStyle/>
          <a:p>
            <a:r>
              <a:rPr lang="fr-FR" sz="2000" dirty="0">
                <a:solidFill>
                  <a:schemeClr val="bg1"/>
                </a:solidFill>
              </a:rPr>
              <a:t>Je gagne souvent des prix comme « joueur </a:t>
            </a:r>
            <a:r>
              <a:rPr lang="fr-FR" sz="2000" b="1" dirty="0">
                <a:solidFill>
                  <a:schemeClr val="bg1"/>
                </a:solidFill>
              </a:rPr>
              <a:t>de</a:t>
            </a:r>
            <a:r>
              <a:rPr lang="fr-FR" sz="2000" dirty="0">
                <a:solidFill>
                  <a:schemeClr val="bg1"/>
                </a:solidFill>
              </a:rPr>
              <a:t> l’année ». </a:t>
            </a:r>
          </a:p>
        </p:txBody>
      </p:sp>
      <p:sp>
        <p:nvSpPr>
          <p:cNvPr id="10" name="TextBox 9">
            <a:extLst>
              <a:ext uri="{FF2B5EF4-FFF2-40B4-BE49-F238E27FC236}">
                <a16:creationId xmlns:a16="http://schemas.microsoft.com/office/drawing/2014/main" id="{285DCB79-0959-4BF7-8B35-AD2CE0CC70B8}"/>
              </a:ext>
            </a:extLst>
          </p:cNvPr>
          <p:cNvSpPr txBox="1"/>
          <p:nvPr/>
        </p:nvSpPr>
        <p:spPr>
          <a:xfrm>
            <a:off x="188942" y="3982202"/>
            <a:ext cx="7383753" cy="400110"/>
          </a:xfrm>
          <a:prstGeom prst="wedgeRectCallout">
            <a:avLst>
              <a:gd name="adj1" fmla="val -53004"/>
              <a:gd name="adj2" fmla="val 48216"/>
            </a:avLst>
          </a:prstGeom>
          <a:solidFill>
            <a:srgbClr val="115076"/>
          </a:solidFill>
        </p:spPr>
        <p:txBody>
          <a:bodyPr wrap="none" rtlCol="0">
            <a:spAutoFit/>
          </a:bodyPr>
          <a:lstStyle/>
          <a:p>
            <a:r>
              <a:rPr lang="fr-FR" sz="2000" dirty="0">
                <a:solidFill>
                  <a:schemeClr val="bg1"/>
                </a:solidFill>
              </a:rPr>
              <a:t>J’écris des livres où je montre les problèmes </a:t>
            </a:r>
            <a:r>
              <a:rPr lang="fr-FR" sz="2000" b="1" dirty="0">
                <a:solidFill>
                  <a:schemeClr val="bg1"/>
                </a:solidFill>
              </a:rPr>
              <a:t>de</a:t>
            </a:r>
            <a:r>
              <a:rPr lang="fr-FR" sz="2000" dirty="0">
                <a:solidFill>
                  <a:schemeClr val="bg1"/>
                </a:solidFill>
              </a:rPr>
              <a:t> la société.</a:t>
            </a:r>
          </a:p>
        </p:txBody>
      </p:sp>
      <p:sp>
        <p:nvSpPr>
          <p:cNvPr id="11" name="TextBox 10">
            <a:extLst>
              <a:ext uri="{FF2B5EF4-FFF2-40B4-BE49-F238E27FC236}">
                <a16:creationId xmlns:a16="http://schemas.microsoft.com/office/drawing/2014/main" id="{8BC1636E-AB82-4077-A19C-79085FF7EBDB}"/>
              </a:ext>
            </a:extLst>
          </p:cNvPr>
          <p:cNvSpPr txBox="1"/>
          <p:nvPr/>
        </p:nvSpPr>
        <p:spPr>
          <a:xfrm>
            <a:off x="188942" y="4759960"/>
            <a:ext cx="5618846" cy="400110"/>
          </a:xfrm>
          <a:prstGeom prst="wedgeRectCallout">
            <a:avLst>
              <a:gd name="adj1" fmla="val -53601"/>
              <a:gd name="adj2" fmla="val 52977"/>
            </a:avLst>
          </a:prstGeom>
          <a:solidFill>
            <a:srgbClr val="115076"/>
          </a:solidFill>
        </p:spPr>
        <p:txBody>
          <a:bodyPr wrap="none" rtlCol="0">
            <a:spAutoFit/>
          </a:bodyPr>
          <a:lstStyle/>
          <a:p>
            <a:r>
              <a:rPr lang="fr-FR" sz="2000" dirty="0">
                <a:solidFill>
                  <a:schemeClr val="bg1"/>
                </a:solidFill>
              </a:rPr>
              <a:t>Je change les idées politiques </a:t>
            </a:r>
            <a:r>
              <a:rPr lang="fr-FR" sz="2000" b="1" dirty="0">
                <a:solidFill>
                  <a:schemeClr val="bg1"/>
                </a:solidFill>
              </a:rPr>
              <a:t>de</a:t>
            </a:r>
            <a:r>
              <a:rPr lang="fr-FR" sz="2000" dirty="0">
                <a:solidFill>
                  <a:schemeClr val="bg1"/>
                </a:solidFill>
              </a:rPr>
              <a:t> la France.</a:t>
            </a:r>
          </a:p>
        </p:txBody>
      </p:sp>
      <p:sp>
        <p:nvSpPr>
          <p:cNvPr id="12" name="TextBox 11">
            <a:extLst>
              <a:ext uri="{FF2B5EF4-FFF2-40B4-BE49-F238E27FC236}">
                <a16:creationId xmlns:a16="http://schemas.microsoft.com/office/drawing/2014/main" id="{29784A7B-1AF9-46F4-96B2-6ED3EA942C47}"/>
              </a:ext>
            </a:extLst>
          </p:cNvPr>
          <p:cNvSpPr txBox="1"/>
          <p:nvPr/>
        </p:nvSpPr>
        <p:spPr>
          <a:xfrm>
            <a:off x="188942" y="2446740"/>
            <a:ext cx="5362365" cy="400110"/>
          </a:xfrm>
          <a:prstGeom prst="wedgeRectCallout">
            <a:avLst>
              <a:gd name="adj1" fmla="val -53982"/>
              <a:gd name="adj2" fmla="val 48216"/>
            </a:avLst>
          </a:prstGeom>
          <a:solidFill>
            <a:srgbClr val="115076"/>
          </a:solidFill>
        </p:spPr>
        <p:txBody>
          <a:bodyPr wrap="none" rtlCol="0">
            <a:spAutoFit/>
          </a:bodyPr>
          <a:lstStyle/>
          <a:p>
            <a:r>
              <a:rPr lang="fr-FR" sz="2000" dirty="0">
                <a:solidFill>
                  <a:schemeClr val="bg1"/>
                </a:solidFill>
              </a:rPr>
              <a:t>Je joue le r</a:t>
            </a:r>
            <a:r>
              <a:rPr lang="en-GB" sz="2000" dirty="0" err="1">
                <a:solidFill>
                  <a:schemeClr val="bg1"/>
                </a:solidFill>
              </a:rPr>
              <a:t>ôle</a:t>
            </a:r>
            <a:r>
              <a:rPr lang="ja-JP" altLang="en-US" sz="2000" dirty="0">
                <a:solidFill>
                  <a:schemeClr val="bg1"/>
                </a:solidFill>
              </a:rPr>
              <a:t> </a:t>
            </a:r>
            <a:r>
              <a:rPr lang="en-GB" altLang="ja-JP" sz="2000" b="1" dirty="0">
                <a:solidFill>
                  <a:schemeClr val="bg1"/>
                </a:solidFill>
              </a:rPr>
              <a:t>de</a:t>
            </a:r>
            <a:r>
              <a:rPr lang="ja-JP" altLang="en-US" sz="2000" dirty="0">
                <a:solidFill>
                  <a:schemeClr val="bg1"/>
                </a:solidFill>
              </a:rPr>
              <a:t> </a:t>
            </a:r>
            <a:r>
              <a:rPr lang="en-GB" altLang="ja-JP" sz="2000" dirty="0">
                <a:solidFill>
                  <a:schemeClr val="bg1"/>
                </a:solidFill>
              </a:rPr>
              <a:t>la</a:t>
            </a:r>
            <a:r>
              <a:rPr lang="ja-JP" altLang="en-US" sz="2000" dirty="0">
                <a:solidFill>
                  <a:schemeClr val="bg1"/>
                </a:solidFill>
              </a:rPr>
              <a:t> </a:t>
            </a:r>
            <a:r>
              <a:rPr lang="en-GB" altLang="ja-JP" sz="2000" dirty="0">
                <a:solidFill>
                  <a:schemeClr val="bg1"/>
                </a:solidFill>
              </a:rPr>
              <a:t>chanteuse</a:t>
            </a:r>
            <a:r>
              <a:rPr lang="ja-JP" altLang="en-US" sz="2000" dirty="0">
                <a:solidFill>
                  <a:schemeClr val="bg1"/>
                </a:solidFill>
              </a:rPr>
              <a:t> </a:t>
            </a:r>
            <a:r>
              <a:rPr lang="en-GB" altLang="ja-JP" sz="2000" dirty="0" err="1">
                <a:solidFill>
                  <a:schemeClr val="bg1"/>
                </a:solidFill>
              </a:rPr>
              <a:t>Édith</a:t>
            </a:r>
            <a:r>
              <a:rPr lang="ja-JP" altLang="en-US" sz="2000" dirty="0">
                <a:solidFill>
                  <a:schemeClr val="bg1"/>
                </a:solidFill>
              </a:rPr>
              <a:t> </a:t>
            </a:r>
            <a:r>
              <a:rPr lang="en-GB" altLang="ja-JP" sz="2000" dirty="0">
                <a:solidFill>
                  <a:schemeClr val="bg1"/>
                </a:solidFill>
              </a:rPr>
              <a:t>Piaf.</a:t>
            </a:r>
            <a:endParaRPr lang="fr-FR" sz="2000" dirty="0">
              <a:solidFill>
                <a:schemeClr val="bg1"/>
              </a:solidFill>
            </a:endParaRPr>
          </a:p>
        </p:txBody>
      </p:sp>
      <p:sp>
        <p:nvSpPr>
          <p:cNvPr id="13" name="TextBox 12">
            <a:extLst>
              <a:ext uri="{FF2B5EF4-FFF2-40B4-BE49-F238E27FC236}">
                <a16:creationId xmlns:a16="http://schemas.microsoft.com/office/drawing/2014/main" id="{D83AF63B-7245-4810-9BF7-3E3E932BEE5F}"/>
              </a:ext>
            </a:extLst>
          </p:cNvPr>
          <p:cNvSpPr txBox="1"/>
          <p:nvPr/>
        </p:nvSpPr>
        <p:spPr>
          <a:xfrm>
            <a:off x="188942" y="3214471"/>
            <a:ext cx="4232249" cy="400110"/>
          </a:xfrm>
          <a:prstGeom prst="wedgeRectCallout">
            <a:avLst>
              <a:gd name="adj1" fmla="val -55062"/>
              <a:gd name="adj2" fmla="val 52977"/>
            </a:avLst>
          </a:prstGeom>
          <a:solidFill>
            <a:srgbClr val="115076"/>
          </a:solidFill>
        </p:spPr>
        <p:txBody>
          <a:bodyPr wrap="none" rtlCol="0">
            <a:spAutoFit/>
          </a:bodyPr>
          <a:lstStyle/>
          <a:p>
            <a:r>
              <a:rPr lang="fr-FR" sz="2000" dirty="0">
                <a:solidFill>
                  <a:schemeClr val="bg1"/>
                </a:solidFill>
              </a:rPr>
              <a:t>Je travaille à l’université </a:t>
            </a:r>
            <a:r>
              <a:rPr lang="fr-FR" sz="2000" b="1" dirty="0">
                <a:solidFill>
                  <a:schemeClr val="bg1"/>
                </a:solidFill>
              </a:rPr>
              <a:t>de</a:t>
            </a:r>
            <a:r>
              <a:rPr lang="fr-FR" sz="2000" dirty="0">
                <a:solidFill>
                  <a:schemeClr val="bg1"/>
                </a:solidFill>
              </a:rPr>
              <a:t> Paris.</a:t>
            </a:r>
          </a:p>
        </p:txBody>
      </p:sp>
      <p:sp>
        <p:nvSpPr>
          <p:cNvPr id="14" name="TextBox 13">
            <a:extLst>
              <a:ext uri="{FF2B5EF4-FFF2-40B4-BE49-F238E27FC236}">
                <a16:creationId xmlns:a16="http://schemas.microsoft.com/office/drawing/2014/main" id="{9833615C-2A0B-4D6E-AE68-D403968F9BD6}"/>
              </a:ext>
            </a:extLst>
          </p:cNvPr>
          <p:cNvSpPr txBox="1"/>
          <p:nvPr/>
        </p:nvSpPr>
        <p:spPr>
          <a:xfrm>
            <a:off x="188942" y="5537718"/>
            <a:ext cx="5803192" cy="400110"/>
          </a:xfrm>
          <a:prstGeom prst="wedgeRectCallout">
            <a:avLst>
              <a:gd name="adj1" fmla="val -55808"/>
              <a:gd name="adj2" fmla="val 48216"/>
            </a:avLst>
          </a:prstGeom>
          <a:solidFill>
            <a:srgbClr val="115076"/>
          </a:solidFill>
        </p:spPr>
        <p:txBody>
          <a:bodyPr wrap="none" rtlCol="0">
            <a:spAutoFit/>
          </a:bodyPr>
          <a:lstStyle/>
          <a:p>
            <a:r>
              <a:rPr lang="fr-FR" sz="2000" dirty="0">
                <a:solidFill>
                  <a:schemeClr val="bg1"/>
                </a:solidFill>
              </a:rPr>
              <a:t>Je travaille comme producteur de musique.</a:t>
            </a:r>
          </a:p>
        </p:txBody>
      </p:sp>
      <p:sp>
        <p:nvSpPr>
          <p:cNvPr id="6" name="TextBox 5">
            <a:extLst>
              <a:ext uri="{FF2B5EF4-FFF2-40B4-BE49-F238E27FC236}">
                <a16:creationId xmlns:a16="http://schemas.microsoft.com/office/drawing/2014/main" id="{B26CD7BA-79AA-436A-8F5C-43A1FF90E026}"/>
              </a:ext>
            </a:extLst>
          </p:cNvPr>
          <p:cNvSpPr txBox="1"/>
          <p:nvPr/>
        </p:nvSpPr>
        <p:spPr>
          <a:xfrm>
            <a:off x="7473308" y="1678538"/>
            <a:ext cx="1907895" cy="400110"/>
          </a:xfrm>
          <a:prstGeom prst="rect">
            <a:avLst/>
          </a:prstGeom>
          <a:noFill/>
        </p:spPr>
        <p:txBody>
          <a:bodyPr wrap="none" rtlCol="0">
            <a:spAutoFit/>
          </a:bodyPr>
          <a:lstStyle/>
          <a:p>
            <a:r>
              <a:rPr lang="en-GB" sz="2000" b="1" dirty="0">
                <a:solidFill>
                  <a:srgbClr val="EE6000"/>
                </a:solidFill>
              </a:rPr>
              <a:t>Didier Drogba</a:t>
            </a:r>
          </a:p>
        </p:txBody>
      </p:sp>
      <p:sp>
        <p:nvSpPr>
          <p:cNvPr id="16" name="TextBox 15">
            <a:extLst>
              <a:ext uri="{FF2B5EF4-FFF2-40B4-BE49-F238E27FC236}">
                <a16:creationId xmlns:a16="http://schemas.microsoft.com/office/drawing/2014/main" id="{73F85A16-D291-44EA-94D1-D360FFCA3455}"/>
              </a:ext>
            </a:extLst>
          </p:cNvPr>
          <p:cNvSpPr txBox="1"/>
          <p:nvPr/>
        </p:nvSpPr>
        <p:spPr>
          <a:xfrm>
            <a:off x="5559309" y="2446740"/>
            <a:ext cx="2162772" cy="400110"/>
          </a:xfrm>
          <a:prstGeom prst="rect">
            <a:avLst/>
          </a:prstGeom>
          <a:noFill/>
        </p:spPr>
        <p:txBody>
          <a:bodyPr wrap="none" rtlCol="0">
            <a:spAutoFit/>
          </a:bodyPr>
          <a:lstStyle/>
          <a:p>
            <a:r>
              <a:rPr lang="en-GB" sz="2000" b="1" dirty="0">
                <a:solidFill>
                  <a:srgbClr val="EE6000"/>
                </a:solidFill>
              </a:rPr>
              <a:t>Marion </a:t>
            </a:r>
            <a:r>
              <a:rPr lang="en-GB" sz="2000" b="1" dirty="0" err="1">
                <a:solidFill>
                  <a:srgbClr val="EE6000"/>
                </a:solidFill>
              </a:rPr>
              <a:t>Cotillard</a:t>
            </a:r>
            <a:endParaRPr lang="en-GB" sz="2000" b="1" dirty="0">
              <a:solidFill>
                <a:srgbClr val="EE6000"/>
              </a:solidFill>
            </a:endParaRPr>
          </a:p>
        </p:txBody>
      </p:sp>
      <p:sp>
        <p:nvSpPr>
          <p:cNvPr id="17" name="TextBox 16">
            <a:extLst>
              <a:ext uri="{FF2B5EF4-FFF2-40B4-BE49-F238E27FC236}">
                <a16:creationId xmlns:a16="http://schemas.microsoft.com/office/drawing/2014/main" id="{37EFBA7C-347D-4F55-B58B-CEDFFF23558F}"/>
              </a:ext>
            </a:extLst>
          </p:cNvPr>
          <p:cNvSpPr txBox="1"/>
          <p:nvPr/>
        </p:nvSpPr>
        <p:spPr>
          <a:xfrm>
            <a:off x="4421191" y="3226826"/>
            <a:ext cx="1624163" cy="400110"/>
          </a:xfrm>
          <a:prstGeom prst="rect">
            <a:avLst/>
          </a:prstGeom>
          <a:noFill/>
        </p:spPr>
        <p:txBody>
          <a:bodyPr wrap="none" rtlCol="0">
            <a:spAutoFit/>
          </a:bodyPr>
          <a:lstStyle/>
          <a:p>
            <a:r>
              <a:rPr lang="en-GB" sz="2000" b="1" dirty="0">
                <a:solidFill>
                  <a:srgbClr val="EE6000"/>
                </a:solidFill>
              </a:rPr>
              <a:t>Marie Curie</a:t>
            </a:r>
          </a:p>
        </p:txBody>
      </p:sp>
      <p:sp>
        <p:nvSpPr>
          <p:cNvPr id="18" name="TextBox 17">
            <a:extLst>
              <a:ext uri="{FF2B5EF4-FFF2-40B4-BE49-F238E27FC236}">
                <a16:creationId xmlns:a16="http://schemas.microsoft.com/office/drawing/2014/main" id="{C85057A4-0DB5-43CF-B44B-A13448F2EFB9}"/>
              </a:ext>
            </a:extLst>
          </p:cNvPr>
          <p:cNvSpPr txBox="1"/>
          <p:nvPr/>
        </p:nvSpPr>
        <p:spPr>
          <a:xfrm>
            <a:off x="7604754" y="3982202"/>
            <a:ext cx="1645002" cy="400110"/>
          </a:xfrm>
          <a:prstGeom prst="rect">
            <a:avLst/>
          </a:prstGeom>
          <a:noFill/>
        </p:spPr>
        <p:txBody>
          <a:bodyPr wrap="none" rtlCol="0">
            <a:spAutoFit/>
          </a:bodyPr>
          <a:lstStyle/>
          <a:p>
            <a:r>
              <a:rPr lang="en-GB" sz="2000" b="1" dirty="0">
                <a:solidFill>
                  <a:srgbClr val="EE6000"/>
                </a:solidFill>
              </a:rPr>
              <a:t>Victor Hugo</a:t>
            </a:r>
          </a:p>
        </p:txBody>
      </p:sp>
      <p:sp>
        <p:nvSpPr>
          <p:cNvPr id="19" name="TextBox 18">
            <a:extLst>
              <a:ext uri="{FF2B5EF4-FFF2-40B4-BE49-F238E27FC236}">
                <a16:creationId xmlns:a16="http://schemas.microsoft.com/office/drawing/2014/main" id="{BC846FA3-B950-4CFF-A4B3-B073B2517817}"/>
              </a:ext>
            </a:extLst>
          </p:cNvPr>
          <p:cNvSpPr txBox="1"/>
          <p:nvPr/>
        </p:nvSpPr>
        <p:spPr>
          <a:xfrm>
            <a:off x="5807788" y="4767574"/>
            <a:ext cx="3209533" cy="400110"/>
          </a:xfrm>
          <a:prstGeom prst="rect">
            <a:avLst/>
          </a:prstGeom>
          <a:noFill/>
        </p:spPr>
        <p:txBody>
          <a:bodyPr wrap="none" rtlCol="0">
            <a:spAutoFit/>
          </a:bodyPr>
          <a:lstStyle/>
          <a:p>
            <a:r>
              <a:rPr lang="en-GB" sz="2000" b="1" dirty="0">
                <a:solidFill>
                  <a:srgbClr val="EE6000"/>
                </a:solidFill>
              </a:rPr>
              <a:t>Jean-Jacques Rousseau</a:t>
            </a:r>
          </a:p>
        </p:txBody>
      </p:sp>
      <p:sp>
        <p:nvSpPr>
          <p:cNvPr id="20" name="TextBox 19">
            <a:extLst>
              <a:ext uri="{FF2B5EF4-FFF2-40B4-BE49-F238E27FC236}">
                <a16:creationId xmlns:a16="http://schemas.microsoft.com/office/drawing/2014/main" id="{44FF678E-8383-4E5E-B6BA-5117459F7FEB}"/>
              </a:ext>
            </a:extLst>
          </p:cNvPr>
          <p:cNvSpPr txBox="1"/>
          <p:nvPr/>
        </p:nvSpPr>
        <p:spPr>
          <a:xfrm>
            <a:off x="5981709" y="5535128"/>
            <a:ext cx="1213794" cy="400110"/>
          </a:xfrm>
          <a:prstGeom prst="rect">
            <a:avLst/>
          </a:prstGeom>
          <a:noFill/>
        </p:spPr>
        <p:txBody>
          <a:bodyPr wrap="none" rtlCol="0">
            <a:spAutoFit/>
          </a:bodyPr>
          <a:lstStyle/>
          <a:p>
            <a:r>
              <a:rPr lang="en-GB" sz="2000" b="1" dirty="0" err="1">
                <a:solidFill>
                  <a:srgbClr val="EE6000"/>
                </a:solidFill>
              </a:rPr>
              <a:t>Stromae</a:t>
            </a:r>
            <a:endParaRPr lang="en-GB" sz="2000" b="1" dirty="0">
              <a:solidFill>
                <a:srgbClr val="EE6000"/>
              </a:solidFill>
            </a:endParaRPr>
          </a:p>
        </p:txBody>
      </p:sp>
      <p:sp>
        <p:nvSpPr>
          <p:cNvPr id="15" name="TextBox 14">
            <a:extLst>
              <a:ext uri="{FF2B5EF4-FFF2-40B4-BE49-F238E27FC236}">
                <a16:creationId xmlns:a16="http://schemas.microsoft.com/office/drawing/2014/main" id="{36E38AC3-31FB-4248-ABBD-4E69D0382DC3}"/>
              </a:ext>
            </a:extLst>
          </p:cNvPr>
          <p:cNvSpPr txBox="1"/>
          <p:nvPr/>
        </p:nvSpPr>
        <p:spPr>
          <a:xfrm>
            <a:off x="0" y="1110793"/>
            <a:ext cx="8509061" cy="461665"/>
          </a:xfrm>
          <a:prstGeom prst="rect">
            <a:avLst/>
          </a:prstGeom>
          <a:noFill/>
        </p:spPr>
        <p:txBody>
          <a:bodyPr wrap="none" rtlCol="0">
            <a:spAutoFit/>
          </a:bodyPr>
          <a:lstStyle/>
          <a:p>
            <a:r>
              <a:rPr lang="en-GB" sz="2400" b="1" dirty="0" err="1">
                <a:solidFill>
                  <a:srgbClr val="115076"/>
                </a:solidFill>
              </a:rPr>
              <a:t>Traduis</a:t>
            </a:r>
            <a:r>
              <a:rPr lang="en-GB" sz="2400" b="1" dirty="0">
                <a:solidFill>
                  <a:srgbClr val="115076"/>
                </a:solidFill>
              </a:rPr>
              <a:t> les phrases </a:t>
            </a:r>
            <a:r>
              <a:rPr lang="en-GB" sz="2400" b="1" dirty="0" err="1">
                <a:solidFill>
                  <a:srgbClr val="115076"/>
                </a:solidFill>
              </a:rPr>
              <a:t>en</a:t>
            </a:r>
            <a:r>
              <a:rPr lang="en-GB" sz="2400" b="1" dirty="0">
                <a:solidFill>
                  <a:srgbClr val="115076"/>
                </a:solidFill>
              </a:rPr>
              <a:t> </a:t>
            </a:r>
            <a:r>
              <a:rPr lang="en-GB" sz="2400" b="1" dirty="0" err="1">
                <a:solidFill>
                  <a:srgbClr val="115076"/>
                </a:solidFill>
              </a:rPr>
              <a:t>anglais</a:t>
            </a:r>
            <a:r>
              <a:rPr lang="en-GB" sz="2400" b="1" dirty="0">
                <a:solidFill>
                  <a:srgbClr val="115076"/>
                </a:solidFill>
              </a:rPr>
              <a:t> – comment </a:t>
            </a:r>
            <a:r>
              <a:rPr lang="en-GB" sz="2400" b="1" dirty="0" err="1">
                <a:solidFill>
                  <a:srgbClr val="115076"/>
                </a:solidFill>
              </a:rPr>
              <a:t>traduire</a:t>
            </a:r>
            <a:r>
              <a:rPr lang="en-GB" sz="2400" b="1" dirty="0">
                <a:solidFill>
                  <a:srgbClr val="115076"/>
                </a:solidFill>
              </a:rPr>
              <a:t> ‘de’ ?</a:t>
            </a:r>
          </a:p>
        </p:txBody>
      </p:sp>
      <p:sp>
        <p:nvSpPr>
          <p:cNvPr id="23" name="TextBox 22">
            <a:extLst>
              <a:ext uri="{FF2B5EF4-FFF2-40B4-BE49-F238E27FC236}">
                <a16:creationId xmlns:a16="http://schemas.microsoft.com/office/drawing/2014/main" id="{6D0991FA-3CF6-460C-BFD3-90E72B3072AD}"/>
              </a:ext>
            </a:extLst>
          </p:cNvPr>
          <p:cNvSpPr txBox="1"/>
          <p:nvPr/>
        </p:nvSpPr>
        <p:spPr>
          <a:xfrm>
            <a:off x="180940" y="2040949"/>
            <a:ext cx="5591595" cy="400110"/>
          </a:xfrm>
          <a:prstGeom prst="rect">
            <a:avLst/>
          </a:prstGeom>
          <a:noFill/>
        </p:spPr>
        <p:txBody>
          <a:bodyPr wrap="none" rtlCol="0">
            <a:spAutoFit/>
          </a:bodyPr>
          <a:lstStyle/>
          <a:p>
            <a:r>
              <a:rPr lang="en-GB" sz="2000" i="1" dirty="0">
                <a:solidFill>
                  <a:srgbClr val="115076"/>
                </a:solidFill>
                <a:sym typeface="Wingdings" panose="05000000000000000000" pitchFamily="2" charset="2"/>
              </a:rPr>
              <a:t> I often win prizes like “</a:t>
            </a:r>
            <a:r>
              <a:rPr lang="en-GB" sz="2000" i="1" dirty="0">
                <a:solidFill>
                  <a:srgbClr val="115076"/>
                </a:solidFill>
              </a:rPr>
              <a:t>player </a:t>
            </a:r>
            <a:r>
              <a:rPr lang="en-GB" sz="2000" b="1" i="1" dirty="0">
                <a:solidFill>
                  <a:srgbClr val="115076"/>
                </a:solidFill>
              </a:rPr>
              <a:t>of</a:t>
            </a:r>
            <a:r>
              <a:rPr lang="en-GB" sz="2000" i="1" dirty="0">
                <a:solidFill>
                  <a:srgbClr val="115076"/>
                </a:solidFill>
              </a:rPr>
              <a:t> the year”.</a:t>
            </a:r>
          </a:p>
        </p:txBody>
      </p:sp>
      <p:sp>
        <p:nvSpPr>
          <p:cNvPr id="26" name="TextBox 25">
            <a:extLst>
              <a:ext uri="{FF2B5EF4-FFF2-40B4-BE49-F238E27FC236}">
                <a16:creationId xmlns:a16="http://schemas.microsoft.com/office/drawing/2014/main" id="{BD8A5435-0DF2-4C52-86B7-1BF52AD8AEFD}"/>
              </a:ext>
            </a:extLst>
          </p:cNvPr>
          <p:cNvSpPr txBox="1"/>
          <p:nvPr/>
        </p:nvSpPr>
        <p:spPr>
          <a:xfrm>
            <a:off x="180940" y="2843304"/>
            <a:ext cx="5051383" cy="400110"/>
          </a:xfrm>
          <a:prstGeom prst="rect">
            <a:avLst/>
          </a:prstGeom>
          <a:noFill/>
        </p:spPr>
        <p:txBody>
          <a:bodyPr wrap="none" rtlCol="0">
            <a:spAutoFit/>
          </a:bodyPr>
          <a:lstStyle/>
          <a:p>
            <a:r>
              <a:rPr lang="en-GB" sz="2000" i="1" dirty="0">
                <a:solidFill>
                  <a:srgbClr val="115076"/>
                </a:solidFill>
                <a:sym typeface="Wingdings" panose="05000000000000000000" pitchFamily="2" charset="2"/>
              </a:rPr>
              <a:t> I play </a:t>
            </a:r>
            <a:r>
              <a:rPr lang="en-GB" sz="2000" i="1" dirty="0">
                <a:solidFill>
                  <a:srgbClr val="115076"/>
                </a:solidFill>
              </a:rPr>
              <a:t>the role </a:t>
            </a:r>
            <a:r>
              <a:rPr lang="en-GB" sz="2000" b="1" i="1" dirty="0">
                <a:solidFill>
                  <a:srgbClr val="115076"/>
                </a:solidFill>
              </a:rPr>
              <a:t>of </a:t>
            </a:r>
            <a:r>
              <a:rPr lang="en-GB" sz="2000" i="1" dirty="0">
                <a:solidFill>
                  <a:srgbClr val="115076"/>
                </a:solidFill>
              </a:rPr>
              <a:t>the singer </a:t>
            </a:r>
            <a:r>
              <a:rPr lang="en-GB" sz="2000" i="1" dirty="0" err="1">
                <a:solidFill>
                  <a:srgbClr val="115076"/>
                </a:solidFill>
              </a:rPr>
              <a:t>Édith</a:t>
            </a:r>
            <a:r>
              <a:rPr lang="en-GB" sz="2000" i="1" dirty="0">
                <a:solidFill>
                  <a:srgbClr val="115076"/>
                </a:solidFill>
              </a:rPr>
              <a:t> Piaf.</a:t>
            </a:r>
            <a:endParaRPr lang="en-GB" sz="2000" b="1" i="1" dirty="0">
              <a:solidFill>
                <a:srgbClr val="115076"/>
              </a:solidFill>
            </a:endParaRPr>
          </a:p>
        </p:txBody>
      </p:sp>
      <p:sp>
        <p:nvSpPr>
          <p:cNvPr id="27" name="TextBox 26">
            <a:extLst>
              <a:ext uri="{FF2B5EF4-FFF2-40B4-BE49-F238E27FC236}">
                <a16:creationId xmlns:a16="http://schemas.microsoft.com/office/drawing/2014/main" id="{E5457027-702A-4097-B603-3AB96155A375}"/>
              </a:ext>
            </a:extLst>
          </p:cNvPr>
          <p:cNvSpPr txBox="1"/>
          <p:nvPr/>
        </p:nvSpPr>
        <p:spPr>
          <a:xfrm>
            <a:off x="180940" y="3615510"/>
            <a:ext cx="4315605" cy="400110"/>
          </a:xfrm>
          <a:prstGeom prst="rect">
            <a:avLst/>
          </a:prstGeom>
          <a:noFill/>
        </p:spPr>
        <p:txBody>
          <a:bodyPr wrap="none" rtlCol="0">
            <a:spAutoFit/>
          </a:bodyPr>
          <a:lstStyle/>
          <a:p>
            <a:r>
              <a:rPr lang="en-GB" sz="2000" i="1" dirty="0">
                <a:solidFill>
                  <a:srgbClr val="115076"/>
                </a:solidFill>
                <a:sym typeface="Wingdings" panose="05000000000000000000" pitchFamily="2" charset="2"/>
              </a:rPr>
              <a:t> I work at </a:t>
            </a:r>
            <a:r>
              <a:rPr lang="en-GB" sz="2000" i="1" dirty="0">
                <a:solidFill>
                  <a:srgbClr val="115076"/>
                </a:solidFill>
              </a:rPr>
              <a:t>the University </a:t>
            </a:r>
            <a:r>
              <a:rPr lang="en-GB" sz="2000" b="1" i="1" dirty="0">
                <a:solidFill>
                  <a:srgbClr val="115076"/>
                </a:solidFill>
              </a:rPr>
              <a:t>of</a:t>
            </a:r>
            <a:r>
              <a:rPr lang="en-GB" sz="2000" i="1" dirty="0">
                <a:solidFill>
                  <a:srgbClr val="115076"/>
                </a:solidFill>
              </a:rPr>
              <a:t> Paris. </a:t>
            </a:r>
          </a:p>
        </p:txBody>
      </p:sp>
      <p:sp>
        <p:nvSpPr>
          <p:cNvPr id="28" name="TextBox 27">
            <a:extLst>
              <a:ext uri="{FF2B5EF4-FFF2-40B4-BE49-F238E27FC236}">
                <a16:creationId xmlns:a16="http://schemas.microsoft.com/office/drawing/2014/main" id="{6098CB20-7FDC-40A3-9EA0-5FD55F70D020}"/>
              </a:ext>
            </a:extLst>
          </p:cNvPr>
          <p:cNvSpPr txBox="1"/>
          <p:nvPr/>
        </p:nvSpPr>
        <p:spPr>
          <a:xfrm>
            <a:off x="156883" y="4363657"/>
            <a:ext cx="9647193" cy="400110"/>
          </a:xfrm>
          <a:prstGeom prst="rect">
            <a:avLst/>
          </a:prstGeom>
          <a:noFill/>
        </p:spPr>
        <p:txBody>
          <a:bodyPr wrap="none" rtlCol="0">
            <a:spAutoFit/>
          </a:bodyPr>
          <a:lstStyle/>
          <a:p>
            <a:r>
              <a:rPr lang="en-GB" sz="2000" i="1" dirty="0">
                <a:solidFill>
                  <a:srgbClr val="115076"/>
                </a:solidFill>
                <a:sym typeface="Wingdings" panose="05000000000000000000" pitchFamily="2" charset="2"/>
              </a:rPr>
              <a:t> I write books where I show </a:t>
            </a:r>
            <a:r>
              <a:rPr lang="en-GB" sz="2000" i="1" dirty="0">
                <a:solidFill>
                  <a:srgbClr val="115076"/>
                </a:solidFill>
              </a:rPr>
              <a:t>the problems </a:t>
            </a:r>
            <a:r>
              <a:rPr lang="en-GB" sz="2000" b="1" i="1" dirty="0">
                <a:solidFill>
                  <a:srgbClr val="115076"/>
                </a:solidFill>
              </a:rPr>
              <a:t>of </a:t>
            </a:r>
            <a:r>
              <a:rPr lang="en-GB" sz="2000" i="1" dirty="0">
                <a:solidFill>
                  <a:srgbClr val="115076"/>
                </a:solidFill>
              </a:rPr>
              <a:t>society / society</a:t>
            </a:r>
            <a:r>
              <a:rPr lang="en-GB" sz="2000" b="1" i="1" dirty="0">
                <a:solidFill>
                  <a:srgbClr val="115076"/>
                </a:solidFill>
              </a:rPr>
              <a:t>’s</a:t>
            </a:r>
            <a:r>
              <a:rPr lang="en-GB" sz="2000" i="1" dirty="0">
                <a:solidFill>
                  <a:srgbClr val="115076"/>
                </a:solidFill>
              </a:rPr>
              <a:t>      problems.</a:t>
            </a:r>
          </a:p>
        </p:txBody>
      </p:sp>
      <p:sp>
        <p:nvSpPr>
          <p:cNvPr id="29" name="TextBox 28">
            <a:extLst>
              <a:ext uri="{FF2B5EF4-FFF2-40B4-BE49-F238E27FC236}">
                <a16:creationId xmlns:a16="http://schemas.microsoft.com/office/drawing/2014/main" id="{B2FB441E-5A79-4B6A-921F-3C8F78A33E17}"/>
              </a:ext>
            </a:extLst>
          </p:cNvPr>
          <p:cNvSpPr txBox="1"/>
          <p:nvPr/>
        </p:nvSpPr>
        <p:spPr>
          <a:xfrm>
            <a:off x="188942" y="5167684"/>
            <a:ext cx="8736687" cy="400110"/>
          </a:xfrm>
          <a:prstGeom prst="rect">
            <a:avLst/>
          </a:prstGeom>
          <a:noFill/>
        </p:spPr>
        <p:txBody>
          <a:bodyPr wrap="none" rtlCol="0">
            <a:spAutoFit/>
          </a:bodyPr>
          <a:lstStyle/>
          <a:p>
            <a:r>
              <a:rPr lang="en-GB" sz="2000" i="1" dirty="0">
                <a:solidFill>
                  <a:srgbClr val="115076"/>
                </a:solidFill>
                <a:sym typeface="Wingdings" panose="05000000000000000000" pitchFamily="2" charset="2"/>
              </a:rPr>
              <a:t> I change </a:t>
            </a:r>
            <a:r>
              <a:rPr lang="en-GB" sz="2000" i="1" dirty="0">
                <a:solidFill>
                  <a:srgbClr val="115076"/>
                </a:solidFill>
              </a:rPr>
              <a:t>the political ideas </a:t>
            </a:r>
            <a:r>
              <a:rPr lang="en-GB" sz="2000" b="1" i="1" dirty="0">
                <a:solidFill>
                  <a:srgbClr val="115076"/>
                </a:solidFill>
              </a:rPr>
              <a:t>of</a:t>
            </a:r>
            <a:r>
              <a:rPr lang="en-GB" sz="2000" i="1" dirty="0">
                <a:solidFill>
                  <a:srgbClr val="115076"/>
                </a:solidFill>
              </a:rPr>
              <a:t> France / France</a:t>
            </a:r>
            <a:r>
              <a:rPr lang="en-GB" sz="2000" b="1" i="1" dirty="0">
                <a:solidFill>
                  <a:srgbClr val="115076"/>
                </a:solidFill>
              </a:rPr>
              <a:t>’s</a:t>
            </a:r>
            <a:r>
              <a:rPr lang="en-GB" sz="2000" i="1" dirty="0">
                <a:solidFill>
                  <a:srgbClr val="115076"/>
                </a:solidFill>
              </a:rPr>
              <a:t>       political ideas.</a:t>
            </a:r>
          </a:p>
        </p:txBody>
      </p:sp>
      <p:sp>
        <p:nvSpPr>
          <p:cNvPr id="30" name="TextBox 29">
            <a:extLst>
              <a:ext uri="{FF2B5EF4-FFF2-40B4-BE49-F238E27FC236}">
                <a16:creationId xmlns:a16="http://schemas.microsoft.com/office/drawing/2014/main" id="{397BC450-C190-440A-9327-AD15989121AA}"/>
              </a:ext>
            </a:extLst>
          </p:cNvPr>
          <p:cNvSpPr txBox="1"/>
          <p:nvPr/>
        </p:nvSpPr>
        <p:spPr>
          <a:xfrm>
            <a:off x="152886" y="5941650"/>
            <a:ext cx="4322017" cy="400110"/>
          </a:xfrm>
          <a:prstGeom prst="rect">
            <a:avLst/>
          </a:prstGeom>
          <a:noFill/>
        </p:spPr>
        <p:txBody>
          <a:bodyPr wrap="none" rtlCol="0">
            <a:spAutoFit/>
          </a:bodyPr>
          <a:lstStyle/>
          <a:p>
            <a:r>
              <a:rPr lang="en-GB" sz="2000" i="1" dirty="0">
                <a:solidFill>
                  <a:srgbClr val="115076"/>
                </a:solidFill>
                <a:sym typeface="Wingdings" panose="05000000000000000000" pitchFamily="2" charset="2"/>
              </a:rPr>
              <a:t> I work as a music       producer.</a:t>
            </a:r>
            <a:endParaRPr lang="en-GB" sz="2000" i="1" dirty="0">
              <a:solidFill>
                <a:srgbClr val="115076"/>
              </a:solidFill>
            </a:endParaRPr>
          </a:p>
        </p:txBody>
      </p:sp>
      <p:cxnSp>
        <p:nvCxnSpPr>
          <p:cNvPr id="31" name="Straight Arrow Connector 30">
            <a:extLst>
              <a:ext uri="{FF2B5EF4-FFF2-40B4-BE49-F238E27FC236}">
                <a16:creationId xmlns:a16="http://schemas.microsoft.com/office/drawing/2014/main" id="{4AE76452-6A2B-4CF0-9FE9-E4998D068ACE}"/>
              </a:ext>
            </a:extLst>
          </p:cNvPr>
          <p:cNvCxnSpPr>
            <a:cxnSpLocks/>
          </p:cNvCxnSpPr>
          <p:nvPr/>
        </p:nvCxnSpPr>
        <p:spPr>
          <a:xfrm flipH="1">
            <a:off x="2690124" y="6141705"/>
            <a:ext cx="360000" cy="0"/>
          </a:xfrm>
          <a:prstGeom prst="straightConnector1">
            <a:avLst/>
          </a:prstGeom>
          <a:ln w="38100">
            <a:solidFill>
              <a:srgbClr val="11507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5440C24-8CD0-4B83-A19F-7882DE690756}"/>
              </a:ext>
            </a:extLst>
          </p:cNvPr>
          <p:cNvSpPr txBox="1"/>
          <p:nvPr/>
        </p:nvSpPr>
        <p:spPr>
          <a:xfrm>
            <a:off x="9514403" y="1150949"/>
            <a:ext cx="2496657" cy="3384709"/>
          </a:xfrm>
          <a:prstGeom prst="wedgeRoundRectCallout">
            <a:avLst>
              <a:gd name="adj1" fmla="val -57952"/>
              <a:gd name="adj2" fmla="val -44176"/>
              <a:gd name="adj3" fmla="val 16667"/>
            </a:avLst>
          </a:prstGeom>
          <a:solidFill>
            <a:srgbClr val="E3EAFD"/>
          </a:solidFill>
          <a:ln>
            <a:solidFill>
              <a:srgbClr val="115076"/>
            </a:solidFill>
          </a:ln>
        </p:spPr>
        <p:txBody>
          <a:bodyPr wrap="square" rtlCol="0">
            <a:spAutoFit/>
          </a:bodyPr>
          <a:lstStyle/>
          <a:p>
            <a:pPr algn="ctr"/>
            <a:r>
              <a:rPr lang="en-GB" sz="2000" b="1" dirty="0">
                <a:solidFill>
                  <a:srgbClr val="115076"/>
                </a:solidFill>
              </a:rPr>
              <a:t>Remember!</a:t>
            </a:r>
          </a:p>
          <a:p>
            <a:r>
              <a:rPr lang="en-GB" sz="2000" dirty="0">
                <a:solidFill>
                  <a:srgbClr val="115076"/>
                </a:solidFill>
              </a:rPr>
              <a:t>We don’t always translate ‘de’ directly into English. Sometimes, it sounds more natural to switch the nouns around.</a:t>
            </a:r>
          </a:p>
        </p:txBody>
      </p:sp>
      <p:cxnSp>
        <p:nvCxnSpPr>
          <p:cNvPr id="37" name="Straight Arrow Connector 36">
            <a:extLst>
              <a:ext uri="{FF2B5EF4-FFF2-40B4-BE49-F238E27FC236}">
                <a16:creationId xmlns:a16="http://schemas.microsoft.com/office/drawing/2014/main" id="{14DB16FE-FCF4-474B-88C3-1996152DEF1E}"/>
              </a:ext>
            </a:extLst>
          </p:cNvPr>
          <p:cNvCxnSpPr>
            <a:cxnSpLocks/>
          </p:cNvCxnSpPr>
          <p:nvPr/>
        </p:nvCxnSpPr>
        <p:spPr>
          <a:xfrm flipH="1">
            <a:off x="8013468" y="4591282"/>
            <a:ext cx="360000" cy="0"/>
          </a:xfrm>
          <a:prstGeom prst="straightConnector1">
            <a:avLst/>
          </a:prstGeom>
          <a:ln w="38100">
            <a:solidFill>
              <a:srgbClr val="11507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A67BBDF-3DC8-4FA9-8FF9-A66077E658DB}"/>
              </a:ext>
            </a:extLst>
          </p:cNvPr>
          <p:cNvCxnSpPr>
            <a:cxnSpLocks/>
          </p:cNvCxnSpPr>
          <p:nvPr/>
        </p:nvCxnSpPr>
        <p:spPr>
          <a:xfrm flipH="1">
            <a:off x="6533121" y="5404478"/>
            <a:ext cx="360000" cy="0"/>
          </a:xfrm>
          <a:prstGeom prst="straightConnector1">
            <a:avLst/>
          </a:prstGeom>
          <a:ln w="38100">
            <a:solidFill>
              <a:srgbClr val="11507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background rectangle">
            <a:extLst>
              <a:ext uri="{FF2B5EF4-FFF2-40B4-BE49-F238E27FC236}">
                <a16:creationId xmlns:a16="http://schemas.microsoft.com/office/drawing/2014/main" id="{7FD6468D-9F66-4A0D-A91F-AE68472693E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9B0AC5B4-7A6D-4806-99CF-0A39B47DC6E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Je suis qui ?</a:t>
            </a:r>
            <a:endParaRPr lang="en-GB" sz="3600" b="1" dirty="0">
              <a:solidFill>
                <a:schemeClr val="bg1"/>
              </a:solidFill>
            </a:endParaRPr>
          </a:p>
        </p:txBody>
      </p:sp>
      <p:sp>
        <p:nvSpPr>
          <p:cNvPr id="34" name="Rounded Rectangle 46">
            <a:extLst>
              <a:ext uri="{FF2B5EF4-FFF2-40B4-BE49-F238E27FC236}">
                <a16:creationId xmlns:a16="http://schemas.microsoft.com/office/drawing/2014/main" id="{9F786137-BF36-4634-BD85-E1351BF3D458}"/>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583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9">
                                            <p:txEl>
                                              <p:pRg st="0" end="0"/>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6" grpId="0"/>
      <p:bldP spid="16" grpId="0"/>
      <p:bldP spid="17" grpId="0"/>
      <p:bldP spid="18" grpId="0"/>
      <p:bldP spid="19" grpId="0"/>
      <p:bldP spid="20" grpId="0"/>
      <p:bldP spid="15" grpId="0"/>
      <p:bldP spid="23" grpId="0"/>
      <p:bldP spid="26" grpId="0"/>
      <p:bldP spid="27" grpId="0"/>
      <p:bldP spid="28" grpId="0"/>
      <p:bldP spid="30" grpId="0"/>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extLst>
              <p:ext uri="{D42A27DB-BD31-4B8C-83A1-F6EECF244321}">
                <p14:modId xmlns:p14="http://schemas.microsoft.com/office/powerpoint/2010/main" val="3630499701"/>
              </p:ext>
            </p:extLst>
          </p:nvPr>
        </p:nvGraphicFramePr>
        <p:xfrm>
          <a:off x="3989920" y="1163992"/>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11" name="Table 10">
            <a:extLst>
              <a:ext uri="{FF2B5EF4-FFF2-40B4-BE49-F238E27FC236}">
                <a16:creationId xmlns:a16="http://schemas.microsoft.com/office/drawing/2014/main" id="{9BB15943-2499-4813-9B6D-48ED6B197408}"/>
              </a:ext>
            </a:extLst>
          </p:cNvPr>
          <p:cNvGraphicFramePr>
            <a:graphicFrameLocks noGrp="1"/>
          </p:cNvGraphicFramePr>
          <p:nvPr>
            <p:extLst>
              <p:ext uri="{D42A27DB-BD31-4B8C-83A1-F6EECF244321}">
                <p14:modId xmlns:p14="http://schemas.microsoft.com/office/powerpoint/2010/main" val="798674581"/>
              </p:ext>
            </p:extLst>
          </p:nvPr>
        </p:nvGraphicFramePr>
        <p:xfrm>
          <a:off x="3989920" y="3943000"/>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Kylian</a:t>
                      </a:r>
                      <a:r>
                        <a:rPr lang="en-GB" sz="2400" dirty="0">
                          <a:solidFill>
                            <a:srgbClr val="115076"/>
                          </a:solidFill>
                        </a:rPr>
                        <a:t> </a:t>
                      </a:r>
                      <a:r>
                        <a:rPr lang="en-GB" sz="2400" dirty="0" err="1">
                          <a:solidFill>
                            <a:srgbClr val="115076"/>
                          </a:solidFill>
                        </a:rPr>
                        <a:t>Mbappé</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français</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Sofiane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rapide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err="1">
                          <a:solidFill>
                            <a:srgbClr val="115076"/>
                          </a:solidFill>
                        </a:rPr>
                        <a:t>Kiffe</a:t>
                      </a:r>
                      <a:r>
                        <a:rPr lang="en-GB" sz="2400" i="1" dirty="0">
                          <a:solidFill>
                            <a:srgbClr val="115076"/>
                          </a:solidFill>
                        </a:rPr>
                        <a:t> </a:t>
                      </a:r>
                      <a:r>
                        <a:rPr lang="en-GB" sz="2400" i="1" dirty="0" err="1">
                          <a:solidFill>
                            <a:srgbClr val="115076"/>
                          </a:solidFill>
                        </a:rPr>
                        <a:t>kiffe</a:t>
                      </a:r>
                      <a:r>
                        <a:rPr lang="en-GB" sz="2400" i="1" dirty="0">
                          <a:solidFill>
                            <a:srgbClr val="115076"/>
                          </a:solidFill>
                        </a:rPr>
                        <a:t> </a:t>
                      </a:r>
                      <a:r>
                        <a:rPr lang="en-GB" sz="2400" i="1" dirty="0" err="1">
                          <a:solidFill>
                            <a:srgbClr val="115076"/>
                          </a:solidFill>
                        </a:rPr>
                        <a:t>demain</a:t>
                      </a:r>
                      <a:endParaRPr lang="en-GB" sz="2400"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excellent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a:solidFill>
                            <a:srgbClr val="115076"/>
                          </a:solidFill>
                        </a:rPr>
                        <a:t>Moi, César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amusant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extLst>
              <a:ext uri="{FF2B5EF4-FFF2-40B4-BE49-F238E27FC236}">
                <a16:creationId xmlns:a16="http://schemas.microsoft.com/office/drawing/2014/main" id="{44B904CF-29BB-4678-A3A8-C672666A7CE5}"/>
              </a:ext>
            </a:extLst>
          </p:cNvPr>
          <p:cNvSpPr/>
          <p:nvPr/>
        </p:nvSpPr>
        <p:spPr>
          <a:xfrm>
            <a:off x="4084110" y="1680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Action Button: Custom 69" descr="number 2">
            <a:hlinkClick r:id="" action="ppaction://noaction" highlightClick="1"/>
            <a:extLst>
              <a:ext uri="{FF2B5EF4-FFF2-40B4-BE49-F238E27FC236}">
                <a16:creationId xmlns:a16="http://schemas.microsoft.com/office/drawing/2014/main" id="{58E0409C-A567-4546-A459-C3508F54997C}"/>
              </a:ext>
            </a:extLst>
          </p:cNvPr>
          <p:cNvSpPr/>
          <p:nvPr/>
        </p:nvSpPr>
        <p:spPr>
          <a:xfrm>
            <a:off x="4084110" y="2134399"/>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Action Button: Custom 72" descr="number 3">
            <a:hlinkClick r:id="" action="ppaction://noaction" highlightClick="1"/>
            <a:extLst>
              <a:ext uri="{FF2B5EF4-FFF2-40B4-BE49-F238E27FC236}">
                <a16:creationId xmlns:a16="http://schemas.microsoft.com/office/drawing/2014/main" id="{B22D80CE-24B9-42C8-87C6-83F2424CF039}"/>
              </a:ext>
            </a:extLst>
          </p:cNvPr>
          <p:cNvSpPr/>
          <p:nvPr/>
        </p:nvSpPr>
        <p:spPr>
          <a:xfrm>
            <a:off x="4084110" y="258851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17" name="Action Button: Custom 75" descr="number 4">
            <a:hlinkClick r:id="" action="ppaction://noaction" highlightClick="1"/>
            <a:extLst>
              <a:ext uri="{FF2B5EF4-FFF2-40B4-BE49-F238E27FC236}">
                <a16:creationId xmlns:a16="http://schemas.microsoft.com/office/drawing/2014/main" id="{4D71168A-F044-4F31-884E-4C4CF59E8F75}"/>
              </a:ext>
            </a:extLst>
          </p:cNvPr>
          <p:cNvSpPr/>
          <p:nvPr/>
        </p:nvSpPr>
        <p:spPr>
          <a:xfrm>
            <a:off x="4084110" y="304262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8" name="Action Button: Custom 78" descr="number 5">
            <a:hlinkClick r:id="" action="ppaction://noaction" highlightClick="1"/>
            <a:extLst>
              <a:ext uri="{FF2B5EF4-FFF2-40B4-BE49-F238E27FC236}">
                <a16:creationId xmlns:a16="http://schemas.microsoft.com/office/drawing/2014/main" id="{157CCBE3-474F-4D7A-8995-3432579065E3}"/>
              </a:ext>
            </a:extLst>
          </p:cNvPr>
          <p:cNvSpPr/>
          <p:nvPr/>
        </p:nvSpPr>
        <p:spPr>
          <a:xfrm>
            <a:off x="4084110" y="447323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9" name="Action Button: Custom 81" descr="number 6">
            <a:hlinkClick r:id="" action="ppaction://noaction" highlightClick="1"/>
            <a:extLst>
              <a:ext uri="{FF2B5EF4-FFF2-40B4-BE49-F238E27FC236}">
                <a16:creationId xmlns:a16="http://schemas.microsoft.com/office/drawing/2014/main" id="{51D1A4AB-79E6-4536-B176-B5E0B9B6E894}"/>
              </a:ext>
            </a:extLst>
          </p:cNvPr>
          <p:cNvSpPr/>
          <p:nvPr/>
        </p:nvSpPr>
        <p:spPr>
          <a:xfrm>
            <a:off x="4084110" y="491340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0" name="Action Button: Custom 84" descr="number 7">
            <a:hlinkClick r:id="" action="ppaction://noaction" highlightClick="1"/>
            <a:extLst>
              <a:ext uri="{FF2B5EF4-FFF2-40B4-BE49-F238E27FC236}">
                <a16:creationId xmlns:a16="http://schemas.microsoft.com/office/drawing/2014/main" id="{337E0199-FC0C-4079-BA95-317B76BAA413}"/>
              </a:ext>
            </a:extLst>
          </p:cNvPr>
          <p:cNvSpPr/>
          <p:nvPr/>
        </p:nvSpPr>
        <p:spPr>
          <a:xfrm>
            <a:off x="4084110" y="53725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1" name="Action Button: Custom 87" descr="number 8">
            <a:hlinkClick r:id="" action="ppaction://noaction" highlightClick="1"/>
            <a:extLst>
              <a:ext uri="{FF2B5EF4-FFF2-40B4-BE49-F238E27FC236}">
                <a16:creationId xmlns:a16="http://schemas.microsoft.com/office/drawing/2014/main" id="{49A58B0E-2ABB-4AB4-898D-68363B8A7759}"/>
              </a:ext>
            </a:extLst>
          </p:cNvPr>
          <p:cNvSpPr/>
          <p:nvPr/>
        </p:nvSpPr>
        <p:spPr>
          <a:xfrm>
            <a:off x="4084110" y="583675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20"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0" y="4036757"/>
            <a:ext cx="2160000" cy="2160000"/>
          </a:xfrm>
          <a:prstGeom prst="rect">
            <a:avLst/>
          </a:prstGeom>
        </p:spPr>
      </p:pic>
      <p:sp>
        <p:nvSpPr>
          <p:cNvPr id="22" name="TextBox 21">
            <a:extLst>
              <a:ext uri="{FF2B5EF4-FFF2-40B4-BE49-F238E27FC236}">
                <a16:creationId xmlns:a16="http://schemas.microsoft.com/office/drawing/2014/main" id="{0C82CB0B-6BDE-4865-86D1-AD005CBF1280}"/>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24" name="TextBox 23">
            <a:extLst>
              <a:ext uri="{FF2B5EF4-FFF2-40B4-BE49-F238E27FC236}">
                <a16:creationId xmlns:a16="http://schemas.microsoft.com/office/drawing/2014/main" id="{72FDDA88-AA38-4D6A-8E01-AD9C62BBED65}"/>
              </a:ext>
            </a:extLst>
          </p:cNvPr>
          <p:cNvSpPr txBox="1"/>
          <p:nvPr/>
        </p:nvSpPr>
        <p:spPr>
          <a:xfrm>
            <a:off x="188942" y="4117299"/>
            <a:ext cx="1999628" cy="2126516"/>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ta chanteuse </a:t>
            </a:r>
            <a:r>
              <a:rPr lang="en-GB" sz="2000" dirty="0" err="1">
                <a:solidFill>
                  <a:schemeClr val="accent5">
                    <a:lumMod val="50000"/>
                  </a:schemeClr>
                </a:solidFill>
              </a:rPr>
              <a:t>préférée</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6" name="Title 5">
            <a:extLst>
              <a:ext uri="{FF2B5EF4-FFF2-40B4-BE49-F238E27FC236}">
                <a16:creationId xmlns:a16="http://schemas.microsoft.com/office/drawing/2014/main" id="{EF352CE2-26EC-442B-8EAD-4CF9EAE90E95}"/>
              </a:ext>
            </a:extLst>
          </p:cNvPr>
          <p:cNvSpPr>
            <a:spLocks noGrp="1"/>
          </p:cNvSpPr>
          <p:nvPr>
            <p:ph type="title"/>
          </p:nvPr>
        </p:nvSpPr>
        <p:spPr>
          <a:xfrm>
            <a:off x="838200" y="443074"/>
            <a:ext cx="4758353" cy="530880"/>
          </a:xfrm>
        </p:spPr>
        <p:txBody>
          <a:bodyPr>
            <a:normAutofit fontScale="90000"/>
          </a:bodyPr>
          <a:lstStyle/>
          <a:p>
            <a:r>
              <a:rPr lang="fr-FR" dirty="0"/>
              <a:t>Fais une interview</a:t>
            </a:r>
          </a:p>
        </p:txBody>
      </p:sp>
      <p:sp>
        <p:nvSpPr>
          <p:cNvPr id="25" name="Title 2">
            <a:extLst>
              <a:ext uri="{FF2B5EF4-FFF2-40B4-BE49-F238E27FC236}">
                <a16:creationId xmlns:a16="http://schemas.microsoft.com/office/drawing/2014/main" id="{EB54689D-924A-4748-832D-7B384065F965}"/>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6" name="Picture 25" descr="background rectangle">
            <a:extLst>
              <a:ext uri="{FF2B5EF4-FFF2-40B4-BE49-F238E27FC236}">
                <a16:creationId xmlns:a16="http://schemas.microsoft.com/office/drawing/2014/main" id="{71516228-01CE-45B7-9928-BF3F7DD4E08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7950CAD5-5D72-4504-A236-9CB46814CE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8" name="Rounded Rectangle 46">
            <a:extLst>
              <a:ext uri="{FF2B5EF4-FFF2-40B4-BE49-F238E27FC236}">
                <a16:creationId xmlns:a16="http://schemas.microsoft.com/office/drawing/2014/main" id="{4B35E477-DC28-4E1F-9CB9-D25C7E63F73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485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extLst>
              <p:ext uri="{D42A27DB-BD31-4B8C-83A1-F6EECF244321}">
                <p14:modId xmlns:p14="http://schemas.microsoft.com/office/powerpoint/2010/main" val="1392975384"/>
              </p:ext>
            </p:extLst>
          </p:nvPr>
        </p:nvGraphicFramePr>
        <p:xfrm>
          <a:off x="3989920" y="1163992"/>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11" name="Table 10">
            <a:extLst>
              <a:ext uri="{FF2B5EF4-FFF2-40B4-BE49-F238E27FC236}">
                <a16:creationId xmlns:a16="http://schemas.microsoft.com/office/drawing/2014/main" id="{9BB15943-2499-4813-9B6D-48ED6B197408}"/>
              </a:ext>
            </a:extLst>
          </p:cNvPr>
          <p:cNvGraphicFramePr>
            <a:graphicFrameLocks noGrp="1"/>
          </p:cNvGraphicFramePr>
          <p:nvPr>
            <p:extLst>
              <p:ext uri="{D42A27DB-BD31-4B8C-83A1-F6EECF244321}">
                <p14:modId xmlns:p14="http://schemas.microsoft.com/office/powerpoint/2010/main" val="811295690"/>
              </p:ext>
            </p:extLst>
          </p:nvPr>
        </p:nvGraphicFramePr>
        <p:xfrm>
          <a:off x="3989920" y="3943000"/>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extLst>
              <a:ext uri="{FF2B5EF4-FFF2-40B4-BE49-F238E27FC236}">
                <a16:creationId xmlns:a16="http://schemas.microsoft.com/office/drawing/2014/main" id="{44B904CF-29BB-4678-A3A8-C672666A7CE5}"/>
              </a:ext>
            </a:extLst>
          </p:cNvPr>
          <p:cNvSpPr/>
          <p:nvPr/>
        </p:nvSpPr>
        <p:spPr>
          <a:xfrm>
            <a:off x="4084110" y="1680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Action Button: Custom 69" descr="number 2">
            <a:hlinkClick r:id="" action="ppaction://noaction" highlightClick="1"/>
            <a:extLst>
              <a:ext uri="{FF2B5EF4-FFF2-40B4-BE49-F238E27FC236}">
                <a16:creationId xmlns:a16="http://schemas.microsoft.com/office/drawing/2014/main" id="{58E0409C-A567-4546-A459-C3508F54997C}"/>
              </a:ext>
            </a:extLst>
          </p:cNvPr>
          <p:cNvSpPr/>
          <p:nvPr/>
        </p:nvSpPr>
        <p:spPr>
          <a:xfrm>
            <a:off x="4084110" y="2134399"/>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Action Button: Custom 72" descr="number 3">
            <a:hlinkClick r:id="" action="ppaction://noaction" highlightClick="1"/>
            <a:extLst>
              <a:ext uri="{FF2B5EF4-FFF2-40B4-BE49-F238E27FC236}">
                <a16:creationId xmlns:a16="http://schemas.microsoft.com/office/drawing/2014/main" id="{B22D80CE-24B9-42C8-87C6-83F2424CF039}"/>
              </a:ext>
            </a:extLst>
          </p:cNvPr>
          <p:cNvSpPr/>
          <p:nvPr/>
        </p:nvSpPr>
        <p:spPr>
          <a:xfrm>
            <a:off x="4084110" y="258851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17" name="Action Button: Custom 75" descr="number 4">
            <a:hlinkClick r:id="" action="ppaction://noaction" highlightClick="1"/>
            <a:extLst>
              <a:ext uri="{FF2B5EF4-FFF2-40B4-BE49-F238E27FC236}">
                <a16:creationId xmlns:a16="http://schemas.microsoft.com/office/drawing/2014/main" id="{4D71168A-F044-4F31-884E-4C4CF59E8F75}"/>
              </a:ext>
            </a:extLst>
          </p:cNvPr>
          <p:cNvSpPr/>
          <p:nvPr/>
        </p:nvSpPr>
        <p:spPr>
          <a:xfrm>
            <a:off x="4084110" y="304262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8" name="Action Button: Custom 78" descr="number 5">
            <a:hlinkClick r:id="" action="ppaction://noaction" highlightClick="1"/>
            <a:extLst>
              <a:ext uri="{FF2B5EF4-FFF2-40B4-BE49-F238E27FC236}">
                <a16:creationId xmlns:a16="http://schemas.microsoft.com/office/drawing/2014/main" id="{157CCBE3-474F-4D7A-8995-3432579065E3}"/>
              </a:ext>
            </a:extLst>
          </p:cNvPr>
          <p:cNvSpPr/>
          <p:nvPr/>
        </p:nvSpPr>
        <p:spPr>
          <a:xfrm>
            <a:off x="4084110" y="447323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9" name="Action Button: Custom 81" descr="number 6">
            <a:hlinkClick r:id="" action="ppaction://noaction" highlightClick="1"/>
            <a:extLst>
              <a:ext uri="{FF2B5EF4-FFF2-40B4-BE49-F238E27FC236}">
                <a16:creationId xmlns:a16="http://schemas.microsoft.com/office/drawing/2014/main" id="{51D1A4AB-79E6-4536-B176-B5E0B9B6E894}"/>
              </a:ext>
            </a:extLst>
          </p:cNvPr>
          <p:cNvSpPr/>
          <p:nvPr/>
        </p:nvSpPr>
        <p:spPr>
          <a:xfrm>
            <a:off x="4084110" y="491340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0" name="Action Button: Custom 84" descr="number 7">
            <a:hlinkClick r:id="" action="ppaction://noaction" highlightClick="1"/>
            <a:extLst>
              <a:ext uri="{FF2B5EF4-FFF2-40B4-BE49-F238E27FC236}">
                <a16:creationId xmlns:a16="http://schemas.microsoft.com/office/drawing/2014/main" id="{337E0199-FC0C-4079-BA95-317B76BAA413}"/>
              </a:ext>
            </a:extLst>
          </p:cNvPr>
          <p:cNvSpPr/>
          <p:nvPr/>
        </p:nvSpPr>
        <p:spPr>
          <a:xfrm>
            <a:off x="4084110" y="53725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1" name="Action Button: Custom 87" descr="number 8">
            <a:hlinkClick r:id="" action="ppaction://noaction" highlightClick="1"/>
            <a:extLst>
              <a:ext uri="{FF2B5EF4-FFF2-40B4-BE49-F238E27FC236}">
                <a16:creationId xmlns:a16="http://schemas.microsoft.com/office/drawing/2014/main" id="{49A58B0E-2ABB-4AB4-898D-68363B8A7759}"/>
              </a:ext>
            </a:extLst>
          </p:cNvPr>
          <p:cNvSpPr/>
          <p:nvPr/>
        </p:nvSpPr>
        <p:spPr>
          <a:xfrm>
            <a:off x="4084110" y="583675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20"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0" y="4036757"/>
            <a:ext cx="2160000" cy="2160000"/>
          </a:xfrm>
          <a:prstGeom prst="rect">
            <a:avLst/>
          </a:prstGeom>
        </p:spPr>
      </p:pic>
      <p:sp>
        <p:nvSpPr>
          <p:cNvPr id="24" name="TextBox 23">
            <a:extLst>
              <a:ext uri="{FF2B5EF4-FFF2-40B4-BE49-F238E27FC236}">
                <a16:creationId xmlns:a16="http://schemas.microsoft.com/office/drawing/2014/main" id="{24BF5226-4D9B-4540-AD2E-9C332A0A91FE}"/>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26" name="TextBox 25">
            <a:extLst>
              <a:ext uri="{FF2B5EF4-FFF2-40B4-BE49-F238E27FC236}">
                <a16:creationId xmlns:a16="http://schemas.microsoft.com/office/drawing/2014/main" id="{078B0A91-1554-4A26-BB97-72B774FD5E02}"/>
              </a:ext>
            </a:extLst>
          </p:cNvPr>
          <p:cNvSpPr txBox="1"/>
          <p:nvPr/>
        </p:nvSpPr>
        <p:spPr>
          <a:xfrm>
            <a:off x="188942" y="1287472"/>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6" name="Title 5">
            <a:extLst>
              <a:ext uri="{FF2B5EF4-FFF2-40B4-BE49-F238E27FC236}">
                <a16:creationId xmlns:a16="http://schemas.microsoft.com/office/drawing/2014/main" id="{D6FD9F3B-764A-44E2-99CF-A06D10FD989B}"/>
              </a:ext>
            </a:extLst>
          </p:cNvPr>
          <p:cNvSpPr>
            <a:spLocks noGrp="1"/>
          </p:cNvSpPr>
          <p:nvPr>
            <p:ph type="title"/>
          </p:nvPr>
        </p:nvSpPr>
        <p:spPr>
          <a:xfrm>
            <a:off x="838200" y="443073"/>
            <a:ext cx="4758353" cy="461667"/>
          </a:xfrm>
        </p:spPr>
        <p:txBody>
          <a:bodyPr>
            <a:normAutofit fontScale="90000"/>
          </a:bodyPr>
          <a:lstStyle/>
          <a:p>
            <a:r>
              <a:rPr lang="fr-FR" dirty="0"/>
              <a:t>Fais une interview</a:t>
            </a:r>
          </a:p>
        </p:txBody>
      </p:sp>
      <p:sp>
        <p:nvSpPr>
          <p:cNvPr id="22" name="Title 2">
            <a:extLst>
              <a:ext uri="{FF2B5EF4-FFF2-40B4-BE49-F238E27FC236}">
                <a16:creationId xmlns:a16="http://schemas.microsoft.com/office/drawing/2014/main" id="{22D5EC2C-207F-4301-9BB9-DD9FBC2BACBD}"/>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5" name="Picture 24" descr="background rectangle">
            <a:extLst>
              <a:ext uri="{FF2B5EF4-FFF2-40B4-BE49-F238E27FC236}">
                <a16:creationId xmlns:a16="http://schemas.microsoft.com/office/drawing/2014/main" id="{4E7DBD44-B770-4678-A15F-0B2CE3308E9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2B2B021E-0C02-4F43-8696-DEFE41A3EC2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8" name="Rounded Rectangle 46">
            <a:extLst>
              <a:ext uri="{FF2B5EF4-FFF2-40B4-BE49-F238E27FC236}">
                <a16:creationId xmlns:a16="http://schemas.microsoft.com/office/drawing/2014/main" id="{258AC3E4-EAA3-4399-BC91-50ABD04FDD4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2991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F502EC-D87A-4B61-9748-BC8C62A841A8}"/>
              </a:ext>
            </a:extLst>
          </p:cNvPr>
          <p:cNvSpPr txBox="1"/>
          <p:nvPr/>
        </p:nvSpPr>
        <p:spPr>
          <a:xfrm>
            <a:off x="-1" y="1163992"/>
            <a:ext cx="116894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avec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quoi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Donne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Amir.</a:t>
            </a:r>
          </a:p>
        </p:txBody>
      </p:sp>
      <p:sp>
        <p:nvSpPr>
          <p:cNvPr id="13" name="TextBox 12">
            <a:extLst>
              <a:ext uri="{FF2B5EF4-FFF2-40B4-BE49-F238E27FC236}">
                <a16:creationId xmlns:a16="http://schemas.microsoft.com/office/drawing/2014/main" id="{6BA12143-6215-4DC7-ADA5-DB87BEA18DE4}"/>
              </a:ext>
            </a:extLst>
          </p:cNvPr>
          <p:cNvSpPr txBox="1"/>
          <p:nvPr/>
        </p:nvSpPr>
        <p:spPr>
          <a:xfrm>
            <a:off x="188942" y="1773826"/>
            <a:ext cx="4730782"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ta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 Ma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la raison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 Elle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ouverte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24" name="Table 23">
            <a:extLst>
              <a:ext uri="{FF2B5EF4-FFF2-40B4-BE49-F238E27FC236}">
                <a16:creationId xmlns:a16="http://schemas.microsoft.com/office/drawing/2014/main" id="{BBD94193-9D22-48E4-A640-2C9DDFE21E6D}"/>
              </a:ext>
            </a:extLst>
          </p:cNvPr>
          <p:cNvGraphicFramePr>
            <a:graphicFrameLocks noGrp="1"/>
          </p:cNvGraphicFramePr>
          <p:nvPr>
            <p:extLst>
              <p:ext uri="{D42A27DB-BD31-4B8C-83A1-F6EECF244321}">
                <p14:modId xmlns:p14="http://schemas.microsoft.com/office/powerpoint/2010/main" val="1565593839"/>
              </p:ext>
            </p:extLst>
          </p:nvPr>
        </p:nvGraphicFramePr>
        <p:xfrm>
          <a:off x="5183434" y="279249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29" name="Table 28">
            <a:extLst>
              <a:ext uri="{FF2B5EF4-FFF2-40B4-BE49-F238E27FC236}">
                <a16:creationId xmlns:a16="http://schemas.microsoft.com/office/drawing/2014/main" id="{FB7EE05F-140B-49F9-8408-AA9735537A5F}"/>
              </a:ext>
            </a:extLst>
          </p:cNvPr>
          <p:cNvGraphicFramePr>
            <a:graphicFrameLocks noGrp="1"/>
          </p:cNvGraphicFramePr>
          <p:nvPr/>
        </p:nvGraphicFramePr>
        <p:xfrm>
          <a:off x="5183434" y="177382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14" name="TextBox 13">
            <a:extLst>
              <a:ext uri="{FF2B5EF4-FFF2-40B4-BE49-F238E27FC236}">
                <a16:creationId xmlns:a16="http://schemas.microsoft.com/office/drawing/2014/main" id="{0ACAD66A-D1DA-47C7-BC81-4F88FDA4CE43}"/>
              </a:ext>
            </a:extLst>
          </p:cNvPr>
          <p:cNvSpPr txBox="1"/>
          <p:nvPr/>
        </p:nvSpPr>
        <p:spPr>
          <a:xfrm>
            <a:off x="7344412" y="2242902"/>
            <a:ext cx="1027845"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Sophie</a:t>
            </a:r>
          </a:p>
        </p:txBody>
      </p:sp>
      <p:sp>
        <p:nvSpPr>
          <p:cNvPr id="31" name="TextBox 30">
            <a:extLst>
              <a:ext uri="{FF2B5EF4-FFF2-40B4-BE49-F238E27FC236}">
                <a16:creationId xmlns:a16="http://schemas.microsoft.com/office/drawing/2014/main" id="{7585C4C3-0A6E-4EA7-990E-8F451B1C64F9}"/>
              </a:ext>
            </a:extLst>
          </p:cNvPr>
          <p:cNvSpPr txBox="1"/>
          <p:nvPr/>
        </p:nvSpPr>
        <p:spPr>
          <a:xfrm>
            <a:off x="8963662" y="2262607"/>
            <a:ext cx="1199367"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ouvert</a:t>
            </a:r>
            <a:r>
              <a:rPr kumimoji="0" lang="en-GB" sz="2400" b="1"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e</a:t>
            </a:r>
          </a:p>
        </p:txBody>
      </p:sp>
      <p:sp>
        <p:nvSpPr>
          <p:cNvPr id="32" name="TextBox 31">
            <a:extLst>
              <a:ext uri="{FF2B5EF4-FFF2-40B4-BE49-F238E27FC236}">
                <a16:creationId xmlns:a16="http://schemas.microsoft.com/office/drawing/2014/main" id="{68067FF7-8BAB-4CB3-824D-D96DF81B1561}"/>
              </a:ext>
            </a:extLst>
          </p:cNvPr>
          <p:cNvSpPr txBox="1"/>
          <p:nvPr/>
        </p:nvSpPr>
        <p:spPr>
          <a:xfrm>
            <a:off x="188941" y="4100536"/>
            <a:ext cx="4680000"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ton animal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 Mon animal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la raison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un animal sage.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3" name="Table 32">
            <a:extLst>
              <a:ext uri="{FF2B5EF4-FFF2-40B4-BE49-F238E27FC236}">
                <a16:creationId xmlns:a16="http://schemas.microsoft.com/office/drawing/2014/main" id="{4C16E5AF-5B0E-4E53-87CE-3EE2D5CBC00E}"/>
              </a:ext>
            </a:extLst>
          </p:cNvPr>
          <p:cNvGraphicFramePr>
            <a:graphicFrameLocks noGrp="1"/>
          </p:cNvGraphicFramePr>
          <p:nvPr/>
        </p:nvGraphicFramePr>
        <p:xfrm>
          <a:off x="5183434" y="511920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le </a:t>
                      </a:r>
                      <a:r>
                        <a:rPr lang="en-GB" sz="2000" dirty="0" err="1">
                          <a:solidFill>
                            <a:srgbClr val="115076"/>
                          </a:solidFill>
                        </a:rPr>
                        <a:t>chien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34" name="Table 33">
            <a:extLst>
              <a:ext uri="{FF2B5EF4-FFF2-40B4-BE49-F238E27FC236}">
                <a16:creationId xmlns:a16="http://schemas.microsoft.com/office/drawing/2014/main" id="{4BE5F71F-52DB-4CD6-B0C2-C763A7B78515}"/>
              </a:ext>
            </a:extLst>
          </p:cNvPr>
          <p:cNvGraphicFramePr>
            <a:graphicFrameLocks noGrp="1"/>
          </p:cNvGraphicFramePr>
          <p:nvPr/>
        </p:nvGraphicFramePr>
        <p:xfrm>
          <a:off x="5183434" y="410053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35" name="TextBox 34">
            <a:extLst>
              <a:ext uri="{FF2B5EF4-FFF2-40B4-BE49-F238E27FC236}">
                <a16:creationId xmlns:a16="http://schemas.microsoft.com/office/drawing/2014/main" id="{A7C63B65-6243-4C20-B2B5-96B4EBD16FE0}"/>
              </a:ext>
            </a:extLst>
          </p:cNvPr>
          <p:cNvSpPr txBox="1"/>
          <p:nvPr/>
        </p:nvSpPr>
        <p:spPr>
          <a:xfrm>
            <a:off x="7344412" y="4569612"/>
            <a:ext cx="1112805"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le </a:t>
            </a:r>
            <a:r>
              <a:rPr kumimoji="0" lang="en-GB" sz="24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chien</a:t>
            </a:r>
            <a:endPar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p:txBody>
      </p:sp>
      <p:sp>
        <p:nvSpPr>
          <p:cNvPr id="36" name="TextBox 35">
            <a:extLst>
              <a:ext uri="{FF2B5EF4-FFF2-40B4-BE49-F238E27FC236}">
                <a16:creationId xmlns:a16="http://schemas.microsoft.com/office/drawing/2014/main" id="{477A6583-0914-41A2-8152-302D953D27D9}"/>
              </a:ext>
            </a:extLst>
          </p:cNvPr>
          <p:cNvSpPr txBox="1"/>
          <p:nvPr/>
        </p:nvSpPr>
        <p:spPr>
          <a:xfrm>
            <a:off x="8963662" y="4589317"/>
            <a:ext cx="793807"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sage</a:t>
            </a:r>
            <a:endParaRPr kumimoji="0" lang="en-GB" sz="2400" b="1"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p:txBody>
      </p:sp>
      <p:sp>
        <p:nvSpPr>
          <p:cNvPr id="15" name="TextBox 14">
            <a:extLst>
              <a:ext uri="{FF2B5EF4-FFF2-40B4-BE49-F238E27FC236}">
                <a16:creationId xmlns:a16="http://schemas.microsoft.com/office/drawing/2014/main" id="{98987135-F6D8-4766-B1E0-C2E4EA25707D}"/>
              </a:ext>
            </a:extLst>
          </p:cNvPr>
          <p:cNvSpPr txBox="1"/>
          <p:nvPr/>
        </p:nvSpPr>
        <p:spPr>
          <a:xfrm>
            <a:off x="10288835" y="1768062"/>
            <a:ext cx="1828799" cy="2107763"/>
          </a:xfrm>
          <a:prstGeom prst="wedgeRoundRectCallout">
            <a:avLst>
              <a:gd name="adj1" fmla="val -60416"/>
              <a:gd name="adj2" fmla="val -21554"/>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to make the adjective agree if needed!</a:t>
            </a:r>
          </a:p>
        </p:txBody>
      </p:sp>
      <p:sp>
        <p:nvSpPr>
          <p:cNvPr id="3" name="Title 2">
            <a:extLst>
              <a:ext uri="{FF2B5EF4-FFF2-40B4-BE49-F238E27FC236}">
                <a16:creationId xmlns:a16="http://schemas.microsoft.com/office/drawing/2014/main" id="{2D26C124-5EC3-473C-B12B-9D7D8A79D96B}"/>
              </a:ext>
            </a:extLst>
          </p:cNvPr>
          <p:cNvSpPr>
            <a:spLocks noGrp="1"/>
          </p:cNvSpPr>
          <p:nvPr>
            <p:ph type="title"/>
          </p:nvPr>
        </p:nvSpPr>
        <p:spPr>
          <a:xfrm>
            <a:off x="838200" y="443074"/>
            <a:ext cx="5257800" cy="461666"/>
          </a:xfrm>
        </p:spPr>
        <p:txBody>
          <a:bodyPr>
            <a:normAutofit fontScale="90000"/>
          </a:bodyPr>
          <a:lstStyle/>
          <a:p>
            <a:r>
              <a:rPr lang="fr-FR" dirty="0"/>
              <a:t>Fais une interview</a:t>
            </a:r>
          </a:p>
        </p:txBody>
      </p:sp>
      <p:sp>
        <p:nvSpPr>
          <p:cNvPr id="19" name="Title 2">
            <a:extLst>
              <a:ext uri="{FF2B5EF4-FFF2-40B4-BE49-F238E27FC236}">
                <a16:creationId xmlns:a16="http://schemas.microsoft.com/office/drawing/2014/main" id="{5D8C9276-4D9F-4133-8844-33F15A6380C9}"/>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0" name="Picture 19" descr="background rectangle">
            <a:extLst>
              <a:ext uri="{FF2B5EF4-FFF2-40B4-BE49-F238E27FC236}">
                <a16:creationId xmlns:a16="http://schemas.microsoft.com/office/drawing/2014/main" id="{2274369D-7413-4238-8289-01D99896F0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B0801CE6-F2B6-4AFE-AFFC-687B5859065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2" name="Rounded Rectangle 46">
            <a:extLst>
              <a:ext uri="{FF2B5EF4-FFF2-40B4-BE49-F238E27FC236}">
                <a16:creationId xmlns:a16="http://schemas.microsoft.com/office/drawing/2014/main" id="{03C1CFEE-1153-4591-84E8-2CE16CFAF4C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944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animBg="1"/>
      <p:bldP spid="35" grpId="0"/>
      <p:bldP spid="36" grpId="0"/>
      <p:bldP spid="15" grpId="0" animBg="1"/>
    </p:bldLst>
  </p:timing>
</p:sld>
</file>

<file path=ppt/theme/theme1.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4273</TotalTime>
  <Words>12803</Words>
  <Application>Microsoft Office PowerPoint</Application>
  <PresentationFormat>Widescreen</PresentationFormat>
  <Paragraphs>1721</Paragraphs>
  <Slides>69</Slides>
  <Notes>63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69</vt:i4>
      </vt:variant>
    </vt:vector>
  </HeadingPairs>
  <TitlesOfParts>
    <vt:vector size="77" baseType="lpstr">
      <vt:lpstr>Arial</vt:lpstr>
      <vt:lpstr>Calibri</vt:lpstr>
      <vt:lpstr>Century Gothic</vt:lpstr>
      <vt:lpstr>Ink Free</vt:lpstr>
      <vt:lpstr>Tw Cen MT</vt:lpstr>
      <vt:lpstr>NCELP Theme</vt:lpstr>
      <vt:lpstr>2_Office Theme</vt:lpstr>
      <vt:lpstr>3_Office Theme</vt:lpstr>
      <vt:lpstr>Cultural Collection  </vt:lpstr>
      <vt:lpstr>7.2.1.3</vt:lpstr>
      <vt:lpstr>Phonétique</vt:lpstr>
      <vt:lpstr>Deux villes françaises</vt:lpstr>
      <vt:lpstr>7.2.1.5</vt:lpstr>
      <vt:lpstr>Fais une interview</vt:lpstr>
      <vt:lpstr>Fais une interview</vt:lpstr>
      <vt:lpstr>Fais une interview</vt:lpstr>
      <vt:lpstr>Fais une interview</vt:lpstr>
      <vt:lpstr>Fais une interview</vt:lpstr>
      <vt:lpstr>Fais une interview</vt:lpstr>
      <vt:lpstr>Mes artistes préférés</vt:lpstr>
      <vt:lpstr>Mes artistes préférés</vt:lpstr>
      <vt:lpstr>Il y a, a ou est ?</vt:lpstr>
      <vt:lpstr>7.2.2.1</vt:lpstr>
      <vt:lpstr>Qui va où ? (je/il) </vt:lpstr>
      <vt:lpstr>Qui va où ? (je/elle) </vt:lpstr>
      <vt:lpstr>Qui va où ? (je/elle, réponses) </vt:lpstr>
      <vt:lpstr>Qui va où ? (je/tu, réponses) </vt:lpstr>
      <vt:lpstr>7.2.2.3</vt:lpstr>
      <vt:lpstr>Fais des paires</vt:lpstr>
      <vt:lpstr>Choisis une image</vt:lpstr>
      <vt:lpstr>Des dates importantes</vt:lpstr>
      <vt:lpstr>Des dates importantes</vt:lpstr>
      <vt:lpstr>Des idées importantes</vt:lpstr>
      <vt:lpstr>Familiale</vt:lpstr>
      <vt:lpstr>Écoute le poème</vt:lpstr>
      <vt:lpstr>La famille</vt:lpstr>
      <vt:lpstr>La famille</vt:lpstr>
      <vt:lpstr>Complète le poème</vt:lpstr>
      <vt:lpstr>Familiale</vt:lpstr>
      <vt:lpstr>lire</vt:lpstr>
      <vt:lpstr>lire</vt:lpstr>
      <vt:lpstr>lire</vt:lpstr>
      <vt:lpstr>lire</vt:lpstr>
      <vt:lpstr>Réactions</vt:lpstr>
      <vt:lpstr>Prononce les mots</vt:lpstr>
      <vt:lpstr>Familiale : la répétition</vt:lpstr>
      <vt:lpstr>Familiale: le message</vt:lpstr>
      <vt:lpstr>Le père et la mère</vt:lpstr>
      <vt:lpstr>Les versions différentes</vt:lpstr>
      <vt:lpstr>À ton tour !</vt:lpstr>
      <vt:lpstr>En conclusion…</vt:lpstr>
      <vt:lpstr>7.2.2.4</vt:lpstr>
      <vt:lpstr>Qui va où ? (je/nous) </vt:lpstr>
      <vt:lpstr>Qui va où ? (il/elle versus ils/elles) </vt:lpstr>
      <vt:lpstr>7.2.2.5</vt:lpstr>
      <vt:lpstr>Le poète en difficulté</vt:lpstr>
      <vt:lpstr>Le poète en difficulté</vt:lpstr>
      <vt:lpstr>Le poète en difficulté</vt:lpstr>
      <vt:lpstr>Le poète en difficulté</vt:lpstr>
      <vt:lpstr>Le poète en difficulté</vt:lpstr>
      <vt:lpstr>Le poète en difficulté</vt:lpstr>
      <vt:lpstr>Le poète en difficulté</vt:lpstr>
      <vt:lpstr>Le poète en difficulté</vt:lpstr>
      <vt:lpstr>Saying ‘to’ and ‘in’ in French</vt:lpstr>
      <vt:lpstr>Abdel au téléphone</vt:lpstr>
      <vt:lpstr>Je suis qui ? Exemple</vt:lpstr>
      <vt:lpstr>Je suis qui ? Exemple</vt:lpstr>
      <vt:lpstr>Je suis qui ?</vt:lpstr>
      <vt:lpstr>Coco Chanel</vt:lpstr>
      <vt:lpstr>Didier Drogba</vt:lpstr>
      <vt:lpstr>Victor Hugo</vt:lpstr>
      <vt:lpstr>Céline Dion</vt:lpstr>
      <vt:lpstr>Jean-Jacques Rousseau</vt:lpstr>
      <vt:lpstr>Marion Cotillard</vt:lpstr>
      <vt:lpstr>Marie Curie</vt:lpstr>
      <vt:lpstr>Stromae</vt:lpstr>
      <vt:lpstr>Je suis qui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Catherine Morris</cp:lastModifiedBy>
  <cp:revision>69</cp:revision>
  <dcterms:created xsi:type="dcterms:W3CDTF">2020-06-12T14:19:03Z</dcterms:created>
  <dcterms:modified xsi:type="dcterms:W3CDTF">2021-03-10T12:03:10Z</dcterms:modified>
</cp:coreProperties>
</file>