
<file path=[Content_Types].xml><?xml version="1.0" encoding="utf-8"?>
<Types xmlns="http://schemas.openxmlformats.org/package/2006/content-types">
  <Default Extension="xml" ContentType="application/xml"/>
  <Default Extension="wav" ContentType="audio/x-wav"/>
  <Default Extension="jpeg" ContentType="image/jpeg"/>
  <Default Extension="jpg" ContentType="image/jpeg"/>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 id="2147483710" r:id="rId2"/>
    <p:sldMasterId id="2147483722" r:id="rId3"/>
    <p:sldMasterId id="2147483734" r:id="rId4"/>
  </p:sldMasterIdLst>
  <p:notesMasterIdLst>
    <p:notesMasterId r:id="rId27"/>
  </p:notesMasterIdLst>
  <p:sldIdLst>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EAFD"/>
    <a:srgbClr val="115076"/>
    <a:srgbClr val="EE6000"/>
    <a:srgbClr val="FBF0D5"/>
    <a:srgbClr val="DAA5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122" autoAdjust="0"/>
    <p:restoredTop sz="79728" autoAdjust="0"/>
  </p:normalViewPr>
  <p:slideViewPr>
    <p:cSldViewPr snapToGrid="0">
      <p:cViewPr varScale="1">
        <p:scale>
          <a:sx n="78" d="100"/>
          <a:sy n="78" d="100"/>
        </p:scale>
        <p:origin x="-104" y="-89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howGuides="1">
      <p:cViewPr varScale="1">
        <p:scale>
          <a:sx n="86" d="100"/>
          <a:sy n="86" d="100"/>
        </p:scale>
        <p:origin x="3786" y="78"/>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notesMaster" Target="notesMasters/notesMaster1.xml"/><Relationship Id="rId28" Type="http://schemas.openxmlformats.org/officeDocument/2006/relationships/printerSettings" Target="printerSettings/printerSettings1.bin"/><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09/02/21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 Id="rId3" Type="http://schemas.openxmlformats.org/officeDocument/2006/relationships/hyperlink" Target="http://mediatheques.valenceromansagglo.fr/cms/articleview/id_profil/518/id_module/5/id/2308"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latin typeface="Calibri"/>
              </a:rPr>
              <a:pPr/>
              <a:t>1</a:t>
            </a:fld>
            <a:endParaRPr lang="en-GB">
              <a:solidFill>
                <a:prstClr val="black"/>
              </a:solidFill>
              <a:latin typeface="Calibri"/>
            </a:endParaRPr>
          </a:p>
        </p:txBody>
      </p:sp>
    </p:spTree>
    <p:extLst>
      <p:ext uri="{BB962C8B-B14F-4D97-AF65-F5344CB8AC3E}">
        <p14:creationId xmlns:p14="http://schemas.microsoft.com/office/powerpoint/2010/main" val="42324057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a:t>
            </a:r>
            <a:r>
              <a:rPr lang="en-GB" b="1" baseline="0" dirty="0"/>
              <a:t> </a:t>
            </a:r>
            <a:r>
              <a:rPr lang="en-GB" b="0" baseline="0" dirty="0"/>
              <a:t>To practise listening to the target words now at sentence level within the full poem.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Play button 1 - top left: audio with full text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Play button 2 - bottom left: audio with text in which colours are obscured with wave sounds. This may be preferable to hearing the full text because students don’t listen out for the colour (they should be listening for the place name and noun).</a:t>
            </a:r>
          </a:p>
          <a:p>
            <a:endParaRPr lang="en-GB" dirty="0"/>
          </a:p>
          <a:p>
            <a:r>
              <a:rPr lang="en-GB"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Decide which version of the text to play (see above).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Click on the appropriate play button.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Students listen and decide which picture represents the noun associated with each place in the poem by writing the correct letter by the place.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p>
          <a:p>
            <a:pPr>
              <a:lnSpc>
                <a:spcPct val="150000"/>
              </a:lnSpc>
            </a:pPr>
            <a:r>
              <a:rPr lang="en-GB" sz="1200" dirty="0">
                <a:solidFill>
                  <a:srgbClr val="002060"/>
                </a:solidFill>
                <a:latin typeface="Century Gothic" panose="020B0502020202020204" pitchFamily="34" charset="0"/>
              </a:rPr>
              <a:t>Rouge </a:t>
            </a:r>
            <a:r>
              <a:rPr lang="en-GB" sz="1200" dirty="0" err="1">
                <a:solidFill>
                  <a:srgbClr val="002060"/>
                </a:solidFill>
                <a:latin typeface="Century Gothic" panose="020B0502020202020204" pitchFamily="34" charset="0"/>
              </a:rPr>
              <a:t>comme</a:t>
            </a:r>
            <a:r>
              <a:rPr lang="en-GB" sz="1200" dirty="0">
                <a:solidFill>
                  <a:srgbClr val="002060"/>
                </a:solidFill>
                <a:latin typeface="Century Gothic" panose="020B0502020202020204" pitchFamily="34" charset="0"/>
              </a:rPr>
              <a:t> un fruit du </a:t>
            </a:r>
            <a:r>
              <a:rPr lang="en-GB" sz="1200" dirty="0" err="1">
                <a:solidFill>
                  <a:srgbClr val="002060"/>
                </a:solidFill>
                <a:latin typeface="Century Gothic" panose="020B0502020202020204" pitchFamily="34" charset="0"/>
              </a:rPr>
              <a:t>Mexique</a:t>
            </a:r>
            <a:r>
              <a:rPr lang="en-GB" sz="1200" dirty="0">
                <a:solidFill>
                  <a:srgbClr val="002060"/>
                </a:solidFill>
                <a:latin typeface="Century Gothic" panose="020B0502020202020204" pitchFamily="34" charset="0"/>
              </a:rPr>
              <a:t>		</a:t>
            </a:r>
          </a:p>
          <a:p>
            <a:pPr>
              <a:lnSpc>
                <a:spcPct val="150000"/>
              </a:lnSpc>
            </a:pPr>
            <a:r>
              <a:rPr lang="en-GB" sz="1200" dirty="0">
                <a:solidFill>
                  <a:srgbClr val="002060"/>
                </a:solidFill>
                <a:latin typeface="Century Gothic" panose="020B0502020202020204" pitchFamily="34" charset="0"/>
              </a:rPr>
              <a:t>Orange </a:t>
            </a:r>
            <a:r>
              <a:rPr lang="en-GB" sz="1200" dirty="0" err="1">
                <a:solidFill>
                  <a:srgbClr val="002060"/>
                </a:solidFill>
                <a:latin typeface="Century Gothic" panose="020B0502020202020204" pitchFamily="34" charset="0"/>
              </a:rPr>
              <a:t>comme</a:t>
            </a:r>
            <a:r>
              <a:rPr lang="en-GB" sz="1200" dirty="0">
                <a:solidFill>
                  <a:srgbClr val="002060"/>
                </a:solidFill>
                <a:latin typeface="Century Gothic" panose="020B0502020202020204" pitchFamily="34" charset="0"/>
              </a:rPr>
              <a:t> le sable </a:t>
            </a:r>
            <a:r>
              <a:rPr lang="en-GB" sz="1200" dirty="0" err="1">
                <a:solidFill>
                  <a:srgbClr val="002060"/>
                </a:solidFill>
                <a:latin typeface="Century Gothic" panose="020B0502020202020204" pitchFamily="34" charset="0"/>
              </a:rPr>
              <a:t>d’Afrique</a:t>
            </a:r>
            <a:r>
              <a:rPr lang="en-GB" sz="1200" dirty="0">
                <a:solidFill>
                  <a:srgbClr val="002060"/>
                </a:solidFill>
                <a:latin typeface="Century Gothic" panose="020B0502020202020204" pitchFamily="34" charset="0"/>
              </a:rPr>
              <a:t>		</a:t>
            </a:r>
          </a:p>
          <a:p>
            <a:pPr>
              <a:lnSpc>
                <a:spcPct val="150000"/>
              </a:lnSpc>
            </a:pPr>
            <a:r>
              <a:rPr lang="en-GB" sz="1200" dirty="0" err="1">
                <a:solidFill>
                  <a:srgbClr val="002060"/>
                </a:solidFill>
                <a:latin typeface="Century Gothic" panose="020B0502020202020204" pitchFamily="34" charset="0"/>
              </a:rPr>
              <a:t>Jaune</a:t>
            </a:r>
            <a:r>
              <a:rPr lang="en-GB" sz="1200" dirty="0">
                <a:solidFill>
                  <a:srgbClr val="002060"/>
                </a:solidFill>
                <a:latin typeface="Century Gothic" panose="020B0502020202020204" pitchFamily="34" charset="0"/>
              </a:rPr>
              <a:t> </a:t>
            </a:r>
            <a:r>
              <a:rPr lang="en-GB" sz="1200" dirty="0" err="1">
                <a:solidFill>
                  <a:srgbClr val="002060"/>
                </a:solidFill>
                <a:latin typeface="Century Gothic" panose="020B0502020202020204" pitchFamily="34" charset="0"/>
              </a:rPr>
              <a:t>comme</a:t>
            </a:r>
            <a:r>
              <a:rPr lang="en-GB" sz="1200" dirty="0">
                <a:solidFill>
                  <a:srgbClr val="002060"/>
                </a:solidFill>
                <a:latin typeface="Century Gothic" panose="020B0502020202020204" pitchFamily="34" charset="0"/>
              </a:rPr>
              <a:t> les </a:t>
            </a:r>
            <a:r>
              <a:rPr lang="en-GB" sz="1200" dirty="0" err="1">
                <a:solidFill>
                  <a:srgbClr val="002060"/>
                </a:solidFill>
                <a:latin typeface="Century Gothic" panose="020B0502020202020204" pitchFamily="34" charset="0"/>
              </a:rPr>
              <a:t>girafes</a:t>
            </a:r>
            <a:r>
              <a:rPr lang="en-GB" sz="1200" dirty="0">
                <a:solidFill>
                  <a:srgbClr val="002060"/>
                </a:solidFill>
                <a:latin typeface="Century Gothic" panose="020B0502020202020204" pitchFamily="34" charset="0"/>
              </a:rPr>
              <a:t> </a:t>
            </a:r>
            <a:r>
              <a:rPr lang="en-GB" sz="1200" dirty="0" err="1">
                <a:solidFill>
                  <a:srgbClr val="002060"/>
                </a:solidFill>
                <a:latin typeface="Century Gothic" panose="020B0502020202020204" pitchFamily="34" charset="0"/>
              </a:rPr>
              <a:t>chics</a:t>
            </a:r>
            <a:endParaRPr lang="en-GB" sz="1200" dirty="0">
              <a:solidFill>
                <a:srgbClr val="002060"/>
              </a:solidFill>
              <a:latin typeface="Century Gothic" panose="020B0502020202020204" pitchFamily="34" charset="0"/>
            </a:endParaRPr>
          </a:p>
          <a:p>
            <a:pPr>
              <a:lnSpc>
                <a:spcPct val="150000"/>
              </a:lnSpc>
            </a:pPr>
            <a:r>
              <a:rPr lang="en-GB" sz="1200" dirty="0" err="1">
                <a:solidFill>
                  <a:srgbClr val="002060"/>
                </a:solidFill>
                <a:latin typeface="Century Gothic" panose="020B0502020202020204" pitchFamily="34" charset="0"/>
              </a:rPr>
              <a:t>Vert</a:t>
            </a:r>
            <a:r>
              <a:rPr lang="en-GB" sz="1200" dirty="0">
                <a:solidFill>
                  <a:srgbClr val="002060"/>
                </a:solidFill>
                <a:latin typeface="Century Gothic" panose="020B0502020202020204" pitchFamily="34" charset="0"/>
              </a:rPr>
              <a:t>  </a:t>
            </a:r>
            <a:r>
              <a:rPr lang="en-GB" sz="1200" dirty="0" err="1">
                <a:solidFill>
                  <a:srgbClr val="002060"/>
                </a:solidFill>
                <a:latin typeface="Century Gothic" panose="020B0502020202020204" pitchFamily="34" charset="0"/>
              </a:rPr>
              <a:t>comme</a:t>
            </a:r>
            <a:r>
              <a:rPr lang="en-GB" sz="1200" dirty="0">
                <a:solidFill>
                  <a:srgbClr val="002060"/>
                </a:solidFill>
                <a:latin typeface="Century Gothic" panose="020B0502020202020204" pitchFamily="34" charset="0"/>
              </a:rPr>
              <a:t> un sorbet </a:t>
            </a:r>
            <a:r>
              <a:rPr lang="en-GB" sz="1200" dirty="0" err="1">
                <a:solidFill>
                  <a:srgbClr val="002060"/>
                </a:solidFill>
                <a:latin typeface="Century Gothic" panose="020B0502020202020204" pitchFamily="34" charset="0"/>
              </a:rPr>
              <a:t>Jamaïque</a:t>
            </a:r>
            <a:endParaRPr lang="en-GB" sz="1200" dirty="0">
              <a:solidFill>
                <a:srgbClr val="002060"/>
              </a:solidFill>
              <a:latin typeface="Century Gothic" panose="020B0502020202020204" pitchFamily="34" charset="0"/>
            </a:endParaRPr>
          </a:p>
          <a:p>
            <a:pPr>
              <a:lnSpc>
                <a:spcPct val="150000"/>
              </a:lnSpc>
            </a:pPr>
            <a:r>
              <a:rPr lang="en-GB" sz="1200" dirty="0">
                <a:solidFill>
                  <a:srgbClr val="002060"/>
                </a:solidFill>
                <a:latin typeface="Century Gothic" panose="020B0502020202020204" pitchFamily="34" charset="0"/>
              </a:rPr>
              <a:t>Bleu </a:t>
            </a:r>
            <a:r>
              <a:rPr lang="en-GB" sz="1200" dirty="0" err="1">
                <a:solidFill>
                  <a:srgbClr val="002060"/>
                </a:solidFill>
                <a:latin typeface="Century Gothic" panose="020B0502020202020204" pitchFamily="34" charset="0"/>
              </a:rPr>
              <a:t>comme</a:t>
            </a:r>
            <a:r>
              <a:rPr lang="en-GB" sz="1200" dirty="0">
                <a:solidFill>
                  <a:srgbClr val="002060"/>
                </a:solidFill>
                <a:latin typeface="Century Gothic" panose="020B0502020202020204" pitchFamily="34" charset="0"/>
              </a:rPr>
              <a:t> les </a:t>
            </a:r>
            <a:r>
              <a:rPr lang="en-GB" sz="1200" dirty="0" err="1">
                <a:solidFill>
                  <a:srgbClr val="002060"/>
                </a:solidFill>
                <a:latin typeface="Century Gothic" panose="020B0502020202020204" pitchFamily="34" charset="0"/>
              </a:rPr>
              <a:t>vagues</a:t>
            </a:r>
            <a:r>
              <a:rPr lang="en-GB" sz="1200" dirty="0">
                <a:solidFill>
                  <a:srgbClr val="002060"/>
                </a:solidFill>
                <a:latin typeface="Century Gothic" panose="020B0502020202020204" pitchFamily="34" charset="0"/>
              </a:rPr>
              <a:t> de </a:t>
            </a:r>
            <a:r>
              <a:rPr lang="en-GB" sz="1200" dirty="0" err="1">
                <a:solidFill>
                  <a:srgbClr val="002060"/>
                </a:solidFill>
                <a:latin typeface="Century Gothic" panose="020B0502020202020204" pitchFamily="34" charset="0"/>
              </a:rPr>
              <a:t>Pacifique</a:t>
            </a:r>
            <a:endParaRPr lang="en-GB" sz="1200" dirty="0">
              <a:solidFill>
                <a:srgbClr val="002060"/>
              </a:solidFill>
              <a:latin typeface="Century Gothic" panose="020B0502020202020204" pitchFamily="34" charset="0"/>
            </a:endParaRPr>
          </a:p>
          <a:p>
            <a:pPr>
              <a:lnSpc>
                <a:spcPct val="150000"/>
              </a:lnSpc>
            </a:pPr>
            <a:r>
              <a:rPr lang="en-GB" sz="1200" dirty="0">
                <a:solidFill>
                  <a:srgbClr val="002060"/>
                </a:solidFill>
                <a:latin typeface="Century Gothic" panose="020B0502020202020204" pitchFamily="34" charset="0"/>
              </a:rPr>
              <a:t>Indigo </a:t>
            </a:r>
            <a:r>
              <a:rPr lang="en-GB" sz="1200" dirty="0" err="1">
                <a:solidFill>
                  <a:srgbClr val="002060"/>
                </a:solidFill>
                <a:latin typeface="Century Gothic" panose="020B0502020202020204" pitchFamily="34" charset="0"/>
              </a:rPr>
              <a:t>comme</a:t>
            </a:r>
            <a:r>
              <a:rPr lang="en-GB" sz="1200" dirty="0">
                <a:solidFill>
                  <a:srgbClr val="002060"/>
                </a:solidFill>
                <a:latin typeface="Century Gothic" panose="020B0502020202020204" pitchFamily="34" charset="0"/>
              </a:rPr>
              <a:t> un </a:t>
            </a:r>
            <a:r>
              <a:rPr lang="en-GB" sz="1200" dirty="0" err="1">
                <a:solidFill>
                  <a:srgbClr val="002060"/>
                </a:solidFill>
                <a:latin typeface="Century Gothic" panose="020B0502020202020204" pitchFamily="34" charset="0"/>
              </a:rPr>
              <a:t>papillon</a:t>
            </a:r>
            <a:r>
              <a:rPr lang="en-GB" sz="1200" dirty="0">
                <a:solidFill>
                  <a:srgbClr val="002060"/>
                </a:solidFill>
                <a:latin typeface="Century Gothic" panose="020B0502020202020204" pitchFamily="34" charset="0"/>
              </a:rPr>
              <a:t> de </a:t>
            </a:r>
            <a:r>
              <a:rPr lang="en-GB" sz="1200" dirty="0" err="1">
                <a:solidFill>
                  <a:srgbClr val="002060"/>
                </a:solidFill>
                <a:latin typeface="Century Gothic" panose="020B0502020202020204" pitchFamily="34" charset="0"/>
              </a:rPr>
              <a:t>tropiques</a:t>
            </a:r>
            <a:endParaRPr lang="en-GB" sz="1200" dirty="0">
              <a:solidFill>
                <a:srgbClr val="002060"/>
              </a:solidFill>
              <a:latin typeface="Century Gothic" panose="020B0502020202020204" pitchFamily="34" charset="0"/>
            </a:endParaRPr>
          </a:p>
          <a:p>
            <a:pPr>
              <a:lnSpc>
                <a:spcPct val="150000"/>
              </a:lnSpc>
            </a:pPr>
            <a:r>
              <a:rPr lang="en-GB" sz="1200" dirty="0">
                <a:solidFill>
                  <a:srgbClr val="002060"/>
                </a:solidFill>
                <a:latin typeface="Century Gothic" panose="020B0502020202020204" pitchFamily="34" charset="0"/>
              </a:rPr>
              <a:t>Violet </a:t>
            </a:r>
            <a:r>
              <a:rPr lang="en-GB" sz="1200" dirty="0" err="1">
                <a:solidFill>
                  <a:srgbClr val="002060"/>
                </a:solidFill>
                <a:latin typeface="Century Gothic" panose="020B0502020202020204" pitchFamily="34" charset="0"/>
              </a:rPr>
              <a:t>comme</a:t>
            </a:r>
            <a:r>
              <a:rPr lang="en-GB" sz="1200" dirty="0">
                <a:solidFill>
                  <a:srgbClr val="002060"/>
                </a:solidFill>
                <a:latin typeface="Century Gothic" panose="020B0502020202020204" pitchFamily="34" charset="0"/>
              </a:rPr>
              <a:t> les </a:t>
            </a:r>
            <a:r>
              <a:rPr lang="en-GB" sz="1200" dirty="0" err="1">
                <a:solidFill>
                  <a:srgbClr val="002060"/>
                </a:solidFill>
                <a:latin typeface="Century Gothic" panose="020B0502020202020204" pitchFamily="34" charset="0"/>
              </a:rPr>
              <a:t>volcans</a:t>
            </a:r>
            <a:r>
              <a:rPr lang="en-GB" sz="1200" dirty="0">
                <a:solidFill>
                  <a:srgbClr val="002060"/>
                </a:solidFill>
                <a:latin typeface="Century Gothic" panose="020B0502020202020204" pitchFamily="34" charset="0"/>
              </a:rPr>
              <a:t> de Martinique</a:t>
            </a:r>
          </a:p>
          <a:p>
            <a:pPr>
              <a:lnSpc>
                <a:spcPct val="150000"/>
              </a:lnSpc>
            </a:pPr>
            <a:r>
              <a:rPr lang="en-GB" sz="1200" dirty="0">
                <a:solidFill>
                  <a:srgbClr val="002060"/>
                </a:solidFill>
                <a:latin typeface="Century Gothic" panose="020B0502020202020204" pitchFamily="34" charset="0"/>
              </a:rPr>
              <a:t>Qui </a:t>
            </a:r>
            <a:r>
              <a:rPr lang="en-GB" sz="1200" dirty="0" err="1">
                <a:solidFill>
                  <a:srgbClr val="002060"/>
                </a:solidFill>
                <a:latin typeface="Century Gothic" panose="020B0502020202020204" pitchFamily="34" charset="0"/>
              </a:rPr>
              <a:t>donc</a:t>
            </a:r>
            <a:r>
              <a:rPr lang="en-GB" sz="1200" dirty="0">
                <a:solidFill>
                  <a:srgbClr val="002060"/>
                </a:solidFill>
                <a:latin typeface="Century Gothic" panose="020B0502020202020204" pitchFamily="34" charset="0"/>
              </a:rPr>
              <a:t> </a:t>
            </a:r>
            <a:r>
              <a:rPr lang="en-GB" sz="1200" dirty="0" err="1">
                <a:solidFill>
                  <a:srgbClr val="002060"/>
                </a:solidFill>
                <a:latin typeface="Century Gothic" panose="020B0502020202020204" pitchFamily="34" charset="0"/>
              </a:rPr>
              <a:t>est</a:t>
            </a:r>
            <a:r>
              <a:rPr lang="en-GB" sz="1200" dirty="0">
                <a:solidFill>
                  <a:srgbClr val="002060"/>
                </a:solidFill>
                <a:latin typeface="Century Gothic" panose="020B0502020202020204" pitchFamily="34" charset="0"/>
              </a:rPr>
              <a:t> </a:t>
            </a:r>
            <a:r>
              <a:rPr lang="en-GB" sz="1200" dirty="0" err="1">
                <a:solidFill>
                  <a:srgbClr val="002060"/>
                </a:solidFill>
                <a:latin typeface="Century Gothic" panose="020B0502020202020204" pitchFamily="34" charset="0"/>
              </a:rPr>
              <a:t>aussi</a:t>
            </a:r>
            <a:r>
              <a:rPr lang="en-GB" sz="1200" dirty="0">
                <a:solidFill>
                  <a:srgbClr val="002060"/>
                </a:solidFill>
                <a:latin typeface="Century Gothic" panose="020B0502020202020204" pitchFamily="34" charset="0"/>
              </a:rPr>
              <a:t> </a:t>
            </a:r>
            <a:r>
              <a:rPr lang="en-GB" sz="1200" dirty="0" err="1">
                <a:solidFill>
                  <a:srgbClr val="002060"/>
                </a:solidFill>
                <a:latin typeface="Century Gothic" panose="020B0502020202020204" pitchFamily="34" charset="0"/>
              </a:rPr>
              <a:t>fantastique</a:t>
            </a:r>
            <a:r>
              <a:rPr lang="en-GB" sz="1200" dirty="0">
                <a:solidFill>
                  <a:srgbClr val="002060"/>
                </a:solidFill>
                <a:latin typeface="Century Gothic" panose="020B0502020202020204" pitchFamily="34" charset="0"/>
              </a:rPr>
              <a:t>?</a:t>
            </a:r>
          </a:p>
          <a:p>
            <a:pPr>
              <a:lnSpc>
                <a:spcPct val="150000"/>
              </a:lnSpc>
            </a:pPr>
            <a:r>
              <a:rPr lang="en-GB" sz="1200" dirty="0">
                <a:solidFill>
                  <a:srgbClr val="002060"/>
                </a:solidFill>
                <a:latin typeface="Century Gothic" panose="020B0502020202020204" pitchFamily="34" charset="0"/>
              </a:rPr>
              <a:t>Est-</a:t>
            </a:r>
            <a:r>
              <a:rPr lang="en-GB" sz="1200" dirty="0" err="1">
                <a:solidFill>
                  <a:srgbClr val="002060"/>
                </a:solidFill>
                <a:latin typeface="Century Gothic" panose="020B0502020202020204" pitchFamily="34" charset="0"/>
              </a:rPr>
              <a:t>ce</a:t>
            </a:r>
            <a:r>
              <a:rPr lang="en-GB" sz="1200" dirty="0">
                <a:solidFill>
                  <a:srgbClr val="002060"/>
                </a:solidFill>
                <a:latin typeface="Century Gothic" panose="020B0502020202020204" pitchFamily="34" charset="0"/>
              </a:rPr>
              <a:t> un </a:t>
            </a:r>
            <a:r>
              <a:rPr lang="en-GB" sz="1200" dirty="0" err="1">
                <a:solidFill>
                  <a:srgbClr val="002060"/>
                </a:solidFill>
                <a:latin typeface="Century Gothic" panose="020B0502020202020204" pitchFamily="34" charset="0"/>
              </a:rPr>
              <a:t>rêve</a:t>
            </a:r>
            <a:r>
              <a:rPr lang="en-GB" sz="1200" dirty="0">
                <a:solidFill>
                  <a:srgbClr val="002060"/>
                </a:solidFill>
                <a:latin typeface="Century Gothic" panose="020B0502020202020204" pitchFamily="34" charset="0"/>
              </a:rPr>
              <a:t> </a:t>
            </a:r>
            <a:r>
              <a:rPr lang="en-GB" sz="1200" dirty="0" err="1">
                <a:solidFill>
                  <a:srgbClr val="002060"/>
                </a:solidFill>
                <a:latin typeface="Century Gothic" panose="020B0502020202020204" pitchFamily="34" charset="0"/>
              </a:rPr>
              <a:t>ou</a:t>
            </a:r>
            <a:r>
              <a:rPr lang="en-GB" sz="1200" dirty="0">
                <a:solidFill>
                  <a:srgbClr val="002060"/>
                </a:solidFill>
                <a:latin typeface="Century Gothic" panose="020B0502020202020204" pitchFamily="34" charset="0"/>
              </a:rPr>
              <a:t> </a:t>
            </a:r>
            <a:r>
              <a:rPr lang="en-GB" sz="1200" dirty="0" err="1">
                <a:solidFill>
                  <a:srgbClr val="002060"/>
                </a:solidFill>
                <a:latin typeface="Century Gothic" panose="020B0502020202020204" pitchFamily="34" charset="0"/>
              </a:rPr>
              <a:t>est-ce</a:t>
            </a:r>
            <a:r>
              <a:rPr lang="en-GB" sz="1200" dirty="0">
                <a:solidFill>
                  <a:srgbClr val="002060"/>
                </a:solidFill>
                <a:latin typeface="Century Gothic" panose="020B0502020202020204" pitchFamily="34" charset="0"/>
              </a:rPr>
              <a:t> </a:t>
            </a:r>
            <a:r>
              <a:rPr lang="en-GB" sz="1200" dirty="0" err="1">
                <a:solidFill>
                  <a:srgbClr val="002060"/>
                </a:solidFill>
                <a:latin typeface="Century Gothic" panose="020B0502020202020204" pitchFamily="34" charset="0"/>
              </a:rPr>
              <a:t>véridique</a:t>
            </a:r>
            <a:r>
              <a:rPr lang="en-GB" sz="1200" dirty="0">
                <a:solidFill>
                  <a:srgbClr val="002060"/>
                </a:solidFill>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C’est</a:t>
            </a:r>
            <a:r>
              <a:rPr lang="en-GB" dirty="0"/>
              <a:t> </a:t>
            </a:r>
            <a:r>
              <a:rPr lang="en-GB" dirty="0" err="1"/>
              <a:t>dans</a:t>
            </a:r>
            <a:r>
              <a:rPr lang="en-GB" dirty="0"/>
              <a:t> le </a:t>
            </a:r>
            <a:r>
              <a:rPr lang="en-GB" dirty="0" err="1"/>
              <a:t>ciel</a:t>
            </a:r>
            <a:r>
              <a:rPr lang="en-GB" dirty="0"/>
              <a:t> </a:t>
            </a:r>
            <a:r>
              <a:rPr lang="en-GB" dirty="0" err="1"/>
              <a:t>mangnifique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L’arc</a:t>
            </a:r>
            <a:r>
              <a:rPr lang="en-GB" dirty="0"/>
              <a:t> aux sept couleurs </a:t>
            </a:r>
            <a:r>
              <a:rPr lang="en-GB" dirty="0" err="1"/>
              <a:t>magique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endParaRPr lang="en-GB" baseline="0"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latin typeface="Calibri"/>
              </a:rPr>
              <a:pPr/>
              <a:t>11</a:t>
            </a:fld>
            <a:endParaRPr lang="en-GB">
              <a:solidFill>
                <a:prstClr val="black"/>
              </a:solidFill>
              <a:latin typeface="Calibri"/>
            </a:endParaRPr>
          </a:p>
        </p:txBody>
      </p:sp>
    </p:spTree>
    <p:extLst>
      <p:ext uri="{BB962C8B-B14F-4D97-AF65-F5344CB8AC3E}">
        <p14:creationId xmlns:p14="http://schemas.microsoft.com/office/powerpoint/2010/main" val="37889040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Full text for reference.</a:t>
            </a: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latin typeface="Calibri"/>
              </a:rPr>
              <a:pPr/>
              <a:t>12</a:t>
            </a:fld>
            <a:endParaRPr lang="en-GB">
              <a:solidFill>
                <a:prstClr val="black"/>
              </a:solidFill>
              <a:latin typeface="Calibri"/>
            </a:endParaRPr>
          </a:p>
        </p:txBody>
      </p:sp>
    </p:spTree>
    <p:extLst>
      <p:ext uri="{BB962C8B-B14F-4D97-AF65-F5344CB8AC3E}">
        <p14:creationId xmlns:p14="http://schemas.microsoft.com/office/powerpoint/2010/main" val="3124076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Timing: 5 minutes</a:t>
            </a:r>
            <a:r>
              <a:rPr lang="en-GB" baseline="0" dirty="0"/>
              <a:t/>
            </a:r>
            <a:br>
              <a:rPr lang="en-GB" baseline="0" dirty="0"/>
            </a:br>
            <a:endParaRPr lang="en-GB" baseline="0" dirty="0"/>
          </a:p>
          <a:p>
            <a:r>
              <a:rPr lang="en-GB" b="1" baseline="0" dirty="0"/>
              <a:t>Aim: </a:t>
            </a:r>
            <a:r>
              <a:rPr lang="en-GB" b="0" baseline="0" dirty="0"/>
              <a:t>T</a:t>
            </a:r>
            <a:r>
              <a:rPr lang="en-GB" baseline="0" dirty="0"/>
              <a:t>o consolidate SSC knowledge of selected key words from the poem.</a:t>
            </a:r>
          </a:p>
          <a:p>
            <a:endParaRPr lang="en-GB" baseline="0" dirty="0"/>
          </a:p>
          <a:p>
            <a:r>
              <a:rPr lang="en-GB" b="1" baseline="0" dirty="0"/>
              <a:t>Procedure:</a:t>
            </a:r>
          </a:p>
          <a:p>
            <a:pPr marL="228600" indent="-228600">
              <a:buAutoNum type="arabicPeriod"/>
            </a:pPr>
            <a:r>
              <a:rPr lang="en-GB" baseline="0" dirty="0"/>
              <a:t>Students say out loud the word.</a:t>
            </a:r>
          </a:p>
          <a:p>
            <a:pPr marL="228600" indent="-228600">
              <a:buAutoNum type="arabicPeriod"/>
            </a:pPr>
            <a:r>
              <a:rPr lang="en-GB" baseline="0" dirty="0"/>
              <a:t>Students classify the word according to the categories within the Venn diagram. </a:t>
            </a:r>
          </a:p>
          <a:p>
            <a:pPr marL="228600" indent="-228600">
              <a:buAutoNum type="arabicPeriod"/>
            </a:pPr>
            <a:r>
              <a:rPr lang="en-GB" baseline="0" dirty="0"/>
              <a:t>Click on the words to reveal their position within the Venn diagram. </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latin typeface="Calibri"/>
              </a:rPr>
              <a:pPr/>
              <a:t>13</a:t>
            </a:fld>
            <a:endParaRPr lang="en-GB">
              <a:solidFill>
                <a:prstClr val="black"/>
              </a:solidFill>
              <a:latin typeface="Calibri"/>
            </a:endParaRPr>
          </a:p>
        </p:txBody>
      </p:sp>
    </p:spTree>
    <p:extLst>
      <p:ext uri="{BB962C8B-B14F-4D97-AF65-F5344CB8AC3E}">
        <p14:creationId xmlns:p14="http://schemas.microsoft.com/office/powerpoint/2010/main" val="17363946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2 minutes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a:t>
            </a:r>
            <a:r>
              <a:rPr lang="en-GB" b="1" baseline="0" dirty="0"/>
              <a:t> </a:t>
            </a:r>
            <a:r>
              <a:rPr lang="en-GB" b="0" baseline="0" dirty="0"/>
              <a:t>To practise key sounds within target words from the poem and linking these to the spellings.</a:t>
            </a:r>
          </a:p>
          <a:p>
            <a:endParaRPr lang="en-GB" dirty="0"/>
          </a:p>
          <a:p>
            <a:r>
              <a:rPr lang="en-GB" b="1" dirty="0"/>
              <a:t>Procedure:</a:t>
            </a:r>
          </a:p>
          <a:p>
            <a:pPr marL="228600" indent="-228600">
              <a:buAutoNum type="arabicPeriod"/>
            </a:pPr>
            <a:r>
              <a:rPr lang="en-GB" b="0" dirty="0"/>
              <a:t>Elicit</a:t>
            </a:r>
            <a:r>
              <a:rPr lang="en-GB" b="0" baseline="0" dirty="0"/>
              <a:t> the SSCs [</a:t>
            </a:r>
            <a:r>
              <a:rPr lang="en-GB" b="0" baseline="0" dirty="0" err="1"/>
              <a:t>i</a:t>
            </a:r>
            <a:r>
              <a:rPr lang="en-GB" b="0" baseline="0" dirty="0"/>
              <a:t>] and [</a:t>
            </a:r>
            <a:r>
              <a:rPr lang="en-GB" b="0" baseline="0" dirty="0" err="1"/>
              <a:t>qu</a:t>
            </a:r>
            <a:r>
              <a:rPr lang="en-GB" b="0" baseline="0" dirty="0"/>
              <a:t>] from students.</a:t>
            </a:r>
          </a:p>
          <a:p>
            <a:pPr marL="228600" indent="-228600">
              <a:buAutoNum type="arabicPeriod"/>
            </a:pPr>
            <a:r>
              <a:rPr lang="en-GB" b="0" baseline="0" dirty="0"/>
              <a:t>Click to reveal the word containing the target SSCs and elicit the pronunciation from students, reinforcing correct pronunciation where necessary.</a:t>
            </a:r>
          </a:p>
          <a:p>
            <a:pPr marL="228600" indent="-228600">
              <a:buAutoNum type="arabicPeriod"/>
            </a:pPr>
            <a:r>
              <a:rPr lang="en-GB" b="0" baseline="0" dirty="0"/>
              <a:t>Repeat for SSCs: [</a:t>
            </a:r>
            <a:r>
              <a:rPr lang="en-GB" b="0" baseline="0" dirty="0" err="1"/>
              <a:t>ou</a:t>
            </a:r>
            <a:r>
              <a:rPr lang="en-GB" b="0" baseline="0" dirty="0"/>
              <a:t>], then [j] and [</a:t>
            </a:r>
            <a:r>
              <a:rPr lang="en-GB" b="0" baseline="0" dirty="0" err="1"/>
              <a:t>gi</a:t>
            </a:r>
            <a:r>
              <a:rPr lang="en-GB" b="0" baseline="0" dirty="0"/>
              <a:t>].</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latin typeface="Calibri"/>
              </a:rPr>
              <a:pPr/>
              <a:t>14</a:t>
            </a:fld>
            <a:endParaRPr lang="en-GB">
              <a:solidFill>
                <a:prstClr val="black"/>
              </a:solidFill>
              <a:latin typeface="Calibri"/>
            </a:endParaRPr>
          </a:p>
        </p:txBody>
      </p:sp>
    </p:spTree>
    <p:extLst>
      <p:ext uri="{BB962C8B-B14F-4D97-AF65-F5344CB8AC3E}">
        <p14:creationId xmlns:p14="http://schemas.microsoft.com/office/powerpoint/2010/main" val="28819508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b="1" baseline="0" dirty="0"/>
              <a:t> 5 minutes</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Written recognition and production of the colour terms which form part of this week’s vocabulary set. Revision of ‘</a:t>
            </a:r>
            <a:r>
              <a:rPr lang="en-GB" b="0" dirty="0" err="1"/>
              <a:t>vrai</a:t>
            </a:r>
            <a:r>
              <a:rPr lang="en-GB" b="0" dirty="0"/>
              <a:t>’ and ‘faux’ which feature in this week’s revisited vocabulary set.</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Students write 1-6 in their books.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They read the sentences and write </a:t>
            </a:r>
            <a:r>
              <a:rPr lang="en-GB" b="0" i="1" baseline="0" dirty="0" err="1"/>
              <a:t>vrai</a:t>
            </a:r>
            <a:r>
              <a:rPr lang="en-GB" b="0" i="1" baseline="0" dirty="0"/>
              <a:t> </a:t>
            </a:r>
            <a:r>
              <a:rPr lang="en-GB" b="0" i="0" baseline="0" dirty="0"/>
              <a:t>or </a:t>
            </a:r>
            <a:r>
              <a:rPr lang="en-GB" b="0" i="1" baseline="0" dirty="0"/>
              <a:t>faux </a:t>
            </a:r>
            <a:r>
              <a:rPr lang="en-GB" b="0" i="0" baseline="0" dirty="0"/>
              <a:t>in their books.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i="0" baseline="0" dirty="0"/>
              <a:t>They then fill the gaps with the correct colour. Remind students that colours are adjectives, and they need to add an –e to the feminine form where necessary.</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i="0" baseline="0" dirty="0"/>
              <a:t>Answers appear on clicks.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b="0"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r>
              <a:rPr lang="en-GB" baseline="0" dirty="0"/>
              <a:t/>
            </a:r>
            <a:br>
              <a:rPr lang="en-GB" baseline="0" dirty="0"/>
            </a:br>
            <a:r>
              <a:rPr lang="en-GB" baseline="0" dirty="0"/>
              <a:t>rose [2671], </a:t>
            </a:r>
            <a:r>
              <a:rPr lang="en-GB" baseline="0" dirty="0" err="1"/>
              <a:t>banane</a:t>
            </a:r>
            <a:r>
              <a:rPr lang="en-GB" baseline="0" dirty="0"/>
              <a:t> [&gt;5000], </a:t>
            </a:r>
            <a:r>
              <a:rPr lang="en-GB" baseline="0" dirty="0" err="1"/>
              <a:t>concombre</a:t>
            </a:r>
            <a:r>
              <a:rPr lang="en-GB" baseline="0" dirty="0"/>
              <a:t> [&gt;5000], </a:t>
            </a:r>
            <a:r>
              <a:rPr lang="en-GB" baseline="0" dirty="0" err="1"/>
              <a:t>plante</a:t>
            </a:r>
            <a:r>
              <a:rPr lang="en-GB" baseline="0" dirty="0"/>
              <a:t> [2702], carotte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a:defRPr/>
            </a:pPr>
            <a:fld id="{672843D9-4757-4631-B0CD-BAA271821DF5}" type="slidenum">
              <a:rPr lang="en-GB" smtClean="0">
                <a:solidFill>
                  <a:prstClr val="black"/>
                </a:solidFill>
                <a:latin typeface="Calibri" panose="020F0502020204030204"/>
              </a:rPr>
              <a:pPr>
                <a:defRPr/>
              </a:pPr>
              <a:t>15</a:t>
            </a:fld>
            <a:endParaRPr lang="en-GB">
              <a:solidFill>
                <a:prstClr val="black"/>
              </a:solidFill>
              <a:latin typeface="Calibri" panose="020F0502020204030204"/>
            </a:endParaRPr>
          </a:p>
        </p:txBody>
      </p:sp>
    </p:spTree>
    <p:extLst>
      <p:ext uri="{BB962C8B-B14F-4D97-AF65-F5344CB8AC3E}">
        <p14:creationId xmlns:p14="http://schemas.microsoft.com/office/powerpoint/2010/main" val="24677850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b="1" baseline="0" dirty="0"/>
              <a:t> 2 minutes</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recap the pronunciation of colours ahead of</a:t>
            </a:r>
            <a:r>
              <a:rPr lang="en-GB" b="0" baseline="0" dirty="0"/>
              <a:t> the speaking activity.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1. In pairs students name the colours.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Elicit answers from students to clarify.</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indent="0">
              <a:buNone/>
            </a:pPr>
            <a:endParaRPr lang="en-GB" baseline="0"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latin typeface="Calibri"/>
              </a:rPr>
              <a:pPr/>
              <a:t>16</a:t>
            </a:fld>
            <a:endParaRPr lang="en-GB">
              <a:solidFill>
                <a:prstClr val="black"/>
              </a:solidFill>
              <a:latin typeface="Calibri"/>
            </a:endParaRPr>
          </a:p>
        </p:txBody>
      </p:sp>
    </p:spTree>
    <p:extLst>
      <p:ext uri="{BB962C8B-B14F-4D97-AF65-F5344CB8AC3E}">
        <p14:creationId xmlns:p14="http://schemas.microsoft.com/office/powerpoint/2010/main" val="13718568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3 minutes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a:t>
            </a:r>
            <a:r>
              <a:rPr lang="en-GB" b="1" baseline="0" dirty="0"/>
              <a:t> </a:t>
            </a:r>
            <a:r>
              <a:rPr lang="en-GB" b="0" baseline="0" dirty="0"/>
              <a:t>To promote recall of key vocabulary from the poem in the oral modality plus meanings in English of the full sentences.</a:t>
            </a:r>
          </a:p>
          <a:p>
            <a:endParaRPr lang="en-GB" dirty="0"/>
          </a:p>
          <a:p>
            <a:r>
              <a:rPr lang="en-GB" b="1" dirty="0"/>
              <a:t>Procedure:</a:t>
            </a:r>
          </a:p>
          <a:p>
            <a:pPr marL="228600" indent="-228600">
              <a:buAutoNum type="arabicPeriod"/>
            </a:pPr>
            <a:r>
              <a:rPr lang="en-GB" baseline="0" dirty="0"/>
              <a:t>Use the pictures in the gaps to elicit the missing words.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A mixed word/picture-based read aloud task could then be done in pairs.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Ask students for the translations of the sentences into English.</a:t>
            </a: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latin typeface="Calibri"/>
              </a:rPr>
              <a:pPr/>
              <a:t>17</a:t>
            </a:fld>
            <a:endParaRPr lang="en-GB">
              <a:solidFill>
                <a:prstClr val="black"/>
              </a:solidFill>
              <a:latin typeface="Calibri"/>
            </a:endParaRPr>
          </a:p>
        </p:txBody>
      </p:sp>
    </p:spTree>
    <p:extLst>
      <p:ext uri="{BB962C8B-B14F-4D97-AF65-F5344CB8AC3E}">
        <p14:creationId xmlns:p14="http://schemas.microsoft.com/office/powerpoint/2010/main" val="13896059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p>
          <a:p>
            <a:endParaRPr lang="en-GB" dirty="0"/>
          </a:p>
          <a:p>
            <a:r>
              <a:rPr lang="en-GB" b="1" dirty="0"/>
              <a:t>Aim: </a:t>
            </a:r>
            <a:r>
              <a:rPr lang="en-GB" b="0" dirty="0"/>
              <a:t>T</a:t>
            </a:r>
            <a:r>
              <a:rPr lang="en-GB" dirty="0"/>
              <a:t>o clarify the difference between </a:t>
            </a:r>
            <a:r>
              <a:rPr lang="en-GB" baseline="0" dirty="0"/>
              <a:t>the use of the definite and indefinite article.</a:t>
            </a:r>
          </a:p>
          <a:p>
            <a:endParaRPr lang="en-GB" b="1" baseline="0" dirty="0"/>
          </a:p>
          <a:p>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1. Elicit the correct word from students, offering additional explanations as necessary.</a:t>
            </a: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latin typeface="Calibri"/>
              </a:rPr>
              <a:pPr/>
              <a:t>18</a:t>
            </a:fld>
            <a:endParaRPr lang="en-GB">
              <a:solidFill>
                <a:prstClr val="black"/>
              </a:solidFill>
              <a:latin typeface="Calibri"/>
            </a:endParaRPr>
          </a:p>
        </p:txBody>
      </p:sp>
    </p:spTree>
    <p:extLst>
      <p:ext uri="{BB962C8B-B14F-4D97-AF65-F5344CB8AC3E}">
        <p14:creationId xmlns:p14="http://schemas.microsoft.com/office/powerpoint/2010/main" val="17108118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i="0" kern="1200" dirty="0">
                <a:solidFill>
                  <a:schemeClr val="tx1"/>
                </a:solidFill>
                <a:effectLst/>
                <a:latin typeface="+mn-lt"/>
                <a:ea typeface="+mn-ea"/>
                <a:cs typeface="+mn-cs"/>
              </a:rPr>
              <a:t>Optional</a:t>
            </a:r>
            <a:r>
              <a:rPr lang="en-GB" sz="1600" b="1" i="0" kern="1200" baseline="0" dirty="0">
                <a:solidFill>
                  <a:schemeClr val="tx1"/>
                </a:solidFill>
                <a:effectLst/>
                <a:latin typeface="+mn-lt"/>
                <a:ea typeface="+mn-ea"/>
                <a:cs typeface="+mn-cs"/>
              </a:rPr>
              <a:t> task - </a:t>
            </a:r>
            <a:r>
              <a:rPr lang="en-GB" sz="1600" b="0" i="0" kern="1200" dirty="0">
                <a:solidFill>
                  <a:schemeClr val="tx1"/>
                </a:solidFill>
                <a:effectLst/>
                <a:latin typeface="+mn-lt"/>
                <a:ea typeface="+mn-ea"/>
                <a:cs typeface="+mn-cs"/>
              </a:rPr>
              <a:t>abstract/concrete nouns</a:t>
            </a:r>
            <a:endParaRPr lang="en-GB" sz="1600" b="1" i="0" kern="1200" dirty="0">
              <a:solidFill>
                <a:schemeClr val="tx1"/>
              </a:solidFill>
              <a:effectLst/>
              <a:latin typeface="+mn-lt"/>
              <a:ea typeface="+mn-ea"/>
              <a:cs typeface="+mn-cs"/>
            </a:endParaRPr>
          </a:p>
          <a:p>
            <a:r>
              <a:rPr lang="en-GB" sz="1600" b="1" i="0" kern="1200" dirty="0">
                <a:solidFill>
                  <a:schemeClr val="tx1"/>
                </a:solidFill>
                <a:effectLst/>
                <a:latin typeface="+mn-lt"/>
                <a:ea typeface="+mn-ea"/>
                <a:cs typeface="+mn-cs"/>
              </a:rPr>
              <a:t>Timing:</a:t>
            </a:r>
            <a:r>
              <a:rPr lang="en-GB" sz="1600" b="1" i="0" kern="1200" baseline="0" dirty="0">
                <a:solidFill>
                  <a:schemeClr val="tx1"/>
                </a:solidFill>
                <a:effectLst/>
                <a:latin typeface="+mn-lt"/>
                <a:ea typeface="+mn-ea"/>
                <a:cs typeface="+mn-cs"/>
              </a:rPr>
              <a:t> 3 mins</a:t>
            </a:r>
            <a:endParaRPr lang="en-GB" sz="1600" b="1" i="0" kern="1200" dirty="0">
              <a:solidFill>
                <a:schemeClr val="tx1"/>
              </a:solidFill>
              <a:effectLst/>
              <a:latin typeface="+mn-lt"/>
              <a:ea typeface="+mn-ea"/>
              <a:cs typeface="+mn-cs"/>
            </a:endParaRPr>
          </a:p>
          <a:p>
            <a:endParaRPr lang="en-GB" sz="1600" b="0" i="0" kern="1200" dirty="0">
              <a:solidFill>
                <a:schemeClr val="tx1"/>
              </a:solidFill>
              <a:effectLst/>
              <a:latin typeface="+mn-lt"/>
              <a:ea typeface="+mn-ea"/>
              <a:cs typeface="+mn-cs"/>
            </a:endParaRPr>
          </a:p>
          <a:p>
            <a:r>
              <a:rPr lang="en-GB" sz="1600" b="1" i="0" kern="1200" dirty="0">
                <a:solidFill>
                  <a:schemeClr val="tx1"/>
                </a:solidFill>
                <a:effectLst/>
                <a:latin typeface="+mn-lt"/>
                <a:ea typeface="+mn-ea"/>
                <a:cs typeface="+mn-cs"/>
              </a:rPr>
              <a:t>Aim: </a:t>
            </a:r>
            <a:r>
              <a:rPr lang="en-GB" sz="1600" b="0" i="0" kern="1200" dirty="0">
                <a:solidFill>
                  <a:schemeClr val="tx1"/>
                </a:solidFill>
                <a:effectLst/>
                <a:latin typeface="+mn-lt"/>
                <a:ea typeface="+mn-ea"/>
                <a:cs typeface="+mn-cs"/>
              </a:rPr>
              <a:t>to highlight</a:t>
            </a:r>
            <a:r>
              <a:rPr lang="en-GB" sz="1600" b="0" i="0" kern="1200" baseline="0" dirty="0">
                <a:solidFill>
                  <a:schemeClr val="tx1"/>
                </a:solidFill>
                <a:effectLst/>
                <a:latin typeface="+mn-lt"/>
                <a:ea typeface="+mn-ea"/>
                <a:cs typeface="+mn-cs"/>
              </a:rPr>
              <a:t> the different use in French and English of the definite article with abstract nouns. (Abstract nouns </a:t>
            </a:r>
            <a:r>
              <a:rPr lang="en-GB" sz="1600" b="0" i="0" kern="1200" dirty="0">
                <a:solidFill>
                  <a:schemeClr val="tx1"/>
                </a:solidFill>
                <a:effectLst/>
                <a:latin typeface="+mn-lt"/>
                <a:ea typeface="+mn-ea"/>
                <a:cs typeface="+mn-cs"/>
              </a:rPr>
              <a:t>usually use definite articles in French, but no article in English.)</a:t>
            </a:r>
            <a:endParaRPr lang="en-GB" sz="1600" b="0" i="0" kern="1200" baseline="0" dirty="0">
              <a:solidFill>
                <a:schemeClr val="tx1"/>
              </a:solidFill>
              <a:effectLst/>
              <a:latin typeface="+mn-lt"/>
              <a:ea typeface="+mn-ea"/>
              <a:cs typeface="+mn-cs"/>
            </a:endParaRPr>
          </a:p>
          <a:p>
            <a:r>
              <a:rPr lang="en-GB" sz="1600" b="0" i="0" kern="1200" baseline="0" dirty="0">
                <a:solidFill>
                  <a:schemeClr val="tx1"/>
                </a:solidFill>
                <a:effectLst/>
                <a:latin typeface="+mn-lt"/>
                <a:ea typeface="+mn-ea"/>
                <a:cs typeface="+mn-cs"/>
              </a:rPr>
              <a:t> </a:t>
            </a:r>
            <a:endParaRPr lang="en-GB" sz="1600" b="0" i="0" kern="1200" dirty="0">
              <a:solidFill>
                <a:schemeClr val="tx1"/>
              </a:solidFill>
              <a:effectLst/>
              <a:latin typeface="+mn-lt"/>
              <a:ea typeface="+mn-ea"/>
              <a:cs typeface="+mn-cs"/>
            </a:endParaRPr>
          </a:p>
          <a:p>
            <a:r>
              <a:rPr lang="en-GB" sz="1600" b="1" i="0" kern="1200" dirty="0">
                <a:solidFill>
                  <a:schemeClr val="tx1"/>
                </a:solidFill>
                <a:effectLst/>
                <a:latin typeface="+mn-lt"/>
                <a:ea typeface="+mn-ea"/>
                <a:cs typeface="+mn-cs"/>
              </a:rPr>
              <a:t>Procedure:</a:t>
            </a:r>
          </a:p>
          <a:p>
            <a:pPr marL="0" indent="0">
              <a:buNone/>
            </a:pPr>
            <a:r>
              <a:rPr lang="en-GB" sz="1600" b="0" i="0" kern="1200" dirty="0">
                <a:solidFill>
                  <a:schemeClr val="tx1"/>
                </a:solidFill>
                <a:effectLst/>
                <a:latin typeface="+mn-lt"/>
                <a:ea typeface="+mn-ea"/>
                <a:cs typeface="+mn-cs"/>
              </a:rPr>
              <a:t>1. Introduce / recap (from literacy knowledge) the concepts of concrete and abstract noun.</a:t>
            </a:r>
          </a:p>
          <a:p>
            <a:pPr marL="0" indent="0">
              <a:buNone/>
            </a:pPr>
            <a:r>
              <a:rPr lang="en-GB" sz="1600" b="0" i="0" kern="1200" dirty="0">
                <a:solidFill>
                  <a:schemeClr val="tx1"/>
                </a:solidFill>
                <a:effectLst/>
                <a:latin typeface="+mn-lt"/>
                <a:ea typeface="+mn-ea"/>
                <a:cs typeface="+mn-cs"/>
              </a:rPr>
              <a:t>2. Ask</a:t>
            </a:r>
            <a:r>
              <a:rPr lang="en-GB" sz="1600" b="0" i="0" kern="1200" baseline="0" dirty="0">
                <a:solidFill>
                  <a:schemeClr val="tx1"/>
                </a:solidFill>
                <a:effectLst/>
                <a:latin typeface="+mn-lt"/>
                <a:ea typeface="+mn-ea"/>
                <a:cs typeface="+mn-cs"/>
              </a:rPr>
              <a:t> student to </a:t>
            </a:r>
            <a:r>
              <a:rPr lang="en-GB" sz="1600" b="0" i="0" kern="1200" dirty="0">
                <a:solidFill>
                  <a:schemeClr val="tx1"/>
                </a:solidFill>
                <a:effectLst/>
                <a:latin typeface="+mn-lt"/>
                <a:ea typeface="+mn-ea"/>
                <a:cs typeface="+mn-cs"/>
              </a:rPr>
              <a:t>do a quick noun sort.  </a:t>
            </a:r>
          </a:p>
          <a:p>
            <a:pPr marL="0" indent="0">
              <a:buNone/>
            </a:pPr>
            <a:r>
              <a:rPr lang="en-GB" sz="1600" b="0" i="0" kern="1200" dirty="0">
                <a:solidFill>
                  <a:schemeClr val="tx1"/>
                </a:solidFill>
                <a:effectLst/>
                <a:latin typeface="+mn-lt"/>
                <a:ea typeface="+mn-ea"/>
                <a:cs typeface="+mn-cs"/>
              </a:rPr>
              <a:t>3.</a:t>
            </a:r>
            <a:r>
              <a:rPr lang="en-GB" sz="1600" b="0" i="0" kern="1200" baseline="0" dirty="0">
                <a:solidFill>
                  <a:schemeClr val="tx1"/>
                </a:solidFill>
                <a:effectLst/>
                <a:latin typeface="+mn-lt"/>
                <a:ea typeface="+mn-ea"/>
                <a:cs typeface="+mn-cs"/>
              </a:rPr>
              <a:t> </a:t>
            </a:r>
            <a:r>
              <a:rPr lang="en-GB" sz="1600" b="0" i="0" kern="1200" dirty="0">
                <a:solidFill>
                  <a:schemeClr val="tx1"/>
                </a:solidFill>
                <a:effectLst/>
                <a:latin typeface="+mn-lt"/>
                <a:ea typeface="+mn-ea"/>
                <a:cs typeface="+mn-cs"/>
              </a:rPr>
              <a:t>Give students the rule that abstract nouns usually use definite articles in French, but no article in English.  </a:t>
            </a:r>
          </a:p>
          <a:p>
            <a:pPr marL="0" indent="0">
              <a:buNone/>
            </a:pPr>
            <a:r>
              <a:rPr lang="en-GB" sz="1600" b="0" i="0" kern="1200" dirty="0">
                <a:solidFill>
                  <a:schemeClr val="tx1"/>
                </a:solidFill>
                <a:effectLst/>
                <a:latin typeface="+mn-lt"/>
                <a:ea typeface="+mn-ea"/>
                <a:cs typeface="+mn-cs"/>
              </a:rPr>
              <a:t>4. Reveal</a:t>
            </a:r>
            <a:r>
              <a:rPr lang="en-GB" sz="1600" b="0" i="0" kern="1200" baseline="0" dirty="0">
                <a:solidFill>
                  <a:schemeClr val="tx1"/>
                </a:solidFill>
                <a:effectLst/>
                <a:latin typeface="+mn-lt"/>
                <a:ea typeface="+mn-ea"/>
                <a:cs typeface="+mn-cs"/>
              </a:rPr>
              <a:t> the answers (see next slide).</a:t>
            </a:r>
            <a:endParaRPr lang="en-GB" sz="1600" b="0" i="0" kern="1200" dirty="0">
              <a:solidFill>
                <a:schemeClr val="tx1"/>
              </a:solidFill>
              <a:effectLst/>
              <a:latin typeface="+mn-lt"/>
              <a:ea typeface="+mn-ea"/>
              <a:cs typeface="+mn-cs"/>
            </a:endParaRPr>
          </a:p>
          <a:p>
            <a:endParaRPr lang="en-GB" sz="16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a:t>Word frequency </a:t>
            </a:r>
            <a:r>
              <a:rPr lang="en-GB" sz="1600" b="1" baseline="0" dirty="0"/>
              <a:t>(1 is the most frequent word in French): </a:t>
            </a:r>
            <a:endParaRPr lang="en-GB" sz="1600" b="1" i="0" u="none" strike="noStrike" kern="1200" cap="none" dirty="0">
              <a:solidFill>
                <a:schemeClr val="tx1"/>
              </a:solidFill>
              <a:effectLst/>
              <a:latin typeface="+mn-lt"/>
              <a:ea typeface="Calibri"/>
              <a:cs typeface="Calibri"/>
              <a:sym typeface="Calibri"/>
            </a:endParaRPr>
          </a:p>
          <a:p>
            <a:r>
              <a:rPr lang="en-GB" sz="1600" dirty="0"/>
              <a:t>amour [967]; justice</a:t>
            </a:r>
            <a:r>
              <a:rPr lang="en-GB" sz="1600" baseline="0" dirty="0"/>
              <a:t> [637]; liberté [320]; courage [1431]; honneur [1141]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0" u="none" strike="noStrike" kern="1200" cap="none" dirty="0">
                <a:solidFill>
                  <a:schemeClr val="tx1"/>
                </a:solidFill>
                <a:effectLst/>
                <a:latin typeface="+mn-lt"/>
                <a:ea typeface="Calibri"/>
                <a:cs typeface="Calibri"/>
                <a:sym typeface="Calibri"/>
              </a:rPr>
              <a:t>Source: </a:t>
            </a:r>
            <a:r>
              <a:rPr lang="en-GB" sz="1600" b="0" i="0" u="none" strike="noStrike" kern="1200" cap="none" dirty="0" err="1">
                <a:solidFill>
                  <a:schemeClr val="tx1"/>
                </a:solidFill>
                <a:effectLst/>
                <a:latin typeface="+mn-lt"/>
                <a:ea typeface="Calibri"/>
                <a:cs typeface="Calibri"/>
                <a:sym typeface="Calibri"/>
              </a:rPr>
              <a:t>Londsale</a:t>
            </a:r>
            <a:r>
              <a:rPr lang="en-GB" sz="1600" b="0" i="0" u="none" strike="noStrike" kern="1200" cap="none" dirty="0">
                <a:solidFill>
                  <a:schemeClr val="tx1"/>
                </a:solidFill>
                <a:effectLst/>
                <a:latin typeface="+mn-lt"/>
                <a:ea typeface="Calibri"/>
                <a:cs typeface="Calibri"/>
                <a:sym typeface="Calibri"/>
              </a:rPr>
              <a:t>, D., &amp; Le Bras, Y.  (2009). </a:t>
            </a:r>
            <a:r>
              <a:rPr lang="en-GB" sz="16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600" b="0" i="0" u="none" strike="noStrike" kern="1200" cap="none" dirty="0">
                <a:solidFill>
                  <a:schemeClr val="tx1"/>
                </a:solidFill>
                <a:effectLst/>
                <a:latin typeface="+mn-lt"/>
                <a:ea typeface="Calibri"/>
                <a:cs typeface="Calibri"/>
                <a:sym typeface="Calibri"/>
              </a:rPr>
              <a:t>London: Routledge.</a:t>
            </a:r>
            <a:endParaRPr lang="en-GB" sz="16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i="0" kern="1200" dirty="0">
                <a:solidFill>
                  <a:schemeClr val="tx1"/>
                </a:solidFill>
                <a:effectLst/>
                <a:latin typeface="+mn-lt"/>
                <a:ea typeface="+mn-ea"/>
                <a:cs typeface="+mn-cs"/>
              </a:rPr>
              <a:t>Note:</a:t>
            </a:r>
            <a:r>
              <a:rPr lang="en-GB" sz="1600" b="1" i="0" kern="1200" baseline="0" dirty="0">
                <a:solidFill>
                  <a:schemeClr val="tx1"/>
                </a:solidFill>
                <a:effectLst/>
                <a:latin typeface="+mn-lt"/>
                <a:ea typeface="+mn-ea"/>
                <a:cs typeface="+mn-cs"/>
              </a:rPr>
              <a:t> </a:t>
            </a:r>
            <a:r>
              <a:rPr lang="en-GB" sz="1600" b="0" i="0" kern="1200" dirty="0">
                <a:solidFill>
                  <a:schemeClr val="tx1"/>
                </a:solidFill>
                <a:effectLst/>
                <a:latin typeface="+mn-lt"/>
                <a:ea typeface="+mn-ea"/>
                <a:cs typeface="+mn-cs"/>
              </a:rPr>
              <a:t>The 5 concrete nouns are introduced</a:t>
            </a:r>
            <a:r>
              <a:rPr lang="en-GB" sz="1600" b="0" i="0" kern="1200" baseline="0" dirty="0">
                <a:solidFill>
                  <a:schemeClr val="tx1"/>
                </a:solidFill>
                <a:effectLst/>
                <a:latin typeface="+mn-lt"/>
                <a:ea typeface="+mn-ea"/>
                <a:cs typeface="+mn-cs"/>
              </a:rPr>
              <a:t> in the French </a:t>
            </a:r>
            <a:r>
              <a:rPr lang="en-GB" sz="1600" b="0" i="0" kern="1200" baseline="0" dirty="0" err="1">
                <a:solidFill>
                  <a:schemeClr val="tx1"/>
                </a:solidFill>
                <a:effectLst/>
                <a:latin typeface="+mn-lt"/>
                <a:ea typeface="+mn-ea"/>
                <a:cs typeface="+mn-cs"/>
              </a:rPr>
              <a:t>SoW</a:t>
            </a:r>
            <a:r>
              <a:rPr lang="en-GB" sz="1600" b="0" i="0" kern="1200" baseline="0" dirty="0">
                <a:solidFill>
                  <a:schemeClr val="tx1"/>
                </a:solidFill>
                <a:effectLst/>
                <a:latin typeface="+mn-lt"/>
                <a:ea typeface="+mn-ea"/>
                <a:cs typeface="+mn-cs"/>
              </a:rPr>
              <a:t> in term 1.1. The 5 abstract nouns are (near-)cognates, except ‘amour’, and all high-frequency words.</a:t>
            </a:r>
            <a:endParaRPr lang="en-GB" sz="1600" dirty="0"/>
          </a:p>
          <a:p>
            <a:endParaRPr lang="en-GB" sz="1600"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latin typeface="Calibri"/>
              </a:rPr>
              <a:pPr/>
              <a:t>19</a:t>
            </a:fld>
            <a:endParaRPr lang="en-GB">
              <a:solidFill>
                <a:prstClr val="black"/>
              </a:solidFill>
              <a:latin typeface="Calibri"/>
            </a:endParaRPr>
          </a:p>
        </p:txBody>
      </p:sp>
    </p:spTree>
    <p:extLst>
      <p:ext uri="{BB962C8B-B14F-4D97-AF65-F5344CB8AC3E}">
        <p14:creationId xmlns:p14="http://schemas.microsoft.com/office/powerpoint/2010/main" val="34890575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Answer slide.</a:t>
            </a:r>
          </a:p>
          <a:p>
            <a:r>
              <a:rPr lang="en-GB" dirty="0"/>
              <a:t>(Clarify meanings</a:t>
            </a:r>
            <a:r>
              <a:rPr lang="en-GB" baseline="0" dirty="0"/>
              <a:t> in English if necessary)</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latin typeface="Calibri"/>
              </a:rPr>
              <a:pPr/>
              <a:t>20</a:t>
            </a:fld>
            <a:endParaRPr lang="en-GB">
              <a:solidFill>
                <a:prstClr val="black"/>
              </a:solidFill>
              <a:latin typeface="Calibri"/>
            </a:endParaRPr>
          </a:p>
        </p:txBody>
      </p:sp>
    </p:spTree>
    <p:extLst>
      <p:ext uri="{BB962C8B-B14F-4D97-AF65-F5344CB8AC3E}">
        <p14:creationId xmlns:p14="http://schemas.microsoft.com/office/powerpoint/2010/main" val="22356236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sz="1100" b="1" dirty="0"/>
              <a:t>Timing: 3 minutes</a:t>
            </a:r>
          </a:p>
          <a:p>
            <a:pPr marL="0" lvl="0" indent="0" algn="l" rtl="0">
              <a:spcBef>
                <a:spcPts val="0"/>
              </a:spcBef>
              <a:spcAft>
                <a:spcPts val="0"/>
              </a:spcAft>
              <a:buNone/>
            </a:pPr>
            <a:endParaRPr lang="en-GB" sz="1100" b="1" dirty="0"/>
          </a:p>
          <a:p>
            <a:pPr marL="0" lvl="0" indent="0" algn="l" rtl="0">
              <a:spcBef>
                <a:spcPts val="0"/>
              </a:spcBef>
              <a:spcAft>
                <a:spcPts val="0"/>
              </a:spcAft>
              <a:buNone/>
            </a:pPr>
            <a:r>
              <a:rPr lang="en-GB" sz="1100" b="1" dirty="0"/>
              <a:t>Aim: </a:t>
            </a:r>
            <a:r>
              <a:rPr lang="en-GB" sz="1100" dirty="0"/>
              <a:t>To introduce the task and the text, and to engage students.</a:t>
            </a:r>
          </a:p>
          <a:p>
            <a:pPr marL="0" lvl="0" indent="0" algn="l" rtl="0">
              <a:spcBef>
                <a:spcPts val="0"/>
              </a:spcBef>
              <a:spcAft>
                <a:spcPts val="0"/>
              </a:spcAft>
              <a:buNone/>
            </a:pPr>
            <a:endParaRPr lang="en-GB" sz="1100" dirty="0"/>
          </a:p>
          <a:p>
            <a:pPr marL="0" lvl="0" indent="0" algn="l" rtl="0">
              <a:spcBef>
                <a:spcPts val="0"/>
              </a:spcBef>
              <a:spcAft>
                <a:spcPts val="0"/>
              </a:spcAft>
              <a:buNone/>
            </a:pPr>
            <a:r>
              <a:rPr lang="en-GB" sz="1100" b="1" dirty="0"/>
              <a:t>Procedure:</a:t>
            </a:r>
          </a:p>
          <a:p>
            <a:pPr marL="228600" lvl="0" indent="-228600" algn="l" rtl="0">
              <a:spcBef>
                <a:spcPts val="0"/>
              </a:spcBef>
              <a:spcAft>
                <a:spcPts val="0"/>
              </a:spcAft>
              <a:buAutoNum type="arabicPeriod"/>
            </a:pPr>
            <a:r>
              <a:rPr lang="en-GB" sz="1100" dirty="0"/>
              <a:t>Ask students to look at</a:t>
            </a:r>
            <a:r>
              <a:rPr lang="en-GB" sz="1100" baseline="0" dirty="0"/>
              <a:t> the three globes and decide what the green areas are. </a:t>
            </a:r>
          </a:p>
          <a:p>
            <a:pPr marL="228600" lvl="0" indent="-228600" algn="l" rtl="0">
              <a:spcBef>
                <a:spcPts val="0"/>
              </a:spcBef>
              <a:spcAft>
                <a:spcPts val="0"/>
              </a:spcAft>
              <a:buAutoNum type="arabicPeriod"/>
            </a:pPr>
            <a:r>
              <a:rPr lang="en-GB" sz="1100" baseline="0" dirty="0"/>
              <a:t>Give the French translation of the first area (Afrique), and ask students to guess what the translations of the two others may be, giving the hint that they rhyme with the first (</a:t>
            </a:r>
            <a:r>
              <a:rPr lang="en-GB" sz="1100" baseline="0" dirty="0" err="1"/>
              <a:t>Mexique</a:t>
            </a:r>
            <a:r>
              <a:rPr lang="en-GB" sz="1100" baseline="0" dirty="0"/>
              <a:t>, </a:t>
            </a:r>
            <a:r>
              <a:rPr lang="en-GB" sz="1100" baseline="0" dirty="0" err="1"/>
              <a:t>Jamaïque</a:t>
            </a:r>
            <a:r>
              <a:rPr lang="en-GB" sz="1100" baseline="0" dirty="0"/>
              <a:t>)</a:t>
            </a:r>
          </a:p>
          <a:p>
            <a:pPr marL="228600" lvl="0" indent="-228600" algn="l" rtl="0">
              <a:spcBef>
                <a:spcPts val="0"/>
              </a:spcBef>
              <a:spcAft>
                <a:spcPts val="0"/>
              </a:spcAft>
              <a:buAutoNum type="arabicPeriod"/>
            </a:pPr>
            <a:r>
              <a:rPr lang="en-GB" sz="1100" baseline="0" dirty="0"/>
              <a:t>Then, present the first two lines of the poem and ask them to guess what sort of text it could be. Why do they think it’s a poem? (A rhyming couplet, repetition of ‘</a:t>
            </a:r>
            <a:r>
              <a:rPr lang="en-GB" sz="1100" baseline="0" dirty="0" err="1"/>
              <a:t>comme</a:t>
            </a:r>
            <a:r>
              <a:rPr lang="en-GB" sz="1100" baseline="0" dirty="0"/>
              <a:t>’ and of colours)</a:t>
            </a:r>
          </a:p>
          <a:p>
            <a:pPr marL="228600" lvl="0" indent="-228600" algn="l" rtl="0">
              <a:spcBef>
                <a:spcPts val="0"/>
              </a:spcBef>
              <a:spcAft>
                <a:spcPts val="0"/>
              </a:spcAft>
              <a:buAutoNum type="arabicPeriod"/>
            </a:pPr>
            <a:endParaRPr lang="en-GB" sz="11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baseline="0" dirty="0"/>
              <a:t>Word frequencies of unknown words used (1 is the most frequent word in French): </a:t>
            </a:r>
            <a:r>
              <a:rPr lang="en-GB" sz="1100" baseline="0" dirty="0"/>
              <a:t/>
            </a:r>
            <a:br>
              <a:rPr lang="en-GB" sz="1100" baseline="0" dirty="0"/>
            </a:br>
            <a:r>
              <a:rPr lang="en-GB" sz="1100" b="0" baseline="0" dirty="0" err="1"/>
              <a:t>texte</a:t>
            </a:r>
            <a:r>
              <a:rPr lang="en-GB" sz="1100" b="0" baseline="0" dirty="0"/>
              <a:t> [631], de [2], sable [3263]</a:t>
            </a:r>
            <a:endParaRPr lang="en-GB" sz="11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100" b="0" i="0" kern="1200" dirty="0">
                <a:solidFill>
                  <a:schemeClr val="tx1"/>
                </a:solidFill>
                <a:effectLst/>
                <a:latin typeface="Century Gothic" panose="020B0502020202020204" pitchFamily="34" charset="0"/>
                <a:ea typeface="+mn-ea"/>
                <a:cs typeface="+mn-cs"/>
              </a:rPr>
              <a:t>Source: </a:t>
            </a:r>
            <a:r>
              <a:rPr lang="en-GB" sz="1100" kern="1200" dirty="0" err="1">
                <a:solidFill>
                  <a:schemeClr val="tx1"/>
                </a:solidFill>
                <a:effectLst/>
                <a:latin typeface="Century Gothic" panose="020B0502020202020204" pitchFamily="34" charset="0"/>
                <a:ea typeface="+mn-ea"/>
                <a:cs typeface="+mn-cs"/>
              </a:rPr>
              <a:t>Londsale</a:t>
            </a:r>
            <a:r>
              <a:rPr lang="en-GB" sz="1100" kern="1200" dirty="0">
                <a:solidFill>
                  <a:schemeClr val="tx1"/>
                </a:solidFill>
                <a:effectLst/>
                <a:latin typeface="Century Gothic" panose="020B0502020202020204" pitchFamily="34" charset="0"/>
                <a:ea typeface="+mn-ea"/>
                <a:cs typeface="+mn-cs"/>
              </a:rPr>
              <a:t>, D., &amp; Le Bras, Y.  (2009). </a:t>
            </a:r>
            <a:r>
              <a:rPr lang="en-GB" sz="11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100" kern="1200" dirty="0">
                <a:solidFill>
                  <a:schemeClr val="tx1"/>
                </a:solidFill>
                <a:effectLst/>
                <a:latin typeface="Century Gothic" panose="020B0502020202020204" pitchFamily="34" charset="0"/>
                <a:ea typeface="+mn-ea"/>
                <a:cs typeface="+mn-cs"/>
              </a:rPr>
              <a:t>London: Routledge.</a:t>
            </a:r>
          </a:p>
          <a:p>
            <a:pPr marL="0" lvl="0" indent="0" algn="l" rtl="0">
              <a:spcBef>
                <a:spcPts val="0"/>
              </a:spcBef>
              <a:spcAft>
                <a:spcPts val="0"/>
              </a:spcAft>
              <a:buNone/>
            </a:pPr>
            <a:endParaRPr sz="1100" dirty="0"/>
          </a:p>
        </p:txBody>
      </p:sp>
      <p:sp>
        <p:nvSpPr>
          <p:cNvPr id="74" name="Google Shape;7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431845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p>
          <a:p>
            <a:endParaRPr lang="en-GB" dirty="0"/>
          </a:p>
          <a:p>
            <a:r>
              <a:rPr lang="en-GB" b="1" dirty="0"/>
              <a:t>Aim: </a:t>
            </a:r>
            <a:r>
              <a:rPr lang="en-GB" b="0" dirty="0"/>
              <a:t>T</a:t>
            </a:r>
            <a:r>
              <a:rPr lang="en-GB" dirty="0"/>
              <a:t>o encourage further engagement with the text</a:t>
            </a:r>
            <a:r>
              <a:rPr lang="en-GB" baseline="0" dirty="0"/>
              <a:t> by asking students for their emotional response after they have finished reading the poem.</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p>
          <a:p>
            <a:pPr marL="228600" indent="-228600">
              <a:buAutoNum type="arabicPeriod"/>
            </a:pPr>
            <a:r>
              <a:rPr lang="en-GB" dirty="0"/>
              <a:t>Use</a:t>
            </a:r>
            <a:r>
              <a:rPr lang="en-GB" baseline="0" dirty="0"/>
              <a:t> the French prompt to ask students how they feel.</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Ask students to report back on how their partner feels (</a:t>
            </a:r>
            <a:r>
              <a:rPr lang="en-GB" baseline="0" dirty="0" err="1"/>
              <a:t>il</a:t>
            </a:r>
            <a:r>
              <a:rPr lang="en-GB" baseline="0" dirty="0"/>
              <a:t> </a:t>
            </a:r>
            <a:r>
              <a:rPr lang="en-GB" baseline="0" dirty="0" err="1"/>
              <a:t>est</a:t>
            </a:r>
            <a:r>
              <a:rPr lang="en-GB" baseline="0" dirty="0"/>
              <a:t>/</a:t>
            </a:r>
            <a:r>
              <a:rPr lang="en-GB" baseline="0" dirty="0" err="1"/>
              <a:t>elle</a:t>
            </a:r>
            <a:r>
              <a:rPr lang="en-GB" baseline="0" dirty="0"/>
              <a:t> </a:t>
            </a:r>
            <a:r>
              <a:rPr lang="en-GB" baseline="0" dirty="0" err="1"/>
              <a:t>est</a:t>
            </a:r>
            <a:r>
              <a:rPr lang="en-GB" baseline="0" dirty="0"/>
              <a:t>…)</a:t>
            </a:r>
          </a:p>
          <a:p>
            <a:pPr marL="228600" indent="-228600">
              <a:buAutoNum type="arabicPeriod"/>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r>
              <a:rPr lang="en-GB" baseline="0" dirty="0" err="1"/>
              <a:t>hereux</a:t>
            </a:r>
            <a:r>
              <a:rPr lang="en-GB" baseline="0" dirty="0"/>
              <a:t>(-</a:t>
            </a:r>
            <a:r>
              <a:rPr lang="en-GB" baseline="0" dirty="0" err="1"/>
              <a:t>euse</a:t>
            </a:r>
            <a:r>
              <a:rPr lang="en-GB" baseline="0" dirty="0"/>
              <a:t>) [764]; </a:t>
            </a:r>
            <a:r>
              <a:rPr lang="en-GB" baseline="0" dirty="0" err="1"/>
              <a:t>calme</a:t>
            </a:r>
            <a:r>
              <a:rPr lang="en-GB" baseline="0" dirty="0"/>
              <a:t> [1731]; content(e) [1841]; </a:t>
            </a:r>
            <a:r>
              <a:rPr lang="en-GB" baseline="0" dirty="0" err="1"/>
              <a:t>indifférent</a:t>
            </a:r>
            <a:r>
              <a:rPr lang="en-GB" baseline="0" dirty="0"/>
              <a:t>(e) [4151]; triste [1843]; </a:t>
            </a:r>
            <a:r>
              <a:rPr lang="en-GB" dirty="0" err="1">
                <a:solidFill>
                  <a:srgbClr val="002060"/>
                </a:solidFill>
              </a:rPr>
              <a:t>fâché</a:t>
            </a:r>
            <a:r>
              <a:rPr lang="en-GB" dirty="0">
                <a:solidFill>
                  <a:srgbClr val="002060"/>
                </a:solidFill>
              </a:rPr>
              <a:t>(e) [4413]; </a:t>
            </a:r>
            <a:r>
              <a:rPr lang="en-GB" dirty="0" err="1">
                <a:solidFill>
                  <a:srgbClr val="002060"/>
                </a:solidFill>
              </a:rPr>
              <a:t>intéressé</a:t>
            </a:r>
            <a:r>
              <a:rPr lang="en-GB" dirty="0">
                <a:solidFill>
                  <a:srgbClr val="002060"/>
                </a:solidFill>
              </a:rPr>
              <a:t>(e) [559].</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endParaRPr lang="en-GB" baseline="0"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latin typeface="Calibri"/>
              </a:rPr>
              <a:pPr/>
              <a:t>21</a:t>
            </a:fld>
            <a:endParaRPr lang="en-GB">
              <a:solidFill>
                <a:prstClr val="black"/>
              </a:solidFill>
              <a:latin typeface="Calibri"/>
            </a:endParaRPr>
          </a:p>
        </p:txBody>
      </p:sp>
    </p:spTree>
    <p:extLst>
      <p:ext uri="{BB962C8B-B14F-4D97-AF65-F5344CB8AC3E}">
        <p14:creationId xmlns:p14="http://schemas.microsoft.com/office/powerpoint/2010/main" val="33095886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10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sz="1200" b="0" i="0" kern="1200" dirty="0">
                <a:solidFill>
                  <a:schemeClr val="tx1"/>
                </a:solidFill>
                <a:effectLst/>
                <a:latin typeface="+mn-lt"/>
                <a:ea typeface="+mn-ea"/>
                <a:cs typeface="+mn-cs"/>
              </a:rPr>
              <a:t>To practise</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correct use of</a:t>
            </a:r>
            <a:r>
              <a:rPr lang="en-GB" sz="1200" b="0" i="0" kern="1200" baseline="0" dirty="0">
                <a:solidFill>
                  <a:schemeClr val="tx1"/>
                </a:solidFill>
                <a:effectLst/>
                <a:latin typeface="+mn-lt"/>
                <a:ea typeface="+mn-ea"/>
                <a:cs typeface="+mn-cs"/>
              </a:rPr>
              <a:t> the </a:t>
            </a:r>
            <a:r>
              <a:rPr lang="en-GB" sz="1200" b="0" i="0" kern="1200" dirty="0">
                <a:solidFill>
                  <a:schemeClr val="tx1"/>
                </a:solidFill>
                <a:effectLst/>
                <a:latin typeface="+mn-lt"/>
                <a:ea typeface="+mn-ea"/>
                <a:cs typeface="+mn-cs"/>
              </a:rPr>
              <a:t>article according to intended meaning within a creative written</a:t>
            </a:r>
            <a:r>
              <a:rPr lang="en-GB" sz="1200" b="0" i="0" kern="1200" baseline="0" dirty="0">
                <a:solidFill>
                  <a:schemeClr val="tx1"/>
                </a:solidFill>
                <a:effectLst/>
                <a:latin typeface="+mn-lt"/>
                <a:ea typeface="+mn-ea"/>
                <a:cs typeface="+mn-cs"/>
              </a:rPr>
              <a:t> production task</a:t>
            </a:r>
            <a:r>
              <a:rPr lang="en-GB" sz="1200" b="0" i="0" kern="1200" dirty="0">
                <a:solidFill>
                  <a:schemeClr val="tx1"/>
                </a:solidFill>
                <a:effectLst/>
                <a:latin typeface="+mn-lt"/>
                <a:ea typeface="+mn-ea"/>
                <a:cs typeface="+mn-cs"/>
              </a:rPr>
              <a:t>.</a:t>
            </a:r>
          </a:p>
          <a:p>
            <a:endParaRPr lang="en-US" b="1" dirty="0"/>
          </a:p>
          <a:p>
            <a:r>
              <a:rPr lang="en-US" b="1" dirty="0"/>
              <a:t>Procedure:</a:t>
            </a:r>
          </a:p>
          <a:p>
            <a:r>
              <a:rPr lang="en-US" b="0" dirty="0"/>
              <a:t>1.</a:t>
            </a:r>
            <a:r>
              <a:rPr lang="en-GB" sz="1200" b="0" i="0" kern="1200" dirty="0">
                <a:solidFill>
                  <a:schemeClr val="tx1"/>
                </a:solidFill>
                <a:effectLst/>
                <a:latin typeface="+mn-lt"/>
                <a:ea typeface="+mn-ea"/>
                <a:cs typeface="+mn-cs"/>
              </a:rPr>
              <a:t> Tell</a:t>
            </a:r>
            <a:r>
              <a:rPr lang="en-GB" sz="1200" b="0" i="0" kern="1200" baseline="0" dirty="0">
                <a:solidFill>
                  <a:schemeClr val="tx1"/>
                </a:solidFill>
                <a:effectLst/>
                <a:latin typeface="+mn-lt"/>
                <a:ea typeface="+mn-ea"/>
                <a:cs typeface="+mn-cs"/>
              </a:rPr>
              <a:t> student their task is to </a:t>
            </a:r>
            <a:r>
              <a:rPr lang="en-GB" sz="1200" b="0" i="0" kern="1200" dirty="0">
                <a:solidFill>
                  <a:schemeClr val="tx1"/>
                </a:solidFill>
                <a:effectLst/>
                <a:latin typeface="+mn-lt"/>
                <a:ea typeface="+mn-ea"/>
                <a:cs typeface="+mn-cs"/>
              </a:rPr>
              <a:t>research and writing their own poem. </a:t>
            </a:r>
            <a:endParaRPr lang="en-US" b="0" dirty="0"/>
          </a:p>
          <a:p>
            <a:r>
              <a:rPr lang="en-US" b="0" dirty="0"/>
              <a:t>2. </a:t>
            </a:r>
            <a:r>
              <a:rPr lang="en-GB" sz="1200" b="0" i="0" kern="1200" dirty="0">
                <a:solidFill>
                  <a:schemeClr val="tx1"/>
                </a:solidFill>
                <a:effectLst/>
                <a:latin typeface="+mn-lt"/>
                <a:ea typeface="+mn-ea"/>
                <a:cs typeface="+mn-cs"/>
              </a:rPr>
              <a:t>Allow</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use of dictionaries for this, especially as they may want to include words</a:t>
            </a:r>
            <a:r>
              <a:rPr lang="en-GB" sz="1200" b="0" i="0" kern="1200" baseline="0" dirty="0">
                <a:solidFill>
                  <a:schemeClr val="tx1"/>
                </a:solidFill>
                <a:effectLst/>
                <a:latin typeface="+mn-lt"/>
                <a:ea typeface="+mn-ea"/>
                <a:cs typeface="+mn-cs"/>
              </a:rPr>
              <a:t> that haven’t yet been taught</a:t>
            </a:r>
            <a:r>
              <a:rPr lang="en-GB" sz="1200" b="0" i="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3. </a:t>
            </a:r>
            <a:r>
              <a:rPr lang="en-GB" sz="1200" b="0" i="0" kern="1200" baseline="0" dirty="0">
                <a:solidFill>
                  <a:schemeClr val="tx1"/>
                </a:solidFill>
                <a:effectLst/>
                <a:latin typeface="+mn-lt"/>
                <a:ea typeface="+mn-ea"/>
                <a:cs typeface="+mn-cs"/>
              </a:rPr>
              <a:t>Offer students feedback on their use of articles</a:t>
            </a:r>
            <a:endParaRPr lang="en-US" b="0" dirty="0"/>
          </a:p>
          <a:p>
            <a:endParaRPr lang="en-US" b="0" dirty="0"/>
          </a:p>
          <a:p>
            <a:pPr rtl="0" latinLnBrk="0"/>
            <a:r>
              <a:rPr lang="en-GB" sz="1200" b="1" i="0" kern="1200" dirty="0">
                <a:solidFill>
                  <a:schemeClr val="tx1"/>
                </a:solidFill>
                <a:effectLst/>
                <a:latin typeface="+mn-lt"/>
                <a:ea typeface="+mn-ea"/>
                <a:cs typeface="+mn-cs"/>
              </a:rPr>
              <a:t>Note:</a:t>
            </a:r>
          </a:p>
          <a:p>
            <a:pPr rtl="0" latinLnBrk="0"/>
            <a:r>
              <a:rPr lang="en-GB" sz="1200" b="0" i="0" kern="1200" dirty="0">
                <a:solidFill>
                  <a:schemeClr val="tx1"/>
                </a:solidFill>
                <a:effectLst/>
                <a:latin typeface="+mn-lt"/>
                <a:ea typeface="+mn-ea"/>
                <a:cs typeface="+mn-cs"/>
              </a:rPr>
              <a:t>This task can be given with or without the concrete/abstract nouns focus on the previous slide. Even without an explicit focus on</a:t>
            </a:r>
            <a:r>
              <a:rPr lang="en-GB" sz="1200" b="0" i="0" kern="1200" baseline="0" dirty="0">
                <a:solidFill>
                  <a:schemeClr val="tx1"/>
                </a:solidFill>
                <a:effectLst/>
                <a:latin typeface="+mn-lt"/>
                <a:ea typeface="+mn-ea"/>
                <a:cs typeface="+mn-cs"/>
              </a:rPr>
              <a:t> the previous slide</a:t>
            </a:r>
            <a:r>
              <a:rPr lang="en-GB" sz="1200" b="0" i="0" kern="1200" dirty="0">
                <a:solidFill>
                  <a:schemeClr val="tx1"/>
                </a:solidFill>
                <a:effectLst/>
                <a:latin typeface="+mn-lt"/>
                <a:ea typeface="+mn-ea"/>
                <a:cs typeface="+mn-cs"/>
              </a:rPr>
              <a:t>, it's possible that students will mix/match concrete and abstract e.g.</a:t>
            </a:r>
            <a:r>
              <a:rPr lang="en-GB" dirty="0"/>
              <a:t/>
            </a:r>
            <a:br>
              <a:rPr lang="en-GB" dirty="0"/>
            </a:br>
            <a:r>
              <a:rPr lang="en-GB" i="1" dirty="0"/>
              <a:t>Rouge </a:t>
            </a:r>
            <a:r>
              <a:rPr lang="en-GB" i="1" dirty="0" err="1"/>
              <a:t>comme</a:t>
            </a:r>
            <a:r>
              <a:rPr lang="en-GB" i="1" dirty="0"/>
              <a:t> </a:t>
            </a:r>
            <a:r>
              <a:rPr lang="en-GB" b="0" i="1" dirty="0" err="1"/>
              <a:t>l’</a:t>
            </a:r>
            <a:r>
              <a:rPr lang="en-GB" i="1" dirty="0" err="1"/>
              <a:t>amour</a:t>
            </a:r>
            <a:endParaRPr lang="en-GB" i="1" dirty="0"/>
          </a:p>
          <a:p>
            <a:pPr rtl="0" latinLnBrk="0"/>
            <a:r>
              <a:rPr lang="en-GB" sz="1200" b="0" i="1" kern="1200" dirty="0">
                <a:solidFill>
                  <a:schemeClr val="tx1"/>
                </a:solidFill>
                <a:effectLst/>
                <a:latin typeface="+mn-lt"/>
                <a:ea typeface="+mn-ea"/>
                <a:cs typeface="+mn-cs"/>
              </a:rPr>
              <a:t>Bleu</a:t>
            </a:r>
            <a:r>
              <a:rPr lang="en-GB" sz="1200" b="0" i="1" kern="1200" baseline="0" dirty="0">
                <a:solidFill>
                  <a:schemeClr val="tx1"/>
                </a:solidFill>
                <a:effectLst/>
                <a:latin typeface="+mn-lt"/>
                <a:ea typeface="+mn-ea"/>
                <a:cs typeface="+mn-cs"/>
              </a:rPr>
              <a:t> </a:t>
            </a:r>
            <a:r>
              <a:rPr lang="en-GB" sz="1200" b="0" i="1" kern="1200" baseline="0" dirty="0" err="1">
                <a:solidFill>
                  <a:schemeClr val="tx1"/>
                </a:solidFill>
                <a:effectLst/>
                <a:latin typeface="+mn-lt"/>
                <a:ea typeface="+mn-ea"/>
                <a:cs typeface="+mn-cs"/>
              </a:rPr>
              <a:t>comme</a:t>
            </a:r>
            <a:r>
              <a:rPr lang="en-GB" sz="1200" b="0" i="1" kern="1200" baseline="0" dirty="0">
                <a:solidFill>
                  <a:schemeClr val="tx1"/>
                </a:solidFill>
                <a:effectLst/>
                <a:latin typeface="+mn-lt"/>
                <a:ea typeface="+mn-ea"/>
                <a:cs typeface="+mn-cs"/>
              </a:rPr>
              <a:t> </a:t>
            </a:r>
            <a:r>
              <a:rPr lang="en-GB" sz="1200" b="0" i="1" kern="1200" baseline="0" dirty="0" err="1">
                <a:solidFill>
                  <a:schemeClr val="tx1"/>
                </a:solidFill>
                <a:effectLst/>
                <a:latin typeface="+mn-lt"/>
                <a:ea typeface="+mn-ea"/>
                <a:cs typeface="+mn-cs"/>
              </a:rPr>
              <a:t>une</a:t>
            </a:r>
            <a:r>
              <a:rPr lang="en-GB" sz="1200" b="0" i="1" kern="1200" baseline="0" dirty="0">
                <a:solidFill>
                  <a:schemeClr val="tx1"/>
                </a:solidFill>
                <a:effectLst/>
                <a:latin typeface="+mn-lt"/>
                <a:ea typeface="+mn-ea"/>
                <a:cs typeface="+mn-cs"/>
              </a:rPr>
              <a:t> </a:t>
            </a:r>
            <a:r>
              <a:rPr lang="en-GB" sz="1200" b="0" i="1" kern="1200" baseline="0" dirty="0" err="1">
                <a:solidFill>
                  <a:schemeClr val="tx1"/>
                </a:solidFill>
                <a:effectLst/>
                <a:latin typeface="+mn-lt"/>
                <a:ea typeface="+mn-ea"/>
                <a:cs typeface="+mn-cs"/>
              </a:rPr>
              <a:t>voiture</a:t>
            </a:r>
            <a:endParaRPr lang="en-GB" sz="1200" b="0" i="1" kern="1200" baseline="0" dirty="0">
              <a:solidFill>
                <a:schemeClr val="tx1"/>
              </a:solidFill>
              <a:effectLst/>
              <a:latin typeface="+mn-lt"/>
              <a:ea typeface="+mn-ea"/>
              <a:cs typeface="+mn-cs"/>
            </a:endParaRPr>
          </a:p>
          <a:p>
            <a:endParaRPr lang="en-US" b="1" dirty="0"/>
          </a:p>
        </p:txBody>
      </p:sp>
      <p:sp>
        <p:nvSpPr>
          <p:cNvPr id="4" name="Slide Number Placeholder 3"/>
          <p:cNvSpPr>
            <a:spLocks noGrp="1"/>
          </p:cNvSpPr>
          <p:nvPr>
            <p:ph type="sldNum" sz="quarter" idx="5"/>
          </p:nvPr>
        </p:nvSpPr>
        <p:spPr/>
        <p:txBody>
          <a:bodyPr/>
          <a:lstStyle/>
          <a:p>
            <a:pPr>
              <a:defRPr/>
            </a:pPr>
            <a:fld id="{051212F4-EB5A-464B-92EC-DACFCB1CC2CD}" type="slidenum">
              <a:rPr lang="en-GB" smtClean="0">
                <a:solidFill>
                  <a:prstClr val="black"/>
                </a:solidFill>
                <a:latin typeface="Calibri" panose="020F0502020204030204"/>
              </a:rPr>
              <a:pPr>
                <a:defRPr/>
              </a:pPr>
              <a:t>22</a:t>
            </a:fld>
            <a:endParaRPr lang="en-GB">
              <a:solidFill>
                <a:prstClr val="black"/>
              </a:solidFill>
              <a:latin typeface="Calibri" panose="020F0502020204030204"/>
            </a:endParaRPr>
          </a:p>
        </p:txBody>
      </p:sp>
    </p:spTree>
    <p:extLst>
      <p:ext uri="{BB962C8B-B14F-4D97-AF65-F5344CB8AC3E}">
        <p14:creationId xmlns:p14="http://schemas.microsoft.com/office/powerpoint/2010/main" val="5309271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p>
          <a:p>
            <a:endParaRPr lang="en-GB" b="1" dirty="0"/>
          </a:p>
          <a:p>
            <a:r>
              <a:rPr lang="en-GB" b="1" dirty="0"/>
              <a:t>Aim: </a:t>
            </a:r>
            <a:r>
              <a:rPr lang="en-GB" b="0" dirty="0"/>
              <a:t>Information gathering exercise using a short text composed of known and unknown words.</a:t>
            </a:r>
            <a:endParaRPr lang="en-GB" b="1" dirty="0"/>
          </a:p>
          <a:p>
            <a:endParaRPr lang="en-GB" b="1" dirty="0"/>
          </a:p>
          <a:p>
            <a:r>
              <a:rPr lang="en-GB" b="1" dirty="0"/>
              <a:t>Suggested procedures:</a:t>
            </a:r>
          </a:p>
          <a:p>
            <a:pPr marL="228600" indent="-228600">
              <a:buAutoNum type="arabicPeriod"/>
            </a:pPr>
            <a:r>
              <a:rPr lang="en-GB" dirty="0"/>
              <a:t>Students</a:t>
            </a:r>
            <a:r>
              <a:rPr lang="en-GB" baseline="0" dirty="0"/>
              <a:t> could take notes in English based on the biographical information that is presented here. </a:t>
            </a:r>
          </a:p>
          <a:p>
            <a:pPr marL="228600" indent="-228600">
              <a:buAutoNum type="arabicPeriod"/>
            </a:pPr>
            <a:r>
              <a:rPr lang="en-GB" baseline="0" dirty="0"/>
              <a:t>It could be read aloud by the teacher simultaneously to present sound-spelling connections. In context, students should be able to guess the meaning of ‘</a:t>
            </a:r>
            <a:r>
              <a:rPr lang="en-GB" baseline="0" dirty="0" err="1"/>
              <a:t>ville</a:t>
            </a:r>
            <a:r>
              <a:rPr lang="en-GB" baseline="0" dirty="0"/>
              <a:t>’, ‘pays </a:t>
            </a:r>
            <a:r>
              <a:rPr lang="en-GB" baseline="0" dirty="0" err="1"/>
              <a:t>d’origine</a:t>
            </a:r>
            <a:r>
              <a:rPr lang="en-GB" baseline="0" dirty="0"/>
              <a:t>’, ‘</a:t>
            </a:r>
            <a:r>
              <a:rPr lang="en-GB" baseline="0" dirty="0" err="1"/>
              <a:t>depuis</a:t>
            </a:r>
            <a:r>
              <a:rPr lang="en-GB" baseline="0" dirty="0"/>
              <a:t>’ and ‘pour’. </a:t>
            </a:r>
          </a:p>
          <a:p>
            <a:pPr marL="228600" indent="-228600">
              <a:buAutoNum type="arabicPeriod"/>
            </a:pPr>
            <a:r>
              <a:rPr lang="en-GB" dirty="0"/>
              <a:t>Students could</a:t>
            </a:r>
            <a:r>
              <a:rPr lang="en-GB" baseline="0" dirty="0"/>
              <a:t> be asked how they think she feels in the photo (</a:t>
            </a:r>
            <a:r>
              <a:rPr lang="en-GB" baseline="0" dirty="0" err="1"/>
              <a:t>elle</a:t>
            </a:r>
            <a:r>
              <a:rPr lang="en-GB" baseline="0" dirty="0"/>
              <a:t> </a:t>
            </a:r>
            <a:r>
              <a:rPr lang="en-GB" baseline="0" dirty="0" err="1"/>
              <a:t>est</a:t>
            </a:r>
            <a:r>
              <a:rPr lang="en-GB" baseline="0" dirty="0"/>
              <a:t> </a:t>
            </a:r>
            <a:r>
              <a:rPr lang="en-GB" baseline="0" dirty="0" err="1"/>
              <a:t>calme</a:t>
            </a:r>
            <a:r>
              <a:rPr lang="en-GB" baseline="0" dirty="0"/>
              <a:t>/</a:t>
            </a:r>
            <a:r>
              <a:rPr lang="en-GB" baseline="0" dirty="0" err="1"/>
              <a:t>contente</a:t>
            </a:r>
            <a:r>
              <a:rPr lang="en-GB" baseline="0" dirty="0"/>
              <a:t>/</a:t>
            </a:r>
            <a:r>
              <a:rPr lang="en-GB" baseline="0" dirty="0" err="1"/>
              <a:t>indifférente</a:t>
            </a:r>
            <a:r>
              <a:rPr lang="en-GB" baseline="0" dirty="0"/>
              <a:t>)</a:t>
            </a:r>
          </a:p>
          <a:p>
            <a:pPr marL="228600" indent="-228600">
              <a:buAutoNum type="arabicPeriod"/>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Word frequencies of unknown words used (1 is the most frequent word in French): </a:t>
            </a:r>
            <a:r>
              <a:rPr lang="en-GB" sz="1200" baseline="0" dirty="0"/>
              <a:t/>
            </a:r>
            <a:br>
              <a:rPr lang="en-GB" sz="1200" baseline="0" dirty="0"/>
            </a:br>
            <a:r>
              <a:rPr lang="en-GB" sz="1200" dirty="0">
                <a:solidFill>
                  <a:srgbClr val="002060"/>
                </a:solidFill>
                <a:latin typeface="Century Gothic" panose="020B0502020202020204" pitchFamily="34" charset="0"/>
              </a:rPr>
              <a:t>pays</a:t>
            </a:r>
            <a:r>
              <a:rPr lang="en-GB" sz="1200" b="0" baseline="0" dirty="0"/>
              <a:t> [114], de [2], </a:t>
            </a:r>
            <a:r>
              <a:rPr lang="en-GB" sz="1200" b="0" baseline="0" dirty="0" err="1"/>
              <a:t>origine</a:t>
            </a:r>
            <a:r>
              <a:rPr lang="en-GB" sz="1200" b="0" baseline="0" dirty="0"/>
              <a:t> [709], </a:t>
            </a:r>
            <a:r>
              <a:rPr lang="en-GB" sz="1200" b="0" baseline="0" dirty="0" err="1"/>
              <a:t>ville</a:t>
            </a:r>
            <a:r>
              <a:rPr lang="en-GB" sz="1200" b="0" baseline="0" dirty="0"/>
              <a:t> [260], aimer [242], pour [10], </a:t>
            </a:r>
            <a:r>
              <a:rPr lang="en-GB" sz="1200" b="0" baseline="0" dirty="0" err="1"/>
              <a:t>jeune</a:t>
            </a:r>
            <a:r>
              <a:rPr lang="en-GB" sz="1200" b="0" baseline="0" dirty="0"/>
              <a:t> [152], </a:t>
            </a:r>
            <a:r>
              <a:rPr lang="en-GB" sz="1200" b="0" baseline="0" dirty="0" err="1"/>
              <a:t>blogeuse</a:t>
            </a:r>
            <a:r>
              <a:rPr lang="en-GB" sz="1200" b="0" baseline="0" dirty="0"/>
              <a:t> [&gt;5000], </a:t>
            </a:r>
            <a:r>
              <a:rPr lang="en-GB" sz="1200" b="0" baseline="0" dirty="0" err="1"/>
              <a:t>depuis</a:t>
            </a:r>
            <a:r>
              <a:rPr lang="en-GB" sz="1200" b="0" baseline="0" dirty="0"/>
              <a:t> [96]</a:t>
            </a:r>
            <a:endParaRPr lang="en-GB"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Advertisement featuring </a:t>
            </a:r>
            <a:r>
              <a:rPr lang="en-GB" sz="1200" dirty="0" err="1"/>
              <a:t>Mymi</a:t>
            </a:r>
            <a:r>
              <a:rPr lang="en-GB" sz="1200" dirty="0"/>
              <a:t> </a:t>
            </a:r>
            <a:r>
              <a:rPr lang="en-GB" sz="1200" dirty="0" err="1"/>
              <a:t>Doinet</a:t>
            </a:r>
            <a:r>
              <a:rPr lang="en-GB" sz="1200" dirty="0"/>
              <a:t> by </a:t>
            </a:r>
            <a:r>
              <a:rPr lang="en-GB" sz="1200" dirty="0">
                <a:hlinkClick r:id="rId3"/>
              </a:rPr>
              <a:t>Valences Romans </a:t>
            </a:r>
            <a:r>
              <a:rPr lang="en-GB" sz="1200" dirty="0" err="1">
                <a:hlinkClick r:id="rId3"/>
              </a:rPr>
              <a:t>Mediathiques</a:t>
            </a:r>
            <a:r>
              <a:rPr lang="en-GB" sz="1200" dirty="0">
                <a:hlinkClick r:id="rId3"/>
              </a:rPr>
              <a:t> </a:t>
            </a:r>
            <a:r>
              <a:rPr lang="it-IT" sz="1200" dirty="0">
                <a:hlinkClick r:id="rId3"/>
              </a:rPr>
              <a:t>is in the public domain. </a:t>
            </a:r>
            <a:endParaRPr lang="it-IT"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pPr marL="0" indent="0">
              <a:buNone/>
            </a:pP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latin typeface="Calibri"/>
              </a:rPr>
              <a:pPr/>
              <a:t>4</a:t>
            </a:fld>
            <a:endParaRPr lang="en-GB">
              <a:solidFill>
                <a:prstClr val="black"/>
              </a:solidFill>
              <a:latin typeface="Calibri"/>
            </a:endParaRPr>
          </a:p>
        </p:txBody>
      </p:sp>
    </p:spTree>
    <p:extLst>
      <p:ext uri="{BB962C8B-B14F-4D97-AF65-F5344CB8AC3E}">
        <p14:creationId xmlns:p14="http://schemas.microsoft.com/office/powerpoint/2010/main" val="19892758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p>
          <a:p>
            <a:endParaRPr lang="en-GB" b="1" dirty="0"/>
          </a:p>
          <a:p>
            <a:r>
              <a:rPr lang="en-GB" b="1" dirty="0"/>
              <a:t>Aim: </a:t>
            </a:r>
            <a:r>
              <a:rPr lang="en-GB" b="0" dirty="0"/>
              <a:t>Recall of some words in this weeks’ vocabulary set</a:t>
            </a:r>
          </a:p>
          <a:p>
            <a:endParaRPr lang="en-GB" b="1" dirty="0"/>
          </a:p>
          <a:p>
            <a:r>
              <a:rPr lang="en-GB" b="1" dirty="0"/>
              <a:t>Procedure</a:t>
            </a:r>
          </a:p>
          <a:p>
            <a:pPr marL="228600" indent="-228600">
              <a:buAutoNum type="arabicPeriod"/>
            </a:pPr>
            <a:r>
              <a:rPr lang="en-GB" b="0" baseline="0" dirty="0"/>
              <a:t>On clicks, the names of the three cognate colours appear for A-C. Have students sound them out using their SSC knowledge ([SFC], soft and </a:t>
            </a:r>
            <a:r>
              <a:rPr lang="en-GB" b="0" baseline="0" dirty="0" err="1"/>
              <a:t>gard</a:t>
            </a:r>
            <a:r>
              <a:rPr lang="en-GB" b="0" baseline="0" dirty="0"/>
              <a:t> [g], [an])</a:t>
            </a:r>
          </a:p>
          <a:p>
            <a:pPr marL="228600" indent="-228600">
              <a:buAutoNum type="arabicPeriod"/>
            </a:pPr>
            <a:r>
              <a:rPr lang="en-GB" b="0" baseline="0" dirty="0"/>
              <a:t>Then, students say the names of remaining colours, which they have pre-learned, aloud.</a:t>
            </a:r>
          </a:p>
          <a:p>
            <a:endParaRPr lang="en-GB" baseline="0" dirty="0"/>
          </a:p>
          <a:p>
            <a:pPr marL="0" indent="0">
              <a:buNone/>
            </a:pPr>
            <a:r>
              <a:rPr lang="en-GB" b="1" baseline="0" dirty="0"/>
              <a:t>Word frequencies:</a:t>
            </a:r>
            <a:r>
              <a:rPr lang="en-GB" baseline="0" dirty="0"/>
              <a:t/>
            </a:r>
            <a:br>
              <a:rPr lang="en-GB" baseline="0" dirty="0"/>
            </a:br>
            <a:r>
              <a:rPr lang="en-GB" baseline="0" dirty="0"/>
              <a:t>orange [3912]; indigo [&gt;5000]; violet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latin typeface="Calibri"/>
              </a:rPr>
              <a:pPr/>
              <a:t>5</a:t>
            </a:fld>
            <a:endParaRPr lang="en-GB">
              <a:solidFill>
                <a:prstClr val="black"/>
              </a:solidFill>
              <a:latin typeface="Calibri"/>
            </a:endParaRPr>
          </a:p>
        </p:txBody>
      </p:sp>
    </p:spTree>
    <p:extLst>
      <p:ext uri="{BB962C8B-B14F-4D97-AF65-F5344CB8AC3E}">
        <p14:creationId xmlns:p14="http://schemas.microsoft.com/office/powerpoint/2010/main" val="36270196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p>
          <a:p>
            <a:endParaRPr lang="en-GB" b="1" dirty="0"/>
          </a:p>
          <a:p>
            <a:r>
              <a:rPr lang="en-GB" b="1" dirty="0"/>
              <a:t>Aim: </a:t>
            </a:r>
            <a:r>
              <a:rPr lang="en-GB" b="0" dirty="0"/>
              <a:t>To use knowledge of gender and adjective agreement to choose from pairs of masculine or feminine nouns.</a:t>
            </a:r>
          </a:p>
          <a:p>
            <a:endParaRPr lang="en-GB" b="1" dirty="0"/>
          </a:p>
          <a:p>
            <a:r>
              <a:rPr lang="en-GB" b="1" dirty="0"/>
              <a:t>Procedure</a:t>
            </a:r>
          </a:p>
          <a:p>
            <a:pPr marL="228600" indent="-228600">
              <a:buAutoNum type="arabicPeriod"/>
            </a:pPr>
            <a:r>
              <a:rPr lang="en-GB" b="0" baseline="0" dirty="0"/>
              <a:t>Remind students of adjective agreement rules learned so far (where possible, add an –e in feminine form).</a:t>
            </a:r>
          </a:p>
          <a:p>
            <a:pPr marL="228600" indent="-228600">
              <a:buAutoNum type="arabicPeriod"/>
            </a:pPr>
            <a:r>
              <a:rPr lang="en-GB" b="0" baseline="0" dirty="0"/>
              <a:t>Students write 1-8 and decide which noun is being described based on the form of the colour adjective. Remind them to watch out for the colours which end in –e in the masculine form.</a:t>
            </a:r>
          </a:p>
          <a:p>
            <a:pPr marL="228600" indent="-228600">
              <a:buAutoNum type="arabicPeriod"/>
            </a:pPr>
            <a:r>
              <a:rPr lang="en-GB" b="0" baseline="0" dirty="0"/>
              <a:t>Answers revealed on clicks.</a:t>
            </a:r>
          </a:p>
          <a:p>
            <a:endParaRPr lang="en-GB" baseline="0" dirty="0"/>
          </a:p>
          <a:p>
            <a:pPr marL="0" indent="0">
              <a:buNone/>
            </a:pPr>
            <a:r>
              <a:rPr lang="en-GB" b="1" baseline="0" dirty="0"/>
              <a:t>Word frequencies:</a:t>
            </a:r>
            <a:r>
              <a:rPr lang="en-GB" baseline="0" dirty="0"/>
              <a:t/>
            </a:r>
            <a:br>
              <a:rPr lang="en-GB" baseline="0" dirty="0"/>
            </a:br>
            <a:r>
              <a:rPr lang="en-GB" baseline="0" dirty="0"/>
              <a:t>orange [3912]; violet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p:txBody>
      </p:sp>
      <p:sp>
        <p:nvSpPr>
          <p:cNvPr id="4" name="Slide Number Placeholder 3"/>
          <p:cNvSpPr>
            <a:spLocks noGrp="1"/>
          </p:cNvSpPr>
          <p:nvPr>
            <p:ph type="sldNum" sz="quarter" idx="10"/>
          </p:nvPr>
        </p:nvSpPr>
        <p:spPr/>
        <p:txBody>
          <a:bodyPr/>
          <a:lstStyle/>
          <a:p>
            <a:pPr>
              <a:defRPr/>
            </a:pPr>
            <a:fld id="{672843D9-4757-4631-B0CD-BAA271821DF5}" type="slidenum">
              <a:rPr lang="en-GB" smtClean="0">
                <a:solidFill>
                  <a:prstClr val="black"/>
                </a:solidFill>
                <a:latin typeface="Calibri" panose="020F0502020204030204"/>
              </a:rPr>
              <a:pPr>
                <a:defRPr/>
              </a:pPr>
              <a:t>6</a:t>
            </a:fld>
            <a:endParaRPr lang="en-GB">
              <a:solidFill>
                <a:prstClr val="black"/>
              </a:solidFill>
              <a:latin typeface="Calibri" panose="020F0502020204030204"/>
            </a:endParaRPr>
          </a:p>
        </p:txBody>
      </p:sp>
    </p:spTree>
    <p:extLst>
      <p:ext uri="{BB962C8B-B14F-4D97-AF65-F5344CB8AC3E}">
        <p14:creationId xmlns:p14="http://schemas.microsoft.com/office/powerpoint/2010/main" val="17403134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Timing:</a:t>
            </a:r>
            <a:r>
              <a:rPr lang="en-GB" sz="1200" b="1" baseline="0" dirty="0"/>
              <a:t> 5 minutes</a:t>
            </a: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Aim: </a:t>
            </a:r>
            <a:r>
              <a:rPr lang="en-GB" sz="1200" b="0" dirty="0">
                <a:solidFill>
                  <a:srgbClr val="002060"/>
                </a:solidFill>
                <a:latin typeface="Century Gothic" panose="020B0502020202020204" pitchFamily="34" charset="0"/>
              </a:rPr>
              <a:t>Practice in connecting the spoken and written forms of unknown words.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solidFill>
                <a:srgbClr val="00206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002060"/>
                </a:solidFill>
                <a:latin typeface="Century Gothic" panose="020B0502020202020204" pitchFamily="34" charset="0"/>
              </a:rPr>
              <a:t>Procedure:</a:t>
            </a:r>
          </a:p>
          <a:p>
            <a:r>
              <a:rPr lang="en-GB" sz="1200" b="0" dirty="0"/>
              <a:t>1. </a:t>
            </a:r>
            <a:r>
              <a:rPr lang="en-GB" dirty="0"/>
              <a:t>Tell students that they will hear and read a number of words that will appear in Doinet’s </a:t>
            </a:r>
            <a:r>
              <a:rPr lang="en-GB" baseline="0" dirty="0"/>
              <a:t>poem. </a:t>
            </a:r>
            <a:br>
              <a:rPr lang="en-GB" baseline="0" dirty="0"/>
            </a:br>
            <a:r>
              <a:rPr lang="en-GB" baseline="0" dirty="0"/>
              <a:t>2. They need to listen and match the letter of the written word to the number of the word heard.</a:t>
            </a:r>
          </a:p>
          <a:p>
            <a:pPr marL="0" indent="0">
              <a:buNone/>
            </a:pPr>
            <a:r>
              <a:rPr lang="en-GB" dirty="0"/>
              <a:t>3. Note:</a:t>
            </a:r>
            <a:r>
              <a:rPr lang="en-GB" baseline="0" dirty="0"/>
              <a:t> where the words are not cognates, pictures are provided to give the meaning. Students will need a bit of help understanding the function of ‘aux’.</a:t>
            </a:r>
            <a:br>
              <a:rPr lang="en-GB" baseline="0" dirty="0"/>
            </a:br>
            <a:r>
              <a:rPr lang="en-GB" baseline="0" dirty="0"/>
              <a:t>4. Answers appear on click.</a:t>
            </a:r>
            <a:br>
              <a:rPr lang="en-GB" baseline="0" dirty="0"/>
            </a:br>
            <a:endParaRPr lang="en-GB" baseline="0" dirty="0"/>
          </a:p>
          <a:p>
            <a:pPr marL="0" indent="0">
              <a:buNone/>
            </a:pPr>
            <a:r>
              <a:rPr lang="en-GB" sz="1200" b="1" baseline="0" dirty="0"/>
              <a:t>Transcript:</a:t>
            </a:r>
          </a:p>
          <a:p>
            <a:pPr marL="0" indent="0">
              <a:buNone/>
            </a:pPr>
            <a:r>
              <a:rPr lang="en-GB" baseline="0" dirty="0"/>
              <a:t>1. sorbet </a:t>
            </a:r>
          </a:p>
          <a:p>
            <a:pPr marL="0" indent="0">
              <a:buNone/>
            </a:pPr>
            <a:r>
              <a:rPr lang="en-GB" baseline="0" dirty="0"/>
              <a:t>2. </a:t>
            </a:r>
            <a:r>
              <a:rPr lang="en-GB" baseline="0" dirty="0" err="1"/>
              <a:t>volcan</a:t>
            </a:r>
            <a:r>
              <a:rPr lang="en-GB" baseline="0" dirty="0"/>
              <a:t> </a:t>
            </a:r>
          </a:p>
          <a:p>
            <a:pPr marL="0" indent="0">
              <a:buNone/>
            </a:pPr>
            <a:r>
              <a:rPr lang="en-GB" baseline="0" dirty="0"/>
              <a:t>3. fruit </a:t>
            </a:r>
          </a:p>
          <a:p>
            <a:pPr marL="0" indent="0">
              <a:buNone/>
            </a:pPr>
            <a:r>
              <a:rPr lang="en-GB" baseline="0" dirty="0"/>
              <a:t>4. </a:t>
            </a:r>
            <a:r>
              <a:rPr lang="en-GB" baseline="0" dirty="0" err="1"/>
              <a:t>girafe</a:t>
            </a:r>
            <a:r>
              <a:rPr lang="en-GB" baseline="0" dirty="0"/>
              <a:t> chic</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5. arc aux sept </a:t>
            </a:r>
            <a:r>
              <a:rPr lang="en-GB" baseline="0" dirty="0" err="1"/>
              <a:t>couleurs</a:t>
            </a:r>
            <a:r>
              <a:rPr lang="en-GB"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6. sable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7. </a:t>
            </a:r>
            <a:r>
              <a:rPr lang="en-GB" baseline="0" dirty="0" err="1"/>
              <a:t>papillon</a:t>
            </a:r>
            <a:r>
              <a:rPr lang="en-GB"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8. vague</a:t>
            </a:r>
          </a:p>
          <a:p>
            <a:pPr marL="0" indent="0">
              <a:buNone/>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indent="0">
              <a:buNone/>
            </a:pPr>
            <a:r>
              <a:rPr lang="en-GB" baseline="0" dirty="0"/>
              <a:t>sorbet [&gt;5000]; </a:t>
            </a:r>
            <a:r>
              <a:rPr lang="en-GB" baseline="0" dirty="0" err="1"/>
              <a:t>volcan</a:t>
            </a:r>
            <a:r>
              <a:rPr lang="en-GB" baseline="0" dirty="0"/>
              <a:t> [&gt;5000]; fruit [896]; </a:t>
            </a:r>
            <a:r>
              <a:rPr lang="en-GB" baseline="0" dirty="0" err="1"/>
              <a:t>girafe</a:t>
            </a:r>
            <a:r>
              <a:rPr lang="en-GB" baseline="0" dirty="0"/>
              <a:t> [&gt;5000], chic [&gt;5000]; arc [&gt;5000]; à [4], sept [905], couleur [1211] sable [3263]; </a:t>
            </a:r>
            <a:r>
              <a:rPr lang="en-GB" baseline="0" dirty="0" err="1"/>
              <a:t>papillon</a:t>
            </a:r>
            <a:r>
              <a:rPr lang="en-GB" baseline="0" dirty="0"/>
              <a:t> [&gt;5000]; vague [1493].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latin typeface="Calibri"/>
              </a:rPr>
              <a:pPr/>
              <a:t>7</a:t>
            </a:fld>
            <a:endParaRPr lang="en-GB">
              <a:solidFill>
                <a:prstClr val="black"/>
              </a:solidFill>
              <a:latin typeface="Calibri"/>
            </a:endParaRPr>
          </a:p>
        </p:txBody>
      </p:sp>
    </p:spTree>
    <p:extLst>
      <p:ext uri="{BB962C8B-B14F-4D97-AF65-F5344CB8AC3E}">
        <p14:creationId xmlns:p14="http://schemas.microsoft.com/office/powerpoint/2010/main" val="33335395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p>
          <a:p>
            <a:endParaRPr lang="en-GB" dirty="0"/>
          </a:p>
          <a:p>
            <a:r>
              <a:rPr lang="en-GB" b="1" dirty="0"/>
              <a:t>Aim: </a:t>
            </a:r>
            <a:r>
              <a:rPr lang="en-GB" b="0" dirty="0"/>
              <a:t>Recall of the spoken forms of words introduced on previous slide. The written forms are removed so that students must try to recall the meaning, rather than looking at the form.</a:t>
            </a:r>
            <a:endParaRPr lang="en-GB" dirty="0"/>
          </a:p>
          <a:p>
            <a:endParaRPr lang="en-GB" dirty="0"/>
          </a:p>
          <a:p>
            <a:r>
              <a:rPr lang="en-GB" b="1" dirty="0"/>
              <a:t>Procedure:</a:t>
            </a:r>
          </a:p>
          <a:p>
            <a:pPr marL="228600" indent="-228600">
              <a:buAutoNum type="arabicPeriod"/>
            </a:pPr>
            <a:r>
              <a:rPr lang="en-GB" dirty="0"/>
              <a:t>Tell students that they will hear a number of words that will appear in Doinet’s </a:t>
            </a:r>
            <a:r>
              <a:rPr lang="en-GB" baseline="0" dirty="0"/>
              <a:t>poem. These are depicted in Pictures A-H. </a:t>
            </a:r>
          </a:p>
          <a:p>
            <a:pPr marL="228600" indent="-228600">
              <a:buAutoNum type="arabicPeriod"/>
            </a:pPr>
            <a:r>
              <a:rPr lang="en-GB" baseline="0" dirty="0"/>
              <a:t>Listen and match the letter of the picture to the word heard.</a:t>
            </a:r>
          </a:p>
          <a:p>
            <a:pPr marL="228600" indent="-228600">
              <a:buAutoNum type="arabicPeriod"/>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Transcript:</a:t>
            </a:r>
          </a:p>
          <a:p>
            <a:pPr marL="0" indent="0">
              <a:buNone/>
            </a:pPr>
            <a:r>
              <a:rPr lang="en-GB" baseline="0" dirty="0"/>
              <a:t>1. sorbet </a:t>
            </a:r>
          </a:p>
          <a:p>
            <a:pPr marL="0" indent="0">
              <a:buNone/>
            </a:pPr>
            <a:r>
              <a:rPr lang="en-GB" baseline="0" dirty="0"/>
              <a:t>2. </a:t>
            </a:r>
            <a:r>
              <a:rPr lang="en-GB" baseline="0" dirty="0" err="1"/>
              <a:t>volcan</a:t>
            </a:r>
            <a:r>
              <a:rPr lang="en-GB" baseline="0" dirty="0"/>
              <a:t> </a:t>
            </a:r>
          </a:p>
          <a:p>
            <a:pPr marL="0" indent="0">
              <a:buNone/>
            </a:pPr>
            <a:r>
              <a:rPr lang="en-GB" baseline="0" dirty="0"/>
              <a:t>3. fruit </a:t>
            </a:r>
          </a:p>
          <a:p>
            <a:pPr marL="0" indent="0">
              <a:buNone/>
            </a:pPr>
            <a:r>
              <a:rPr lang="en-GB" baseline="0" dirty="0"/>
              <a:t>4. </a:t>
            </a:r>
            <a:r>
              <a:rPr lang="en-GB" baseline="0" dirty="0" err="1"/>
              <a:t>girafe</a:t>
            </a:r>
            <a:r>
              <a:rPr lang="en-GB" baseline="0" dirty="0"/>
              <a:t> chic</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5. arc aux sept </a:t>
            </a:r>
            <a:r>
              <a:rPr lang="en-GB" baseline="0" dirty="0" err="1"/>
              <a:t>couleurs</a:t>
            </a:r>
            <a:r>
              <a:rPr lang="en-GB"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6. sable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7. </a:t>
            </a:r>
            <a:r>
              <a:rPr lang="en-GB" baseline="0" dirty="0" err="1"/>
              <a:t>papillon</a:t>
            </a:r>
            <a:r>
              <a:rPr lang="en-GB"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8. vague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indent="0">
              <a:buNone/>
            </a:pPr>
            <a:r>
              <a:rPr lang="en-GB" baseline="0" dirty="0"/>
              <a:t>sorbet [&gt;5000]; </a:t>
            </a:r>
            <a:r>
              <a:rPr lang="en-GB" baseline="0" dirty="0" err="1"/>
              <a:t>volcan</a:t>
            </a:r>
            <a:r>
              <a:rPr lang="en-GB" baseline="0" dirty="0"/>
              <a:t> [&gt;5000]; fruit [896]; </a:t>
            </a:r>
            <a:r>
              <a:rPr lang="en-GB" baseline="0" dirty="0" err="1"/>
              <a:t>girafe</a:t>
            </a:r>
            <a:r>
              <a:rPr lang="en-GB" baseline="0" dirty="0"/>
              <a:t> [&gt;5000], chic [&gt;5000]; arc [&gt;5000]; à [4], sept [905], couleur [1211] sable [3263]; papillon [&gt;5000]; vague [1493].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latin typeface="Calibri"/>
              </a:rPr>
              <a:pPr/>
              <a:t>8</a:t>
            </a:fld>
            <a:endParaRPr lang="en-GB">
              <a:solidFill>
                <a:prstClr val="black"/>
              </a:solidFill>
              <a:latin typeface="Calibri"/>
            </a:endParaRPr>
          </a:p>
        </p:txBody>
      </p:sp>
    </p:spTree>
    <p:extLst>
      <p:ext uri="{BB962C8B-B14F-4D97-AF65-F5344CB8AC3E}">
        <p14:creationId xmlns:p14="http://schemas.microsoft.com/office/powerpoint/2010/main" val="2090727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a:t>
            </a:r>
            <a:r>
              <a:rPr lang="en-GB" b="1" baseline="0" dirty="0"/>
              <a:t> </a:t>
            </a:r>
            <a:r>
              <a:rPr lang="en-GB" sz="1200" b="0" dirty="0">
                <a:solidFill>
                  <a:srgbClr val="002060"/>
                </a:solidFill>
                <a:latin typeface="Century Gothic" panose="020B0502020202020204" pitchFamily="34" charset="0"/>
              </a:rPr>
              <a:t>Practice in connecting the spoken and written forms of unknown words, with</a:t>
            </a:r>
            <a:r>
              <a:rPr lang="en-GB" sz="1200" b="0" baseline="0" dirty="0">
                <a:solidFill>
                  <a:srgbClr val="002060"/>
                </a:solidFill>
                <a:latin typeface="Century Gothic" panose="020B0502020202020204" pitchFamily="34" charset="0"/>
              </a:rPr>
              <a:t> particular emphasis on reinforcing the sound and spelling of the vowels within each word</a:t>
            </a:r>
            <a:r>
              <a:rPr lang="en-GB" sz="1200" b="0" dirty="0">
                <a:solidFill>
                  <a:srgbClr val="002060"/>
                </a:solidFill>
                <a:latin typeface="Century Gothic" panose="020B0502020202020204" pitchFamily="34" charset="0"/>
              </a:rPr>
              <a:t>.</a:t>
            </a:r>
          </a:p>
          <a:p>
            <a:endParaRPr lang="en-GB" dirty="0"/>
          </a:p>
          <a:p>
            <a:r>
              <a:rPr lang="en-GB" b="1" dirty="0"/>
              <a:t>Procedure:</a:t>
            </a:r>
          </a:p>
          <a:p>
            <a:pPr marL="228600" indent="-228600">
              <a:buAutoNum type="arabicPeriod"/>
            </a:pPr>
            <a:r>
              <a:rPr lang="en-GB" dirty="0"/>
              <a:t>Tell students that they will hear a number of words that will appear in </a:t>
            </a:r>
            <a:r>
              <a:rPr lang="en-GB" dirty="0" err="1"/>
              <a:t>Doinet’s</a:t>
            </a:r>
            <a:r>
              <a:rPr lang="en-GB" dirty="0"/>
              <a:t> </a:t>
            </a:r>
            <a:r>
              <a:rPr lang="en-GB" baseline="0" dirty="0"/>
              <a:t>poem. These are depicted in the pictures.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on the image to play the audio.</a:t>
            </a:r>
            <a:endParaRPr lang="en-GB"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Students listen and c</a:t>
            </a:r>
            <a:r>
              <a:rPr lang="en-GB" dirty="0"/>
              <a:t>omplete the words with the correct vowels.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a:t>
            </a:r>
            <a:r>
              <a:rPr lang="en-GB" b="1" baseline="0" dirty="0"/>
              <a:t> </a:t>
            </a:r>
            <a:r>
              <a:rPr lang="en-GB" b="0" baseline="0" dirty="0"/>
              <a:t>See n</a:t>
            </a:r>
            <a:r>
              <a:rPr lang="en-GB" baseline="0" dirty="0"/>
              <a:t>ext slide for the answers</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latin typeface="Calibri"/>
              </a:rPr>
              <a:pPr/>
              <a:t>9</a:t>
            </a:fld>
            <a:endParaRPr lang="en-GB">
              <a:solidFill>
                <a:prstClr val="black"/>
              </a:solidFill>
              <a:latin typeface="Calibri"/>
            </a:endParaRPr>
          </a:p>
        </p:txBody>
      </p:sp>
    </p:spTree>
    <p:extLst>
      <p:ext uri="{BB962C8B-B14F-4D97-AF65-F5344CB8AC3E}">
        <p14:creationId xmlns:p14="http://schemas.microsoft.com/office/powerpoint/2010/main" val="15181852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Answer</a:t>
            </a:r>
            <a:r>
              <a:rPr lang="en-GB" baseline="0" dirty="0"/>
              <a:t> slide.</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latin typeface="Calibri"/>
              </a:rPr>
              <a:pPr/>
              <a:t>10</a:t>
            </a:fld>
            <a:endParaRPr lang="en-GB">
              <a:solidFill>
                <a:prstClr val="black"/>
              </a:solidFill>
              <a:latin typeface="Calibri"/>
            </a:endParaRPr>
          </a:p>
        </p:txBody>
      </p:sp>
    </p:spTree>
    <p:extLst>
      <p:ext uri="{BB962C8B-B14F-4D97-AF65-F5344CB8AC3E}">
        <p14:creationId xmlns:p14="http://schemas.microsoft.com/office/powerpoint/2010/main" val="12773062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9025297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09/02/21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3632519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09/02/21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2822867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3254665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487894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9364913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686265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979259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41233786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79239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09/02/21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6613192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216481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09/02/21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1840267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09/02/21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107276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09/02/21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9961931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5774594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297027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1059376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652557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324090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7677182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25187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259760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2074338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9083329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124653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456587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6238076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388553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5787320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00313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045566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4920284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585277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r>
              <a:rPr lang="en-GB">
                <a:solidFill>
                  <a:prstClr val="black"/>
                </a:solidFill>
              </a:rPr>
              <a:t>Stephen Owen</a:t>
            </a:r>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0723517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r>
              <a:rPr lang="en-GB">
                <a:solidFill>
                  <a:prstClr val="black"/>
                </a:solidFill>
              </a:rPr>
              <a:t>Stephen Owen</a:t>
            </a:r>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5595758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r>
              <a:rPr lang="en-GB">
                <a:solidFill>
                  <a:prstClr val="black"/>
                </a:solidFill>
              </a:rPr>
              <a:t>Stephen Owen</a:t>
            </a:r>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8672865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r>
              <a:rPr lang="en-GB">
                <a:solidFill>
                  <a:prstClr val="black"/>
                </a:solidFill>
              </a:rPr>
              <a:t>Stephen Owen</a:t>
            </a:r>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1176885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r>
              <a:rPr lang="en-GB">
                <a:solidFill>
                  <a:prstClr val="black"/>
                </a:solidFill>
              </a:rPr>
              <a:t>Stephen Owen</a:t>
            </a:r>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55962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456609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1280713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01154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09/02/21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6788951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09/02/21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04832645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1.jp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3" Type="http://schemas.openxmlformats.org/officeDocument/2006/relationships/image" Target="../media/image1.jpg"/><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3" Type="http://schemas.openxmlformats.org/officeDocument/2006/relationships/image" Target="../media/image2.jpg"/><Relationship Id="rId14" Type="http://schemas.openxmlformats.org/officeDocument/2006/relationships/image" Target="../media/image3.png"/><Relationship Id="rId15" Type="http://schemas.openxmlformats.org/officeDocument/2006/relationships/image" Target="../media/image4.png"/><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728993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38003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59211882"/>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r>
              <a:rPr lang="en-GB" sz="1100" dirty="0">
                <a:solidFill>
                  <a:prstClr val="black"/>
                </a:solidFill>
                <a:latin typeface="Century Gothic" panose="020B0502020202020204" pitchFamily="34" charset="0"/>
              </a:rPr>
              <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2846852998"/>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hf sldNum="0" hdr="0" dt="0"/>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xml"/><Relationship Id="rId3" Type="http://schemas.openxmlformats.org/officeDocument/2006/relationships/image" Target="../media/image5.png"/></Relationships>
</file>

<file path=ppt/slides/_rels/slide10.xml.rels><?xml version="1.0" encoding="UTF-8" standalone="yes"?>
<Relationships xmlns="http://schemas.openxmlformats.org/package/2006/relationships"><Relationship Id="rId9" Type="http://schemas.openxmlformats.org/officeDocument/2006/relationships/audio" Target="../media/audio8.wav"/><Relationship Id="rId20" Type="http://schemas.openxmlformats.org/officeDocument/2006/relationships/audio" Target="../media/audio4.wav"/><Relationship Id="rId21" Type="http://schemas.openxmlformats.org/officeDocument/2006/relationships/image" Target="../media/image22.png"/><Relationship Id="rId10" Type="http://schemas.openxmlformats.org/officeDocument/2006/relationships/image" Target="../media/image18.png"/><Relationship Id="rId11" Type="http://schemas.openxmlformats.org/officeDocument/2006/relationships/audio" Target="../media/audio6.wav"/><Relationship Id="rId12" Type="http://schemas.openxmlformats.org/officeDocument/2006/relationships/image" Target="../media/image30.png"/><Relationship Id="rId13" Type="http://schemas.openxmlformats.org/officeDocument/2006/relationships/audio" Target="../media/audio1.wav"/><Relationship Id="rId14" Type="http://schemas.openxmlformats.org/officeDocument/2006/relationships/image" Target="../media/image29.png"/><Relationship Id="rId15" Type="http://schemas.openxmlformats.org/officeDocument/2006/relationships/audio" Target="../media/audio5.wav"/><Relationship Id="rId16" Type="http://schemas.openxmlformats.org/officeDocument/2006/relationships/image" Target="../media/image28.png"/><Relationship Id="rId17" Type="http://schemas.openxmlformats.org/officeDocument/2006/relationships/audio" Target="../media/audio2.wav"/><Relationship Id="rId18" Type="http://schemas.openxmlformats.org/officeDocument/2006/relationships/image" Target="../media/image26.png"/><Relationship Id="rId19" Type="http://schemas.openxmlformats.org/officeDocument/2006/relationships/image" Target="../media/image9.png"/><Relationship Id="rId1" Type="http://schemas.openxmlformats.org/officeDocument/2006/relationships/slideLayout" Target="../slideLayouts/slideLayout39.xml"/><Relationship Id="rId2" Type="http://schemas.openxmlformats.org/officeDocument/2006/relationships/notesSlide" Target="../notesSlides/notesSlide9.xml"/><Relationship Id="rId3" Type="http://schemas.openxmlformats.org/officeDocument/2006/relationships/audio" Target="../media/audio3.wav"/><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23.png"/><Relationship Id="rId7" Type="http://schemas.openxmlformats.org/officeDocument/2006/relationships/audio" Target="../media/audio7.wav"/><Relationship Id="rId8" Type="http://schemas.openxmlformats.org/officeDocument/2006/relationships/image" Target="../media/image27.png"/></Relationships>
</file>

<file path=ppt/slides/_rels/slide11.xml.rels><?xml version="1.0" encoding="UTF-8" standalone="yes"?>
<Relationships xmlns="http://schemas.openxmlformats.org/package/2006/relationships"><Relationship Id="rId11" Type="http://schemas.openxmlformats.org/officeDocument/2006/relationships/image" Target="../media/image18.png"/><Relationship Id="rId12" Type="http://schemas.openxmlformats.org/officeDocument/2006/relationships/image" Target="../media/image32.png"/><Relationship Id="rId13" Type="http://schemas.openxmlformats.org/officeDocument/2006/relationships/audio" Target="../media/audio9.wav"/><Relationship Id="rId14" Type="http://schemas.openxmlformats.org/officeDocument/2006/relationships/audio" Target="../media/audio10.wav"/><Relationship Id="rId1" Type="http://schemas.openxmlformats.org/officeDocument/2006/relationships/slideLayout" Target="../slideLayouts/slideLayout39.xml"/><Relationship Id="rId2" Type="http://schemas.openxmlformats.org/officeDocument/2006/relationships/notesSlide" Target="../notesSlides/notesSlide10.xml"/><Relationship Id="rId3" Type="http://schemas.openxmlformats.org/officeDocument/2006/relationships/image" Target="../media/image9.png"/><Relationship Id="rId4" Type="http://schemas.openxmlformats.org/officeDocument/2006/relationships/image" Target="../media/image26.png"/><Relationship Id="rId5" Type="http://schemas.openxmlformats.org/officeDocument/2006/relationships/audio" Target="../media/audio3.wav"/><Relationship Id="rId6" Type="http://schemas.openxmlformats.org/officeDocument/2006/relationships/image" Target="../media/image31.png"/><Relationship Id="rId7" Type="http://schemas.openxmlformats.org/officeDocument/2006/relationships/image" Target="../media/image27.png"/><Relationship Id="rId8" Type="http://schemas.openxmlformats.org/officeDocument/2006/relationships/image" Target="../media/image30.png"/><Relationship Id="rId9" Type="http://schemas.openxmlformats.org/officeDocument/2006/relationships/image" Target="../media/image28.png"/><Relationship Id="rId10" Type="http://schemas.openxmlformats.org/officeDocument/2006/relationships/image" Target="../media/image2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1.xml"/><Relationship Id="rId3"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2.xml"/><Relationship Id="rId3"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3.xml"/><Relationship Id="rId3"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33.png"/><Relationship Id="rId5" Type="http://schemas.openxmlformats.org/officeDocument/2006/relationships/image" Target="../media/image34.png"/><Relationship Id="rId6" Type="http://schemas.microsoft.com/office/2007/relationships/hdphoto" Target="../media/hdphoto1.wdp"/><Relationship Id="rId7" Type="http://schemas.openxmlformats.org/officeDocument/2006/relationships/image" Target="../media/image35.png"/><Relationship Id="rId8" Type="http://schemas.openxmlformats.org/officeDocument/2006/relationships/image" Target="../media/image36.png"/><Relationship Id="rId9" Type="http://schemas.openxmlformats.org/officeDocument/2006/relationships/image" Target="../media/image37.png"/><Relationship Id="rId10" Type="http://schemas.openxmlformats.org/officeDocument/2006/relationships/image" Target="../media/image38.png"/><Relationship Id="rId1" Type="http://schemas.openxmlformats.org/officeDocument/2006/relationships/slideLayout" Target="../slideLayouts/slideLayout35.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1.png"/><Relationship Id="rId7" Type="http://schemas.openxmlformats.org/officeDocument/2006/relationships/image" Target="../media/image14.png"/><Relationship Id="rId8" Type="http://schemas.openxmlformats.org/officeDocument/2006/relationships/image" Target="../media/image15.png"/><Relationship Id="rId9" Type="http://schemas.openxmlformats.org/officeDocument/2006/relationships/image" Target="../media/image16.png"/><Relationship Id="rId1" Type="http://schemas.openxmlformats.org/officeDocument/2006/relationships/slideLayout" Target="../slideLayouts/slideLayout35.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9" Type="http://schemas.openxmlformats.org/officeDocument/2006/relationships/image" Target="../media/image41.png"/><Relationship Id="rId20" Type="http://schemas.openxmlformats.org/officeDocument/2006/relationships/image" Target="../media/image50.png"/><Relationship Id="rId10" Type="http://schemas.openxmlformats.org/officeDocument/2006/relationships/image" Target="../media/image15.png"/><Relationship Id="rId11" Type="http://schemas.openxmlformats.org/officeDocument/2006/relationships/image" Target="../media/image42.png"/><Relationship Id="rId12" Type="http://schemas.openxmlformats.org/officeDocument/2006/relationships/image" Target="../media/image23.png"/><Relationship Id="rId13" Type="http://schemas.openxmlformats.org/officeDocument/2006/relationships/image" Target="../media/image43.png"/><Relationship Id="rId14" Type="http://schemas.openxmlformats.org/officeDocument/2006/relationships/image" Target="../media/image44.png"/><Relationship Id="rId15" Type="http://schemas.openxmlformats.org/officeDocument/2006/relationships/image" Target="../media/image45.png"/><Relationship Id="rId16" Type="http://schemas.openxmlformats.org/officeDocument/2006/relationships/image" Target="../media/image46.png"/><Relationship Id="rId17" Type="http://schemas.openxmlformats.org/officeDocument/2006/relationships/image" Target="../media/image47.png"/><Relationship Id="rId18" Type="http://schemas.openxmlformats.org/officeDocument/2006/relationships/image" Target="../media/image48.png"/><Relationship Id="rId19" Type="http://schemas.openxmlformats.org/officeDocument/2006/relationships/image" Target="../media/image49.png"/><Relationship Id="rId1" Type="http://schemas.openxmlformats.org/officeDocument/2006/relationships/slideLayout" Target="../slideLayouts/slideLayout39.xml"/><Relationship Id="rId2" Type="http://schemas.openxmlformats.org/officeDocument/2006/relationships/notesSlide" Target="../notesSlides/notesSlide16.xml"/><Relationship Id="rId3" Type="http://schemas.openxmlformats.org/officeDocument/2006/relationships/image" Target="../media/image9.png"/><Relationship Id="rId4" Type="http://schemas.openxmlformats.org/officeDocument/2006/relationships/audio" Target="../media/audio3.wav"/><Relationship Id="rId5" Type="http://schemas.openxmlformats.org/officeDocument/2006/relationships/image" Target="../media/image39.png"/><Relationship Id="rId6" Type="http://schemas.openxmlformats.org/officeDocument/2006/relationships/image" Target="../media/image16.png"/><Relationship Id="rId7" Type="http://schemas.openxmlformats.org/officeDocument/2006/relationships/image" Target="../media/image40.png"/><Relationship Id="rId8"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7.xml"/><Relationship Id="rId3" Type="http://schemas.openxmlformats.org/officeDocument/2006/relationships/image" Target="../media/image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8.xml"/><Relationship Id="rId3" Type="http://schemas.openxmlformats.org/officeDocument/2006/relationships/image" Target="../media/image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9.xml"/><Relationship Id="rId3"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53.png"/><Relationship Id="rId6" Type="http://schemas.openxmlformats.org/officeDocument/2006/relationships/image" Target="../media/image54.png"/><Relationship Id="rId7" Type="http://schemas.openxmlformats.org/officeDocument/2006/relationships/image" Target="../media/image9.png"/><Relationship Id="rId1" Type="http://schemas.openxmlformats.org/officeDocument/2006/relationships/slideLayout" Target="../slideLayouts/slideLayout35.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1.xml"/><Relationship Id="rId3"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1" Type="http://schemas.openxmlformats.org/officeDocument/2006/relationships/slideLayout" Target="../slideLayouts/slideLayout35.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9.png"/><Relationship Id="rId1" Type="http://schemas.openxmlformats.org/officeDocument/2006/relationships/slideLayout" Target="../slideLayouts/slideLayout39.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9.png"/><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14.png"/><Relationship Id="rId8" Type="http://schemas.openxmlformats.org/officeDocument/2006/relationships/image" Target="../media/image15.png"/><Relationship Id="rId9" Type="http://schemas.openxmlformats.org/officeDocument/2006/relationships/image" Target="../media/image16.png"/><Relationship Id="rId1" Type="http://schemas.openxmlformats.org/officeDocument/2006/relationships/slideLayout" Target="../slideLayouts/slideLayout35.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5.xml"/><Relationship Id="rId3" Type="http://schemas.openxmlformats.org/officeDocument/2006/relationships/image" Target="../media/image9.png"/></Relationships>
</file>

<file path=ppt/slides/_rels/slide7.xml.rels><?xml version="1.0" encoding="UTF-8" standalone="yes"?>
<Relationships xmlns="http://schemas.openxmlformats.org/package/2006/relationships"><Relationship Id="rId9" Type="http://schemas.openxmlformats.org/officeDocument/2006/relationships/image" Target="../media/image23.png"/><Relationship Id="rId20" Type="http://schemas.openxmlformats.org/officeDocument/2006/relationships/audio" Target="../media/audio8.wav"/><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9.png"/><Relationship Id="rId13" Type="http://schemas.openxmlformats.org/officeDocument/2006/relationships/audio" Target="../media/audio1.wav"/><Relationship Id="rId14" Type="http://schemas.openxmlformats.org/officeDocument/2006/relationships/audio" Target="../media/audio2.wav"/><Relationship Id="rId15" Type="http://schemas.openxmlformats.org/officeDocument/2006/relationships/audio" Target="../media/audio3.wav"/><Relationship Id="rId16" Type="http://schemas.openxmlformats.org/officeDocument/2006/relationships/audio" Target="../media/audio4.wav"/><Relationship Id="rId17" Type="http://schemas.openxmlformats.org/officeDocument/2006/relationships/audio" Target="../media/audio5.wav"/><Relationship Id="rId18" Type="http://schemas.openxmlformats.org/officeDocument/2006/relationships/audio" Target="../media/audio6.wav"/><Relationship Id="rId19" Type="http://schemas.openxmlformats.org/officeDocument/2006/relationships/audio" Target="../media/audio7.wav"/><Relationship Id="rId1" Type="http://schemas.openxmlformats.org/officeDocument/2006/relationships/slideLayout" Target="../slideLayouts/slideLayout35.xml"/><Relationship Id="rId2" Type="http://schemas.openxmlformats.org/officeDocument/2006/relationships/notesSlide" Target="../notesSlides/notesSlide6.xml"/><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21.png"/><Relationship Id="rId8" Type="http://schemas.openxmlformats.org/officeDocument/2006/relationships/image" Target="../media/image22.png"/></Relationships>
</file>

<file path=ppt/slides/_rels/slide8.xml.rels><?xml version="1.0" encoding="UTF-8" standalone="yes"?>
<Relationships xmlns="http://schemas.openxmlformats.org/package/2006/relationships"><Relationship Id="rId9" Type="http://schemas.openxmlformats.org/officeDocument/2006/relationships/image" Target="../media/image31.png"/><Relationship Id="rId20" Type="http://schemas.openxmlformats.org/officeDocument/2006/relationships/audio" Target="../media/audio7.wav"/><Relationship Id="rId21" Type="http://schemas.openxmlformats.org/officeDocument/2006/relationships/audio" Target="../media/audio8.wav"/><Relationship Id="rId10" Type="http://schemas.openxmlformats.org/officeDocument/2006/relationships/image" Target="../media/image32.png"/><Relationship Id="rId11" Type="http://schemas.openxmlformats.org/officeDocument/2006/relationships/image" Target="../media/image22.png"/><Relationship Id="rId12" Type="http://schemas.openxmlformats.org/officeDocument/2006/relationships/image" Target="../media/image23.png"/><Relationship Id="rId13" Type="http://schemas.openxmlformats.org/officeDocument/2006/relationships/image" Target="../media/image9.png"/><Relationship Id="rId14" Type="http://schemas.openxmlformats.org/officeDocument/2006/relationships/audio" Target="../media/audio1.wav"/><Relationship Id="rId15" Type="http://schemas.openxmlformats.org/officeDocument/2006/relationships/audio" Target="../media/audio2.wav"/><Relationship Id="rId16" Type="http://schemas.openxmlformats.org/officeDocument/2006/relationships/audio" Target="../media/audio3.wav"/><Relationship Id="rId17" Type="http://schemas.openxmlformats.org/officeDocument/2006/relationships/audio" Target="../media/audio4.wav"/><Relationship Id="rId18" Type="http://schemas.openxmlformats.org/officeDocument/2006/relationships/audio" Target="../media/audio5.wav"/><Relationship Id="rId19" Type="http://schemas.openxmlformats.org/officeDocument/2006/relationships/audio" Target="../media/audio6.wav"/><Relationship Id="rId1" Type="http://schemas.openxmlformats.org/officeDocument/2006/relationships/slideLayout" Target="../slideLayouts/slideLayout35.xml"/><Relationship Id="rId2" Type="http://schemas.openxmlformats.org/officeDocument/2006/relationships/notesSlide" Target="../notesSlides/notesSlide7.xml"/><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 Id="rId7" Type="http://schemas.openxmlformats.org/officeDocument/2006/relationships/image" Target="../media/image18.png"/><Relationship Id="rId8" Type="http://schemas.openxmlformats.org/officeDocument/2006/relationships/image" Target="../media/image30.png"/></Relationships>
</file>

<file path=ppt/slides/_rels/slide9.xml.rels><?xml version="1.0" encoding="UTF-8" standalone="yes"?>
<Relationships xmlns="http://schemas.openxmlformats.org/package/2006/relationships"><Relationship Id="rId9" Type="http://schemas.openxmlformats.org/officeDocument/2006/relationships/audio" Target="../media/audio8.wav"/><Relationship Id="rId20" Type="http://schemas.openxmlformats.org/officeDocument/2006/relationships/audio" Target="../media/audio4.wav"/><Relationship Id="rId21" Type="http://schemas.openxmlformats.org/officeDocument/2006/relationships/image" Target="../media/image22.png"/><Relationship Id="rId10" Type="http://schemas.openxmlformats.org/officeDocument/2006/relationships/image" Target="../media/image18.png"/><Relationship Id="rId11" Type="http://schemas.openxmlformats.org/officeDocument/2006/relationships/audio" Target="../media/audio6.wav"/><Relationship Id="rId12" Type="http://schemas.openxmlformats.org/officeDocument/2006/relationships/image" Target="../media/image30.png"/><Relationship Id="rId13" Type="http://schemas.openxmlformats.org/officeDocument/2006/relationships/audio" Target="../media/audio1.wav"/><Relationship Id="rId14" Type="http://schemas.openxmlformats.org/officeDocument/2006/relationships/image" Target="../media/image29.png"/><Relationship Id="rId15" Type="http://schemas.openxmlformats.org/officeDocument/2006/relationships/audio" Target="../media/audio5.wav"/><Relationship Id="rId16" Type="http://schemas.openxmlformats.org/officeDocument/2006/relationships/image" Target="../media/image28.png"/><Relationship Id="rId17" Type="http://schemas.openxmlformats.org/officeDocument/2006/relationships/audio" Target="../media/audio2.wav"/><Relationship Id="rId18" Type="http://schemas.openxmlformats.org/officeDocument/2006/relationships/image" Target="../media/image26.png"/><Relationship Id="rId19" Type="http://schemas.openxmlformats.org/officeDocument/2006/relationships/image" Target="../media/image9.png"/><Relationship Id="rId1" Type="http://schemas.openxmlformats.org/officeDocument/2006/relationships/slideLayout" Target="../slideLayouts/slideLayout39.xml"/><Relationship Id="rId2" Type="http://schemas.openxmlformats.org/officeDocument/2006/relationships/notesSlide" Target="../notesSlides/notesSlide8.xml"/><Relationship Id="rId3" Type="http://schemas.openxmlformats.org/officeDocument/2006/relationships/audio" Target="../media/audio3.wav"/><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23.png"/><Relationship Id="rId7" Type="http://schemas.openxmlformats.org/officeDocument/2006/relationships/audio" Target="../media/audio7.wav"/><Relationship Id="rId8"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entury Gothic"/>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entury Gothic"/>
                </a:endParaRPr>
              </a:p>
            </p:txBody>
          </p:sp>
        </p:grpSp>
        <p:sp>
          <p:nvSpPr>
            <p:cNvPr id="4" name="Isosceles Triangle 3">
              <a:extLst>
                <a:ext uri="{C183D7F6-B498-43B3-948B-1728B52AA6E4}">
                  <adec:decorative xmlns=""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entury Gothic"/>
              </a:endParaRPr>
            </a:p>
          </p:txBody>
        </p:sp>
        <p:sp>
          <p:nvSpPr>
            <p:cNvPr id="5" name="Rectangle 4">
              <a:extLst>
                <a:ext uri="{C183D7F6-B498-43B3-948B-1728B52AA6E4}">
                  <adec:decorative xmlns=""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entury Gothic"/>
              </a:endParaRPr>
            </a:p>
          </p:txBody>
        </p:sp>
      </p:grpSp>
      <p:sp>
        <p:nvSpPr>
          <p:cNvPr id="3" name="Title 2">
            <a:extLst>
              <a:ext uri="{FF2B5EF4-FFF2-40B4-BE49-F238E27FC236}">
                <a16:creationId xmlns="" xmlns:a16="http://schemas.microsoft.com/office/drawing/2014/main" id="{364517F0-A710-4042-8099-701E8D464216}"/>
              </a:ext>
            </a:extLst>
          </p:cNvPr>
          <p:cNvSpPr>
            <a:spLocks noGrp="1"/>
          </p:cNvSpPr>
          <p:nvPr>
            <p:ph type="ctrTitle"/>
          </p:nvPr>
        </p:nvSpPr>
        <p:spPr>
          <a:xfrm>
            <a:off x="180000" y="1883962"/>
            <a:ext cx="7308549" cy="1062010"/>
          </a:xfrm>
        </p:spPr>
        <p:txBody>
          <a:bodyPr>
            <a:normAutofit fontScale="90000"/>
          </a:bodyPr>
          <a:lstStyle/>
          <a:p>
            <a:pPr algn="l"/>
            <a:r>
              <a:rPr lang="en-GB" sz="4000" b="1" dirty="0" smtClean="0">
                <a:solidFill>
                  <a:prstClr val="white"/>
                </a:solidFill>
              </a:rPr>
              <a:t>Cultural </a:t>
            </a:r>
            <a:r>
              <a:rPr lang="en-GB" sz="4000" b="1" dirty="0" smtClean="0">
                <a:solidFill>
                  <a:prstClr val="white"/>
                </a:solidFill>
              </a:rPr>
              <a:t>Collection </a:t>
            </a:r>
            <a:r>
              <a:rPr lang="en-GB" sz="4000" b="1" dirty="0">
                <a:solidFill>
                  <a:prstClr val="white"/>
                </a:solidFill>
              </a:rPr>
              <a:t/>
            </a:r>
            <a:br>
              <a:rPr lang="en-GB" sz="4000" b="1" dirty="0">
                <a:solidFill>
                  <a:prstClr val="white"/>
                </a:solidFill>
              </a:rPr>
            </a:br>
            <a:endParaRPr lang="en-US" sz="4000" dirty="0"/>
          </a:p>
        </p:txBody>
      </p:sp>
      <p:sp>
        <p:nvSpPr>
          <p:cNvPr id="11" name="Title 3">
            <a:extLst>
              <a:ext uri="{FF2B5EF4-FFF2-40B4-BE49-F238E27FC236}">
                <a16:creationId xmlns="" xmlns:a16="http://schemas.microsoft.com/office/drawing/2014/main" id="{7B424077-B2D5-46AA-BDA8-6FF15DA500E8}"/>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endParaRPr lang="en-GB" sz="2000" dirty="0">
              <a:solidFill>
                <a:prstClr val="white"/>
              </a:solidFill>
              <a:latin typeface="Century Gothic" panose="020B0502020202020204" pitchFamily="34" charset="0"/>
            </a:endParaRPr>
          </a:p>
        </p:txBody>
      </p:sp>
      <p:sp>
        <p:nvSpPr>
          <p:cNvPr id="13" name="Title 3">
            <a:extLst>
              <a:ext uri="{FF2B5EF4-FFF2-40B4-BE49-F238E27FC236}">
                <a16:creationId xmlns="" xmlns:a16="http://schemas.microsoft.com/office/drawing/2014/main" id="{502CB826-070E-7442-AEA1-0E03C56E046F}"/>
              </a:ext>
            </a:extLst>
          </p:cNvPr>
          <p:cNvSpPr txBox="1">
            <a:spLocks/>
          </p:cNvSpPr>
          <p:nvPr/>
        </p:nvSpPr>
        <p:spPr>
          <a:xfrm>
            <a:off x="235002" y="5666212"/>
            <a:ext cx="5289497"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1400" dirty="0" smtClean="0">
                <a:solidFill>
                  <a:prstClr val="white"/>
                </a:solidFill>
                <a:latin typeface="Century Gothic" panose="020B0502020202020204" pitchFamily="34" charset="0"/>
              </a:rPr>
              <a:t>Pete Watson</a:t>
            </a:r>
            <a:endParaRPr lang="en-GB" sz="1400" dirty="0">
              <a:solidFill>
                <a:prstClr val="white"/>
              </a:solidFill>
              <a:latin typeface="Century Gothic" panose="020B0502020202020204" pitchFamily="34" charset="0"/>
            </a:endParaRPr>
          </a:p>
          <a:p>
            <a:pPr>
              <a:defRPr/>
            </a:pPr>
            <a:endParaRPr lang="en-GB" sz="1600" dirty="0">
              <a:solidFill>
                <a:prstClr val="white"/>
              </a:solidFill>
              <a:latin typeface="Century Gothic" panose="020B0502020202020204" pitchFamily="34" charset="0"/>
            </a:endParaRPr>
          </a:p>
          <a:p>
            <a:pPr>
              <a:defRPr/>
            </a:pPr>
            <a:r>
              <a:rPr lang="en-GB" sz="1400" dirty="0">
                <a:solidFill>
                  <a:prstClr val="white"/>
                </a:solidFill>
                <a:latin typeface="Century Gothic" panose="020B0502020202020204" pitchFamily="34" charset="0"/>
              </a:rPr>
              <a:t>Date updated: </a:t>
            </a:r>
            <a:r>
              <a:rPr lang="en-GB" sz="1400" dirty="0" smtClean="0">
                <a:solidFill>
                  <a:prstClr val="white"/>
                </a:solidFill>
                <a:latin typeface="Century Gothic" panose="020B0502020202020204" pitchFamily="34" charset="0"/>
              </a:rPr>
              <a:t>09/02/</a:t>
            </a:r>
            <a:r>
              <a:rPr lang="en-GB" sz="1400" dirty="0" smtClean="0">
                <a:solidFill>
                  <a:prstClr val="white"/>
                </a:solidFill>
                <a:latin typeface="Century Gothic" panose="020B0502020202020204" pitchFamily="34" charset="0"/>
              </a:rPr>
              <a:t>21</a:t>
            </a:r>
            <a:endParaRPr lang="en-GB" sz="1400" dirty="0">
              <a:solidFill>
                <a:prstClr val="white"/>
              </a:solidFill>
              <a:latin typeface="Century Gothic" panose="020B0502020202020204" pitchFamily="34" charset="0"/>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6" name="TextBox 5"/>
          <p:cNvSpPr txBox="1"/>
          <p:nvPr/>
        </p:nvSpPr>
        <p:spPr>
          <a:xfrm>
            <a:off x="244206" y="2735872"/>
            <a:ext cx="4029404" cy="584776"/>
          </a:xfrm>
          <a:prstGeom prst="rect">
            <a:avLst/>
          </a:prstGeom>
          <a:noFill/>
        </p:spPr>
        <p:txBody>
          <a:bodyPr wrap="square" rtlCol="0">
            <a:spAutoFit/>
          </a:bodyPr>
          <a:lstStyle/>
          <a:p>
            <a:r>
              <a:rPr lang="en-GB" sz="3200" b="1" dirty="0">
                <a:solidFill>
                  <a:prstClr val="white"/>
                </a:solidFill>
              </a:rPr>
              <a:t>French </a:t>
            </a:r>
            <a:r>
              <a:rPr lang="en-GB" sz="3200" b="1" dirty="0" smtClean="0">
                <a:solidFill>
                  <a:prstClr val="white"/>
                </a:solidFill>
              </a:rPr>
              <a:t>Y7 Term 1</a:t>
            </a:r>
            <a:endParaRPr lang="en-US" sz="3200" dirty="0">
              <a:solidFill>
                <a:schemeClr val="accent5">
                  <a:lumMod val="50000"/>
                </a:schemeClr>
              </a:solidFill>
            </a:endParaRPr>
          </a:p>
        </p:txBody>
      </p:sp>
    </p:spTree>
    <p:extLst>
      <p:ext uri="{BB962C8B-B14F-4D97-AF65-F5344CB8AC3E}">
        <p14:creationId xmlns:p14="http://schemas.microsoft.com/office/powerpoint/2010/main" val="680514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2" descr="banana">
            <a:hlinkClick r:id="" action="ppaction://noaction">
              <a:snd r:embed="rId3" name="fruit.wav"/>
            </a:hlinkClick>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0444" y="2145042"/>
            <a:ext cx="1312087" cy="114151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8" descr="watermelon">
            <a:hlinkClick r:id="" action="ppaction://noaction">
              <a:snd r:embed="rId3" name="fruit.wav"/>
            </a:hlinkClick>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731" y="2053263"/>
            <a:ext cx="1529164" cy="922596"/>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797329" y="3182035"/>
            <a:ext cx="2381047" cy="584775"/>
          </a:xfrm>
          <a:prstGeom prst="rect">
            <a:avLst/>
          </a:prstGeom>
          <a:noFill/>
        </p:spPr>
        <p:txBody>
          <a:bodyPr wrap="square" rtlCol="0">
            <a:spAutoFit/>
          </a:bodyPr>
          <a:lstStyle/>
          <a:p>
            <a:r>
              <a:rPr lang="en-GB" sz="3200" b="1" dirty="0">
                <a:solidFill>
                  <a:srgbClr val="002060"/>
                </a:solidFill>
                <a:latin typeface="Century Gothic" panose="020B0502020202020204" pitchFamily="34" charset="0"/>
              </a:rPr>
              <a:t>fr</a:t>
            </a:r>
            <a:r>
              <a:rPr lang="en-GB" sz="3200" b="1" u="sng" dirty="0">
                <a:solidFill>
                  <a:srgbClr val="002060"/>
                </a:solidFill>
                <a:latin typeface="Century Gothic" panose="020B0502020202020204" pitchFamily="34" charset="0"/>
              </a:rPr>
              <a:t>ui</a:t>
            </a:r>
            <a:r>
              <a:rPr lang="en-GB" sz="3200" b="1" dirty="0">
                <a:solidFill>
                  <a:srgbClr val="002060"/>
                </a:solidFill>
                <a:latin typeface="Century Gothic" panose="020B0502020202020204" pitchFamily="34" charset="0"/>
              </a:rPr>
              <a:t>t</a:t>
            </a:r>
          </a:p>
        </p:txBody>
      </p:sp>
      <p:pic>
        <p:nvPicPr>
          <p:cNvPr id="21" name="Picture 2" descr="glasses for the giraff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396486">
            <a:off x="2887996" y="394093"/>
            <a:ext cx="652106" cy="373874"/>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3370133" y="1723954"/>
            <a:ext cx="3441437" cy="584775"/>
          </a:xfrm>
          <a:prstGeom prst="rect">
            <a:avLst/>
          </a:prstGeom>
          <a:noFill/>
        </p:spPr>
        <p:txBody>
          <a:bodyPr wrap="square" rtlCol="0">
            <a:spAutoFit/>
          </a:bodyPr>
          <a:lstStyle/>
          <a:p>
            <a:r>
              <a:rPr lang="en-GB" sz="3200" b="1" dirty="0" err="1">
                <a:solidFill>
                  <a:srgbClr val="002060"/>
                </a:solidFill>
                <a:latin typeface="Century Gothic" panose="020B0502020202020204" pitchFamily="34" charset="0"/>
              </a:rPr>
              <a:t>g</a:t>
            </a:r>
            <a:r>
              <a:rPr lang="en-GB" sz="3200" b="1" u="sng" dirty="0" err="1">
                <a:solidFill>
                  <a:srgbClr val="002060"/>
                </a:solidFill>
                <a:latin typeface="Century Gothic" panose="020B0502020202020204" pitchFamily="34" charset="0"/>
              </a:rPr>
              <a:t>i</a:t>
            </a:r>
            <a:r>
              <a:rPr lang="en-GB" sz="3200" b="1" dirty="0" err="1">
                <a:solidFill>
                  <a:srgbClr val="002060"/>
                </a:solidFill>
                <a:latin typeface="Century Gothic" panose="020B0502020202020204" pitchFamily="34" charset="0"/>
              </a:rPr>
              <a:t>r</a:t>
            </a:r>
            <a:r>
              <a:rPr lang="en-GB" sz="3200" b="1" u="sng" dirty="0" err="1">
                <a:solidFill>
                  <a:srgbClr val="002060"/>
                </a:solidFill>
                <a:latin typeface="Century Gothic" panose="020B0502020202020204" pitchFamily="34" charset="0"/>
              </a:rPr>
              <a:t>a</a:t>
            </a:r>
            <a:r>
              <a:rPr lang="en-GB" sz="3200" b="1" dirty="0" err="1">
                <a:solidFill>
                  <a:srgbClr val="002060"/>
                </a:solidFill>
                <a:latin typeface="Century Gothic" panose="020B0502020202020204" pitchFamily="34" charset="0"/>
              </a:rPr>
              <a:t>f</a:t>
            </a:r>
            <a:r>
              <a:rPr lang="en-GB" sz="3200" b="1" u="sng" dirty="0" err="1">
                <a:solidFill>
                  <a:srgbClr val="002060"/>
                </a:solidFill>
                <a:latin typeface="Century Gothic" panose="020B0502020202020204" pitchFamily="34" charset="0"/>
              </a:rPr>
              <a:t>e</a:t>
            </a:r>
            <a:r>
              <a:rPr lang="en-GB" sz="3200" b="1" dirty="0">
                <a:solidFill>
                  <a:srgbClr val="002060"/>
                </a:solidFill>
                <a:latin typeface="Century Gothic" panose="020B0502020202020204" pitchFamily="34" charset="0"/>
              </a:rPr>
              <a:t>   ch</a:t>
            </a:r>
            <a:r>
              <a:rPr lang="en-GB" sz="3200" b="1" u="sng" dirty="0">
                <a:solidFill>
                  <a:srgbClr val="002060"/>
                </a:solidFill>
                <a:latin typeface="Century Gothic" panose="020B0502020202020204" pitchFamily="34" charset="0"/>
              </a:rPr>
              <a:t>i</a:t>
            </a:r>
            <a:r>
              <a:rPr lang="en-GB" sz="3200" b="1" dirty="0">
                <a:solidFill>
                  <a:srgbClr val="002060"/>
                </a:solidFill>
                <a:latin typeface="Century Gothic" panose="020B0502020202020204" pitchFamily="34" charset="0"/>
              </a:rPr>
              <a:t>c</a:t>
            </a:r>
          </a:p>
        </p:txBody>
      </p:sp>
      <p:pic>
        <p:nvPicPr>
          <p:cNvPr id="5" name="Picture 4" descr="butterfly">
            <a:hlinkClick r:id="" action="ppaction://noaction">
              <a:snd r:embed="rId7" name="papillon.wav"/>
            </a:hlinkClick>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191714" y="1131855"/>
            <a:ext cx="1942721" cy="123627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10203414" y="2282376"/>
            <a:ext cx="2764679" cy="584775"/>
          </a:xfrm>
          <a:prstGeom prst="rect">
            <a:avLst/>
          </a:prstGeom>
          <a:noFill/>
        </p:spPr>
        <p:txBody>
          <a:bodyPr wrap="square" rtlCol="0">
            <a:spAutoFit/>
          </a:bodyPr>
          <a:lstStyle/>
          <a:p>
            <a:r>
              <a:rPr lang="en-GB" sz="3200" b="1" dirty="0" err="1">
                <a:solidFill>
                  <a:srgbClr val="002060"/>
                </a:solidFill>
                <a:latin typeface="Century Gothic" panose="020B0502020202020204" pitchFamily="34" charset="0"/>
              </a:rPr>
              <a:t>p</a:t>
            </a:r>
            <a:r>
              <a:rPr lang="en-GB" sz="3200" b="1" u="sng" dirty="0" err="1">
                <a:solidFill>
                  <a:srgbClr val="002060"/>
                </a:solidFill>
                <a:latin typeface="Century Gothic" panose="020B0502020202020204" pitchFamily="34" charset="0"/>
              </a:rPr>
              <a:t>a</a:t>
            </a:r>
            <a:r>
              <a:rPr lang="en-GB" sz="3200" b="1" dirty="0" err="1">
                <a:solidFill>
                  <a:srgbClr val="002060"/>
                </a:solidFill>
                <a:latin typeface="Century Gothic" panose="020B0502020202020204" pitchFamily="34" charset="0"/>
              </a:rPr>
              <a:t>p</a:t>
            </a:r>
            <a:r>
              <a:rPr lang="en-GB" sz="3200" b="1" u="sng" dirty="0" err="1">
                <a:solidFill>
                  <a:srgbClr val="002060"/>
                </a:solidFill>
                <a:latin typeface="Century Gothic" panose="020B0502020202020204" pitchFamily="34" charset="0"/>
              </a:rPr>
              <a:t>i</a:t>
            </a:r>
            <a:r>
              <a:rPr lang="en-GB" sz="3200" b="1" dirty="0" err="1">
                <a:solidFill>
                  <a:srgbClr val="002060"/>
                </a:solidFill>
                <a:latin typeface="Century Gothic" panose="020B0502020202020204" pitchFamily="34" charset="0"/>
              </a:rPr>
              <a:t>ll</a:t>
            </a:r>
            <a:r>
              <a:rPr lang="en-GB" sz="3200" b="1" u="sng" dirty="0" err="1">
                <a:solidFill>
                  <a:srgbClr val="002060"/>
                </a:solidFill>
                <a:latin typeface="Century Gothic" panose="020B0502020202020204" pitchFamily="34" charset="0"/>
              </a:rPr>
              <a:t>o</a:t>
            </a:r>
            <a:r>
              <a:rPr lang="en-GB" sz="3200" b="1" dirty="0" err="1">
                <a:solidFill>
                  <a:srgbClr val="002060"/>
                </a:solidFill>
                <a:latin typeface="Century Gothic" panose="020B0502020202020204" pitchFamily="34" charset="0"/>
              </a:rPr>
              <a:t>n</a:t>
            </a:r>
            <a:endParaRPr lang="en-GB" sz="3200" b="1" dirty="0">
              <a:solidFill>
                <a:srgbClr val="002060"/>
              </a:solidFill>
              <a:latin typeface="Century Gothic" panose="020B0502020202020204" pitchFamily="34" charset="0"/>
            </a:endParaRPr>
          </a:p>
        </p:txBody>
      </p:sp>
      <p:pic>
        <p:nvPicPr>
          <p:cNvPr id="7" name="Picture 8" descr="wave">
            <a:hlinkClick r:id="" action="ppaction://noaction">
              <a:snd r:embed="rId9" name="vague.wav"/>
            </a:hlinkClick>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25479" b="21805"/>
          <a:stretch/>
        </p:blipFill>
        <p:spPr bwMode="auto">
          <a:xfrm>
            <a:off x="6823270" y="1723954"/>
            <a:ext cx="2457450" cy="1496291"/>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7693779" y="2909646"/>
            <a:ext cx="2381047" cy="584775"/>
          </a:xfrm>
          <a:prstGeom prst="rect">
            <a:avLst/>
          </a:prstGeom>
          <a:noFill/>
        </p:spPr>
        <p:txBody>
          <a:bodyPr wrap="square" rtlCol="0">
            <a:spAutoFit/>
          </a:bodyPr>
          <a:lstStyle/>
          <a:p>
            <a:r>
              <a:rPr lang="en-GB" sz="3200" b="1" dirty="0">
                <a:solidFill>
                  <a:srgbClr val="002060"/>
                </a:solidFill>
                <a:latin typeface="Century Gothic" panose="020B0502020202020204" pitchFamily="34" charset="0"/>
              </a:rPr>
              <a:t>v</a:t>
            </a:r>
            <a:r>
              <a:rPr lang="en-GB" sz="3200" b="1" u="sng" dirty="0">
                <a:solidFill>
                  <a:srgbClr val="002060"/>
                </a:solidFill>
                <a:latin typeface="Century Gothic" panose="020B0502020202020204" pitchFamily="34" charset="0"/>
              </a:rPr>
              <a:t>a</a:t>
            </a:r>
            <a:r>
              <a:rPr lang="en-GB" sz="3200" b="1" dirty="0">
                <a:solidFill>
                  <a:srgbClr val="002060"/>
                </a:solidFill>
                <a:latin typeface="Century Gothic" panose="020B0502020202020204" pitchFamily="34" charset="0"/>
              </a:rPr>
              <a:t>g</a:t>
            </a:r>
            <a:r>
              <a:rPr lang="en-GB" sz="3200" b="1" u="sng" dirty="0">
                <a:solidFill>
                  <a:srgbClr val="002060"/>
                </a:solidFill>
                <a:latin typeface="Century Gothic" panose="020B0502020202020204" pitchFamily="34" charset="0"/>
              </a:rPr>
              <a:t>ue</a:t>
            </a:r>
          </a:p>
        </p:txBody>
      </p:sp>
      <p:pic>
        <p:nvPicPr>
          <p:cNvPr id="22" name="Picture 4" descr="sandcaslte">
            <a:hlinkClick r:id="" action="ppaction://noaction">
              <a:snd r:embed="rId11" name="sable.wav"/>
            </a:hlinkClick>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0374" y="3834168"/>
            <a:ext cx="2838450" cy="1914525"/>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797330" y="5664799"/>
            <a:ext cx="2381047" cy="584775"/>
          </a:xfrm>
          <a:prstGeom prst="rect">
            <a:avLst/>
          </a:prstGeom>
          <a:noFill/>
        </p:spPr>
        <p:txBody>
          <a:bodyPr wrap="square" rtlCol="0">
            <a:spAutoFit/>
          </a:bodyPr>
          <a:lstStyle/>
          <a:p>
            <a:r>
              <a:rPr lang="en-GB" sz="3200" b="1" dirty="0">
                <a:solidFill>
                  <a:srgbClr val="002060"/>
                </a:solidFill>
                <a:latin typeface="Century Gothic" panose="020B0502020202020204" pitchFamily="34" charset="0"/>
              </a:rPr>
              <a:t>s</a:t>
            </a:r>
            <a:r>
              <a:rPr lang="en-GB" sz="3200" b="1" u="sng" dirty="0">
                <a:solidFill>
                  <a:srgbClr val="002060"/>
                </a:solidFill>
                <a:latin typeface="Century Gothic" panose="020B0502020202020204" pitchFamily="34" charset="0"/>
              </a:rPr>
              <a:t>a</a:t>
            </a:r>
            <a:r>
              <a:rPr lang="en-GB" sz="3200" b="1" dirty="0">
                <a:solidFill>
                  <a:srgbClr val="002060"/>
                </a:solidFill>
                <a:latin typeface="Century Gothic" panose="020B0502020202020204" pitchFamily="34" charset="0"/>
              </a:rPr>
              <a:t>bl</a:t>
            </a:r>
            <a:r>
              <a:rPr lang="en-GB" sz="3200" b="1" u="sng" dirty="0">
                <a:solidFill>
                  <a:srgbClr val="002060"/>
                </a:solidFill>
                <a:latin typeface="Century Gothic" panose="020B0502020202020204" pitchFamily="34" charset="0"/>
              </a:rPr>
              <a:t>e</a:t>
            </a:r>
          </a:p>
        </p:txBody>
      </p:sp>
      <p:pic>
        <p:nvPicPr>
          <p:cNvPr id="8" name="Picture 10" descr="sorbet">
            <a:hlinkClick r:id="" action="ppaction://noaction">
              <a:snd r:embed="rId13" name="sorbet.wav"/>
            </a:hlinkClick>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558747" y="4351323"/>
            <a:ext cx="1093434" cy="1472689"/>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4558747" y="5720793"/>
            <a:ext cx="2381047" cy="584775"/>
          </a:xfrm>
          <a:prstGeom prst="rect">
            <a:avLst/>
          </a:prstGeom>
          <a:noFill/>
        </p:spPr>
        <p:txBody>
          <a:bodyPr wrap="square" rtlCol="0">
            <a:spAutoFit/>
          </a:bodyPr>
          <a:lstStyle/>
          <a:p>
            <a:r>
              <a:rPr lang="en-GB" sz="3200" b="1" dirty="0">
                <a:solidFill>
                  <a:srgbClr val="002060"/>
                </a:solidFill>
                <a:latin typeface="Century Gothic" panose="020B0502020202020204" pitchFamily="34" charset="0"/>
              </a:rPr>
              <a:t>s</a:t>
            </a:r>
            <a:r>
              <a:rPr lang="en-GB" sz="3200" b="1" u="sng" dirty="0">
                <a:solidFill>
                  <a:srgbClr val="002060"/>
                </a:solidFill>
                <a:latin typeface="Century Gothic" panose="020B0502020202020204" pitchFamily="34" charset="0"/>
              </a:rPr>
              <a:t>o</a:t>
            </a:r>
            <a:r>
              <a:rPr lang="en-GB" sz="3200" b="1" dirty="0">
                <a:solidFill>
                  <a:srgbClr val="002060"/>
                </a:solidFill>
                <a:latin typeface="Century Gothic" panose="020B0502020202020204" pitchFamily="34" charset="0"/>
              </a:rPr>
              <a:t>rb</a:t>
            </a:r>
            <a:r>
              <a:rPr lang="en-GB" sz="3200" b="1" u="sng" dirty="0">
                <a:solidFill>
                  <a:srgbClr val="002060"/>
                </a:solidFill>
                <a:latin typeface="Century Gothic" panose="020B0502020202020204" pitchFamily="34" charset="0"/>
              </a:rPr>
              <a:t>e</a:t>
            </a:r>
            <a:r>
              <a:rPr lang="en-GB" sz="3200" b="1" dirty="0">
                <a:solidFill>
                  <a:srgbClr val="002060"/>
                </a:solidFill>
                <a:latin typeface="Century Gothic" panose="020B0502020202020204" pitchFamily="34" charset="0"/>
              </a:rPr>
              <a:t>t</a:t>
            </a:r>
          </a:p>
        </p:txBody>
      </p:sp>
      <p:pic>
        <p:nvPicPr>
          <p:cNvPr id="6" name="Picture 6" descr="rainbow">
            <a:hlinkClick r:id="" action="ppaction://noaction">
              <a:snd r:embed="rId15" name="arc aux 7 couleurs.wav"/>
            </a:hlinkClick>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963626" y="3938899"/>
            <a:ext cx="1607763" cy="106112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6422403" y="4935962"/>
            <a:ext cx="3092300" cy="1077218"/>
          </a:xfrm>
          <a:prstGeom prst="rect">
            <a:avLst/>
          </a:prstGeom>
          <a:noFill/>
        </p:spPr>
        <p:txBody>
          <a:bodyPr wrap="square" rtlCol="0">
            <a:spAutoFit/>
          </a:bodyPr>
          <a:lstStyle/>
          <a:p>
            <a:r>
              <a:rPr lang="en-GB" sz="3200" b="1" u="sng" dirty="0">
                <a:solidFill>
                  <a:srgbClr val="002060"/>
                </a:solidFill>
                <a:latin typeface="Century Gothic" panose="020B0502020202020204" pitchFamily="34" charset="0"/>
              </a:rPr>
              <a:t>a</a:t>
            </a:r>
            <a:r>
              <a:rPr lang="en-GB" sz="3200" b="1" dirty="0">
                <a:solidFill>
                  <a:srgbClr val="002060"/>
                </a:solidFill>
                <a:latin typeface="Century Gothic" panose="020B0502020202020204" pitchFamily="34" charset="0"/>
              </a:rPr>
              <a:t>rc  </a:t>
            </a:r>
            <a:r>
              <a:rPr lang="en-GB" sz="3200" b="1" u="sng" dirty="0">
                <a:solidFill>
                  <a:srgbClr val="002060"/>
                </a:solidFill>
                <a:latin typeface="Century Gothic" panose="020B0502020202020204" pitchFamily="34" charset="0"/>
              </a:rPr>
              <a:t>au</a:t>
            </a:r>
            <a:r>
              <a:rPr lang="en-GB" sz="3200" b="1" dirty="0">
                <a:solidFill>
                  <a:srgbClr val="002060"/>
                </a:solidFill>
                <a:latin typeface="Century Gothic" panose="020B0502020202020204" pitchFamily="34" charset="0"/>
              </a:rPr>
              <a:t>x  s</a:t>
            </a:r>
            <a:r>
              <a:rPr lang="en-GB" sz="3200" b="1" u="sng" dirty="0">
                <a:solidFill>
                  <a:srgbClr val="002060"/>
                </a:solidFill>
                <a:latin typeface="Century Gothic" panose="020B0502020202020204" pitchFamily="34" charset="0"/>
              </a:rPr>
              <a:t>e</a:t>
            </a:r>
            <a:r>
              <a:rPr lang="en-GB" sz="3200" b="1" dirty="0">
                <a:solidFill>
                  <a:srgbClr val="002060"/>
                </a:solidFill>
                <a:latin typeface="Century Gothic" panose="020B0502020202020204" pitchFamily="34" charset="0"/>
              </a:rPr>
              <a:t>pt </a:t>
            </a:r>
          </a:p>
          <a:p>
            <a:r>
              <a:rPr lang="en-GB" sz="3200" b="1" dirty="0">
                <a:solidFill>
                  <a:srgbClr val="002060"/>
                </a:solidFill>
                <a:latin typeface="Century Gothic" panose="020B0502020202020204" pitchFamily="34" charset="0"/>
              </a:rPr>
              <a:t>c</a:t>
            </a:r>
            <a:r>
              <a:rPr lang="en-GB" sz="3200" b="1" u="sng" dirty="0">
                <a:solidFill>
                  <a:srgbClr val="002060"/>
                </a:solidFill>
                <a:latin typeface="Century Gothic" panose="020B0502020202020204" pitchFamily="34" charset="0"/>
              </a:rPr>
              <a:t>ou</a:t>
            </a:r>
            <a:r>
              <a:rPr lang="en-GB" sz="3200" b="1" dirty="0">
                <a:solidFill>
                  <a:srgbClr val="002060"/>
                </a:solidFill>
                <a:latin typeface="Century Gothic" panose="020B0502020202020204" pitchFamily="34" charset="0"/>
              </a:rPr>
              <a:t>l</a:t>
            </a:r>
            <a:r>
              <a:rPr lang="en-GB" sz="3200" b="1" u="sng" dirty="0">
                <a:solidFill>
                  <a:srgbClr val="002060"/>
                </a:solidFill>
                <a:latin typeface="Century Gothic" panose="020B0502020202020204" pitchFamily="34" charset="0"/>
              </a:rPr>
              <a:t>eu</a:t>
            </a:r>
            <a:r>
              <a:rPr lang="en-GB" sz="3200" b="1" dirty="0">
                <a:solidFill>
                  <a:srgbClr val="002060"/>
                </a:solidFill>
                <a:latin typeface="Century Gothic" panose="020B0502020202020204" pitchFamily="34" charset="0"/>
              </a:rPr>
              <a:t>rs</a:t>
            </a:r>
          </a:p>
        </p:txBody>
      </p:sp>
      <p:sp>
        <p:nvSpPr>
          <p:cNvPr id="11" name="TextBox 10"/>
          <p:cNvSpPr txBox="1"/>
          <p:nvPr/>
        </p:nvSpPr>
        <p:spPr>
          <a:xfrm>
            <a:off x="10359233" y="3570424"/>
            <a:ext cx="2669977" cy="584775"/>
          </a:xfrm>
          <a:prstGeom prst="rect">
            <a:avLst/>
          </a:prstGeom>
          <a:noFill/>
        </p:spPr>
        <p:txBody>
          <a:bodyPr wrap="square" rtlCol="0">
            <a:spAutoFit/>
          </a:bodyPr>
          <a:lstStyle/>
          <a:p>
            <a:r>
              <a:rPr lang="en-GB" sz="3200" b="1" dirty="0" err="1">
                <a:solidFill>
                  <a:srgbClr val="002060"/>
                </a:solidFill>
                <a:latin typeface="Century Gothic" panose="020B0502020202020204" pitchFamily="34" charset="0"/>
              </a:rPr>
              <a:t>v</a:t>
            </a:r>
            <a:r>
              <a:rPr lang="en-GB" sz="3200" b="1" u="sng" dirty="0" err="1">
                <a:solidFill>
                  <a:srgbClr val="002060"/>
                </a:solidFill>
                <a:latin typeface="Century Gothic" panose="020B0502020202020204" pitchFamily="34" charset="0"/>
              </a:rPr>
              <a:t>o</a:t>
            </a:r>
            <a:r>
              <a:rPr lang="en-GB" sz="3200" b="1" dirty="0" err="1">
                <a:solidFill>
                  <a:srgbClr val="002060"/>
                </a:solidFill>
                <a:latin typeface="Century Gothic" panose="020B0502020202020204" pitchFamily="34" charset="0"/>
              </a:rPr>
              <a:t>lc</a:t>
            </a:r>
            <a:r>
              <a:rPr lang="en-GB" sz="3200" b="1" u="sng" dirty="0" err="1">
                <a:solidFill>
                  <a:srgbClr val="002060"/>
                </a:solidFill>
                <a:latin typeface="Century Gothic" panose="020B0502020202020204" pitchFamily="34" charset="0"/>
              </a:rPr>
              <a:t>a</a:t>
            </a:r>
            <a:r>
              <a:rPr lang="en-GB" sz="3200" b="1" dirty="0" err="1">
                <a:solidFill>
                  <a:srgbClr val="002060"/>
                </a:solidFill>
                <a:latin typeface="Century Gothic" panose="020B0502020202020204" pitchFamily="34" charset="0"/>
              </a:rPr>
              <a:t>n</a:t>
            </a:r>
            <a:endParaRPr lang="en-GB" sz="3200" b="1" dirty="0">
              <a:solidFill>
                <a:srgbClr val="002060"/>
              </a:solidFill>
              <a:latin typeface="Century Gothic" panose="020B0502020202020204" pitchFamily="34" charset="0"/>
            </a:endParaRPr>
          </a:p>
        </p:txBody>
      </p:sp>
      <p:pic>
        <p:nvPicPr>
          <p:cNvPr id="4" name="Picture 2" descr="volcano">
            <a:hlinkClick r:id="" action="ppaction://noaction">
              <a:snd r:embed="rId17" name="volcan.wav"/>
            </a:hlinkClick>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859002" y="4351323"/>
            <a:ext cx="2138299" cy="174364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descr="background rectangle">
            <a:extLst>
              <a:ext uri="{C183D7F6-B498-43B3-948B-1728B52AA6E4}">
                <adec:decorative xmlns="" xmlns:adec="http://schemas.microsoft.com/office/drawing/2017/decorative" val="1"/>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3" name="Title 3"/>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defRPr/>
            </a:pPr>
            <a:r>
              <a:rPr lang="en-GB" sz="3600" b="1" dirty="0">
                <a:solidFill>
                  <a:sysClr val="window" lastClr="FFFFFF"/>
                </a:solidFill>
              </a:rPr>
              <a:t>Text exploitation  </a:t>
            </a:r>
          </a:p>
        </p:txBody>
      </p:sp>
      <p:sp>
        <p:nvSpPr>
          <p:cNvPr id="34" name="Rounded Rectangle 46">
            <a:extLst>
              <a:ext uri="{FF2B5EF4-FFF2-40B4-BE49-F238E27FC236}">
                <a16:creationId xmlns="" xmlns:a16="http://schemas.microsoft.com/office/drawing/2014/main" id="{8F859989-DB06-4C35-8F6D-A746E286940A}"/>
              </a:ext>
            </a:extLst>
          </p:cNvPr>
          <p:cNvSpPr/>
          <p:nvPr/>
        </p:nvSpPr>
        <p:spPr>
          <a:xfrm>
            <a:off x="9514703" y="249869"/>
            <a:ext cx="2395218" cy="399600"/>
          </a:xfrm>
          <a:prstGeom prst="roundRect">
            <a:avLst/>
          </a:prstGeom>
          <a:solidFill>
            <a:srgbClr val="105076"/>
          </a:solidFill>
          <a:ln w="12700" cap="flat" cmpd="sng" algn="ctr">
            <a:solidFill>
              <a:srgbClr val="105076"/>
            </a:solidFill>
            <a:prstDash val="solid"/>
            <a:miter lim="800000"/>
          </a:ln>
          <a:effectLst/>
        </p:spPr>
        <p:txBody>
          <a:bodyPr rtlCol="0" anchor="ctr"/>
          <a:lstStyle/>
          <a:p>
            <a:pPr algn="ctr">
              <a:defRPr/>
            </a:pPr>
            <a:r>
              <a:rPr lang="en-GB" sz="2000" b="1" kern="0" dirty="0">
                <a:solidFill>
                  <a:prstClr val="white"/>
                </a:solidFill>
                <a:latin typeface="Century Gothic" panose="020F0302020204030204"/>
              </a:rPr>
              <a:t>é</a:t>
            </a:r>
            <a:r>
              <a:rPr lang="en-GB" sz="2000" b="1" kern="0" dirty="0" err="1">
                <a:solidFill>
                  <a:prstClr val="white"/>
                </a:solidFill>
                <a:latin typeface="Century Gothic" panose="020F0302020204030204"/>
              </a:rPr>
              <a:t>couter</a:t>
            </a:r>
            <a:r>
              <a:rPr lang="en-GB" sz="2000" b="1" kern="0" dirty="0">
                <a:solidFill>
                  <a:prstClr val="white"/>
                </a:solidFill>
                <a:latin typeface="Century Gothic" panose="020F0302020204030204"/>
              </a:rPr>
              <a:t> / </a:t>
            </a:r>
            <a:r>
              <a:rPr lang="en-GB" sz="2000" b="1" kern="0" dirty="0" err="1">
                <a:solidFill>
                  <a:prstClr val="white"/>
                </a:solidFill>
                <a:latin typeface="Century Gothic" panose="020F0302020204030204"/>
              </a:rPr>
              <a:t>écrire</a:t>
            </a:r>
            <a:endParaRPr lang="en-GB" sz="2000" b="1" kern="0" dirty="0">
              <a:solidFill>
                <a:prstClr val="white"/>
              </a:solidFill>
              <a:latin typeface="Century Gothic" panose="020F0302020204030204"/>
            </a:endParaRPr>
          </a:p>
        </p:txBody>
      </p:sp>
      <p:grpSp>
        <p:nvGrpSpPr>
          <p:cNvPr id="12" name="Group 11"/>
          <p:cNvGrpSpPr/>
          <p:nvPr/>
        </p:nvGrpSpPr>
        <p:grpSpPr>
          <a:xfrm>
            <a:off x="2823062" y="1496659"/>
            <a:ext cx="1733830" cy="2658540"/>
            <a:chOff x="2823062" y="1496659"/>
            <a:chExt cx="1733830" cy="2658540"/>
          </a:xfrm>
        </p:grpSpPr>
        <p:pic>
          <p:nvPicPr>
            <p:cNvPr id="9" name="Picture 12" descr="giraffe">
              <a:hlinkClick r:id="" action="ppaction://noaction">
                <a:snd r:embed="rId20" name="giraffe chic.wav"/>
              </a:hlinkClick>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823062" y="1496659"/>
              <a:ext cx="1733830" cy="265854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glasses for the giraff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396486">
              <a:off x="2836986" y="1596974"/>
              <a:ext cx="543369" cy="325077"/>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1"/>
          <p:cNvSpPr>
            <a:spLocks noGrp="1"/>
          </p:cNvSpPr>
          <p:nvPr>
            <p:ph type="title"/>
          </p:nvPr>
        </p:nvSpPr>
        <p:spPr>
          <a:xfrm>
            <a:off x="-2013957" y="730428"/>
            <a:ext cx="308022" cy="1325563"/>
          </a:xfrm>
        </p:spPr>
        <p:txBody>
          <a:bodyPr>
            <a:normAutofit/>
          </a:bodyPr>
          <a:lstStyle/>
          <a:p>
            <a:r>
              <a:rPr lang="en-GB" sz="100" dirty="0">
                <a:solidFill>
                  <a:schemeClr val="bg1"/>
                </a:solidFill>
              </a:rPr>
              <a:t>Text exploitation</a:t>
            </a:r>
          </a:p>
        </p:txBody>
      </p:sp>
    </p:spTree>
    <p:extLst>
      <p:ext uri="{BB962C8B-B14F-4D97-AF65-F5344CB8AC3E}">
        <p14:creationId xmlns:p14="http://schemas.microsoft.com/office/powerpoint/2010/main" val="292112445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descr="background rectangle">
            <a:extLst>
              <a:ext uri="{C183D7F6-B498-43B3-948B-1728B52AA6E4}">
                <adec:decorative xmlns=""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9" name="Title 18"/>
          <p:cNvSpPr>
            <a:spLocks noGrp="1"/>
          </p:cNvSpPr>
          <p:nvPr>
            <p:ph type="title"/>
          </p:nvPr>
        </p:nvSpPr>
        <p:spPr>
          <a:xfrm>
            <a:off x="0" y="289190"/>
            <a:ext cx="10515600" cy="1325563"/>
          </a:xfrm>
        </p:spPr>
        <p:txBody>
          <a:bodyPr/>
          <a:lstStyle/>
          <a:p>
            <a:pPr rtl="0" eaLnBrk="1" latinLnBrk="0" hangingPunct="1"/>
            <a:r>
              <a:rPr lang="en-GB" sz="3600" b="1" kern="1200" dirty="0">
                <a:solidFill>
                  <a:srgbClr val="FFFFFF"/>
                </a:solidFill>
                <a:effectLst/>
                <a:ea typeface="+mn-ea"/>
                <a:cs typeface="+mn-cs"/>
              </a:rPr>
              <a:t>Où … ?  </a:t>
            </a:r>
            <a:endParaRPr lang="en-GB" dirty="0">
              <a:effectLst/>
            </a:endParaRPr>
          </a:p>
          <a:p>
            <a:endParaRPr lang="en-GB" dirty="0"/>
          </a:p>
        </p:txBody>
      </p:sp>
      <p:pic>
        <p:nvPicPr>
          <p:cNvPr id="4" name="Picture 2" descr="volcan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0396" y="1308046"/>
            <a:ext cx="1764313" cy="1438685"/>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banana">
            <a:hlinkClick r:id="" action="ppaction://noaction">
              <a:snd r:embed="rId5" name="fruit.wav"/>
            </a:hlinkClick>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60049" y="5144515"/>
            <a:ext cx="1312087" cy="114151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228294" y="2285693"/>
            <a:ext cx="2165037" cy="523220"/>
          </a:xfrm>
          <a:prstGeom prst="rect">
            <a:avLst/>
          </a:prstGeom>
          <a:noFill/>
        </p:spPr>
        <p:txBody>
          <a:bodyPr wrap="square" rtlCol="0">
            <a:spAutoFit/>
          </a:bodyPr>
          <a:lstStyle/>
          <a:p>
            <a:r>
              <a:rPr lang="en-GB" sz="2800" dirty="0">
                <a:solidFill>
                  <a:srgbClr val="5B9BD5">
                    <a:lumMod val="50000"/>
                  </a:srgbClr>
                </a:solidFill>
                <a:latin typeface="Century Gothic" panose="020B0502020202020204" pitchFamily="34" charset="0"/>
              </a:rPr>
              <a:t>Mexique</a:t>
            </a:r>
          </a:p>
        </p:txBody>
      </p:sp>
      <p:sp>
        <p:nvSpPr>
          <p:cNvPr id="27" name="TextBox 26"/>
          <p:cNvSpPr txBox="1"/>
          <p:nvPr/>
        </p:nvSpPr>
        <p:spPr>
          <a:xfrm>
            <a:off x="2261024" y="2291358"/>
            <a:ext cx="402336"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H</a:t>
            </a:r>
          </a:p>
        </p:txBody>
      </p:sp>
      <p:sp>
        <p:nvSpPr>
          <p:cNvPr id="13" name="TextBox 12"/>
          <p:cNvSpPr txBox="1"/>
          <p:nvPr/>
        </p:nvSpPr>
        <p:spPr>
          <a:xfrm>
            <a:off x="231319" y="2807236"/>
            <a:ext cx="1610756" cy="523220"/>
          </a:xfrm>
          <a:prstGeom prst="rect">
            <a:avLst/>
          </a:prstGeom>
          <a:noFill/>
        </p:spPr>
        <p:txBody>
          <a:bodyPr wrap="square" rtlCol="0">
            <a:spAutoFit/>
          </a:bodyPr>
          <a:lstStyle/>
          <a:p>
            <a:r>
              <a:rPr lang="en-GB" sz="2800" dirty="0">
                <a:solidFill>
                  <a:srgbClr val="5B9BD5">
                    <a:lumMod val="50000"/>
                  </a:srgbClr>
                </a:solidFill>
                <a:latin typeface="Century Gothic" panose="020B0502020202020204" pitchFamily="34" charset="0"/>
              </a:rPr>
              <a:t>Afrique</a:t>
            </a:r>
            <a:r>
              <a:rPr lang="en-GB" sz="2800" dirty="0">
                <a:solidFill>
                  <a:prstClr val="black"/>
                </a:solidFill>
                <a:latin typeface="Century Gothic" panose="020B0502020202020204" pitchFamily="34" charset="0"/>
              </a:rPr>
              <a:t> </a:t>
            </a:r>
          </a:p>
        </p:txBody>
      </p:sp>
      <p:sp>
        <p:nvSpPr>
          <p:cNvPr id="28" name="TextBox 27"/>
          <p:cNvSpPr txBox="1"/>
          <p:nvPr/>
        </p:nvSpPr>
        <p:spPr>
          <a:xfrm>
            <a:off x="2270744" y="2810173"/>
            <a:ext cx="402336"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D</a:t>
            </a:r>
          </a:p>
        </p:txBody>
      </p:sp>
      <p:sp>
        <p:nvSpPr>
          <p:cNvPr id="14" name="TextBox 13"/>
          <p:cNvSpPr txBox="1"/>
          <p:nvPr/>
        </p:nvSpPr>
        <p:spPr>
          <a:xfrm>
            <a:off x="203942" y="3318606"/>
            <a:ext cx="1974191" cy="523220"/>
          </a:xfrm>
          <a:prstGeom prst="rect">
            <a:avLst/>
          </a:prstGeom>
          <a:noFill/>
        </p:spPr>
        <p:txBody>
          <a:bodyPr wrap="square" rtlCol="0">
            <a:spAutoFit/>
          </a:bodyPr>
          <a:lstStyle/>
          <a:p>
            <a:r>
              <a:rPr lang="en-GB" sz="2800" dirty="0">
                <a:solidFill>
                  <a:srgbClr val="5B9BD5">
                    <a:lumMod val="50000"/>
                  </a:srgbClr>
                </a:solidFill>
                <a:latin typeface="Century Gothic" panose="020B0502020202020204" pitchFamily="34" charset="0"/>
              </a:rPr>
              <a:t>Jamaïque</a:t>
            </a:r>
            <a:r>
              <a:rPr lang="en-GB" sz="2800" dirty="0">
                <a:solidFill>
                  <a:prstClr val="black"/>
                </a:solidFill>
                <a:latin typeface="Century Gothic" panose="020B0502020202020204" pitchFamily="34" charset="0"/>
              </a:rPr>
              <a:t> </a:t>
            </a:r>
          </a:p>
        </p:txBody>
      </p:sp>
      <p:sp>
        <p:nvSpPr>
          <p:cNvPr id="29" name="TextBox 28"/>
          <p:cNvSpPr txBox="1"/>
          <p:nvPr/>
        </p:nvSpPr>
        <p:spPr>
          <a:xfrm>
            <a:off x="2289034" y="3328988"/>
            <a:ext cx="402336"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F</a:t>
            </a:r>
          </a:p>
        </p:txBody>
      </p:sp>
      <p:sp>
        <p:nvSpPr>
          <p:cNvPr id="15" name="TextBox 14"/>
          <p:cNvSpPr txBox="1"/>
          <p:nvPr/>
        </p:nvSpPr>
        <p:spPr>
          <a:xfrm>
            <a:off x="231319" y="3801486"/>
            <a:ext cx="1974191" cy="523220"/>
          </a:xfrm>
          <a:prstGeom prst="rect">
            <a:avLst/>
          </a:prstGeom>
          <a:noFill/>
        </p:spPr>
        <p:txBody>
          <a:bodyPr wrap="square" rtlCol="0">
            <a:spAutoFit/>
          </a:bodyPr>
          <a:lstStyle/>
          <a:p>
            <a:r>
              <a:rPr lang="en-GB" sz="2800" dirty="0">
                <a:solidFill>
                  <a:srgbClr val="5B9BD5">
                    <a:lumMod val="50000"/>
                  </a:srgbClr>
                </a:solidFill>
                <a:latin typeface="Century Gothic" panose="020B0502020202020204" pitchFamily="34" charset="0"/>
              </a:rPr>
              <a:t>Pacifique</a:t>
            </a:r>
            <a:r>
              <a:rPr lang="en-GB" sz="2800" dirty="0">
                <a:solidFill>
                  <a:prstClr val="black"/>
                </a:solidFill>
                <a:latin typeface="Century Gothic" panose="020B0502020202020204" pitchFamily="34" charset="0"/>
              </a:rPr>
              <a:t> </a:t>
            </a:r>
          </a:p>
        </p:txBody>
      </p:sp>
      <p:sp>
        <p:nvSpPr>
          <p:cNvPr id="30" name="TextBox 29"/>
          <p:cNvSpPr txBox="1"/>
          <p:nvPr/>
        </p:nvSpPr>
        <p:spPr>
          <a:xfrm>
            <a:off x="2232887" y="3847803"/>
            <a:ext cx="402336"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G</a:t>
            </a:r>
          </a:p>
        </p:txBody>
      </p:sp>
      <p:sp>
        <p:nvSpPr>
          <p:cNvPr id="16" name="TextBox 15"/>
          <p:cNvSpPr txBox="1"/>
          <p:nvPr/>
        </p:nvSpPr>
        <p:spPr>
          <a:xfrm>
            <a:off x="231319" y="4321315"/>
            <a:ext cx="2123603" cy="523220"/>
          </a:xfrm>
          <a:prstGeom prst="rect">
            <a:avLst/>
          </a:prstGeom>
          <a:noFill/>
        </p:spPr>
        <p:txBody>
          <a:bodyPr wrap="square" rtlCol="0">
            <a:spAutoFit/>
          </a:bodyPr>
          <a:lstStyle/>
          <a:p>
            <a:r>
              <a:rPr lang="en-GB" sz="2800" dirty="0">
                <a:solidFill>
                  <a:srgbClr val="5B9BD5">
                    <a:lumMod val="50000"/>
                  </a:srgbClr>
                </a:solidFill>
                <a:latin typeface="Century Gothic" panose="020B0502020202020204" pitchFamily="34" charset="0"/>
              </a:rPr>
              <a:t>Tropique</a:t>
            </a:r>
            <a:r>
              <a:rPr lang="en-GB" sz="2800" dirty="0">
                <a:solidFill>
                  <a:prstClr val="black"/>
                </a:solidFill>
                <a:latin typeface="Century Gothic" panose="020B0502020202020204" pitchFamily="34" charset="0"/>
              </a:rPr>
              <a:t> </a:t>
            </a:r>
          </a:p>
        </p:txBody>
      </p:sp>
      <p:sp>
        <p:nvSpPr>
          <p:cNvPr id="31" name="TextBox 30"/>
          <p:cNvSpPr txBox="1"/>
          <p:nvPr/>
        </p:nvSpPr>
        <p:spPr>
          <a:xfrm>
            <a:off x="2238036" y="4366618"/>
            <a:ext cx="402336"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C</a:t>
            </a:r>
          </a:p>
        </p:txBody>
      </p:sp>
      <p:sp>
        <p:nvSpPr>
          <p:cNvPr id="12" name="TextBox 11"/>
          <p:cNvSpPr txBox="1"/>
          <p:nvPr/>
        </p:nvSpPr>
        <p:spPr>
          <a:xfrm>
            <a:off x="244393" y="4860590"/>
            <a:ext cx="2148938" cy="523220"/>
          </a:xfrm>
          <a:prstGeom prst="rect">
            <a:avLst/>
          </a:prstGeom>
          <a:noFill/>
        </p:spPr>
        <p:txBody>
          <a:bodyPr wrap="square" rtlCol="0">
            <a:spAutoFit/>
          </a:bodyPr>
          <a:lstStyle/>
          <a:p>
            <a:r>
              <a:rPr lang="en-GB" sz="2800" dirty="0">
                <a:solidFill>
                  <a:srgbClr val="5B9BD5">
                    <a:lumMod val="50000"/>
                  </a:srgbClr>
                </a:solidFill>
                <a:latin typeface="Century Gothic" panose="020B0502020202020204" pitchFamily="34" charset="0"/>
              </a:rPr>
              <a:t>Martinique</a:t>
            </a:r>
            <a:r>
              <a:rPr lang="en-GB" sz="2800" dirty="0">
                <a:solidFill>
                  <a:prstClr val="black"/>
                </a:solidFill>
                <a:latin typeface="Century Gothic" panose="020B0502020202020204" pitchFamily="34" charset="0"/>
              </a:rPr>
              <a:t> </a:t>
            </a:r>
          </a:p>
        </p:txBody>
      </p:sp>
      <p:sp>
        <p:nvSpPr>
          <p:cNvPr id="32" name="TextBox 31"/>
          <p:cNvSpPr txBox="1"/>
          <p:nvPr/>
        </p:nvSpPr>
        <p:spPr>
          <a:xfrm>
            <a:off x="2265369" y="4885433"/>
            <a:ext cx="402336"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B</a:t>
            </a:r>
          </a:p>
        </p:txBody>
      </p:sp>
      <p:sp>
        <p:nvSpPr>
          <p:cNvPr id="20" name="TextBox 19"/>
          <p:cNvSpPr txBox="1"/>
          <p:nvPr/>
        </p:nvSpPr>
        <p:spPr>
          <a:xfrm>
            <a:off x="4515965" y="1670312"/>
            <a:ext cx="402336"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B</a:t>
            </a:r>
          </a:p>
        </p:txBody>
      </p:sp>
      <p:sp>
        <p:nvSpPr>
          <p:cNvPr id="21" name="TextBox 20"/>
          <p:cNvSpPr txBox="1"/>
          <p:nvPr/>
        </p:nvSpPr>
        <p:spPr>
          <a:xfrm>
            <a:off x="9645356" y="1277963"/>
            <a:ext cx="402336"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C</a:t>
            </a:r>
          </a:p>
        </p:txBody>
      </p:sp>
      <p:pic>
        <p:nvPicPr>
          <p:cNvPr id="5" name="Picture 4" descr="butterfl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34343" y="1856742"/>
            <a:ext cx="1540042" cy="980027"/>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4763842" y="3068846"/>
            <a:ext cx="402336"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D</a:t>
            </a:r>
          </a:p>
        </p:txBody>
      </p:sp>
      <p:pic>
        <p:nvPicPr>
          <p:cNvPr id="11" name="Picture 4" descr="sandcastl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63177" y="3174380"/>
            <a:ext cx="2250109" cy="1517691"/>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8770985" y="3100175"/>
            <a:ext cx="402336"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E</a:t>
            </a:r>
          </a:p>
        </p:txBody>
      </p:sp>
      <p:pic>
        <p:nvPicPr>
          <p:cNvPr id="6" name="Picture 6" descr="rainbow"/>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001742" y="3293601"/>
            <a:ext cx="1730415" cy="1142074"/>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4428579" y="4933161"/>
            <a:ext cx="402336"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F</a:t>
            </a:r>
          </a:p>
        </p:txBody>
      </p:sp>
      <p:pic>
        <p:nvPicPr>
          <p:cNvPr id="8" name="Picture 10" descr="sorbet"/>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918301" y="5133373"/>
            <a:ext cx="866792" cy="116743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wave"/>
          <p:cNvPicPr>
            <a:picLocks noChangeAspect="1" noChangeArrowheads="1"/>
          </p:cNvPicPr>
          <p:nvPr/>
        </p:nvPicPr>
        <p:blipFill rotWithShape="1">
          <a:blip r:embed="rId11">
            <a:extLst>
              <a:ext uri="{28A0092B-C50C-407E-A947-70E740481C1C}">
                <a14:useLocalDpi xmlns:a14="http://schemas.microsoft.com/office/drawing/2010/main" val="0"/>
              </a:ext>
            </a:extLst>
          </a:blip>
          <a:srcRect t="25479" b="21805"/>
          <a:stretch/>
        </p:blipFill>
        <p:spPr bwMode="auto">
          <a:xfrm>
            <a:off x="7331880" y="5122200"/>
            <a:ext cx="1948082" cy="1186147"/>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flipH="1">
            <a:off x="7013287" y="4986361"/>
            <a:ext cx="555707"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G</a:t>
            </a:r>
          </a:p>
        </p:txBody>
      </p:sp>
      <p:sp>
        <p:nvSpPr>
          <p:cNvPr id="26" name="TextBox 25"/>
          <p:cNvSpPr txBox="1"/>
          <p:nvPr/>
        </p:nvSpPr>
        <p:spPr>
          <a:xfrm>
            <a:off x="10322930" y="4671551"/>
            <a:ext cx="402336"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H</a:t>
            </a:r>
          </a:p>
        </p:txBody>
      </p:sp>
      <p:pic>
        <p:nvPicPr>
          <p:cNvPr id="10" name="Picture 18" descr="watermelon"/>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866950" y="4933161"/>
            <a:ext cx="1716632" cy="1035701"/>
          </a:xfrm>
          <a:prstGeom prst="rect">
            <a:avLst/>
          </a:prstGeom>
          <a:noFill/>
          <a:extLst>
            <a:ext uri="{909E8E84-426E-40dd-AFC4-6F175D3DCCD1}">
              <a14:hiddenFill xmlns:a14="http://schemas.microsoft.com/office/drawing/2010/main">
                <a:solidFill>
                  <a:srgbClr val="FFFFFF"/>
                </a:solidFill>
              </a14:hiddenFill>
            </a:ext>
          </a:extLst>
        </p:spPr>
      </p:pic>
      <p:sp>
        <p:nvSpPr>
          <p:cNvPr id="39" name="Action Button: Custom 16">
            <a:hlinkClick r:id="" action="ppaction://noaction" highlightClick="1">
              <a:snd r:embed="rId13" name="Full recording - L'arc aux 7 couleurs - with wave sounds.wav"/>
            </a:hlinkClick>
            <a:extLst>
              <a:ext uri="{FF2B5EF4-FFF2-40B4-BE49-F238E27FC236}">
                <a16:creationId xmlns="" xmlns:a16="http://schemas.microsoft.com/office/drawing/2014/main" id="{5B92A95F-523A-4E36-B65E-94DAE9FBB368}"/>
              </a:ext>
            </a:extLst>
          </p:cNvPr>
          <p:cNvSpPr/>
          <p:nvPr/>
        </p:nvSpPr>
        <p:spPr>
          <a:xfrm>
            <a:off x="167812" y="5509581"/>
            <a:ext cx="694674" cy="667963"/>
          </a:xfrm>
          <a:prstGeom prst="actionButtonBlank">
            <a:avLst/>
          </a:prstGeom>
          <a:solidFill>
            <a:srgbClr val="5B9BD5">
              <a:lumMod val="50000"/>
            </a:srgbClr>
          </a:solidFill>
          <a:ln w="12700" cap="flat" cmpd="sng" algn="ctr">
            <a:solidFill>
              <a:sysClr val="window" lastClr="FFFFFF"/>
            </a:solidFill>
            <a:prstDash val="solid"/>
            <a:miter lim="800000"/>
          </a:ln>
          <a:effectLst>
            <a:outerShdw blurRad="50800" dist="38100" dir="5400000" algn="t" rotWithShape="0">
              <a:prstClr val="black">
                <a:alpha val="40000"/>
              </a:prstClr>
            </a:outerShdw>
          </a:effectLst>
        </p:spPr>
        <p:txBody>
          <a:bodyPr lIns="0" tIns="0" rIns="0" bIns="0" rtlCol="0" anchor="ctr"/>
          <a:lstStyle/>
          <a:p>
            <a:pPr algn="ctr">
              <a:defRPr/>
            </a:pPr>
            <a:r>
              <a:rPr lang="en-GB" sz="3600" b="1" kern="0" dirty="0">
                <a:solidFill>
                  <a:prstClr val="white"/>
                </a:solidFill>
                <a:latin typeface="Century Gothic" panose="020B0502020202020204" pitchFamily="34" charset="0"/>
              </a:rPr>
              <a:t>2</a:t>
            </a:r>
          </a:p>
        </p:txBody>
      </p:sp>
      <p:sp>
        <p:nvSpPr>
          <p:cNvPr id="40" name="Action Button: Custom 16">
            <a:hlinkClick r:id="" action="ppaction://noaction" highlightClick="1">
              <a:snd r:embed="rId14" name="Full recording - L'arc aux 7 couleurs.wav"/>
            </a:hlinkClick>
            <a:extLst>
              <a:ext uri="{FF2B5EF4-FFF2-40B4-BE49-F238E27FC236}">
                <a16:creationId xmlns="" xmlns:a16="http://schemas.microsoft.com/office/drawing/2014/main" id="{5B92A95F-523A-4E36-B65E-94DAE9FBB368}"/>
              </a:ext>
            </a:extLst>
          </p:cNvPr>
          <p:cNvSpPr/>
          <p:nvPr/>
        </p:nvSpPr>
        <p:spPr>
          <a:xfrm>
            <a:off x="167812" y="1455425"/>
            <a:ext cx="694674" cy="667963"/>
          </a:xfrm>
          <a:prstGeom prst="actionButtonBlank">
            <a:avLst/>
          </a:prstGeom>
          <a:solidFill>
            <a:srgbClr val="5B9BD5">
              <a:lumMod val="50000"/>
            </a:srgbClr>
          </a:solidFill>
          <a:ln w="12700" cap="flat" cmpd="sng" algn="ctr">
            <a:solidFill>
              <a:sysClr val="window" lastClr="FFFFFF"/>
            </a:solidFill>
            <a:prstDash val="solid"/>
            <a:miter lim="800000"/>
          </a:ln>
          <a:effectLst>
            <a:outerShdw blurRad="50800" dist="38100" dir="5400000" algn="t" rotWithShape="0">
              <a:prstClr val="black">
                <a:alpha val="40000"/>
              </a:prstClr>
            </a:outerShdw>
          </a:effectLst>
        </p:spPr>
        <p:txBody>
          <a:bodyPr lIns="0" tIns="0" rIns="0" bIns="0" rtlCol="0" anchor="ctr"/>
          <a:lstStyle/>
          <a:p>
            <a:pPr algn="ctr">
              <a:defRPr/>
            </a:pPr>
            <a:r>
              <a:rPr lang="en-GB" sz="3600" b="1" kern="0" dirty="0">
                <a:solidFill>
                  <a:prstClr val="white"/>
                </a:solidFill>
                <a:latin typeface="Century Gothic" panose="020B0502020202020204" pitchFamily="34" charset="0"/>
              </a:rPr>
              <a:t>1</a:t>
            </a:r>
          </a:p>
        </p:txBody>
      </p:sp>
      <p:sp>
        <p:nvSpPr>
          <p:cNvPr id="2" name="Rounded Rectangle 46">
            <a:extLst>
              <a:ext uri="{FF2B5EF4-FFF2-40B4-BE49-F238E27FC236}">
                <a16:creationId xmlns="" xmlns:a16="http://schemas.microsoft.com/office/drawing/2014/main" id="{1CF48007-4DE7-460D-9A21-38BF7BB97EC0}"/>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sz="2000" b="1" dirty="0" err="1">
                <a:solidFill>
                  <a:prstClr val="white"/>
                </a:solidFill>
                <a:latin typeface="Century Gothic" panose="020B0502020202020204" pitchFamily="34" charset="0"/>
              </a:rPr>
              <a:t>écouter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4447184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1" grpId="0"/>
      <p:bldP spid="3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ackground rectangle">
            <a:extLst>
              <a:ext uri="{C183D7F6-B498-43B3-948B-1728B52AA6E4}">
                <adec:decorative xmlns=""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5" name="Rectangle 4"/>
          <p:cNvSpPr/>
          <p:nvPr/>
        </p:nvSpPr>
        <p:spPr>
          <a:xfrm>
            <a:off x="311232" y="1163992"/>
            <a:ext cx="13500018" cy="5078313"/>
          </a:xfrm>
          <a:prstGeom prst="rect">
            <a:avLst/>
          </a:prstGeom>
        </p:spPr>
        <p:txBody>
          <a:bodyPr wrap="square">
            <a:spAutoFit/>
          </a:bodyPr>
          <a:lstStyle/>
          <a:p>
            <a:pPr>
              <a:lnSpc>
                <a:spcPct val="150000"/>
              </a:lnSpc>
            </a:pPr>
            <a:r>
              <a:rPr lang="en-GB" sz="2400" dirty="0">
                <a:solidFill>
                  <a:srgbClr val="002060"/>
                </a:solidFill>
                <a:latin typeface="Century Gothic" panose="020B0502020202020204" pitchFamily="34" charset="0"/>
              </a:rPr>
              <a:t>Rouge </a:t>
            </a:r>
            <a:r>
              <a:rPr lang="en-GB" sz="2400" dirty="0" err="1">
                <a:solidFill>
                  <a:srgbClr val="002060"/>
                </a:solidFill>
                <a:latin typeface="Century Gothic" panose="020B0502020202020204" pitchFamily="34" charset="0"/>
              </a:rPr>
              <a:t>comme</a:t>
            </a:r>
            <a:r>
              <a:rPr lang="en-GB" sz="2400" dirty="0">
                <a:solidFill>
                  <a:srgbClr val="002060"/>
                </a:solidFill>
                <a:latin typeface="Century Gothic" panose="020B0502020202020204" pitchFamily="34" charset="0"/>
              </a:rPr>
              <a:t> un fruit du </a:t>
            </a:r>
            <a:r>
              <a:rPr lang="en-GB" sz="2400" dirty="0" err="1">
                <a:solidFill>
                  <a:srgbClr val="002060"/>
                </a:solidFill>
                <a:latin typeface="Century Gothic" panose="020B0502020202020204" pitchFamily="34" charset="0"/>
              </a:rPr>
              <a:t>Mexique</a:t>
            </a:r>
            <a:r>
              <a:rPr lang="en-GB" sz="2400" dirty="0">
                <a:solidFill>
                  <a:srgbClr val="002060"/>
                </a:solidFill>
                <a:latin typeface="Century Gothic" panose="020B0502020202020204" pitchFamily="34" charset="0"/>
              </a:rPr>
              <a:t>		C’est </a:t>
            </a:r>
            <a:r>
              <a:rPr lang="en-GB" sz="2400" dirty="0" err="1">
                <a:solidFill>
                  <a:srgbClr val="002060"/>
                </a:solidFill>
                <a:latin typeface="Century Gothic" panose="020B0502020202020204" pitchFamily="34" charset="0"/>
              </a:rPr>
              <a:t>dans</a:t>
            </a:r>
            <a:r>
              <a:rPr lang="en-GB" sz="2400" dirty="0">
                <a:solidFill>
                  <a:srgbClr val="002060"/>
                </a:solidFill>
                <a:latin typeface="Century Gothic" panose="020B0502020202020204" pitchFamily="34" charset="0"/>
              </a:rPr>
              <a:t> le </a:t>
            </a:r>
            <a:r>
              <a:rPr lang="en-GB" sz="2400" dirty="0" err="1">
                <a:solidFill>
                  <a:srgbClr val="002060"/>
                </a:solidFill>
                <a:latin typeface="Century Gothic" panose="020B0502020202020204" pitchFamily="34" charset="0"/>
              </a:rPr>
              <a:t>ciel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magnifique</a:t>
            </a:r>
            <a:endParaRPr lang="en-GB" sz="2400" dirty="0">
              <a:solidFill>
                <a:srgbClr val="002060"/>
              </a:solidFill>
              <a:latin typeface="Century Gothic" panose="020B0502020202020204" pitchFamily="34" charset="0"/>
            </a:endParaRPr>
          </a:p>
          <a:p>
            <a:pPr>
              <a:lnSpc>
                <a:spcPct val="150000"/>
              </a:lnSpc>
            </a:pPr>
            <a:r>
              <a:rPr lang="en-GB" sz="2400" dirty="0">
                <a:solidFill>
                  <a:srgbClr val="002060"/>
                </a:solidFill>
                <a:latin typeface="Century Gothic" panose="020B0502020202020204" pitchFamily="34" charset="0"/>
              </a:rPr>
              <a:t>Orange comme le sable </a:t>
            </a:r>
            <a:r>
              <a:rPr lang="en-GB" sz="2400" dirty="0" err="1">
                <a:solidFill>
                  <a:srgbClr val="002060"/>
                </a:solidFill>
                <a:latin typeface="Century Gothic" panose="020B0502020202020204" pitchFamily="34" charset="0"/>
              </a:rPr>
              <a:t>d’Afrique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L’arc</a:t>
            </a:r>
            <a:r>
              <a:rPr lang="en-GB" sz="2400" dirty="0">
                <a:solidFill>
                  <a:srgbClr val="002060"/>
                </a:solidFill>
                <a:latin typeface="Century Gothic" panose="020B0502020202020204" pitchFamily="34" charset="0"/>
              </a:rPr>
              <a:t> aux sept couleurs </a:t>
            </a:r>
            <a:r>
              <a:rPr lang="en-GB" sz="2400" dirty="0" err="1">
                <a:solidFill>
                  <a:srgbClr val="002060"/>
                </a:solidFill>
                <a:latin typeface="Century Gothic" panose="020B0502020202020204" pitchFamily="34" charset="0"/>
              </a:rPr>
              <a:t>magique</a:t>
            </a:r>
            <a:endParaRPr lang="en-GB" sz="2400" dirty="0">
              <a:solidFill>
                <a:srgbClr val="002060"/>
              </a:solidFill>
              <a:latin typeface="Century Gothic" panose="020B0502020202020204" pitchFamily="34" charset="0"/>
            </a:endParaRPr>
          </a:p>
          <a:p>
            <a:pPr>
              <a:lnSpc>
                <a:spcPct val="150000"/>
              </a:lnSpc>
            </a:pPr>
            <a:r>
              <a:rPr lang="en-GB" sz="2400" dirty="0" err="1">
                <a:solidFill>
                  <a:srgbClr val="002060"/>
                </a:solidFill>
                <a:latin typeface="Century Gothic" panose="020B0502020202020204" pitchFamily="34" charset="0"/>
              </a:rPr>
              <a:t>Jaune</a:t>
            </a:r>
            <a:r>
              <a:rPr lang="en-GB" sz="2400" dirty="0">
                <a:solidFill>
                  <a:srgbClr val="002060"/>
                </a:solidFill>
                <a:latin typeface="Century Gothic" panose="020B0502020202020204" pitchFamily="34" charset="0"/>
              </a:rPr>
              <a:t> comme les girafes chics</a:t>
            </a:r>
          </a:p>
          <a:p>
            <a:pPr>
              <a:lnSpc>
                <a:spcPct val="150000"/>
              </a:lnSpc>
            </a:pPr>
            <a:r>
              <a:rPr lang="en-GB" sz="2400" dirty="0">
                <a:solidFill>
                  <a:srgbClr val="002060"/>
                </a:solidFill>
                <a:latin typeface="Century Gothic" panose="020B0502020202020204" pitchFamily="34" charset="0"/>
              </a:rPr>
              <a:t>Vert  comme un sorbet </a:t>
            </a:r>
            <a:r>
              <a:rPr lang="en-GB" sz="2400" dirty="0" err="1">
                <a:solidFill>
                  <a:srgbClr val="002060"/>
                </a:solidFill>
                <a:latin typeface="Century Gothic" panose="020B0502020202020204" pitchFamily="34" charset="0"/>
              </a:rPr>
              <a:t>Jamaïque</a:t>
            </a:r>
            <a:endParaRPr lang="en-GB" sz="2400" dirty="0">
              <a:solidFill>
                <a:srgbClr val="002060"/>
              </a:solidFill>
              <a:latin typeface="Century Gothic" panose="020B0502020202020204" pitchFamily="34" charset="0"/>
            </a:endParaRPr>
          </a:p>
          <a:p>
            <a:pPr>
              <a:lnSpc>
                <a:spcPct val="150000"/>
              </a:lnSpc>
            </a:pPr>
            <a:r>
              <a:rPr lang="en-GB" sz="2400" dirty="0">
                <a:solidFill>
                  <a:srgbClr val="002060"/>
                </a:solidFill>
                <a:latin typeface="Century Gothic" panose="020B0502020202020204" pitchFamily="34" charset="0"/>
              </a:rPr>
              <a:t>Bleu comme les vagues de Pacifique</a:t>
            </a:r>
          </a:p>
          <a:p>
            <a:pPr>
              <a:lnSpc>
                <a:spcPct val="150000"/>
              </a:lnSpc>
            </a:pPr>
            <a:r>
              <a:rPr lang="en-GB" sz="2400" dirty="0">
                <a:solidFill>
                  <a:srgbClr val="002060"/>
                </a:solidFill>
                <a:latin typeface="Century Gothic" panose="020B0502020202020204" pitchFamily="34" charset="0"/>
              </a:rPr>
              <a:t>Indigo comme un papillon de tropiques</a:t>
            </a:r>
          </a:p>
          <a:p>
            <a:pPr>
              <a:lnSpc>
                <a:spcPct val="150000"/>
              </a:lnSpc>
            </a:pPr>
            <a:r>
              <a:rPr lang="en-GB" sz="2400" dirty="0">
                <a:solidFill>
                  <a:srgbClr val="002060"/>
                </a:solidFill>
                <a:latin typeface="Century Gothic" panose="020B0502020202020204" pitchFamily="34" charset="0"/>
              </a:rPr>
              <a:t>Violet comme les volcans de Martinique</a:t>
            </a:r>
          </a:p>
          <a:p>
            <a:pPr>
              <a:lnSpc>
                <a:spcPct val="150000"/>
              </a:lnSpc>
            </a:pPr>
            <a:r>
              <a:rPr lang="en-GB" sz="2400" dirty="0">
                <a:solidFill>
                  <a:srgbClr val="002060"/>
                </a:solidFill>
                <a:latin typeface="Century Gothic" panose="020B0502020202020204" pitchFamily="34" charset="0"/>
              </a:rPr>
              <a:t>Qui </a:t>
            </a:r>
            <a:r>
              <a:rPr lang="en-GB" sz="2400" dirty="0" err="1">
                <a:solidFill>
                  <a:srgbClr val="002060"/>
                </a:solidFill>
                <a:latin typeface="Century Gothic" panose="020B0502020202020204" pitchFamily="34" charset="0"/>
              </a:rPr>
              <a:t>donc</a:t>
            </a:r>
            <a:r>
              <a:rPr lang="en-GB" sz="2400" dirty="0">
                <a:solidFill>
                  <a:srgbClr val="002060"/>
                </a:solidFill>
                <a:latin typeface="Century Gothic" panose="020B0502020202020204" pitchFamily="34" charset="0"/>
              </a:rPr>
              <a:t> est aussi </a:t>
            </a:r>
            <a:r>
              <a:rPr lang="en-GB" sz="2400" dirty="0" err="1">
                <a:solidFill>
                  <a:srgbClr val="002060"/>
                </a:solidFill>
                <a:latin typeface="Century Gothic" panose="020B0502020202020204" pitchFamily="34" charset="0"/>
              </a:rPr>
              <a:t>fantastique</a:t>
            </a:r>
            <a:r>
              <a:rPr lang="en-GB" sz="2400" dirty="0">
                <a:solidFill>
                  <a:srgbClr val="002060"/>
                </a:solidFill>
                <a:latin typeface="Century Gothic" panose="020B0502020202020204" pitchFamily="34" charset="0"/>
              </a:rPr>
              <a:t>?</a:t>
            </a:r>
          </a:p>
          <a:p>
            <a:pPr>
              <a:lnSpc>
                <a:spcPct val="150000"/>
              </a:lnSpc>
            </a:pPr>
            <a:r>
              <a:rPr lang="en-GB" sz="2400" dirty="0">
                <a:solidFill>
                  <a:srgbClr val="002060"/>
                </a:solidFill>
                <a:latin typeface="Century Gothic" panose="020B0502020202020204" pitchFamily="34" charset="0"/>
              </a:rPr>
              <a:t>Est-</a:t>
            </a:r>
            <a:r>
              <a:rPr lang="en-GB" sz="2400" dirty="0" err="1">
                <a:solidFill>
                  <a:srgbClr val="002060"/>
                </a:solidFill>
                <a:latin typeface="Century Gothic" panose="020B0502020202020204" pitchFamily="34" charset="0"/>
              </a:rPr>
              <a:t>ce</a:t>
            </a:r>
            <a:r>
              <a:rPr lang="en-GB" sz="2400" dirty="0">
                <a:solidFill>
                  <a:srgbClr val="002060"/>
                </a:solidFill>
                <a:latin typeface="Century Gothic" panose="020B0502020202020204" pitchFamily="34" charset="0"/>
              </a:rPr>
              <a:t> un </a:t>
            </a:r>
            <a:r>
              <a:rPr lang="en-GB" sz="2400" dirty="0" err="1">
                <a:solidFill>
                  <a:srgbClr val="002060"/>
                </a:solidFill>
                <a:latin typeface="Century Gothic" panose="020B0502020202020204" pitchFamily="34" charset="0"/>
              </a:rPr>
              <a:t>rêve</a:t>
            </a:r>
            <a:r>
              <a:rPr lang="en-GB" sz="2400" dirty="0">
                <a:solidFill>
                  <a:srgbClr val="002060"/>
                </a:solidFill>
                <a:latin typeface="Century Gothic" panose="020B0502020202020204" pitchFamily="34" charset="0"/>
              </a:rPr>
              <a:t> ou </a:t>
            </a:r>
            <a:r>
              <a:rPr lang="en-GB" sz="2400" dirty="0" err="1">
                <a:solidFill>
                  <a:srgbClr val="002060"/>
                </a:solidFill>
                <a:latin typeface="Century Gothic" panose="020B0502020202020204" pitchFamily="34" charset="0"/>
              </a:rPr>
              <a:t>est-ce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véridique</a:t>
            </a:r>
            <a:r>
              <a:rPr lang="en-GB" sz="2400" dirty="0">
                <a:solidFill>
                  <a:srgbClr val="002060"/>
                </a:solidFill>
                <a:latin typeface="Century Gothic" panose="020B0502020202020204" pitchFamily="34" charset="0"/>
              </a:rPr>
              <a:t>?</a:t>
            </a:r>
          </a:p>
        </p:txBody>
      </p:sp>
      <p:sp>
        <p:nvSpPr>
          <p:cNvPr id="2" name="Title 1"/>
          <p:cNvSpPr>
            <a:spLocks noGrp="1"/>
          </p:cNvSpPr>
          <p:nvPr>
            <p:ph type="title"/>
          </p:nvPr>
        </p:nvSpPr>
        <p:spPr>
          <a:xfrm>
            <a:off x="-1" y="-13313"/>
            <a:ext cx="10515600" cy="1325563"/>
          </a:xfrm>
        </p:spPr>
        <p:txBody>
          <a:bodyPr>
            <a:normAutofit/>
          </a:bodyPr>
          <a:lstStyle/>
          <a:p>
            <a:r>
              <a:rPr lang="en-GB" sz="3600" b="1" dirty="0" err="1">
                <a:solidFill>
                  <a:schemeClr val="bg1"/>
                </a:solidFill>
              </a:rPr>
              <a:t>Texte</a:t>
            </a:r>
            <a:r>
              <a:rPr lang="en-GB" sz="3600" b="1" dirty="0">
                <a:solidFill>
                  <a:schemeClr val="bg1"/>
                </a:solidFill>
              </a:rPr>
              <a:t> </a:t>
            </a:r>
            <a:r>
              <a:rPr lang="en-GB" sz="3600" b="1" dirty="0" err="1">
                <a:solidFill>
                  <a:schemeClr val="bg1"/>
                </a:solidFill>
              </a:rPr>
              <a:t>complet</a:t>
            </a:r>
            <a:endParaRPr lang="en-GB" sz="3600" b="1" dirty="0">
              <a:solidFill>
                <a:schemeClr val="bg1"/>
              </a:solidFill>
            </a:endParaRPr>
          </a:p>
        </p:txBody>
      </p:sp>
      <p:sp>
        <p:nvSpPr>
          <p:cNvPr id="3" name="Rounded Rectangle 46">
            <a:extLst>
              <a:ext uri="{FF2B5EF4-FFF2-40B4-BE49-F238E27FC236}">
                <a16:creationId xmlns="" xmlns:a16="http://schemas.microsoft.com/office/drawing/2014/main" id="{2BE60D2D-AA8C-470D-AA85-A29EA620B2A8}"/>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sz="2000" b="1" dirty="0">
                <a:solidFill>
                  <a:prstClr val="white"/>
                </a:solidFill>
                <a:latin typeface="Century Gothic" panose="020B0502020202020204" pitchFamily="34" charset="0"/>
              </a:rPr>
              <a:t>lire</a:t>
            </a:r>
          </a:p>
        </p:txBody>
      </p:sp>
    </p:spTree>
    <p:extLst>
      <p:ext uri="{BB962C8B-B14F-4D97-AF65-F5344CB8AC3E}">
        <p14:creationId xmlns:p14="http://schemas.microsoft.com/office/powerpoint/2010/main" val="149221458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ckground rectangl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8672946" cy="867128"/>
          </a:xfrm>
          <a:prstGeom prst="rect">
            <a:avLst/>
          </a:prstGeom>
        </p:spPr>
      </p:pic>
      <p:sp>
        <p:nvSpPr>
          <p:cNvPr id="7" name="Title 6"/>
          <p:cNvSpPr>
            <a:spLocks noGrp="1"/>
          </p:cNvSpPr>
          <p:nvPr>
            <p:ph type="title"/>
          </p:nvPr>
        </p:nvSpPr>
        <p:spPr>
          <a:xfrm>
            <a:off x="-197" y="351907"/>
            <a:ext cx="10515600" cy="1325563"/>
          </a:xfrm>
        </p:spPr>
        <p:txBody>
          <a:bodyPr/>
          <a:lstStyle/>
          <a:p>
            <a:pPr lvl="0">
              <a:lnSpc>
                <a:spcPct val="100000"/>
              </a:lnSpc>
              <a:spcBef>
                <a:spcPts val="0"/>
              </a:spcBef>
            </a:pPr>
            <a:r>
              <a:rPr lang="en-GB" sz="3600" b="1" dirty="0" err="1">
                <a:solidFill>
                  <a:prstClr val="white"/>
                </a:solidFill>
                <a:ea typeface="+mn-ea"/>
                <a:cs typeface="+mn-cs"/>
              </a:rPr>
              <a:t>Prononce</a:t>
            </a:r>
            <a:r>
              <a:rPr lang="en-GB" sz="3600" b="1" dirty="0">
                <a:solidFill>
                  <a:prstClr val="white"/>
                </a:solidFill>
                <a:ea typeface="+mn-ea"/>
                <a:cs typeface="+mn-cs"/>
              </a:rPr>
              <a:t> et organise les mots </a:t>
            </a:r>
            <a:r>
              <a:rPr lang="en-GB" sz="3600" b="1" dirty="0">
                <a:solidFill>
                  <a:prstClr val="white"/>
                </a:solidFill>
                <a:latin typeface="Tw Cen MT" panose="020B0602020104020603"/>
                <a:ea typeface="+mn-ea"/>
                <a:cs typeface="+mn-cs"/>
              </a:rPr>
              <a:t/>
            </a:r>
            <a:br>
              <a:rPr lang="en-GB" sz="3600" b="1" dirty="0">
                <a:solidFill>
                  <a:prstClr val="white"/>
                </a:solidFill>
                <a:latin typeface="Tw Cen MT" panose="020B0602020104020603"/>
                <a:ea typeface="+mn-ea"/>
                <a:cs typeface="+mn-cs"/>
              </a:rPr>
            </a:br>
            <a:endParaRPr lang="en-GB" dirty="0"/>
          </a:p>
        </p:txBody>
      </p:sp>
      <p:sp>
        <p:nvSpPr>
          <p:cNvPr id="4" name="Oval 3" descr="oval for e"/>
          <p:cNvSpPr/>
          <p:nvPr/>
        </p:nvSpPr>
        <p:spPr>
          <a:xfrm>
            <a:off x="93504" y="1622991"/>
            <a:ext cx="4367660" cy="3794136"/>
          </a:xfrm>
          <a:prstGeom prst="ellipse">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Tw Cen MT"/>
            </a:endParaRPr>
          </a:p>
        </p:txBody>
      </p:sp>
      <p:sp>
        <p:nvSpPr>
          <p:cNvPr id="20" name="TextBox 19"/>
          <p:cNvSpPr txBox="1"/>
          <p:nvPr/>
        </p:nvSpPr>
        <p:spPr>
          <a:xfrm>
            <a:off x="1207727" y="1642877"/>
            <a:ext cx="1922868" cy="707886"/>
          </a:xfrm>
          <a:prstGeom prst="rect">
            <a:avLst/>
          </a:prstGeom>
          <a:noFill/>
        </p:spPr>
        <p:txBody>
          <a:bodyPr wrap="square" rtlCol="0">
            <a:spAutoFit/>
          </a:bodyPr>
          <a:lstStyle/>
          <a:p>
            <a:pPr algn="ctr"/>
            <a:r>
              <a:rPr lang="en-GB" sz="4000" b="1" dirty="0">
                <a:solidFill>
                  <a:srgbClr val="E56700"/>
                </a:solidFill>
                <a:latin typeface="Century Gothic" panose="020B0502020202020204" pitchFamily="34" charset="0"/>
              </a:rPr>
              <a:t>é</a:t>
            </a:r>
          </a:p>
        </p:txBody>
      </p:sp>
      <p:sp>
        <p:nvSpPr>
          <p:cNvPr id="29" name="Oval 28" descr="oval for SFC"/>
          <p:cNvSpPr/>
          <p:nvPr/>
        </p:nvSpPr>
        <p:spPr>
          <a:xfrm>
            <a:off x="2466109" y="1546823"/>
            <a:ext cx="5474744" cy="3794136"/>
          </a:xfrm>
          <a:prstGeom prst="ellipse">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Tw Cen MT"/>
            </a:endParaRPr>
          </a:p>
        </p:txBody>
      </p:sp>
      <p:sp>
        <p:nvSpPr>
          <p:cNvPr id="5" name="TextBox 4"/>
          <p:cNvSpPr txBox="1"/>
          <p:nvPr/>
        </p:nvSpPr>
        <p:spPr>
          <a:xfrm>
            <a:off x="4496832" y="1622991"/>
            <a:ext cx="1260764" cy="707886"/>
          </a:xfrm>
          <a:prstGeom prst="rect">
            <a:avLst/>
          </a:prstGeom>
          <a:noFill/>
        </p:spPr>
        <p:txBody>
          <a:bodyPr wrap="square" rtlCol="0">
            <a:spAutoFit/>
          </a:bodyPr>
          <a:lstStyle/>
          <a:p>
            <a:pPr algn="ctr"/>
            <a:r>
              <a:rPr lang="en-GB" sz="4000" b="1" dirty="0">
                <a:solidFill>
                  <a:srgbClr val="E56700"/>
                </a:solidFill>
                <a:latin typeface="Century Gothic" panose="020B0502020202020204" pitchFamily="34" charset="0"/>
              </a:rPr>
              <a:t>SFC</a:t>
            </a:r>
          </a:p>
        </p:txBody>
      </p:sp>
      <p:sp>
        <p:nvSpPr>
          <p:cNvPr id="28" name="Oval 27" descr="oval for an/en"/>
          <p:cNvSpPr/>
          <p:nvPr/>
        </p:nvSpPr>
        <p:spPr>
          <a:xfrm>
            <a:off x="5793265" y="1622991"/>
            <a:ext cx="4596568" cy="3794136"/>
          </a:xfrm>
          <a:prstGeom prst="ellipse">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Tw Cen MT"/>
            </a:endParaRPr>
          </a:p>
        </p:txBody>
      </p:sp>
      <p:sp>
        <p:nvSpPr>
          <p:cNvPr id="19" name="TextBox 18"/>
          <p:cNvSpPr txBox="1"/>
          <p:nvPr/>
        </p:nvSpPr>
        <p:spPr>
          <a:xfrm>
            <a:off x="7242475" y="1600489"/>
            <a:ext cx="1922868" cy="707886"/>
          </a:xfrm>
          <a:prstGeom prst="rect">
            <a:avLst/>
          </a:prstGeom>
          <a:noFill/>
        </p:spPr>
        <p:txBody>
          <a:bodyPr wrap="square" rtlCol="0">
            <a:spAutoFit/>
          </a:bodyPr>
          <a:lstStyle/>
          <a:p>
            <a:pPr algn="ctr"/>
            <a:r>
              <a:rPr lang="en-GB" sz="4000" b="1" dirty="0">
                <a:solidFill>
                  <a:srgbClr val="E56700"/>
                </a:solidFill>
                <a:latin typeface="Century Gothic" panose="020B0502020202020204" pitchFamily="34" charset="0"/>
              </a:rPr>
              <a:t>an/</a:t>
            </a:r>
            <a:r>
              <a:rPr lang="en-GB" sz="4000" b="1" dirty="0" err="1">
                <a:solidFill>
                  <a:srgbClr val="E56700"/>
                </a:solidFill>
                <a:latin typeface="Century Gothic" panose="020B0502020202020204" pitchFamily="34" charset="0"/>
              </a:rPr>
              <a:t>en</a:t>
            </a:r>
            <a:endParaRPr lang="en-GB" sz="4000" b="1" dirty="0">
              <a:solidFill>
                <a:srgbClr val="E56700"/>
              </a:solidFill>
              <a:latin typeface="Century Gothic" panose="020B0502020202020204" pitchFamily="34" charset="0"/>
            </a:endParaRPr>
          </a:p>
        </p:txBody>
      </p:sp>
      <p:sp>
        <p:nvSpPr>
          <p:cNvPr id="30" name="TextBox 29"/>
          <p:cNvSpPr txBox="1"/>
          <p:nvPr/>
        </p:nvSpPr>
        <p:spPr>
          <a:xfrm>
            <a:off x="10538534" y="161526"/>
            <a:ext cx="1842654" cy="461665"/>
          </a:xfrm>
          <a:prstGeom prst="rect">
            <a:avLst/>
          </a:prstGeom>
          <a:noFill/>
        </p:spPr>
        <p:txBody>
          <a:bodyPr wrap="square" rtlCol="0">
            <a:spAutoFit/>
          </a:bodyPr>
          <a:lstStyle/>
          <a:p>
            <a:pPr algn="ctr"/>
            <a:r>
              <a:rPr lang="en-GB" sz="2400" b="1" dirty="0">
                <a:solidFill>
                  <a:srgbClr val="02456F"/>
                </a:solidFill>
                <a:latin typeface="Century Gothic" panose="020B0502020202020204" pitchFamily="34" charset="0"/>
              </a:rPr>
              <a:t>fruit</a:t>
            </a:r>
          </a:p>
        </p:txBody>
      </p:sp>
      <p:sp>
        <p:nvSpPr>
          <p:cNvPr id="26" name="TextBox 25"/>
          <p:cNvSpPr txBox="1"/>
          <p:nvPr/>
        </p:nvSpPr>
        <p:spPr>
          <a:xfrm>
            <a:off x="10471859" y="702327"/>
            <a:ext cx="1842654" cy="461665"/>
          </a:xfrm>
          <a:prstGeom prst="rect">
            <a:avLst/>
          </a:prstGeom>
          <a:noFill/>
        </p:spPr>
        <p:txBody>
          <a:bodyPr wrap="square" rtlCol="0">
            <a:spAutoFit/>
          </a:bodyPr>
          <a:lstStyle/>
          <a:p>
            <a:pPr algn="ctr"/>
            <a:r>
              <a:rPr lang="en-GB" sz="2400" b="1" dirty="0">
                <a:solidFill>
                  <a:srgbClr val="02456F"/>
                </a:solidFill>
                <a:latin typeface="Century Gothic" panose="020B0502020202020204" pitchFamily="34" charset="0"/>
              </a:rPr>
              <a:t>orange</a:t>
            </a:r>
          </a:p>
        </p:txBody>
      </p:sp>
      <p:sp>
        <p:nvSpPr>
          <p:cNvPr id="21" name="TextBox 20"/>
          <p:cNvSpPr txBox="1"/>
          <p:nvPr/>
        </p:nvSpPr>
        <p:spPr>
          <a:xfrm>
            <a:off x="10436096" y="1349010"/>
            <a:ext cx="1842654" cy="461665"/>
          </a:xfrm>
          <a:prstGeom prst="rect">
            <a:avLst/>
          </a:prstGeom>
          <a:noFill/>
        </p:spPr>
        <p:txBody>
          <a:bodyPr wrap="square" rtlCol="0">
            <a:spAutoFit/>
          </a:bodyPr>
          <a:lstStyle/>
          <a:p>
            <a:pPr algn="ctr"/>
            <a:r>
              <a:rPr lang="en-GB" sz="2400" b="1" dirty="0" err="1">
                <a:solidFill>
                  <a:srgbClr val="02456F"/>
                </a:solidFill>
                <a:latin typeface="Century Gothic" panose="020B0502020202020204" pitchFamily="34" charset="0"/>
              </a:rPr>
              <a:t>dans</a:t>
            </a:r>
            <a:endParaRPr lang="en-GB" sz="2400" b="1" dirty="0">
              <a:solidFill>
                <a:srgbClr val="02456F"/>
              </a:solidFill>
              <a:latin typeface="Century Gothic" panose="020B0502020202020204" pitchFamily="34" charset="0"/>
            </a:endParaRPr>
          </a:p>
        </p:txBody>
      </p:sp>
      <p:sp>
        <p:nvSpPr>
          <p:cNvPr id="6" name="TextBox 5"/>
          <p:cNvSpPr txBox="1"/>
          <p:nvPr/>
        </p:nvSpPr>
        <p:spPr>
          <a:xfrm>
            <a:off x="10436096" y="1996820"/>
            <a:ext cx="1842654" cy="461665"/>
          </a:xfrm>
          <a:prstGeom prst="rect">
            <a:avLst/>
          </a:prstGeom>
          <a:noFill/>
        </p:spPr>
        <p:txBody>
          <a:bodyPr wrap="square" rtlCol="0">
            <a:spAutoFit/>
          </a:bodyPr>
          <a:lstStyle/>
          <a:p>
            <a:pPr algn="ctr"/>
            <a:r>
              <a:rPr lang="en-GB" sz="2400" b="1" dirty="0" err="1">
                <a:solidFill>
                  <a:srgbClr val="02456F"/>
                </a:solidFill>
                <a:latin typeface="Century Gothic" panose="020B0502020202020204" pitchFamily="34" charset="0"/>
              </a:rPr>
              <a:t>véridique</a:t>
            </a:r>
            <a:endParaRPr lang="en-GB" sz="2400" b="1" dirty="0">
              <a:solidFill>
                <a:srgbClr val="02456F"/>
              </a:solidFill>
              <a:latin typeface="Century Gothic" panose="020B0502020202020204" pitchFamily="34" charset="0"/>
            </a:endParaRPr>
          </a:p>
        </p:txBody>
      </p:sp>
      <p:sp>
        <p:nvSpPr>
          <p:cNvPr id="23" name="TextBox 22"/>
          <p:cNvSpPr txBox="1"/>
          <p:nvPr/>
        </p:nvSpPr>
        <p:spPr>
          <a:xfrm>
            <a:off x="10436096" y="2616757"/>
            <a:ext cx="1842654" cy="461665"/>
          </a:xfrm>
          <a:prstGeom prst="rect">
            <a:avLst/>
          </a:prstGeom>
          <a:noFill/>
        </p:spPr>
        <p:txBody>
          <a:bodyPr wrap="square" rtlCol="0">
            <a:spAutoFit/>
          </a:bodyPr>
          <a:lstStyle/>
          <a:p>
            <a:pPr algn="ctr"/>
            <a:r>
              <a:rPr lang="en-GB" sz="2400" b="1" dirty="0">
                <a:solidFill>
                  <a:srgbClr val="02456F"/>
                </a:solidFill>
                <a:latin typeface="Century Gothic" panose="020B0502020202020204" pitchFamily="34" charset="0"/>
              </a:rPr>
              <a:t>violet</a:t>
            </a:r>
          </a:p>
        </p:txBody>
      </p:sp>
      <p:sp>
        <p:nvSpPr>
          <p:cNvPr id="24" name="TextBox 23"/>
          <p:cNvSpPr txBox="1"/>
          <p:nvPr/>
        </p:nvSpPr>
        <p:spPr>
          <a:xfrm>
            <a:off x="10471859" y="3272879"/>
            <a:ext cx="1842654" cy="461665"/>
          </a:xfrm>
          <a:prstGeom prst="rect">
            <a:avLst/>
          </a:prstGeom>
          <a:noFill/>
        </p:spPr>
        <p:txBody>
          <a:bodyPr wrap="square" rtlCol="0">
            <a:spAutoFit/>
          </a:bodyPr>
          <a:lstStyle/>
          <a:p>
            <a:pPr algn="ctr"/>
            <a:r>
              <a:rPr lang="en-GB" sz="2400" b="1" dirty="0" err="1">
                <a:solidFill>
                  <a:srgbClr val="02456F"/>
                </a:solidFill>
                <a:latin typeface="Century Gothic" panose="020B0502020202020204" pitchFamily="34" charset="0"/>
              </a:rPr>
              <a:t>fantastique</a:t>
            </a:r>
            <a:endParaRPr lang="en-GB" sz="2400" b="1" dirty="0">
              <a:solidFill>
                <a:srgbClr val="02456F"/>
              </a:solidFill>
              <a:latin typeface="Century Gothic" panose="020B0502020202020204" pitchFamily="34" charset="0"/>
            </a:endParaRPr>
          </a:p>
        </p:txBody>
      </p:sp>
      <p:sp>
        <p:nvSpPr>
          <p:cNvPr id="25" name="TextBox 24"/>
          <p:cNvSpPr txBox="1"/>
          <p:nvPr/>
        </p:nvSpPr>
        <p:spPr>
          <a:xfrm>
            <a:off x="10471859" y="3918809"/>
            <a:ext cx="1842654" cy="461665"/>
          </a:xfrm>
          <a:prstGeom prst="rect">
            <a:avLst/>
          </a:prstGeom>
          <a:noFill/>
        </p:spPr>
        <p:txBody>
          <a:bodyPr wrap="square" rtlCol="0">
            <a:spAutoFit/>
          </a:bodyPr>
          <a:lstStyle/>
          <a:p>
            <a:pPr algn="ctr"/>
            <a:r>
              <a:rPr lang="en-GB" sz="2400" b="1" dirty="0">
                <a:solidFill>
                  <a:srgbClr val="02456F"/>
                </a:solidFill>
                <a:latin typeface="Century Gothic" panose="020B0502020202020204" pitchFamily="34" charset="0"/>
              </a:rPr>
              <a:t>les</a:t>
            </a:r>
          </a:p>
        </p:txBody>
      </p:sp>
      <p:sp>
        <p:nvSpPr>
          <p:cNvPr id="22" name="TextBox 21"/>
          <p:cNvSpPr txBox="1"/>
          <p:nvPr/>
        </p:nvSpPr>
        <p:spPr>
          <a:xfrm>
            <a:off x="10285483" y="4525670"/>
            <a:ext cx="1842654" cy="461665"/>
          </a:xfrm>
          <a:prstGeom prst="rect">
            <a:avLst/>
          </a:prstGeom>
          <a:noFill/>
        </p:spPr>
        <p:txBody>
          <a:bodyPr wrap="square" rtlCol="0">
            <a:spAutoFit/>
          </a:bodyPr>
          <a:lstStyle/>
          <a:p>
            <a:pPr algn="ctr"/>
            <a:r>
              <a:rPr lang="en-GB" sz="2400" b="1" dirty="0" err="1">
                <a:solidFill>
                  <a:srgbClr val="02456F"/>
                </a:solidFill>
                <a:latin typeface="Century Gothic" panose="020B0502020202020204" pitchFamily="34" charset="0"/>
              </a:rPr>
              <a:t>volcans</a:t>
            </a:r>
            <a:endParaRPr lang="en-GB" sz="2400" b="1" dirty="0">
              <a:solidFill>
                <a:srgbClr val="02456F"/>
              </a:solidFill>
              <a:latin typeface="Century Gothic" panose="020B0502020202020204" pitchFamily="34" charset="0"/>
            </a:endParaRPr>
          </a:p>
        </p:txBody>
      </p:sp>
      <p:sp>
        <p:nvSpPr>
          <p:cNvPr id="27" name="TextBox 26"/>
          <p:cNvSpPr txBox="1"/>
          <p:nvPr/>
        </p:nvSpPr>
        <p:spPr>
          <a:xfrm>
            <a:off x="10389833" y="5288957"/>
            <a:ext cx="1842654" cy="461665"/>
          </a:xfrm>
          <a:prstGeom prst="rect">
            <a:avLst/>
          </a:prstGeom>
          <a:noFill/>
        </p:spPr>
        <p:txBody>
          <a:bodyPr wrap="square" rtlCol="0">
            <a:spAutoFit/>
          </a:bodyPr>
          <a:lstStyle/>
          <a:p>
            <a:pPr algn="ctr"/>
            <a:r>
              <a:rPr lang="en-GB" sz="2400" b="1" dirty="0">
                <a:solidFill>
                  <a:srgbClr val="02456F"/>
                </a:solidFill>
                <a:latin typeface="Century Gothic" panose="020B0502020202020204" pitchFamily="34" charset="0"/>
              </a:rPr>
              <a:t>sorbet</a:t>
            </a:r>
          </a:p>
        </p:txBody>
      </p:sp>
      <p:sp>
        <p:nvSpPr>
          <p:cNvPr id="31" name="TextBox 30"/>
          <p:cNvSpPr txBox="1"/>
          <p:nvPr/>
        </p:nvSpPr>
        <p:spPr>
          <a:xfrm>
            <a:off x="10237177" y="5814374"/>
            <a:ext cx="1842654" cy="461665"/>
          </a:xfrm>
          <a:prstGeom prst="rect">
            <a:avLst/>
          </a:prstGeom>
          <a:noFill/>
        </p:spPr>
        <p:txBody>
          <a:bodyPr wrap="square" rtlCol="0">
            <a:spAutoFit/>
          </a:bodyPr>
          <a:lstStyle/>
          <a:p>
            <a:pPr algn="ctr"/>
            <a:r>
              <a:rPr lang="en-GB" sz="2400" b="1" dirty="0" err="1">
                <a:solidFill>
                  <a:srgbClr val="02456F"/>
                </a:solidFill>
                <a:latin typeface="Century Gothic" panose="020B0502020202020204" pitchFamily="34" charset="0"/>
              </a:rPr>
              <a:t>chics</a:t>
            </a:r>
            <a:endParaRPr lang="en-GB" sz="2400" b="1" dirty="0">
              <a:solidFill>
                <a:srgbClr val="02456F"/>
              </a:solidFill>
              <a:latin typeface="Century Gothic" panose="020B0502020202020204" pitchFamily="34" charset="0"/>
            </a:endParaRPr>
          </a:p>
        </p:txBody>
      </p:sp>
    </p:spTree>
    <p:extLst>
      <p:ext uri="{BB962C8B-B14F-4D97-AF65-F5344CB8AC3E}">
        <p14:creationId xmlns:p14="http://schemas.microsoft.com/office/powerpoint/2010/main" val="4119001286"/>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0"/>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3.75E-6 4.07407E-6 L -3.75E-6 0.00023 C -0.00664 0.00115 -0.01302 0.00277 -0.0194 0.00393 C -0.02734 0.00555 -0.03515 0.00648 -0.04296 0.0081 C -0.05091 0.01018 -0.05872 0.01273 -0.06653 0.01481 C -0.07005 0.01551 -0.07369 0.01597 -0.07734 0.01666 C -0.08971 0.02291 -0.09622 0.02662 -0.11145 0.03171 C -0.12578 0.03657 -0.1414 0.03726 -0.15442 0.04467 C -0.19622 0.06759 -0.17851 0.06296 -0.20377 0.06805 C -0.25364 0.10115 -0.19817 0.06342 -0.23567 0.09143 C -0.23984 0.09444 -0.24427 0.09745 -0.24869 0.1 C -0.25286 0.10231 -0.25755 0.10347 -0.26145 0.10648 C -0.26757 0.11088 -0.27278 0.11643 -0.27864 0.12129 C -0.28698 0.12801 -0.29583 0.13402 -0.30442 0.14051 C -0.30716 0.14259 -0.31002 0.1449 -0.31302 0.14676 C -0.31497 0.14814 -0.31744 0.14976 -0.3194 0.15115 C -0.32382 0.15463 -0.32799 0.1581 -0.33216 0.16157 C -0.33658 0.16551 -0.33997 0.17129 -0.34518 0.17453 C -0.35885 0.18356 -0.34349 0.17291 -0.36015 0.18726 C -0.36276 0.18981 -0.36601 0.19143 -0.36875 0.19375 C -0.37096 0.1956 -0.37265 0.19838 -0.37513 0.20023 C -0.38046 0.20463 -0.38789 0.2074 -0.39231 0.21296 C -0.39427 0.21597 -0.39596 0.21898 -0.39869 0.22152 C -0.40377 0.22615 -0.41588 0.23426 -0.41588 0.23449 C -0.41901 0.24097 -0.42096 0.24583 -0.42643 0.25138 C -0.42838 0.25301 -0.43099 0.2537 -0.43281 0.25555 C -0.43541 0.2581 -0.43724 0.26111 -0.43945 0.26412 C -0.44231 0.26851 -0.4431 0.27523 -0.44778 0.27708 L -0.45442 0.27893 C -0.4556 0.28125 -0.45651 0.28356 -0.45859 0.28564 C -0.4625 0.28865 -0.4664 0.29259 -0.47135 0.29375 C -0.47421 0.29467 -0.47721 0.29537 -0.47994 0.29606 C -0.48216 0.29676 -0.48411 0.29791 -0.48645 0.29814 C -0.49336 0.2993 -0.50078 0.29976 -0.50781 0.30046 C -0.51575 0.30301 -0.51198 0.30231 -0.51836 0.30231 L -0.51836 0.30277 " pathEditMode="relative" rAng="0" ptsTypes="AAAAAAAAAAAAAAAAAAAAAAAAAAAAAAAAAAAA">
                                      <p:cBhvr>
                                        <p:cTn id="6" dur="2000" fill="hold"/>
                                        <p:tgtEl>
                                          <p:spTgt spid="30"/>
                                        </p:tgtEl>
                                        <p:attrNameLst>
                                          <p:attrName>ppt_x</p:attrName>
                                          <p:attrName>ppt_y</p:attrName>
                                        </p:attrNameLst>
                                      </p:cBhvr>
                                      <p:rCtr x="-25924" y="15139"/>
                                    </p:animMotion>
                                  </p:childTnLst>
                                </p:cTn>
                              </p:par>
                            </p:childTnLst>
                          </p:cTn>
                        </p:par>
                      </p:childTnLst>
                    </p:cTn>
                  </p:par>
                </p:childTnLst>
              </p:cTn>
              <p:nextCondLst>
                <p:cond evt="onClick" delay="0">
                  <p:tgtEl>
                    <p:spTgt spid="30"/>
                  </p:tgtEl>
                </p:cond>
              </p:nextCondLst>
            </p:seq>
            <p:seq concurrent="1" nextAc="seek">
              <p:cTn id="7" restart="whenNotActive" fill="hold" evtFilter="cancelBubble" nodeType="interactiveSeq">
                <p:stCondLst>
                  <p:cond evt="onClick" delay="0">
                    <p:tgtEl>
                      <p:spTgt spid="26"/>
                    </p:tgtEl>
                  </p:cond>
                </p:stCondLst>
                <p:endSync evt="end" delay="0">
                  <p:rtn val="all"/>
                </p:endSync>
                <p:childTnLst>
                  <p:par>
                    <p:cTn id="8" fill="hold">
                      <p:stCondLst>
                        <p:cond delay="0"/>
                      </p:stCondLst>
                      <p:childTnLst>
                        <p:par>
                          <p:cTn id="9" fill="hold">
                            <p:stCondLst>
                              <p:cond delay="0"/>
                            </p:stCondLst>
                            <p:childTnLst>
                              <p:par>
                                <p:cTn id="10" presetID="0" presetClass="path" presetSubtype="0" accel="50000" decel="50000" fill="hold" grpId="0" nodeType="clickEffect">
                                  <p:stCondLst>
                                    <p:cond delay="0"/>
                                  </p:stCondLst>
                                  <p:childTnLst>
                                    <p:animMotion origin="layout" path="M -3.125E-6 1.11111E-6 L -3.125E-6 1.11111E-6 C -0.00338 0.00069 -0.00651 0.00208 -0.00963 0.00301 C -0.01354 0.00417 -0.01744 0.00486 -0.02135 0.00602 C -0.02513 0.00764 -0.02903 0.00972 -0.03294 0.01111 C -0.03463 0.01157 -0.03646 0.01204 -0.03828 0.0125 C -0.0444 0.01713 -0.04765 0.01991 -0.05521 0.02384 C -0.06224 0.02755 -0.06992 0.02801 -0.07643 0.03356 C -0.097 0.05069 -0.08828 0.04722 -0.10078 0.05116 C -0.12552 0.07592 -0.09804 0.04768 -0.11653 0.06875 C -0.11862 0.07106 -0.12083 0.07315 -0.12304 0.07523 C -0.12513 0.07685 -0.12734 0.07778 -0.12929 0.07986 C -0.13242 0.08333 -0.13489 0.0875 -0.13789 0.0912 C -0.14192 0.09606 -0.14635 0.10069 -0.15065 0.10555 C -0.15195 0.10717 -0.15338 0.1088 -0.15481 0.11018 C -0.15586 0.11134 -0.15703 0.1125 -0.15794 0.11366 C -0.16015 0.1162 -0.16224 0.11875 -0.16432 0.12153 C -0.16653 0.1243 -0.16823 0.1287 -0.1707 0.13125 C -0.1776 0.13796 -0.16992 0.12986 -0.17812 0.14074 C -0.17942 0.14259 -0.18112 0.14398 -0.18242 0.1456 C -0.18346 0.14699 -0.18437 0.14907 -0.18554 0.15046 C -0.18828 0.1537 -0.19192 0.15579 -0.19401 0.15995 C -0.19505 0.16227 -0.19583 0.16458 -0.19726 0.16643 C -0.19974 0.16991 -0.20573 0.17592 -0.20573 0.17616 C -0.20729 0.18125 -0.2082 0.18472 -0.21093 0.18889 C -0.21185 0.19005 -0.21328 0.19074 -0.21406 0.1919 C -0.21536 0.19398 -0.21627 0.1963 -0.21731 0.19838 C -0.21875 0.20162 -0.21914 0.20694 -0.22148 0.2081 L -0.22474 0.20972 C -0.22539 0.21134 -0.22591 0.21319 -0.22682 0.21458 C -0.22877 0.2169 -0.23073 0.21991 -0.23307 0.22083 C -0.23463 0.2213 -0.23606 0.22199 -0.23737 0.22245 C -0.23854 0.22292 -0.23945 0.22384 -0.24062 0.22407 C -0.24401 0.22477 -0.24765 0.22523 -0.25117 0.22569 C -0.25507 0.22755 -0.25325 0.22731 -0.25638 0.22731 L -0.25638 0.22755 " pathEditMode="relative" rAng="0" ptsTypes="AAAAAAAAAAAAAAAAAAAAAAAAAAAAAAAAAAAA">
                                      <p:cBhvr>
                                        <p:cTn id="11" dur="2000" fill="hold"/>
                                        <p:tgtEl>
                                          <p:spTgt spid="26"/>
                                        </p:tgtEl>
                                        <p:attrNameLst>
                                          <p:attrName>ppt_x</p:attrName>
                                          <p:attrName>ppt_y</p:attrName>
                                        </p:attrNameLst>
                                      </p:cBhvr>
                                      <p:rCtr x="-12826" y="11366"/>
                                    </p:animMotion>
                                  </p:childTnLst>
                                </p:cTn>
                              </p:par>
                            </p:childTnLst>
                          </p:cTn>
                        </p:par>
                      </p:childTnLst>
                    </p:cTn>
                  </p:par>
                </p:childTnLst>
              </p:cTn>
              <p:nextCondLst>
                <p:cond evt="onClick" delay="0">
                  <p:tgtEl>
                    <p:spTgt spid="26"/>
                  </p:tgtEl>
                </p:cond>
              </p:nextCondLst>
            </p:seq>
            <p:seq concurrent="1" nextAc="seek">
              <p:cTn id="12" restart="whenNotActive" fill="hold" evtFilter="cancelBubble" nodeType="interactiveSeq">
                <p:stCondLst>
                  <p:cond evt="onClick" delay="0">
                    <p:tgtEl>
                      <p:spTgt spid="21"/>
                    </p:tgtEl>
                  </p:cond>
                </p:stCondLst>
                <p:endSync evt="end" delay="0">
                  <p:rtn val="all"/>
                </p:endSync>
                <p:childTnLst>
                  <p:par>
                    <p:cTn id="13" fill="hold">
                      <p:stCondLst>
                        <p:cond delay="0"/>
                      </p:stCondLst>
                      <p:childTnLst>
                        <p:par>
                          <p:cTn id="14" fill="hold">
                            <p:stCondLst>
                              <p:cond delay="0"/>
                            </p:stCondLst>
                            <p:childTnLst>
                              <p:par>
                                <p:cTn id="15" presetID="0" presetClass="path" presetSubtype="0" accel="50000" decel="50000" fill="hold" grpId="0" nodeType="clickEffect">
                                  <p:stCondLst>
                                    <p:cond delay="0"/>
                                  </p:stCondLst>
                                  <p:childTnLst>
                                    <p:animMotion origin="layout" path="M 1.875E-6 3.33333E-6 L 1.875E-6 3.33333E-6 C -0.00339 0.00023 -0.0069 0.00069 -0.01016 0.00162 C -0.0112 0.00208 -0.01211 0.00277 -0.01302 0.00347 C -0.01419 0.00416 -0.0155 0.00486 -0.01667 0.00532 C -0.01992 0.00926 -0.02331 0.01365 -0.02682 0.01643 C -0.028 0.01736 -0.0293 0.01759 -0.03047 0.01852 C -0.0336 0.0206 -0.03659 0.02384 -0.03972 0.02592 C -0.04636 0.03032 -0.03802 0.02477 -0.0461 0.02939 C -0.04701 0.03009 -0.04805 0.03032 -0.04883 0.03148 C -0.05078 0.03356 -0.05248 0.0368 -0.0543 0.03889 C -0.06511 0.05046 -0.05274 0.03356 -0.06367 0.04791 C -0.06485 0.04977 -0.06589 0.05231 -0.06732 0.0537 C -0.06966 0.05602 -0.07214 0.0574 -0.07461 0.05926 C -0.07578 0.06088 -0.07695 0.06319 -0.07826 0.06481 C -0.08008 0.06689 -0.08203 0.06805 -0.08386 0.07037 C -0.0849 0.07176 -0.08555 0.0743 -0.08659 0.07592 C -0.08789 0.07801 -0.08959 0.07939 -0.09115 0.08148 C -0.09336 0.08449 -0.09557 0.08727 -0.09766 0.09074 C -0.09857 0.09259 -0.09922 0.09514 -0.10039 0.09629 C -0.10169 0.09814 -0.10339 0.09884 -0.10495 0.10023 C -0.11524 0.12106 -0.09844 0.08819 -0.11224 0.10926 C -0.11354 0.11111 -0.11393 0.11458 -0.11498 0.11666 C -0.11615 0.11921 -0.11745 0.1206 -0.11875 0.12222 C -0.13021 0.13773 -0.11836 0.12199 -0.12604 0.12986 C -0.12865 0.1324 -0.13008 0.13611 -0.13255 0.13912 C -0.1349 0.14189 -0.13724 0.1449 -0.13985 0.14652 C -0.14258 0.14838 -0.14557 0.14953 -0.14818 0.15208 C -0.15 0.15393 -0.15195 0.15578 -0.15365 0.15764 C -0.15469 0.15879 -0.15547 0.16041 -0.15638 0.16157 C -0.15703 0.1618 -0.16237 0.16643 -0.1638 0.16689 C -0.17761 0.17314 -0.15977 0.16319 -0.17669 0.17245 C -0.18386 0.17639 -0.17487 0.17176 -0.18216 0.17801 C -0.18347 0.17916 -0.18464 0.17939 -0.18581 0.18009 C -0.18998 0.18402 -0.19245 0.18727 -0.19688 0.18935 C -0.20065 0.19074 -0.2043 0.19166 -0.20794 0.19305 C -0.21289 0.19629 -0.20886 0.19375 -0.21615 0.19676 C -0.2194 0.19791 -0.2224 0.19907 -0.22552 0.20046 C -0.22656 0.20092 -0.22787 0.20139 -0.22917 0.20231 C -0.23099 0.20393 -0.23268 0.20694 -0.23464 0.20787 C -0.23828 0.20926 -0.24206 0.20926 -0.2457 0.20972 C -0.24714 0.21041 -0.2487 0.21088 -0.25026 0.21157 C -0.25117 0.21203 -0.25209 0.21319 -0.253 0.21342 C -0.26146 0.2162 -0.27604 0.21666 -0.28242 0.21736 L -0.38542 0.21527 C -0.39037 0.21504 -0.38959 0.21458 -0.3918 0.20787 C -0.3931 0.20069 -0.39219 0.2037 -0.39453 0.19861 L -0.39453 0.19861 " pathEditMode="relative" rAng="0" ptsTypes="AAAAAAAAAAAAAAAAAAAAAAAAAAAAAAAAAAAAAAAAAAAAAAAA">
                                      <p:cBhvr>
                                        <p:cTn id="16" dur="2000" fill="hold"/>
                                        <p:tgtEl>
                                          <p:spTgt spid="21"/>
                                        </p:tgtEl>
                                        <p:attrNameLst>
                                          <p:attrName>ppt_x</p:attrName>
                                          <p:attrName>ppt_y</p:attrName>
                                        </p:attrNameLst>
                                      </p:cBhvr>
                                      <p:rCtr x="-19727" y="10856"/>
                                    </p:animMotion>
                                  </p:childTnLst>
                                </p:cTn>
                              </p:par>
                            </p:childTnLst>
                          </p:cTn>
                        </p:par>
                      </p:childTnLst>
                    </p:cTn>
                  </p:par>
                </p:childTnLst>
              </p:cTn>
              <p:nextCondLst>
                <p:cond evt="onClick" delay="0">
                  <p:tgtEl>
                    <p:spTgt spid="21"/>
                  </p:tgtEl>
                </p:cond>
              </p:nextCondLst>
            </p:seq>
            <p:seq concurrent="1" nextAc="seek">
              <p:cTn id="17" restart="whenNotActive" fill="hold" evtFilter="cancelBubble" nodeType="interactiveSeq">
                <p:stCondLst>
                  <p:cond evt="onClick" delay="0">
                    <p:tgtEl>
                      <p:spTgt spid="6"/>
                    </p:tgtEl>
                  </p:cond>
                </p:stCondLst>
                <p:endSync evt="end" delay="0">
                  <p:rtn val="all"/>
                </p:endSync>
                <p:childTnLst>
                  <p:par>
                    <p:cTn id="18" fill="hold">
                      <p:stCondLst>
                        <p:cond delay="0"/>
                      </p:stCondLst>
                      <p:childTnLst>
                        <p:par>
                          <p:cTn id="19" fill="hold">
                            <p:stCondLst>
                              <p:cond delay="0"/>
                            </p:stCondLst>
                            <p:childTnLst>
                              <p:par>
                                <p:cTn id="20" presetID="0" presetClass="path" presetSubtype="0" accel="50000" decel="50000" fill="hold" grpId="0" nodeType="clickEffect">
                                  <p:stCondLst>
                                    <p:cond delay="0"/>
                                  </p:stCondLst>
                                  <p:childTnLst>
                                    <p:animMotion origin="layout" path="M -4.16667E-7 1.48148E-6 L -4.16667E-7 0.00023 C -0.00482 0.00116 -0.0095 0.00231 -0.01432 0.00393 C -0.01562 0.0044 -0.0168 0.00555 -0.01823 0.00602 C -0.02409 0.00764 -0.03021 0.00833 -0.03633 0.00995 C -0.0401 0.01111 -0.04401 0.01273 -0.04779 0.01412 C -0.05052 0.01481 -0.05312 0.01504 -0.05573 0.01597 C -0.07838 0.0243 -0.05338 0.01597 -0.07122 0.02407 C -0.0763 0.02639 -0.08164 0.02801 -0.08672 0.03009 C -0.08932 0.03125 -0.09193 0.03333 -0.09453 0.03426 C -0.1043 0.03727 -0.10456 0.03472 -0.11263 0.03819 C -0.11654 0.04004 -0.12018 0.04329 -0.12422 0.04444 L -0.13984 0.04838 C -0.14935 0.05949 -0.14141 0.05208 -0.15794 0.05856 C -0.16055 0.05949 -0.16328 0.06088 -0.16575 0.0625 C -0.16758 0.06366 -0.16901 0.06597 -0.17096 0.06667 C -0.17513 0.06805 -0.17956 0.06782 -0.18385 0.06852 C -0.18906 0.0706 -0.19414 0.07361 -0.19948 0.07454 C -0.21198 0.07708 -0.20625 0.07569 -0.21628 0.0787 C -0.21758 0.08009 -0.21862 0.08194 -0.22005 0.08264 C -0.22409 0.08472 -0.24075 0.08657 -0.24219 0.0868 C -0.24948 0.08819 -0.24948 0.08912 -0.25638 0.09074 C -0.29453 0.10069 -0.25365 0.09004 -0.28737 0.09676 C -0.29609 0.09861 -0.30482 0.10046 -0.31341 0.10301 C -0.31953 0.10463 -0.32552 0.10625 -0.33151 0.10903 C -0.33581 0.11111 -0.33997 0.11412 -0.3444 0.11504 C -0.35299 0.1169 -0.36159 0.11643 -0.37031 0.11713 C -0.38346 0.11967 -0.39622 0.12338 -0.40911 0.12523 C -0.43073 0.12824 -0.41862 0.12662 -0.44544 0.12917 C -0.46198 0.13449 -0.45156 0.13171 -0.48424 0.13333 L -0.53477 0.13518 C -0.63268 0.16065 -0.7332 0.13727 -0.83242 0.13727 L -0.83242 0.1375 " pathEditMode="relative" rAng="0" ptsTypes="AAAAAAAAAAAAAAAAAAAAAAAAAAAAAAAAA">
                                      <p:cBhvr>
                                        <p:cTn id="21" dur="2000" fill="hold"/>
                                        <p:tgtEl>
                                          <p:spTgt spid="6"/>
                                        </p:tgtEl>
                                        <p:attrNameLst>
                                          <p:attrName>ppt_x</p:attrName>
                                          <p:attrName>ppt_y</p:attrName>
                                        </p:attrNameLst>
                                      </p:cBhvr>
                                      <p:rCtr x="-41628" y="7338"/>
                                    </p:animMotion>
                                  </p:childTnLst>
                                </p:cTn>
                              </p:par>
                            </p:childTnLst>
                          </p:cTn>
                        </p:par>
                      </p:childTnLst>
                    </p:cTn>
                  </p:par>
                </p:childTnLst>
              </p:cTn>
              <p:nextCondLst>
                <p:cond evt="onClick" delay="0">
                  <p:tgtEl>
                    <p:spTgt spid="6"/>
                  </p:tgtEl>
                </p:cond>
              </p:nextCondLst>
            </p:seq>
            <p:seq concurrent="1" nextAc="seek">
              <p:cTn id="22" restart="whenNotActive" fill="hold" evtFilter="cancelBubble" nodeType="interactiveSeq">
                <p:stCondLst>
                  <p:cond evt="onClick" delay="0">
                    <p:tgtEl>
                      <p:spTgt spid="23"/>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grpId="0" nodeType="clickEffect">
                                  <p:stCondLst>
                                    <p:cond delay="0"/>
                                  </p:stCondLst>
                                  <p:childTnLst>
                                    <p:animMotion origin="layout" path="M -4.16667E-7 -4.44444E-6 L -4.16667E-7 -0.00023 C -0.00417 -0.00046 -0.00833 -0.00069 -0.01211 -0.00092 C -0.0151 -0.00115 -0.01901 -0.00208 -0.0224 -0.00231 C -0.02435 -0.00254 -0.02656 -0.00254 -0.02838 -0.00277 C -0.05117 -0.00532 -0.01888 -0.00162 -0.04466 -0.00439 C -0.04635 -0.00463 -0.04766 -0.00486 -0.04935 -0.00509 C -0.05182 -0.00509 -0.05417 -0.00532 -0.05664 -0.00555 C -0.06471 -0.00601 -0.06458 -0.00601 -0.07148 -0.00648 C -0.08073 -0.00763 -0.0707 -0.00648 -0.08333 -0.00717 C -0.08568 -0.0074 -0.08737 -0.00763 -0.08932 -0.00787 C -0.09141 -0.00787 -0.10417 -0.00833 -0.10573 -0.00833 C -0.10768 -0.00879 -0.1095 -0.00902 -0.11172 -0.00925 C -0.11588 -0.00972 -0.12057 -0.00995 -0.125 -0.01018 C -0.12956 -0.01041 -0.13398 -0.01041 -0.13841 -0.01064 C -0.14141 -0.01088 -0.1444 -0.01088 -0.1474 -0.01111 C -0.14935 -0.01111 -0.1513 -0.01134 -0.15312 -0.01134 C -0.15768 -0.01134 -0.16224 -0.01134 -0.16667 -0.01157 C -0.16914 -0.01157 -0.17161 -0.0118 -0.17422 -0.0118 L -0.1918 -0.0125 C -0.19648 -0.01273 -0.20078 -0.01319 -0.20534 -0.01319 C -0.21315 -0.01365 -0.22109 -0.01365 -0.22917 -0.01388 C -0.23203 -0.01388 -0.23503 -0.01412 -0.23802 -0.01412 L -0.25885 -0.01481 C -0.26745 -0.01527 -0.25911 -0.01481 -0.27227 -0.01527 C -0.27669 -0.0155 -0.28112 -0.01574 -0.28555 -0.01597 C -0.2987 -0.01643 -0.28333 -0.01574 -0.30182 -0.01666 C -0.3082 -0.01713 -0.31328 -0.01713 -0.31979 -0.01736 C -0.32266 -0.01736 -0.32578 -0.01736 -0.32865 -0.01759 C -0.33073 -0.01759 -0.33255 -0.01782 -0.3345 -0.01782 C -0.33997 -0.01805 -0.34544 -0.01805 -0.35091 -0.01828 C -0.36068 -0.01875 -0.35573 -0.01851 -0.37318 -0.01875 L -0.43255 -0.01921 L -0.59766 -0.01898 C -0.59974 -0.01898 -0.61146 -0.01851 -0.61393 -0.01851 C -0.61497 -0.01828 -0.61575 -0.01805 -0.61693 -0.01782 C -0.61693 -0.01782 -0.62812 -0.01713 -0.63034 -0.01713 L -0.63477 -0.01666 L -0.63932 -0.01643 C -0.64023 -0.0162 -0.64141 -0.01597 -0.64232 -0.0155 C -0.64297 -0.01527 -0.64258 -0.01504 -0.64375 -0.01481 C -0.64544 -0.01435 -0.64766 -0.01435 -0.64948 -0.01435 L -0.64948 -0.01435 " pathEditMode="relative" rAng="0" ptsTypes="AAAAAAAAAAAAAAAAAAAAAAAAAAAAAAAAAAAAAAAAAAA">
                                      <p:cBhvr>
                                        <p:cTn id="26" dur="2000" fill="hold"/>
                                        <p:tgtEl>
                                          <p:spTgt spid="23"/>
                                        </p:tgtEl>
                                        <p:attrNameLst>
                                          <p:attrName>ppt_x</p:attrName>
                                          <p:attrName>ppt_y</p:attrName>
                                        </p:attrNameLst>
                                      </p:cBhvr>
                                      <p:rCtr x="-32474" y="-972"/>
                                    </p:animMotion>
                                  </p:childTnLst>
                                </p:cTn>
                              </p:par>
                            </p:childTnLst>
                          </p:cTn>
                        </p:par>
                      </p:childTnLst>
                    </p:cTn>
                  </p:par>
                </p:childTnLst>
              </p:cTn>
              <p:nextCondLst>
                <p:cond evt="onClick" delay="0">
                  <p:tgtEl>
                    <p:spTgt spid="23"/>
                  </p:tgtEl>
                </p:cond>
              </p:nextCondLst>
            </p:seq>
            <p:seq concurrent="1" nextAc="seek">
              <p:cTn id="27" restart="whenNotActive" fill="hold" evtFilter="cancelBubble" nodeType="interactiveSeq">
                <p:stCondLst>
                  <p:cond evt="onClick" delay="0">
                    <p:tgtEl>
                      <p:spTgt spid="24"/>
                    </p:tgtEl>
                  </p:cond>
                </p:stCondLst>
                <p:endSync evt="end" delay="0">
                  <p:rtn val="all"/>
                </p:endSync>
                <p:childTnLst>
                  <p:par>
                    <p:cTn id="28" fill="hold">
                      <p:stCondLst>
                        <p:cond delay="0"/>
                      </p:stCondLst>
                      <p:childTnLst>
                        <p:par>
                          <p:cTn id="29" fill="hold">
                            <p:stCondLst>
                              <p:cond delay="0"/>
                            </p:stCondLst>
                            <p:childTnLst>
                              <p:par>
                                <p:cTn id="30" presetID="0" presetClass="path" presetSubtype="0" accel="50000" decel="50000" fill="hold" grpId="0" nodeType="clickEffect">
                                  <p:stCondLst>
                                    <p:cond delay="0"/>
                                  </p:stCondLst>
                                  <p:childTnLst>
                                    <p:animMotion origin="layout" path="M 4.16667E-6 -4.29344E-17 L 4.16667E-6 -4.29344E-17 C -0.003 0.00023 -0.00573 0.00046 -0.00847 0.00093 C -0.01068 0.00116 -0.01289 0.00116 -0.01498 0.00139 C -0.03191 0.00278 -0.00834 0.00093 -0.02722 0.00231 C -0.0392 0.0044 -0.02683 0.00231 -0.0375 0.0037 C -0.03842 0.00394 -0.03933 0.00417 -0.04024 0.0044 C -0.04336 0.00463 -0.04649 0.00486 -0.04948 0.00532 C -0.05079 0.00532 -0.05209 0.00556 -0.05326 0.00579 C -0.05456 0.00602 -0.0556 0.00648 -0.05704 0.00671 C -0.06003 0.00718 -0.06329 0.00741 -0.06628 0.00764 C -0.07592 0.00903 -0.07123 0.00856 -0.08034 0.00926 C -0.09037 0.01088 -0.08334 0.00995 -0.09896 0.01065 C -0.12305 0.01181 -0.08816 0.01088 -0.1336 0.01157 C -0.13959 0.01273 -0.13412 0.01181 -0.14558 0.01273 C -0.15547 0.01343 -0.14701 0.01319 -0.1586 0.01366 C -0.16329 0.01389 -0.1681 0.01389 -0.17266 0.01412 C -0.17422 0.01435 -0.17579 0.01458 -0.17735 0.01458 C -0.18985 0.01551 -0.18177 0.01458 -0.18946 0.01574 C -0.19857 0.01505 -0.19532 0.01574 -0.19961 0.01458 L -0.19961 0.01458 " pathEditMode="relative" rAng="0" ptsTypes="AAAAAAAAAAAAAAAAAAAAA">
                                      <p:cBhvr>
                                        <p:cTn id="31" dur="2000" fill="hold"/>
                                        <p:tgtEl>
                                          <p:spTgt spid="24"/>
                                        </p:tgtEl>
                                        <p:attrNameLst>
                                          <p:attrName>ppt_x</p:attrName>
                                          <p:attrName>ppt_y</p:attrName>
                                        </p:attrNameLst>
                                      </p:cBhvr>
                                      <p:rCtr x="-9987" y="787"/>
                                    </p:animMotion>
                                  </p:childTnLst>
                                </p:cTn>
                              </p:par>
                            </p:childTnLst>
                          </p:cTn>
                        </p:par>
                      </p:childTnLst>
                    </p:cTn>
                  </p:par>
                </p:childTnLst>
              </p:cTn>
              <p:nextCondLst>
                <p:cond evt="onClick" delay="0">
                  <p:tgtEl>
                    <p:spTgt spid="24"/>
                  </p:tgtEl>
                </p:cond>
              </p:nextCondLst>
            </p:seq>
            <p:seq concurrent="1" nextAc="seek">
              <p:cTn id="32" restart="whenNotActive" fill="hold" evtFilter="cancelBubble" nodeType="interactiveSeq">
                <p:stCondLst>
                  <p:cond evt="onClick" delay="0">
                    <p:tgtEl>
                      <p:spTgt spid="25"/>
                    </p:tgtEl>
                  </p:cond>
                </p:stCondLst>
                <p:endSync evt="end" delay="0">
                  <p:rtn val="all"/>
                </p:endSync>
                <p:childTnLst>
                  <p:par>
                    <p:cTn id="33" fill="hold">
                      <p:stCondLst>
                        <p:cond delay="0"/>
                      </p:stCondLst>
                      <p:childTnLst>
                        <p:par>
                          <p:cTn id="34" fill="hold">
                            <p:stCondLst>
                              <p:cond delay="0"/>
                            </p:stCondLst>
                            <p:childTnLst>
                              <p:par>
                                <p:cTn id="35" presetID="0" presetClass="path" presetSubtype="0" accel="50000" decel="50000" fill="hold" grpId="0" nodeType="clickEffect">
                                  <p:stCondLst>
                                    <p:cond delay="0"/>
                                  </p:stCondLst>
                                  <p:childTnLst>
                                    <p:animMotion origin="layout" path="M 4.16667E-6 4.81481E-6 L 4.16667E-6 0.00115 C -0.06172 0.02476 0.04088 -0.01575 -0.0961 0.02592 C -0.09974 0.02685 -0.10313 0.03287 -0.10664 0.03495 C -0.11589 0.03888 -0.12552 0.04189 -0.1349 0.04282 L -0.19649 0.05185 C -0.33282 0.10833 -0.24597 0.07569 -0.57084 0.05185 C -0.57318 0.05185 -0.57474 0.03796 -0.57683 0.03495 C -0.58112 0.0287 -0.58594 0.0287 -0.59024 0.02592 L -0.60222 0.01689 C -0.6043 0.01412 -0.60625 0.01087 -0.60834 0.0081 C -0.6112 0.00532 -0.6142 0.00393 -0.61719 4.81481E-6 C -0.61875 -0.00186 -0.62006 -0.00672 -0.62149 -0.0088 C -0.62474 -0.01297 -0.62774 -0.01482 -0.63073 -0.01783 C -0.63256 -0.02663 -0.63438 -0.03681 -0.63672 -0.04352 C -0.6448 -0.07038 -0.63868 -0.03866 -0.64232 -0.06019 L -0.64232 -0.0595 " pathEditMode="relative" rAng="0" ptsTypes="AAAAAAAAAAAAAAAAA">
                                      <p:cBhvr>
                                        <p:cTn id="36" dur="2000" fill="hold"/>
                                        <p:tgtEl>
                                          <p:spTgt spid="25"/>
                                        </p:tgtEl>
                                        <p:attrNameLst>
                                          <p:attrName>ppt_x</p:attrName>
                                          <p:attrName>ppt_y</p:attrName>
                                        </p:attrNameLst>
                                      </p:cBhvr>
                                      <p:rCtr x="-32122" y="1134"/>
                                    </p:animMotion>
                                  </p:childTnLst>
                                </p:cTn>
                              </p:par>
                            </p:childTnLst>
                          </p:cTn>
                        </p:par>
                      </p:childTnLst>
                    </p:cTn>
                  </p:par>
                </p:childTnLst>
              </p:cTn>
              <p:nextCondLst>
                <p:cond evt="onClick" delay="0">
                  <p:tgtEl>
                    <p:spTgt spid="25"/>
                  </p:tgtEl>
                </p:cond>
              </p:nextCondLst>
            </p:seq>
            <p:seq concurrent="1" nextAc="seek">
              <p:cTn id="37" restart="whenNotActive" fill="hold" evtFilter="cancelBubble" nodeType="interactiveSeq">
                <p:stCondLst>
                  <p:cond evt="onClick" delay="0">
                    <p:tgtEl>
                      <p:spTgt spid="22"/>
                    </p:tgtEl>
                  </p:cond>
                </p:stCondLst>
                <p:endSync evt="end" delay="0">
                  <p:rtn val="all"/>
                </p:endSync>
                <p:childTnLst>
                  <p:par>
                    <p:cTn id="38" fill="hold">
                      <p:stCondLst>
                        <p:cond delay="0"/>
                      </p:stCondLst>
                      <p:childTnLst>
                        <p:par>
                          <p:cTn id="39" fill="hold">
                            <p:stCondLst>
                              <p:cond delay="0"/>
                            </p:stCondLst>
                            <p:childTnLst>
                              <p:par>
                                <p:cTn id="40" presetID="0" presetClass="path" presetSubtype="0" accel="50000" decel="50000" fill="hold" grpId="0" nodeType="clickEffect">
                                  <p:stCondLst>
                                    <p:cond delay="0"/>
                                  </p:stCondLst>
                                  <p:childTnLst>
                                    <p:animMotion origin="layout" path="M -6.25E-7 1.48148E-6 L -6.25E-7 0.00092 C -0.00325 0.0125 -0.00638 0.02685 -0.0095 0.0368 C -0.0112 0.0419 -0.01302 0.04028 -0.01471 0.04352 C -0.01667 0.04792 -0.01862 0.05463 -0.0207 0.05856 C -0.0224 0.0618 -0.02409 0.0618 -0.02578 0.0662 C -0.02838 0.07222 -0.03073 0.08217 -0.03346 0.08796 C -0.03516 0.0912 -0.03698 0.09282 -0.03854 0.0956 C -0.04935 0.10717 -0.04284 0.09722 -0.05234 0.10995 C -0.07435 0.13981 -0.06094 0.12917 -0.08385 0.13935 C -0.097 0.15324 -0.08463 0.14167 -0.1043 0.15417 C -0.10742 0.15602 -0.11055 0.15856 -0.11367 0.16088 C -0.11588 0.16366 -0.11823 0.1669 -0.12044 0.16852 C -0.13125 0.1743 -0.15286 0.18356 -0.15286 0.18472 L -0.21172 0.17592 C -0.22917 0.17199 -0.2095 0.17083 -0.2194 0.16088 C -0.2237 0.15694 -0.22799 0.15602 -0.23229 0.15417 C -0.23476 0.1493 -0.23737 0.14259 -0.23997 0.13935 C -0.25742 0.11667 -0.24258 0.14421 -0.25456 0.125 C -0.26016 0.11481 -0.26575 0.10324 -0.27148 0.0956 C -0.2763 0.08889 -0.28112 0.08634 -0.28594 0.08055 C -0.28737 0.07893 -0.28893 0.07546 -0.29023 0.07292 C -0.29258 0.0706 -0.29479 0.06852 -0.29713 0.0662 C -0.29805 0.06134 -0.2987 0.05347 -0.29974 0.05116 C -0.30221 0.04629 -0.30482 0.04792 -0.30742 0.04352 C -0.30833 0.04282 -0.30898 0.03912 -0.3099 0.0368 C -0.31862 -0.01343 -0.3043 0.0669 -0.31667 0.00764 C -0.32409 -0.02778 -0.31562 -0.01621 -0.32878 -0.04445 C -0.32995 -0.04607 -0.33086 -0.04954 -0.33203 -0.05116 C -0.33346 -0.05371 -0.33503 -0.05556 -0.33633 -0.0588 C -0.33815 -0.06273 -0.33958 -0.07269 -0.34154 -0.07269 L -0.36094 -0.07269 L -0.36094 -0.07222 " pathEditMode="relative" rAng="0" ptsTypes="AAAAAAAAAAAAAAAAAAAAAAAAAAAAAAAAA">
                                      <p:cBhvr>
                                        <p:cTn id="41" dur="2000" fill="hold"/>
                                        <p:tgtEl>
                                          <p:spTgt spid="22"/>
                                        </p:tgtEl>
                                        <p:attrNameLst>
                                          <p:attrName>ppt_x</p:attrName>
                                          <p:attrName>ppt_y</p:attrName>
                                        </p:attrNameLst>
                                      </p:cBhvr>
                                      <p:rCtr x="-18047" y="5602"/>
                                    </p:animMotion>
                                  </p:childTnLst>
                                </p:cTn>
                              </p:par>
                            </p:childTnLst>
                          </p:cTn>
                        </p:par>
                      </p:childTnLst>
                    </p:cTn>
                  </p:par>
                </p:childTnLst>
              </p:cTn>
              <p:nextCondLst>
                <p:cond evt="onClick" delay="0">
                  <p:tgtEl>
                    <p:spTgt spid="22"/>
                  </p:tgtEl>
                </p:cond>
              </p:nextCondLst>
            </p:seq>
            <p:seq concurrent="1" nextAc="seek">
              <p:cTn id="42" restart="whenNotActive" fill="hold" evtFilter="cancelBubble" nodeType="interactiveSeq">
                <p:stCondLst>
                  <p:cond evt="onClick" delay="0">
                    <p:tgtEl>
                      <p:spTgt spid="27"/>
                    </p:tgtEl>
                  </p:cond>
                </p:stCondLst>
                <p:endSync evt="end" delay="0">
                  <p:rtn val="all"/>
                </p:endSync>
                <p:childTnLst>
                  <p:par>
                    <p:cTn id="43" fill="hold">
                      <p:stCondLst>
                        <p:cond delay="0"/>
                      </p:stCondLst>
                      <p:childTnLst>
                        <p:par>
                          <p:cTn id="44" fill="hold">
                            <p:stCondLst>
                              <p:cond delay="0"/>
                            </p:stCondLst>
                            <p:childTnLst>
                              <p:par>
                                <p:cTn id="45" presetID="0" presetClass="path" presetSubtype="0" accel="50000" decel="50000" fill="hold" grpId="0" nodeType="clickEffect">
                                  <p:stCondLst>
                                    <p:cond delay="0"/>
                                  </p:stCondLst>
                                  <p:childTnLst>
                                    <p:animMotion origin="layout" path="M -4.375E-6 -0.01204 L -4.375E-6 -0.01157 L -0.02656 0.01644 L -0.03528 0.0257 C -0.03684 0.02755 -0.03815 0.03009 -0.03971 0.03056 L -0.05286 0.03542 C -0.0552 0.03982 -0.05742 0.04607 -0.06015 0.04954 C -0.07604 0.06898 -0.09309 0.07107 -0.10989 0.07778 C -0.13424 0.08796 -0.1095 0.07778 -0.12604 0.0875 C -0.1371 0.09375 -0.15807 0.10463 -0.16835 0.10625 C -0.1888 0.10949 -0.20924 0.10949 -0.22968 0.11134 L -0.39049 0.10625 C -0.39244 0.10625 -0.3944 0.10255 -0.39635 0.10139 C -0.4013 0.09908 -0.40612 0.09815 -0.41106 0.09653 C -0.42148 0.08565 -0.4095 0.09722 -0.43007 0.0875 C -0.43502 0.08449 -0.43971 0.08079 -0.44466 0.07778 C -0.4496 0.07431 -0.45299 0.07269 -0.45794 0.06852 C -0.46471 0.06204 -0.46028 0.06505 -0.46809 0.0544 C -0.4694 0.05232 -0.47096 0.05093 -0.47239 0.04954 C -0.47395 0.04607 -0.47526 0.04259 -0.47682 0.03982 C -0.47812 0.03773 -0.47981 0.03727 -0.48125 0.03542 C -0.48372 0.03241 -0.48606 0.02894 -0.48841 0.0257 C -0.48997 0.02408 -0.49153 0.02315 -0.49283 0.0213 C -0.49583 0.01713 -0.49856 0.01111 -0.50182 0.00671 C -0.50364 0.00463 -0.50559 0.00463 -0.50755 0.00255 C -0.51067 -0.00185 -0.51341 -0.00671 -0.51627 -0.01204 C -0.51783 -0.01481 -0.51901 -0.01921 -0.5207 -0.0213 C -0.52356 -0.02569 -0.52656 -0.02708 -0.52942 -0.03102 C -0.54401 -0.04792 -0.53697 -0.04352 -0.54987 -0.04954 C -0.55338 -0.05139 -0.55677 -0.05278 -0.56028 -0.0544 L -0.58789 -0.06829 C -0.58984 -0.07153 -0.59166 -0.07523 -0.59375 -0.07801 C -0.59518 -0.08009 -0.59687 -0.08009 -0.59804 -0.0831 C -0.60442 -0.09467 -0.59778 -0.10347 -0.60989 -0.11088 L -0.61718 -0.11574 C -0.62005 -0.14305 -0.61653 -0.11852 -0.6246 -0.14398 C -0.62578 -0.14838 -0.6263 -0.1537 -0.62747 -0.1581 C -0.62877 -0.16342 -0.63033 -0.16829 -0.63177 -0.17268 C -0.64296 -0.20347 -0.63463 -0.17662 -0.63919 -0.19074 L -0.64036 -0.19074 " pathEditMode="relative" rAng="0" ptsTypes="AAAAAAAAAAAAAAAAAAAAAAAAAAAAAAAAAAAAAAAA">
                                      <p:cBhvr>
                                        <p:cTn id="46" dur="2000" fill="hold"/>
                                        <p:tgtEl>
                                          <p:spTgt spid="27"/>
                                        </p:tgtEl>
                                        <p:attrNameLst>
                                          <p:attrName>ppt_x</p:attrName>
                                          <p:attrName>ppt_y</p:attrName>
                                        </p:attrNameLst>
                                      </p:cBhvr>
                                      <p:rCtr x="-32018" y="-2778"/>
                                    </p:animMotion>
                                  </p:childTnLst>
                                </p:cTn>
                              </p:par>
                            </p:childTnLst>
                          </p:cTn>
                        </p:par>
                      </p:childTnLst>
                    </p:cTn>
                  </p:par>
                </p:childTnLst>
              </p:cTn>
              <p:nextCondLst>
                <p:cond evt="onClick" delay="0">
                  <p:tgtEl>
                    <p:spTgt spid="27"/>
                  </p:tgtEl>
                </p:cond>
              </p:nextCondLst>
            </p:seq>
            <p:seq concurrent="1" nextAc="seek">
              <p:cTn id="47" restart="whenNotActive" fill="hold" evtFilter="cancelBubble" nodeType="interactiveSeq">
                <p:stCondLst>
                  <p:cond evt="onClick" delay="0">
                    <p:tgtEl>
                      <p:spTgt spid="31"/>
                    </p:tgtEl>
                  </p:cond>
                </p:stCondLst>
                <p:endSync evt="end" delay="0">
                  <p:rtn val="all"/>
                </p:endSync>
                <p:childTnLst>
                  <p:par>
                    <p:cTn id="48" fill="hold">
                      <p:stCondLst>
                        <p:cond delay="0"/>
                      </p:stCondLst>
                      <p:childTnLst>
                        <p:par>
                          <p:cTn id="49" fill="hold">
                            <p:stCondLst>
                              <p:cond delay="0"/>
                            </p:stCondLst>
                            <p:childTnLst>
                              <p:par>
                                <p:cTn id="50" presetID="0" presetClass="path" presetSubtype="0" accel="50000" decel="50000" fill="hold" grpId="0" nodeType="clickEffect">
                                  <p:stCondLst>
                                    <p:cond delay="0"/>
                                  </p:stCondLst>
                                  <p:childTnLst>
                                    <p:animMotion origin="layout" path="M -4.375E-6 -0.0044 L -4.375E-6 -0.00347 L -0.02109 0.0375 L -0.0276 0.05093 C -0.0289 0.05347 -0.02981 0.05741 -0.03112 0.0581 L -0.04127 0.06528 C -0.04309 0.07153 -0.04479 0.08125 -0.04687 0.08588 C -0.05911 0.11412 -0.07226 0.11713 -0.08554 0.12685 C -0.10416 0.14213 -0.08528 0.12685 -0.09778 0.14121 C -0.10651 0.15046 -0.12265 0.16644 -0.13059 0.16898 C -0.14648 0.17338 -0.1621 0.17338 -0.17812 0.17662 L -0.30247 0.16898 C -0.3039 0.16898 -0.30546 0.1632 -0.30703 0.16181 C -0.31093 0.1588 -0.31458 0.15695 -0.31849 0.15463 C -0.32643 0.13889 -0.31718 0.15556 -0.3332 0.14121 C -0.33697 0.13704 -0.34075 0.13125 -0.34453 0.12685 C -0.3483 0.12199 -0.35091 0.12014 -0.35468 0.11366 C -0.36015 0.1044 -0.35651 0.10857 -0.3625 0.09306 C -0.36354 0.08982 -0.36471 0.08773 -0.36575 0.08588 C -0.36705 0.08125 -0.36809 0.07546 -0.36927 0.07153 C -0.37031 0.06829 -0.37148 0.06783 -0.37265 0.06528 C -0.3746 0.06042 -0.37656 0.05579 -0.37838 0.05093 C -0.37968 0.04884 -0.38085 0.04722 -0.3819 0.04445 C -0.38398 0.03866 -0.38606 0.02963 -0.3888 0.02338 C -0.38997 0.02014 -0.39166 0.02014 -0.39296 0.01713 C -0.39557 0.01088 -0.39778 0.00324 -0.4 -0.0044 C -0.40104 -0.00833 -0.40208 -0.01481 -0.40338 -0.01805 C -0.40559 -0.02384 -0.40768 -0.02639 -0.40989 -0.03217 C -0.42135 -0.05671 -0.41588 -0.05046 -0.42604 -0.05879 C -0.42851 -0.0618 -0.43112 -0.06366 -0.43385 -0.0662 L -0.4552 -0.0868 C -0.4569 -0.09097 -0.4582 -0.09699 -0.45989 -0.10092 C -0.46093 -0.10417 -0.4621 -0.10417 -0.46302 -0.10787 C -0.46809 -0.12546 -0.46302 -0.13796 -0.47226 -0.14884 L -0.47786 -0.15602 C -0.4802 -0.19537 -0.47734 -0.16018 -0.48359 -0.19745 C -0.4845 -0.2037 -0.48502 -0.21157 -0.48593 -0.21782 C -0.48671 -0.22592 -0.48815 -0.2331 -0.48919 -0.23935 C -0.49804 -0.28449 -0.4914 -0.24514 -0.49492 -0.26551 L -0.49557 -0.26551 " pathEditMode="relative" rAng="0" ptsTypes="AAAAAAAAAAAAAAAAAAAAAAAAAAAAAAAAAAAAAAAA">
                                      <p:cBhvr>
                                        <p:cTn id="51" dur="2000" fill="hold"/>
                                        <p:tgtEl>
                                          <p:spTgt spid="31"/>
                                        </p:tgtEl>
                                        <p:attrNameLst>
                                          <p:attrName>ppt_x</p:attrName>
                                          <p:attrName>ppt_y</p:attrName>
                                        </p:attrNameLst>
                                      </p:cBhvr>
                                      <p:rCtr x="-24779" y="-4005"/>
                                    </p:animMotion>
                                  </p:childTnLst>
                                </p:cTn>
                              </p:par>
                            </p:childTnLst>
                          </p:cTn>
                        </p:par>
                      </p:childTnLst>
                    </p:cTn>
                  </p:par>
                </p:childTnLst>
              </p:cTn>
              <p:nextCondLst>
                <p:cond evt="onClick" delay="0">
                  <p:tgtEl>
                    <p:spTgt spid="31"/>
                  </p:tgtEl>
                </p:cond>
              </p:nextCondLst>
            </p:seq>
          </p:childTnLst>
        </p:cTn>
      </p:par>
    </p:tnLst>
    <p:bldLst>
      <p:bldP spid="30" grpId="0"/>
      <p:bldP spid="26" grpId="0"/>
      <p:bldP spid="21" grpId="0"/>
      <p:bldP spid="6" grpId="0"/>
      <p:bldP spid="23" grpId="0"/>
      <p:bldP spid="24" grpId="0"/>
      <p:bldP spid="25" grpId="0"/>
      <p:bldP spid="22" grpId="0"/>
      <p:bldP spid="27" grpId="0"/>
      <p:bldP spid="3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background rectangle">
            <a:extLst>
              <a:ext uri="{C183D7F6-B498-43B3-948B-1728B52AA6E4}">
                <adec:decorative xmlns=""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7" name="Title 6"/>
          <p:cNvSpPr>
            <a:spLocks noGrp="1"/>
          </p:cNvSpPr>
          <p:nvPr>
            <p:ph type="title"/>
          </p:nvPr>
        </p:nvSpPr>
        <p:spPr>
          <a:xfrm>
            <a:off x="5137" y="595593"/>
            <a:ext cx="10515600" cy="1325563"/>
          </a:xfrm>
        </p:spPr>
        <p:txBody>
          <a:bodyPr/>
          <a:lstStyle/>
          <a:p>
            <a:pPr rtl="0" eaLnBrk="1" latinLnBrk="0" hangingPunct="1"/>
            <a:r>
              <a:rPr lang="en-GB" sz="3600" b="1" kern="1200" dirty="0">
                <a:solidFill>
                  <a:srgbClr val="FFFFFF"/>
                </a:solidFill>
                <a:effectLst/>
                <a:ea typeface="+mn-ea"/>
                <a:cs typeface="+mn-cs"/>
              </a:rPr>
              <a:t>Sounds and spelling</a:t>
            </a:r>
            <a:br>
              <a:rPr lang="en-GB" sz="3600" b="1" kern="1200" dirty="0">
                <a:solidFill>
                  <a:srgbClr val="FFFFFF"/>
                </a:solidFill>
                <a:effectLst/>
                <a:ea typeface="+mn-ea"/>
                <a:cs typeface="+mn-cs"/>
              </a:rPr>
            </a:br>
            <a:endParaRPr lang="en-GB" dirty="0">
              <a:effectLst/>
            </a:endParaRPr>
          </a:p>
          <a:p>
            <a:endParaRPr lang="en-GB" dirty="0"/>
          </a:p>
        </p:txBody>
      </p:sp>
      <p:graphicFrame>
        <p:nvGraphicFramePr>
          <p:cNvPr id="6" name="Table 5" descr="to practice pronounciation of words with 'i' and 'qu'"/>
          <p:cNvGraphicFramePr>
            <a:graphicFrameLocks noGrp="1"/>
          </p:cNvGraphicFramePr>
          <p:nvPr>
            <p:extLst>
              <p:ext uri="{D42A27DB-BD31-4B8C-83A1-F6EECF244321}">
                <p14:modId xmlns:p14="http://schemas.microsoft.com/office/powerpoint/2010/main" val="552529219"/>
              </p:ext>
            </p:extLst>
          </p:nvPr>
        </p:nvGraphicFramePr>
        <p:xfrm>
          <a:off x="1107447" y="1339949"/>
          <a:ext cx="10124832" cy="1280160"/>
        </p:xfrm>
        <a:graphic>
          <a:graphicData uri="http://schemas.openxmlformats.org/drawingml/2006/table">
            <a:tbl>
              <a:tblPr firstRow="1" bandRow="1">
                <a:tableStyleId>{8A107856-5554-42FB-B03E-39F5DBC370BA}</a:tableStyleId>
              </a:tblPr>
              <a:tblGrid>
                <a:gridCol w="740403">
                  <a:extLst>
                    <a:ext uri="{9D8B030D-6E8A-4147-A177-3AD203B41FA5}">
                      <a16:colId xmlns="" xmlns:a16="http://schemas.microsoft.com/office/drawing/2014/main" val="3055555070"/>
                    </a:ext>
                  </a:extLst>
                </a:gridCol>
                <a:gridCol w="9384429">
                  <a:extLst>
                    <a:ext uri="{9D8B030D-6E8A-4147-A177-3AD203B41FA5}">
                      <a16:colId xmlns="" xmlns:a16="http://schemas.microsoft.com/office/drawing/2014/main" val="1853054451"/>
                    </a:ext>
                  </a:extLst>
                </a:gridCol>
              </a:tblGrid>
              <a:tr h="370840">
                <a:tc>
                  <a:txBody>
                    <a:bodyPr/>
                    <a:lstStyle/>
                    <a:p>
                      <a:endParaRPr lang="en-GB" sz="3600" i="0" dirty="0">
                        <a:solidFill>
                          <a:srgbClr val="002060"/>
                        </a:solidFill>
                        <a:latin typeface="Century Gothic" panose="020B0502020202020204" pitchFamily="34" charset="0"/>
                      </a:endParaRPr>
                    </a:p>
                  </a:txBody>
                  <a:tcPr/>
                </a:tc>
                <a:tc>
                  <a:txBody>
                    <a:bodyPr/>
                    <a:lstStyle/>
                    <a:p>
                      <a:r>
                        <a:rPr lang="en-GB" sz="3600" dirty="0">
                          <a:solidFill>
                            <a:srgbClr val="002060"/>
                          </a:solidFill>
                          <a:latin typeface="Century Gothic" panose="020B0502020202020204" pitchFamily="34" charset="0"/>
                        </a:rPr>
                        <a:t>I (and ‘QU’)</a:t>
                      </a:r>
                    </a:p>
                  </a:txBody>
                  <a:tcPr/>
                </a:tc>
                <a:extLst>
                  <a:ext uri="{0D108BD9-81ED-4DB2-BD59-A6C34878D82A}">
                    <a16:rowId xmlns="" xmlns:a16="http://schemas.microsoft.com/office/drawing/2014/main" val="1022785011"/>
                  </a:ext>
                </a:extLst>
              </a:tr>
              <a:tr h="370840">
                <a:tc>
                  <a:txBody>
                    <a:bodyPr/>
                    <a:lstStyle/>
                    <a:p>
                      <a:endParaRPr lang="en-GB" sz="3600" dirty="0">
                        <a:solidFill>
                          <a:srgbClr val="002060"/>
                        </a:solidFill>
                        <a:latin typeface="Century Gothic" panose="020B0502020202020204" pitchFamily="34" charset="0"/>
                      </a:endParaRPr>
                    </a:p>
                  </a:txBody>
                  <a:tcPr/>
                </a:tc>
                <a:tc>
                  <a:txBody>
                    <a:bodyPr/>
                    <a:lstStyle/>
                    <a:p>
                      <a:r>
                        <a:rPr lang="en-GB" sz="3600" u="none" dirty="0">
                          <a:solidFill>
                            <a:srgbClr val="002060"/>
                          </a:solidFill>
                          <a:latin typeface="Century Gothic" panose="020B0502020202020204" pitchFamily="34" charset="0"/>
                        </a:rPr>
                        <a:t>Mex</a:t>
                      </a:r>
                      <a:r>
                        <a:rPr lang="en-GB" sz="3600" u="sng" dirty="0">
                          <a:solidFill>
                            <a:srgbClr val="002060"/>
                          </a:solidFill>
                          <a:latin typeface="Century Gothic" panose="020B0502020202020204" pitchFamily="34" charset="0"/>
                        </a:rPr>
                        <a:t>i</a:t>
                      </a:r>
                      <a:r>
                        <a:rPr lang="en-GB" sz="3600" u="none" dirty="0">
                          <a:solidFill>
                            <a:srgbClr val="002060"/>
                          </a:solidFill>
                          <a:latin typeface="Century Gothic" panose="020B0502020202020204" pitchFamily="34" charset="0"/>
                        </a:rPr>
                        <a:t>que, Afr</a:t>
                      </a:r>
                      <a:r>
                        <a:rPr lang="en-GB" sz="3600" u="sng" dirty="0">
                          <a:solidFill>
                            <a:srgbClr val="002060"/>
                          </a:solidFill>
                          <a:latin typeface="Century Gothic" panose="020B0502020202020204" pitchFamily="34" charset="0"/>
                        </a:rPr>
                        <a:t>i</a:t>
                      </a:r>
                      <a:r>
                        <a:rPr lang="en-GB" sz="3600" u="none" dirty="0">
                          <a:solidFill>
                            <a:srgbClr val="002060"/>
                          </a:solidFill>
                          <a:latin typeface="Century Gothic" panose="020B0502020202020204" pitchFamily="34" charset="0"/>
                        </a:rPr>
                        <a:t>que,</a:t>
                      </a:r>
                      <a:r>
                        <a:rPr lang="en-GB" sz="3600" u="none" baseline="0" dirty="0">
                          <a:solidFill>
                            <a:srgbClr val="002060"/>
                          </a:solidFill>
                          <a:latin typeface="Century Gothic" panose="020B0502020202020204" pitchFamily="34" charset="0"/>
                        </a:rPr>
                        <a:t> Pac</a:t>
                      </a:r>
                      <a:r>
                        <a:rPr lang="en-GB" sz="3600" u="sng" baseline="0" dirty="0">
                          <a:solidFill>
                            <a:srgbClr val="002060"/>
                          </a:solidFill>
                          <a:latin typeface="Century Gothic" panose="020B0502020202020204" pitchFamily="34" charset="0"/>
                        </a:rPr>
                        <a:t>i</a:t>
                      </a:r>
                      <a:r>
                        <a:rPr lang="en-GB" sz="3600" u="none" baseline="0" dirty="0">
                          <a:solidFill>
                            <a:srgbClr val="002060"/>
                          </a:solidFill>
                          <a:latin typeface="Century Gothic" panose="020B0502020202020204" pitchFamily="34" charset="0"/>
                        </a:rPr>
                        <a:t>f</a:t>
                      </a:r>
                      <a:r>
                        <a:rPr lang="en-GB" sz="3600" u="sng" baseline="0" dirty="0">
                          <a:solidFill>
                            <a:srgbClr val="002060"/>
                          </a:solidFill>
                          <a:latin typeface="Century Gothic" panose="020B0502020202020204" pitchFamily="34" charset="0"/>
                        </a:rPr>
                        <a:t>i</a:t>
                      </a:r>
                      <a:r>
                        <a:rPr lang="en-GB" sz="3600" u="none" baseline="0" dirty="0">
                          <a:solidFill>
                            <a:srgbClr val="002060"/>
                          </a:solidFill>
                          <a:latin typeface="Century Gothic" panose="020B0502020202020204" pitchFamily="34" charset="0"/>
                        </a:rPr>
                        <a:t>que, Trop</a:t>
                      </a:r>
                      <a:r>
                        <a:rPr lang="en-GB" sz="3600" u="sng" baseline="0" dirty="0">
                          <a:solidFill>
                            <a:srgbClr val="002060"/>
                          </a:solidFill>
                          <a:latin typeface="Century Gothic" panose="020B0502020202020204" pitchFamily="34" charset="0"/>
                        </a:rPr>
                        <a:t>i</a:t>
                      </a:r>
                      <a:r>
                        <a:rPr lang="en-GB" sz="3600" u="none" baseline="0" dirty="0">
                          <a:solidFill>
                            <a:srgbClr val="002060"/>
                          </a:solidFill>
                          <a:latin typeface="Century Gothic" panose="020B0502020202020204" pitchFamily="34" charset="0"/>
                        </a:rPr>
                        <a:t>que </a:t>
                      </a:r>
                      <a:endParaRPr lang="en-GB" sz="3600" u="none" dirty="0">
                        <a:solidFill>
                          <a:srgbClr val="002060"/>
                        </a:solidFill>
                        <a:latin typeface="Century Gothic" panose="020B0502020202020204" pitchFamily="34" charset="0"/>
                      </a:endParaRPr>
                    </a:p>
                  </a:txBody>
                  <a:tcPr/>
                </a:tc>
                <a:extLst>
                  <a:ext uri="{0D108BD9-81ED-4DB2-BD59-A6C34878D82A}">
                    <a16:rowId xmlns="" xmlns:a16="http://schemas.microsoft.com/office/drawing/2014/main" val="137663633"/>
                  </a:ext>
                </a:extLst>
              </a:tr>
            </a:tbl>
          </a:graphicData>
        </a:graphic>
      </p:graphicFrame>
      <p:sp>
        <p:nvSpPr>
          <p:cNvPr id="8" name="Rectangle 7" descr="yellow rectangle"/>
          <p:cNvSpPr/>
          <p:nvPr/>
        </p:nvSpPr>
        <p:spPr>
          <a:xfrm>
            <a:off x="1807638" y="1979551"/>
            <a:ext cx="2054538" cy="650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Tw Cen MT"/>
            </a:endParaRPr>
          </a:p>
        </p:txBody>
      </p:sp>
      <p:sp>
        <p:nvSpPr>
          <p:cNvPr id="16" name="Rectangle 15" descr="yellow rectangle"/>
          <p:cNvSpPr/>
          <p:nvPr/>
        </p:nvSpPr>
        <p:spPr>
          <a:xfrm>
            <a:off x="4105597" y="1970109"/>
            <a:ext cx="1577836" cy="64008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Tw Cen MT"/>
            </a:endParaRPr>
          </a:p>
        </p:txBody>
      </p:sp>
      <p:sp>
        <p:nvSpPr>
          <p:cNvPr id="21" name="Rectangle 20" descr="yellow rectangle"/>
          <p:cNvSpPr/>
          <p:nvPr/>
        </p:nvSpPr>
        <p:spPr>
          <a:xfrm>
            <a:off x="5862172" y="1970108"/>
            <a:ext cx="2183963" cy="650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Tw Cen MT"/>
            </a:endParaRPr>
          </a:p>
        </p:txBody>
      </p:sp>
      <p:sp>
        <p:nvSpPr>
          <p:cNvPr id="20" name="Rectangle 19" descr="yellow rectangle"/>
          <p:cNvSpPr/>
          <p:nvPr/>
        </p:nvSpPr>
        <p:spPr>
          <a:xfrm>
            <a:off x="8192470" y="1965146"/>
            <a:ext cx="2245688" cy="650002"/>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Tw Cen MT"/>
            </a:endParaRPr>
          </a:p>
        </p:txBody>
      </p:sp>
      <p:graphicFrame>
        <p:nvGraphicFramePr>
          <p:cNvPr id="5" name="Table 4" descr="to practice pronounciation of words with 'ou'"/>
          <p:cNvGraphicFramePr>
            <a:graphicFrameLocks noGrp="1"/>
          </p:cNvGraphicFramePr>
          <p:nvPr>
            <p:extLst>
              <p:ext uri="{D42A27DB-BD31-4B8C-83A1-F6EECF244321}">
                <p14:modId xmlns:p14="http://schemas.microsoft.com/office/powerpoint/2010/main" val="2513456049"/>
              </p:ext>
            </p:extLst>
          </p:nvPr>
        </p:nvGraphicFramePr>
        <p:xfrm>
          <a:off x="1107447" y="3116743"/>
          <a:ext cx="10124832" cy="1280160"/>
        </p:xfrm>
        <a:graphic>
          <a:graphicData uri="http://schemas.openxmlformats.org/drawingml/2006/table">
            <a:tbl>
              <a:tblPr firstRow="1" bandRow="1">
                <a:tableStyleId>{8A107856-5554-42FB-B03E-39F5DBC370BA}</a:tableStyleId>
              </a:tblPr>
              <a:tblGrid>
                <a:gridCol w="702303">
                  <a:extLst>
                    <a:ext uri="{9D8B030D-6E8A-4147-A177-3AD203B41FA5}">
                      <a16:colId xmlns="" xmlns:a16="http://schemas.microsoft.com/office/drawing/2014/main" val="3055555070"/>
                    </a:ext>
                  </a:extLst>
                </a:gridCol>
                <a:gridCol w="9422529">
                  <a:extLst>
                    <a:ext uri="{9D8B030D-6E8A-4147-A177-3AD203B41FA5}">
                      <a16:colId xmlns="" xmlns:a16="http://schemas.microsoft.com/office/drawing/2014/main" val="1853054451"/>
                    </a:ext>
                  </a:extLst>
                </a:gridCol>
              </a:tblGrid>
              <a:tr h="370840">
                <a:tc>
                  <a:txBody>
                    <a:bodyPr/>
                    <a:lstStyle/>
                    <a:p>
                      <a:endParaRPr lang="en-GB" sz="36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dirty="0">
                          <a:solidFill>
                            <a:srgbClr val="002060"/>
                          </a:solidFill>
                          <a:latin typeface="Century Gothic" panose="020B0502020202020204" pitchFamily="34" charset="0"/>
                        </a:rPr>
                        <a:t>OU</a:t>
                      </a:r>
                    </a:p>
                  </a:txBody>
                  <a:tcPr/>
                </a:tc>
                <a:extLst>
                  <a:ext uri="{0D108BD9-81ED-4DB2-BD59-A6C34878D82A}">
                    <a16:rowId xmlns="" xmlns:a16="http://schemas.microsoft.com/office/drawing/2014/main" val="1022785011"/>
                  </a:ext>
                </a:extLst>
              </a:tr>
              <a:tr h="370840">
                <a:tc>
                  <a:txBody>
                    <a:bodyPr/>
                    <a:lstStyle/>
                    <a:p>
                      <a:endParaRPr lang="en-GB" sz="3600" u="none" dirty="0">
                        <a:solidFill>
                          <a:srgbClr val="002060"/>
                        </a:solidFill>
                        <a:latin typeface="Century Gothic" panose="020B0502020202020204" pitchFamily="34" charset="0"/>
                      </a:endParaRPr>
                    </a:p>
                  </a:txBody>
                  <a:tcPr/>
                </a:tc>
                <a:tc>
                  <a:txBody>
                    <a:bodyPr/>
                    <a:lstStyle/>
                    <a:p>
                      <a:r>
                        <a:rPr lang="en-GB" sz="3600" u="none" dirty="0">
                          <a:solidFill>
                            <a:srgbClr val="002060"/>
                          </a:solidFill>
                          <a:latin typeface="Century Gothic" panose="020B0502020202020204" pitchFamily="34" charset="0"/>
                        </a:rPr>
                        <a:t>r</a:t>
                      </a:r>
                      <a:r>
                        <a:rPr lang="en-GB" sz="3600" u="sng" dirty="0">
                          <a:solidFill>
                            <a:srgbClr val="002060"/>
                          </a:solidFill>
                          <a:latin typeface="Century Gothic" panose="020B0502020202020204" pitchFamily="34" charset="0"/>
                        </a:rPr>
                        <a:t>ou</a:t>
                      </a:r>
                      <a:r>
                        <a:rPr lang="en-GB" sz="3600" u="none" dirty="0">
                          <a:solidFill>
                            <a:srgbClr val="002060"/>
                          </a:solidFill>
                          <a:latin typeface="Century Gothic" panose="020B0502020202020204" pitchFamily="34" charset="0"/>
                        </a:rPr>
                        <a:t>ge, </a:t>
                      </a:r>
                      <a:r>
                        <a:rPr lang="en-GB" sz="3600" u="sng" dirty="0">
                          <a:solidFill>
                            <a:srgbClr val="002060"/>
                          </a:solidFill>
                          <a:latin typeface="Century Gothic" panose="020B0502020202020204" pitchFamily="34" charset="0"/>
                        </a:rPr>
                        <a:t>ou</a:t>
                      </a:r>
                      <a:r>
                        <a:rPr lang="en-GB" sz="3600" u="none" dirty="0">
                          <a:solidFill>
                            <a:srgbClr val="002060"/>
                          </a:solidFill>
                          <a:latin typeface="Century Gothic" panose="020B0502020202020204" pitchFamily="34" charset="0"/>
                        </a:rPr>
                        <a:t>  , c</a:t>
                      </a:r>
                      <a:r>
                        <a:rPr lang="en-GB" sz="3600" u="sng" dirty="0">
                          <a:solidFill>
                            <a:srgbClr val="002060"/>
                          </a:solidFill>
                          <a:latin typeface="Century Gothic" panose="020B0502020202020204" pitchFamily="34" charset="0"/>
                        </a:rPr>
                        <a:t>ou</a:t>
                      </a:r>
                      <a:r>
                        <a:rPr lang="en-GB" sz="3600" u="none" dirty="0">
                          <a:solidFill>
                            <a:srgbClr val="002060"/>
                          </a:solidFill>
                          <a:latin typeface="Century Gothic" panose="020B0502020202020204" pitchFamily="34" charset="0"/>
                        </a:rPr>
                        <a:t>leurs</a:t>
                      </a:r>
                    </a:p>
                  </a:txBody>
                  <a:tcPr/>
                </a:tc>
                <a:extLst>
                  <a:ext uri="{0D108BD9-81ED-4DB2-BD59-A6C34878D82A}">
                    <a16:rowId xmlns="" xmlns:a16="http://schemas.microsoft.com/office/drawing/2014/main" val="4216387539"/>
                  </a:ext>
                </a:extLst>
              </a:tr>
            </a:tbl>
          </a:graphicData>
        </a:graphic>
      </p:graphicFrame>
      <p:sp>
        <p:nvSpPr>
          <p:cNvPr id="11" name="Rectangle 10" descr="yellow rectangle"/>
          <p:cNvSpPr/>
          <p:nvPr/>
        </p:nvSpPr>
        <p:spPr>
          <a:xfrm>
            <a:off x="1839916" y="3762783"/>
            <a:ext cx="1349560" cy="64008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Tw Cen MT"/>
            </a:endParaRPr>
          </a:p>
        </p:txBody>
      </p:sp>
      <p:sp>
        <p:nvSpPr>
          <p:cNvPr id="22" name="Rectangle 21" descr="yellow rectangle"/>
          <p:cNvSpPr/>
          <p:nvPr/>
        </p:nvSpPr>
        <p:spPr>
          <a:xfrm>
            <a:off x="3369572" y="3756823"/>
            <a:ext cx="880853" cy="64008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Tw Cen MT"/>
            </a:endParaRPr>
          </a:p>
        </p:txBody>
      </p:sp>
      <p:sp>
        <p:nvSpPr>
          <p:cNvPr id="17" name="Rectangle 16" descr="yellow rectangle"/>
          <p:cNvSpPr/>
          <p:nvPr/>
        </p:nvSpPr>
        <p:spPr>
          <a:xfrm>
            <a:off x="4488060" y="3756823"/>
            <a:ext cx="1927081" cy="64008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Tw Cen MT"/>
            </a:endParaRPr>
          </a:p>
        </p:txBody>
      </p:sp>
      <p:graphicFrame>
        <p:nvGraphicFramePr>
          <p:cNvPr id="12" name="Table 11" descr="to practice pronounciation of words with 'j' and 'gi'"/>
          <p:cNvGraphicFramePr>
            <a:graphicFrameLocks noGrp="1"/>
          </p:cNvGraphicFramePr>
          <p:nvPr>
            <p:extLst>
              <p:ext uri="{D42A27DB-BD31-4B8C-83A1-F6EECF244321}">
                <p14:modId xmlns:p14="http://schemas.microsoft.com/office/powerpoint/2010/main" val="3979688693"/>
              </p:ext>
            </p:extLst>
          </p:nvPr>
        </p:nvGraphicFramePr>
        <p:xfrm>
          <a:off x="1107447" y="4755043"/>
          <a:ext cx="10124832" cy="1280160"/>
        </p:xfrm>
        <a:graphic>
          <a:graphicData uri="http://schemas.openxmlformats.org/drawingml/2006/table">
            <a:tbl>
              <a:tblPr firstRow="1" bandRow="1">
                <a:tableStyleId>{8A107856-5554-42FB-B03E-39F5DBC370BA}</a:tableStyleId>
              </a:tblPr>
              <a:tblGrid>
                <a:gridCol w="740403">
                  <a:extLst>
                    <a:ext uri="{9D8B030D-6E8A-4147-A177-3AD203B41FA5}">
                      <a16:colId xmlns="" xmlns:a16="http://schemas.microsoft.com/office/drawing/2014/main" val="3055555070"/>
                    </a:ext>
                  </a:extLst>
                </a:gridCol>
                <a:gridCol w="9384429">
                  <a:extLst>
                    <a:ext uri="{9D8B030D-6E8A-4147-A177-3AD203B41FA5}">
                      <a16:colId xmlns="" xmlns:a16="http://schemas.microsoft.com/office/drawing/2014/main" val="1853054451"/>
                    </a:ext>
                  </a:extLst>
                </a:gridCol>
              </a:tblGrid>
              <a:tr h="370840">
                <a:tc>
                  <a:txBody>
                    <a:bodyPr/>
                    <a:lstStyle/>
                    <a:p>
                      <a:endParaRPr lang="en-GB" sz="36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dirty="0">
                          <a:solidFill>
                            <a:srgbClr val="002060"/>
                          </a:solidFill>
                          <a:latin typeface="Century Gothic" panose="020B0502020202020204" pitchFamily="34" charset="0"/>
                        </a:rPr>
                        <a:t>J</a:t>
                      </a:r>
                      <a:r>
                        <a:rPr lang="en-GB" sz="3600" b="1" baseline="0" dirty="0">
                          <a:solidFill>
                            <a:srgbClr val="002060"/>
                          </a:solidFill>
                          <a:latin typeface="Century Gothic" panose="020B0502020202020204" pitchFamily="34" charset="0"/>
                        </a:rPr>
                        <a:t> (and GI)</a:t>
                      </a:r>
                      <a:endParaRPr lang="en-GB" sz="3600" b="1" dirty="0">
                        <a:solidFill>
                          <a:srgbClr val="002060"/>
                        </a:solidFill>
                        <a:latin typeface="Century Gothic" panose="020B0502020202020204" pitchFamily="34" charset="0"/>
                      </a:endParaRPr>
                    </a:p>
                  </a:txBody>
                  <a:tcPr/>
                </a:tc>
                <a:extLst>
                  <a:ext uri="{0D108BD9-81ED-4DB2-BD59-A6C34878D82A}">
                    <a16:rowId xmlns="" xmlns:a16="http://schemas.microsoft.com/office/drawing/2014/main" val="1022785011"/>
                  </a:ext>
                </a:extLst>
              </a:tr>
              <a:tr h="370840">
                <a:tc>
                  <a:txBody>
                    <a:bodyPr/>
                    <a:lstStyle/>
                    <a:p>
                      <a:endParaRPr lang="en-GB" sz="3600" u="none" dirty="0">
                        <a:solidFill>
                          <a:srgbClr val="002060"/>
                        </a:solidFill>
                        <a:latin typeface="Century Gothic" panose="020B0502020202020204" pitchFamily="34" charset="0"/>
                      </a:endParaRPr>
                    </a:p>
                  </a:txBody>
                  <a:tcPr/>
                </a:tc>
                <a:tc>
                  <a:txBody>
                    <a:bodyPr/>
                    <a:lstStyle/>
                    <a:p>
                      <a:r>
                        <a:rPr lang="en-GB" sz="3600" u="none" dirty="0">
                          <a:solidFill>
                            <a:srgbClr val="002060"/>
                          </a:solidFill>
                          <a:latin typeface="Century Gothic" panose="020B0502020202020204" pitchFamily="34" charset="0"/>
                        </a:rPr>
                        <a:t>rou</a:t>
                      </a:r>
                      <a:r>
                        <a:rPr lang="en-GB" sz="3600" u="sng" dirty="0">
                          <a:solidFill>
                            <a:srgbClr val="002060"/>
                          </a:solidFill>
                          <a:latin typeface="Century Gothic" panose="020B0502020202020204" pitchFamily="34" charset="0"/>
                        </a:rPr>
                        <a:t>ge</a:t>
                      </a:r>
                      <a:r>
                        <a:rPr lang="en-GB" sz="3600" u="none" dirty="0">
                          <a:solidFill>
                            <a:srgbClr val="002060"/>
                          </a:solidFill>
                          <a:latin typeface="Century Gothic" panose="020B0502020202020204" pitchFamily="34" charset="0"/>
                        </a:rPr>
                        <a:t>,  oran</a:t>
                      </a:r>
                      <a:r>
                        <a:rPr lang="en-GB" sz="3600" u="sng" dirty="0">
                          <a:solidFill>
                            <a:srgbClr val="002060"/>
                          </a:solidFill>
                          <a:latin typeface="Century Gothic" panose="020B0502020202020204" pitchFamily="34" charset="0"/>
                        </a:rPr>
                        <a:t>ge</a:t>
                      </a:r>
                      <a:r>
                        <a:rPr lang="en-GB" sz="3600" u="none" dirty="0">
                          <a:solidFill>
                            <a:srgbClr val="002060"/>
                          </a:solidFill>
                          <a:latin typeface="Century Gothic" panose="020B0502020202020204" pitchFamily="34" charset="0"/>
                        </a:rPr>
                        <a:t>,</a:t>
                      </a:r>
                      <a:r>
                        <a:rPr lang="en-GB" sz="3600" u="none" baseline="0" dirty="0">
                          <a:solidFill>
                            <a:srgbClr val="002060"/>
                          </a:solidFill>
                          <a:latin typeface="Century Gothic" panose="020B0502020202020204" pitchFamily="34" charset="0"/>
                        </a:rPr>
                        <a:t> </a:t>
                      </a:r>
                      <a:r>
                        <a:rPr lang="en-GB" sz="3600" u="sng" baseline="0" dirty="0">
                          <a:solidFill>
                            <a:srgbClr val="002060"/>
                          </a:solidFill>
                          <a:latin typeface="Century Gothic" panose="020B0502020202020204" pitchFamily="34" charset="0"/>
                        </a:rPr>
                        <a:t>gi</a:t>
                      </a:r>
                      <a:r>
                        <a:rPr lang="en-GB" sz="3600" u="none" baseline="0" dirty="0">
                          <a:solidFill>
                            <a:srgbClr val="002060"/>
                          </a:solidFill>
                          <a:latin typeface="Century Gothic" panose="020B0502020202020204" pitchFamily="34" charset="0"/>
                        </a:rPr>
                        <a:t>rafe  , ma</a:t>
                      </a:r>
                      <a:r>
                        <a:rPr lang="en-GB" sz="3600" u="sng" baseline="0" dirty="0">
                          <a:solidFill>
                            <a:srgbClr val="002060"/>
                          </a:solidFill>
                          <a:latin typeface="Century Gothic" panose="020B0502020202020204" pitchFamily="34" charset="0"/>
                        </a:rPr>
                        <a:t>gi</a:t>
                      </a:r>
                      <a:r>
                        <a:rPr lang="en-GB" sz="3600" u="none" baseline="0" dirty="0">
                          <a:solidFill>
                            <a:srgbClr val="002060"/>
                          </a:solidFill>
                          <a:latin typeface="Century Gothic" panose="020B0502020202020204" pitchFamily="34" charset="0"/>
                        </a:rPr>
                        <a:t>que</a:t>
                      </a:r>
                      <a:endParaRPr lang="en-GB" sz="3600" u="none" dirty="0">
                        <a:solidFill>
                          <a:srgbClr val="002060"/>
                        </a:solidFill>
                        <a:latin typeface="Century Gothic" panose="020B0502020202020204" pitchFamily="34" charset="0"/>
                      </a:endParaRPr>
                    </a:p>
                  </a:txBody>
                  <a:tcPr/>
                </a:tc>
                <a:extLst>
                  <a:ext uri="{0D108BD9-81ED-4DB2-BD59-A6C34878D82A}">
                    <a16:rowId xmlns="" xmlns:a16="http://schemas.microsoft.com/office/drawing/2014/main" val="4216387539"/>
                  </a:ext>
                </a:extLst>
              </a:tr>
            </a:tbl>
          </a:graphicData>
        </a:graphic>
      </p:graphicFrame>
      <p:sp>
        <p:nvSpPr>
          <p:cNvPr id="13" name="Rectangle 12" descr="yellow rectangle"/>
          <p:cNvSpPr/>
          <p:nvPr/>
        </p:nvSpPr>
        <p:spPr>
          <a:xfrm>
            <a:off x="1922066" y="5376236"/>
            <a:ext cx="1321361" cy="64008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Tw Cen MT"/>
            </a:endParaRPr>
          </a:p>
        </p:txBody>
      </p:sp>
      <p:sp>
        <p:nvSpPr>
          <p:cNvPr id="18" name="Rectangle 17" descr="yellow rectangle"/>
          <p:cNvSpPr/>
          <p:nvPr/>
        </p:nvSpPr>
        <p:spPr>
          <a:xfrm>
            <a:off x="3521329" y="5376236"/>
            <a:ext cx="1741608" cy="64008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Tw Cen MT"/>
            </a:endParaRPr>
          </a:p>
        </p:txBody>
      </p:sp>
      <p:sp>
        <p:nvSpPr>
          <p:cNvPr id="19" name="Rectangle 18" descr="yellow rectangle"/>
          <p:cNvSpPr/>
          <p:nvPr/>
        </p:nvSpPr>
        <p:spPr>
          <a:xfrm>
            <a:off x="5430517" y="5395123"/>
            <a:ext cx="1646094" cy="64008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Tw Cen MT"/>
            </a:endParaRPr>
          </a:p>
        </p:txBody>
      </p:sp>
      <p:sp>
        <p:nvSpPr>
          <p:cNvPr id="23" name="Rectangle 22" descr="yellow rectangle"/>
          <p:cNvSpPr/>
          <p:nvPr/>
        </p:nvSpPr>
        <p:spPr>
          <a:xfrm>
            <a:off x="7244191" y="5376236"/>
            <a:ext cx="2245874" cy="64008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Tw Cen MT"/>
            </a:endParaRPr>
          </a:p>
        </p:txBody>
      </p:sp>
    </p:spTree>
    <p:extLst>
      <p:ext uri="{BB962C8B-B14F-4D97-AF65-F5344CB8AC3E}">
        <p14:creationId xmlns:p14="http://schemas.microsoft.com/office/powerpoint/2010/main" val="1839192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6" grpId="0" animBg="1"/>
      <p:bldP spid="21" grpId="0" animBg="1"/>
      <p:bldP spid="20" grpId="0" animBg="1"/>
      <p:bldP spid="11" grpId="0" animBg="1"/>
      <p:bldP spid="22" grpId="0" animBg="1"/>
      <p:bldP spid="17" grpId="0" animBg="1"/>
      <p:bldP spid="13" grpId="0" animBg="1"/>
      <p:bldP spid="18" grpId="0" animBg="1"/>
      <p:bldP spid="19" grpId="0" animBg="1"/>
      <p:bldP spid="2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 xmlns:a16="http://schemas.microsoft.com/office/drawing/2014/main" id="{A10A2A8B-22D6-4B5E-9C4D-22840FBD2057}"/>
              </a:ext>
            </a:extLst>
          </p:cNvPr>
          <p:cNvGraphicFramePr>
            <a:graphicFrameLocks noGrp="1"/>
          </p:cNvGraphicFramePr>
          <p:nvPr>
            <p:extLst>
              <p:ext uri="{D42A27DB-BD31-4B8C-83A1-F6EECF244321}">
                <p14:modId xmlns:p14="http://schemas.microsoft.com/office/powerpoint/2010/main" val="2848282381"/>
              </p:ext>
            </p:extLst>
          </p:nvPr>
        </p:nvGraphicFramePr>
        <p:xfrm>
          <a:off x="288360" y="1305246"/>
          <a:ext cx="11615280" cy="4937760"/>
        </p:xfrm>
        <a:graphic>
          <a:graphicData uri="http://schemas.openxmlformats.org/drawingml/2006/table">
            <a:tbl>
              <a:tblPr firstRow="1" bandRow="1">
                <a:tableStyleId>{8A107856-5554-42FB-B03E-39F5DBC370BA}</a:tableStyleId>
              </a:tblPr>
              <a:tblGrid>
                <a:gridCol w="5807640">
                  <a:extLst>
                    <a:ext uri="{9D8B030D-6E8A-4147-A177-3AD203B41FA5}">
                      <a16:colId xmlns="" xmlns:a16="http://schemas.microsoft.com/office/drawing/2014/main" val="2576116431"/>
                    </a:ext>
                  </a:extLst>
                </a:gridCol>
                <a:gridCol w="5807640">
                  <a:extLst>
                    <a:ext uri="{9D8B030D-6E8A-4147-A177-3AD203B41FA5}">
                      <a16:colId xmlns="" xmlns:a16="http://schemas.microsoft.com/office/drawing/2014/main" val="3481567677"/>
                    </a:ext>
                  </a:extLst>
                </a:gridCol>
              </a:tblGrid>
              <a:tr h="784535">
                <a:tc>
                  <a:txBody>
                    <a:bodyPr/>
                    <a:lstStyle/>
                    <a:p>
                      <a:r>
                        <a:rPr lang="en-GB" sz="2400" b="1" dirty="0">
                          <a:solidFill>
                            <a:schemeClr val="accent1">
                              <a:lumMod val="50000"/>
                            </a:schemeClr>
                          </a:solidFill>
                          <a:latin typeface="Century Gothic" panose="020B0502020202020204" pitchFamily="34" charset="0"/>
                        </a:rPr>
                        <a:t>1. </a:t>
                      </a:r>
                      <a:r>
                        <a:rPr lang="en-GB" sz="2400" b="0" dirty="0">
                          <a:solidFill>
                            <a:schemeClr val="accent1">
                              <a:lumMod val="50000"/>
                            </a:schemeClr>
                          </a:solidFill>
                          <a:latin typeface="Century Gothic" panose="020B0502020202020204" pitchFamily="34" charset="0"/>
                        </a:rPr>
                        <a:t>Une rose </a:t>
                      </a:r>
                      <a:r>
                        <a:rPr lang="en-GB" sz="2400" b="0" dirty="0" err="1">
                          <a:solidFill>
                            <a:schemeClr val="accent1">
                              <a:lumMod val="50000"/>
                            </a:schemeClr>
                          </a:solidFill>
                          <a:latin typeface="Century Gothic" panose="020B0502020202020204" pitchFamily="34" charset="0"/>
                        </a:rPr>
                        <a:t>est</a:t>
                      </a:r>
                      <a:r>
                        <a:rPr lang="en-GB" sz="2400" b="0" dirty="0">
                          <a:solidFill>
                            <a:schemeClr val="accent1">
                              <a:lumMod val="50000"/>
                            </a:schemeClr>
                          </a:solidFill>
                          <a:latin typeface="Century Gothic" panose="020B0502020202020204" pitchFamily="34" charset="0"/>
                        </a:rPr>
                        <a:t> indigo.</a:t>
                      </a:r>
                    </a:p>
                  </a:txBody>
                  <a:tcPr/>
                </a:tc>
                <a:tc>
                  <a:txBody>
                    <a:bodyPr/>
                    <a:lstStyle/>
                    <a:p>
                      <a:r>
                        <a:rPr lang="en-GB" sz="2400" b="0" dirty="0" err="1">
                          <a:solidFill>
                            <a:schemeClr val="accent1">
                              <a:lumMod val="50000"/>
                            </a:schemeClr>
                          </a:solidFill>
                          <a:latin typeface="Century Gothic" panose="020B0502020202020204" pitchFamily="34" charset="0"/>
                        </a:rPr>
                        <a:t>C’est</a:t>
                      </a:r>
                      <a:r>
                        <a:rPr lang="en-GB" sz="2400" b="0" dirty="0">
                          <a:solidFill>
                            <a:schemeClr val="accent1">
                              <a:lumMod val="50000"/>
                            </a:schemeClr>
                          </a:solidFill>
                          <a:latin typeface="Century Gothic" panose="020B0502020202020204" pitchFamily="34" charset="0"/>
                        </a:rPr>
                        <a:t> </a:t>
                      </a:r>
                      <a:r>
                        <a:rPr lang="en-GB" sz="2400" b="0" dirty="0" err="1">
                          <a:solidFill>
                            <a:schemeClr val="accent1">
                              <a:lumMod val="50000"/>
                            </a:schemeClr>
                          </a:solidFill>
                          <a:latin typeface="Century Gothic" panose="020B0502020202020204" pitchFamily="34" charset="0"/>
                        </a:rPr>
                        <a:t>vrai</a:t>
                      </a:r>
                      <a:r>
                        <a:rPr lang="en-GB" sz="2400" b="0" dirty="0">
                          <a:solidFill>
                            <a:schemeClr val="accent1">
                              <a:lumMod val="50000"/>
                            </a:schemeClr>
                          </a:solidFill>
                          <a:latin typeface="Century Gothic" panose="020B0502020202020204" pitchFamily="34" charset="0"/>
                        </a:rPr>
                        <a:t> / faux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1">
                              <a:lumMod val="50000"/>
                            </a:schemeClr>
                          </a:solidFill>
                          <a:latin typeface="Century Gothic" panose="020B0502020202020204" pitchFamily="34" charset="0"/>
                        </a:rPr>
                        <a:t>Une rose </a:t>
                      </a:r>
                      <a:r>
                        <a:rPr lang="en-GB" sz="2400" b="0" dirty="0" err="1">
                          <a:solidFill>
                            <a:schemeClr val="accent1">
                              <a:lumMod val="50000"/>
                            </a:schemeClr>
                          </a:solidFill>
                          <a:latin typeface="Century Gothic" panose="020B0502020202020204" pitchFamily="34" charset="0"/>
                        </a:rPr>
                        <a:t>est</a:t>
                      </a:r>
                      <a:r>
                        <a:rPr lang="en-GB" sz="2400" b="0" dirty="0">
                          <a:solidFill>
                            <a:schemeClr val="accent1">
                              <a:lumMod val="50000"/>
                            </a:schemeClr>
                          </a:solidFill>
                          <a:latin typeface="Century Gothic" panose="020B0502020202020204" pitchFamily="34" charset="0"/>
                        </a:rPr>
                        <a:t> </a:t>
                      </a:r>
                      <a:r>
                        <a:rPr lang="en-GB" sz="2400" b="1" dirty="0">
                          <a:solidFill>
                            <a:schemeClr val="accent1">
                              <a:lumMod val="50000"/>
                            </a:schemeClr>
                          </a:solidFill>
                          <a:latin typeface="Century Gothic" panose="020B0502020202020204" pitchFamily="34" charset="0"/>
                        </a:rPr>
                        <a:t>rouge</a:t>
                      </a:r>
                      <a:r>
                        <a:rPr lang="en-GB" sz="2400" b="0" dirty="0">
                          <a:solidFill>
                            <a:schemeClr val="accent1">
                              <a:lumMod val="50000"/>
                            </a:schemeClr>
                          </a:solidFill>
                          <a:latin typeface="Century Gothic" panose="020B0502020202020204" pitchFamily="34" charset="0"/>
                        </a:rPr>
                        <a:t>.</a:t>
                      </a:r>
                    </a:p>
                  </a:txBody>
                  <a:tcPr/>
                </a:tc>
                <a:extLst>
                  <a:ext uri="{0D108BD9-81ED-4DB2-BD59-A6C34878D82A}">
                    <a16:rowId xmlns="" xmlns:a16="http://schemas.microsoft.com/office/drawing/2014/main" val="1368982908"/>
                  </a:ext>
                </a:extLst>
              </a:tr>
              <a:tr h="784535">
                <a:tc>
                  <a:txBody>
                    <a:bodyPr/>
                    <a:lstStyle/>
                    <a:p>
                      <a:r>
                        <a:rPr lang="en-GB" sz="2400" b="1" dirty="0">
                          <a:solidFill>
                            <a:schemeClr val="accent1">
                              <a:lumMod val="50000"/>
                            </a:schemeClr>
                          </a:solidFill>
                          <a:latin typeface="Century Gothic" panose="020B0502020202020204" pitchFamily="34" charset="0"/>
                        </a:rPr>
                        <a:t>2. </a:t>
                      </a:r>
                      <a:r>
                        <a:rPr lang="en-GB" sz="2400" b="0" dirty="0">
                          <a:solidFill>
                            <a:schemeClr val="accent1">
                              <a:lumMod val="50000"/>
                            </a:schemeClr>
                          </a:solidFill>
                          <a:latin typeface="Century Gothic" panose="020B0502020202020204" pitchFamily="34" charset="0"/>
                        </a:rPr>
                        <a:t>Une vague </a:t>
                      </a:r>
                      <a:r>
                        <a:rPr lang="en-GB" sz="2400" b="0" dirty="0" err="1">
                          <a:solidFill>
                            <a:schemeClr val="accent1">
                              <a:lumMod val="50000"/>
                            </a:schemeClr>
                          </a:solidFill>
                          <a:latin typeface="Century Gothic" panose="020B0502020202020204" pitchFamily="34" charset="0"/>
                        </a:rPr>
                        <a:t>est</a:t>
                      </a:r>
                      <a:r>
                        <a:rPr lang="en-GB" sz="2400" b="0" dirty="0">
                          <a:solidFill>
                            <a:schemeClr val="accent1">
                              <a:lumMod val="50000"/>
                            </a:schemeClr>
                          </a:solidFill>
                          <a:latin typeface="Century Gothic" panose="020B0502020202020204" pitchFamily="34" charset="0"/>
                        </a:rPr>
                        <a:t> </a:t>
                      </a:r>
                      <a:r>
                        <a:rPr lang="en-GB" sz="2400" b="0" dirty="0" err="1">
                          <a:solidFill>
                            <a:schemeClr val="accent1">
                              <a:lumMod val="50000"/>
                            </a:schemeClr>
                          </a:solidFill>
                          <a:latin typeface="Century Gothic" panose="020B0502020202020204" pitchFamily="34" charset="0"/>
                        </a:rPr>
                        <a:t>violette</a:t>
                      </a:r>
                      <a:r>
                        <a:rPr lang="en-GB" sz="2400" b="0" dirty="0">
                          <a:solidFill>
                            <a:schemeClr val="accent1">
                              <a:lumMod val="50000"/>
                            </a:schemeClr>
                          </a:solidFill>
                          <a:latin typeface="Century Gothic" panose="020B0502020202020204" pitchFamily="34" charset="0"/>
                        </a:rPr>
                        <a:t>.</a:t>
                      </a:r>
                    </a:p>
                  </a:txBody>
                  <a:tcPr/>
                </a:tc>
                <a:tc>
                  <a:txBody>
                    <a:bodyPr/>
                    <a:lstStyle/>
                    <a:p>
                      <a:r>
                        <a:rPr lang="en-GB" sz="2400" b="0" dirty="0" err="1">
                          <a:solidFill>
                            <a:schemeClr val="accent1">
                              <a:lumMod val="50000"/>
                            </a:schemeClr>
                          </a:solidFill>
                          <a:latin typeface="Century Gothic" panose="020B0502020202020204" pitchFamily="34" charset="0"/>
                        </a:rPr>
                        <a:t>C’est</a:t>
                      </a:r>
                      <a:r>
                        <a:rPr lang="en-GB" sz="2400" b="0" dirty="0">
                          <a:solidFill>
                            <a:schemeClr val="accent1">
                              <a:lumMod val="50000"/>
                            </a:schemeClr>
                          </a:solidFill>
                          <a:latin typeface="Century Gothic" panose="020B0502020202020204" pitchFamily="34" charset="0"/>
                        </a:rPr>
                        <a:t> </a:t>
                      </a:r>
                      <a:r>
                        <a:rPr lang="en-GB" sz="2400" b="0" dirty="0" err="1">
                          <a:solidFill>
                            <a:schemeClr val="accent1">
                              <a:lumMod val="50000"/>
                            </a:schemeClr>
                          </a:solidFill>
                          <a:latin typeface="Century Gothic" panose="020B0502020202020204" pitchFamily="34" charset="0"/>
                        </a:rPr>
                        <a:t>vrai</a:t>
                      </a:r>
                      <a:r>
                        <a:rPr lang="en-GB" sz="2400" b="0" dirty="0">
                          <a:solidFill>
                            <a:schemeClr val="accent1">
                              <a:lumMod val="50000"/>
                            </a:schemeClr>
                          </a:solidFill>
                          <a:latin typeface="Century Gothic" panose="020B0502020202020204" pitchFamily="34" charset="0"/>
                        </a:rPr>
                        <a:t> / faux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1">
                              <a:lumMod val="50000"/>
                            </a:schemeClr>
                          </a:solidFill>
                          <a:latin typeface="Century Gothic" panose="020B0502020202020204" pitchFamily="34" charset="0"/>
                        </a:rPr>
                        <a:t>Une vague </a:t>
                      </a:r>
                      <a:r>
                        <a:rPr lang="en-GB" sz="2400" b="0" dirty="0" err="1">
                          <a:solidFill>
                            <a:schemeClr val="accent1">
                              <a:lumMod val="50000"/>
                            </a:schemeClr>
                          </a:solidFill>
                          <a:latin typeface="Century Gothic" panose="020B0502020202020204" pitchFamily="34" charset="0"/>
                        </a:rPr>
                        <a:t>est</a:t>
                      </a:r>
                      <a:r>
                        <a:rPr lang="en-GB" sz="2400" b="0" dirty="0">
                          <a:solidFill>
                            <a:schemeClr val="accent1">
                              <a:lumMod val="50000"/>
                            </a:schemeClr>
                          </a:solidFill>
                          <a:latin typeface="Century Gothic" panose="020B0502020202020204" pitchFamily="34" charset="0"/>
                        </a:rPr>
                        <a:t> </a:t>
                      </a:r>
                      <a:r>
                        <a:rPr lang="en-GB" sz="2400" b="1" dirty="0" err="1">
                          <a:solidFill>
                            <a:schemeClr val="accent1">
                              <a:lumMod val="50000"/>
                            </a:schemeClr>
                          </a:solidFill>
                          <a:latin typeface="Century Gothic" panose="020B0502020202020204" pitchFamily="34" charset="0"/>
                        </a:rPr>
                        <a:t>bleu</a:t>
                      </a:r>
                      <a:r>
                        <a:rPr lang="en-GB" sz="2400" b="1" dirty="0" err="1">
                          <a:solidFill>
                            <a:srgbClr val="E56700"/>
                          </a:solidFill>
                          <a:latin typeface="Century Gothic" panose="020B0502020202020204" pitchFamily="34" charset="0"/>
                        </a:rPr>
                        <a:t>e</a:t>
                      </a:r>
                      <a:r>
                        <a:rPr lang="en-GB" sz="2400" b="0" dirty="0">
                          <a:solidFill>
                            <a:schemeClr val="accent1">
                              <a:lumMod val="50000"/>
                            </a:schemeClr>
                          </a:solidFill>
                          <a:latin typeface="Century Gothic" panose="020B0502020202020204" pitchFamily="34" charset="0"/>
                        </a:rPr>
                        <a:t>.</a:t>
                      </a:r>
                    </a:p>
                  </a:txBody>
                  <a:tcPr/>
                </a:tc>
                <a:extLst>
                  <a:ext uri="{0D108BD9-81ED-4DB2-BD59-A6C34878D82A}">
                    <a16:rowId xmlns="" xmlns:a16="http://schemas.microsoft.com/office/drawing/2014/main" val="1673835514"/>
                  </a:ext>
                </a:extLst>
              </a:tr>
              <a:tr h="784535">
                <a:tc>
                  <a:txBody>
                    <a:bodyPr/>
                    <a:lstStyle/>
                    <a:p>
                      <a:r>
                        <a:rPr lang="en-GB" sz="2400" b="1" dirty="0">
                          <a:solidFill>
                            <a:schemeClr val="accent1">
                              <a:lumMod val="50000"/>
                            </a:schemeClr>
                          </a:solidFill>
                          <a:latin typeface="Century Gothic" panose="020B0502020202020204" pitchFamily="34" charset="0"/>
                        </a:rPr>
                        <a:t>3. </a:t>
                      </a:r>
                      <a:r>
                        <a:rPr lang="en-GB" sz="2400" b="0" dirty="0">
                          <a:solidFill>
                            <a:schemeClr val="accent1">
                              <a:lumMod val="50000"/>
                            </a:schemeClr>
                          </a:solidFill>
                          <a:latin typeface="Century Gothic" panose="020B0502020202020204" pitchFamily="34" charset="0"/>
                        </a:rPr>
                        <a:t>Une </a:t>
                      </a:r>
                      <a:r>
                        <a:rPr lang="en-GB" sz="2400" b="0" dirty="0" err="1">
                          <a:solidFill>
                            <a:schemeClr val="accent1">
                              <a:lumMod val="50000"/>
                            </a:schemeClr>
                          </a:solidFill>
                          <a:latin typeface="Century Gothic" panose="020B0502020202020204" pitchFamily="34" charset="0"/>
                        </a:rPr>
                        <a:t>banane</a:t>
                      </a:r>
                      <a:r>
                        <a:rPr lang="en-GB" sz="2400" b="0" dirty="0">
                          <a:solidFill>
                            <a:schemeClr val="accent1">
                              <a:lumMod val="50000"/>
                            </a:schemeClr>
                          </a:solidFill>
                          <a:latin typeface="Century Gothic" panose="020B0502020202020204" pitchFamily="34" charset="0"/>
                        </a:rPr>
                        <a:t> </a:t>
                      </a:r>
                      <a:r>
                        <a:rPr lang="en-GB" sz="2400" b="0" dirty="0" err="1">
                          <a:solidFill>
                            <a:schemeClr val="accent1">
                              <a:lumMod val="50000"/>
                            </a:schemeClr>
                          </a:solidFill>
                          <a:latin typeface="Century Gothic" panose="020B0502020202020204" pitchFamily="34" charset="0"/>
                        </a:rPr>
                        <a:t>est</a:t>
                      </a:r>
                      <a:r>
                        <a:rPr lang="en-GB" sz="2400" b="0" dirty="0">
                          <a:solidFill>
                            <a:schemeClr val="accent1">
                              <a:lumMod val="50000"/>
                            </a:schemeClr>
                          </a:solidFill>
                          <a:latin typeface="Century Gothic" panose="020B0502020202020204" pitchFamily="34" charset="0"/>
                        </a:rPr>
                        <a:t> jaune.</a:t>
                      </a:r>
                    </a:p>
                  </a:txBody>
                  <a:tcPr/>
                </a:tc>
                <a:tc>
                  <a:txBody>
                    <a:bodyPr/>
                    <a:lstStyle/>
                    <a:p>
                      <a:r>
                        <a:rPr lang="en-GB" sz="2400" b="0" dirty="0" err="1">
                          <a:solidFill>
                            <a:schemeClr val="accent1">
                              <a:lumMod val="50000"/>
                            </a:schemeClr>
                          </a:solidFill>
                          <a:latin typeface="Century Gothic" panose="020B0502020202020204" pitchFamily="34" charset="0"/>
                        </a:rPr>
                        <a:t>C’est</a:t>
                      </a:r>
                      <a:r>
                        <a:rPr lang="en-GB" sz="2400" b="0" dirty="0">
                          <a:solidFill>
                            <a:schemeClr val="accent1">
                              <a:lumMod val="50000"/>
                            </a:schemeClr>
                          </a:solidFill>
                          <a:latin typeface="Century Gothic" panose="020B0502020202020204" pitchFamily="34" charset="0"/>
                        </a:rPr>
                        <a:t> </a:t>
                      </a:r>
                      <a:r>
                        <a:rPr lang="en-GB" sz="2400" b="0" dirty="0" err="1">
                          <a:solidFill>
                            <a:schemeClr val="accent1">
                              <a:lumMod val="50000"/>
                            </a:schemeClr>
                          </a:solidFill>
                          <a:latin typeface="Century Gothic" panose="020B0502020202020204" pitchFamily="34" charset="0"/>
                        </a:rPr>
                        <a:t>vrai</a:t>
                      </a:r>
                      <a:r>
                        <a:rPr lang="en-GB" sz="2400" b="0" dirty="0">
                          <a:solidFill>
                            <a:schemeClr val="accent1">
                              <a:lumMod val="50000"/>
                            </a:schemeClr>
                          </a:solidFill>
                          <a:latin typeface="Century Gothic" panose="020B0502020202020204" pitchFamily="34" charset="0"/>
                        </a:rPr>
                        <a:t> / faux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1">
                              <a:lumMod val="50000"/>
                            </a:schemeClr>
                          </a:solidFill>
                          <a:latin typeface="Century Gothic" panose="020B0502020202020204" pitchFamily="34" charset="0"/>
                        </a:rPr>
                        <a:t>Une </a:t>
                      </a:r>
                      <a:r>
                        <a:rPr lang="en-GB" sz="2400" b="0" dirty="0" err="1">
                          <a:solidFill>
                            <a:schemeClr val="accent1">
                              <a:lumMod val="50000"/>
                            </a:schemeClr>
                          </a:solidFill>
                          <a:latin typeface="Century Gothic" panose="020B0502020202020204" pitchFamily="34" charset="0"/>
                        </a:rPr>
                        <a:t>banane</a:t>
                      </a:r>
                      <a:r>
                        <a:rPr lang="en-GB" sz="2400" b="0" dirty="0">
                          <a:solidFill>
                            <a:schemeClr val="accent1">
                              <a:lumMod val="50000"/>
                            </a:schemeClr>
                          </a:solidFill>
                          <a:latin typeface="Century Gothic" panose="020B0502020202020204" pitchFamily="34" charset="0"/>
                        </a:rPr>
                        <a:t> </a:t>
                      </a:r>
                      <a:r>
                        <a:rPr lang="en-GB" sz="2400" b="0" dirty="0" err="1">
                          <a:solidFill>
                            <a:schemeClr val="accent1">
                              <a:lumMod val="50000"/>
                            </a:schemeClr>
                          </a:solidFill>
                          <a:latin typeface="Century Gothic" panose="020B0502020202020204" pitchFamily="34" charset="0"/>
                        </a:rPr>
                        <a:t>est</a:t>
                      </a:r>
                      <a:r>
                        <a:rPr lang="en-GB" sz="2400" b="0" dirty="0">
                          <a:solidFill>
                            <a:schemeClr val="accent1">
                              <a:lumMod val="50000"/>
                            </a:schemeClr>
                          </a:solidFill>
                          <a:latin typeface="Century Gothic" panose="020B0502020202020204" pitchFamily="34" charset="0"/>
                        </a:rPr>
                        <a:t> </a:t>
                      </a:r>
                      <a:r>
                        <a:rPr lang="en-GB" sz="2400" b="1" dirty="0">
                          <a:solidFill>
                            <a:schemeClr val="accent1">
                              <a:lumMod val="50000"/>
                            </a:schemeClr>
                          </a:solidFill>
                          <a:latin typeface="Century Gothic" panose="020B0502020202020204" pitchFamily="34" charset="0"/>
                        </a:rPr>
                        <a:t>jaune</a:t>
                      </a:r>
                      <a:r>
                        <a:rPr lang="en-GB" sz="2400" b="0" dirty="0">
                          <a:solidFill>
                            <a:schemeClr val="accent1">
                              <a:lumMod val="50000"/>
                            </a:schemeClr>
                          </a:solidFill>
                          <a:latin typeface="Century Gothic" panose="020B0502020202020204" pitchFamily="34" charset="0"/>
                        </a:rPr>
                        <a:t>.</a:t>
                      </a:r>
                    </a:p>
                  </a:txBody>
                  <a:tcPr/>
                </a:tc>
                <a:extLst>
                  <a:ext uri="{0D108BD9-81ED-4DB2-BD59-A6C34878D82A}">
                    <a16:rowId xmlns="" xmlns:a16="http://schemas.microsoft.com/office/drawing/2014/main" val="482691311"/>
                  </a:ext>
                </a:extLst>
              </a:tr>
              <a:tr h="784535">
                <a:tc>
                  <a:txBody>
                    <a:bodyPr/>
                    <a:lstStyle/>
                    <a:p>
                      <a:r>
                        <a:rPr lang="en-GB" sz="2400" b="1" dirty="0">
                          <a:solidFill>
                            <a:schemeClr val="accent1">
                              <a:lumMod val="50000"/>
                            </a:schemeClr>
                          </a:solidFill>
                          <a:latin typeface="Century Gothic" panose="020B0502020202020204" pitchFamily="34" charset="0"/>
                        </a:rPr>
                        <a:t>4. </a:t>
                      </a:r>
                      <a:r>
                        <a:rPr lang="en-GB" sz="2400" b="0" dirty="0">
                          <a:solidFill>
                            <a:schemeClr val="accent1">
                              <a:lumMod val="50000"/>
                            </a:schemeClr>
                          </a:solidFill>
                          <a:latin typeface="Century Gothic" panose="020B0502020202020204" pitchFamily="34" charset="0"/>
                        </a:rPr>
                        <a:t>Un </a:t>
                      </a:r>
                      <a:r>
                        <a:rPr lang="en-GB" sz="2400" b="0" dirty="0" err="1">
                          <a:solidFill>
                            <a:schemeClr val="accent1">
                              <a:lumMod val="50000"/>
                            </a:schemeClr>
                          </a:solidFill>
                          <a:latin typeface="Century Gothic" panose="020B0502020202020204" pitchFamily="34" charset="0"/>
                        </a:rPr>
                        <a:t>concombre</a:t>
                      </a:r>
                      <a:r>
                        <a:rPr lang="en-GB" sz="2400" b="0" dirty="0">
                          <a:solidFill>
                            <a:schemeClr val="accent1">
                              <a:lumMod val="50000"/>
                            </a:schemeClr>
                          </a:solidFill>
                          <a:latin typeface="Century Gothic" panose="020B0502020202020204" pitchFamily="34" charset="0"/>
                        </a:rPr>
                        <a:t> </a:t>
                      </a:r>
                      <a:r>
                        <a:rPr lang="en-GB" sz="2400" b="0" dirty="0" err="1">
                          <a:solidFill>
                            <a:schemeClr val="accent1">
                              <a:lumMod val="50000"/>
                            </a:schemeClr>
                          </a:solidFill>
                          <a:latin typeface="Century Gothic" panose="020B0502020202020204" pitchFamily="34" charset="0"/>
                        </a:rPr>
                        <a:t>est</a:t>
                      </a:r>
                      <a:r>
                        <a:rPr lang="en-GB" sz="2400" b="0" dirty="0">
                          <a:solidFill>
                            <a:schemeClr val="accent1">
                              <a:lumMod val="50000"/>
                            </a:schemeClr>
                          </a:solidFill>
                          <a:latin typeface="Century Gothic" panose="020B0502020202020204" pitchFamily="34" charset="0"/>
                        </a:rPr>
                        <a:t> violet.</a:t>
                      </a:r>
                    </a:p>
                  </a:txBody>
                  <a:tcPr/>
                </a:tc>
                <a:tc>
                  <a:txBody>
                    <a:bodyPr/>
                    <a:lstStyle/>
                    <a:p>
                      <a:r>
                        <a:rPr lang="en-GB" sz="2400" b="0" dirty="0" err="1">
                          <a:solidFill>
                            <a:schemeClr val="accent1">
                              <a:lumMod val="50000"/>
                            </a:schemeClr>
                          </a:solidFill>
                          <a:latin typeface="Century Gothic" panose="020B0502020202020204" pitchFamily="34" charset="0"/>
                        </a:rPr>
                        <a:t>C’est</a:t>
                      </a:r>
                      <a:r>
                        <a:rPr lang="en-GB" sz="2400" b="0" dirty="0">
                          <a:solidFill>
                            <a:schemeClr val="accent1">
                              <a:lumMod val="50000"/>
                            </a:schemeClr>
                          </a:solidFill>
                          <a:latin typeface="Century Gothic" panose="020B0502020202020204" pitchFamily="34" charset="0"/>
                        </a:rPr>
                        <a:t> </a:t>
                      </a:r>
                      <a:r>
                        <a:rPr lang="en-GB" sz="2400" b="0" dirty="0" err="1">
                          <a:solidFill>
                            <a:schemeClr val="accent1">
                              <a:lumMod val="50000"/>
                            </a:schemeClr>
                          </a:solidFill>
                          <a:latin typeface="Century Gothic" panose="020B0502020202020204" pitchFamily="34" charset="0"/>
                        </a:rPr>
                        <a:t>vrai</a:t>
                      </a:r>
                      <a:r>
                        <a:rPr lang="en-GB" sz="2400" b="0" dirty="0">
                          <a:solidFill>
                            <a:schemeClr val="accent1">
                              <a:lumMod val="50000"/>
                            </a:schemeClr>
                          </a:solidFill>
                          <a:latin typeface="Century Gothic" panose="020B0502020202020204" pitchFamily="34" charset="0"/>
                        </a:rPr>
                        <a:t> / faux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1">
                              <a:lumMod val="50000"/>
                            </a:schemeClr>
                          </a:solidFill>
                          <a:latin typeface="Century Gothic" panose="020B0502020202020204" pitchFamily="34" charset="0"/>
                        </a:rPr>
                        <a:t>Un </a:t>
                      </a:r>
                      <a:r>
                        <a:rPr lang="en-GB" sz="2400" b="0" dirty="0" err="1">
                          <a:solidFill>
                            <a:schemeClr val="accent1">
                              <a:lumMod val="50000"/>
                            </a:schemeClr>
                          </a:solidFill>
                          <a:latin typeface="Century Gothic" panose="020B0502020202020204" pitchFamily="34" charset="0"/>
                        </a:rPr>
                        <a:t>concombre</a:t>
                      </a:r>
                      <a:r>
                        <a:rPr lang="en-GB" sz="2400" b="0" dirty="0">
                          <a:solidFill>
                            <a:schemeClr val="accent1">
                              <a:lumMod val="50000"/>
                            </a:schemeClr>
                          </a:solidFill>
                          <a:latin typeface="Century Gothic" panose="020B0502020202020204" pitchFamily="34" charset="0"/>
                        </a:rPr>
                        <a:t> </a:t>
                      </a:r>
                      <a:r>
                        <a:rPr lang="en-GB" sz="2400" b="0" dirty="0" err="1">
                          <a:solidFill>
                            <a:schemeClr val="accent1">
                              <a:lumMod val="50000"/>
                            </a:schemeClr>
                          </a:solidFill>
                          <a:latin typeface="Century Gothic" panose="020B0502020202020204" pitchFamily="34" charset="0"/>
                        </a:rPr>
                        <a:t>est</a:t>
                      </a:r>
                      <a:r>
                        <a:rPr lang="en-GB" sz="2400" b="0" dirty="0">
                          <a:solidFill>
                            <a:schemeClr val="accent1">
                              <a:lumMod val="50000"/>
                            </a:schemeClr>
                          </a:solidFill>
                          <a:latin typeface="Century Gothic" panose="020B0502020202020204" pitchFamily="34" charset="0"/>
                        </a:rPr>
                        <a:t> </a:t>
                      </a:r>
                      <a:r>
                        <a:rPr lang="en-GB" sz="2400" b="1" dirty="0">
                          <a:solidFill>
                            <a:schemeClr val="accent1">
                              <a:lumMod val="50000"/>
                            </a:schemeClr>
                          </a:solidFill>
                          <a:latin typeface="Century Gothic" panose="020B0502020202020204" pitchFamily="34" charset="0"/>
                        </a:rPr>
                        <a:t>vert</a:t>
                      </a:r>
                      <a:r>
                        <a:rPr lang="en-GB" sz="2400" b="0" dirty="0">
                          <a:solidFill>
                            <a:schemeClr val="accent1">
                              <a:lumMod val="50000"/>
                            </a:schemeClr>
                          </a:solidFill>
                          <a:latin typeface="Century Gothic" panose="020B0502020202020204" pitchFamily="34" charset="0"/>
                        </a:rPr>
                        <a:t>.</a:t>
                      </a:r>
                    </a:p>
                  </a:txBody>
                  <a:tcPr/>
                </a:tc>
                <a:extLst>
                  <a:ext uri="{0D108BD9-81ED-4DB2-BD59-A6C34878D82A}">
                    <a16:rowId xmlns="" xmlns:a16="http://schemas.microsoft.com/office/drawing/2014/main" val="2460598376"/>
                  </a:ext>
                </a:extLst>
              </a:tr>
              <a:tr h="784535">
                <a:tc>
                  <a:txBody>
                    <a:bodyPr/>
                    <a:lstStyle/>
                    <a:p>
                      <a:r>
                        <a:rPr lang="en-GB" sz="2400" b="1" dirty="0">
                          <a:solidFill>
                            <a:schemeClr val="accent1">
                              <a:lumMod val="50000"/>
                            </a:schemeClr>
                          </a:solidFill>
                          <a:latin typeface="Century Gothic" panose="020B0502020202020204" pitchFamily="34" charset="0"/>
                        </a:rPr>
                        <a:t>5. </a:t>
                      </a:r>
                      <a:r>
                        <a:rPr lang="en-GB" sz="2400" b="0" dirty="0">
                          <a:solidFill>
                            <a:schemeClr val="accent1">
                              <a:lumMod val="50000"/>
                            </a:schemeClr>
                          </a:solidFill>
                          <a:latin typeface="Century Gothic" panose="020B0502020202020204" pitchFamily="34" charset="0"/>
                        </a:rPr>
                        <a:t>Une </a:t>
                      </a:r>
                      <a:r>
                        <a:rPr lang="en-GB" sz="2400" b="0" dirty="0" err="1">
                          <a:solidFill>
                            <a:schemeClr val="accent1">
                              <a:lumMod val="50000"/>
                            </a:schemeClr>
                          </a:solidFill>
                          <a:latin typeface="Century Gothic" panose="020B0502020202020204" pitchFamily="34" charset="0"/>
                        </a:rPr>
                        <a:t>plante</a:t>
                      </a:r>
                      <a:r>
                        <a:rPr lang="en-GB" sz="2400" b="0" dirty="0">
                          <a:solidFill>
                            <a:schemeClr val="accent1">
                              <a:lumMod val="50000"/>
                            </a:schemeClr>
                          </a:solidFill>
                          <a:latin typeface="Century Gothic" panose="020B0502020202020204" pitchFamily="34" charset="0"/>
                        </a:rPr>
                        <a:t> </a:t>
                      </a:r>
                      <a:r>
                        <a:rPr lang="en-GB" sz="2400" b="0" dirty="0" err="1">
                          <a:solidFill>
                            <a:schemeClr val="accent1">
                              <a:lumMod val="50000"/>
                            </a:schemeClr>
                          </a:solidFill>
                          <a:latin typeface="Century Gothic" panose="020B0502020202020204" pitchFamily="34" charset="0"/>
                        </a:rPr>
                        <a:t>est</a:t>
                      </a:r>
                      <a:r>
                        <a:rPr lang="en-GB" sz="2400" b="0" dirty="0">
                          <a:solidFill>
                            <a:schemeClr val="accent1">
                              <a:lumMod val="50000"/>
                            </a:schemeClr>
                          </a:solidFill>
                          <a:latin typeface="Century Gothic" panose="020B0502020202020204" pitchFamily="34" charset="0"/>
                        </a:rPr>
                        <a:t> indigo.</a:t>
                      </a:r>
                    </a:p>
                  </a:txBody>
                  <a:tcPr/>
                </a:tc>
                <a:tc>
                  <a:txBody>
                    <a:bodyPr/>
                    <a:lstStyle/>
                    <a:p>
                      <a:r>
                        <a:rPr lang="en-GB" sz="2400" b="0" dirty="0" err="1">
                          <a:solidFill>
                            <a:schemeClr val="accent1">
                              <a:lumMod val="50000"/>
                            </a:schemeClr>
                          </a:solidFill>
                          <a:latin typeface="Century Gothic" panose="020B0502020202020204" pitchFamily="34" charset="0"/>
                        </a:rPr>
                        <a:t>C’est</a:t>
                      </a:r>
                      <a:r>
                        <a:rPr lang="en-GB" sz="2400" b="0" dirty="0">
                          <a:solidFill>
                            <a:schemeClr val="accent1">
                              <a:lumMod val="50000"/>
                            </a:schemeClr>
                          </a:solidFill>
                          <a:latin typeface="Century Gothic" panose="020B0502020202020204" pitchFamily="34" charset="0"/>
                        </a:rPr>
                        <a:t> </a:t>
                      </a:r>
                      <a:r>
                        <a:rPr lang="en-GB" sz="2400" b="0" dirty="0" err="1">
                          <a:solidFill>
                            <a:schemeClr val="accent1">
                              <a:lumMod val="50000"/>
                            </a:schemeClr>
                          </a:solidFill>
                          <a:latin typeface="Century Gothic" panose="020B0502020202020204" pitchFamily="34" charset="0"/>
                        </a:rPr>
                        <a:t>vrai</a:t>
                      </a:r>
                      <a:r>
                        <a:rPr lang="en-GB" sz="2400" b="0" dirty="0">
                          <a:solidFill>
                            <a:schemeClr val="accent1">
                              <a:lumMod val="50000"/>
                            </a:schemeClr>
                          </a:solidFill>
                          <a:latin typeface="Century Gothic" panose="020B0502020202020204" pitchFamily="34" charset="0"/>
                        </a:rPr>
                        <a:t> / faux !</a:t>
                      </a:r>
                    </a:p>
                    <a:p>
                      <a:r>
                        <a:rPr lang="en-GB" sz="2400" b="0" dirty="0">
                          <a:solidFill>
                            <a:schemeClr val="accent1">
                              <a:lumMod val="50000"/>
                            </a:schemeClr>
                          </a:solidFill>
                          <a:latin typeface="Century Gothic" panose="020B0502020202020204" pitchFamily="34" charset="0"/>
                        </a:rPr>
                        <a:t>Une </a:t>
                      </a:r>
                      <a:r>
                        <a:rPr lang="en-GB" sz="2400" b="0" dirty="0" err="1">
                          <a:solidFill>
                            <a:schemeClr val="accent1">
                              <a:lumMod val="50000"/>
                            </a:schemeClr>
                          </a:solidFill>
                          <a:latin typeface="Century Gothic" panose="020B0502020202020204" pitchFamily="34" charset="0"/>
                        </a:rPr>
                        <a:t>plante</a:t>
                      </a:r>
                      <a:r>
                        <a:rPr lang="en-GB" sz="2400" b="0" dirty="0">
                          <a:solidFill>
                            <a:schemeClr val="accent1">
                              <a:lumMod val="50000"/>
                            </a:schemeClr>
                          </a:solidFill>
                          <a:latin typeface="Century Gothic" panose="020B0502020202020204" pitchFamily="34" charset="0"/>
                        </a:rPr>
                        <a:t> </a:t>
                      </a:r>
                      <a:r>
                        <a:rPr lang="en-GB" sz="2400" b="0" dirty="0" err="1">
                          <a:solidFill>
                            <a:schemeClr val="accent1">
                              <a:lumMod val="50000"/>
                            </a:schemeClr>
                          </a:solidFill>
                          <a:latin typeface="Century Gothic" panose="020B0502020202020204" pitchFamily="34" charset="0"/>
                        </a:rPr>
                        <a:t>est</a:t>
                      </a:r>
                      <a:r>
                        <a:rPr lang="en-GB" sz="2400" b="0" dirty="0">
                          <a:solidFill>
                            <a:schemeClr val="accent1">
                              <a:lumMod val="50000"/>
                            </a:schemeClr>
                          </a:solidFill>
                          <a:latin typeface="Century Gothic" panose="020B0502020202020204" pitchFamily="34" charset="0"/>
                        </a:rPr>
                        <a:t> </a:t>
                      </a:r>
                      <a:r>
                        <a:rPr lang="en-GB" sz="2400" b="1" dirty="0" err="1">
                          <a:solidFill>
                            <a:schemeClr val="accent1">
                              <a:lumMod val="50000"/>
                            </a:schemeClr>
                          </a:solidFill>
                          <a:latin typeface="Century Gothic" panose="020B0502020202020204" pitchFamily="34" charset="0"/>
                        </a:rPr>
                        <a:t>vert</a:t>
                      </a:r>
                      <a:r>
                        <a:rPr lang="en-GB" sz="2400" b="1" dirty="0" err="1">
                          <a:solidFill>
                            <a:srgbClr val="E56700"/>
                          </a:solidFill>
                          <a:latin typeface="Century Gothic" panose="020B0502020202020204" pitchFamily="34" charset="0"/>
                        </a:rPr>
                        <a:t>e</a:t>
                      </a:r>
                      <a:r>
                        <a:rPr lang="en-GB" sz="2400" b="0" dirty="0">
                          <a:solidFill>
                            <a:schemeClr val="accent1">
                              <a:lumMod val="50000"/>
                            </a:schemeClr>
                          </a:solidFill>
                          <a:latin typeface="Century Gothic" panose="020B0502020202020204" pitchFamily="34" charset="0"/>
                        </a:rPr>
                        <a:t>.</a:t>
                      </a:r>
                    </a:p>
                  </a:txBody>
                  <a:tcPr/>
                </a:tc>
                <a:extLst>
                  <a:ext uri="{0D108BD9-81ED-4DB2-BD59-A6C34878D82A}">
                    <a16:rowId xmlns="" xmlns:a16="http://schemas.microsoft.com/office/drawing/2014/main" val="2889839488"/>
                  </a:ext>
                </a:extLst>
              </a:tr>
              <a:tr h="784535">
                <a:tc>
                  <a:txBody>
                    <a:bodyPr/>
                    <a:lstStyle/>
                    <a:p>
                      <a:r>
                        <a:rPr lang="en-GB" sz="2400" b="1" dirty="0">
                          <a:solidFill>
                            <a:schemeClr val="accent1">
                              <a:lumMod val="50000"/>
                            </a:schemeClr>
                          </a:solidFill>
                          <a:latin typeface="Century Gothic" panose="020B0502020202020204" pitchFamily="34" charset="0"/>
                        </a:rPr>
                        <a:t>6. </a:t>
                      </a:r>
                      <a:r>
                        <a:rPr lang="en-GB" sz="2400" b="0" dirty="0">
                          <a:solidFill>
                            <a:schemeClr val="accent1">
                              <a:lumMod val="50000"/>
                            </a:schemeClr>
                          </a:solidFill>
                          <a:latin typeface="Century Gothic" panose="020B0502020202020204" pitchFamily="34" charset="0"/>
                        </a:rPr>
                        <a:t>Une carotte </a:t>
                      </a:r>
                      <a:r>
                        <a:rPr lang="en-GB" sz="2400" b="0" dirty="0" err="1">
                          <a:solidFill>
                            <a:schemeClr val="accent1">
                              <a:lumMod val="50000"/>
                            </a:schemeClr>
                          </a:solidFill>
                          <a:latin typeface="Century Gothic" panose="020B0502020202020204" pitchFamily="34" charset="0"/>
                        </a:rPr>
                        <a:t>est</a:t>
                      </a:r>
                      <a:r>
                        <a:rPr lang="en-GB" sz="2400" b="0" dirty="0">
                          <a:solidFill>
                            <a:schemeClr val="accent1">
                              <a:lumMod val="50000"/>
                            </a:schemeClr>
                          </a:solidFill>
                          <a:latin typeface="Century Gothic" panose="020B0502020202020204" pitchFamily="34" charset="0"/>
                        </a:rPr>
                        <a:t> orange.</a:t>
                      </a:r>
                    </a:p>
                  </a:txBody>
                  <a:tcPr/>
                </a:tc>
                <a:tc>
                  <a:txBody>
                    <a:bodyPr/>
                    <a:lstStyle/>
                    <a:p>
                      <a:r>
                        <a:rPr lang="en-GB" sz="2400" b="0" dirty="0" err="1">
                          <a:solidFill>
                            <a:schemeClr val="accent1">
                              <a:lumMod val="50000"/>
                            </a:schemeClr>
                          </a:solidFill>
                          <a:latin typeface="Century Gothic" panose="020B0502020202020204" pitchFamily="34" charset="0"/>
                        </a:rPr>
                        <a:t>C’est</a:t>
                      </a:r>
                      <a:r>
                        <a:rPr lang="en-GB" sz="2400" b="0" dirty="0">
                          <a:solidFill>
                            <a:schemeClr val="accent1">
                              <a:lumMod val="50000"/>
                            </a:schemeClr>
                          </a:solidFill>
                          <a:latin typeface="Century Gothic" panose="020B0502020202020204" pitchFamily="34" charset="0"/>
                        </a:rPr>
                        <a:t> </a:t>
                      </a:r>
                      <a:r>
                        <a:rPr lang="en-GB" sz="2400" b="0" dirty="0" err="1">
                          <a:solidFill>
                            <a:schemeClr val="accent1">
                              <a:lumMod val="50000"/>
                            </a:schemeClr>
                          </a:solidFill>
                          <a:latin typeface="Century Gothic" panose="020B0502020202020204" pitchFamily="34" charset="0"/>
                        </a:rPr>
                        <a:t>vrai</a:t>
                      </a:r>
                      <a:r>
                        <a:rPr lang="en-GB" sz="2400" b="0" dirty="0">
                          <a:solidFill>
                            <a:schemeClr val="accent1">
                              <a:lumMod val="50000"/>
                            </a:schemeClr>
                          </a:solidFill>
                          <a:latin typeface="Century Gothic" panose="020B0502020202020204" pitchFamily="34" charset="0"/>
                        </a:rPr>
                        <a:t> / faux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1">
                              <a:lumMod val="50000"/>
                            </a:schemeClr>
                          </a:solidFill>
                          <a:latin typeface="Century Gothic" panose="020B0502020202020204" pitchFamily="34" charset="0"/>
                        </a:rPr>
                        <a:t>Une carotte </a:t>
                      </a:r>
                      <a:r>
                        <a:rPr lang="en-GB" sz="2400" b="0" dirty="0" err="1">
                          <a:solidFill>
                            <a:schemeClr val="accent1">
                              <a:lumMod val="50000"/>
                            </a:schemeClr>
                          </a:solidFill>
                          <a:latin typeface="Century Gothic" panose="020B0502020202020204" pitchFamily="34" charset="0"/>
                        </a:rPr>
                        <a:t>est</a:t>
                      </a:r>
                      <a:r>
                        <a:rPr lang="en-GB" sz="2400" b="0" dirty="0">
                          <a:solidFill>
                            <a:schemeClr val="accent1">
                              <a:lumMod val="50000"/>
                            </a:schemeClr>
                          </a:solidFill>
                          <a:latin typeface="Century Gothic" panose="020B0502020202020204" pitchFamily="34" charset="0"/>
                        </a:rPr>
                        <a:t> </a:t>
                      </a:r>
                      <a:r>
                        <a:rPr lang="en-GB" sz="2400" b="1" dirty="0">
                          <a:solidFill>
                            <a:schemeClr val="accent1">
                              <a:lumMod val="50000"/>
                            </a:schemeClr>
                          </a:solidFill>
                          <a:latin typeface="Century Gothic" panose="020B0502020202020204" pitchFamily="34" charset="0"/>
                        </a:rPr>
                        <a:t>orange</a:t>
                      </a:r>
                      <a:r>
                        <a:rPr lang="en-GB" sz="2400" b="0" dirty="0">
                          <a:solidFill>
                            <a:schemeClr val="accent1">
                              <a:lumMod val="50000"/>
                            </a:schemeClr>
                          </a:solidFill>
                          <a:latin typeface="Century Gothic" panose="020B0502020202020204" pitchFamily="34" charset="0"/>
                        </a:rPr>
                        <a:t>.</a:t>
                      </a:r>
                    </a:p>
                  </a:txBody>
                  <a:tcPr/>
                </a:tc>
                <a:extLst>
                  <a:ext uri="{0D108BD9-81ED-4DB2-BD59-A6C34878D82A}">
                    <a16:rowId xmlns="" xmlns:a16="http://schemas.microsoft.com/office/drawing/2014/main" val="1982930578"/>
                  </a:ext>
                </a:extLst>
              </a:tr>
            </a:tbl>
          </a:graphicData>
        </a:graphic>
      </p:graphicFrame>
      <p:pic>
        <p:nvPicPr>
          <p:cNvPr id="18" name="Picture 17" descr="background rectangle">
            <a:extLst>
              <a:ext uri="{C183D7F6-B498-43B3-948B-1728B52AA6E4}">
                <adec:decorative xmlns=""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 name="Title 1"/>
          <p:cNvSpPr>
            <a:spLocks noGrp="1"/>
          </p:cNvSpPr>
          <p:nvPr>
            <p:ph type="title"/>
          </p:nvPr>
        </p:nvSpPr>
        <p:spPr>
          <a:xfrm>
            <a:off x="-2" y="-15563"/>
            <a:ext cx="10515600" cy="1325563"/>
          </a:xfrm>
        </p:spPr>
        <p:txBody>
          <a:bodyPr>
            <a:normAutofit/>
          </a:bodyPr>
          <a:lstStyle/>
          <a:p>
            <a:r>
              <a:rPr lang="en-GB" sz="3600" b="1" dirty="0" err="1">
                <a:solidFill>
                  <a:schemeClr val="bg1"/>
                </a:solidFill>
              </a:rPr>
              <a:t>Vrai</a:t>
            </a:r>
            <a:r>
              <a:rPr lang="en-GB" sz="3600" b="1" dirty="0">
                <a:solidFill>
                  <a:schemeClr val="bg1"/>
                </a:solidFill>
              </a:rPr>
              <a:t> </a:t>
            </a:r>
            <a:r>
              <a:rPr lang="en-GB" sz="3600" b="1" dirty="0" err="1">
                <a:solidFill>
                  <a:schemeClr val="bg1"/>
                </a:solidFill>
              </a:rPr>
              <a:t>ou</a:t>
            </a:r>
            <a:r>
              <a:rPr lang="en-GB" sz="3600" b="1" dirty="0">
                <a:solidFill>
                  <a:schemeClr val="bg1"/>
                </a:solidFill>
              </a:rPr>
              <a:t> faux ?</a:t>
            </a:r>
          </a:p>
        </p:txBody>
      </p:sp>
      <p:sp>
        <p:nvSpPr>
          <p:cNvPr id="4" name="Rounded Rectangle 46">
            <a:extLst>
              <a:ext uri="{FF2B5EF4-FFF2-40B4-BE49-F238E27FC236}">
                <a16:creationId xmlns="" xmlns:a16="http://schemas.microsoft.com/office/drawing/2014/main" id="{1A84F688-79D2-4FCC-B858-0414835DF09D}"/>
              </a:ext>
            </a:extLst>
          </p:cNvPr>
          <p:cNvSpPr/>
          <p:nvPr/>
        </p:nvSpPr>
        <p:spPr>
          <a:xfrm>
            <a:off x="10133556" y="249869"/>
            <a:ext cx="177636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sz="2000" b="1" dirty="0">
                <a:solidFill>
                  <a:prstClr val="white"/>
                </a:solidFill>
                <a:latin typeface="Century Gothic" panose="020B0502020202020204" pitchFamily="34" charset="0"/>
              </a:rPr>
              <a:t>lire / </a:t>
            </a:r>
            <a:r>
              <a:rPr lang="en-GB" sz="2000" b="1" dirty="0" err="1">
                <a:solidFill>
                  <a:prstClr val="white"/>
                </a:solidFill>
                <a:latin typeface="Century Gothic" panose="020B0502020202020204" pitchFamily="34" charset="0"/>
              </a:rPr>
              <a:t>écrire</a:t>
            </a:r>
            <a:r>
              <a:rPr lang="en-GB" sz="2000" b="1" dirty="0">
                <a:solidFill>
                  <a:prstClr val="white"/>
                </a:solidFill>
                <a:latin typeface="Century Gothic" panose="020B0502020202020204" pitchFamily="34" charset="0"/>
              </a:rPr>
              <a:t> </a:t>
            </a:r>
          </a:p>
        </p:txBody>
      </p:sp>
      <p:sp>
        <p:nvSpPr>
          <p:cNvPr id="7" name="Speech Bubble: Rectangle with Corners Rounded 6">
            <a:extLst>
              <a:ext uri="{FF2B5EF4-FFF2-40B4-BE49-F238E27FC236}">
                <a16:creationId xmlns="" xmlns:a16="http://schemas.microsoft.com/office/drawing/2014/main" id="{68C47A2A-6CC4-4E49-8A05-4B447AA95169}"/>
              </a:ext>
            </a:extLst>
          </p:cNvPr>
          <p:cNvSpPr/>
          <p:nvPr/>
        </p:nvSpPr>
        <p:spPr>
          <a:xfrm>
            <a:off x="6457245" y="260983"/>
            <a:ext cx="3498285" cy="731836"/>
          </a:xfrm>
          <a:prstGeom prst="wedgeRoundRectCallout">
            <a:avLst>
              <a:gd name="adj1" fmla="val -20833"/>
              <a:gd name="adj2" fmla="val 74995"/>
              <a:gd name="adj3" fmla="val 16667"/>
            </a:avLst>
          </a:prstGeom>
          <a:solidFill>
            <a:schemeClr val="accent1">
              <a:lumMod val="50000"/>
            </a:schemeClr>
          </a:solidFill>
          <a:ln>
            <a:solidFill>
              <a:srgbClr val="E5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Careful! </a:t>
            </a:r>
            <a:r>
              <a:rPr lang="en-GB" sz="2000" dirty="0">
                <a:solidFill>
                  <a:prstClr val="white"/>
                </a:solidFill>
                <a:latin typeface="Century Gothic" panose="020B0502020202020204" pitchFamily="34" charset="0"/>
              </a:rPr>
              <a:t>What adjective ending do you need?</a:t>
            </a:r>
          </a:p>
        </p:txBody>
      </p:sp>
      <p:pic>
        <p:nvPicPr>
          <p:cNvPr id="2050" name="Picture 2" descr="Redrose Clip Art">
            <a:extLst>
              <a:ext uri="{FF2B5EF4-FFF2-40B4-BE49-F238E27FC236}">
                <a16:creationId xmlns="" xmlns:a16="http://schemas.microsoft.com/office/drawing/2014/main" id="{9A87E48A-B9F8-426C-8C9F-62623CB756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815041">
            <a:off x="3521180" y="850811"/>
            <a:ext cx="1036765" cy="129595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wave">
            <a:extLst>
              <a:ext uri="{FF2B5EF4-FFF2-40B4-BE49-F238E27FC236}">
                <a16:creationId xmlns="" xmlns:a16="http://schemas.microsoft.com/office/drawing/2014/main" id="{AA26756B-764D-41E6-9C32-31A0EE2AC01E}"/>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29675" b="67480" l="5634" r="96714">
                        <a14:foregroundMark x1="7512" y1="43902" x2="7512" y2="43902"/>
                        <a14:foregroundMark x1="91080" y1="60976" x2="91080" y2="60976"/>
                        <a14:foregroundMark x1="6573" y1="41870" x2="6573" y2="41870"/>
                        <a14:foregroundMark x1="7042" y1="42683" x2="7042" y2="42683"/>
                        <a14:foregroundMark x1="94836" y1="65041" x2="94836" y2="65041"/>
                        <a14:foregroundMark x1="95775" y1="60569" x2="95775" y2="60569"/>
                        <a14:foregroundMark x1="97183" y1="67480" x2="97183" y2="67480"/>
                        <a14:foregroundMark x1="94366" y1="60163" x2="94366" y2="60163"/>
                        <a14:foregroundMark x1="95305" y1="60569" x2="95305" y2="60569"/>
                        <a14:foregroundMark x1="5634" y1="42276" x2="5634" y2="42276"/>
                        <a14:foregroundMark x1="7042" y1="41463" x2="7042" y2="41463"/>
                        <a14:foregroundMark x1="7512" y1="42276" x2="7512" y2="42276"/>
                        <a14:foregroundMark x1="7512" y1="42683" x2="7512" y2="42683"/>
                        <a14:foregroundMark x1="7512" y1="42683" x2="7512" y2="42683"/>
                        <a14:foregroundMark x1="92488" y1="66260" x2="92488" y2="66260"/>
                        <a14:backgroundMark x1="88732" y1="34959" x2="88732" y2="34959"/>
                        <a14:backgroundMark x1="6573" y1="43089" x2="6573" y2="43089"/>
                        <a14:backgroundMark x1="6573" y1="42276" x2="6573" y2="42276"/>
                        <a14:backgroundMark x1="7512" y1="42276" x2="7512" y2="42276"/>
                        <a14:backgroundMark x1="94836" y1="60569" x2="94836" y2="60569"/>
                        <a14:backgroundMark x1="93427" y1="59756" x2="93427" y2="59756"/>
                        <a14:backgroundMark x1="7981" y1="43089" x2="7981" y2="43089"/>
                        <a14:backgroundMark x1="81221" y1="34959" x2="81221" y2="34959"/>
                        <a14:backgroundMark x1="92019" y1="66260" x2="92019" y2="66260"/>
                      </a14:backgroundRemoval>
                    </a14:imgEffect>
                  </a14:imgLayer>
                </a14:imgProps>
              </a:ext>
              <a:ext uri="{28A0092B-C50C-407E-A947-70E740481C1C}">
                <a14:useLocalDpi xmlns:a14="http://schemas.microsoft.com/office/drawing/2010/main" val="0"/>
              </a:ext>
            </a:extLst>
          </a:blip>
          <a:srcRect t="25479" r="446" b="30622"/>
          <a:stretch/>
        </p:blipFill>
        <p:spPr bwMode="auto">
          <a:xfrm>
            <a:off x="4113293" y="2139014"/>
            <a:ext cx="1357867" cy="69157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anana Clip Art">
            <a:extLst>
              <a:ext uri="{FF2B5EF4-FFF2-40B4-BE49-F238E27FC236}">
                <a16:creationId xmlns="" xmlns:a16="http://schemas.microsoft.com/office/drawing/2014/main" id="{8606F666-2467-47FC-9936-D206907CB85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47095" y="2907099"/>
            <a:ext cx="956310" cy="71085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cumber Clip Art">
            <a:extLst>
              <a:ext uri="{FF2B5EF4-FFF2-40B4-BE49-F238E27FC236}">
                <a16:creationId xmlns="" xmlns:a16="http://schemas.microsoft.com/office/drawing/2014/main" id="{CA1BF1E2-B4C9-469E-9B25-BEEE4A965C9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76077" y="3805412"/>
            <a:ext cx="908519" cy="76168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Seedling, Potted Plant, Sapling, Plant, Growing, Growth">
            <a:extLst>
              <a:ext uri="{FF2B5EF4-FFF2-40B4-BE49-F238E27FC236}">
                <a16:creationId xmlns="" xmlns:a16="http://schemas.microsoft.com/office/drawing/2014/main" id="{55A33FE7-1000-44EA-B298-5A95032EDEA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184596" y="4301958"/>
            <a:ext cx="908519" cy="119585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Carrot, Vegetable, Food, Fresh, Healthy, Organic">
            <a:extLst>
              <a:ext uri="{FF2B5EF4-FFF2-40B4-BE49-F238E27FC236}">
                <a16:creationId xmlns="" xmlns:a16="http://schemas.microsoft.com/office/drawing/2014/main" id="{6B1364D9-E447-4476-991D-4FB89FE55A9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123854" y="5297302"/>
            <a:ext cx="1060742" cy="89745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 xmlns:a16="http://schemas.microsoft.com/office/drawing/2014/main" id="{047D9A69-8F19-4ECD-8BC7-D28DD83A4687}"/>
              </a:ext>
            </a:extLst>
          </p:cNvPr>
          <p:cNvSpPr/>
          <p:nvPr/>
        </p:nvSpPr>
        <p:spPr>
          <a:xfrm>
            <a:off x="6985552" y="1353344"/>
            <a:ext cx="864389" cy="333638"/>
          </a:xfrm>
          <a:prstGeom prst="rect">
            <a:avLst/>
          </a:prstGeom>
          <a:solidFill>
            <a:srgbClr val="FCECE8"/>
          </a:solidFill>
          <a:ln>
            <a:solidFill>
              <a:srgbClr val="FCEC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Tw Cen MT"/>
            </a:endParaRPr>
          </a:p>
        </p:txBody>
      </p:sp>
      <p:sp>
        <p:nvSpPr>
          <p:cNvPr id="12" name="Rectangle 11">
            <a:extLst>
              <a:ext uri="{FF2B5EF4-FFF2-40B4-BE49-F238E27FC236}">
                <a16:creationId xmlns="" xmlns:a16="http://schemas.microsoft.com/office/drawing/2014/main" id="{34616FDF-6F46-489F-91C9-68D5FA3B1B88}"/>
              </a:ext>
            </a:extLst>
          </p:cNvPr>
          <p:cNvSpPr/>
          <p:nvPr/>
        </p:nvSpPr>
        <p:spPr>
          <a:xfrm>
            <a:off x="7983945" y="1738244"/>
            <a:ext cx="1396604" cy="333638"/>
          </a:xfrm>
          <a:prstGeom prst="rect">
            <a:avLst/>
          </a:prstGeom>
          <a:solidFill>
            <a:srgbClr val="FCECE8"/>
          </a:solidFill>
          <a:ln>
            <a:solidFill>
              <a:srgbClr val="FCEC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5B9BD5">
                    <a:lumMod val="50000"/>
                  </a:srgbClr>
                </a:solidFill>
                <a:latin typeface="Century Gothic" panose="020B0502020202020204" pitchFamily="34" charset="0"/>
              </a:rPr>
              <a:t>_________</a:t>
            </a:r>
          </a:p>
        </p:txBody>
      </p:sp>
      <p:sp>
        <p:nvSpPr>
          <p:cNvPr id="13" name="Rectangle 12">
            <a:extLst>
              <a:ext uri="{FF2B5EF4-FFF2-40B4-BE49-F238E27FC236}">
                <a16:creationId xmlns="" xmlns:a16="http://schemas.microsoft.com/office/drawing/2014/main" id="{C1327153-DC99-44BE-83B1-5CAAB7EFA3DB}"/>
              </a:ext>
            </a:extLst>
          </p:cNvPr>
          <p:cNvSpPr/>
          <p:nvPr/>
        </p:nvSpPr>
        <p:spPr>
          <a:xfrm>
            <a:off x="6985553" y="2176866"/>
            <a:ext cx="864388" cy="333638"/>
          </a:xfrm>
          <a:prstGeom prst="rect">
            <a:avLst/>
          </a:prstGeom>
          <a:solidFill>
            <a:srgbClr val="F8D7CD"/>
          </a:solidFill>
          <a:ln>
            <a:solidFill>
              <a:srgbClr val="F8D7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Tw Cen MT"/>
            </a:endParaRPr>
          </a:p>
        </p:txBody>
      </p:sp>
      <p:sp>
        <p:nvSpPr>
          <p:cNvPr id="14" name="Rectangle 13">
            <a:extLst>
              <a:ext uri="{FF2B5EF4-FFF2-40B4-BE49-F238E27FC236}">
                <a16:creationId xmlns="" xmlns:a16="http://schemas.microsoft.com/office/drawing/2014/main" id="{194C2600-2812-487C-8D90-665EA47AE518}"/>
              </a:ext>
            </a:extLst>
          </p:cNvPr>
          <p:cNvSpPr/>
          <p:nvPr/>
        </p:nvSpPr>
        <p:spPr>
          <a:xfrm>
            <a:off x="8369610" y="2564965"/>
            <a:ext cx="1396604" cy="333638"/>
          </a:xfrm>
          <a:prstGeom prst="rect">
            <a:avLst/>
          </a:prstGeom>
          <a:solidFill>
            <a:srgbClr val="F8D7CD"/>
          </a:solidFill>
          <a:ln>
            <a:solidFill>
              <a:srgbClr val="F8D7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5B9BD5">
                    <a:lumMod val="50000"/>
                  </a:srgbClr>
                </a:solidFill>
                <a:latin typeface="Century Gothic" panose="020B0502020202020204" pitchFamily="34" charset="0"/>
              </a:rPr>
              <a:t>_________</a:t>
            </a:r>
          </a:p>
        </p:txBody>
      </p:sp>
      <p:sp>
        <p:nvSpPr>
          <p:cNvPr id="15" name="Rectangle 14">
            <a:extLst>
              <a:ext uri="{FF2B5EF4-FFF2-40B4-BE49-F238E27FC236}">
                <a16:creationId xmlns="" xmlns:a16="http://schemas.microsoft.com/office/drawing/2014/main" id="{1CB08D6D-DCB7-4907-93BC-F09530D29868}"/>
              </a:ext>
            </a:extLst>
          </p:cNvPr>
          <p:cNvSpPr/>
          <p:nvPr/>
        </p:nvSpPr>
        <p:spPr>
          <a:xfrm>
            <a:off x="7617188" y="3000388"/>
            <a:ext cx="956310" cy="333638"/>
          </a:xfrm>
          <a:prstGeom prst="rect">
            <a:avLst/>
          </a:prstGeom>
          <a:solidFill>
            <a:srgbClr val="FCECE8"/>
          </a:solidFill>
          <a:ln>
            <a:solidFill>
              <a:srgbClr val="FCEC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Tw Cen MT"/>
            </a:endParaRPr>
          </a:p>
        </p:txBody>
      </p:sp>
      <p:sp>
        <p:nvSpPr>
          <p:cNvPr id="16" name="Rectangle 15">
            <a:extLst>
              <a:ext uri="{FF2B5EF4-FFF2-40B4-BE49-F238E27FC236}">
                <a16:creationId xmlns="" xmlns:a16="http://schemas.microsoft.com/office/drawing/2014/main" id="{6B09423F-24B1-4DFA-B135-D516BAF3319B}"/>
              </a:ext>
            </a:extLst>
          </p:cNvPr>
          <p:cNvSpPr/>
          <p:nvPr/>
        </p:nvSpPr>
        <p:spPr>
          <a:xfrm>
            <a:off x="8573498" y="3391686"/>
            <a:ext cx="1396604" cy="333638"/>
          </a:xfrm>
          <a:prstGeom prst="rect">
            <a:avLst/>
          </a:prstGeom>
          <a:solidFill>
            <a:srgbClr val="FCECE8"/>
          </a:solidFill>
          <a:ln>
            <a:solidFill>
              <a:srgbClr val="FCEC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5B9BD5">
                    <a:lumMod val="50000"/>
                  </a:srgbClr>
                </a:solidFill>
                <a:latin typeface="Century Gothic" panose="020B0502020202020204" pitchFamily="34" charset="0"/>
              </a:rPr>
              <a:t>_________</a:t>
            </a:r>
          </a:p>
        </p:txBody>
      </p:sp>
      <p:sp>
        <p:nvSpPr>
          <p:cNvPr id="17" name="Rectangle 16">
            <a:extLst>
              <a:ext uri="{FF2B5EF4-FFF2-40B4-BE49-F238E27FC236}">
                <a16:creationId xmlns="" xmlns:a16="http://schemas.microsoft.com/office/drawing/2014/main" id="{4906F919-8931-4422-8605-7148DB662115}"/>
              </a:ext>
            </a:extLst>
          </p:cNvPr>
          <p:cNvSpPr/>
          <p:nvPr/>
        </p:nvSpPr>
        <p:spPr>
          <a:xfrm>
            <a:off x="6985552" y="3823910"/>
            <a:ext cx="864388" cy="333638"/>
          </a:xfrm>
          <a:prstGeom prst="rect">
            <a:avLst/>
          </a:prstGeom>
          <a:solidFill>
            <a:srgbClr val="F8D7CD"/>
          </a:solidFill>
          <a:ln>
            <a:solidFill>
              <a:srgbClr val="F8D7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Tw Cen MT"/>
            </a:endParaRPr>
          </a:p>
        </p:txBody>
      </p:sp>
      <p:sp>
        <p:nvSpPr>
          <p:cNvPr id="36" name="Rectangle 35">
            <a:extLst>
              <a:ext uri="{FF2B5EF4-FFF2-40B4-BE49-F238E27FC236}">
                <a16:creationId xmlns="" xmlns:a16="http://schemas.microsoft.com/office/drawing/2014/main" id="{8BA38578-B509-42DF-BEFB-9C3ADA687C33}"/>
              </a:ext>
            </a:extLst>
          </p:cNvPr>
          <p:cNvSpPr/>
          <p:nvPr/>
        </p:nvSpPr>
        <p:spPr>
          <a:xfrm>
            <a:off x="8960548" y="4218407"/>
            <a:ext cx="1396604" cy="333638"/>
          </a:xfrm>
          <a:prstGeom prst="rect">
            <a:avLst/>
          </a:prstGeom>
          <a:solidFill>
            <a:srgbClr val="F8D7CD"/>
          </a:solidFill>
          <a:ln>
            <a:solidFill>
              <a:srgbClr val="F8D7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5B9BD5">
                    <a:lumMod val="50000"/>
                  </a:srgbClr>
                </a:solidFill>
                <a:latin typeface="Century Gothic" panose="020B0502020202020204" pitchFamily="34" charset="0"/>
              </a:rPr>
              <a:t>_________</a:t>
            </a:r>
          </a:p>
        </p:txBody>
      </p:sp>
      <p:sp>
        <p:nvSpPr>
          <p:cNvPr id="37" name="Rectangle 36">
            <a:extLst>
              <a:ext uri="{FF2B5EF4-FFF2-40B4-BE49-F238E27FC236}">
                <a16:creationId xmlns="" xmlns:a16="http://schemas.microsoft.com/office/drawing/2014/main" id="{18B80572-5ECC-4095-9EDA-3145D03F336E}"/>
              </a:ext>
            </a:extLst>
          </p:cNvPr>
          <p:cNvSpPr/>
          <p:nvPr/>
        </p:nvSpPr>
        <p:spPr>
          <a:xfrm>
            <a:off x="7610275" y="4647432"/>
            <a:ext cx="956311" cy="333638"/>
          </a:xfrm>
          <a:prstGeom prst="rect">
            <a:avLst/>
          </a:prstGeom>
          <a:solidFill>
            <a:srgbClr val="FCECE8"/>
          </a:solidFill>
          <a:ln>
            <a:solidFill>
              <a:srgbClr val="FCEC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Tw Cen MT"/>
            </a:endParaRPr>
          </a:p>
        </p:txBody>
      </p:sp>
      <p:sp>
        <p:nvSpPr>
          <p:cNvPr id="38" name="Rectangle 37">
            <a:extLst>
              <a:ext uri="{FF2B5EF4-FFF2-40B4-BE49-F238E27FC236}">
                <a16:creationId xmlns="" xmlns:a16="http://schemas.microsoft.com/office/drawing/2014/main" id="{FB895C89-8754-44AB-98DC-D4496CDE31B4}"/>
              </a:ext>
            </a:extLst>
          </p:cNvPr>
          <p:cNvSpPr/>
          <p:nvPr/>
        </p:nvSpPr>
        <p:spPr>
          <a:xfrm>
            <a:off x="8328539" y="5045128"/>
            <a:ext cx="1396604" cy="333638"/>
          </a:xfrm>
          <a:prstGeom prst="rect">
            <a:avLst/>
          </a:prstGeom>
          <a:solidFill>
            <a:srgbClr val="FCECE8"/>
          </a:solidFill>
          <a:ln>
            <a:solidFill>
              <a:srgbClr val="FCEC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5B9BD5">
                    <a:lumMod val="50000"/>
                  </a:srgbClr>
                </a:solidFill>
                <a:latin typeface="Century Gothic" panose="020B0502020202020204" pitchFamily="34" charset="0"/>
              </a:rPr>
              <a:t>_________</a:t>
            </a:r>
          </a:p>
        </p:txBody>
      </p:sp>
      <p:sp>
        <p:nvSpPr>
          <p:cNvPr id="39" name="Rectangle 38">
            <a:extLst>
              <a:ext uri="{FF2B5EF4-FFF2-40B4-BE49-F238E27FC236}">
                <a16:creationId xmlns="" xmlns:a16="http://schemas.microsoft.com/office/drawing/2014/main" id="{8FBF5E86-54EE-447D-A234-0362E017852B}"/>
              </a:ext>
            </a:extLst>
          </p:cNvPr>
          <p:cNvSpPr/>
          <p:nvPr/>
        </p:nvSpPr>
        <p:spPr>
          <a:xfrm>
            <a:off x="7663149" y="5470954"/>
            <a:ext cx="864388" cy="333638"/>
          </a:xfrm>
          <a:prstGeom prst="rect">
            <a:avLst/>
          </a:prstGeom>
          <a:solidFill>
            <a:srgbClr val="F8D7CD"/>
          </a:solidFill>
          <a:ln>
            <a:solidFill>
              <a:srgbClr val="F8D7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Tw Cen MT"/>
            </a:endParaRPr>
          </a:p>
        </p:txBody>
      </p:sp>
      <p:sp>
        <p:nvSpPr>
          <p:cNvPr id="40" name="Rectangle 39">
            <a:extLst>
              <a:ext uri="{FF2B5EF4-FFF2-40B4-BE49-F238E27FC236}">
                <a16:creationId xmlns="" xmlns:a16="http://schemas.microsoft.com/office/drawing/2014/main" id="{5A7A9895-52A3-4E79-AF2D-F237BB8407A3}"/>
              </a:ext>
            </a:extLst>
          </p:cNvPr>
          <p:cNvSpPr/>
          <p:nvPr/>
        </p:nvSpPr>
        <p:spPr>
          <a:xfrm>
            <a:off x="8518693" y="5871847"/>
            <a:ext cx="1396604" cy="333638"/>
          </a:xfrm>
          <a:prstGeom prst="rect">
            <a:avLst/>
          </a:prstGeom>
          <a:solidFill>
            <a:srgbClr val="F8D7CD"/>
          </a:solidFill>
          <a:ln>
            <a:solidFill>
              <a:srgbClr val="F8D7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5B9BD5">
                    <a:lumMod val="50000"/>
                  </a:srgbClr>
                </a:solidFill>
                <a:latin typeface="Century Gothic" panose="020B0502020202020204" pitchFamily="34" charset="0"/>
              </a:rPr>
              <a:t>_________</a:t>
            </a:r>
          </a:p>
        </p:txBody>
      </p:sp>
    </p:spTree>
    <p:extLst>
      <p:ext uri="{BB962C8B-B14F-4D97-AF65-F5344CB8AC3E}">
        <p14:creationId xmlns:p14="http://schemas.microsoft.com/office/powerpoint/2010/main" val="9029647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36" grpId="0" animBg="1"/>
      <p:bldP spid="37" grpId="0" animBg="1"/>
      <p:bldP spid="38" grpId="0" animBg="1"/>
      <p:bldP spid="39" grpId="0" animBg="1"/>
      <p:bldP spid="4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background rectangle">
            <a:extLst>
              <a:ext uri="{C183D7F6-B498-43B3-948B-1728B52AA6E4}">
                <adec:decorative xmlns=""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 name="Title 1"/>
          <p:cNvSpPr>
            <a:spLocks noGrp="1"/>
          </p:cNvSpPr>
          <p:nvPr>
            <p:ph type="title"/>
          </p:nvPr>
        </p:nvSpPr>
        <p:spPr>
          <a:xfrm>
            <a:off x="-2" y="-15563"/>
            <a:ext cx="10515600" cy="1325563"/>
          </a:xfrm>
        </p:spPr>
        <p:txBody>
          <a:bodyPr>
            <a:normAutofit/>
          </a:bodyPr>
          <a:lstStyle/>
          <a:p>
            <a:r>
              <a:rPr lang="en-GB" sz="3600" b="1" dirty="0">
                <a:solidFill>
                  <a:schemeClr val="bg1"/>
                </a:solidFill>
              </a:rPr>
              <a:t>Les</a:t>
            </a:r>
            <a:r>
              <a:rPr lang="en-GB" sz="3600" b="1" baseline="0" dirty="0">
                <a:solidFill>
                  <a:schemeClr val="bg1"/>
                </a:solidFill>
              </a:rPr>
              <a:t> couleurs</a:t>
            </a:r>
            <a:endParaRPr lang="en-GB" sz="3600" b="1" dirty="0">
              <a:solidFill>
                <a:schemeClr val="bg1"/>
              </a:solidFill>
            </a:endParaRPr>
          </a:p>
        </p:txBody>
      </p:sp>
      <p:sp>
        <p:nvSpPr>
          <p:cNvPr id="21" name="TextBox 20"/>
          <p:cNvSpPr txBox="1"/>
          <p:nvPr/>
        </p:nvSpPr>
        <p:spPr>
          <a:xfrm>
            <a:off x="571610" y="3223987"/>
            <a:ext cx="329351"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A</a:t>
            </a:r>
          </a:p>
        </p:txBody>
      </p:sp>
      <p:pic>
        <p:nvPicPr>
          <p:cNvPr id="2074" name="Picture 26" descr="orange pencil"/>
          <p:cNvPicPr>
            <a:picLocks noChangeAspect="1" noChangeArrowheads="1"/>
          </p:cNvPicPr>
          <p:nvPr/>
        </p:nvPicPr>
        <p:blipFill rotWithShape="1">
          <a:blip r:embed="rId4">
            <a:extLst>
              <a:ext uri="{28A0092B-C50C-407E-A947-70E740481C1C}">
                <a14:useLocalDpi xmlns:a14="http://schemas.microsoft.com/office/drawing/2010/main" val="0"/>
              </a:ext>
            </a:extLst>
          </a:blip>
          <a:srcRect l="74829" r="11364" b="5928"/>
          <a:stretch/>
        </p:blipFill>
        <p:spPr bwMode="auto">
          <a:xfrm rot="480396">
            <a:off x="1005438" y="1661968"/>
            <a:ext cx="495420" cy="3375381"/>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2292793" y="4007276"/>
            <a:ext cx="329351"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B</a:t>
            </a:r>
          </a:p>
        </p:txBody>
      </p:sp>
      <p:pic>
        <p:nvPicPr>
          <p:cNvPr id="2062" name="Picture 14" descr="violet pencil"/>
          <p:cNvPicPr>
            <a:picLocks noChangeAspect="1" noChangeArrowheads="1"/>
          </p:cNvPicPr>
          <p:nvPr/>
        </p:nvPicPr>
        <p:blipFill rotWithShape="1">
          <a:blip r:embed="rId5">
            <a:extLst>
              <a:ext uri="{28A0092B-C50C-407E-A947-70E740481C1C}">
                <a14:useLocalDpi xmlns:a14="http://schemas.microsoft.com/office/drawing/2010/main" val="0"/>
              </a:ext>
            </a:extLst>
          </a:blip>
          <a:srcRect l="8584" r="83309"/>
          <a:stretch/>
        </p:blipFill>
        <p:spPr bwMode="auto">
          <a:xfrm rot="20363843">
            <a:off x="2979107" y="3096417"/>
            <a:ext cx="387832" cy="3173459"/>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4316868" y="2264429"/>
            <a:ext cx="329351"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C</a:t>
            </a:r>
          </a:p>
        </p:txBody>
      </p:sp>
      <p:pic>
        <p:nvPicPr>
          <p:cNvPr id="2060" name="Picture 12" descr="blue pencil"/>
          <p:cNvPicPr>
            <a:picLocks noChangeAspect="1" noChangeArrowheads="1"/>
          </p:cNvPicPr>
          <p:nvPr/>
        </p:nvPicPr>
        <p:blipFill rotWithShape="1">
          <a:blip r:embed="rId5">
            <a:extLst>
              <a:ext uri="{28A0092B-C50C-407E-A947-70E740481C1C}">
                <a14:useLocalDpi xmlns:a14="http://schemas.microsoft.com/office/drawing/2010/main" val="0"/>
              </a:ext>
            </a:extLst>
          </a:blip>
          <a:srcRect l="25225" r="66455"/>
          <a:stretch/>
        </p:blipFill>
        <p:spPr bwMode="auto">
          <a:xfrm rot="1282886">
            <a:off x="4636862" y="1368040"/>
            <a:ext cx="398039" cy="3173464"/>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5411351" y="4628339"/>
            <a:ext cx="329351"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D</a:t>
            </a:r>
          </a:p>
        </p:txBody>
      </p:sp>
      <p:pic>
        <p:nvPicPr>
          <p:cNvPr id="2070" name="Picture 22" descr="purple pencil"/>
          <p:cNvPicPr>
            <a:picLocks noChangeAspect="1" noChangeArrowheads="1"/>
          </p:cNvPicPr>
          <p:nvPr/>
        </p:nvPicPr>
        <p:blipFill rotWithShape="1">
          <a:blip r:embed="rId6">
            <a:extLst>
              <a:ext uri="{28A0092B-C50C-407E-A947-70E740481C1C}">
                <a14:useLocalDpi xmlns:a14="http://schemas.microsoft.com/office/drawing/2010/main" val="0"/>
              </a:ext>
            </a:extLst>
          </a:blip>
          <a:srcRect r="9535" b="10619"/>
          <a:stretch/>
        </p:blipFill>
        <p:spPr bwMode="auto">
          <a:xfrm>
            <a:off x="4960703" y="3615296"/>
            <a:ext cx="2653138" cy="2621335"/>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6936279" y="2042893"/>
            <a:ext cx="329351"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E</a:t>
            </a:r>
          </a:p>
        </p:txBody>
      </p:sp>
      <p:pic>
        <p:nvPicPr>
          <p:cNvPr id="2078" name="Picture 30" descr="green pencil"/>
          <p:cNvPicPr>
            <a:picLocks noChangeAspect="1" noChangeArrowheads="1"/>
          </p:cNvPicPr>
          <p:nvPr/>
        </p:nvPicPr>
        <p:blipFill rotWithShape="1">
          <a:blip r:embed="rId7">
            <a:extLst>
              <a:ext uri="{28A0092B-C50C-407E-A947-70E740481C1C}">
                <a14:useLocalDpi xmlns:a14="http://schemas.microsoft.com/office/drawing/2010/main" val="0"/>
              </a:ext>
            </a:extLst>
          </a:blip>
          <a:srcRect l="33998" r="39491"/>
          <a:stretch/>
        </p:blipFill>
        <p:spPr bwMode="auto">
          <a:xfrm rot="20835230">
            <a:off x="7402351" y="1718788"/>
            <a:ext cx="771410" cy="2909687"/>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9271067" y="1496677"/>
            <a:ext cx="329351"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F</a:t>
            </a:r>
          </a:p>
        </p:txBody>
      </p:sp>
      <p:pic>
        <p:nvPicPr>
          <p:cNvPr id="2076" name="Picture 28" descr="yellow pencil"/>
          <p:cNvPicPr>
            <a:picLocks noChangeAspect="1" noChangeArrowheads="1"/>
          </p:cNvPicPr>
          <p:nvPr/>
        </p:nvPicPr>
        <p:blipFill rotWithShape="1">
          <a:blip r:embed="rId8">
            <a:extLst>
              <a:ext uri="{28A0092B-C50C-407E-A947-70E740481C1C}">
                <a14:useLocalDpi xmlns:a14="http://schemas.microsoft.com/office/drawing/2010/main" val="0"/>
              </a:ext>
            </a:extLst>
          </a:blip>
          <a:srcRect l="3178" t="24405" r="5562" b="22261"/>
          <a:stretch/>
        </p:blipFill>
        <p:spPr bwMode="auto">
          <a:xfrm>
            <a:off x="8380375" y="1142999"/>
            <a:ext cx="3274459" cy="1913645"/>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9633917" y="4377732"/>
            <a:ext cx="329351"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G</a:t>
            </a:r>
          </a:p>
        </p:txBody>
      </p:sp>
      <p:pic>
        <p:nvPicPr>
          <p:cNvPr id="2072" name="Picture 24" descr="red pencil"/>
          <p:cNvPicPr>
            <a:picLocks noChangeAspect="1" noChangeArrowheads="1"/>
          </p:cNvPicPr>
          <p:nvPr/>
        </p:nvPicPr>
        <p:blipFill rotWithShape="1">
          <a:blip r:embed="rId9">
            <a:extLst>
              <a:ext uri="{28A0092B-C50C-407E-A947-70E740481C1C}">
                <a14:useLocalDpi xmlns:a14="http://schemas.microsoft.com/office/drawing/2010/main" val="0"/>
              </a:ext>
            </a:extLst>
          </a:blip>
          <a:srcRect l="-1" t="39358" r="-6334" b="36357"/>
          <a:stretch/>
        </p:blipFill>
        <p:spPr bwMode="auto">
          <a:xfrm rot="20624633">
            <a:off x="7929436" y="4811791"/>
            <a:ext cx="3916767" cy="89450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06190" y="4973335"/>
            <a:ext cx="2515954" cy="707886"/>
          </a:xfrm>
          <a:prstGeom prst="rect">
            <a:avLst/>
          </a:prstGeom>
          <a:noFill/>
        </p:spPr>
        <p:txBody>
          <a:bodyPr wrap="square" rtlCol="0">
            <a:spAutoFit/>
          </a:bodyPr>
          <a:lstStyle/>
          <a:p>
            <a:r>
              <a:rPr lang="en-GB" sz="4000" dirty="0">
                <a:solidFill>
                  <a:srgbClr val="4472C4">
                    <a:lumMod val="50000"/>
                  </a:srgbClr>
                </a:solidFill>
                <a:latin typeface="Century Gothic" panose="020B0502020202020204" pitchFamily="34" charset="0"/>
              </a:rPr>
              <a:t>orange</a:t>
            </a:r>
          </a:p>
        </p:txBody>
      </p:sp>
      <p:sp>
        <p:nvSpPr>
          <p:cNvPr id="20" name="TextBox 19"/>
          <p:cNvSpPr txBox="1"/>
          <p:nvPr/>
        </p:nvSpPr>
        <p:spPr>
          <a:xfrm>
            <a:off x="1926595" y="2313472"/>
            <a:ext cx="2515954" cy="707886"/>
          </a:xfrm>
          <a:prstGeom prst="rect">
            <a:avLst/>
          </a:prstGeom>
          <a:noFill/>
        </p:spPr>
        <p:txBody>
          <a:bodyPr wrap="square" rtlCol="0">
            <a:spAutoFit/>
          </a:bodyPr>
          <a:lstStyle/>
          <a:p>
            <a:r>
              <a:rPr lang="en-GB" sz="4000" dirty="0">
                <a:solidFill>
                  <a:srgbClr val="4472C4">
                    <a:lumMod val="50000"/>
                  </a:srgbClr>
                </a:solidFill>
                <a:latin typeface="Century Gothic" panose="020B0502020202020204" pitchFamily="34" charset="0"/>
              </a:rPr>
              <a:t>indigo</a:t>
            </a:r>
          </a:p>
        </p:txBody>
      </p:sp>
      <p:sp>
        <p:nvSpPr>
          <p:cNvPr id="25" name="TextBox 24"/>
          <p:cNvSpPr txBox="1"/>
          <p:nvPr/>
        </p:nvSpPr>
        <p:spPr>
          <a:xfrm>
            <a:off x="3568381" y="4375026"/>
            <a:ext cx="2515954" cy="707886"/>
          </a:xfrm>
          <a:prstGeom prst="rect">
            <a:avLst/>
          </a:prstGeom>
          <a:noFill/>
        </p:spPr>
        <p:txBody>
          <a:bodyPr wrap="square" rtlCol="0">
            <a:spAutoFit/>
          </a:bodyPr>
          <a:lstStyle/>
          <a:p>
            <a:r>
              <a:rPr lang="en-GB" sz="4000" dirty="0">
                <a:solidFill>
                  <a:srgbClr val="4472C4">
                    <a:lumMod val="50000"/>
                  </a:srgbClr>
                </a:solidFill>
                <a:latin typeface="Century Gothic" panose="020B0502020202020204" pitchFamily="34" charset="0"/>
              </a:rPr>
              <a:t>bleu</a:t>
            </a:r>
          </a:p>
        </p:txBody>
      </p:sp>
      <p:sp>
        <p:nvSpPr>
          <p:cNvPr id="29" name="TextBox 28"/>
          <p:cNvSpPr txBox="1"/>
          <p:nvPr/>
        </p:nvSpPr>
        <p:spPr>
          <a:xfrm>
            <a:off x="5285649" y="3166387"/>
            <a:ext cx="2515954" cy="707886"/>
          </a:xfrm>
          <a:prstGeom prst="rect">
            <a:avLst/>
          </a:prstGeom>
          <a:noFill/>
        </p:spPr>
        <p:txBody>
          <a:bodyPr wrap="square" rtlCol="0">
            <a:spAutoFit/>
          </a:bodyPr>
          <a:lstStyle/>
          <a:p>
            <a:r>
              <a:rPr lang="en-GB" sz="4000" dirty="0">
                <a:solidFill>
                  <a:srgbClr val="4472C4">
                    <a:lumMod val="50000"/>
                  </a:srgbClr>
                </a:solidFill>
                <a:latin typeface="Century Gothic" panose="020B0502020202020204" pitchFamily="34" charset="0"/>
              </a:rPr>
              <a:t>violet</a:t>
            </a:r>
          </a:p>
        </p:txBody>
      </p:sp>
      <p:sp>
        <p:nvSpPr>
          <p:cNvPr id="30" name="TextBox 29"/>
          <p:cNvSpPr txBox="1"/>
          <p:nvPr/>
        </p:nvSpPr>
        <p:spPr>
          <a:xfrm>
            <a:off x="6605446" y="1074915"/>
            <a:ext cx="2515954" cy="707886"/>
          </a:xfrm>
          <a:prstGeom prst="rect">
            <a:avLst/>
          </a:prstGeom>
          <a:noFill/>
        </p:spPr>
        <p:txBody>
          <a:bodyPr wrap="square" rtlCol="0">
            <a:spAutoFit/>
          </a:bodyPr>
          <a:lstStyle/>
          <a:p>
            <a:r>
              <a:rPr lang="en-GB" sz="4000" dirty="0" err="1">
                <a:solidFill>
                  <a:srgbClr val="4472C4">
                    <a:lumMod val="50000"/>
                  </a:srgbClr>
                </a:solidFill>
                <a:latin typeface="Century Gothic" panose="020B0502020202020204" pitchFamily="34" charset="0"/>
              </a:rPr>
              <a:t>vert</a:t>
            </a:r>
            <a:endParaRPr lang="en-GB" sz="4000" dirty="0">
              <a:solidFill>
                <a:srgbClr val="4472C4">
                  <a:lumMod val="50000"/>
                </a:srgbClr>
              </a:solidFill>
              <a:latin typeface="Century Gothic" panose="020B0502020202020204" pitchFamily="34" charset="0"/>
            </a:endParaRPr>
          </a:p>
        </p:txBody>
      </p:sp>
      <p:sp>
        <p:nvSpPr>
          <p:cNvPr id="31" name="TextBox 30"/>
          <p:cNvSpPr txBox="1"/>
          <p:nvPr/>
        </p:nvSpPr>
        <p:spPr>
          <a:xfrm>
            <a:off x="9435742" y="2324244"/>
            <a:ext cx="2515954" cy="707886"/>
          </a:xfrm>
          <a:prstGeom prst="rect">
            <a:avLst/>
          </a:prstGeom>
          <a:noFill/>
        </p:spPr>
        <p:txBody>
          <a:bodyPr wrap="square" rtlCol="0">
            <a:spAutoFit/>
          </a:bodyPr>
          <a:lstStyle/>
          <a:p>
            <a:r>
              <a:rPr lang="en-GB" sz="4000" dirty="0" err="1">
                <a:solidFill>
                  <a:srgbClr val="4472C4">
                    <a:lumMod val="50000"/>
                  </a:srgbClr>
                </a:solidFill>
                <a:latin typeface="Century Gothic" panose="020B0502020202020204" pitchFamily="34" charset="0"/>
              </a:rPr>
              <a:t>jaune</a:t>
            </a:r>
            <a:endParaRPr lang="en-GB" sz="4000" dirty="0">
              <a:solidFill>
                <a:srgbClr val="4472C4">
                  <a:lumMod val="50000"/>
                </a:srgbClr>
              </a:solidFill>
              <a:latin typeface="Century Gothic" panose="020B0502020202020204" pitchFamily="34" charset="0"/>
            </a:endParaRPr>
          </a:p>
        </p:txBody>
      </p:sp>
      <p:sp>
        <p:nvSpPr>
          <p:cNvPr id="32" name="TextBox 31"/>
          <p:cNvSpPr txBox="1"/>
          <p:nvPr/>
        </p:nvSpPr>
        <p:spPr>
          <a:xfrm>
            <a:off x="9676046" y="5260495"/>
            <a:ext cx="2515954" cy="707886"/>
          </a:xfrm>
          <a:prstGeom prst="rect">
            <a:avLst/>
          </a:prstGeom>
          <a:noFill/>
        </p:spPr>
        <p:txBody>
          <a:bodyPr wrap="square" rtlCol="0">
            <a:spAutoFit/>
          </a:bodyPr>
          <a:lstStyle/>
          <a:p>
            <a:r>
              <a:rPr lang="en-GB" sz="4000" dirty="0">
                <a:solidFill>
                  <a:srgbClr val="4472C4">
                    <a:lumMod val="50000"/>
                  </a:srgbClr>
                </a:solidFill>
                <a:latin typeface="Century Gothic" panose="020B0502020202020204" pitchFamily="34" charset="0"/>
              </a:rPr>
              <a:t>rouge</a:t>
            </a:r>
          </a:p>
        </p:txBody>
      </p:sp>
      <p:sp>
        <p:nvSpPr>
          <p:cNvPr id="4" name="Rounded Rectangle 46">
            <a:extLst>
              <a:ext uri="{FF2B5EF4-FFF2-40B4-BE49-F238E27FC236}">
                <a16:creationId xmlns="" xmlns:a16="http://schemas.microsoft.com/office/drawing/2014/main" id="{41A5C462-D2B6-4DB1-9233-91F4724E431A}"/>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sz="2000" b="1" dirty="0" err="1">
                <a:solidFill>
                  <a:prstClr val="white"/>
                </a:solidFill>
                <a:latin typeface="Century Gothic" panose="020B0502020202020204" pitchFamily="34" charset="0"/>
              </a:rPr>
              <a:t>parler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6356479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0" grpId="0"/>
      <p:bldP spid="25" grpId="0"/>
      <p:bldP spid="29" grpId="0"/>
      <p:bldP spid="30" grpId="0"/>
      <p:bldP spid="31" grpId="0"/>
      <p:bldP spid="3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background rectangle">
            <a:extLst>
              <a:ext uri="{C183D7F6-B498-43B3-948B-1728B52AA6E4}">
                <adec:decorative xmlns=""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 name="Title 1"/>
          <p:cNvSpPr>
            <a:spLocks noGrp="1"/>
          </p:cNvSpPr>
          <p:nvPr>
            <p:ph type="title"/>
          </p:nvPr>
        </p:nvSpPr>
        <p:spPr>
          <a:xfrm>
            <a:off x="7584" y="308736"/>
            <a:ext cx="10515600" cy="1325563"/>
          </a:xfrm>
        </p:spPr>
        <p:txBody>
          <a:bodyPr/>
          <a:lstStyle/>
          <a:p>
            <a:pPr rtl="0" eaLnBrk="1" latinLnBrk="0" hangingPunct="1"/>
            <a:r>
              <a:rPr lang="en-GB" sz="3600" b="1" kern="1200" dirty="0" err="1">
                <a:solidFill>
                  <a:srgbClr val="FFFFFF"/>
                </a:solidFill>
                <a:effectLst/>
                <a:ea typeface="+mn-ea"/>
                <a:cs typeface="+mn-cs"/>
              </a:rPr>
              <a:t>Vocabulaire</a:t>
            </a:r>
            <a:r>
              <a:rPr lang="en-GB" sz="3600" b="1" kern="1200" dirty="0">
                <a:solidFill>
                  <a:srgbClr val="FFFFFF"/>
                </a:solidFill>
                <a:effectLst/>
                <a:latin typeface="Tw Cen MT" panose="020B0602020104020603" pitchFamily="34" charset="0"/>
                <a:ea typeface="+mn-ea"/>
                <a:cs typeface="+mn-cs"/>
              </a:rPr>
              <a:t>  </a:t>
            </a:r>
            <a:endParaRPr lang="en-GB" dirty="0">
              <a:effectLst/>
            </a:endParaRPr>
          </a:p>
          <a:p>
            <a:endParaRPr lang="en-GB" dirty="0"/>
          </a:p>
        </p:txBody>
      </p:sp>
      <p:pic>
        <p:nvPicPr>
          <p:cNvPr id="28" name="Picture 2" descr="banana">
            <a:hlinkClick r:id="" action="ppaction://noaction">
              <a:snd r:embed="rId4" name="fruit.wav"/>
            </a:hlinkClick>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7283" y="1298275"/>
            <a:ext cx="757969" cy="65943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643690" y="1423655"/>
            <a:ext cx="10237177" cy="714619"/>
          </a:xfrm>
          <a:prstGeom prst="rect">
            <a:avLst/>
          </a:prstGeom>
          <a:noFill/>
        </p:spPr>
        <p:txBody>
          <a:bodyPr wrap="square" rtlCol="0">
            <a:spAutoFit/>
          </a:bodyPr>
          <a:lstStyle/>
          <a:p>
            <a:pPr>
              <a:lnSpc>
                <a:spcPct val="200000"/>
              </a:lnSpc>
            </a:pPr>
            <a:r>
              <a:rPr lang="en-GB" sz="2400" dirty="0">
                <a:solidFill>
                  <a:srgbClr val="5B9BD5">
                    <a:lumMod val="50000"/>
                  </a:srgbClr>
                </a:solidFill>
                <a:latin typeface="Century Gothic" panose="020B0502020202020204" pitchFamily="34" charset="0"/>
              </a:rPr>
              <a:t>_______ </a:t>
            </a:r>
            <a:r>
              <a:rPr lang="en-GB" sz="2400" dirty="0" err="1">
                <a:solidFill>
                  <a:srgbClr val="5B9BD5">
                    <a:lumMod val="50000"/>
                  </a:srgbClr>
                </a:solidFill>
                <a:latin typeface="Century Gothic" panose="020B0502020202020204" pitchFamily="34" charset="0"/>
              </a:rPr>
              <a:t>comme</a:t>
            </a:r>
            <a:r>
              <a:rPr lang="en-GB" sz="2400" dirty="0">
                <a:solidFill>
                  <a:srgbClr val="5B9BD5">
                    <a:lumMod val="50000"/>
                  </a:srgbClr>
                </a:solidFill>
                <a:latin typeface="Century Gothic" panose="020B0502020202020204" pitchFamily="34" charset="0"/>
              </a:rPr>
              <a:t> un ________ du </a:t>
            </a:r>
            <a:r>
              <a:rPr lang="en-GB" sz="2400" dirty="0" err="1">
                <a:solidFill>
                  <a:srgbClr val="5B9BD5">
                    <a:lumMod val="50000"/>
                  </a:srgbClr>
                </a:solidFill>
                <a:latin typeface="Century Gothic" panose="020B0502020202020204" pitchFamily="34" charset="0"/>
              </a:rPr>
              <a:t>Mexique</a:t>
            </a:r>
            <a:endParaRPr lang="en-GB" sz="2400" dirty="0">
              <a:solidFill>
                <a:srgbClr val="5B9BD5">
                  <a:lumMod val="50000"/>
                </a:srgbClr>
              </a:solidFill>
              <a:latin typeface="Century Gothic" panose="020B0502020202020204" pitchFamily="34" charset="0"/>
            </a:endParaRPr>
          </a:p>
        </p:txBody>
      </p:sp>
      <p:pic>
        <p:nvPicPr>
          <p:cNvPr id="5" name="Picture 24" descr="red pencil"/>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 t="39358" r="-6334" b="36357"/>
          <a:stretch/>
        </p:blipFill>
        <p:spPr bwMode="auto">
          <a:xfrm rot="9705651">
            <a:off x="557576" y="1476484"/>
            <a:ext cx="1446236" cy="33029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8" descr="watermelo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06179" y="1383645"/>
            <a:ext cx="739148" cy="445952"/>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617336" y="2111925"/>
            <a:ext cx="7576306" cy="714619"/>
          </a:xfrm>
          <a:prstGeom prst="rect">
            <a:avLst/>
          </a:prstGeom>
          <a:noFill/>
        </p:spPr>
        <p:txBody>
          <a:bodyPr wrap="square" rtlCol="0">
            <a:spAutoFit/>
          </a:bodyPr>
          <a:lstStyle/>
          <a:p>
            <a:pPr>
              <a:lnSpc>
                <a:spcPct val="200000"/>
              </a:lnSpc>
            </a:pPr>
            <a:r>
              <a:rPr lang="en-GB" sz="2400" dirty="0">
                <a:solidFill>
                  <a:srgbClr val="5B9BD5">
                    <a:lumMod val="50000"/>
                  </a:srgbClr>
                </a:solidFill>
                <a:latin typeface="Century Gothic" panose="020B0502020202020204" pitchFamily="34" charset="0"/>
              </a:rPr>
              <a:t>_______ </a:t>
            </a:r>
            <a:r>
              <a:rPr lang="en-GB" sz="2400" dirty="0" err="1">
                <a:solidFill>
                  <a:srgbClr val="5B9BD5">
                    <a:lumMod val="50000"/>
                  </a:srgbClr>
                </a:solidFill>
                <a:latin typeface="Century Gothic" panose="020B0502020202020204" pitchFamily="34" charset="0"/>
              </a:rPr>
              <a:t>comme</a:t>
            </a:r>
            <a:r>
              <a:rPr lang="en-GB" sz="2400" dirty="0">
                <a:solidFill>
                  <a:srgbClr val="5B9BD5">
                    <a:lumMod val="50000"/>
                  </a:srgbClr>
                </a:solidFill>
                <a:latin typeface="Century Gothic" panose="020B0502020202020204" pitchFamily="34" charset="0"/>
              </a:rPr>
              <a:t> le __________ </a:t>
            </a:r>
            <a:r>
              <a:rPr lang="en-GB" sz="2400" dirty="0" err="1">
                <a:solidFill>
                  <a:srgbClr val="5B9BD5">
                    <a:lumMod val="50000"/>
                  </a:srgbClr>
                </a:solidFill>
                <a:latin typeface="Century Gothic" panose="020B0502020202020204" pitchFamily="34" charset="0"/>
              </a:rPr>
              <a:t>d’Afrique</a:t>
            </a:r>
            <a:endParaRPr lang="en-GB" sz="2400" dirty="0">
              <a:solidFill>
                <a:srgbClr val="5B9BD5">
                  <a:lumMod val="50000"/>
                </a:srgbClr>
              </a:solidFill>
              <a:latin typeface="Century Gothic" panose="020B0502020202020204" pitchFamily="34" charset="0"/>
            </a:endParaRPr>
          </a:p>
        </p:txBody>
      </p:sp>
      <p:pic>
        <p:nvPicPr>
          <p:cNvPr id="6" name="Picture 26" descr="orange pencil"/>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74829" r="11364" b="5928"/>
          <a:stretch/>
        </p:blipFill>
        <p:spPr bwMode="auto">
          <a:xfrm rot="15243852" flipH="1">
            <a:off x="1147980" y="1868990"/>
            <a:ext cx="188665" cy="128541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sandcastl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533499" y="2102022"/>
            <a:ext cx="975086" cy="657693"/>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598406" y="2869708"/>
            <a:ext cx="8387765" cy="714619"/>
          </a:xfrm>
          <a:prstGeom prst="rect">
            <a:avLst/>
          </a:prstGeom>
          <a:noFill/>
        </p:spPr>
        <p:txBody>
          <a:bodyPr wrap="square" rtlCol="0">
            <a:spAutoFit/>
          </a:bodyPr>
          <a:lstStyle/>
          <a:p>
            <a:pPr>
              <a:lnSpc>
                <a:spcPct val="200000"/>
              </a:lnSpc>
            </a:pPr>
            <a:r>
              <a:rPr lang="en-GB" sz="2400" dirty="0">
                <a:solidFill>
                  <a:srgbClr val="5B9BD5">
                    <a:lumMod val="50000"/>
                  </a:srgbClr>
                </a:solidFill>
                <a:latin typeface="Century Gothic" panose="020B0502020202020204" pitchFamily="34" charset="0"/>
              </a:rPr>
              <a:t>_______ </a:t>
            </a:r>
            <a:r>
              <a:rPr lang="en-GB" sz="2400" dirty="0" err="1">
                <a:solidFill>
                  <a:srgbClr val="5B9BD5">
                    <a:lumMod val="50000"/>
                  </a:srgbClr>
                </a:solidFill>
                <a:latin typeface="Century Gothic" panose="020B0502020202020204" pitchFamily="34" charset="0"/>
              </a:rPr>
              <a:t>comme</a:t>
            </a:r>
            <a:r>
              <a:rPr lang="en-GB" sz="2400" dirty="0">
                <a:solidFill>
                  <a:srgbClr val="5B9BD5">
                    <a:lumMod val="50000"/>
                  </a:srgbClr>
                </a:solidFill>
                <a:latin typeface="Century Gothic" panose="020B0502020202020204" pitchFamily="34" charset="0"/>
              </a:rPr>
              <a:t> les __________   ______</a:t>
            </a:r>
          </a:p>
        </p:txBody>
      </p:sp>
      <p:pic>
        <p:nvPicPr>
          <p:cNvPr id="8" name="Picture 28" descr="yellow pencil"/>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3178" t="24405" r="5562" b="22261"/>
          <a:stretch/>
        </p:blipFill>
        <p:spPr bwMode="auto">
          <a:xfrm rot="661151">
            <a:off x="742691" y="2923950"/>
            <a:ext cx="1224317" cy="71551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descr="giraffe"/>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962276" y="2875963"/>
            <a:ext cx="1028574" cy="6294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glasses for the giraffe"/>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396486">
            <a:off x="5362422" y="3064196"/>
            <a:ext cx="792832" cy="465580"/>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617336" y="3569082"/>
            <a:ext cx="8387765" cy="714619"/>
          </a:xfrm>
          <a:prstGeom prst="rect">
            <a:avLst/>
          </a:prstGeom>
          <a:noFill/>
        </p:spPr>
        <p:txBody>
          <a:bodyPr wrap="square" rtlCol="0">
            <a:spAutoFit/>
          </a:bodyPr>
          <a:lstStyle/>
          <a:p>
            <a:pPr>
              <a:lnSpc>
                <a:spcPct val="200000"/>
              </a:lnSpc>
            </a:pPr>
            <a:r>
              <a:rPr lang="en-GB" sz="2400" dirty="0">
                <a:solidFill>
                  <a:srgbClr val="5B9BD5">
                    <a:lumMod val="50000"/>
                  </a:srgbClr>
                </a:solidFill>
                <a:latin typeface="Century Gothic" panose="020B0502020202020204" pitchFamily="34" charset="0"/>
              </a:rPr>
              <a:t>_______  </a:t>
            </a:r>
            <a:r>
              <a:rPr lang="en-GB" sz="2400" dirty="0" err="1">
                <a:solidFill>
                  <a:srgbClr val="5B9BD5">
                    <a:lumMod val="50000"/>
                  </a:srgbClr>
                </a:solidFill>
                <a:latin typeface="Century Gothic" panose="020B0502020202020204" pitchFamily="34" charset="0"/>
              </a:rPr>
              <a:t>comme</a:t>
            </a:r>
            <a:r>
              <a:rPr lang="en-GB" sz="2400" dirty="0">
                <a:solidFill>
                  <a:srgbClr val="5B9BD5">
                    <a:lumMod val="50000"/>
                  </a:srgbClr>
                </a:solidFill>
                <a:latin typeface="Century Gothic" panose="020B0502020202020204" pitchFamily="34" charset="0"/>
              </a:rPr>
              <a:t> un __________ </a:t>
            </a:r>
            <a:r>
              <a:rPr lang="en-GB" sz="2400" dirty="0" err="1">
                <a:solidFill>
                  <a:srgbClr val="5B9BD5">
                    <a:lumMod val="50000"/>
                  </a:srgbClr>
                </a:solidFill>
                <a:latin typeface="Century Gothic" panose="020B0502020202020204" pitchFamily="34" charset="0"/>
              </a:rPr>
              <a:t>jamaïque</a:t>
            </a:r>
            <a:endParaRPr lang="en-GB" sz="2400" dirty="0">
              <a:solidFill>
                <a:srgbClr val="5B9BD5">
                  <a:lumMod val="50000"/>
                </a:srgbClr>
              </a:solidFill>
              <a:latin typeface="Century Gothic" panose="020B0502020202020204" pitchFamily="34" charset="0"/>
            </a:endParaRPr>
          </a:p>
        </p:txBody>
      </p:sp>
      <p:pic>
        <p:nvPicPr>
          <p:cNvPr id="11" name="Picture 30" descr="green pencil"/>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33998" r="39491"/>
          <a:stretch/>
        </p:blipFill>
        <p:spPr bwMode="auto">
          <a:xfrm rot="14762108">
            <a:off x="1227078" y="3348560"/>
            <a:ext cx="289926" cy="109357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sorbet"/>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112068" y="3593385"/>
            <a:ext cx="448398" cy="603923"/>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685596" y="4197308"/>
            <a:ext cx="8479127" cy="714619"/>
          </a:xfrm>
          <a:prstGeom prst="rect">
            <a:avLst/>
          </a:prstGeom>
          <a:noFill/>
        </p:spPr>
        <p:txBody>
          <a:bodyPr wrap="square" rtlCol="0">
            <a:spAutoFit/>
          </a:bodyPr>
          <a:lstStyle/>
          <a:p>
            <a:pPr>
              <a:lnSpc>
                <a:spcPct val="200000"/>
              </a:lnSpc>
            </a:pPr>
            <a:r>
              <a:rPr lang="en-GB" sz="2400" dirty="0">
                <a:solidFill>
                  <a:srgbClr val="5B9BD5">
                    <a:lumMod val="50000"/>
                  </a:srgbClr>
                </a:solidFill>
                <a:latin typeface="Century Gothic" panose="020B0502020202020204" pitchFamily="34" charset="0"/>
              </a:rPr>
              <a:t>_______ </a:t>
            </a:r>
            <a:r>
              <a:rPr lang="en-GB" sz="2400" dirty="0" err="1">
                <a:solidFill>
                  <a:srgbClr val="5B9BD5">
                    <a:lumMod val="50000"/>
                  </a:srgbClr>
                </a:solidFill>
                <a:latin typeface="Century Gothic" panose="020B0502020202020204" pitchFamily="34" charset="0"/>
              </a:rPr>
              <a:t>comme</a:t>
            </a:r>
            <a:r>
              <a:rPr lang="en-GB" sz="2400" dirty="0">
                <a:solidFill>
                  <a:srgbClr val="5B9BD5">
                    <a:lumMod val="50000"/>
                  </a:srgbClr>
                </a:solidFill>
                <a:latin typeface="Century Gothic" panose="020B0502020202020204" pitchFamily="34" charset="0"/>
              </a:rPr>
              <a:t> les __________ de </a:t>
            </a:r>
            <a:r>
              <a:rPr lang="en-GB" sz="2400" dirty="0" err="1">
                <a:solidFill>
                  <a:srgbClr val="5B9BD5">
                    <a:lumMod val="50000"/>
                  </a:srgbClr>
                </a:solidFill>
                <a:latin typeface="Century Gothic" panose="020B0502020202020204" pitchFamily="34" charset="0"/>
              </a:rPr>
              <a:t>Pacifique</a:t>
            </a:r>
            <a:endParaRPr lang="en-GB" sz="2400" dirty="0">
              <a:solidFill>
                <a:srgbClr val="5B9BD5">
                  <a:lumMod val="50000"/>
                </a:srgbClr>
              </a:solidFill>
              <a:latin typeface="Century Gothic" panose="020B0502020202020204" pitchFamily="34" charset="0"/>
            </a:endParaRPr>
          </a:p>
        </p:txBody>
      </p:sp>
      <p:pic>
        <p:nvPicPr>
          <p:cNvPr id="13" name="Picture 12" descr="blue pencil"/>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25225" r="66455"/>
          <a:stretch/>
        </p:blipFill>
        <p:spPr bwMode="auto">
          <a:xfrm rot="4148397" flipH="1">
            <a:off x="1266916" y="4048400"/>
            <a:ext cx="125592" cy="100131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wave"/>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t="25479" r="446" b="30622"/>
          <a:stretch/>
        </p:blipFill>
        <p:spPr bwMode="auto">
          <a:xfrm>
            <a:off x="4171194" y="4278263"/>
            <a:ext cx="880749" cy="448573"/>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617336" y="4878132"/>
            <a:ext cx="8479127" cy="714619"/>
          </a:xfrm>
          <a:prstGeom prst="rect">
            <a:avLst/>
          </a:prstGeom>
          <a:noFill/>
        </p:spPr>
        <p:txBody>
          <a:bodyPr wrap="square" rtlCol="0">
            <a:spAutoFit/>
          </a:bodyPr>
          <a:lstStyle/>
          <a:p>
            <a:pPr>
              <a:lnSpc>
                <a:spcPct val="200000"/>
              </a:lnSpc>
            </a:pPr>
            <a:r>
              <a:rPr lang="en-GB" sz="2400" dirty="0">
                <a:solidFill>
                  <a:srgbClr val="5B9BD5">
                    <a:lumMod val="50000"/>
                  </a:srgbClr>
                </a:solidFill>
                <a:latin typeface="Century Gothic" panose="020B0502020202020204" pitchFamily="34" charset="0"/>
              </a:rPr>
              <a:t>_______ </a:t>
            </a:r>
            <a:r>
              <a:rPr lang="en-GB" sz="2400" dirty="0" err="1">
                <a:solidFill>
                  <a:srgbClr val="5B9BD5">
                    <a:lumMod val="50000"/>
                  </a:srgbClr>
                </a:solidFill>
                <a:latin typeface="Century Gothic" panose="020B0502020202020204" pitchFamily="34" charset="0"/>
              </a:rPr>
              <a:t>comme</a:t>
            </a:r>
            <a:r>
              <a:rPr lang="en-GB" sz="2400" dirty="0">
                <a:solidFill>
                  <a:srgbClr val="5B9BD5">
                    <a:lumMod val="50000"/>
                  </a:srgbClr>
                </a:solidFill>
                <a:latin typeface="Century Gothic" panose="020B0502020202020204" pitchFamily="34" charset="0"/>
              </a:rPr>
              <a:t> un __________ de </a:t>
            </a:r>
            <a:r>
              <a:rPr lang="en-GB" sz="2400" dirty="0" err="1">
                <a:solidFill>
                  <a:srgbClr val="5B9BD5">
                    <a:lumMod val="50000"/>
                  </a:srgbClr>
                </a:solidFill>
                <a:latin typeface="Century Gothic" panose="020B0502020202020204" pitchFamily="34" charset="0"/>
              </a:rPr>
              <a:t>tropiques</a:t>
            </a:r>
            <a:endParaRPr lang="en-GB" sz="2400" dirty="0">
              <a:solidFill>
                <a:srgbClr val="5B9BD5">
                  <a:lumMod val="50000"/>
                </a:srgbClr>
              </a:solidFill>
              <a:latin typeface="Century Gothic" panose="020B0502020202020204" pitchFamily="34" charset="0"/>
            </a:endParaRPr>
          </a:p>
        </p:txBody>
      </p:sp>
      <p:pic>
        <p:nvPicPr>
          <p:cNvPr id="20" name="Picture 14" descr="violet pencil"/>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l="8584" r="83309"/>
          <a:stretch/>
        </p:blipFill>
        <p:spPr bwMode="auto">
          <a:xfrm rot="4702777" flipH="1">
            <a:off x="1212272" y="4813618"/>
            <a:ext cx="121993" cy="99821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butterfly"/>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863873" y="4866965"/>
            <a:ext cx="1011320" cy="643567"/>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643692" y="5603918"/>
            <a:ext cx="8751963" cy="714619"/>
          </a:xfrm>
          <a:prstGeom prst="rect">
            <a:avLst/>
          </a:prstGeom>
          <a:noFill/>
        </p:spPr>
        <p:txBody>
          <a:bodyPr wrap="square" rtlCol="0">
            <a:spAutoFit/>
          </a:bodyPr>
          <a:lstStyle/>
          <a:p>
            <a:pPr>
              <a:lnSpc>
                <a:spcPct val="200000"/>
              </a:lnSpc>
            </a:pPr>
            <a:r>
              <a:rPr lang="en-GB" sz="2400" dirty="0">
                <a:solidFill>
                  <a:srgbClr val="5B9BD5">
                    <a:lumMod val="50000"/>
                  </a:srgbClr>
                </a:solidFill>
                <a:latin typeface="Century Gothic" panose="020B0502020202020204" pitchFamily="34" charset="0"/>
              </a:rPr>
              <a:t>_______ </a:t>
            </a:r>
            <a:r>
              <a:rPr lang="en-GB" sz="2400" dirty="0" err="1">
                <a:solidFill>
                  <a:srgbClr val="5B9BD5">
                    <a:lumMod val="50000"/>
                  </a:srgbClr>
                </a:solidFill>
                <a:latin typeface="Century Gothic" panose="020B0502020202020204" pitchFamily="34" charset="0"/>
              </a:rPr>
              <a:t>comme</a:t>
            </a:r>
            <a:r>
              <a:rPr lang="en-GB" sz="2400" dirty="0">
                <a:solidFill>
                  <a:srgbClr val="5B9BD5">
                    <a:lumMod val="50000"/>
                  </a:srgbClr>
                </a:solidFill>
                <a:latin typeface="Century Gothic" panose="020B0502020202020204" pitchFamily="34" charset="0"/>
              </a:rPr>
              <a:t> les _____________ de Martinique</a:t>
            </a:r>
          </a:p>
        </p:txBody>
      </p:sp>
      <p:pic>
        <p:nvPicPr>
          <p:cNvPr id="17" name="Picture 22" descr="purple pencil"/>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r="9535" b="10619"/>
          <a:stretch/>
        </p:blipFill>
        <p:spPr bwMode="auto">
          <a:xfrm rot="17732126">
            <a:off x="819327" y="5614111"/>
            <a:ext cx="826955" cy="81704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volcano"/>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4250734" y="5377504"/>
            <a:ext cx="1014650" cy="827382"/>
          </a:xfrm>
          <a:prstGeom prst="rect">
            <a:avLst/>
          </a:prstGeom>
          <a:noFill/>
          <a:extLst>
            <a:ext uri="{909E8E84-426E-40dd-AFC4-6F175D3DCCD1}">
              <a14:hiddenFill xmlns:a14="http://schemas.microsoft.com/office/drawing/2010/main">
                <a:solidFill>
                  <a:srgbClr val="FFFFFF"/>
                </a:solidFill>
              </a14:hiddenFill>
            </a:ext>
          </a:extLst>
        </p:spPr>
      </p:pic>
      <p:sp>
        <p:nvSpPr>
          <p:cNvPr id="31" name="Rounded Rectangle 46">
            <a:extLst>
              <a:ext uri="{FF2B5EF4-FFF2-40B4-BE49-F238E27FC236}">
                <a16:creationId xmlns="" xmlns:a16="http://schemas.microsoft.com/office/drawing/2014/main" id="{8F859989-DB06-4C35-8F6D-A746E286940A}"/>
              </a:ext>
            </a:extLst>
          </p:cNvPr>
          <p:cNvSpPr/>
          <p:nvPr/>
        </p:nvSpPr>
        <p:spPr>
          <a:xfrm>
            <a:off x="10257183" y="249869"/>
            <a:ext cx="1652738" cy="399600"/>
          </a:xfrm>
          <a:prstGeom prst="roundRect">
            <a:avLst/>
          </a:prstGeom>
          <a:solidFill>
            <a:srgbClr val="105076"/>
          </a:solidFill>
          <a:ln w="12700" cap="flat" cmpd="sng" algn="ctr">
            <a:solidFill>
              <a:srgbClr val="105076"/>
            </a:solidFill>
            <a:prstDash val="solid"/>
            <a:miter lim="800000"/>
          </a:ln>
          <a:effectLst/>
        </p:spPr>
        <p:txBody>
          <a:bodyPr rtlCol="0" anchor="ctr"/>
          <a:lstStyle/>
          <a:p>
            <a:pPr algn="ctr">
              <a:defRPr/>
            </a:pPr>
            <a:r>
              <a:rPr lang="en-GB" sz="2000" b="1" kern="0" dirty="0" err="1">
                <a:solidFill>
                  <a:prstClr val="white"/>
                </a:solidFill>
                <a:latin typeface="Century Gothic" panose="020F0302020204030204"/>
              </a:rPr>
              <a:t>parler</a:t>
            </a:r>
            <a:r>
              <a:rPr lang="en-GB" sz="2000" b="1" kern="0" dirty="0">
                <a:solidFill>
                  <a:prstClr val="white"/>
                </a:solidFill>
                <a:latin typeface="Century Gothic" panose="020F0302020204030204"/>
              </a:rPr>
              <a:t> / lire</a:t>
            </a:r>
          </a:p>
        </p:txBody>
      </p:sp>
    </p:spTree>
    <p:extLst>
      <p:ext uri="{BB962C8B-B14F-4D97-AF65-F5344CB8AC3E}">
        <p14:creationId xmlns:p14="http://schemas.microsoft.com/office/powerpoint/2010/main" val="3101887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background rectangle">
            <a:extLst>
              <a:ext uri="{C183D7F6-B498-43B3-948B-1728B52AA6E4}">
                <adec:decorative xmlns=""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5" name="Title 4"/>
          <p:cNvSpPr>
            <a:spLocks noGrp="1"/>
          </p:cNvSpPr>
          <p:nvPr>
            <p:ph type="title"/>
          </p:nvPr>
        </p:nvSpPr>
        <p:spPr>
          <a:xfrm>
            <a:off x="7584" y="241775"/>
            <a:ext cx="10515600" cy="1325563"/>
          </a:xfrm>
        </p:spPr>
        <p:txBody>
          <a:bodyPr>
            <a:normAutofit/>
          </a:bodyPr>
          <a:lstStyle/>
          <a:p>
            <a:pPr rtl="0" eaLnBrk="1" latinLnBrk="0" hangingPunct="1"/>
            <a:r>
              <a:rPr lang="en-GB" sz="3600" b="1" kern="1200" dirty="0">
                <a:solidFill>
                  <a:srgbClr val="FFFFFF"/>
                </a:solidFill>
                <a:effectLst/>
                <a:ea typeface="+mn-ea"/>
                <a:cs typeface="+mn-cs"/>
              </a:rPr>
              <a:t>‘Un’ ou ‘le’ ?  </a:t>
            </a:r>
            <a:endParaRPr lang="en-GB" sz="3600" dirty="0">
              <a:effectLst/>
            </a:endParaRPr>
          </a:p>
          <a:p>
            <a:endParaRPr lang="en-GB" sz="3600" dirty="0"/>
          </a:p>
        </p:txBody>
      </p:sp>
      <p:sp>
        <p:nvSpPr>
          <p:cNvPr id="4" name="Rectangle 3"/>
          <p:cNvSpPr/>
          <p:nvPr/>
        </p:nvSpPr>
        <p:spPr>
          <a:xfrm>
            <a:off x="1581404" y="1243644"/>
            <a:ext cx="10369296" cy="3876639"/>
          </a:xfrm>
          <a:prstGeom prst="rect">
            <a:avLst/>
          </a:prstGeom>
        </p:spPr>
        <p:txBody>
          <a:bodyPr wrap="square">
            <a:spAutoFit/>
          </a:bodyPr>
          <a:lstStyle/>
          <a:p>
            <a:pPr>
              <a:lnSpc>
                <a:spcPct val="200000"/>
              </a:lnSpc>
            </a:pPr>
            <a:r>
              <a:rPr lang="en-GB" sz="3200" dirty="0">
                <a:solidFill>
                  <a:srgbClr val="5B9BD5">
                    <a:lumMod val="50000"/>
                  </a:srgbClr>
                </a:solidFill>
                <a:latin typeface="Century Gothic" panose="020B0502020202020204" pitchFamily="34" charset="0"/>
              </a:rPr>
              <a:t>Rouge comme un / le fruit du Mexique</a:t>
            </a:r>
          </a:p>
          <a:p>
            <a:pPr>
              <a:lnSpc>
                <a:spcPct val="200000"/>
              </a:lnSpc>
            </a:pPr>
            <a:r>
              <a:rPr lang="en-GB" sz="3200" dirty="0">
                <a:solidFill>
                  <a:srgbClr val="5B9BD5">
                    <a:lumMod val="50000"/>
                  </a:srgbClr>
                </a:solidFill>
                <a:latin typeface="Century Gothic" panose="020B0502020202020204" pitchFamily="34" charset="0"/>
              </a:rPr>
              <a:t>Orange comme un / le sable d’Afrique</a:t>
            </a:r>
          </a:p>
          <a:p>
            <a:pPr>
              <a:lnSpc>
                <a:spcPct val="200000"/>
              </a:lnSpc>
            </a:pPr>
            <a:r>
              <a:rPr lang="en-GB" sz="3200" dirty="0">
                <a:solidFill>
                  <a:srgbClr val="5B9BD5">
                    <a:lumMod val="50000"/>
                  </a:srgbClr>
                </a:solidFill>
                <a:latin typeface="Century Gothic" panose="020B0502020202020204" pitchFamily="34" charset="0"/>
              </a:rPr>
              <a:t>Vert comme un / le sorbet Jamaïque</a:t>
            </a:r>
          </a:p>
          <a:p>
            <a:pPr>
              <a:lnSpc>
                <a:spcPct val="200000"/>
              </a:lnSpc>
            </a:pPr>
            <a:r>
              <a:rPr lang="en-GB" sz="3200" dirty="0">
                <a:solidFill>
                  <a:srgbClr val="5B9BD5">
                    <a:lumMod val="50000"/>
                  </a:srgbClr>
                </a:solidFill>
                <a:latin typeface="Century Gothic" panose="020B0502020202020204" pitchFamily="34" charset="0"/>
              </a:rPr>
              <a:t>Indigo comme un / le papillon de tropique</a:t>
            </a:r>
          </a:p>
        </p:txBody>
      </p:sp>
      <p:sp>
        <p:nvSpPr>
          <p:cNvPr id="12" name="Oval 11" descr="oval to show 'un' as the correct answer"/>
          <p:cNvSpPr/>
          <p:nvPr/>
        </p:nvSpPr>
        <p:spPr>
          <a:xfrm>
            <a:off x="4610100" y="1607164"/>
            <a:ext cx="889000" cy="74930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Tw Cen MT"/>
            </a:endParaRPr>
          </a:p>
        </p:txBody>
      </p:sp>
      <p:sp>
        <p:nvSpPr>
          <p:cNvPr id="11" name="Oval 10" descr="oval to show 'le' as the correct answer"/>
          <p:cNvSpPr/>
          <p:nvPr/>
        </p:nvSpPr>
        <p:spPr>
          <a:xfrm>
            <a:off x="5613400" y="2465026"/>
            <a:ext cx="889000" cy="74930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Tw Cen MT"/>
            </a:endParaRPr>
          </a:p>
        </p:txBody>
      </p:sp>
      <p:sp>
        <p:nvSpPr>
          <p:cNvPr id="9" name="Oval 8" descr="oval to show 'un' as the correct answer"/>
          <p:cNvSpPr/>
          <p:nvPr/>
        </p:nvSpPr>
        <p:spPr>
          <a:xfrm>
            <a:off x="4165600" y="3500554"/>
            <a:ext cx="889000" cy="74930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Tw Cen MT"/>
            </a:endParaRPr>
          </a:p>
        </p:txBody>
      </p:sp>
      <p:sp>
        <p:nvSpPr>
          <p:cNvPr id="10" name="Oval 9" descr="oval to show 'un' as the correct answer"/>
          <p:cNvSpPr/>
          <p:nvPr/>
        </p:nvSpPr>
        <p:spPr>
          <a:xfrm>
            <a:off x="4508500" y="4446430"/>
            <a:ext cx="889000" cy="74930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Tw Cen MT"/>
            </a:endParaRPr>
          </a:p>
        </p:txBody>
      </p:sp>
      <p:sp>
        <p:nvSpPr>
          <p:cNvPr id="14" name="Rounded Rectangle 46">
            <a:extLst>
              <a:ext uri="{FF2B5EF4-FFF2-40B4-BE49-F238E27FC236}">
                <a16:creationId xmlns=""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sz="2000" b="1" dirty="0" err="1">
                <a:solidFill>
                  <a:prstClr val="white"/>
                </a:solidFill>
                <a:latin typeface="Century Gothic" panose="020B0502020202020204" pitchFamily="34" charset="0"/>
              </a:rPr>
              <a:t>grammaire</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7763826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background rectangle">
            <a:extLst>
              <a:ext uri="{C183D7F6-B498-43B3-948B-1728B52AA6E4}">
                <adec:decorative xmlns=""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 name="Title 1"/>
          <p:cNvSpPr>
            <a:spLocks noGrp="1"/>
          </p:cNvSpPr>
          <p:nvPr>
            <p:ph type="title"/>
          </p:nvPr>
        </p:nvSpPr>
        <p:spPr>
          <a:xfrm>
            <a:off x="0" y="214806"/>
            <a:ext cx="10515600" cy="1325563"/>
          </a:xfrm>
        </p:spPr>
        <p:txBody>
          <a:bodyPr>
            <a:normAutofit/>
          </a:bodyPr>
          <a:lstStyle/>
          <a:p>
            <a:pPr rtl="0" eaLnBrk="1" latinLnBrk="0" hangingPunct="1"/>
            <a:r>
              <a:rPr lang="en-GB" sz="3600" b="1" kern="1200" dirty="0">
                <a:solidFill>
                  <a:srgbClr val="FFFFFF"/>
                </a:solidFill>
                <a:effectLst/>
                <a:ea typeface="+mn-ea"/>
                <a:cs typeface="+mn-cs"/>
              </a:rPr>
              <a:t>Abstract or concrete?  </a:t>
            </a:r>
            <a:endParaRPr lang="en-GB" sz="3600" dirty="0">
              <a:effectLst/>
            </a:endParaRPr>
          </a:p>
          <a:p>
            <a:endParaRPr lang="en-GB" sz="3600" dirty="0"/>
          </a:p>
        </p:txBody>
      </p:sp>
      <p:graphicFrame>
        <p:nvGraphicFramePr>
          <p:cNvPr id="4" name="Table 3" descr="table to place the nouns as either concrete nouns or abstract nouns"/>
          <p:cNvGraphicFramePr>
            <a:graphicFrameLocks noGrp="1"/>
          </p:cNvGraphicFramePr>
          <p:nvPr>
            <p:extLst>
              <p:ext uri="{D42A27DB-BD31-4B8C-83A1-F6EECF244321}">
                <p14:modId xmlns:p14="http://schemas.microsoft.com/office/powerpoint/2010/main" val="1324601396"/>
              </p:ext>
            </p:extLst>
          </p:nvPr>
        </p:nvGraphicFramePr>
        <p:xfrm>
          <a:off x="2226024" y="2331474"/>
          <a:ext cx="8128000" cy="3657600"/>
        </p:xfrm>
        <a:graphic>
          <a:graphicData uri="http://schemas.openxmlformats.org/drawingml/2006/table">
            <a:tbl>
              <a:tblPr firstRow="1" bandRow="1">
                <a:tableStyleId>{69CF1AB2-1976-4502-BF36-3FF5EA218861}</a:tableStyleId>
              </a:tblPr>
              <a:tblGrid>
                <a:gridCol w="4064000">
                  <a:extLst>
                    <a:ext uri="{9D8B030D-6E8A-4147-A177-3AD203B41FA5}">
                      <a16:colId xmlns="" xmlns:a16="http://schemas.microsoft.com/office/drawing/2014/main" val="880536190"/>
                    </a:ext>
                  </a:extLst>
                </a:gridCol>
                <a:gridCol w="4064000">
                  <a:extLst>
                    <a:ext uri="{9D8B030D-6E8A-4147-A177-3AD203B41FA5}">
                      <a16:colId xmlns="" xmlns:a16="http://schemas.microsoft.com/office/drawing/2014/main" val="1032055484"/>
                    </a:ext>
                  </a:extLst>
                </a:gridCol>
              </a:tblGrid>
              <a:tr h="370840">
                <a:tc>
                  <a:txBody>
                    <a:bodyPr/>
                    <a:lstStyle/>
                    <a:p>
                      <a:pPr algn="ctr"/>
                      <a:r>
                        <a:rPr lang="en-GB" sz="2400" dirty="0">
                          <a:solidFill>
                            <a:srgbClr val="002060"/>
                          </a:solidFill>
                          <a:latin typeface="Century Gothic" panose="020B0502020202020204" pitchFamily="34" charset="0"/>
                        </a:rPr>
                        <a:t>Concrete</a:t>
                      </a:r>
                      <a:r>
                        <a:rPr lang="en-GB" sz="2400" baseline="0" dirty="0">
                          <a:solidFill>
                            <a:srgbClr val="002060"/>
                          </a:solidFill>
                          <a:latin typeface="Century Gothic" panose="020B0502020202020204" pitchFamily="34" charset="0"/>
                        </a:rPr>
                        <a:t> noun</a:t>
                      </a:r>
                      <a:endParaRPr lang="en-GB" sz="2400" dirty="0">
                        <a:solidFill>
                          <a:srgbClr val="002060"/>
                        </a:solidFill>
                        <a:latin typeface="Century Gothic" panose="020B0502020202020204" pitchFamily="34" charset="0"/>
                      </a:endParaRPr>
                    </a:p>
                  </a:txBody>
                  <a:tcPr/>
                </a:tc>
                <a:tc>
                  <a:txBody>
                    <a:bodyPr/>
                    <a:lstStyle/>
                    <a:p>
                      <a:pPr algn="ctr"/>
                      <a:r>
                        <a:rPr lang="en-GB" sz="2400" dirty="0">
                          <a:solidFill>
                            <a:srgbClr val="002060"/>
                          </a:solidFill>
                          <a:latin typeface="Century Gothic" panose="020B0502020202020204" pitchFamily="34" charset="0"/>
                        </a:rPr>
                        <a:t>Abstract noun</a:t>
                      </a:r>
                    </a:p>
                  </a:txBody>
                  <a:tcPr/>
                </a:tc>
                <a:extLst>
                  <a:ext uri="{0D108BD9-81ED-4DB2-BD59-A6C34878D82A}">
                    <a16:rowId xmlns="" xmlns:a16="http://schemas.microsoft.com/office/drawing/2014/main" val="2378950738"/>
                  </a:ext>
                </a:extLst>
              </a:tr>
              <a:tr h="370840">
                <a:tc>
                  <a:txBody>
                    <a:bodyPr/>
                    <a:lstStyle/>
                    <a:p>
                      <a:endParaRPr lang="en-GB" sz="2400" dirty="0"/>
                    </a:p>
                  </a:txBody>
                  <a:tcPr/>
                </a:tc>
                <a:tc>
                  <a:txBody>
                    <a:bodyPr/>
                    <a:lstStyle/>
                    <a:p>
                      <a:endParaRPr lang="en-GB" sz="2400" dirty="0"/>
                    </a:p>
                  </a:txBody>
                  <a:tcPr/>
                </a:tc>
                <a:extLst>
                  <a:ext uri="{0D108BD9-81ED-4DB2-BD59-A6C34878D82A}">
                    <a16:rowId xmlns="" xmlns:a16="http://schemas.microsoft.com/office/drawing/2014/main" val="1358232583"/>
                  </a:ext>
                </a:extLst>
              </a:tr>
              <a:tr h="370840">
                <a:tc>
                  <a:txBody>
                    <a:bodyPr/>
                    <a:lstStyle/>
                    <a:p>
                      <a:endParaRPr lang="en-GB" sz="2400" dirty="0"/>
                    </a:p>
                  </a:txBody>
                  <a:tcPr/>
                </a:tc>
                <a:tc>
                  <a:txBody>
                    <a:bodyPr/>
                    <a:lstStyle/>
                    <a:p>
                      <a:endParaRPr lang="en-GB" sz="2400"/>
                    </a:p>
                  </a:txBody>
                  <a:tcPr/>
                </a:tc>
                <a:extLst>
                  <a:ext uri="{0D108BD9-81ED-4DB2-BD59-A6C34878D82A}">
                    <a16:rowId xmlns="" xmlns:a16="http://schemas.microsoft.com/office/drawing/2014/main" val="4013614416"/>
                  </a:ext>
                </a:extLst>
              </a:tr>
              <a:tr h="370840">
                <a:tc>
                  <a:txBody>
                    <a:bodyPr/>
                    <a:lstStyle/>
                    <a:p>
                      <a:endParaRPr lang="en-GB" sz="2400"/>
                    </a:p>
                  </a:txBody>
                  <a:tcPr/>
                </a:tc>
                <a:tc>
                  <a:txBody>
                    <a:bodyPr/>
                    <a:lstStyle/>
                    <a:p>
                      <a:endParaRPr lang="en-GB" sz="2400"/>
                    </a:p>
                  </a:txBody>
                  <a:tcPr/>
                </a:tc>
                <a:extLst>
                  <a:ext uri="{0D108BD9-81ED-4DB2-BD59-A6C34878D82A}">
                    <a16:rowId xmlns="" xmlns:a16="http://schemas.microsoft.com/office/drawing/2014/main" val="1551675935"/>
                  </a:ext>
                </a:extLst>
              </a:tr>
              <a:tr h="370840">
                <a:tc>
                  <a:txBody>
                    <a:bodyPr/>
                    <a:lstStyle/>
                    <a:p>
                      <a:endParaRPr lang="en-GB" sz="2400"/>
                    </a:p>
                  </a:txBody>
                  <a:tcPr/>
                </a:tc>
                <a:tc>
                  <a:txBody>
                    <a:bodyPr/>
                    <a:lstStyle/>
                    <a:p>
                      <a:endParaRPr lang="en-GB" sz="2400" dirty="0"/>
                    </a:p>
                  </a:txBody>
                  <a:tcPr/>
                </a:tc>
                <a:extLst>
                  <a:ext uri="{0D108BD9-81ED-4DB2-BD59-A6C34878D82A}">
                    <a16:rowId xmlns="" xmlns:a16="http://schemas.microsoft.com/office/drawing/2014/main" val="3377564528"/>
                  </a:ext>
                </a:extLst>
              </a:tr>
              <a:tr h="370840">
                <a:tc>
                  <a:txBody>
                    <a:bodyPr/>
                    <a:lstStyle/>
                    <a:p>
                      <a:endParaRPr lang="en-GB" sz="2400"/>
                    </a:p>
                  </a:txBody>
                  <a:tcPr/>
                </a:tc>
                <a:tc>
                  <a:txBody>
                    <a:bodyPr/>
                    <a:lstStyle/>
                    <a:p>
                      <a:endParaRPr lang="en-GB" sz="2400"/>
                    </a:p>
                  </a:txBody>
                  <a:tcPr/>
                </a:tc>
                <a:extLst>
                  <a:ext uri="{0D108BD9-81ED-4DB2-BD59-A6C34878D82A}">
                    <a16:rowId xmlns="" xmlns:a16="http://schemas.microsoft.com/office/drawing/2014/main" val="1065252825"/>
                  </a:ext>
                </a:extLst>
              </a:tr>
              <a:tr h="370840">
                <a:tc>
                  <a:txBody>
                    <a:bodyPr/>
                    <a:lstStyle/>
                    <a:p>
                      <a:endParaRPr lang="en-GB" sz="2400"/>
                    </a:p>
                  </a:txBody>
                  <a:tcPr/>
                </a:tc>
                <a:tc>
                  <a:txBody>
                    <a:bodyPr/>
                    <a:lstStyle/>
                    <a:p>
                      <a:endParaRPr lang="en-GB" sz="2400"/>
                    </a:p>
                  </a:txBody>
                  <a:tcPr/>
                </a:tc>
                <a:extLst>
                  <a:ext uri="{0D108BD9-81ED-4DB2-BD59-A6C34878D82A}">
                    <a16:rowId xmlns="" xmlns:a16="http://schemas.microsoft.com/office/drawing/2014/main" val="3974854695"/>
                  </a:ext>
                </a:extLst>
              </a:tr>
              <a:tr h="370840">
                <a:tc>
                  <a:txBody>
                    <a:bodyPr/>
                    <a:lstStyle/>
                    <a:p>
                      <a:endParaRPr lang="en-GB" sz="2400" dirty="0"/>
                    </a:p>
                  </a:txBody>
                  <a:tcPr/>
                </a:tc>
                <a:tc>
                  <a:txBody>
                    <a:bodyPr/>
                    <a:lstStyle/>
                    <a:p>
                      <a:endParaRPr lang="en-GB" sz="2400" dirty="0"/>
                    </a:p>
                  </a:txBody>
                  <a:tcPr/>
                </a:tc>
                <a:extLst>
                  <a:ext uri="{0D108BD9-81ED-4DB2-BD59-A6C34878D82A}">
                    <a16:rowId xmlns="" xmlns:a16="http://schemas.microsoft.com/office/drawing/2014/main" val="960058105"/>
                  </a:ext>
                </a:extLst>
              </a:tr>
            </a:tbl>
          </a:graphicData>
        </a:graphic>
      </p:graphicFrame>
      <p:sp>
        <p:nvSpPr>
          <p:cNvPr id="8" name="TextBox 7"/>
          <p:cNvSpPr txBox="1"/>
          <p:nvPr/>
        </p:nvSpPr>
        <p:spPr>
          <a:xfrm>
            <a:off x="234426" y="1191527"/>
            <a:ext cx="2485706"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justice</a:t>
            </a:r>
          </a:p>
        </p:txBody>
      </p:sp>
      <p:sp>
        <p:nvSpPr>
          <p:cNvPr id="11" name="TextBox 10"/>
          <p:cNvSpPr txBox="1"/>
          <p:nvPr/>
        </p:nvSpPr>
        <p:spPr>
          <a:xfrm>
            <a:off x="3041552" y="1211964"/>
            <a:ext cx="1829215"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chambre</a:t>
            </a:r>
          </a:p>
        </p:txBody>
      </p:sp>
      <p:sp>
        <p:nvSpPr>
          <p:cNvPr id="5" name="TextBox 4"/>
          <p:cNvSpPr txBox="1"/>
          <p:nvPr/>
        </p:nvSpPr>
        <p:spPr>
          <a:xfrm>
            <a:off x="6115459" y="1334500"/>
            <a:ext cx="1829215"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amour</a:t>
            </a:r>
          </a:p>
        </p:txBody>
      </p:sp>
      <p:sp>
        <p:nvSpPr>
          <p:cNvPr id="16" name="TextBox 15"/>
          <p:cNvSpPr txBox="1"/>
          <p:nvPr/>
        </p:nvSpPr>
        <p:spPr>
          <a:xfrm>
            <a:off x="7302048" y="855336"/>
            <a:ext cx="1829215"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honneur</a:t>
            </a:r>
          </a:p>
        </p:txBody>
      </p:sp>
      <p:sp>
        <p:nvSpPr>
          <p:cNvPr id="14" name="TextBox 13"/>
          <p:cNvSpPr txBox="1"/>
          <p:nvPr/>
        </p:nvSpPr>
        <p:spPr>
          <a:xfrm>
            <a:off x="9131263" y="1172687"/>
            <a:ext cx="2942262"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ordinateur</a:t>
            </a:r>
          </a:p>
        </p:txBody>
      </p:sp>
      <p:sp>
        <p:nvSpPr>
          <p:cNvPr id="9" name="TextBox 8"/>
          <p:cNvSpPr txBox="1"/>
          <p:nvPr/>
        </p:nvSpPr>
        <p:spPr>
          <a:xfrm>
            <a:off x="544943" y="1735184"/>
            <a:ext cx="2485706"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liberté</a:t>
            </a:r>
          </a:p>
        </p:txBody>
      </p:sp>
      <p:sp>
        <p:nvSpPr>
          <p:cNvPr id="10" name="TextBox 9"/>
          <p:cNvSpPr txBox="1"/>
          <p:nvPr/>
        </p:nvSpPr>
        <p:spPr>
          <a:xfrm>
            <a:off x="2869034" y="1746238"/>
            <a:ext cx="1829215"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vélo</a:t>
            </a:r>
          </a:p>
        </p:txBody>
      </p:sp>
      <p:sp>
        <p:nvSpPr>
          <p:cNvPr id="15" name="TextBox 14"/>
          <p:cNvSpPr txBox="1"/>
          <p:nvPr/>
        </p:nvSpPr>
        <p:spPr>
          <a:xfrm>
            <a:off x="4970231" y="1746238"/>
            <a:ext cx="1829215"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voiture</a:t>
            </a:r>
          </a:p>
        </p:txBody>
      </p:sp>
      <p:sp>
        <p:nvSpPr>
          <p:cNvPr id="13" name="TextBox 12"/>
          <p:cNvSpPr txBox="1"/>
          <p:nvPr/>
        </p:nvSpPr>
        <p:spPr>
          <a:xfrm>
            <a:off x="7500166" y="1596110"/>
            <a:ext cx="1829215"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montre</a:t>
            </a:r>
          </a:p>
        </p:txBody>
      </p:sp>
      <p:sp>
        <p:nvSpPr>
          <p:cNvPr id="6" name="TextBox 5"/>
          <p:cNvSpPr txBox="1"/>
          <p:nvPr/>
        </p:nvSpPr>
        <p:spPr>
          <a:xfrm>
            <a:off x="9089904" y="1671174"/>
            <a:ext cx="1829215"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courage</a:t>
            </a:r>
          </a:p>
        </p:txBody>
      </p:sp>
      <p:sp>
        <p:nvSpPr>
          <p:cNvPr id="18" name="Rounded Rectangle 46">
            <a:extLst>
              <a:ext uri="{FF2B5EF4-FFF2-40B4-BE49-F238E27FC236}">
                <a16:creationId xmlns=""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sz="2000" b="1" dirty="0" err="1">
                <a:solidFill>
                  <a:prstClr val="white"/>
                </a:solidFill>
                <a:latin typeface="Century Gothic" panose="020B0502020202020204" pitchFamily="34" charset="0"/>
              </a:rPr>
              <a:t>grammaire</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7823042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7.1.2.1</a:t>
            </a:r>
            <a:endParaRPr lang="en-US" dirty="0"/>
          </a:p>
        </p:txBody>
      </p:sp>
      <p:sp>
        <p:nvSpPr>
          <p:cNvPr id="3" name="Content Placeholder 2"/>
          <p:cNvSpPr>
            <a:spLocks noGrp="1"/>
          </p:cNvSpPr>
          <p:nvPr>
            <p:ph idx="1"/>
          </p:nvPr>
        </p:nvSpPr>
        <p:spPr/>
        <p:txBody>
          <a:bodyPr/>
          <a:lstStyle/>
          <a:p>
            <a:r>
              <a:rPr lang="en-US" dirty="0" smtClean="0"/>
              <a:t>15-24: A series of exercises to exploit the poem Sept </a:t>
            </a:r>
            <a:r>
              <a:rPr lang="en-US" dirty="0" err="1" smtClean="0"/>
              <a:t>Couleurs</a:t>
            </a:r>
            <a:r>
              <a:rPr lang="en-US" dirty="0" smtClean="0"/>
              <a:t> </a:t>
            </a:r>
            <a:r>
              <a:rPr lang="en-US" dirty="0" err="1" smtClean="0"/>
              <a:t>Magiques</a:t>
            </a:r>
            <a:r>
              <a:rPr lang="en-US" dirty="0" smtClean="0"/>
              <a:t> by </a:t>
            </a:r>
            <a:r>
              <a:rPr lang="en-US" dirty="0" err="1" smtClean="0"/>
              <a:t>Mymi</a:t>
            </a:r>
            <a:r>
              <a:rPr lang="en-US" dirty="0" smtClean="0"/>
              <a:t> </a:t>
            </a:r>
            <a:r>
              <a:rPr lang="en-US" dirty="0" err="1" smtClean="0"/>
              <a:t>Doinet</a:t>
            </a:r>
            <a:endParaRPr lang="en-US" dirty="0" smtClean="0"/>
          </a:p>
          <a:p>
            <a:r>
              <a:rPr lang="en-US" dirty="0" smtClean="0"/>
              <a:t>34-43: Continuation of lesson 1.</a:t>
            </a:r>
            <a:endParaRPr lang="en-US" dirty="0"/>
          </a:p>
        </p:txBody>
      </p:sp>
    </p:spTree>
    <p:extLst>
      <p:ext uri="{BB962C8B-B14F-4D97-AF65-F5344CB8AC3E}">
        <p14:creationId xmlns:p14="http://schemas.microsoft.com/office/powerpoint/2010/main" val="27694973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background rectangle">
            <a:extLst>
              <a:ext uri="{C183D7F6-B498-43B3-948B-1728B52AA6E4}">
                <adec:decorative xmlns=""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0" name="Title 19"/>
          <p:cNvSpPr>
            <a:spLocks noGrp="1"/>
          </p:cNvSpPr>
          <p:nvPr>
            <p:ph type="title"/>
          </p:nvPr>
        </p:nvSpPr>
        <p:spPr>
          <a:xfrm>
            <a:off x="7584" y="231653"/>
            <a:ext cx="10515600" cy="1325563"/>
          </a:xfrm>
        </p:spPr>
        <p:txBody>
          <a:bodyPr>
            <a:normAutofit/>
          </a:bodyPr>
          <a:lstStyle/>
          <a:p>
            <a:pPr rtl="0" eaLnBrk="1" latinLnBrk="0" hangingPunct="1"/>
            <a:r>
              <a:rPr lang="en-GB" sz="3600" b="1" kern="1200" dirty="0" err="1">
                <a:solidFill>
                  <a:srgbClr val="FFFFFF"/>
                </a:solidFill>
                <a:effectLst/>
                <a:ea typeface="+mn-ea"/>
                <a:cs typeface="+mn-cs"/>
              </a:rPr>
              <a:t>Réponses</a:t>
            </a:r>
            <a:r>
              <a:rPr lang="en-GB" sz="3600" b="1" kern="1200" dirty="0">
                <a:solidFill>
                  <a:srgbClr val="FFFFFF"/>
                </a:solidFill>
                <a:effectLst/>
                <a:ea typeface="+mn-ea"/>
                <a:cs typeface="+mn-cs"/>
              </a:rPr>
              <a:t> </a:t>
            </a:r>
            <a:r>
              <a:rPr lang="en-GB" sz="3600" b="1" kern="1200" dirty="0" err="1">
                <a:solidFill>
                  <a:srgbClr val="FFFFFF"/>
                </a:solidFill>
                <a:effectLst/>
                <a:ea typeface="+mn-ea"/>
                <a:cs typeface="+mn-cs"/>
              </a:rPr>
              <a:t>correctes</a:t>
            </a:r>
            <a:r>
              <a:rPr lang="en-GB" sz="3600" b="1" kern="1200" dirty="0">
                <a:solidFill>
                  <a:srgbClr val="FFFFFF"/>
                </a:solidFill>
                <a:effectLst/>
                <a:ea typeface="+mn-ea"/>
                <a:cs typeface="+mn-cs"/>
              </a:rPr>
              <a:t>  </a:t>
            </a:r>
            <a:endParaRPr lang="en-GB" sz="3600" dirty="0">
              <a:effectLst/>
            </a:endParaRPr>
          </a:p>
          <a:p>
            <a:endParaRPr lang="en-GB" sz="3600" dirty="0"/>
          </a:p>
        </p:txBody>
      </p:sp>
      <p:graphicFrame>
        <p:nvGraphicFramePr>
          <p:cNvPr id="4" name="Table 3" descr="table to show the answers to the previous slide, the nouns are sorted as either concrete or abstract"/>
          <p:cNvGraphicFramePr>
            <a:graphicFrameLocks noGrp="1"/>
          </p:cNvGraphicFramePr>
          <p:nvPr>
            <p:extLst>
              <p:ext uri="{D42A27DB-BD31-4B8C-83A1-F6EECF244321}">
                <p14:modId xmlns:p14="http://schemas.microsoft.com/office/powerpoint/2010/main" val="4161601009"/>
              </p:ext>
            </p:extLst>
          </p:nvPr>
        </p:nvGraphicFramePr>
        <p:xfrm>
          <a:off x="1773174" y="1816028"/>
          <a:ext cx="8635940" cy="3952302"/>
        </p:xfrm>
        <a:graphic>
          <a:graphicData uri="http://schemas.openxmlformats.org/drawingml/2006/table">
            <a:tbl>
              <a:tblPr firstRow="1" bandRow="1">
                <a:tableStyleId>{69CF1AB2-1976-4502-BF36-3FF5EA218861}</a:tableStyleId>
              </a:tblPr>
              <a:tblGrid>
                <a:gridCol w="4317970">
                  <a:extLst>
                    <a:ext uri="{9D8B030D-6E8A-4147-A177-3AD203B41FA5}">
                      <a16:colId xmlns="" xmlns:a16="http://schemas.microsoft.com/office/drawing/2014/main" val="880536190"/>
                    </a:ext>
                  </a:extLst>
                </a:gridCol>
                <a:gridCol w="4317970">
                  <a:extLst>
                    <a:ext uri="{9D8B030D-6E8A-4147-A177-3AD203B41FA5}">
                      <a16:colId xmlns="" xmlns:a16="http://schemas.microsoft.com/office/drawing/2014/main" val="1032055484"/>
                    </a:ext>
                  </a:extLst>
                </a:gridCol>
              </a:tblGrid>
              <a:tr h="658717">
                <a:tc>
                  <a:txBody>
                    <a:bodyPr/>
                    <a:lstStyle/>
                    <a:p>
                      <a:pPr algn="ctr"/>
                      <a:endParaRPr lang="en-GB" sz="2400" dirty="0">
                        <a:solidFill>
                          <a:srgbClr val="002060"/>
                        </a:solidFill>
                        <a:latin typeface="Century Gothic" panose="020B0502020202020204" pitchFamily="34" charset="0"/>
                      </a:endParaRPr>
                    </a:p>
                  </a:txBody>
                  <a:tcPr anchor="ctr"/>
                </a:tc>
                <a:tc>
                  <a:txBody>
                    <a:bodyPr/>
                    <a:lstStyle/>
                    <a:p>
                      <a:pPr algn="ctr"/>
                      <a:endParaRPr lang="en-GB" sz="2400" dirty="0">
                        <a:solidFill>
                          <a:srgbClr val="002060"/>
                        </a:solidFill>
                        <a:latin typeface="Century Gothic" panose="020B0502020202020204" pitchFamily="34" charset="0"/>
                      </a:endParaRPr>
                    </a:p>
                  </a:txBody>
                  <a:tcPr anchor="ctr"/>
                </a:tc>
                <a:extLst>
                  <a:ext uri="{0D108BD9-81ED-4DB2-BD59-A6C34878D82A}">
                    <a16:rowId xmlns="" xmlns:a16="http://schemas.microsoft.com/office/drawing/2014/main" val="2378950738"/>
                  </a:ext>
                </a:extLst>
              </a:tr>
              <a:tr h="658717">
                <a:tc>
                  <a:txBody>
                    <a:bodyPr/>
                    <a:lstStyle/>
                    <a:p>
                      <a:endParaRPr lang="en-GB" sz="2400" dirty="0"/>
                    </a:p>
                  </a:txBody>
                  <a:tcPr/>
                </a:tc>
                <a:tc>
                  <a:txBody>
                    <a:bodyPr/>
                    <a:lstStyle/>
                    <a:p>
                      <a:endParaRPr lang="en-GB" sz="2400" dirty="0"/>
                    </a:p>
                  </a:txBody>
                  <a:tcPr/>
                </a:tc>
                <a:extLst>
                  <a:ext uri="{0D108BD9-81ED-4DB2-BD59-A6C34878D82A}">
                    <a16:rowId xmlns="" xmlns:a16="http://schemas.microsoft.com/office/drawing/2014/main" val="1358232583"/>
                  </a:ext>
                </a:extLst>
              </a:tr>
              <a:tr h="658717">
                <a:tc>
                  <a:txBody>
                    <a:bodyPr/>
                    <a:lstStyle/>
                    <a:p>
                      <a:endParaRPr lang="en-GB" sz="2400" dirty="0"/>
                    </a:p>
                  </a:txBody>
                  <a:tcPr/>
                </a:tc>
                <a:tc>
                  <a:txBody>
                    <a:bodyPr/>
                    <a:lstStyle/>
                    <a:p>
                      <a:endParaRPr lang="en-GB" sz="2400"/>
                    </a:p>
                  </a:txBody>
                  <a:tcPr/>
                </a:tc>
                <a:extLst>
                  <a:ext uri="{0D108BD9-81ED-4DB2-BD59-A6C34878D82A}">
                    <a16:rowId xmlns="" xmlns:a16="http://schemas.microsoft.com/office/drawing/2014/main" val="4013614416"/>
                  </a:ext>
                </a:extLst>
              </a:tr>
              <a:tr h="658717">
                <a:tc>
                  <a:txBody>
                    <a:bodyPr/>
                    <a:lstStyle/>
                    <a:p>
                      <a:endParaRPr lang="en-GB" sz="2400" dirty="0"/>
                    </a:p>
                  </a:txBody>
                  <a:tcPr/>
                </a:tc>
                <a:tc>
                  <a:txBody>
                    <a:bodyPr/>
                    <a:lstStyle/>
                    <a:p>
                      <a:endParaRPr lang="en-GB" sz="2400"/>
                    </a:p>
                  </a:txBody>
                  <a:tcPr/>
                </a:tc>
                <a:extLst>
                  <a:ext uri="{0D108BD9-81ED-4DB2-BD59-A6C34878D82A}">
                    <a16:rowId xmlns="" xmlns:a16="http://schemas.microsoft.com/office/drawing/2014/main" val="1551675935"/>
                  </a:ext>
                </a:extLst>
              </a:tr>
              <a:tr h="658717">
                <a:tc>
                  <a:txBody>
                    <a:bodyPr/>
                    <a:lstStyle/>
                    <a:p>
                      <a:endParaRPr lang="en-GB" sz="2400"/>
                    </a:p>
                  </a:txBody>
                  <a:tcPr/>
                </a:tc>
                <a:tc>
                  <a:txBody>
                    <a:bodyPr/>
                    <a:lstStyle/>
                    <a:p>
                      <a:endParaRPr lang="en-GB" sz="2400" dirty="0"/>
                    </a:p>
                  </a:txBody>
                  <a:tcPr/>
                </a:tc>
                <a:extLst>
                  <a:ext uri="{0D108BD9-81ED-4DB2-BD59-A6C34878D82A}">
                    <a16:rowId xmlns="" xmlns:a16="http://schemas.microsoft.com/office/drawing/2014/main" val="3377564528"/>
                  </a:ext>
                </a:extLst>
              </a:tr>
              <a:tr h="658717">
                <a:tc>
                  <a:txBody>
                    <a:bodyPr/>
                    <a:lstStyle/>
                    <a:p>
                      <a:endParaRPr lang="en-GB" sz="2400" dirty="0"/>
                    </a:p>
                  </a:txBody>
                  <a:tcPr/>
                </a:tc>
                <a:tc>
                  <a:txBody>
                    <a:bodyPr/>
                    <a:lstStyle/>
                    <a:p>
                      <a:endParaRPr lang="en-GB" sz="2400" dirty="0"/>
                    </a:p>
                  </a:txBody>
                  <a:tcPr/>
                </a:tc>
                <a:extLst>
                  <a:ext uri="{0D108BD9-81ED-4DB2-BD59-A6C34878D82A}">
                    <a16:rowId xmlns="" xmlns:a16="http://schemas.microsoft.com/office/drawing/2014/main" val="1065252825"/>
                  </a:ext>
                </a:extLst>
              </a:tr>
            </a:tbl>
          </a:graphicData>
        </a:graphic>
      </p:graphicFrame>
      <p:sp>
        <p:nvSpPr>
          <p:cNvPr id="3" name="TextBox 2" descr="table showing the answers to the previous slide with the nouns sorted as either concrete or abstract"/>
          <p:cNvSpPr txBox="1"/>
          <p:nvPr/>
        </p:nvSpPr>
        <p:spPr>
          <a:xfrm>
            <a:off x="2212819" y="1904898"/>
            <a:ext cx="3184071" cy="738664"/>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Concrete noun</a:t>
            </a:r>
          </a:p>
          <a:p>
            <a:endParaRPr lang="en-GB" dirty="0">
              <a:solidFill>
                <a:prstClr val="black"/>
              </a:solidFill>
              <a:latin typeface="Tw Cen MT"/>
            </a:endParaRPr>
          </a:p>
        </p:txBody>
      </p:sp>
      <p:sp>
        <p:nvSpPr>
          <p:cNvPr id="13" name="TextBox 12"/>
          <p:cNvSpPr txBox="1"/>
          <p:nvPr/>
        </p:nvSpPr>
        <p:spPr>
          <a:xfrm>
            <a:off x="3176743" y="2544056"/>
            <a:ext cx="1829215"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montre</a:t>
            </a:r>
          </a:p>
        </p:txBody>
      </p:sp>
      <p:sp>
        <p:nvSpPr>
          <p:cNvPr id="11" name="TextBox 10"/>
          <p:cNvSpPr txBox="1"/>
          <p:nvPr/>
        </p:nvSpPr>
        <p:spPr>
          <a:xfrm>
            <a:off x="3176742" y="3194013"/>
            <a:ext cx="1829215"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chambre</a:t>
            </a:r>
          </a:p>
        </p:txBody>
      </p:sp>
      <p:sp>
        <p:nvSpPr>
          <p:cNvPr id="15" name="TextBox 14"/>
          <p:cNvSpPr txBox="1"/>
          <p:nvPr/>
        </p:nvSpPr>
        <p:spPr>
          <a:xfrm>
            <a:off x="3176742" y="3831214"/>
            <a:ext cx="1829215"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voiture</a:t>
            </a:r>
          </a:p>
        </p:txBody>
      </p:sp>
      <p:sp>
        <p:nvSpPr>
          <p:cNvPr id="10" name="TextBox 9"/>
          <p:cNvSpPr txBox="1"/>
          <p:nvPr/>
        </p:nvSpPr>
        <p:spPr>
          <a:xfrm>
            <a:off x="3176742" y="4502710"/>
            <a:ext cx="1829215"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vélo</a:t>
            </a:r>
          </a:p>
        </p:txBody>
      </p:sp>
      <p:sp>
        <p:nvSpPr>
          <p:cNvPr id="14" name="TextBox 13"/>
          <p:cNvSpPr txBox="1"/>
          <p:nvPr/>
        </p:nvSpPr>
        <p:spPr>
          <a:xfrm>
            <a:off x="3176742" y="5129735"/>
            <a:ext cx="2942262"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ordinateur</a:t>
            </a:r>
          </a:p>
        </p:txBody>
      </p:sp>
      <p:sp>
        <p:nvSpPr>
          <p:cNvPr id="12" name="TextBox 11"/>
          <p:cNvSpPr txBox="1"/>
          <p:nvPr/>
        </p:nvSpPr>
        <p:spPr>
          <a:xfrm>
            <a:off x="6553112" y="1904898"/>
            <a:ext cx="3250995"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Abstract noun</a:t>
            </a:r>
          </a:p>
        </p:txBody>
      </p:sp>
      <p:sp>
        <p:nvSpPr>
          <p:cNvPr id="9" name="TextBox 8"/>
          <p:cNvSpPr txBox="1"/>
          <p:nvPr/>
        </p:nvSpPr>
        <p:spPr>
          <a:xfrm>
            <a:off x="7318401" y="2551288"/>
            <a:ext cx="2485706"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liberté</a:t>
            </a:r>
          </a:p>
        </p:txBody>
      </p:sp>
      <p:sp>
        <p:nvSpPr>
          <p:cNvPr id="8" name="TextBox 7"/>
          <p:cNvSpPr txBox="1"/>
          <p:nvPr/>
        </p:nvSpPr>
        <p:spPr>
          <a:xfrm>
            <a:off x="7318401" y="3194013"/>
            <a:ext cx="2485706"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justice</a:t>
            </a:r>
          </a:p>
        </p:txBody>
      </p:sp>
      <p:sp>
        <p:nvSpPr>
          <p:cNvPr id="6" name="TextBox 5"/>
          <p:cNvSpPr txBox="1"/>
          <p:nvPr/>
        </p:nvSpPr>
        <p:spPr>
          <a:xfrm>
            <a:off x="7241638" y="3841874"/>
            <a:ext cx="1829215"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courage</a:t>
            </a:r>
          </a:p>
        </p:txBody>
      </p:sp>
      <p:sp>
        <p:nvSpPr>
          <p:cNvPr id="7" name="TextBox 6"/>
          <p:cNvSpPr txBox="1"/>
          <p:nvPr/>
        </p:nvSpPr>
        <p:spPr>
          <a:xfrm>
            <a:off x="7318401" y="4502710"/>
            <a:ext cx="1829215"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honneur</a:t>
            </a:r>
          </a:p>
        </p:txBody>
      </p:sp>
      <p:sp>
        <p:nvSpPr>
          <p:cNvPr id="5" name="TextBox 4"/>
          <p:cNvSpPr txBox="1"/>
          <p:nvPr/>
        </p:nvSpPr>
        <p:spPr>
          <a:xfrm>
            <a:off x="7260278" y="5129735"/>
            <a:ext cx="1829215"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amour</a:t>
            </a:r>
          </a:p>
        </p:txBody>
      </p:sp>
      <p:sp>
        <p:nvSpPr>
          <p:cNvPr id="18" name="Rounded Rectangle 46">
            <a:extLst>
              <a:ext uri="{FF2B5EF4-FFF2-40B4-BE49-F238E27FC236}">
                <a16:creationId xmlns=""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sz="2000" b="1" dirty="0" err="1">
                <a:solidFill>
                  <a:prstClr val="white"/>
                </a:solidFill>
                <a:latin typeface="Century Gothic" panose="020B0502020202020204" pitchFamily="34" charset="0"/>
              </a:rPr>
              <a:t>grammaire</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3281905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0729" y="1369329"/>
            <a:ext cx="5565072" cy="699561"/>
          </a:xfrm>
        </p:spPr>
        <p:txBody>
          <a:bodyPr>
            <a:normAutofit fontScale="90000"/>
          </a:bodyPr>
          <a:lstStyle/>
          <a:p>
            <a:r>
              <a:rPr lang="en-GB" dirty="0">
                <a:solidFill>
                  <a:srgbClr val="002060"/>
                </a:solidFill>
              </a:rPr>
              <a:t>Quelles sont vos émotions?</a:t>
            </a:r>
          </a:p>
        </p:txBody>
      </p:sp>
      <p:sp>
        <p:nvSpPr>
          <p:cNvPr id="11" name="TextBox 10"/>
          <p:cNvSpPr txBox="1"/>
          <p:nvPr/>
        </p:nvSpPr>
        <p:spPr>
          <a:xfrm>
            <a:off x="308085" y="1195890"/>
            <a:ext cx="3260834"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Je </a:t>
            </a:r>
            <a:r>
              <a:rPr lang="en-GB" sz="2800" dirty="0" err="1">
                <a:solidFill>
                  <a:srgbClr val="002060"/>
                </a:solidFill>
                <a:latin typeface="Century Gothic" panose="020B0502020202020204" pitchFamily="34" charset="0"/>
              </a:rPr>
              <a:t>suis</a:t>
            </a:r>
            <a:r>
              <a:rPr lang="en-GB" sz="2800" dirty="0">
                <a:solidFill>
                  <a:srgbClr val="002060"/>
                </a:solidFill>
                <a:latin typeface="Century Gothic" panose="020B0502020202020204" pitchFamily="34" charset="0"/>
              </a:rPr>
              <a:t>…</a:t>
            </a:r>
          </a:p>
        </p:txBody>
      </p:sp>
      <p:sp>
        <p:nvSpPr>
          <p:cNvPr id="3" name="Content Placeholder 2"/>
          <p:cNvSpPr>
            <a:spLocks noGrp="1"/>
          </p:cNvSpPr>
          <p:nvPr>
            <p:ph idx="1"/>
          </p:nvPr>
        </p:nvSpPr>
        <p:spPr>
          <a:xfrm>
            <a:off x="1468821" y="1674109"/>
            <a:ext cx="10515600" cy="4351338"/>
          </a:xfrm>
        </p:spPr>
        <p:txBody>
          <a:bodyPr>
            <a:normAutofit fontScale="85000" lnSpcReduction="20000"/>
          </a:bodyPr>
          <a:lstStyle/>
          <a:p>
            <a:pPr>
              <a:lnSpc>
                <a:spcPct val="150000"/>
              </a:lnSpc>
            </a:pPr>
            <a:r>
              <a:rPr lang="en-GB" dirty="0" err="1">
                <a:solidFill>
                  <a:srgbClr val="002060"/>
                </a:solidFill>
              </a:rPr>
              <a:t>heureux</a:t>
            </a:r>
            <a:r>
              <a:rPr lang="en-GB" dirty="0">
                <a:solidFill>
                  <a:srgbClr val="002060"/>
                </a:solidFill>
              </a:rPr>
              <a:t> (-</a:t>
            </a:r>
            <a:r>
              <a:rPr lang="en-GB" dirty="0" err="1">
                <a:solidFill>
                  <a:srgbClr val="002060"/>
                </a:solidFill>
              </a:rPr>
              <a:t>euse</a:t>
            </a:r>
            <a:r>
              <a:rPr lang="en-GB" dirty="0">
                <a:solidFill>
                  <a:srgbClr val="002060"/>
                </a:solidFill>
              </a:rPr>
              <a:t>)</a:t>
            </a:r>
          </a:p>
          <a:p>
            <a:pPr>
              <a:lnSpc>
                <a:spcPct val="150000"/>
              </a:lnSpc>
            </a:pPr>
            <a:r>
              <a:rPr lang="en-GB" dirty="0" err="1">
                <a:solidFill>
                  <a:srgbClr val="002060"/>
                </a:solidFill>
              </a:rPr>
              <a:t>calme</a:t>
            </a:r>
            <a:endParaRPr lang="en-GB" dirty="0">
              <a:solidFill>
                <a:srgbClr val="002060"/>
              </a:solidFill>
            </a:endParaRPr>
          </a:p>
          <a:p>
            <a:pPr>
              <a:lnSpc>
                <a:spcPct val="150000"/>
              </a:lnSpc>
            </a:pPr>
            <a:r>
              <a:rPr lang="en-GB" dirty="0">
                <a:solidFill>
                  <a:srgbClr val="002060"/>
                </a:solidFill>
              </a:rPr>
              <a:t>content(e)</a:t>
            </a:r>
          </a:p>
          <a:p>
            <a:pPr>
              <a:lnSpc>
                <a:spcPct val="150000"/>
              </a:lnSpc>
            </a:pPr>
            <a:r>
              <a:rPr lang="en-GB" dirty="0" err="1">
                <a:solidFill>
                  <a:srgbClr val="002060"/>
                </a:solidFill>
              </a:rPr>
              <a:t>indifférent</a:t>
            </a:r>
            <a:r>
              <a:rPr lang="en-GB" dirty="0">
                <a:solidFill>
                  <a:srgbClr val="002060"/>
                </a:solidFill>
              </a:rPr>
              <a:t>(e)</a:t>
            </a:r>
          </a:p>
          <a:p>
            <a:pPr>
              <a:lnSpc>
                <a:spcPct val="150000"/>
              </a:lnSpc>
            </a:pPr>
            <a:r>
              <a:rPr lang="en-GB" dirty="0">
                <a:solidFill>
                  <a:srgbClr val="002060"/>
                </a:solidFill>
              </a:rPr>
              <a:t>triste</a:t>
            </a:r>
          </a:p>
          <a:p>
            <a:pPr>
              <a:lnSpc>
                <a:spcPct val="150000"/>
              </a:lnSpc>
            </a:pPr>
            <a:r>
              <a:rPr lang="en-GB" dirty="0" err="1">
                <a:solidFill>
                  <a:srgbClr val="002060"/>
                </a:solidFill>
              </a:rPr>
              <a:t>fâché</a:t>
            </a:r>
            <a:r>
              <a:rPr lang="en-GB" dirty="0">
                <a:solidFill>
                  <a:srgbClr val="002060"/>
                </a:solidFill>
              </a:rPr>
              <a:t>(e)</a:t>
            </a:r>
          </a:p>
          <a:p>
            <a:pPr>
              <a:lnSpc>
                <a:spcPct val="150000"/>
              </a:lnSpc>
            </a:pPr>
            <a:r>
              <a:rPr lang="en-GB" dirty="0" err="1">
                <a:solidFill>
                  <a:srgbClr val="002060"/>
                </a:solidFill>
              </a:rPr>
              <a:t>intéressé</a:t>
            </a:r>
            <a:r>
              <a:rPr lang="en-GB" dirty="0">
                <a:solidFill>
                  <a:srgbClr val="002060"/>
                </a:solidFill>
              </a:rPr>
              <a:t>(e)</a:t>
            </a:r>
          </a:p>
          <a:p>
            <a:endParaRPr lang="en-GB" dirty="0">
              <a:solidFill>
                <a:srgbClr val="002060"/>
              </a:solidFill>
            </a:endParaRPr>
          </a:p>
        </p:txBody>
      </p:sp>
      <p:pic>
        <p:nvPicPr>
          <p:cNvPr id="4" name="Picture 3" descr="smiley face"/>
          <p:cNvPicPr>
            <a:picLocks noChangeAspect="1"/>
          </p:cNvPicPr>
          <p:nvPr/>
        </p:nvPicPr>
        <p:blipFill>
          <a:blip r:embed="rId3"/>
          <a:stretch>
            <a:fillRect/>
          </a:stretch>
        </p:blipFill>
        <p:spPr>
          <a:xfrm>
            <a:off x="4243688" y="1677282"/>
            <a:ext cx="794845" cy="531640"/>
          </a:xfrm>
          <a:prstGeom prst="rect">
            <a:avLst/>
          </a:prstGeom>
        </p:spPr>
      </p:pic>
      <p:pic>
        <p:nvPicPr>
          <p:cNvPr id="5" name="Picture 4" descr="calm face"/>
          <p:cNvPicPr>
            <a:picLocks noChangeAspect="1"/>
          </p:cNvPicPr>
          <p:nvPr/>
        </p:nvPicPr>
        <p:blipFill>
          <a:blip r:embed="rId3"/>
          <a:stretch>
            <a:fillRect/>
          </a:stretch>
        </p:blipFill>
        <p:spPr>
          <a:xfrm>
            <a:off x="4242337" y="2304884"/>
            <a:ext cx="794845" cy="531640"/>
          </a:xfrm>
          <a:prstGeom prst="rect">
            <a:avLst/>
          </a:prstGeom>
        </p:spPr>
      </p:pic>
      <p:pic>
        <p:nvPicPr>
          <p:cNvPr id="6" name="Picture 5" descr="content face"/>
          <p:cNvPicPr>
            <a:picLocks noChangeAspect="1"/>
          </p:cNvPicPr>
          <p:nvPr/>
        </p:nvPicPr>
        <p:blipFill>
          <a:blip r:embed="rId3"/>
          <a:stretch>
            <a:fillRect/>
          </a:stretch>
        </p:blipFill>
        <p:spPr>
          <a:xfrm>
            <a:off x="4211832" y="2932486"/>
            <a:ext cx="794845" cy="531640"/>
          </a:xfrm>
          <a:prstGeom prst="rect">
            <a:avLst/>
          </a:prstGeom>
        </p:spPr>
      </p:pic>
      <p:pic>
        <p:nvPicPr>
          <p:cNvPr id="7" name="Picture 6" descr="neutral face"/>
          <p:cNvPicPr>
            <a:picLocks noChangeAspect="1"/>
          </p:cNvPicPr>
          <p:nvPr/>
        </p:nvPicPr>
        <p:blipFill>
          <a:blip r:embed="rId4"/>
          <a:stretch>
            <a:fillRect/>
          </a:stretch>
        </p:blipFill>
        <p:spPr>
          <a:xfrm>
            <a:off x="4333950" y="3562908"/>
            <a:ext cx="590235" cy="590235"/>
          </a:xfrm>
          <a:prstGeom prst="rect">
            <a:avLst/>
          </a:prstGeom>
          <a:solidFill>
            <a:schemeClr val="bg1"/>
          </a:solidFill>
        </p:spPr>
      </p:pic>
      <p:pic>
        <p:nvPicPr>
          <p:cNvPr id="5122" name="Picture 2" descr="sad fac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45705" y="4182384"/>
            <a:ext cx="566723" cy="5401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sad fac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42979" y="4755803"/>
            <a:ext cx="593559" cy="61191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happy face"/>
          <p:cNvPicPr>
            <a:picLocks noChangeAspect="1"/>
          </p:cNvPicPr>
          <p:nvPr/>
        </p:nvPicPr>
        <p:blipFill>
          <a:blip r:embed="rId3"/>
          <a:stretch>
            <a:fillRect/>
          </a:stretch>
        </p:blipFill>
        <p:spPr>
          <a:xfrm>
            <a:off x="4242335" y="5346640"/>
            <a:ext cx="794845" cy="531640"/>
          </a:xfrm>
          <a:prstGeom prst="rect">
            <a:avLst/>
          </a:prstGeom>
        </p:spPr>
      </p:pic>
      <p:pic>
        <p:nvPicPr>
          <p:cNvPr id="15" name="Picture 14" descr="background rectangle">
            <a:extLst>
              <a:ext uri="{C183D7F6-B498-43B3-948B-1728B52AA6E4}">
                <adec:decorative xmlns=""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6" name="Title 3"/>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defRPr/>
            </a:pPr>
            <a:r>
              <a:rPr lang="en-GB" sz="3600" b="1" dirty="0">
                <a:solidFill>
                  <a:sysClr val="window" lastClr="FFFFFF"/>
                </a:solidFill>
              </a:rPr>
              <a:t>Les </a:t>
            </a:r>
            <a:r>
              <a:rPr lang="en-GB" sz="3600" b="1" dirty="0" err="1">
                <a:solidFill>
                  <a:sysClr val="window" lastClr="FFFFFF"/>
                </a:solidFill>
              </a:rPr>
              <a:t>émotions</a:t>
            </a:r>
            <a:r>
              <a:rPr lang="en-GB" sz="3600" b="1" dirty="0">
                <a:solidFill>
                  <a:sysClr val="window" lastClr="FFFFFF"/>
                </a:solidFill>
              </a:rPr>
              <a:t>  </a:t>
            </a:r>
          </a:p>
        </p:txBody>
      </p:sp>
      <p:sp>
        <p:nvSpPr>
          <p:cNvPr id="8" name="Rounded Rectangle 46">
            <a:extLst>
              <a:ext uri="{FF2B5EF4-FFF2-40B4-BE49-F238E27FC236}">
                <a16:creationId xmlns="" xmlns:a16="http://schemas.microsoft.com/office/drawing/2014/main" id="{D6D9700C-11F1-4F71-B965-4B22817806DF}"/>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sz="2000" b="1" dirty="0" err="1">
                <a:solidFill>
                  <a:prstClr val="white"/>
                </a:solidFill>
                <a:latin typeface="Century Gothic" panose="020B0502020202020204" pitchFamily="34" charset="0"/>
              </a:rPr>
              <a:t>parler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5966187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Écris</a:t>
            </a:r>
            <a:r>
              <a:rPr lang="en-GB" sz="3600" b="1" dirty="0">
                <a:solidFill>
                  <a:schemeClr val="bg1"/>
                </a:solidFill>
              </a:rPr>
              <a:t> un </a:t>
            </a:r>
            <a:r>
              <a:rPr lang="en-GB" sz="3600" b="1" dirty="0" err="1">
                <a:solidFill>
                  <a:schemeClr val="bg1"/>
                </a:solidFill>
              </a:rPr>
              <a:t>poème</a:t>
            </a:r>
            <a:r>
              <a:rPr lang="en-GB" sz="3600" b="1" dirty="0">
                <a:solidFill>
                  <a:schemeClr val="bg1"/>
                </a:solidFill>
              </a:rPr>
              <a:t>! </a:t>
            </a:r>
          </a:p>
        </p:txBody>
      </p:sp>
      <p:sp>
        <p:nvSpPr>
          <p:cNvPr id="7" name="Rounded Rectangle 46">
            <a:extLst>
              <a:ext uri="{FF2B5EF4-FFF2-40B4-BE49-F238E27FC236}">
                <a16:creationId xmlns=""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sz="2000" b="1" dirty="0" err="1">
                <a:solidFill>
                  <a:prstClr val="white"/>
                </a:solidFill>
                <a:latin typeface="Century Gothic" panose="020B0502020202020204" pitchFamily="34" charset="0"/>
              </a:rPr>
              <a:t>écrire</a:t>
            </a:r>
            <a:endParaRPr lang="en-GB" sz="2000" b="1" dirty="0">
              <a:solidFill>
                <a:prstClr val="white"/>
              </a:solidFill>
              <a:latin typeface="Century Gothic" panose="020B0502020202020204" pitchFamily="34" charset="0"/>
            </a:endParaRPr>
          </a:p>
        </p:txBody>
      </p:sp>
      <p:sp>
        <p:nvSpPr>
          <p:cNvPr id="9" name="Title 1"/>
          <p:cNvSpPr txBox="1">
            <a:spLocks/>
          </p:cNvSpPr>
          <p:nvPr/>
        </p:nvSpPr>
        <p:spPr>
          <a:xfrm>
            <a:off x="1841997" y="1568405"/>
            <a:ext cx="856529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a:solidFill>
                  <a:srgbClr val="4472C4">
                    <a:lumMod val="50000"/>
                  </a:srgbClr>
                </a:solidFill>
              </a:rPr>
              <a:t>Now create your own poem!</a:t>
            </a:r>
            <a:endParaRPr lang="en-GB" dirty="0">
              <a:solidFill>
                <a:srgbClr val="4472C4">
                  <a:lumMod val="50000"/>
                </a:srgbClr>
              </a:solidFill>
            </a:endParaRPr>
          </a:p>
        </p:txBody>
      </p:sp>
      <p:sp>
        <p:nvSpPr>
          <p:cNvPr id="10" name="TextBox 9"/>
          <p:cNvSpPr txBox="1"/>
          <p:nvPr/>
        </p:nvSpPr>
        <p:spPr>
          <a:xfrm>
            <a:off x="1199445" y="3095796"/>
            <a:ext cx="10515600" cy="584775"/>
          </a:xfrm>
          <a:prstGeom prst="rect">
            <a:avLst/>
          </a:prstGeom>
          <a:noFill/>
        </p:spPr>
        <p:txBody>
          <a:bodyPr wrap="square" rtlCol="0">
            <a:spAutoFit/>
          </a:bodyPr>
          <a:lstStyle/>
          <a:p>
            <a:pPr marL="285750" indent="-285750">
              <a:buFont typeface="Arial" panose="020B0604020202020204" pitchFamily="34" charset="0"/>
              <a:buChar char="•"/>
            </a:pPr>
            <a:r>
              <a:rPr lang="en-GB" sz="3200" dirty="0">
                <a:solidFill>
                  <a:srgbClr val="002060"/>
                </a:solidFill>
                <a:latin typeface="Century Gothic" panose="020B0502020202020204" pitchFamily="34" charset="0"/>
              </a:rPr>
              <a:t>Try to re-use the colours in the poem with ‘comme’</a:t>
            </a:r>
          </a:p>
        </p:txBody>
      </p:sp>
      <p:sp>
        <p:nvSpPr>
          <p:cNvPr id="11" name="TextBox 10"/>
          <p:cNvSpPr txBox="1"/>
          <p:nvPr/>
        </p:nvSpPr>
        <p:spPr>
          <a:xfrm>
            <a:off x="1199445" y="3882399"/>
            <a:ext cx="10515600" cy="584775"/>
          </a:xfrm>
          <a:prstGeom prst="rect">
            <a:avLst/>
          </a:prstGeom>
          <a:noFill/>
        </p:spPr>
        <p:txBody>
          <a:bodyPr wrap="square" rtlCol="0">
            <a:spAutoFit/>
          </a:bodyPr>
          <a:lstStyle/>
          <a:p>
            <a:pPr marL="285750" indent="-285750">
              <a:buFont typeface="Arial" panose="020B0604020202020204" pitchFamily="34" charset="0"/>
              <a:buChar char="•"/>
            </a:pPr>
            <a:r>
              <a:rPr lang="en-GB" sz="3200" dirty="0">
                <a:solidFill>
                  <a:srgbClr val="002060"/>
                </a:solidFill>
                <a:latin typeface="Century Gothic" panose="020B0502020202020204" pitchFamily="34" charset="0"/>
              </a:rPr>
              <a:t>Remember to use un/</a:t>
            </a:r>
            <a:r>
              <a:rPr lang="en-GB" sz="3200" dirty="0" err="1">
                <a:solidFill>
                  <a:srgbClr val="002060"/>
                </a:solidFill>
                <a:latin typeface="Century Gothic" panose="020B0502020202020204" pitchFamily="34" charset="0"/>
              </a:rPr>
              <a:t>une</a:t>
            </a:r>
            <a:r>
              <a:rPr lang="en-GB" sz="3200" dirty="0">
                <a:solidFill>
                  <a:srgbClr val="002060"/>
                </a:solidFill>
                <a:latin typeface="Century Gothic" panose="020B0502020202020204" pitchFamily="34" charset="0"/>
              </a:rPr>
              <a:t>/le/la correctly</a:t>
            </a:r>
          </a:p>
        </p:txBody>
      </p:sp>
    </p:spTree>
    <p:extLst>
      <p:ext uri="{BB962C8B-B14F-4D97-AF65-F5344CB8AC3E}">
        <p14:creationId xmlns:p14="http://schemas.microsoft.com/office/powerpoint/2010/main" val="12914585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pic>
        <p:nvPicPr>
          <p:cNvPr id="1030" name="Picture 6" descr="Africa (orthographic projection).sv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2090" y="2049629"/>
            <a:ext cx="2743550" cy="274355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Mexico (orthographic projection).sv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68457" y="2130597"/>
            <a:ext cx="2662582" cy="266258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ocation of Jamaic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72807" y="2049629"/>
            <a:ext cx="2780371" cy="278037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40985" y="5202932"/>
            <a:ext cx="8808232" cy="1077218"/>
          </a:xfrm>
          <a:prstGeom prst="rect">
            <a:avLst/>
          </a:prstGeom>
        </p:spPr>
        <p:txBody>
          <a:bodyPr wrap="square">
            <a:spAutoFit/>
          </a:bodyPr>
          <a:lstStyle/>
          <a:p>
            <a:r>
              <a:rPr lang="en-GB" sz="3200" i="1" dirty="0">
                <a:solidFill>
                  <a:srgbClr val="002060"/>
                </a:solidFill>
                <a:latin typeface="Century Gothic" panose="020B0502020202020204" pitchFamily="34" charset="0"/>
              </a:rPr>
              <a:t>Rouge comme un fruit du Mexique</a:t>
            </a:r>
          </a:p>
          <a:p>
            <a:r>
              <a:rPr lang="en-GB" sz="3200" i="1" dirty="0">
                <a:solidFill>
                  <a:srgbClr val="002060"/>
                </a:solidFill>
                <a:latin typeface="Century Gothic" panose="020B0502020202020204" pitchFamily="34" charset="0"/>
              </a:rPr>
              <a:t>Orange comme le sable d’Afrique…</a:t>
            </a:r>
          </a:p>
        </p:txBody>
      </p:sp>
      <p:pic>
        <p:nvPicPr>
          <p:cNvPr id="9" name="Picture 8" descr="background rectangle">
            <a:extLst>
              <a:ext uri="{C183D7F6-B498-43B3-948B-1728B52AA6E4}">
                <adec:decorative xmlns=""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0" name="Title 3"/>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defRPr/>
            </a:pPr>
            <a:r>
              <a:rPr lang="en-GB" sz="3600" b="1" dirty="0">
                <a:solidFill>
                  <a:sysClr val="window" lastClr="FFFFFF"/>
                </a:solidFill>
              </a:rPr>
              <a:t>Une </a:t>
            </a:r>
            <a:r>
              <a:rPr lang="en-GB" sz="3600" b="1" dirty="0" err="1">
                <a:solidFill>
                  <a:sysClr val="window" lastClr="FFFFFF"/>
                </a:solidFill>
              </a:rPr>
              <a:t>texte</a:t>
            </a:r>
            <a:r>
              <a:rPr lang="en-GB" sz="3600" b="1" dirty="0">
                <a:solidFill>
                  <a:sysClr val="window" lastClr="FFFFFF"/>
                </a:solidFill>
              </a:rPr>
              <a:t> </a:t>
            </a:r>
            <a:r>
              <a:rPr lang="en-GB" sz="3600" b="1" dirty="0" err="1">
                <a:solidFill>
                  <a:sysClr val="window" lastClr="FFFFFF"/>
                </a:solidFill>
              </a:rPr>
              <a:t>français</a:t>
            </a:r>
            <a:endParaRPr lang="en-GB" sz="3600" b="1" dirty="0">
              <a:solidFill>
                <a:sysClr val="window" lastClr="FFFFFF"/>
              </a:solidFill>
            </a:endParaRPr>
          </a:p>
        </p:txBody>
      </p:sp>
      <p:sp>
        <p:nvSpPr>
          <p:cNvPr id="4" name="Title 3"/>
          <p:cNvSpPr>
            <a:spLocks noGrp="1"/>
          </p:cNvSpPr>
          <p:nvPr>
            <p:ph type="title"/>
          </p:nvPr>
        </p:nvSpPr>
        <p:spPr>
          <a:xfrm>
            <a:off x="-3276600" y="474931"/>
            <a:ext cx="571500" cy="1325563"/>
          </a:xfrm>
        </p:spPr>
        <p:txBody>
          <a:bodyPr>
            <a:normAutofit/>
          </a:bodyPr>
          <a:lstStyle/>
          <a:p>
            <a:r>
              <a:rPr lang="en-GB" sz="100" dirty="0">
                <a:solidFill>
                  <a:schemeClr val="bg1"/>
                </a:solidFill>
              </a:rPr>
              <a:t>C’est o</a:t>
            </a:r>
            <a:r>
              <a:rPr lang="en-GB" sz="100" b="1" i="0" kern="1200" baseline="0" dirty="0">
                <a:solidFill>
                  <a:schemeClr val="bg1"/>
                </a:solidFill>
                <a:effectLst/>
              </a:rPr>
              <a:t>ù</a:t>
            </a:r>
            <a:r>
              <a:rPr lang="en-GB" sz="100" dirty="0">
                <a:solidFill>
                  <a:schemeClr val="bg1"/>
                </a:solidFill>
              </a:rPr>
              <a:t> … ?</a:t>
            </a:r>
          </a:p>
        </p:txBody>
      </p:sp>
      <p:sp>
        <p:nvSpPr>
          <p:cNvPr id="2" name="TextBox 1">
            <a:extLst>
              <a:ext uri="{FF2B5EF4-FFF2-40B4-BE49-F238E27FC236}">
                <a16:creationId xmlns="" xmlns:a16="http://schemas.microsoft.com/office/drawing/2014/main" id="{71C9DBEB-FAEC-49F2-B253-D18224A91460}"/>
              </a:ext>
            </a:extLst>
          </p:cNvPr>
          <p:cNvSpPr txBox="1"/>
          <p:nvPr/>
        </p:nvSpPr>
        <p:spPr>
          <a:xfrm>
            <a:off x="180000" y="1296000"/>
            <a:ext cx="11527586"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Today we are going to read a short text in French. What kind of text is it?</a:t>
            </a:r>
          </a:p>
        </p:txBody>
      </p:sp>
      <p:sp>
        <p:nvSpPr>
          <p:cNvPr id="6" name="Rounded Rectangle 46">
            <a:extLst>
              <a:ext uri="{FF2B5EF4-FFF2-40B4-BE49-F238E27FC236}">
                <a16:creationId xmlns="" xmlns:a16="http://schemas.microsoft.com/office/drawing/2014/main" id="{17C39D3C-9268-4F2F-B110-8D9965FBC870}"/>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sz="2000" b="1" dirty="0">
                <a:solidFill>
                  <a:prstClr val="white"/>
                </a:solidFill>
                <a:latin typeface="Century Gothic" panose="020B0502020202020204" pitchFamily="34" charset="0"/>
              </a:rPr>
              <a:t>lire</a:t>
            </a:r>
          </a:p>
        </p:txBody>
      </p:sp>
      <p:sp>
        <p:nvSpPr>
          <p:cNvPr id="7" name="Speech Bubble: Rectangle with Corners Rounded 6">
            <a:extLst>
              <a:ext uri="{FF2B5EF4-FFF2-40B4-BE49-F238E27FC236}">
                <a16:creationId xmlns="" xmlns:a16="http://schemas.microsoft.com/office/drawing/2014/main" id="{982631E9-2143-4265-9E33-F843DB8AC8B7}"/>
              </a:ext>
            </a:extLst>
          </p:cNvPr>
          <p:cNvSpPr/>
          <p:nvPr/>
        </p:nvSpPr>
        <p:spPr>
          <a:xfrm>
            <a:off x="1463942" y="4449981"/>
            <a:ext cx="2055113" cy="526722"/>
          </a:xfrm>
          <a:prstGeom prst="wedgeRoundRectCallout">
            <a:avLst>
              <a:gd name="adj1" fmla="val -22797"/>
              <a:gd name="adj2" fmla="val -80378"/>
              <a:gd name="adj3" fmla="val 16667"/>
            </a:avLst>
          </a:prstGeom>
          <a:solidFill>
            <a:schemeClr val="accent1">
              <a:lumMod val="50000"/>
            </a:schemeClr>
          </a:solidFill>
          <a:ln>
            <a:solidFill>
              <a:srgbClr val="E5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err="1">
                <a:solidFill>
                  <a:prstClr val="white"/>
                </a:solidFill>
                <a:latin typeface="Century Gothic" panose="020B0502020202020204" pitchFamily="34" charset="0"/>
              </a:rPr>
              <a:t>C’est</a:t>
            </a:r>
            <a:r>
              <a:rPr lang="en-GB" sz="2200" dirty="0">
                <a:solidFill>
                  <a:prstClr val="white"/>
                </a:solidFill>
                <a:latin typeface="Century Gothic" panose="020B0502020202020204" pitchFamily="34" charset="0"/>
              </a:rPr>
              <a:t> Afrique</a:t>
            </a:r>
          </a:p>
        </p:txBody>
      </p:sp>
      <p:sp>
        <p:nvSpPr>
          <p:cNvPr id="12" name="Speech Bubble: Rectangle with Corners Rounded 11">
            <a:extLst>
              <a:ext uri="{FF2B5EF4-FFF2-40B4-BE49-F238E27FC236}">
                <a16:creationId xmlns="" xmlns:a16="http://schemas.microsoft.com/office/drawing/2014/main" id="{986B7245-9D32-4540-8E5A-6405B62A708F}"/>
              </a:ext>
            </a:extLst>
          </p:cNvPr>
          <p:cNvSpPr/>
          <p:nvPr/>
        </p:nvSpPr>
        <p:spPr>
          <a:xfrm>
            <a:off x="5265384" y="4445886"/>
            <a:ext cx="2340761" cy="526722"/>
          </a:xfrm>
          <a:prstGeom prst="wedgeRoundRectCallout">
            <a:avLst>
              <a:gd name="adj1" fmla="val -22797"/>
              <a:gd name="adj2" fmla="val -80378"/>
              <a:gd name="adj3" fmla="val 16667"/>
            </a:avLst>
          </a:prstGeom>
          <a:solidFill>
            <a:schemeClr val="accent1">
              <a:lumMod val="50000"/>
            </a:schemeClr>
          </a:solidFill>
          <a:ln>
            <a:solidFill>
              <a:srgbClr val="E5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err="1">
                <a:solidFill>
                  <a:prstClr val="white"/>
                </a:solidFill>
                <a:latin typeface="Century Gothic" panose="020B0502020202020204" pitchFamily="34" charset="0"/>
              </a:rPr>
              <a:t>C’est</a:t>
            </a:r>
            <a:r>
              <a:rPr lang="en-GB" sz="2200" dirty="0">
                <a:solidFill>
                  <a:prstClr val="white"/>
                </a:solidFill>
                <a:latin typeface="Century Gothic" panose="020B0502020202020204" pitchFamily="34" charset="0"/>
              </a:rPr>
              <a:t> </a:t>
            </a:r>
            <a:r>
              <a:rPr lang="en-GB" sz="2200" dirty="0" err="1">
                <a:solidFill>
                  <a:prstClr val="white"/>
                </a:solidFill>
                <a:latin typeface="Century Gothic" panose="020B0502020202020204" pitchFamily="34" charset="0"/>
              </a:rPr>
              <a:t>Mexique</a:t>
            </a:r>
            <a:endParaRPr lang="en-GB" sz="2200" dirty="0">
              <a:solidFill>
                <a:prstClr val="white"/>
              </a:solidFill>
              <a:latin typeface="Century Gothic" panose="020B0502020202020204" pitchFamily="34" charset="0"/>
            </a:endParaRPr>
          </a:p>
        </p:txBody>
      </p:sp>
      <p:sp>
        <p:nvSpPr>
          <p:cNvPr id="14" name="Speech Bubble: Rectangle with Corners Rounded 13">
            <a:extLst>
              <a:ext uri="{FF2B5EF4-FFF2-40B4-BE49-F238E27FC236}">
                <a16:creationId xmlns="" xmlns:a16="http://schemas.microsoft.com/office/drawing/2014/main" id="{BB90BDD4-16E5-45B2-8B18-8C5118DD246B}"/>
              </a:ext>
            </a:extLst>
          </p:cNvPr>
          <p:cNvSpPr/>
          <p:nvPr/>
        </p:nvSpPr>
        <p:spPr>
          <a:xfrm>
            <a:off x="8799257" y="4445886"/>
            <a:ext cx="2547616" cy="526722"/>
          </a:xfrm>
          <a:prstGeom prst="wedgeRoundRectCallout">
            <a:avLst>
              <a:gd name="adj1" fmla="val -22797"/>
              <a:gd name="adj2" fmla="val -80378"/>
              <a:gd name="adj3" fmla="val 16667"/>
            </a:avLst>
          </a:prstGeom>
          <a:solidFill>
            <a:schemeClr val="accent1">
              <a:lumMod val="50000"/>
            </a:schemeClr>
          </a:solidFill>
          <a:ln>
            <a:solidFill>
              <a:srgbClr val="E5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err="1">
                <a:solidFill>
                  <a:prstClr val="white"/>
                </a:solidFill>
                <a:latin typeface="Century Gothic" panose="020B0502020202020204" pitchFamily="34" charset="0"/>
              </a:rPr>
              <a:t>C’est</a:t>
            </a:r>
            <a:r>
              <a:rPr lang="en-GB" sz="2200" dirty="0">
                <a:solidFill>
                  <a:prstClr val="white"/>
                </a:solidFill>
                <a:latin typeface="Century Gothic" panose="020B0502020202020204" pitchFamily="34" charset="0"/>
              </a:rPr>
              <a:t> </a:t>
            </a:r>
            <a:r>
              <a:rPr lang="en-GB" sz="2200" dirty="0" err="1">
                <a:solidFill>
                  <a:prstClr val="white"/>
                </a:solidFill>
                <a:latin typeface="Century Gothic" panose="020B0502020202020204" pitchFamily="34" charset="0"/>
              </a:rPr>
              <a:t>Jamaïque</a:t>
            </a:r>
            <a:endParaRPr lang="en-GB" sz="2200" dirty="0">
              <a:solidFill>
                <a:prstClr val="white"/>
              </a:solidFill>
              <a:latin typeface="Century Gothic" panose="020B0502020202020204" pitchFamily="34" charset="0"/>
            </a:endParaRPr>
          </a:p>
        </p:txBody>
      </p:sp>
      <p:sp>
        <p:nvSpPr>
          <p:cNvPr id="20" name="Speech Bubble: Rectangle with Corners Rounded 19">
            <a:extLst>
              <a:ext uri="{FF2B5EF4-FFF2-40B4-BE49-F238E27FC236}">
                <a16:creationId xmlns="" xmlns:a16="http://schemas.microsoft.com/office/drawing/2014/main" id="{381BD334-158C-4F94-82E0-DD5051254C7B}"/>
              </a:ext>
            </a:extLst>
          </p:cNvPr>
          <p:cNvSpPr/>
          <p:nvPr/>
        </p:nvSpPr>
        <p:spPr>
          <a:xfrm>
            <a:off x="8286639" y="5478180"/>
            <a:ext cx="2908329" cy="526722"/>
          </a:xfrm>
          <a:prstGeom prst="wedgeRoundRectCallout">
            <a:avLst>
              <a:gd name="adj1" fmla="val -21166"/>
              <a:gd name="adj2" fmla="val 87963"/>
              <a:gd name="adj3" fmla="val 16667"/>
            </a:avLst>
          </a:prstGeom>
          <a:solidFill>
            <a:schemeClr val="accent1">
              <a:lumMod val="50000"/>
            </a:schemeClr>
          </a:solidFill>
          <a:ln>
            <a:solidFill>
              <a:srgbClr val="E5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err="1">
                <a:solidFill>
                  <a:prstClr val="white"/>
                </a:solidFill>
                <a:latin typeface="Century Gothic" panose="020B0502020202020204" pitchFamily="34" charset="0"/>
              </a:rPr>
              <a:t>C’est</a:t>
            </a:r>
            <a:r>
              <a:rPr lang="en-GB" sz="2200" dirty="0">
                <a:solidFill>
                  <a:prstClr val="white"/>
                </a:solidFill>
                <a:latin typeface="Century Gothic" panose="020B0502020202020204" pitchFamily="34" charset="0"/>
              </a:rPr>
              <a:t> un </a:t>
            </a:r>
            <a:r>
              <a:rPr lang="en-GB" sz="2200" dirty="0" err="1">
                <a:solidFill>
                  <a:prstClr val="white"/>
                </a:solidFill>
                <a:latin typeface="Century Gothic" panose="020B0502020202020204" pitchFamily="34" charset="0"/>
              </a:rPr>
              <a:t>poème</a:t>
            </a:r>
            <a:r>
              <a:rPr lang="en-GB" sz="2200" dirty="0">
                <a:solidFill>
                  <a:prstClr val="white"/>
                </a:solidFill>
                <a:latin typeface="Century Gothic" panose="020B0502020202020204" pitchFamily="34" charset="0"/>
              </a:rPr>
              <a:t> !</a:t>
            </a:r>
          </a:p>
        </p:txBody>
      </p:sp>
    </p:spTree>
    <p:extLst>
      <p:ext uri="{BB962C8B-B14F-4D97-AF65-F5344CB8AC3E}">
        <p14:creationId xmlns:p14="http://schemas.microsoft.com/office/powerpoint/2010/main" val="10599286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12" grpId="0" animBg="1"/>
      <p:bldP spid="14" grpId="0" animBg="1"/>
      <p:bldP spid="2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911" y="1050575"/>
            <a:ext cx="10515600" cy="1325563"/>
          </a:xfrm>
        </p:spPr>
        <p:txBody>
          <a:bodyPr>
            <a:normAutofit/>
          </a:bodyPr>
          <a:lstStyle/>
          <a:p>
            <a:r>
              <a:rPr lang="en-GB" sz="3600" dirty="0"/>
              <a:t>La </a:t>
            </a:r>
            <a:r>
              <a:rPr lang="en-GB" sz="3600" dirty="0" err="1"/>
              <a:t>poète</a:t>
            </a:r>
            <a:r>
              <a:rPr lang="en-GB" sz="3600" dirty="0"/>
              <a:t>: </a:t>
            </a:r>
            <a:r>
              <a:rPr lang="en-GB" sz="3600" dirty="0" err="1"/>
              <a:t>Mymi</a:t>
            </a:r>
            <a:r>
              <a:rPr lang="en-GB" sz="3600" dirty="0"/>
              <a:t> </a:t>
            </a:r>
            <a:r>
              <a:rPr lang="en-GB" sz="3600" dirty="0" err="1"/>
              <a:t>Doinet</a:t>
            </a:r>
            <a:endParaRPr lang="en-GB" sz="3600" dirty="0"/>
          </a:p>
        </p:txBody>
      </p:sp>
      <p:sp>
        <p:nvSpPr>
          <p:cNvPr id="4" name="TextBox 3"/>
          <p:cNvSpPr txBox="1"/>
          <p:nvPr/>
        </p:nvSpPr>
        <p:spPr>
          <a:xfrm>
            <a:off x="141911" y="1882868"/>
            <a:ext cx="9836728" cy="3416320"/>
          </a:xfrm>
          <a:prstGeom prst="rect">
            <a:avLst/>
          </a:prstGeom>
          <a:noFill/>
        </p:spPr>
        <p:txBody>
          <a:bodyPr wrap="square" rtlCol="0">
            <a:spAutoFit/>
          </a:bodyPr>
          <a:lstStyle/>
          <a:p>
            <a:r>
              <a:rPr lang="en-GB" sz="3600" dirty="0">
                <a:solidFill>
                  <a:srgbClr val="002060"/>
                </a:solidFill>
                <a:latin typeface="Century Gothic" panose="020B0502020202020204" pitchFamily="34" charset="0"/>
              </a:rPr>
              <a:t>Pays </a:t>
            </a:r>
            <a:r>
              <a:rPr lang="en-GB" sz="3600" dirty="0" err="1">
                <a:solidFill>
                  <a:srgbClr val="002060"/>
                </a:solidFill>
                <a:latin typeface="Century Gothic" panose="020B0502020202020204" pitchFamily="34" charset="0"/>
              </a:rPr>
              <a:t>d’origine</a:t>
            </a:r>
            <a:r>
              <a:rPr lang="en-GB" sz="3600" dirty="0">
                <a:solidFill>
                  <a:srgbClr val="002060"/>
                </a:solidFill>
                <a:latin typeface="Century Gothic" panose="020B0502020202020204" pitchFamily="34" charset="0"/>
              </a:rPr>
              <a:t>: France</a:t>
            </a:r>
          </a:p>
          <a:p>
            <a:r>
              <a:rPr lang="en-GB" sz="3600" dirty="0">
                <a:solidFill>
                  <a:srgbClr val="002060"/>
                </a:solidFill>
                <a:latin typeface="Century Gothic" panose="020B0502020202020204" pitchFamily="34" charset="0"/>
              </a:rPr>
              <a:t>Ville: Paris</a:t>
            </a:r>
          </a:p>
          <a:p>
            <a:r>
              <a:rPr lang="en-GB" sz="3600" dirty="0">
                <a:solidFill>
                  <a:srgbClr val="002060"/>
                </a:solidFill>
                <a:latin typeface="Century Gothic" panose="020B0502020202020204" pitchFamily="34" charset="0"/>
              </a:rPr>
              <a:t>Elle aime écrire pour les </a:t>
            </a:r>
            <a:r>
              <a:rPr lang="en-GB" sz="3600" dirty="0" err="1">
                <a:solidFill>
                  <a:srgbClr val="002060"/>
                </a:solidFill>
                <a:latin typeface="Century Gothic" panose="020B0502020202020204" pitchFamily="34" charset="0"/>
              </a:rPr>
              <a:t>jeunes</a:t>
            </a:r>
            <a:r>
              <a:rPr lang="en-GB" sz="3600" dirty="0">
                <a:solidFill>
                  <a:srgbClr val="002060"/>
                </a:solidFill>
                <a:latin typeface="Century Gothic" panose="020B0502020202020204" pitchFamily="34" charset="0"/>
              </a:rPr>
              <a:t>	</a:t>
            </a:r>
          </a:p>
          <a:p>
            <a:r>
              <a:rPr lang="en-GB" sz="3600" dirty="0">
                <a:solidFill>
                  <a:srgbClr val="002060"/>
                </a:solidFill>
                <a:latin typeface="Century Gothic" panose="020B0502020202020204" pitchFamily="34" charset="0"/>
              </a:rPr>
              <a:t>Elle </a:t>
            </a:r>
            <a:r>
              <a:rPr lang="en-GB" sz="3600" dirty="0" err="1">
                <a:solidFill>
                  <a:srgbClr val="002060"/>
                </a:solidFill>
                <a:latin typeface="Century Gothic" panose="020B0502020202020204" pitchFamily="34" charset="0"/>
              </a:rPr>
              <a:t>est</a:t>
            </a:r>
            <a:r>
              <a:rPr lang="en-GB" sz="3600" dirty="0">
                <a:solidFill>
                  <a:srgbClr val="002060"/>
                </a:solidFill>
                <a:latin typeface="Century Gothic" panose="020B0502020202020204" pitchFamily="34" charset="0"/>
              </a:rPr>
              <a:t> </a:t>
            </a:r>
            <a:r>
              <a:rPr lang="en-GB" sz="3600" dirty="0" err="1">
                <a:solidFill>
                  <a:srgbClr val="002060"/>
                </a:solidFill>
                <a:latin typeface="Century Gothic" panose="020B0502020202020204" pitchFamily="34" charset="0"/>
              </a:rPr>
              <a:t>blogueuse</a:t>
            </a:r>
            <a:r>
              <a:rPr lang="en-GB" sz="3600" dirty="0">
                <a:solidFill>
                  <a:srgbClr val="002060"/>
                </a:solidFill>
                <a:latin typeface="Century Gothic" panose="020B0502020202020204" pitchFamily="34" charset="0"/>
              </a:rPr>
              <a:t> </a:t>
            </a:r>
            <a:r>
              <a:rPr lang="en-GB" sz="3600" dirty="0" err="1">
                <a:solidFill>
                  <a:srgbClr val="002060"/>
                </a:solidFill>
                <a:latin typeface="Century Gothic" panose="020B0502020202020204" pitchFamily="34" charset="0"/>
              </a:rPr>
              <a:t>depuis</a:t>
            </a:r>
            <a:r>
              <a:rPr lang="en-GB" sz="3600" dirty="0">
                <a:solidFill>
                  <a:srgbClr val="002060"/>
                </a:solidFill>
                <a:latin typeface="Century Gothic" panose="020B0502020202020204" pitchFamily="34" charset="0"/>
              </a:rPr>
              <a:t> 2010</a:t>
            </a:r>
          </a:p>
          <a:p>
            <a:endParaRPr lang="en-GB" sz="3600" dirty="0">
              <a:solidFill>
                <a:srgbClr val="002060"/>
              </a:solidFill>
              <a:latin typeface="Century Gothic" panose="020B0502020202020204" pitchFamily="34" charset="0"/>
            </a:endParaRPr>
          </a:p>
          <a:p>
            <a:endParaRPr lang="en-GB" sz="3600" dirty="0">
              <a:solidFill>
                <a:srgbClr val="002060"/>
              </a:solidFill>
              <a:latin typeface="Century Gothic" panose="020B0502020202020204" pitchFamily="34" charset="0"/>
            </a:endParaRPr>
          </a:p>
        </p:txBody>
      </p:sp>
      <p:pic>
        <p:nvPicPr>
          <p:cNvPr id="1026" name="Picture 2" descr="Mymi Doinet -  Rencontre - MÃ©diathÃ¨que publique et universitaire de Vale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87096" y="991483"/>
            <a:ext cx="3252269" cy="459654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background rectangle">
            <a:extLst>
              <a:ext uri="{C183D7F6-B498-43B3-948B-1728B52AA6E4}">
                <adec:decorative xmlns=""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9" name="Title 3"/>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defRPr/>
            </a:pPr>
            <a:r>
              <a:rPr lang="en-GB" sz="3600" b="1" dirty="0" err="1">
                <a:solidFill>
                  <a:sysClr val="window" lastClr="FFFFFF"/>
                </a:solidFill>
              </a:rPr>
              <a:t>Mymi</a:t>
            </a:r>
            <a:r>
              <a:rPr lang="en-GB" sz="3600" b="1" dirty="0">
                <a:solidFill>
                  <a:sysClr val="window" lastClr="FFFFFF"/>
                </a:solidFill>
              </a:rPr>
              <a:t> </a:t>
            </a:r>
            <a:r>
              <a:rPr lang="en-GB" sz="3600" b="1" dirty="0" err="1">
                <a:solidFill>
                  <a:sysClr val="window" lastClr="FFFFFF"/>
                </a:solidFill>
              </a:rPr>
              <a:t>Doinet</a:t>
            </a:r>
            <a:r>
              <a:rPr lang="en-GB" sz="3600" b="1" dirty="0">
                <a:solidFill>
                  <a:sysClr val="window" lastClr="FFFFFF"/>
                </a:solidFill>
              </a:rPr>
              <a:t> (1958-)</a:t>
            </a:r>
          </a:p>
        </p:txBody>
      </p:sp>
    </p:spTree>
    <p:extLst>
      <p:ext uri="{BB962C8B-B14F-4D97-AF65-F5344CB8AC3E}">
        <p14:creationId xmlns:p14="http://schemas.microsoft.com/office/powerpoint/2010/main" val="767844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2" descr="purple pencil">
            <a:extLst>
              <a:ext uri="{FF2B5EF4-FFF2-40B4-BE49-F238E27FC236}">
                <a16:creationId xmlns="" xmlns:a16="http://schemas.microsoft.com/office/drawing/2014/main" id="{A860D313-B9F5-49A6-9753-A9965CEEECA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9535" b="10619"/>
          <a:stretch/>
        </p:blipFill>
        <p:spPr bwMode="auto">
          <a:xfrm>
            <a:off x="5019788" y="3605569"/>
            <a:ext cx="2653138" cy="262133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background rectangle">
            <a:extLst>
              <a:ext uri="{C183D7F6-B498-43B3-948B-1728B52AA6E4}">
                <adec:decorative xmlns=""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0" name="Title 3"/>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defRPr/>
            </a:pPr>
            <a:r>
              <a:rPr lang="en-GB" sz="3600" b="1" dirty="0">
                <a:solidFill>
                  <a:sysClr val="window" lastClr="FFFFFF"/>
                </a:solidFill>
              </a:rPr>
              <a:t>Les couleurs</a:t>
            </a:r>
          </a:p>
        </p:txBody>
      </p:sp>
      <p:sp>
        <p:nvSpPr>
          <p:cNvPr id="2" name="Title 1"/>
          <p:cNvSpPr>
            <a:spLocks noGrp="1"/>
          </p:cNvSpPr>
          <p:nvPr>
            <p:ph type="title"/>
          </p:nvPr>
        </p:nvSpPr>
        <p:spPr>
          <a:xfrm>
            <a:off x="-2029178" y="614963"/>
            <a:ext cx="463398" cy="1325563"/>
          </a:xfrm>
        </p:spPr>
        <p:txBody>
          <a:bodyPr>
            <a:normAutofit/>
          </a:bodyPr>
          <a:lstStyle/>
          <a:p>
            <a:r>
              <a:rPr lang="en-GB" sz="100" dirty="0">
                <a:solidFill>
                  <a:schemeClr val="bg1"/>
                </a:solidFill>
              </a:rPr>
              <a:t>Les</a:t>
            </a:r>
            <a:r>
              <a:rPr lang="en-GB" sz="100" baseline="0" dirty="0">
                <a:solidFill>
                  <a:schemeClr val="bg1"/>
                </a:solidFill>
              </a:rPr>
              <a:t> couleurs</a:t>
            </a:r>
            <a:endParaRPr lang="en-GB" sz="100" dirty="0">
              <a:solidFill>
                <a:schemeClr val="bg1"/>
              </a:solidFill>
            </a:endParaRPr>
          </a:p>
        </p:txBody>
      </p:sp>
      <p:sp>
        <p:nvSpPr>
          <p:cNvPr id="6" name="TextBox 5">
            <a:extLst>
              <a:ext uri="{FF2B5EF4-FFF2-40B4-BE49-F238E27FC236}">
                <a16:creationId xmlns="" xmlns:a16="http://schemas.microsoft.com/office/drawing/2014/main" id="{CCC5F470-025E-4CA4-8D55-1966F46C2730}"/>
              </a:ext>
            </a:extLst>
          </p:cNvPr>
          <p:cNvSpPr txBox="1"/>
          <p:nvPr/>
        </p:nvSpPr>
        <p:spPr>
          <a:xfrm>
            <a:off x="495587" y="3774091"/>
            <a:ext cx="329351"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A</a:t>
            </a:r>
          </a:p>
        </p:txBody>
      </p:sp>
      <p:pic>
        <p:nvPicPr>
          <p:cNvPr id="7" name="Picture 26" descr="orange pencil">
            <a:extLst>
              <a:ext uri="{FF2B5EF4-FFF2-40B4-BE49-F238E27FC236}">
                <a16:creationId xmlns="" xmlns:a16="http://schemas.microsoft.com/office/drawing/2014/main" id="{486A7791-B19D-4429-A39E-FD2724FCCAB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4829" r="11364" b="5928"/>
          <a:stretch/>
        </p:blipFill>
        <p:spPr bwMode="auto">
          <a:xfrm rot="1508841">
            <a:off x="1170769" y="2378475"/>
            <a:ext cx="495420" cy="337538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 xmlns:a16="http://schemas.microsoft.com/office/drawing/2014/main" id="{05C5CCFF-CEE2-43D5-A775-BABF3C2656E5}"/>
              </a:ext>
            </a:extLst>
          </p:cNvPr>
          <p:cNvSpPr txBox="1"/>
          <p:nvPr/>
        </p:nvSpPr>
        <p:spPr>
          <a:xfrm>
            <a:off x="2397615" y="3605587"/>
            <a:ext cx="329351"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B</a:t>
            </a:r>
          </a:p>
        </p:txBody>
      </p:sp>
      <p:pic>
        <p:nvPicPr>
          <p:cNvPr id="9" name="Picture 14" descr="violet pencil">
            <a:extLst>
              <a:ext uri="{FF2B5EF4-FFF2-40B4-BE49-F238E27FC236}">
                <a16:creationId xmlns="" xmlns:a16="http://schemas.microsoft.com/office/drawing/2014/main" id="{C713470C-649B-41EE-8D78-5455FDA4856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584" r="83309"/>
          <a:stretch/>
        </p:blipFill>
        <p:spPr bwMode="auto">
          <a:xfrm rot="20363843">
            <a:off x="3083929" y="2694728"/>
            <a:ext cx="387832" cy="317345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 xmlns:a16="http://schemas.microsoft.com/office/drawing/2014/main" id="{C9222DAA-FAD8-4AE2-8683-938758C6F5E9}"/>
              </a:ext>
            </a:extLst>
          </p:cNvPr>
          <p:cNvSpPr txBox="1"/>
          <p:nvPr/>
        </p:nvSpPr>
        <p:spPr>
          <a:xfrm>
            <a:off x="4482638" y="2318119"/>
            <a:ext cx="329351"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D</a:t>
            </a:r>
          </a:p>
        </p:txBody>
      </p:sp>
      <p:pic>
        <p:nvPicPr>
          <p:cNvPr id="11" name="Picture 12" descr="blue pencil">
            <a:extLst>
              <a:ext uri="{FF2B5EF4-FFF2-40B4-BE49-F238E27FC236}">
                <a16:creationId xmlns="" xmlns:a16="http://schemas.microsoft.com/office/drawing/2014/main" id="{43213373-1750-4FF0-9C61-E0AE1AAE9A4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5225" r="66455"/>
          <a:stretch/>
        </p:blipFill>
        <p:spPr bwMode="auto">
          <a:xfrm rot="3012236">
            <a:off x="5111577" y="1578198"/>
            <a:ext cx="398039" cy="317346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 xmlns:a16="http://schemas.microsoft.com/office/drawing/2014/main" id="{BF1B3897-75C1-4821-BE14-9CC337590230}"/>
              </a:ext>
            </a:extLst>
          </p:cNvPr>
          <p:cNvSpPr txBox="1"/>
          <p:nvPr/>
        </p:nvSpPr>
        <p:spPr>
          <a:xfrm>
            <a:off x="5411351" y="4628339"/>
            <a:ext cx="329351"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C</a:t>
            </a:r>
          </a:p>
        </p:txBody>
      </p:sp>
      <p:sp>
        <p:nvSpPr>
          <p:cNvPr id="14" name="TextBox 13">
            <a:extLst>
              <a:ext uri="{FF2B5EF4-FFF2-40B4-BE49-F238E27FC236}">
                <a16:creationId xmlns="" xmlns:a16="http://schemas.microsoft.com/office/drawing/2014/main" id="{7A068DFC-CEAC-4EFC-B6A9-1B7C3F56C768}"/>
              </a:ext>
            </a:extLst>
          </p:cNvPr>
          <p:cNvSpPr txBox="1"/>
          <p:nvPr/>
        </p:nvSpPr>
        <p:spPr>
          <a:xfrm>
            <a:off x="6936279" y="2042893"/>
            <a:ext cx="329351"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E</a:t>
            </a:r>
          </a:p>
        </p:txBody>
      </p:sp>
      <p:pic>
        <p:nvPicPr>
          <p:cNvPr id="15" name="Picture 30" descr="green pencil">
            <a:extLst>
              <a:ext uri="{FF2B5EF4-FFF2-40B4-BE49-F238E27FC236}">
                <a16:creationId xmlns="" xmlns:a16="http://schemas.microsoft.com/office/drawing/2014/main" id="{499B3471-647A-44E3-9C71-A21A7FD7108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3998" r="39491"/>
          <a:stretch/>
        </p:blipFill>
        <p:spPr bwMode="auto">
          <a:xfrm rot="20835230">
            <a:off x="7402351" y="1718788"/>
            <a:ext cx="771410" cy="2909687"/>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 xmlns:a16="http://schemas.microsoft.com/office/drawing/2014/main" id="{01E156D5-7E49-487B-AF87-F3BC2920370E}"/>
              </a:ext>
            </a:extLst>
          </p:cNvPr>
          <p:cNvSpPr txBox="1"/>
          <p:nvPr/>
        </p:nvSpPr>
        <p:spPr>
          <a:xfrm>
            <a:off x="9795145" y="2506199"/>
            <a:ext cx="329351"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F</a:t>
            </a:r>
          </a:p>
        </p:txBody>
      </p:sp>
      <p:pic>
        <p:nvPicPr>
          <p:cNvPr id="17" name="Picture 28" descr="yellow pencil">
            <a:extLst>
              <a:ext uri="{FF2B5EF4-FFF2-40B4-BE49-F238E27FC236}">
                <a16:creationId xmlns="" xmlns:a16="http://schemas.microsoft.com/office/drawing/2014/main" id="{59ECB26C-7724-409B-A3E0-93DF901902B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178" t="24405" r="5562" b="22261"/>
          <a:stretch/>
        </p:blipFill>
        <p:spPr bwMode="auto">
          <a:xfrm>
            <a:off x="8904453" y="2152521"/>
            <a:ext cx="3274459" cy="1913645"/>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 xmlns:a16="http://schemas.microsoft.com/office/drawing/2014/main" id="{11295847-D1E0-4223-8B44-565C4B3B862D}"/>
              </a:ext>
            </a:extLst>
          </p:cNvPr>
          <p:cNvSpPr txBox="1"/>
          <p:nvPr/>
        </p:nvSpPr>
        <p:spPr>
          <a:xfrm>
            <a:off x="9633917" y="4377732"/>
            <a:ext cx="329351"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G</a:t>
            </a:r>
          </a:p>
        </p:txBody>
      </p:sp>
      <p:pic>
        <p:nvPicPr>
          <p:cNvPr id="37" name="Picture 24" descr="red pencil">
            <a:extLst>
              <a:ext uri="{FF2B5EF4-FFF2-40B4-BE49-F238E27FC236}">
                <a16:creationId xmlns="" xmlns:a16="http://schemas.microsoft.com/office/drawing/2014/main" id="{850D29E9-D406-4425-933E-A5D81ECFC345}"/>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 t="39358" r="-6334" b="36357"/>
          <a:stretch/>
        </p:blipFill>
        <p:spPr bwMode="auto">
          <a:xfrm rot="20624633">
            <a:off x="7929436" y="4811791"/>
            <a:ext cx="3916767" cy="894507"/>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 xmlns:a16="http://schemas.microsoft.com/office/drawing/2014/main" id="{5CD71F9D-4291-49B6-A609-3CB9A7D56C5D}"/>
              </a:ext>
            </a:extLst>
          </p:cNvPr>
          <p:cNvSpPr txBox="1"/>
          <p:nvPr/>
        </p:nvSpPr>
        <p:spPr>
          <a:xfrm>
            <a:off x="180000" y="1296000"/>
            <a:ext cx="11527586" cy="400110"/>
          </a:xfrm>
          <a:prstGeom prst="rect">
            <a:avLst/>
          </a:prstGeom>
          <a:noFill/>
        </p:spPr>
        <p:txBody>
          <a:bodyPr wrap="square" rtlCol="0">
            <a:spAutoFit/>
          </a:bodyPr>
          <a:lstStyle/>
          <a:p>
            <a:r>
              <a:rPr lang="en-US" sz="2000" dirty="0">
                <a:solidFill>
                  <a:srgbClr val="4472C4">
                    <a:lumMod val="50000"/>
                  </a:srgbClr>
                </a:solidFill>
                <a:latin typeface="Century Gothic" panose="020B0502020202020204" pitchFamily="34" charset="0"/>
              </a:rPr>
              <a:t>You don’t know the French words for some of these </a:t>
            </a:r>
            <a:r>
              <a:rPr lang="en-US" sz="2000" dirty="0" err="1">
                <a:solidFill>
                  <a:srgbClr val="4472C4">
                    <a:lumMod val="50000"/>
                  </a:srgbClr>
                </a:solidFill>
                <a:latin typeface="Century Gothic" panose="020B0502020202020204" pitchFamily="34" charset="0"/>
              </a:rPr>
              <a:t>colours</a:t>
            </a:r>
            <a:r>
              <a:rPr lang="en-US" sz="2000" dirty="0">
                <a:solidFill>
                  <a:srgbClr val="4472C4">
                    <a:lumMod val="50000"/>
                  </a:srgbClr>
                </a:solidFill>
                <a:latin typeface="Century Gothic" panose="020B0502020202020204" pitchFamily="34" charset="0"/>
              </a:rPr>
              <a:t>, but they look similar to English!</a:t>
            </a:r>
          </a:p>
        </p:txBody>
      </p:sp>
      <p:sp>
        <p:nvSpPr>
          <p:cNvPr id="21" name="TextBox 20">
            <a:extLst>
              <a:ext uri="{FF2B5EF4-FFF2-40B4-BE49-F238E27FC236}">
                <a16:creationId xmlns="" xmlns:a16="http://schemas.microsoft.com/office/drawing/2014/main" id="{FFBC9DDA-0472-4A86-BE4D-B13EBBC36966}"/>
              </a:ext>
            </a:extLst>
          </p:cNvPr>
          <p:cNvSpPr txBox="1"/>
          <p:nvPr/>
        </p:nvSpPr>
        <p:spPr>
          <a:xfrm>
            <a:off x="1100116" y="5259044"/>
            <a:ext cx="1173878" cy="430887"/>
          </a:xfrm>
          <a:prstGeom prst="rect">
            <a:avLst/>
          </a:prstGeom>
          <a:noFill/>
        </p:spPr>
        <p:txBody>
          <a:bodyPr wrap="square" rtlCol="0">
            <a:spAutoFit/>
          </a:bodyPr>
          <a:lstStyle/>
          <a:p>
            <a:r>
              <a:rPr lang="en-GB" sz="2200" b="1" dirty="0">
                <a:solidFill>
                  <a:srgbClr val="4472C4">
                    <a:lumMod val="50000"/>
                  </a:srgbClr>
                </a:solidFill>
                <a:latin typeface="Century Gothic" panose="020B0502020202020204" pitchFamily="34" charset="0"/>
              </a:rPr>
              <a:t>orange</a:t>
            </a:r>
          </a:p>
        </p:txBody>
      </p:sp>
      <p:sp>
        <p:nvSpPr>
          <p:cNvPr id="27" name="TextBox 26">
            <a:extLst>
              <a:ext uri="{FF2B5EF4-FFF2-40B4-BE49-F238E27FC236}">
                <a16:creationId xmlns="" xmlns:a16="http://schemas.microsoft.com/office/drawing/2014/main" id="{DD9D3B64-6A0D-40A7-88A7-48B923B3D0E3}"/>
              </a:ext>
            </a:extLst>
          </p:cNvPr>
          <p:cNvSpPr txBox="1"/>
          <p:nvPr/>
        </p:nvSpPr>
        <p:spPr>
          <a:xfrm>
            <a:off x="3935544" y="5733660"/>
            <a:ext cx="1173878" cy="430887"/>
          </a:xfrm>
          <a:prstGeom prst="rect">
            <a:avLst/>
          </a:prstGeom>
          <a:noFill/>
        </p:spPr>
        <p:txBody>
          <a:bodyPr wrap="square" rtlCol="0">
            <a:spAutoFit/>
          </a:bodyPr>
          <a:lstStyle/>
          <a:p>
            <a:r>
              <a:rPr lang="en-GB" sz="2200" b="1" dirty="0">
                <a:solidFill>
                  <a:srgbClr val="4472C4">
                    <a:lumMod val="50000"/>
                  </a:srgbClr>
                </a:solidFill>
                <a:latin typeface="Century Gothic" panose="020B0502020202020204" pitchFamily="34" charset="0"/>
              </a:rPr>
              <a:t>indigo</a:t>
            </a:r>
          </a:p>
        </p:txBody>
      </p:sp>
      <p:sp>
        <p:nvSpPr>
          <p:cNvPr id="24" name="Rounded Rectangle 46">
            <a:extLst>
              <a:ext uri="{FF2B5EF4-FFF2-40B4-BE49-F238E27FC236}">
                <a16:creationId xmlns="" xmlns:a16="http://schemas.microsoft.com/office/drawing/2014/main" id="{2555AA6D-AF2B-43F7-81D1-3FD789E4FB03}"/>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sz="2000" b="1" dirty="0" err="1">
                <a:solidFill>
                  <a:prstClr val="white"/>
                </a:solidFill>
                <a:latin typeface="Century Gothic" panose="020B0502020202020204" pitchFamily="34" charset="0"/>
              </a:rPr>
              <a:t>parler</a:t>
            </a:r>
            <a:endParaRPr lang="en-GB" sz="2000" b="1" dirty="0">
              <a:solidFill>
                <a:prstClr val="white"/>
              </a:solidFill>
              <a:latin typeface="Century Gothic" panose="020B0502020202020204" pitchFamily="34" charset="0"/>
            </a:endParaRPr>
          </a:p>
        </p:txBody>
      </p:sp>
      <p:sp>
        <p:nvSpPr>
          <p:cNvPr id="30" name="TextBox 29">
            <a:extLst>
              <a:ext uri="{FF2B5EF4-FFF2-40B4-BE49-F238E27FC236}">
                <a16:creationId xmlns="" xmlns:a16="http://schemas.microsoft.com/office/drawing/2014/main" id="{E64FF5B1-F6C8-4E25-A0D4-28FEBA919749}"/>
              </a:ext>
            </a:extLst>
          </p:cNvPr>
          <p:cNvSpPr txBox="1"/>
          <p:nvPr/>
        </p:nvSpPr>
        <p:spPr>
          <a:xfrm>
            <a:off x="6448153" y="4162288"/>
            <a:ext cx="1173878" cy="430887"/>
          </a:xfrm>
          <a:prstGeom prst="rect">
            <a:avLst/>
          </a:prstGeom>
          <a:noFill/>
        </p:spPr>
        <p:txBody>
          <a:bodyPr wrap="square" rtlCol="0">
            <a:spAutoFit/>
          </a:bodyPr>
          <a:lstStyle/>
          <a:p>
            <a:r>
              <a:rPr lang="en-GB" sz="2200" b="1" dirty="0">
                <a:solidFill>
                  <a:srgbClr val="4472C4">
                    <a:lumMod val="50000"/>
                  </a:srgbClr>
                </a:solidFill>
                <a:latin typeface="Century Gothic" panose="020B0502020202020204" pitchFamily="34" charset="0"/>
              </a:rPr>
              <a:t>violet</a:t>
            </a:r>
          </a:p>
        </p:txBody>
      </p:sp>
    </p:spTree>
    <p:extLst>
      <p:ext uri="{BB962C8B-B14F-4D97-AF65-F5344CB8AC3E}">
        <p14:creationId xmlns:p14="http://schemas.microsoft.com/office/powerpoint/2010/main" val="39522946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7" grpId="0"/>
      <p:bldP spid="3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background rectangle">
            <a:extLst>
              <a:ext uri="{C183D7F6-B498-43B3-948B-1728B52AA6E4}">
                <adec:decorative xmlns=""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0" name="Title 3"/>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defRPr/>
            </a:pPr>
            <a:r>
              <a:rPr lang="en-GB" sz="3600" b="1" dirty="0">
                <a:solidFill>
                  <a:sysClr val="window" lastClr="FFFFFF"/>
                </a:solidFill>
              </a:rPr>
              <a:t>Les couleurs</a:t>
            </a:r>
          </a:p>
        </p:txBody>
      </p:sp>
      <p:sp>
        <p:nvSpPr>
          <p:cNvPr id="19" name="TextBox 18">
            <a:extLst>
              <a:ext uri="{FF2B5EF4-FFF2-40B4-BE49-F238E27FC236}">
                <a16:creationId xmlns="" xmlns:a16="http://schemas.microsoft.com/office/drawing/2014/main" id="{5CD71F9D-4291-49B6-A609-3CB9A7D56C5D}"/>
              </a:ext>
            </a:extLst>
          </p:cNvPr>
          <p:cNvSpPr txBox="1"/>
          <p:nvPr/>
        </p:nvSpPr>
        <p:spPr>
          <a:xfrm>
            <a:off x="202824" y="1389345"/>
            <a:ext cx="11527586" cy="769441"/>
          </a:xfrm>
          <a:prstGeom prst="rect">
            <a:avLst/>
          </a:prstGeom>
          <a:noFill/>
        </p:spPr>
        <p:txBody>
          <a:bodyPr wrap="square" rtlCol="0">
            <a:spAutoFit/>
          </a:bodyPr>
          <a:lstStyle/>
          <a:p>
            <a:pPr>
              <a:defRPr/>
            </a:pPr>
            <a:r>
              <a:rPr lang="en-US" sz="2200" dirty="0" err="1">
                <a:solidFill>
                  <a:srgbClr val="4472C4">
                    <a:lumMod val="50000"/>
                  </a:srgbClr>
                </a:solidFill>
                <a:latin typeface="Century Gothic" panose="020B0502020202020204" pitchFamily="34" charset="0"/>
              </a:rPr>
              <a:t>Colours</a:t>
            </a:r>
            <a:r>
              <a:rPr lang="en-US" sz="2200" dirty="0">
                <a:solidFill>
                  <a:srgbClr val="4472C4">
                    <a:lumMod val="50000"/>
                  </a:srgbClr>
                </a:solidFill>
                <a:latin typeface="Century Gothic" panose="020B0502020202020204" pitchFamily="34" charset="0"/>
              </a:rPr>
              <a:t> can be used as </a:t>
            </a:r>
            <a:r>
              <a:rPr lang="en-US" sz="2200" b="1" dirty="0">
                <a:solidFill>
                  <a:srgbClr val="4472C4">
                    <a:lumMod val="50000"/>
                  </a:srgbClr>
                </a:solidFill>
                <a:latin typeface="Century Gothic" panose="020B0502020202020204" pitchFamily="34" charset="0"/>
              </a:rPr>
              <a:t>adjectives. </a:t>
            </a:r>
            <a:r>
              <a:rPr lang="en-US" sz="2200" dirty="0">
                <a:solidFill>
                  <a:srgbClr val="4472C4">
                    <a:lumMod val="50000"/>
                  </a:srgbClr>
                </a:solidFill>
                <a:latin typeface="Century Gothic" panose="020B0502020202020204" pitchFamily="34" charset="0"/>
              </a:rPr>
              <a:t>They agree with the noun they are describing. </a:t>
            </a:r>
          </a:p>
          <a:p>
            <a:pPr>
              <a:defRPr/>
            </a:pPr>
            <a:r>
              <a:rPr lang="en-US" sz="2200" dirty="0">
                <a:solidFill>
                  <a:srgbClr val="4472C4">
                    <a:lumMod val="50000"/>
                  </a:srgbClr>
                </a:solidFill>
                <a:latin typeface="Century Gothic" panose="020B0502020202020204" pitchFamily="34" charset="0"/>
              </a:rPr>
              <a:t>What is being described below? </a:t>
            </a:r>
          </a:p>
        </p:txBody>
      </p:sp>
      <p:sp>
        <p:nvSpPr>
          <p:cNvPr id="4" name="Rounded Rectangle 46">
            <a:extLst>
              <a:ext uri="{FF2B5EF4-FFF2-40B4-BE49-F238E27FC236}">
                <a16:creationId xmlns="" xmlns:a16="http://schemas.microsoft.com/office/drawing/2014/main" id="{0F12B8C8-2E32-4DED-9AE7-4E6FF9ADDFC9}"/>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sz="2000" b="1" dirty="0">
                <a:solidFill>
                  <a:prstClr val="white"/>
                </a:solidFill>
                <a:latin typeface="Century Gothic" panose="020B0502020202020204" pitchFamily="34" charset="0"/>
              </a:rPr>
              <a:t>lire</a:t>
            </a:r>
          </a:p>
        </p:txBody>
      </p:sp>
      <p:graphicFrame>
        <p:nvGraphicFramePr>
          <p:cNvPr id="48" name="Table 6">
            <a:extLst>
              <a:ext uri="{FF2B5EF4-FFF2-40B4-BE49-F238E27FC236}">
                <a16:creationId xmlns="" xmlns:a16="http://schemas.microsoft.com/office/drawing/2014/main" id="{CB4782DB-A0B2-4592-99E6-475632434165}"/>
              </a:ext>
            </a:extLst>
          </p:cNvPr>
          <p:cNvGraphicFramePr>
            <a:graphicFrameLocks noGrp="1"/>
          </p:cNvGraphicFramePr>
          <p:nvPr>
            <p:extLst>
              <p:ext uri="{D42A27DB-BD31-4B8C-83A1-F6EECF244321}">
                <p14:modId xmlns:p14="http://schemas.microsoft.com/office/powerpoint/2010/main" val="1790540966"/>
              </p:ext>
            </p:extLst>
          </p:nvPr>
        </p:nvGraphicFramePr>
        <p:xfrm>
          <a:off x="324207" y="2465988"/>
          <a:ext cx="11406202" cy="3413760"/>
        </p:xfrm>
        <a:graphic>
          <a:graphicData uri="http://schemas.openxmlformats.org/drawingml/2006/table">
            <a:tbl>
              <a:tblPr firstRow="1" bandRow="1"/>
              <a:tblGrid>
                <a:gridCol w="589369">
                  <a:extLst>
                    <a:ext uri="{9D8B030D-6E8A-4147-A177-3AD203B41FA5}">
                      <a16:colId xmlns="" xmlns:a16="http://schemas.microsoft.com/office/drawing/2014/main" val="2607353726"/>
                    </a:ext>
                  </a:extLst>
                </a:gridCol>
                <a:gridCol w="3495864">
                  <a:extLst>
                    <a:ext uri="{9D8B030D-6E8A-4147-A177-3AD203B41FA5}">
                      <a16:colId xmlns="" xmlns:a16="http://schemas.microsoft.com/office/drawing/2014/main" val="1600817978"/>
                    </a:ext>
                  </a:extLst>
                </a:gridCol>
                <a:gridCol w="2440323">
                  <a:extLst>
                    <a:ext uri="{9D8B030D-6E8A-4147-A177-3AD203B41FA5}">
                      <a16:colId xmlns="" xmlns:a16="http://schemas.microsoft.com/office/drawing/2014/main" val="4128092149"/>
                    </a:ext>
                  </a:extLst>
                </a:gridCol>
                <a:gridCol w="2440323">
                  <a:extLst>
                    <a:ext uri="{9D8B030D-6E8A-4147-A177-3AD203B41FA5}">
                      <a16:colId xmlns="" xmlns:a16="http://schemas.microsoft.com/office/drawing/2014/main" val="2609792770"/>
                    </a:ext>
                  </a:extLst>
                </a:gridCol>
                <a:gridCol w="2440323">
                  <a:extLst>
                    <a:ext uri="{9D8B030D-6E8A-4147-A177-3AD203B41FA5}">
                      <a16:colId xmlns="" xmlns:a16="http://schemas.microsoft.com/office/drawing/2014/main" val="1616836717"/>
                    </a:ext>
                  </a:extLst>
                </a:gridCol>
              </a:tblGrid>
              <a:tr h="370840">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GB" sz="2200" dirty="0">
                          <a:solidFill>
                            <a:schemeClr val="accent1">
                              <a:lumMod val="50000"/>
                            </a:schemeClr>
                          </a:solidFill>
                          <a:latin typeface="Century Gothic"/>
                          <a:cs typeface="Century Gothic"/>
                        </a:rPr>
                        <a:t>1.</a:t>
                      </a: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en-GB" sz="2200" dirty="0">
                          <a:solidFill>
                            <a:schemeClr val="accent1">
                              <a:lumMod val="50000"/>
                            </a:schemeClr>
                          </a:solidFill>
                          <a:latin typeface="Century Gothic"/>
                          <a:cs typeface="Century Gothic"/>
                        </a:rPr>
                        <a:t>___________ </a:t>
                      </a:r>
                      <a:r>
                        <a:rPr lang="en-GB" sz="2200" dirty="0" err="1">
                          <a:solidFill>
                            <a:schemeClr val="accent1">
                              <a:lumMod val="50000"/>
                            </a:schemeClr>
                          </a:solidFill>
                          <a:latin typeface="Century Gothic"/>
                          <a:cs typeface="Century Gothic"/>
                        </a:rPr>
                        <a:t>est</a:t>
                      </a:r>
                      <a:r>
                        <a:rPr lang="en-GB" sz="2200" dirty="0">
                          <a:solidFill>
                            <a:schemeClr val="accent1">
                              <a:lumMod val="50000"/>
                            </a:schemeClr>
                          </a:solidFill>
                          <a:latin typeface="Century Gothic"/>
                          <a:cs typeface="Century Gothic"/>
                        </a:rPr>
                        <a:t> vert.</a:t>
                      </a:r>
                    </a:p>
                  </a:txBody>
                  <a:tcP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GB" sz="2200" dirty="0">
                          <a:solidFill>
                            <a:schemeClr val="accent1">
                              <a:lumMod val="50000"/>
                            </a:schemeClr>
                          </a:solidFill>
                          <a:latin typeface="Century Gothic"/>
                          <a:cs typeface="Century Gothic"/>
                        </a:rPr>
                        <a:t>la </a:t>
                      </a:r>
                      <a:r>
                        <a:rPr lang="en-GB" sz="2200" dirty="0" err="1">
                          <a:solidFill>
                            <a:schemeClr val="accent1">
                              <a:lumMod val="50000"/>
                            </a:schemeClr>
                          </a:solidFill>
                          <a:latin typeface="Century Gothic"/>
                          <a:cs typeface="Century Gothic"/>
                        </a:rPr>
                        <a:t>chambre</a:t>
                      </a:r>
                      <a:endParaRPr lang="en-GB" sz="2200" dirty="0">
                        <a:solidFill>
                          <a:schemeClr val="accent1">
                            <a:lumMod val="50000"/>
                          </a:schemeClr>
                        </a:solidFill>
                        <a:latin typeface="Century Gothic"/>
                        <a:cs typeface="Century Gothic"/>
                      </a:endParaRPr>
                    </a:p>
                  </a:txBody>
                  <a:tcP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GB" sz="2200" dirty="0">
                          <a:solidFill>
                            <a:schemeClr val="accent1">
                              <a:lumMod val="50000"/>
                            </a:schemeClr>
                          </a:solidFill>
                          <a:latin typeface="Century Gothic"/>
                          <a:cs typeface="Century Gothic"/>
                        </a:rPr>
                        <a:t>le portable</a:t>
                      </a:r>
                    </a:p>
                  </a:txBody>
                  <a:tcP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GB" sz="2200" dirty="0">
                          <a:solidFill>
                            <a:schemeClr val="accent1">
                              <a:lumMod val="50000"/>
                            </a:schemeClr>
                          </a:solidFill>
                          <a:latin typeface="Century Gothic"/>
                          <a:cs typeface="Century Gothic"/>
                        </a:rPr>
                        <a:t>could be either</a:t>
                      </a: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extLst>
                  <a:ext uri="{0D108BD9-81ED-4DB2-BD59-A6C34878D82A}">
                    <a16:rowId xmlns="" xmlns:a16="http://schemas.microsoft.com/office/drawing/2014/main" val="1171492714"/>
                  </a:ext>
                </a:extLst>
              </a:tr>
              <a:tr h="370840">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GB" sz="2200">
                          <a:solidFill>
                            <a:schemeClr val="accent1">
                              <a:lumMod val="50000"/>
                            </a:schemeClr>
                          </a:solidFill>
                          <a:latin typeface="Century Gothic"/>
                          <a:cs typeface="Century Gothic"/>
                        </a:rPr>
                        <a:t>2.</a:t>
                      </a:r>
                      <a:endParaRPr lang="en-GB" sz="2200" dirty="0">
                        <a:solidFill>
                          <a:schemeClr val="accent1">
                            <a:lumMod val="50000"/>
                          </a:schemeClr>
                        </a:solidFill>
                        <a:latin typeface="Century Gothic"/>
                        <a:cs typeface="Century Gothic"/>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chemeClr val="accent1">
                              <a:lumMod val="50000"/>
                            </a:schemeClr>
                          </a:solidFill>
                          <a:latin typeface="Century Gothic"/>
                          <a:cs typeface="Century Gothic"/>
                        </a:rPr>
                        <a:t>___________ </a:t>
                      </a:r>
                      <a:r>
                        <a:rPr lang="en-GB" sz="2200" dirty="0" err="1">
                          <a:solidFill>
                            <a:schemeClr val="accent1">
                              <a:lumMod val="50000"/>
                            </a:schemeClr>
                          </a:solidFill>
                          <a:latin typeface="Century Gothic"/>
                          <a:cs typeface="Century Gothic"/>
                        </a:rPr>
                        <a:t>est</a:t>
                      </a:r>
                      <a:r>
                        <a:rPr lang="en-GB" sz="2200" dirty="0">
                          <a:solidFill>
                            <a:schemeClr val="accent1">
                              <a:lumMod val="50000"/>
                            </a:schemeClr>
                          </a:solidFill>
                          <a:latin typeface="Century Gothic"/>
                          <a:cs typeface="Century Gothic"/>
                        </a:rPr>
                        <a:t> </a:t>
                      </a:r>
                      <a:r>
                        <a:rPr lang="en-GB" sz="2200" dirty="0" err="1">
                          <a:solidFill>
                            <a:schemeClr val="accent1">
                              <a:lumMod val="50000"/>
                            </a:schemeClr>
                          </a:solidFill>
                          <a:latin typeface="Century Gothic"/>
                          <a:cs typeface="Century Gothic"/>
                        </a:rPr>
                        <a:t>bleue</a:t>
                      </a:r>
                      <a:r>
                        <a:rPr lang="en-GB" sz="2200" dirty="0">
                          <a:solidFill>
                            <a:schemeClr val="accent1">
                              <a:lumMod val="50000"/>
                            </a:schemeClr>
                          </a:solidFill>
                          <a:latin typeface="Century Gothic"/>
                          <a:cs typeface="Century Gothic"/>
                        </a:rPr>
                        <a:t>.</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GB" sz="2200" dirty="0">
                          <a:solidFill>
                            <a:schemeClr val="accent1">
                              <a:lumMod val="50000"/>
                            </a:schemeClr>
                          </a:solidFill>
                          <a:latin typeface="Century Gothic"/>
                          <a:cs typeface="Century Gothic"/>
                        </a:rPr>
                        <a:t>le lit</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GB" sz="2200" dirty="0">
                          <a:solidFill>
                            <a:schemeClr val="accent1">
                              <a:lumMod val="50000"/>
                            </a:schemeClr>
                          </a:solidFill>
                          <a:latin typeface="Century Gothic"/>
                          <a:cs typeface="Century Gothic"/>
                        </a:rPr>
                        <a:t>la voiture</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dirty="0">
                          <a:solidFill>
                            <a:schemeClr val="accent1">
                              <a:lumMod val="50000"/>
                            </a:schemeClr>
                          </a:solidFill>
                          <a:latin typeface="Century Gothic"/>
                          <a:cs typeface="Century Gothic"/>
                        </a:rPr>
                        <a:t>could be either</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extLst>
                  <a:ext uri="{0D108BD9-81ED-4DB2-BD59-A6C34878D82A}">
                    <a16:rowId xmlns="" xmlns:a16="http://schemas.microsoft.com/office/drawing/2014/main" val="1961458278"/>
                  </a:ext>
                </a:extLst>
              </a:tr>
              <a:tr h="370840">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GB" sz="2200" dirty="0">
                          <a:solidFill>
                            <a:schemeClr val="accent1">
                              <a:lumMod val="50000"/>
                            </a:schemeClr>
                          </a:solidFill>
                          <a:latin typeface="Century Gothic"/>
                          <a:cs typeface="Century Gothic"/>
                        </a:rPr>
                        <a:t>3.</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chemeClr val="accent1">
                              <a:lumMod val="50000"/>
                            </a:schemeClr>
                          </a:solidFill>
                          <a:latin typeface="Century Gothic"/>
                          <a:cs typeface="Century Gothic"/>
                        </a:rPr>
                        <a:t>___________ </a:t>
                      </a:r>
                      <a:r>
                        <a:rPr lang="en-GB" sz="2200" dirty="0" err="1">
                          <a:solidFill>
                            <a:schemeClr val="accent1">
                              <a:lumMod val="50000"/>
                            </a:schemeClr>
                          </a:solidFill>
                          <a:latin typeface="Century Gothic"/>
                          <a:cs typeface="Century Gothic"/>
                        </a:rPr>
                        <a:t>est</a:t>
                      </a:r>
                      <a:r>
                        <a:rPr lang="en-GB" sz="2200" dirty="0">
                          <a:solidFill>
                            <a:schemeClr val="accent1">
                              <a:lumMod val="50000"/>
                            </a:schemeClr>
                          </a:solidFill>
                          <a:latin typeface="Century Gothic"/>
                          <a:cs typeface="Century Gothic"/>
                        </a:rPr>
                        <a:t> jaune.</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GB" sz="2200" dirty="0" err="1">
                          <a:solidFill>
                            <a:schemeClr val="accent1">
                              <a:lumMod val="50000"/>
                            </a:schemeClr>
                          </a:solidFill>
                          <a:latin typeface="Century Gothic"/>
                          <a:cs typeface="Century Gothic"/>
                        </a:rPr>
                        <a:t>l’ordinateur</a:t>
                      </a:r>
                      <a:endParaRPr lang="en-GB" sz="2200" dirty="0">
                        <a:solidFill>
                          <a:schemeClr val="accent1">
                            <a:lumMod val="50000"/>
                          </a:schemeClr>
                        </a:solidFill>
                        <a:latin typeface="Century Gothic"/>
                        <a:cs typeface="Century Gothic"/>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GB" sz="2200" dirty="0">
                          <a:solidFill>
                            <a:schemeClr val="accent1">
                              <a:lumMod val="50000"/>
                            </a:schemeClr>
                          </a:solidFill>
                          <a:latin typeface="Century Gothic"/>
                          <a:cs typeface="Century Gothic"/>
                        </a:rPr>
                        <a:t>la chose</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dirty="0">
                          <a:solidFill>
                            <a:schemeClr val="accent1">
                              <a:lumMod val="50000"/>
                            </a:schemeClr>
                          </a:solidFill>
                          <a:latin typeface="Century Gothic"/>
                          <a:cs typeface="Century Gothic"/>
                        </a:rPr>
                        <a:t>could be either</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extLst>
                  <a:ext uri="{0D108BD9-81ED-4DB2-BD59-A6C34878D82A}">
                    <a16:rowId xmlns="" xmlns:a16="http://schemas.microsoft.com/office/drawing/2014/main" val="2189313960"/>
                  </a:ext>
                </a:extLst>
              </a:tr>
              <a:tr h="370840">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GB" sz="2200">
                          <a:solidFill>
                            <a:schemeClr val="accent1">
                              <a:lumMod val="50000"/>
                            </a:schemeClr>
                          </a:solidFill>
                          <a:latin typeface="Century Gothic"/>
                          <a:cs typeface="Century Gothic"/>
                        </a:rPr>
                        <a:t>4.</a:t>
                      </a:r>
                      <a:endParaRPr lang="en-GB" sz="2200" dirty="0">
                        <a:solidFill>
                          <a:schemeClr val="accent1">
                            <a:lumMod val="50000"/>
                          </a:schemeClr>
                        </a:solidFill>
                        <a:latin typeface="Century Gothic"/>
                        <a:cs typeface="Century Gothic"/>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chemeClr val="accent1">
                              <a:lumMod val="50000"/>
                            </a:schemeClr>
                          </a:solidFill>
                          <a:latin typeface="Century Gothic"/>
                          <a:cs typeface="Century Gothic"/>
                        </a:rPr>
                        <a:t>___________ </a:t>
                      </a:r>
                      <a:r>
                        <a:rPr lang="en-GB" sz="2200" dirty="0" err="1">
                          <a:solidFill>
                            <a:schemeClr val="accent1">
                              <a:lumMod val="50000"/>
                            </a:schemeClr>
                          </a:solidFill>
                          <a:latin typeface="Century Gothic"/>
                          <a:cs typeface="Century Gothic"/>
                        </a:rPr>
                        <a:t>est</a:t>
                      </a:r>
                      <a:r>
                        <a:rPr lang="en-GB" sz="2200" dirty="0">
                          <a:solidFill>
                            <a:schemeClr val="accent1">
                              <a:lumMod val="50000"/>
                            </a:schemeClr>
                          </a:solidFill>
                          <a:latin typeface="Century Gothic"/>
                          <a:cs typeface="Century Gothic"/>
                        </a:rPr>
                        <a:t> rouge.</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GB" sz="2200" dirty="0">
                          <a:solidFill>
                            <a:schemeClr val="accent1">
                              <a:lumMod val="50000"/>
                            </a:schemeClr>
                          </a:solidFill>
                          <a:latin typeface="Century Gothic"/>
                          <a:cs typeface="Century Gothic"/>
                        </a:rPr>
                        <a:t>la voiture</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dirty="0">
                          <a:solidFill>
                            <a:schemeClr val="accent1">
                              <a:lumMod val="50000"/>
                            </a:schemeClr>
                          </a:solidFill>
                          <a:latin typeface="Century Gothic"/>
                          <a:cs typeface="Century Gothic"/>
                        </a:rPr>
                        <a:t>le </a:t>
                      </a:r>
                      <a:r>
                        <a:rPr lang="en-GB" sz="2200" dirty="0" err="1">
                          <a:solidFill>
                            <a:schemeClr val="accent1">
                              <a:lumMod val="50000"/>
                            </a:schemeClr>
                          </a:solidFill>
                          <a:latin typeface="Century Gothic"/>
                          <a:cs typeface="Century Gothic"/>
                        </a:rPr>
                        <a:t>modèle</a:t>
                      </a:r>
                      <a:endParaRPr lang="en-GB" sz="2200" dirty="0">
                        <a:solidFill>
                          <a:schemeClr val="accent1">
                            <a:lumMod val="50000"/>
                          </a:schemeClr>
                        </a:solidFill>
                        <a:latin typeface="Century Gothic"/>
                        <a:cs typeface="Century Gothic"/>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dirty="0">
                          <a:solidFill>
                            <a:schemeClr val="accent1">
                              <a:lumMod val="50000"/>
                            </a:schemeClr>
                          </a:solidFill>
                          <a:latin typeface="Century Gothic"/>
                          <a:cs typeface="Century Gothic"/>
                        </a:rPr>
                        <a:t>could be either</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extLst>
                  <a:ext uri="{0D108BD9-81ED-4DB2-BD59-A6C34878D82A}">
                    <a16:rowId xmlns="" xmlns:a16="http://schemas.microsoft.com/office/drawing/2014/main" val="2344197191"/>
                  </a:ext>
                </a:extLst>
              </a:tr>
              <a:tr h="370840">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GB" sz="2200">
                          <a:solidFill>
                            <a:schemeClr val="accent1">
                              <a:lumMod val="50000"/>
                            </a:schemeClr>
                          </a:solidFill>
                          <a:latin typeface="Century Gothic"/>
                          <a:cs typeface="Century Gothic"/>
                        </a:rPr>
                        <a:t>5.</a:t>
                      </a:r>
                      <a:endParaRPr lang="en-GB" sz="2200" dirty="0">
                        <a:solidFill>
                          <a:schemeClr val="accent1">
                            <a:lumMod val="50000"/>
                          </a:schemeClr>
                        </a:solidFill>
                        <a:latin typeface="Century Gothic"/>
                        <a:cs typeface="Century Gothic"/>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chemeClr val="accent1">
                              <a:lumMod val="50000"/>
                            </a:schemeClr>
                          </a:solidFill>
                          <a:latin typeface="Century Gothic"/>
                          <a:cs typeface="Century Gothic"/>
                        </a:rPr>
                        <a:t>___________ </a:t>
                      </a:r>
                      <a:r>
                        <a:rPr lang="en-GB" sz="2200" dirty="0" err="1">
                          <a:solidFill>
                            <a:schemeClr val="accent1">
                              <a:lumMod val="50000"/>
                            </a:schemeClr>
                          </a:solidFill>
                          <a:latin typeface="Century Gothic"/>
                          <a:cs typeface="Century Gothic"/>
                        </a:rPr>
                        <a:t>est</a:t>
                      </a:r>
                      <a:r>
                        <a:rPr lang="en-GB" sz="2200" dirty="0">
                          <a:solidFill>
                            <a:schemeClr val="accent1">
                              <a:lumMod val="50000"/>
                            </a:schemeClr>
                          </a:solidFill>
                          <a:latin typeface="Century Gothic"/>
                          <a:cs typeface="Century Gothic"/>
                        </a:rPr>
                        <a:t> bleu.</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GB" sz="2200" dirty="0">
                          <a:solidFill>
                            <a:schemeClr val="accent1">
                              <a:lumMod val="50000"/>
                            </a:schemeClr>
                          </a:solidFill>
                          <a:latin typeface="Century Gothic"/>
                          <a:cs typeface="Century Gothic"/>
                        </a:rPr>
                        <a:t>le </a:t>
                      </a:r>
                      <a:r>
                        <a:rPr lang="en-GB" sz="2200" dirty="0" err="1">
                          <a:solidFill>
                            <a:schemeClr val="accent1">
                              <a:lumMod val="50000"/>
                            </a:schemeClr>
                          </a:solidFill>
                          <a:latin typeface="Century Gothic"/>
                          <a:cs typeface="Century Gothic"/>
                        </a:rPr>
                        <a:t>ciel</a:t>
                      </a:r>
                      <a:endParaRPr lang="en-GB" sz="2200" dirty="0">
                        <a:solidFill>
                          <a:schemeClr val="accent1">
                            <a:lumMod val="50000"/>
                          </a:schemeClr>
                        </a:solidFill>
                        <a:latin typeface="Century Gothic"/>
                        <a:cs typeface="Century Gothic"/>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GB" sz="2200" dirty="0">
                          <a:solidFill>
                            <a:schemeClr val="accent1">
                              <a:lumMod val="50000"/>
                            </a:schemeClr>
                          </a:solidFill>
                          <a:latin typeface="Century Gothic"/>
                          <a:cs typeface="Century Gothic"/>
                        </a:rPr>
                        <a:t>la vague</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dirty="0">
                          <a:solidFill>
                            <a:schemeClr val="accent1">
                              <a:lumMod val="50000"/>
                            </a:schemeClr>
                          </a:solidFill>
                          <a:latin typeface="Century Gothic"/>
                          <a:cs typeface="Century Gothic"/>
                        </a:rPr>
                        <a:t>could be either</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extLst>
                  <a:ext uri="{0D108BD9-81ED-4DB2-BD59-A6C34878D82A}">
                    <a16:rowId xmlns="" xmlns:a16="http://schemas.microsoft.com/office/drawing/2014/main" val="1972389626"/>
                  </a:ext>
                </a:extLst>
              </a:tr>
              <a:tr h="370840">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GB" sz="2200">
                          <a:solidFill>
                            <a:schemeClr val="accent1">
                              <a:lumMod val="50000"/>
                            </a:schemeClr>
                          </a:solidFill>
                          <a:latin typeface="Century Gothic"/>
                          <a:cs typeface="Century Gothic"/>
                        </a:rPr>
                        <a:t>6.</a:t>
                      </a:r>
                      <a:endParaRPr lang="en-GB" sz="2200" dirty="0">
                        <a:solidFill>
                          <a:schemeClr val="accent1">
                            <a:lumMod val="50000"/>
                          </a:schemeClr>
                        </a:solidFill>
                        <a:latin typeface="Century Gothic"/>
                        <a:cs typeface="Century Gothic"/>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chemeClr val="accent1">
                              <a:lumMod val="50000"/>
                            </a:schemeClr>
                          </a:solidFill>
                          <a:latin typeface="Century Gothic"/>
                          <a:cs typeface="Century Gothic"/>
                        </a:rPr>
                        <a:t>___________ </a:t>
                      </a:r>
                      <a:r>
                        <a:rPr lang="en-GB" sz="2200" dirty="0" err="1">
                          <a:solidFill>
                            <a:schemeClr val="accent1">
                              <a:lumMod val="50000"/>
                            </a:schemeClr>
                          </a:solidFill>
                          <a:latin typeface="Century Gothic"/>
                          <a:cs typeface="Century Gothic"/>
                        </a:rPr>
                        <a:t>est</a:t>
                      </a:r>
                      <a:r>
                        <a:rPr lang="en-GB" sz="2200" dirty="0">
                          <a:solidFill>
                            <a:schemeClr val="accent1">
                              <a:lumMod val="50000"/>
                            </a:schemeClr>
                          </a:solidFill>
                          <a:latin typeface="Century Gothic"/>
                          <a:cs typeface="Century Gothic"/>
                        </a:rPr>
                        <a:t> </a:t>
                      </a:r>
                      <a:r>
                        <a:rPr lang="en-GB" sz="2200" dirty="0" err="1">
                          <a:solidFill>
                            <a:schemeClr val="accent1">
                              <a:lumMod val="50000"/>
                            </a:schemeClr>
                          </a:solidFill>
                          <a:latin typeface="Century Gothic"/>
                          <a:cs typeface="Century Gothic"/>
                        </a:rPr>
                        <a:t>verte</a:t>
                      </a:r>
                      <a:r>
                        <a:rPr lang="en-GB" sz="2200" dirty="0">
                          <a:solidFill>
                            <a:schemeClr val="accent1">
                              <a:lumMod val="50000"/>
                            </a:schemeClr>
                          </a:solidFill>
                          <a:latin typeface="Century Gothic"/>
                          <a:cs typeface="Century Gothic"/>
                        </a:rPr>
                        <a:t>.</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dirty="0">
                          <a:solidFill>
                            <a:schemeClr val="accent1">
                              <a:lumMod val="50000"/>
                            </a:schemeClr>
                          </a:solidFill>
                          <a:latin typeface="Century Gothic"/>
                          <a:cs typeface="Century Gothic"/>
                        </a:rPr>
                        <a:t>le livre</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dirty="0">
                          <a:solidFill>
                            <a:schemeClr val="accent1">
                              <a:lumMod val="50000"/>
                            </a:schemeClr>
                          </a:solidFill>
                          <a:latin typeface="Century Gothic"/>
                          <a:cs typeface="Century Gothic"/>
                        </a:rPr>
                        <a:t>la </a:t>
                      </a:r>
                      <a:r>
                        <a:rPr lang="en-GB" sz="2200" dirty="0" err="1">
                          <a:solidFill>
                            <a:schemeClr val="accent1">
                              <a:lumMod val="50000"/>
                            </a:schemeClr>
                          </a:solidFill>
                          <a:latin typeface="Century Gothic"/>
                          <a:cs typeface="Century Gothic"/>
                        </a:rPr>
                        <a:t>règle</a:t>
                      </a:r>
                      <a:endParaRPr lang="en-GB" sz="2200" dirty="0">
                        <a:solidFill>
                          <a:schemeClr val="accent1">
                            <a:lumMod val="50000"/>
                          </a:schemeClr>
                        </a:solidFill>
                        <a:latin typeface="Century Gothic"/>
                        <a:cs typeface="Century Gothic"/>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dirty="0">
                          <a:solidFill>
                            <a:schemeClr val="accent1">
                              <a:lumMod val="50000"/>
                            </a:schemeClr>
                          </a:solidFill>
                          <a:latin typeface="Century Gothic"/>
                          <a:cs typeface="Century Gothic"/>
                        </a:rPr>
                        <a:t>could be either</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extLst>
                  <a:ext uri="{0D108BD9-81ED-4DB2-BD59-A6C34878D82A}">
                    <a16:rowId xmlns="" xmlns:a16="http://schemas.microsoft.com/office/drawing/2014/main" val="664931564"/>
                  </a:ext>
                </a:extLst>
              </a:tr>
              <a:tr h="370840">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GB" sz="2200">
                          <a:solidFill>
                            <a:schemeClr val="accent1">
                              <a:lumMod val="50000"/>
                            </a:schemeClr>
                          </a:solidFill>
                          <a:latin typeface="Century Gothic"/>
                          <a:cs typeface="Century Gothic"/>
                        </a:rPr>
                        <a:t>7.</a:t>
                      </a:r>
                      <a:endParaRPr lang="en-GB" sz="2200" dirty="0">
                        <a:solidFill>
                          <a:schemeClr val="accent1">
                            <a:lumMod val="50000"/>
                          </a:schemeClr>
                        </a:solidFill>
                        <a:latin typeface="Century Gothic"/>
                        <a:cs typeface="Century Gothic"/>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chemeClr val="accent1">
                              <a:lumMod val="50000"/>
                            </a:schemeClr>
                          </a:solidFill>
                          <a:latin typeface="Century Gothic"/>
                          <a:cs typeface="Century Gothic"/>
                        </a:rPr>
                        <a:t>___________ </a:t>
                      </a:r>
                      <a:r>
                        <a:rPr lang="en-GB" sz="2200" dirty="0" err="1">
                          <a:solidFill>
                            <a:schemeClr val="accent1">
                              <a:lumMod val="50000"/>
                            </a:schemeClr>
                          </a:solidFill>
                          <a:latin typeface="Century Gothic"/>
                          <a:cs typeface="Century Gothic"/>
                        </a:rPr>
                        <a:t>est</a:t>
                      </a:r>
                      <a:r>
                        <a:rPr lang="en-GB" sz="2200" dirty="0">
                          <a:solidFill>
                            <a:schemeClr val="accent1">
                              <a:lumMod val="50000"/>
                            </a:schemeClr>
                          </a:solidFill>
                          <a:latin typeface="Century Gothic"/>
                          <a:cs typeface="Century Gothic"/>
                        </a:rPr>
                        <a:t> orange.</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GB" sz="2200" dirty="0">
                          <a:solidFill>
                            <a:schemeClr val="accent1">
                              <a:lumMod val="50000"/>
                            </a:schemeClr>
                          </a:solidFill>
                          <a:latin typeface="Century Gothic"/>
                          <a:cs typeface="Century Gothic"/>
                        </a:rPr>
                        <a:t>la voiture</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GB" sz="2200" dirty="0" err="1">
                          <a:solidFill>
                            <a:schemeClr val="accent1">
                              <a:lumMod val="50000"/>
                            </a:schemeClr>
                          </a:solidFill>
                          <a:latin typeface="Century Gothic"/>
                          <a:cs typeface="Century Gothic"/>
                        </a:rPr>
                        <a:t>l’animal</a:t>
                      </a:r>
                      <a:endParaRPr lang="en-GB" sz="2200" dirty="0">
                        <a:solidFill>
                          <a:schemeClr val="accent1">
                            <a:lumMod val="50000"/>
                          </a:schemeClr>
                        </a:solidFill>
                        <a:latin typeface="Century Gothic"/>
                        <a:cs typeface="Century Gothic"/>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dirty="0">
                          <a:solidFill>
                            <a:schemeClr val="accent1">
                              <a:lumMod val="50000"/>
                            </a:schemeClr>
                          </a:solidFill>
                          <a:latin typeface="Century Gothic"/>
                          <a:cs typeface="Century Gothic"/>
                        </a:rPr>
                        <a:t>could be either</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extLst>
                  <a:ext uri="{0D108BD9-81ED-4DB2-BD59-A6C34878D82A}">
                    <a16:rowId xmlns="" xmlns:a16="http://schemas.microsoft.com/office/drawing/2014/main" val="2371851735"/>
                  </a:ext>
                </a:extLst>
              </a:tr>
              <a:tr h="0">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GB" sz="2200" dirty="0">
                          <a:solidFill>
                            <a:schemeClr val="accent1">
                              <a:lumMod val="50000"/>
                            </a:schemeClr>
                          </a:solidFill>
                          <a:latin typeface="Century Gothic"/>
                          <a:cs typeface="Century Gothic"/>
                        </a:rPr>
                        <a:t>8.</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chemeClr val="accent1">
                              <a:lumMod val="50000"/>
                            </a:schemeClr>
                          </a:solidFill>
                          <a:latin typeface="Century Gothic"/>
                          <a:cs typeface="Century Gothic"/>
                        </a:rPr>
                        <a:t>___________ </a:t>
                      </a:r>
                      <a:r>
                        <a:rPr lang="en-GB" sz="2200" dirty="0" err="1">
                          <a:solidFill>
                            <a:schemeClr val="accent1">
                              <a:lumMod val="50000"/>
                            </a:schemeClr>
                          </a:solidFill>
                          <a:latin typeface="Century Gothic"/>
                          <a:cs typeface="Century Gothic"/>
                        </a:rPr>
                        <a:t>est</a:t>
                      </a:r>
                      <a:r>
                        <a:rPr lang="en-GB" sz="2200" dirty="0">
                          <a:solidFill>
                            <a:schemeClr val="accent1">
                              <a:lumMod val="50000"/>
                            </a:schemeClr>
                          </a:solidFill>
                          <a:latin typeface="Century Gothic"/>
                          <a:cs typeface="Century Gothic"/>
                        </a:rPr>
                        <a:t> violet.</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dirty="0">
                          <a:solidFill>
                            <a:schemeClr val="accent1">
                              <a:lumMod val="50000"/>
                            </a:schemeClr>
                          </a:solidFill>
                          <a:latin typeface="Century Gothic"/>
                          <a:cs typeface="Century Gothic"/>
                        </a:rPr>
                        <a:t>le </a:t>
                      </a:r>
                      <a:r>
                        <a:rPr lang="en-GB" sz="2200" dirty="0" err="1">
                          <a:solidFill>
                            <a:schemeClr val="accent1">
                              <a:lumMod val="50000"/>
                            </a:schemeClr>
                          </a:solidFill>
                          <a:latin typeface="Century Gothic"/>
                          <a:cs typeface="Century Gothic"/>
                        </a:rPr>
                        <a:t>vélo</a:t>
                      </a:r>
                      <a:endParaRPr lang="en-GB" sz="2200" dirty="0">
                        <a:solidFill>
                          <a:schemeClr val="accent1">
                            <a:lumMod val="50000"/>
                          </a:schemeClr>
                        </a:solidFill>
                        <a:latin typeface="Century Gothic"/>
                        <a:cs typeface="Century Gothic"/>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dirty="0">
                          <a:solidFill>
                            <a:schemeClr val="accent1">
                              <a:lumMod val="50000"/>
                            </a:schemeClr>
                          </a:solidFill>
                          <a:latin typeface="Century Gothic"/>
                          <a:cs typeface="Century Gothic"/>
                        </a:rPr>
                        <a:t>la </a:t>
                      </a:r>
                      <a:r>
                        <a:rPr lang="en-GB" sz="2200" dirty="0" err="1">
                          <a:solidFill>
                            <a:schemeClr val="accent1">
                              <a:lumMod val="50000"/>
                            </a:schemeClr>
                          </a:solidFill>
                          <a:latin typeface="Century Gothic"/>
                          <a:cs typeface="Century Gothic"/>
                        </a:rPr>
                        <a:t>chambre</a:t>
                      </a:r>
                      <a:endParaRPr lang="en-GB" sz="2200" dirty="0">
                        <a:solidFill>
                          <a:schemeClr val="accent1">
                            <a:lumMod val="50000"/>
                          </a:schemeClr>
                        </a:solidFill>
                        <a:latin typeface="Century Gothic"/>
                        <a:cs typeface="Century Gothic"/>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dirty="0">
                          <a:solidFill>
                            <a:schemeClr val="accent1">
                              <a:lumMod val="50000"/>
                            </a:schemeClr>
                          </a:solidFill>
                          <a:latin typeface="Century Gothic"/>
                          <a:cs typeface="Century Gothic"/>
                        </a:rPr>
                        <a:t>could be either</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extLst>
                  <a:ext uri="{0D108BD9-81ED-4DB2-BD59-A6C34878D82A}">
                    <a16:rowId xmlns="" xmlns:a16="http://schemas.microsoft.com/office/drawing/2014/main" val="1736239533"/>
                  </a:ext>
                </a:extLst>
              </a:tr>
            </a:tbl>
          </a:graphicData>
        </a:graphic>
      </p:graphicFrame>
      <p:sp>
        <p:nvSpPr>
          <p:cNvPr id="5" name="Rectangle: Rounded Corners 4">
            <a:extLst>
              <a:ext uri="{FF2B5EF4-FFF2-40B4-BE49-F238E27FC236}">
                <a16:creationId xmlns="" xmlns:a16="http://schemas.microsoft.com/office/drawing/2014/main" id="{06A80396-4D94-4EEC-910D-6C1C6DCDC1B7}"/>
              </a:ext>
            </a:extLst>
          </p:cNvPr>
          <p:cNvSpPr/>
          <p:nvPr/>
        </p:nvSpPr>
        <p:spPr>
          <a:xfrm>
            <a:off x="6878320" y="2479040"/>
            <a:ext cx="2397760" cy="419621"/>
          </a:xfrm>
          <a:prstGeom prst="roundRect">
            <a:avLst/>
          </a:prstGeom>
          <a:noFill/>
          <a:ln w="28575">
            <a:solidFill>
              <a:srgbClr val="E5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Tw Cen MT"/>
            </a:endParaRPr>
          </a:p>
        </p:txBody>
      </p:sp>
      <p:sp>
        <p:nvSpPr>
          <p:cNvPr id="65" name="Rectangle: Rounded Corners 64">
            <a:extLst>
              <a:ext uri="{FF2B5EF4-FFF2-40B4-BE49-F238E27FC236}">
                <a16:creationId xmlns="" xmlns:a16="http://schemas.microsoft.com/office/drawing/2014/main" id="{1511C77B-2C13-4F1B-B00C-D75576922819}"/>
              </a:ext>
            </a:extLst>
          </p:cNvPr>
          <p:cNvSpPr/>
          <p:nvPr/>
        </p:nvSpPr>
        <p:spPr>
          <a:xfrm>
            <a:off x="6878320" y="2898661"/>
            <a:ext cx="2397760" cy="419621"/>
          </a:xfrm>
          <a:prstGeom prst="roundRect">
            <a:avLst/>
          </a:prstGeom>
          <a:noFill/>
          <a:ln w="28575">
            <a:solidFill>
              <a:srgbClr val="E5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Tw Cen MT"/>
            </a:endParaRPr>
          </a:p>
        </p:txBody>
      </p:sp>
      <p:sp>
        <p:nvSpPr>
          <p:cNvPr id="9" name="Rectangle: Rounded Corners 8">
            <a:extLst>
              <a:ext uri="{FF2B5EF4-FFF2-40B4-BE49-F238E27FC236}">
                <a16:creationId xmlns="" xmlns:a16="http://schemas.microsoft.com/office/drawing/2014/main" id="{D57D8153-A5F5-4AAA-9326-F30BA4FD053B}"/>
              </a:ext>
            </a:extLst>
          </p:cNvPr>
          <p:cNvSpPr/>
          <p:nvPr/>
        </p:nvSpPr>
        <p:spPr>
          <a:xfrm>
            <a:off x="9304364" y="3318282"/>
            <a:ext cx="2397760" cy="419621"/>
          </a:xfrm>
          <a:prstGeom prst="roundRect">
            <a:avLst/>
          </a:prstGeom>
          <a:noFill/>
          <a:ln w="28575">
            <a:solidFill>
              <a:srgbClr val="E5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Tw Cen MT"/>
            </a:endParaRPr>
          </a:p>
        </p:txBody>
      </p:sp>
      <p:sp>
        <p:nvSpPr>
          <p:cNvPr id="10" name="Rectangle: Rounded Corners 9">
            <a:extLst>
              <a:ext uri="{FF2B5EF4-FFF2-40B4-BE49-F238E27FC236}">
                <a16:creationId xmlns="" xmlns:a16="http://schemas.microsoft.com/office/drawing/2014/main" id="{86A807A4-DC3F-4658-95FD-7CE94F7DB4C2}"/>
              </a:ext>
            </a:extLst>
          </p:cNvPr>
          <p:cNvSpPr/>
          <p:nvPr/>
        </p:nvSpPr>
        <p:spPr>
          <a:xfrm>
            <a:off x="9304364" y="3753247"/>
            <a:ext cx="2397760" cy="419621"/>
          </a:xfrm>
          <a:prstGeom prst="roundRect">
            <a:avLst/>
          </a:prstGeom>
          <a:noFill/>
          <a:ln w="28575">
            <a:solidFill>
              <a:srgbClr val="E5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Tw Cen MT"/>
            </a:endParaRPr>
          </a:p>
        </p:txBody>
      </p:sp>
      <p:sp>
        <p:nvSpPr>
          <p:cNvPr id="11" name="Rectangle: Rounded Corners 10">
            <a:extLst>
              <a:ext uri="{FF2B5EF4-FFF2-40B4-BE49-F238E27FC236}">
                <a16:creationId xmlns="" xmlns:a16="http://schemas.microsoft.com/office/drawing/2014/main" id="{D2B3D10E-EB26-4FDD-84F1-5DCB19DF5704}"/>
              </a:ext>
            </a:extLst>
          </p:cNvPr>
          <p:cNvSpPr/>
          <p:nvPr/>
        </p:nvSpPr>
        <p:spPr>
          <a:xfrm>
            <a:off x="4429760" y="4192836"/>
            <a:ext cx="2397760" cy="419621"/>
          </a:xfrm>
          <a:prstGeom prst="roundRect">
            <a:avLst/>
          </a:prstGeom>
          <a:noFill/>
          <a:ln w="28575">
            <a:solidFill>
              <a:srgbClr val="E5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Tw Cen MT"/>
            </a:endParaRPr>
          </a:p>
        </p:txBody>
      </p:sp>
      <p:sp>
        <p:nvSpPr>
          <p:cNvPr id="12" name="Rectangle: Rounded Corners 11">
            <a:extLst>
              <a:ext uri="{FF2B5EF4-FFF2-40B4-BE49-F238E27FC236}">
                <a16:creationId xmlns="" xmlns:a16="http://schemas.microsoft.com/office/drawing/2014/main" id="{64D7A913-0C5A-4ADA-9E23-D25CD2F384EA}"/>
              </a:ext>
            </a:extLst>
          </p:cNvPr>
          <p:cNvSpPr/>
          <p:nvPr/>
        </p:nvSpPr>
        <p:spPr>
          <a:xfrm>
            <a:off x="6878320" y="4612457"/>
            <a:ext cx="2397760" cy="419621"/>
          </a:xfrm>
          <a:prstGeom prst="roundRect">
            <a:avLst/>
          </a:prstGeom>
          <a:noFill/>
          <a:ln w="28575">
            <a:solidFill>
              <a:srgbClr val="E5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Tw Cen MT"/>
            </a:endParaRPr>
          </a:p>
        </p:txBody>
      </p:sp>
      <p:sp>
        <p:nvSpPr>
          <p:cNvPr id="13" name="Rectangle: Rounded Corners 12">
            <a:extLst>
              <a:ext uri="{FF2B5EF4-FFF2-40B4-BE49-F238E27FC236}">
                <a16:creationId xmlns="" xmlns:a16="http://schemas.microsoft.com/office/drawing/2014/main" id="{1B4E1329-CC52-40B7-BAE8-E70A245C1D36}"/>
              </a:ext>
            </a:extLst>
          </p:cNvPr>
          <p:cNvSpPr/>
          <p:nvPr/>
        </p:nvSpPr>
        <p:spPr>
          <a:xfrm>
            <a:off x="9276080" y="5047422"/>
            <a:ext cx="2397760" cy="419621"/>
          </a:xfrm>
          <a:prstGeom prst="roundRect">
            <a:avLst/>
          </a:prstGeom>
          <a:noFill/>
          <a:ln w="28575">
            <a:solidFill>
              <a:srgbClr val="E5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Tw Cen MT"/>
            </a:endParaRPr>
          </a:p>
        </p:txBody>
      </p:sp>
      <p:sp>
        <p:nvSpPr>
          <p:cNvPr id="14" name="Rectangle: Rounded Corners 13">
            <a:extLst>
              <a:ext uri="{FF2B5EF4-FFF2-40B4-BE49-F238E27FC236}">
                <a16:creationId xmlns="" xmlns:a16="http://schemas.microsoft.com/office/drawing/2014/main" id="{2F3311CA-B793-4D94-BFF6-14954E822F1C}"/>
              </a:ext>
            </a:extLst>
          </p:cNvPr>
          <p:cNvSpPr/>
          <p:nvPr/>
        </p:nvSpPr>
        <p:spPr>
          <a:xfrm>
            <a:off x="4429760" y="5460127"/>
            <a:ext cx="2397760" cy="419621"/>
          </a:xfrm>
          <a:prstGeom prst="roundRect">
            <a:avLst/>
          </a:prstGeom>
          <a:noFill/>
          <a:ln w="28575">
            <a:solidFill>
              <a:srgbClr val="E5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Tw Cen MT"/>
            </a:endParaRPr>
          </a:p>
        </p:txBody>
      </p:sp>
    </p:spTree>
    <p:extLst>
      <p:ext uri="{BB962C8B-B14F-4D97-AF65-F5344CB8AC3E}">
        <p14:creationId xmlns:p14="http://schemas.microsoft.com/office/powerpoint/2010/main" val="14884773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5" grpId="0" animBg="1"/>
      <p:bldP spid="9" grpId="0" animBg="1"/>
      <p:bldP spid="10" grpId="0" animBg="1"/>
      <p:bldP spid="11" grpId="0" animBg="1"/>
      <p:bldP spid="12" grpId="0" animBg="1"/>
      <p:bldP spid="13"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0623" y="1163992"/>
            <a:ext cx="5021114" cy="1325563"/>
          </a:xfrm>
        </p:spPr>
        <p:txBody>
          <a:bodyPr>
            <a:normAutofit fontScale="90000"/>
          </a:bodyPr>
          <a:lstStyle/>
          <a:p>
            <a:r>
              <a:rPr lang="en-GB" sz="4000" dirty="0"/>
              <a:t>Listen and match the word to the writing.</a:t>
            </a:r>
          </a:p>
        </p:txBody>
      </p:sp>
      <p:sp>
        <p:nvSpPr>
          <p:cNvPr id="7" name="TextBox 6"/>
          <p:cNvSpPr txBox="1"/>
          <p:nvPr/>
        </p:nvSpPr>
        <p:spPr>
          <a:xfrm>
            <a:off x="907993" y="1148212"/>
            <a:ext cx="415659" cy="643550"/>
          </a:xfrm>
          <a:prstGeom prst="rect">
            <a:avLst/>
          </a:prstGeom>
          <a:noFill/>
        </p:spPr>
        <p:txBody>
          <a:bodyPr wrap="square" rtlCol="0">
            <a:spAutoFit/>
          </a:bodyPr>
          <a:lstStyle/>
          <a:p>
            <a:pPr algn="ctr"/>
            <a:r>
              <a:rPr lang="en-GB" sz="3600" b="1" dirty="0">
                <a:solidFill>
                  <a:srgbClr val="E56700"/>
                </a:solidFill>
                <a:latin typeface="Century Gothic" panose="020B0502020202020204" pitchFamily="34" charset="0"/>
              </a:rPr>
              <a:t>e</a:t>
            </a:r>
          </a:p>
        </p:txBody>
      </p:sp>
      <p:sp>
        <p:nvSpPr>
          <p:cNvPr id="34" name="TextBox 33"/>
          <p:cNvSpPr txBox="1"/>
          <p:nvPr/>
        </p:nvSpPr>
        <p:spPr>
          <a:xfrm>
            <a:off x="906408" y="1779525"/>
            <a:ext cx="415659" cy="643550"/>
          </a:xfrm>
          <a:prstGeom prst="rect">
            <a:avLst/>
          </a:prstGeom>
          <a:noFill/>
        </p:spPr>
        <p:txBody>
          <a:bodyPr wrap="square" rtlCol="0">
            <a:spAutoFit/>
          </a:bodyPr>
          <a:lstStyle/>
          <a:p>
            <a:pPr algn="ctr"/>
            <a:r>
              <a:rPr lang="en-GB" sz="3600" b="1" dirty="0">
                <a:solidFill>
                  <a:srgbClr val="E56700"/>
                </a:solidFill>
                <a:latin typeface="Century Gothic" panose="020B0502020202020204" pitchFamily="34" charset="0"/>
              </a:rPr>
              <a:t>g</a:t>
            </a:r>
          </a:p>
        </p:txBody>
      </p:sp>
      <p:sp>
        <p:nvSpPr>
          <p:cNvPr id="35" name="TextBox 34"/>
          <p:cNvSpPr txBox="1"/>
          <p:nvPr/>
        </p:nvSpPr>
        <p:spPr>
          <a:xfrm>
            <a:off x="902110" y="2410838"/>
            <a:ext cx="387319" cy="643550"/>
          </a:xfrm>
          <a:prstGeom prst="rect">
            <a:avLst/>
          </a:prstGeom>
          <a:noFill/>
        </p:spPr>
        <p:txBody>
          <a:bodyPr wrap="square" rtlCol="0">
            <a:spAutoFit/>
          </a:bodyPr>
          <a:lstStyle/>
          <a:p>
            <a:pPr algn="ctr"/>
            <a:r>
              <a:rPr lang="en-GB" sz="3600" b="1" dirty="0">
                <a:solidFill>
                  <a:srgbClr val="E56700"/>
                </a:solidFill>
                <a:latin typeface="Century Gothic" panose="020B0502020202020204" pitchFamily="34" charset="0"/>
              </a:rPr>
              <a:t>d</a:t>
            </a:r>
          </a:p>
        </p:txBody>
      </p:sp>
      <p:sp>
        <p:nvSpPr>
          <p:cNvPr id="36" name="TextBox 35"/>
          <p:cNvSpPr txBox="1"/>
          <p:nvPr/>
        </p:nvSpPr>
        <p:spPr>
          <a:xfrm>
            <a:off x="887939" y="3042151"/>
            <a:ext cx="415659" cy="643550"/>
          </a:xfrm>
          <a:prstGeom prst="rect">
            <a:avLst/>
          </a:prstGeom>
          <a:noFill/>
        </p:spPr>
        <p:txBody>
          <a:bodyPr wrap="square" rtlCol="0">
            <a:spAutoFit/>
          </a:bodyPr>
          <a:lstStyle/>
          <a:p>
            <a:pPr algn="ctr"/>
            <a:r>
              <a:rPr lang="en-GB" sz="3600" b="1" dirty="0">
                <a:solidFill>
                  <a:srgbClr val="E56700"/>
                </a:solidFill>
                <a:latin typeface="Century Gothic" panose="020B0502020202020204" pitchFamily="34" charset="0"/>
              </a:rPr>
              <a:t>f</a:t>
            </a:r>
          </a:p>
        </p:txBody>
      </p:sp>
      <p:sp>
        <p:nvSpPr>
          <p:cNvPr id="37" name="TextBox 36"/>
          <p:cNvSpPr txBox="1"/>
          <p:nvPr/>
        </p:nvSpPr>
        <p:spPr>
          <a:xfrm>
            <a:off x="873461" y="3673464"/>
            <a:ext cx="415659" cy="643550"/>
          </a:xfrm>
          <a:prstGeom prst="rect">
            <a:avLst/>
          </a:prstGeom>
          <a:noFill/>
        </p:spPr>
        <p:txBody>
          <a:bodyPr wrap="square" rtlCol="0">
            <a:spAutoFit/>
          </a:bodyPr>
          <a:lstStyle/>
          <a:p>
            <a:pPr algn="ctr"/>
            <a:r>
              <a:rPr lang="en-GB" sz="3600" b="1" dirty="0">
                <a:solidFill>
                  <a:srgbClr val="E56700"/>
                </a:solidFill>
                <a:latin typeface="Century Gothic" panose="020B0502020202020204" pitchFamily="34" charset="0"/>
              </a:rPr>
              <a:t>c</a:t>
            </a:r>
          </a:p>
        </p:txBody>
      </p:sp>
      <p:sp>
        <p:nvSpPr>
          <p:cNvPr id="38" name="TextBox 37"/>
          <p:cNvSpPr txBox="1"/>
          <p:nvPr/>
        </p:nvSpPr>
        <p:spPr>
          <a:xfrm>
            <a:off x="873461" y="4304777"/>
            <a:ext cx="415659" cy="643550"/>
          </a:xfrm>
          <a:prstGeom prst="rect">
            <a:avLst/>
          </a:prstGeom>
          <a:noFill/>
        </p:spPr>
        <p:txBody>
          <a:bodyPr wrap="square" rtlCol="0">
            <a:spAutoFit/>
          </a:bodyPr>
          <a:lstStyle/>
          <a:p>
            <a:pPr algn="ctr"/>
            <a:r>
              <a:rPr lang="en-GB" sz="3600" b="1" dirty="0">
                <a:solidFill>
                  <a:srgbClr val="E56700"/>
                </a:solidFill>
                <a:latin typeface="Century Gothic" panose="020B0502020202020204" pitchFamily="34" charset="0"/>
              </a:rPr>
              <a:t>h</a:t>
            </a:r>
          </a:p>
        </p:txBody>
      </p:sp>
      <p:sp>
        <p:nvSpPr>
          <p:cNvPr id="39" name="TextBox 38"/>
          <p:cNvSpPr txBox="1"/>
          <p:nvPr/>
        </p:nvSpPr>
        <p:spPr>
          <a:xfrm>
            <a:off x="893161" y="4936090"/>
            <a:ext cx="415659" cy="643550"/>
          </a:xfrm>
          <a:prstGeom prst="rect">
            <a:avLst/>
          </a:prstGeom>
          <a:noFill/>
        </p:spPr>
        <p:txBody>
          <a:bodyPr wrap="square" rtlCol="0">
            <a:spAutoFit/>
          </a:bodyPr>
          <a:lstStyle/>
          <a:p>
            <a:pPr algn="ctr"/>
            <a:r>
              <a:rPr lang="en-GB" sz="3600" b="1" dirty="0">
                <a:solidFill>
                  <a:srgbClr val="E56700"/>
                </a:solidFill>
                <a:latin typeface="Century Gothic" panose="020B0502020202020204" pitchFamily="34" charset="0"/>
              </a:rPr>
              <a:t>a</a:t>
            </a:r>
          </a:p>
        </p:txBody>
      </p:sp>
      <p:sp>
        <p:nvSpPr>
          <p:cNvPr id="40" name="TextBox 39"/>
          <p:cNvSpPr txBox="1"/>
          <p:nvPr/>
        </p:nvSpPr>
        <p:spPr>
          <a:xfrm>
            <a:off x="878557" y="5567403"/>
            <a:ext cx="415659" cy="643550"/>
          </a:xfrm>
          <a:prstGeom prst="rect">
            <a:avLst/>
          </a:prstGeom>
          <a:noFill/>
        </p:spPr>
        <p:txBody>
          <a:bodyPr wrap="square" rtlCol="0">
            <a:spAutoFit/>
          </a:bodyPr>
          <a:lstStyle/>
          <a:p>
            <a:pPr algn="ctr"/>
            <a:r>
              <a:rPr lang="en-GB" sz="3600" b="1" dirty="0">
                <a:solidFill>
                  <a:srgbClr val="E56700"/>
                </a:solidFill>
                <a:latin typeface="Century Gothic" panose="020B0502020202020204" pitchFamily="34" charset="0"/>
              </a:rPr>
              <a:t>b</a:t>
            </a:r>
          </a:p>
        </p:txBody>
      </p:sp>
      <p:graphicFrame>
        <p:nvGraphicFramePr>
          <p:cNvPr id="6" name="Table 5" descr="table for exercise to match vocabularly and pictures"/>
          <p:cNvGraphicFramePr>
            <a:graphicFrameLocks noGrp="1"/>
          </p:cNvGraphicFramePr>
          <p:nvPr>
            <p:extLst>
              <p:ext uri="{D42A27DB-BD31-4B8C-83A1-F6EECF244321}">
                <p14:modId xmlns:p14="http://schemas.microsoft.com/office/powerpoint/2010/main" val="3113643191"/>
              </p:ext>
            </p:extLst>
          </p:nvPr>
        </p:nvGraphicFramePr>
        <p:xfrm>
          <a:off x="1436131" y="1214795"/>
          <a:ext cx="5021114" cy="5043506"/>
        </p:xfrm>
        <a:graphic>
          <a:graphicData uri="http://schemas.openxmlformats.org/drawingml/2006/table">
            <a:tbl>
              <a:tblPr firstRow="1" bandRow="1">
                <a:tableStyleId>{5940675A-B579-460E-94D1-54222C63F5DA}</a:tableStyleId>
              </a:tblPr>
              <a:tblGrid>
                <a:gridCol w="572283">
                  <a:extLst>
                    <a:ext uri="{9D8B030D-6E8A-4147-A177-3AD203B41FA5}">
                      <a16:colId xmlns="" xmlns:a16="http://schemas.microsoft.com/office/drawing/2014/main" val="20000"/>
                    </a:ext>
                  </a:extLst>
                </a:gridCol>
                <a:gridCol w="4448831">
                  <a:extLst>
                    <a:ext uri="{9D8B030D-6E8A-4147-A177-3AD203B41FA5}">
                      <a16:colId xmlns="" xmlns:a16="http://schemas.microsoft.com/office/drawing/2014/main" val="20001"/>
                    </a:ext>
                  </a:extLst>
                </a:gridCol>
              </a:tblGrid>
              <a:tr h="629531">
                <a:tc>
                  <a:txBody>
                    <a:bodyPr/>
                    <a:lstStyle/>
                    <a:p>
                      <a:pPr algn="ctr"/>
                      <a:endParaRPr lang="en-GB" sz="2400" b="1" dirty="0">
                        <a:solidFill>
                          <a:schemeClr val="accent5">
                            <a:lumMod val="50000"/>
                          </a:schemeClr>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 xmlns:a16="http://schemas.microsoft.com/office/drawing/2014/main" val="10000"/>
                  </a:ext>
                </a:extLst>
              </a:tr>
              <a:tr h="629531">
                <a:tc>
                  <a:txBody>
                    <a:bodyPr/>
                    <a:lstStyle/>
                    <a:p>
                      <a:pPr algn="ctr"/>
                      <a:endParaRPr lang="en-GB" sz="2400" b="1" dirty="0">
                        <a:solidFill>
                          <a:schemeClr val="accent5">
                            <a:lumMod val="50000"/>
                          </a:schemeClr>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 xmlns:a16="http://schemas.microsoft.com/office/drawing/2014/main" val="10001"/>
                  </a:ext>
                </a:extLst>
              </a:tr>
              <a:tr h="629531">
                <a:tc>
                  <a:txBody>
                    <a:bodyPr/>
                    <a:lstStyle/>
                    <a:p>
                      <a:pPr algn="ctr"/>
                      <a:endParaRPr lang="en-GB" sz="2400" b="1" dirty="0">
                        <a:solidFill>
                          <a:schemeClr val="accent5">
                            <a:lumMod val="50000"/>
                          </a:schemeClr>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 xmlns:a16="http://schemas.microsoft.com/office/drawing/2014/main" val="10002"/>
                  </a:ext>
                </a:extLst>
              </a:tr>
              <a:tr h="629531">
                <a:tc>
                  <a:txBody>
                    <a:bodyPr/>
                    <a:lstStyle/>
                    <a:p>
                      <a:pPr algn="ctr"/>
                      <a:endParaRPr lang="en-GB" sz="2400" b="1" dirty="0">
                        <a:solidFill>
                          <a:schemeClr val="accent5">
                            <a:lumMod val="50000"/>
                          </a:schemeClr>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 xmlns:a16="http://schemas.microsoft.com/office/drawing/2014/main" val="10003"/>
                  </a:ext>
                </a:extLst>
              </a:tr>
              <a:tr h="636789">
                <a:tc>
                  <a:txBody>
                    <a:bodyPr/>
                    <a:lstStyle/>
                    <a:p>
                      <a:pPr algn="ctr"/>
                      <a:endParaRPr lang="en-GB" sz="2400" b="1" dirty="0">
                        <a:solidFill>
                          <a:schemeClr val="accent5">
                            <a:lumMod val="50000"/>
                          </a:schemeClr>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 xmlns:a16="http://schemas.microsoft.com/office/drawing/2014/main" val="10004"/>
                  </a:ext>
                </a:extLst>
              </a:tr>
              <a:tr h="629531">
                <a:tc>
                  <a:txBody>
                    <a:bodyPr/>
                    <a:lstStyle/>
                    <a:p>
                      <a:pPr algn="ctr"/>
                      <a:endParaRPr lang="en-GB" sz="2400" b="1" dirty="0">
                        <a:solidFill>
                          <a:schemeClr val="accent5">
                            <a:lumMod val="50000"/>
                          </a:schemeClr>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 xmlns:a16="http://schemas.microsoft.com/office/drawing/2014/main" val="10005"/>
                  </a:ext>
                </a:extLst>
              </a:tr>
              <a:tr h="629531">
                <a:tc>
                  <a:txBody>
                    <a:bodyPr/>
                    <a:lstStyle/>
                    <a:p>
                      <a:pPr algn="ctr"/>
                      <a:endParaRPr lang="en-GB" sz="2400" b="1" dirty="0">
                        <a:solidFill>
                          <a:schemeClr val="accent5">
                            <a:lumMod val="50000"/>
                          </a:schemeClr>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 xmlns:a16="http://schemas.microsoft.com/office/drawing/2014/main" val="10006"/>
                  </a:ext>
                </a:extLst>
              </a:tr>
              <a:tr h="629531">
                <a:tc>
                  <a:txBody>
                    <a:bodyPr/>
                    <a:lstStyle/>
                    <a:p>
                      <a:pPr algn="ctr"/>
                      <a:endParaRPr lang="en-GB" sz="2400" b="1" dirty="0">
                        <a:solidFill>
                          <a:schemeClr val="accent5">
                            <a:lumMod val="50000"/>
                          </a:schemeClr>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 xmlns:a16="http://schemas.microsoft.com/office/drawing/2014/main" val="10007"/>
                  </a:ext>
                </a:extLst>
              </a:tr>
            </a:tbl>
          </a:graphicData>
        </a:graphic>
      </p:graphicFrame>
      <p:sp>
        <p:nvSpPr>
          <p:cNvPr id="3" name="TextBox 2"/>
          <p:cNvSpPr txBox="1"/>
          <p:nvPr/>
        </p:nvSpPr>
        <p:spPr>
          <a:xfrm>
            <a:off x="1381153" y="1280919"/>
            <a:ext cx="578912" cy="459678"/>
          </a:xfrm>
          <a:prstGeom prst="rect">
            <a:avLst/>
          </a:prstGeom>
          <a:noFill/>
        </p:spPr>
        <p:txBody>
          <a:bodyPr wrap="square" rtlCol="0">
            <a:spAutoFit/>
          </a:bodyPr>
          <a:lstStyle/>
          <a:p>
            <a:pPr algn="ctr"/>
            <a:r>
              <a:rPr lang="en-GB" sz="2400" b="1" dirty="0">
                <a:solidFill>
                  <a:srgbClr val="4472C4">
                    <a:lumMod val="50000"/>
                  </a:srgbClr>
                </a:solidFill>
                <a:latin typeface="Century Gothic" panose="020B0502020202020204" pitchFamily="34" charset="0"/>
              </a:rPr>
              <a:t>a</a:t>
            </a:r>
          </a:p>
        </p:txBody>
      </p:sp>
      <p:sp>
        <p:nvSpPr>
          <p:cNvPr id="4" name="TextBox 3"/>
          <p:cNvSpPr txBox="1"/>
          <p:nvPr/>
        </p:nvSpPr>
        <p:spPr>
          <a:xfrm>
            <a:off x="2005427" y="1199018"/>
            <a:ext cx="1744005" cy="459678"/>
          </a:xfrm>
          <a:prstGeom prst="rect">
            <a:avLst/>
          </a:prstGeom>
          <a:noFill/>
        </p:spPr>
        <p:txBody>
          <a:bodyPr wrap="square" rtlCol="0">
            <a:spAutoFit/>
          </a:bodyPr>
          <a:lstStyle/>
          <a:p>
            <a:r>
              <a:rPr lang="en-GB" sz="2400" dirty="0" err="1">
                <a:solidFill>
                  <a:srgbClr val="4472C4">
                    <a:lumMod val="50000"/>
                  </a:srgbClr>
                </a:solidFill>
                <a:latin typeface="Century Gothic" panose="020B0502020202020204" pitchFamily="34" charset="0"/>
              </a:rPr>
              <a:t>papillon</a:t>
            </a:r>
            <a:endParaRPr lang="en-GB" sz="2400" dirty="0">
              <a:solidFill>
                <a:srgbClr val="4472C4">
                  <a:lumMod val="50000"/>
                </a:srgbClr>
              </a:solidFill>
              <a:latin typeface="Century Gothic" panose="020B0502020202020204" pitchFamily="34" charset="0"/>
            </a:endParaRPr>
          </a:p>
        </p:txBody>
      </p:sp>
      <p:pic>
        <p:nvPicPr>
          <p:cNvPr id="1028" name="Picture 4" descr="butterfl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6223" y="1241317"/>
            <a:ext cx="871432" cy="554548"/>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p:cNvSpPr txBox="1"/>
          <p:nvPr/>
        </p:nvSpPr>
        <p:spPr>
          <a:xfrm>
            <a:off x="1388333" y="1914996"/>
            <a:ext cx="578912" cy="459678"/>
          </a:xfrm>
          <a:prstGeom prst="rect">
            <a:avLst/>
          </a:prstGeom>
          <a:noFill/>
        </p:spPr>
        <p:txBody>
          <a:bodyPr wrap="square" rtlCol="0">
            <a:spAutoFit/>
          </a:bodyPr>
          <a:lstStyle/>
          <a:p>
            <a:pPr algn="ctr"/>
            <a:r>
              <a:rPr lang="en-GB" sz="2400" b="1" dirty="0">
                <a:solidFill>
                  <a:srgbClr val="4472C4">
                    <a:lumMod val="50000"/>
                  </a:srgbClr>
                </a:solidFill>
                <a:latin typeface="Century Gothic" panose="020B0502020202020204" pitchFamily="34" charset="0"/>
              </a:rPr>
              <a:t>b</a:t>
            </a:r>
          </a:p>
        </p:txBody>
      </p:sp>
      <p:sp>
        <p:nvSpPr>
          <p:cNvPr id="8" name="TextBox 7"/>
          <p:cNvSpPr txBox="1"/>
          <p:nvPr/>
        </p:nvSpPr>
        <p:spPr>
          <a:xfrm>
            <a:off x="2016950" y="1861152"/>
            <a:ext cx="1623206" cy="459678"/>
          </a:xfrm>
          <a:prstGeom prst="rect">
            <a:avLst/>
          </a:prstGeom>
          <a:noFill/>
        </p:spPr>
        <p:txBody>
          <a:bodyPr wrap="square" rtlCol="0">
            <a:spAutoFit/>
          </a:bodyPr>
          <a:lstStyle/>
          <a:p>
            <a:r>
              <a:rPr lang="en-GB" sz="2400" dirty="0">
                <a:solidFill>
                  <a:srgbClr val="4472C4">
                    <a:lumMod val="50000"/>
                  </a:srgbClr>
                </a:solidFill>
                <a:latin typeface="Century Gothic" panose="020B0502020202020204" pitchFamily="34" charset="0"/>
              </a:rPr>
              <a:t>vague</a:t>
            </a:r>
          </a:p>
        </p:txBody>
      </p:sp>
      <p:pic>
        <p:nvPicPr>
          <p:cNvPr id="1032" name="Picture 8" descr="wave"/>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25479" b="21805"/>
          <a:stretch/>
        </p:blipFill>
        <p:spPr bwMode="auto">
          <a:xfrm>
            <a:off x="3473221" y="1870451"/>
            <a:ext cx="1139441" cy="693782"/>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1388333" y="2502996"/>
            <a:ext cx="578912" cy="459678"/>
          </a:xfrm>
          <a:prstGeom prst="rect">
            <a:avLst/>
          </a:prstGeom>
          <a:noFill/>
        </p:spPr>
        <p:txBody>
          <a:bodyPr wrap="square" rtlCol="0">
            <a:spAutoFit/>
          </a:bodyPr>
          <a:lstStyle/>
          <a:p>
            <a:pPr algn="ctr"/>
            <a:r>
              <a:rPr lang="en-GB" sz="2400" b="1" dirty="0">
                <a:solidFill>
                  <a:srgbClr val="4472C4">
                    <a:lumMod val="50000"/>
                  </a:srgbClr>
                </a:solidFill>
                <a:latin typeface="Century Gothic" panose="020B0502020202020204" pitchFamily="34" charset="0"/>
              </a:rPr>
              <a:t>c</a:t>
            </a:r>
          </a:p>
        </p:txBody>
      </p:sp>
      <p:sp>
        <p:nvSpPr>
          <p:cNvPr id="9" name="TextBox 8"/>
          <p:cNvSpPr txBox="1"/>
          <p:nvPr/>
        </p:nvSpPr>
        <p:spPr>
          <a:xfrm>
            <a:off x="2027702" y="2451405"/>
            <a:ext cx="3396315" cy="459678"/>
          </a:xfrm>
          <a:prstGeom prst="rect">
            <a:avLst/>
          </a:prstGeom>
          <a:noFill/>
        </p:spPr>
        <p:txBody>
          <a:bodyPr wrap="square" rtlCol="0">
            <a:spAutoFit/>
          </a:bodyPr>
          <a:lstStyle/>
          <a:p>
            <a:r>
              <a:rPr lang="en-GB" sz="2400" dirty="0">
                <a:solidFill>
                  <a:srgbClr val="4472C4">
                    <a:lumMod val="50000"/>
                  </a:srgbClr>
                </a:solidFill>
                <a:latin typeface="Century Gothic" panose="020B0502020202020204" pitchFamily="34" charset="0"/>
              </a:rPr>
              <a:t>arc aux sept couleurs</a:t>
            </a:r>
            <a:endParaRPr lang="en-GB" dirty="0">
              <a:solidFill>
                <a:prstClr val="black"/>
              </a:solidFill>
              <a:latin typeface="Tw Cen MT"/>
            </a:endParaRPr>
          </a:p>
        </p:txBody>
      </p:sp>
      <p:pic>
        <p:nvPicPr>
          <p:cNvPr id="1030" name="Picture 6" descr="rainbow"/>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36496" y="2547311"/>
            <a:ext cx="694663" cy="458478"/>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p:cNvSpPr txBox="1"/>
          <p:nvPr/>
        </p:nvSpPr>
        <p:spPr>
          <a:xfrm>
            <a:off x="1388333" y="3184139"/>
            <a:ext cx="578912" cy="459678"/>
          </a:xfrm>
          <a:prstGeom prst="rect">
            <a:avLst/>
          </a:prstGeom>
          <a:noFill/>
        </p:spPr>
        <p:txBody>
          <a:bodyPr wrap="square" rtlCol="0">
            <a:spAutoFit/>
          </a:bodyPr>
          <a:lstStyle/>
          <a:p>
            <a:pPr algn="ctr"/>
            <a:r>
              <a:rPr lang="en-GB" sz="2400" b="1" dirty="0">
                <a:solidFill>
                  <a:srgbClr val="4472C4">
                    <a:lumMod val="50000"/>
                  </a:srgbClr>
                </a:solidFill>
                <a:latin typeface="Century Gothic" panose="020B0502020202020204" pitchFamily="34" charset="0"/>
              </a:rPr>
              <a:t>d</a:t>
            </a:r>
          </a:p>
        </p:txBody>
      </p:sp>
      <p:sp>
        <p:nvSpPr>
          <p:cNvPr id="10" name="TextBox 9"/>
          <p:cNvSpPr txBox="1"/>
          <p:nvPr/>
        </p:nvSpPr>
        <p:spPr>
          <a:xfrm>
            <a:off x="2055550" y="3132747"/>
            <a:ext cx="3087592" cy="459678"/>
          </a:xfrm>
          <a:prstGeom prst="rect">
            <a:avLst/>
          </a:prstGeom>
          <a:noFill/>
        </p:spPr>
        <p:txBody>
          <a:bodyPr wrap="square" rtlCol="0">
            <a:spAutoFit/>
          </a:bodyPr>
          <a:lstStyle/>
          <a:p>
            <a:r>
              <a:rPr lang="en-GB" sz="2400" dirty="0">
                <a:solidFill>
                  <a:srgbClr val="4472C4">
                    <a:lumMod val="50000"/>
                  </a:srgbClr>
                </a:solidFill>
                <a:latin typeface="Century Gothic" panose="020B0502020202020204" pitchFamily="34" charset="0"/>
              </a:rPr>
              <a:t>fruit</a:t>
            </a:r>
          </a:p>
        </p:txBody>
      </p:sp>
      <p:pic>
        <p:nvPicPr>
          <p:cNvPr id="48" name="Picture 18" descr="watermelo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16339" y="3172778"/>
            <a:ext cx="711728" cy="429409"/>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p:cNvSpPr txBox="1"/>
          <p:nvPr/>
        </p:nvSpPr>
        <p:spPr>
          <a:xfrm>
            <a:off x="1406058" y="3802305"/>
            <a:ext cx="563653" cy="459678"/>
          </a:xfrm>
          <a:prstGeom prst="rect">
            <a:avLst/>
          </a:prstGeom>
          <a:noFill/>
        </p:spPr>
        <p:txBody>
          <a:bodyPr wrap="square" rtlCol="0">
            <a:spAutoFit/>
          </a:bodyPr>
          <a:lstStyle/>
          <a:p>
            <a:pPr algn="ctr"/>
            <a:r>
              <a:rPr lang="en-GB" sz="2400" b="1" dirty="0">
                <a:solidFill>
                  <a:srgbClr val="4472C4">
                    <a:lumMod val="50000"/>
                  </a:srgbClr>
                </a:solidFill>
                <a:latin typeface="Century Gothic" panose="020B0502020202020204" pitchFamily="34" charset="0"/>
              </a:rPr>
              <a:t>e</a:t>
            </a:r>
          </a:p>
        </p:txBody>
      </p:sp>
      <p:sp>
        <p:nvSpPr>
          <p:cNvPr id="11" name="TextBox 10"/>
          <p:cNvSpPr txBox="1"/>
          <p:nvPr/>
        </p:nvSpPr>
        <p:spPr>
          <a:xfrm>
            <a:off x="2055549" y="3736548"/>
            <a:ext cx="2753122" cy="459678"/>
          </a:xfrm>
          <a:prstGeom prst="rect">
            <a:avLst/>
          </a:prstGeom>
          <a:noFill/>
        </p:spPr>
        <p:txBody>
          <a:bodyPr wrap="square" rtlCol="0">
            <a:spAutoFit/>
          </a:bodyPr>
          <a:lstStyle/>
          <a:p>
            <a:r>
              <a:rPr lang="en-GB" sz="2400" dirty="0">
                <a:solidFill>
                  <a:srgbClr val="4472C4">
                    <a:lumMod val="50000"/>
                  </a:srgbClr>
                </a:solidFill>
                <a:latin typeface="Century Gothic" panose="020B0502020202020204" pitchFamily="34" charset="0"/>
              </a:rPr>
              <a:t>sorbet</a:t>
            </a:r>
          </a:p>
        </p:txBody>
      </p:sp>
      <p:pic>
        <p:nvPicPr>
          <p:cNvPr id="49" name="Picture 10" descr="sorbe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23037" y="3766421"/>
            <a:ext cx="405030" cy="545514"/>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p:cNvSpPr txBox="1"/>
          <p:nvPr/>
        </p:nvSpPr>
        <p:spPr>
          <a:xfrm>
            <a:off x="1421317" y="4473302"/>
            <a:ext cx="563653" cy="459678"/>
          </a:xfrm>
          <a:prstGeom prst="rect">
            <a:avLst/>
          </a:prstGeom>
          <a:noFill/>
        </p:spPr>
        <p:txBody>
          <a:bodyPr wrap="square" rtlCol="0">
            <a:spAutoFit/>
          </a:bodyPr>
          <a:lstStyle/>
          <a:p>
            <a:pPr algn="ctr"/>
            <a:r>
              <a:rPr lang="en-GB" sz="2400" b="1" dirty="0">
                <a:solidFill>
                  <a:srgbClr val="4472C4">
                    <a:lumMod val="50000"/>
                  </a:srgbClr>
                </a:solidFill>
                <a:latin typeface="Century Gothic" panose="020B0502020202020204" pitchFamily="34" charset="0"/>
              </a:rPr>
              <a:t>f</a:t>
            </a:r>
          </a:p>
        </p:txBody>
      </p:sp>
      <p:sp>
        <p:nvSpPr>
          <p:cNvPr id="12" name="TextBox 11"/>
          <p:cNvSpPr txBox="1"/>
          <p:nvPr/>
        </p:nvSpPr>
        <p:spPr>
          <a:xfrm>
            <a:off x="2021323" y="4369216"/>
            <a:ext cx="3164754" cy="459678"/>
          </a:xfrm>
          <a:prstGeom prst="rect">
            <a:avLst/>
          </a:prstGeom>
          <a:noFill/>
        </p:spPr>
        <p:txBody>
          <a:bodyPr wrap="square" rtlCol="0">
            <a:spAutoFit/>
          </a:bodyPr>
          <a:lstStyle/>
          <a:p>
            <a:r>
              <a:rPr lang="en-GB" sz="2400" dirty="0" err="1">
                <a:solidFill>
                  <a:srgbClr val="4472C4">
                    <a:lumMod val="50000"/>
                  </a:srgbClr>
                </a:solidFill>
                <a:latin typeface="Century Gothic" panose="020B0502020202020204" pitchFamily="34" charset="0"/>
              </a:rPr>
              <a:t>girafe</a:t>
            </a:r>
            <a:r>
              <a:rPr lang="en-GB" sz="2400" dirty="0">
                <a:solidFill>
                  <a:srgbClr val="4472C4">
                    <a:lumMod val="50000"/>
                  </a:srgbClr>
                </a:solidFill>
                <a:latin typeface="Century Gothic" panose="020B0502020202020204" pitchFamily="34" charset="0"/>
              </a:rPr>
              <a:t> chic</a:t>
            </a:r>
          </a:p>
        </p:txBody>
      </p:sp>
      <p:grpSp>
        <p:nvGrpSpPr>
          <p:cNvPr id="50" name="Group 49" descr="chic giraffe"/>
          <p:cNvGrpSpPr/>
          <p:nvPr/>
        </p:nvGrpSpPr>
        <p:grpSpPr>
          <a:xfrm>
            <a:off x="5210666" y="3830043"/>
            <a:ext cx="935179" cy="1161846"/>
            <a:chOff x="3303683" y="823312"/>
            <a:chExt cx="1823161" cy="2658540"/>
          </a:xfrm>
        </p:grpSpPr>
        <p:pic>
          <p:nvPicPr>
            <p:cNvPr id="51" name="Picture 12" descr="giraff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93014" y="823312"/>
              <a:ext cx="1733830" cy="265854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glasses for the giraff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396486">
              <a:off x="3303683" y="949799"/>
              <a:ext cx="652106" cy="373874"/>
            </a:xfrm>
            <a:prstGeom prst="rect">
              <a:avLst/>
            </a:prstGeom>
            <a:noFill/>
            <a:extLst>
              <a:ext uri="{909E8E84-426E-40dd-AFC4-6F175D3DCCD1}">
                <a14:hiddenFill xmlns:a14="http://schemas.microsoft.com/office/drawing/2010/main">
                  <a:solidFill>
                    <a:srgbClr val="FFFFFF"/>
                  </a:solidFill>
                </a14:hiddenFill>
              </a:ext>
            </a:extLst>
          </p:spPr>
        </p:pic>
      </p:grpSp>
      <p:sp>
        <p:nvSpPr>
          <p:cNvPr id="44" name="TextBox 43"/>
          <p:cNvSpPr txBox="1"/>
          <p:nvPr/>
        </p:nvSpPr>
        <p:spPr>
          <a:xfrm>
            <a:off x="1406058" y="5032388"/>
            <a:ext cx="578912" cy="459678"/>
          </a:xfrm>
          <a:prstGeom prst="rect">
            <a:avLst/>
          </a:prstGeom>
          <a:noFill/>
        </p:spPr>
        <p:txBody>
          <a:bodyPr wrap="square" rtlCol="0">
            <a:spAutoFit/>
          </a:bodyPr>
          <a:lstStyle/>
          <a:p>
            <a:pPr algn="ctr"/>
            <a:r>
              <a:rPr lang="en-GB" sz="2400" b="1" dirty="0">
                <a:solidFill>
                  <a:srgbClr val="4472C4">
                    <a:lumMod val="50000"/>
                  </a:srgbClr>
                </a:solidFill>
                <a:latin typeface="Century Gothic" panose="020B0502020202020204" pitchFamily="34" charset="0"/>
              </a:rPr>
              <a:t>g</a:t>
            </a:r>
          </a:p>
        </p:txBody>
      </p:sp>
      <p:sp>
        <p:nvSpPr>
          <p:cNvPr id="13" name="TextBox 12"/>
          <p:cNvSpPr txBox="1"/>
          <p:nvPr/>
        </p:nvSpPr>
        <p:spPr>
          <a:xfrm>
            <a:off x="2017370" y="5024623"/>
            <a:ext cx="1694960" cy="459678"/>
          </a:xfrm>
          <a:prstGeom prst="rect">
            <a:avLst/>
          </a:prstGeom>
          <a:noFill/>
        </p:spPr>
        <p:txBody>
          <a:bodyPr wrap="square" rtlCol="0">
            <a:spAutoFit/>
          </a:bodyPr>
          <a:lstStyle/>
          <a:p>
            <a:r>
              <a:rPr lang="en-GB" sz="2400" dirty="0" err="1">
                <a:solidFill>
                  <a:srgbClr val="4472C4">
                    <a:lumMod val="50000"/>
                  </a:srgbClr>
                </a:solidFill>
                <a:latin typeface="Century Gothic" panose="020B0502020202020204" pitchFamily="34" charset="0"/>
              </a:rPr>
              <a:t>volcan</a:t>
            </a:r>
            <a:endParaRPr lang="en-GB" sz="2400" dirty="0">
              <a:solidFill>
                <a:srgbClr val="4472C4">
                  <a:lumMod val="50000"/>
                </a:srgbClr>
              </a:solidFill>
              <a:latin typeface="Century Gothic" panose="020B0502020202020204" pitchFamily="34" charset="0"/>
            </a:endParaRPr>
          </a:p>
        </p:txBody>
      </p:sp>
      <p:pic>
        <p:nvPicPr>
          <p:cNvPr id="53" name="Picture 2" descr="volcano"/>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445437" y="5006260"/>
            <a:ext cx="627805" cy="511935"/>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p:cNvSpPr txBox="1"/>
          <p:nvPr/>
        </p:nvSpPr>
        <p:spPr>
          <a:xfrm>
            <a:off x="1473541" y="5721301"/>
            <a:ext cx="459204" cy="467580"/>
          </a:xfrm>
          <a:prstGeom prst="rect">
            <a:avLst/>
          </a:prstGeom>
          <a:noFill/>
        </p:spPr>
        <p:txBody>
          <a:bodyPr wrap="square" rtlCol="0">
            <a:spAutoFit/>
          </a:bodyPr>
          <a:lstStyle/>
          <a:p>
            <a:pPr algn="ctr"/>
            <a:r>
              <a:rPr lang="en-GB" sz="2400" b="1" dirty="0">
                <a:solidFill>
                  <a:srgbClr val="4472C4">
                    <a:lumMod val="50000"/>
                  </a:srgbClr>
                </a:solidFill>
                <a:latin typeface="Century Gothic" panose="020B0502020202020204" pitchFamily="34" charset="0"/>
              </a:rPr>
              <a:t>h</a:t>
            </a:r>
          </a:p>
        </p:txBody>
      </p:sp>
      <p:sp>
        <p:nvSpPr>
          <p:cNvPr id="14" name="TextBox 13"/>
          <p:cNvSpPr txBox="1"/>
          <p:nvPr/>
        </p:nvSpPr>
        <p:spPr>
          <a:xfrm>
            <a:off x="2054434" y="5678266"/>
            <a:ext cx="1145007" cy="735485"/>
          </a:xfrm>
          <a:prstGeom prst="rect">
            <a:avLst/>
          </a:prstGeom>
          <a:noFill/>
        </p:spPr>
        <p:txBody>
          <a:bodyPr wrap="square" rtlCol="0">
            <a:spAutoFit/>
          </a:bodyPr>
          <a:lstStyle/>
          <a:p>
            <a:r>
              <a:rPr lang="en-GB" sz="2400" dirty="0">
                <a:solidFill>
                  <a:srgbClr val="4472C4">
                    <a:lumMod val="50000"/>
                  </a:srgbClr>
                </a:solidFill>
                <a:latin typeface="Century Gothic" panose="020B0502020202020204" pitchFamily="34" charset="0"/>
              </a:rPr>
              <a:t>sable</a:t>
            </a:r>
          </a:p>
          <a:p>
            <a:endParaRPr lang="en-GB" dirty="0">
              <a:solidFill>
                <a:prstClr val="black"/>
              </a:solidFill>
              <a:latin typeface="Tw Cen MT"/>
            </a:endParaRPr>
          </a:p>
        </p:txBody>
      </p:sp>
      <p:pic>
        <p:nvPicPr>
          <p:cNvPr id="3076" name="Picture 4" descr="sandcastle"/>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432110" y="5622909"/>
            <a:ext cx="913078" cy="615868"/>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3" descr="background rectangle">
            <a:extLst>
              <a:ext uri="{C183D7F6-B498-43B3-948B-1728B52AA6E4}">
                <adec:decorative xmlns="" xmlns:adec="http://schemas.microsoft.com/office/drawing/2017/decorative" val="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55" name="Title 3"/>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defRPr/>
            </a:pPr>
            <a:r>
              <a:rPr lang="en-GB" sz="3600" b="1" dirty="0">
                <a:solidFill>
                  <a:sysClr val="window" lastClr="FFFFFF"/>
                </a:solidFill>
              </a:rPr>
              <a:t>Text exploitation  </a:t>
            </a:r>
          </a:p>
        </p:txBody>
      </p:sp>
      <p:sp>
        <p:nvSpPr>
          <p:cNvPr id="56" name="Rounded Rectangle 46">
            <a:extLst>
              <a:ext uri="{FF2B5EF4-FFF2-40B4-BE49-F238E27FC236}">
                <a16:creationId xmlns="" xmlns:a16="http://schemas.microsoft.com/office/drawing/2014/main" id="{8F859989-DB06-4C35-8F6D-A746E286940A}"/>
              </a:ext>
            </a:extLst>
          </p:cNvPr>
          <p:cNvSpPr/>
          <p:nvPr/>
        </p:nvSpPr>
        <p:spPr>
          <a:xfrm>
            <a:off x="9514703" y="249869"/>
            <a:ext cx="2395218" cy="399600"/>
          </a:xfrm>
          <a:prstGeom prst="roundRect">
            <a:avLst/>
          </a:prstGeom>
          <a:solidFill>
            <a:srgbClr val="105076"/>
          </a:solidFill>
          <a:ln w="12700" cap="flat" cmpd="sng" algn="ctr">
            <a:solidFill>
              <a:srgbClr val="105076"/>
            </a:solidFill>
            <a:prstDash val="solid"/>
            <a:miter lim="800000"/>
          </a:ln>
          <a:effectLst/>
        </p:spPr>
        <p:txBody>
          <a:bodyPr rtlCol="0" anchor="ctr"/>
          <a:lstStyle/>
          <a:p>
            <a:pPr algn="ctr">
              <a:defRPr/>
            </a:pPr>
            <a:r>
              <a:rPr lang="en-GB" sz="2000" b="1" kern="0" dirty="0">
                <a:solidFill>
                  <a:prstClr val="white"/>
                </a:solidFill>
                <a:latin typeface="Century Gothic" panose="020F0302020204030204"/>
              </a:rPr>
              <a:t>é</a:t>
            </a:r>
            <a:r>
              <a:rPr lang="en-GB" sz="2000" b="1" kern="0" dirty="0" err="1">
                <a:solidFill>
                  <a:prstClr val="white"/>
                </a:solidFill>
                <a:latin typeface="Century Gothic" panose="020F0302020204030204"/>
              </a:rPr>
              <a:t>couter</a:t>
            </a:r>
            <a:r>
              <a:rPr lang="en-GB" sz="2000" b="1" kern="0" dirty="0">
                <a:solidFill>
                  <a:prstClr val="white"/>
                </a:solidFill>
                <a:latin typeface="Century Gothic" panose="020F0302020204030204"/>
              </a:rPr>
              <a:t> / </a:t>
            </a:r>
            <a:r>
              <a:rPr lang="en-GB" sz="2000" b="1" kern="0" dirty="0" err="1">
                <a:solidFill>
                  <a:prstClr val="white"/>
                </a:solidFill>
                <a:latin typeface="Century Gothic" panose="020F0302020204030204"/>
              </a:rPr>
              <a:t>écrire</a:t>
            </a:r>
            <a:endParaRPr lang="en-GB" sz="2000" b="1" kern="0" dirty="0">
              <a:solidFill>
                <a:prstClr val="white"/>
              </a:solidFill>
              <a:latin typeface="Century Gothic" panose="020F0302020204030204"/>
            </a:endParaRPr>
          </a:p>
        </p:txBody>
      </p:sp>
      <p:sp>
        <p:nvSpPr>
          <p:cNvPr id="65" name="Action Button: Custom 16">
            <a:hlinkClick r:id="" action="ppaction://noaction" highlightClick="1">
              <a:snd r:embed="rId13" name="sorbet.wav"/>
            </a:hlinkClick>
            <a:extLst>
              <a:ext uri="{FF2B5EF4-FFF2-40B4-BE49-F238E27FC236}">
                <a16:creationId xmlns="" xmlns:a16="http://schemas.microsoft.com/office/drawing/2014/main" id="{00B3E4C1-DFF4-46C3-8013-784275E7AA6B}"/>
              </a:ext>
            </a:extLst>
          </p:cNvPr>
          <p:cNvSpPr/>
          <p:nvPr/>
        </p:nvSpPr>
        <p:spPr>
          <a:xfrm>
            <a:off x="291397" y="1284199"/>
            <a:ext cx="454441" cy="473624"/>
          </a:xfrm>
          <a:prstGeom prst="actionButtonBlank">
            <a:avLst/>
          </a:prstGeom>
          <a:solidFill>
            <a:srgbClr val="5B9BD5">
              <a:lumMod val="50000"/>
            </a:srgbClr>
          </a:solidFill>
          <a:ln w="12700" cap="flat" cmpd="sng" algn="ctr">
            <a:solidFill>
              <a:sysClr val="window" lastClr="FFFFFF"/>
            </a:solidFill>
            <a:prstDash val="solid"/>
            <a:miter lim="800000"/>
          </a:ln>
          <a:effectLst>
            <a:outerShdw blurRad="50800" dist="38100" dir="5400000" algn="t" rotWithShape="0">
              <a:prstClr val="black">
                <a:alpha val="40000"/>
              </a:prstClr>
            </a:outerShdw>
          </a:effectLst>
        </p:spPr>
        <p:txBody>
          <a:bodyPr lIns="0" tIns="0" rIns="0" bIns="0" rtlCol="0" anchor="ctr"/>
          <a:lstStyle/>
          <a:p>
            <a:pPr algn="ctr">
              <a:defRPr/>
            </a:pPr>
            <a:r>
              <a:rPr lang="en-GB" sz="2400" b="1" kern="0" dirty="0">
                <a:solidFill>
                  <a:prstClr val="white"/>
                </a:solidFill>
                <a:latin typeface="Century Gothic" panose="020B0502020202020204" pitchFamily="34" charset="0"/>
              </a:rPr>
              <a:t>1</a:t>
            </a:r>
          </a:p>
        </p:txBody>
      </p:sp>
      <p:sp>
        <p:nvSpPr>
          <p:cNvPr id="66" name="Action Button: Custom 16">
            <a:hlinkClick r:id="" action="ppaction://noaction" highlightClick="1">
              <a:snd r:embed="rId14" name="volcan.wav"/>
            </a:hlinkClick>
            <a:extLst>
              <a:ext uri="{FF2B5EF4-FFF2-40B4-BE49-F238E27FC236}">
                <a16:creationId xmlns="" xmlns:a16="http://schemas.microsoft.com/office/drawing/2014/main" id="{5B92A95F-523A-4E36-B65E-94DAE9FBB368}"/>
              </a:ext>
            </a:extLst>
          </p:cNvPr>
          <p:cNvSpPr/>
          <p:nvPr/>
        </p:nvSpPr>
        <p:spPr>
          <a:xfrm>
            <a:off x="291397" y="1908223"/>
            <a:ext cx="454441" cy="473624"/>
          </a:xfrm>
          <a:prstGeom prst="actionButtonBlank">
            <a:avLst/>
          </a:prstGeom>
          <a:solidFill>
            <a:srgbClr val="5B9BD5">
              <a:lumMod val="50000"/>
            </a:srgbClr>
          </a:solidFill>
          <a:ln w="12700" cap="flat" cmpd="sng" algn="ctr">
            <a:solidFill>
              <a:sysClr val="window" lastClr="FFFFFF"/>
            </a:solidFill>
            <a:prstDash val="solid"/>
            <a:miter lim="800000"/>
          </a:ln>
          <a:effectLst>
            <a:outerShdw blurRad="50800" dist="38100" dir="5400000" algn="t" rotWithShape="0">
              <a:prstClr val="black">
                <a:alpha val="40000"/>
              </a:prstClr>
            </a:outerShdw>
          </a:effectLst>
        </p:spPr>
        <p:txBody>
          <a:bodyPr lIns="0" tIns="0" rIns="0" bIns="0" rtlCol="0" anchor="ctr"/>
          <a:lstStyle/>
          <a:p>
            <a:pPr algn="ctr">
              <a:defRPr/>
            </a:pPr>
            <a:r>
              <a:rPr lang="en-GB" sz="2400" b="1" kern="0" dirty="0">
                <a:solidFill>
                  <a:prstClr val="white"/>
                </a:solidFill>
                <a:latin typeface="Century Gothic" panose="020B0502020202020204" pitchFamily="34" charset="0"/>
              </a:rPr>
              <a:t>2</a:t>
            </a:r>
          </a:p>
        </p:txBody>
      </p:sp>
      <p:sp>
        <p:nvSpPr>
          <p:cNvPr id="67" name="Action Button: Custom 16">
            <a:hlinkClick r:id="" action="ppaction://noaction" highlightClick="1">
              <a:snd r:embed="rId15" name="fruit.wav"/>
            </a:hlinkClick>
            <a:extLst>
              <a:ext uri="{FF2B5EF4-FFF2-40B4-BE49-F238E27FC236}">
                <a16:creationId xmlns="" xmlns:a16="http://schemas.microsoft.com/office/drawing/2014/main" id="{D4B491BE-DEE1-4BAB-B62E-08BEC8F84C2F}"/>
              </a:ext>
            </a:extLst>
          </p:cNvPr>
          <p:cNvSpPr/>
          <p:nvPr/>
        </p:nvSpPr>
        <p:spPr>
          <a:xfrm>
            <a:off x="291397" y="2532247"/>
            <a:ext cx="454441" cy="473624"/>
          </a:xfrm>
          <a:prstGeom prst="actionButtonBlank">
            <a:avLst/>
          </a:prstGeom>
          <a:solidFill>
            <a:srgbClr val="5B9BD5">
              <a:lumMod val="50000"/>
            </a:srgbClr>
          </a:solidFill>
          <a:ln w="12700" cap="flat" cmpd="sng" algn="ctr">
            <a:solidFill>
              <a:sysClr val="window" lastClr="FFFFFF"/>
            </a:solidFill>
            <a:prstDash val="solid"/>
            <a:miter lim="800000"/>
          </a:ln>
          <a:effectLst>
            <a:outerShdw blurRad="50800" dist="38100" dir="5400000" algn="t" rotWithShape="0">
              <a:prstClr val="black">
                <a:alpha val="40000"/>
              </a:prstClr>
            </a:outerShdw>
          </a:effectLst>
        </p:spPr>
        <p:txBody>
          <a:bodyPr lIns="0" tIns="0" rIns="0" bIns="0" rtlCol="0" anchor="ctr"/>
          <a:lstStyle/>
          <a:p>
            <a:pPr algn="ctr">
              <a:defRPr/>
            </a:pPr>
            <a:r>
              <a:rPr lang="en-GB" sz="2400" b="1" kern="0" dirty="0">
                <a:solidFill>
                  <a:prstClr val="white"/>
                </a:solidFill>
                <a:latin typeface="Century Gothic" panose="020B0502020202020204" pitchFamily="34" charset="0"/>
              </a:rPr>
              <a:t>3</a:t>
            </a:r>
          </a:p>
        </p:txBody>
      </p:sp>
      <p:sp>
        <p:nvSpPr>
          <p:cNvPr id="68" name="Action Button: Custom 16">
            <a:hlinkClick r:id="" action="ppaction://noaction" highlightClick="1">
              <a:snd r:embed="rId16" name="giraffe chic.wav"/>
            </a:hlinkClick>
            <a:extLst>
              <a:ext uri="{FF2B5EF4-FFF2-40B4-BE49-F238E27FC236}">
                <a16:creationId xmlns="" xmlns:a16="http://schemas.microsoft.com/office/drawing/2014/main" id="{7C5D1C98-B338-48C7-A0D6-9CC93C596CA9}"/>
              </a:ext>
            </a:extLst>
          </p:cNvPr>
          <p:cNvSpPr/>
          <p:nvPr/>
        </p:nvSpPr>
        <p:spPr>
          <a:xfrm>
            <a:off x="291398" y="3156271"/>
            <a:ext cx="454441" cy="473624"/>
          </a:xfrm>
          <a:prstGeom prst="actionButtonBlank">
            <a:avLst/>
          </a:prstGeom>
          <a:solidFill>
            <a:srgbClr val="5B9BD5">
              <a:lumMod val="50000"/>
            </a:srgbClr>
          </a:solidFill>
          <a:ln w="12700" cap="flat" cmpd="sng" algn="ctr">
            <a:solidFill>
              <a:sysClr val="window" lastClr="FFFFFF"/>
            </a:solidFill>
            <a:prstDash val="solid"/>
            <a:miter lim="800000"/>
          </a:ln>
          <a:effectLst>
            <a:outerShdw blurRad="50800" dist="38100" dir="5400000" algn="t" rotWithShape="0">
              <a:prstClr val="black">
                <a:alpha val="40000"/>
              </a:prstClr>
            </a:outerShdw>
          </a:effectLst>
        </p:spPr>
        <p:txBody>
          <a:bodyPr lIns="0" tIns="0" rIns="0" bIns="0" rtlCol="0" anchor="ctr"/>
          <a:lstStyle/>
          <a:p>
            <a:pPr algn="ctr">
              <a:defRPr/>
            </a:pPr>
            <a:r>
              <a:rPr lang="en-GB" sz="2400" b="1" kern="0" dirty="0">
                <a:solidFill>
                  <a:prstClr val="white"/>
                </a:solidFill>
                <a:latin typeface="Century Gothic" panose="020B0502020202020204" pitchFamily="34" charset="0"/>
              </a:rPr>
              <a:t>4</a:t>
            </a:r>
          </a:p>
        </p:txBody>
      </p:sp>
      <p:sp>
        <p:nvSpPr>
          <p:cNvPr id="69" name="Action Button: Custom 16">
            <a:hlinkClick r:id="" action="ppaction://noaction" highlightClick="1">
              <a:snd r:embed="rId17" name="arc aux 7 couleurs.wav"/>
            </a:hlinkClick>
            <a:extLst>
              <a:ext uri="{FF2B5EF4-FFF2-40B4-BE49-F238E27FC236}">
                <a16:creationId xmlns="" xmlns:a16="http://schemas.microsoft.com/office/drawing/2014/main" id="{735F5EA0-D015-4C01-9444-94092DE5E112}"/>
              </a:ext>
            </a:extLst>
          </p:cNvPr>
          <p:cNvSpPr/>
          <p:nvPr/>
        </p:nvSpPr>
        <p:spPr>
          <a:xfrm>
            <a:off x="291399" y="3780295"/>
            <a:ext cx="454441" cy="473624"/>
          </a:xfrm>
          <a:prstGeom prst="actionButtonBlank">
            <a:avLst/>
          </a:prstGeom>
          <a:solidFill>
            <a:srgbClr val="5B9BD5">
              <a:lumMod val="50000"/>
            </a:srgbClr>
          </a:solidFill>
          <a:ln w="12700" cap="flat" cmpd="sng" algn="ctr">
            <a:solidFill>
              <a:sysClr val="window" lastClr="FFFFFF"/>
            </a:solidFill>
            <a:prstDash val="solid"/>
            <a:miter lim="800000"/>
          </a:ln>
          <a:effectLst>
            <a:outerShdw blurRad="50800" dist="38100" dir="5400000" algn="t" rotWithShape="0">
              <a:prstClr val="black">
                <a:alpha val="40000"/>
              </a:prstClr>
            </a:outerShdw>
          </a:effectLst>
        </p:spPr>
        <p:txBody>
          <a:bodyPr lIns="0" tIns="0" rIns="0" bIns="0" rtlCol="0" anchor="ctr"/>
          <a:lstStyle/>
          <a:p>
            <a:pPr algn="ctr">
              <a:defRPr/>
            </a:pPr>
            <a:r>
              <a:rPr lang="en-GB" sz="2400" b="1" kern="0" dirty="0">
                <a:solidFill>
                  <a:prstClr val="white"/>
                </a:solidFill>
                <a:latin typeface="Century Gothic" panose="020B0502020202020204" pitchFamily="34" charset="0"/>
              </a:rPr>
              <a:t>5</a:t>
            </a:r>
          </a:p>
        </p:txBody>
      </p:sp>
      <p:sp>
        <p:nvSpPr>
          <p:cNvPr id="70" name="Action Button: Custom 16">
            <a:hlinkClick r:id="" action="ppaction://noaction" highlightClick="1">
              <a:snd r:embed="rId18" name="sable.wav"/>
            </a:hlinkClick>
            <a:extLst>
              <a:ext uri="{FF2B5EF4-FFF2-40B4-BE49-F238E27FC236}">
                <a16:creationId xmlns="" xmlns:a16="http://schemas.microsoft.com/office/drawing/2014/main" id="{C85FFF45-DBEA-4B31-808F-B9B100F63A1A}"/>
              </a:ext>
            </a:extLst>
          </p:cNvPr>
          <p:cNvSpPr/>
          <p:nvPr/>
        </p:nvSpPr>
        <p:spPr>
          <a:xfrm>
            <a:off x="291399" y="4404319"/>
            <a:ext cx="454441" cy="473624"/>
          </a:xfrm>
          <a:prstGeom prst="actionButtonBlank">
            <a:avLst/>
          </a:prstGeom>
          <a:solidFill>
            <a:srgbClr val="5B9BD5">
              <a:lumMod val="50000"/>
            </a:srgbClr>
          </a:solidFill>
          <a:ln w="12700" cap="flat" cmpd="sng" algn="ctr">
            <a:solidFill>
              <a:sysClr val="window" lastClr="FFFFFF"/>
            </a:solidFill>
            <a:prstDash val="solid"/>
            <a:miter lim="800000"/>
          </a:ln>
          <a:effectLst>
            <a:outerShdw blurRad="50800" dist="38100" dir="5400000" algn="t" rotWithShape="0">
              <a:prstClr val="black">
                <a:alpha val="40000"/>
              </a:prstClr>
            </a:outerShdw>
          </a:effectLst>
        </p:spPr>
        <p:txBody>
          <a:bodyPr lIns="0" tIns="0" rIns="0" bIns="0" rtlCol="0" anchor="ctr"/>
          <a:lstStyle/>
          <a:p>
            <a:pPr algn="ctr">
              <a:defRPr/>
            </a:pPr>
            <a:r>
              <a:rPr lang="en-GB" sz="2400" b="1" kern="0" dirty="0">
                <a:solidFill>
                  <a:prstClr val="white"/>
                </a:solidFill>
                <a:latin typeface="Century Gothic" panose="020B0502020202020204" pitchFamily="34" charset="0"/>
              </a:rPr>
              <a:t>6</a:t>
            </a:r>
          </a:p>
        </p:txBody>
      </p:sp>
      <p:sp>
        <p:nvSpPr>
          <p:cNvPr id="71" name="Action Button: Custom 16">
            <a:hlinkClick r:id="" action="ppaction://noaction" highlightClick="1">
              <a:snd r:embed="rId19" name="papillon.wav"/>
            </a:hlinkClick>
            <a:extLst>
              <a:ext uri="{FF2B5EF4-FFF2-40B4-BE49-F238E27FC236}">
                <a16:creationId xmlns="" xmlns:a16="http://schemas.microsoft.com/office/drawing/2014/main" id="{C30A216B-AEBB-4E5C-9D72-F3186157431E}"/>
              </a:ext>
            </a:extLst>
          </p:cNvPr>
          <p:cNvSpPr/>
          <p:nvPr/>
        </p:nvSpPr>
        <p:spPr>
          <a:xfrm>
            <a:off x="282202" y="5028343"/>
            <a:ext cx="454441" cy="473624"/>
          </a:xfrm>
          <a:prstGeom prst="actionButtonBlank">
            <a:avLst/>
          </a:prstGeom>
          <a:solidFill>
            <a:srgbClr val="5B9BD5">
              <a:lumMod val="50000"/>
            </a:srgbClr>
          </a:solidFill>
          <a:ln w="12700" cap="flat" cmpd="sng" algn="ctr">
            <a:solidFill>
              <a:sysClr val="window" lastClr="FFFFFF"/>
            </a:solidFill>
            <a:prstDash val="solid"/>
            <a:miter lim="800000"/>
          </a:ln>
          <a:effectLst>
            <a:outerShdw blurRad="50800" dist="38100" dir="5400000" algn="t" rotWithShape="0">
              <a:prstClr val="black">
                <a:alpha val="40000"/>
              </a:prstClr>
            </a:outerShdw>
          </a:effectLst>
        </p:spPr>
        <p:txBody>
          <a:bodyPr lIns="0" tIns="0" rIns="0" bIns="0" rtlCol="0" anchor="ctr"/>
          <a:lstStyle/>
          <a:p>
            <a:pPr algn="ctr">
              <a:defRPr/>
            </a:pPr>
            <a:r>
              <a:rPr lang="en-GB" sz="2400" b="1" kern="0" dirty="0">
                <a:solidFill>
                  <a:prstClr val="white"/>
                </a:solidFill>
                <a:latin typeface="Century Gothic" panose="020B0502020202020204" pitchFamily="34" charset="0"/>
              </a:rPr>
              <a:t>7</a:t>
            </a:r>
          </a:p>
        </p:txBody>
      </p:sp>
      <p:sp>
        <p:nvSpPr>
          <p:cNvPr id="72" name="Action Button: Custom 16">
            <a:hlinkClick r:id="" action="ppaction://noaction" highlightClick="1">
              <a:snd r:embed="rId20" name="vague.wav"/>
            </a:hlinkClick>
            <a:extLst>
              <a:ext uri="{FF2B5EF4-FFF2-40B4-BE49-F238E27FC236}">
                <a16:creationId xmlns="" xmlns:a16="http://schemas.microsoft.com/office/drawing/2014/main" id="{B283615F-33BB-4FCE-934D-0B85B4100205}"/>
              </a:ext>
            </a:extLst>
          </p:cNvPr>
          <p:cNvSpPr/>
          <p:nvPr/>
        </p:nvSpPr>
        <p:spPr>
          <a:xfrm>
            <a:off x="282202" y="5652366"/>
            <a:ext cx="454441" cy="473624"/>
          </a:xfrm>
          <a:prstGeom prst="actionButtonBlank">
            <a:avLst/>
          </a:prstGeom>
          <a:solidFill>
            <a:srgbClr val="5B9BD5">
              <a:lumMod val="50000"/>
            </a:srgbClr>
          </a:solidFill>
          <a:ln w="12700" cap="flat" cmpd="sng" algn="ctr">
            <a:solidFill>
              <a:sysClr val="window" lastClr="FFFFFF"/>
            </a:solidFill>
            <a:prstDash val="solid"/>
            <a:miter lim="800000"/>
          </a:ln>
          <a:effectLst>
            <a:outerShdw blurRad="50800" dist="38100" dir="5400000" algn="t" rotWithShape="0">
              <a:prstClr val="black">
                <a:alpha val="40000"/>
              </a:prstClr>
            </a:outerShdw>
          </a:effectLst>
        </p:spPr>
        <p:txBody>
          <a:bodyPr lIns="0" tIns="0" rIns="0" bIns="0" rtlCol="0" anchor="ctr"/>
          <a:lstStyle/>
          <a:p>
            <a:pPr algn="ctr">
              <a:defRPr/>
            </a:pPr>
            <a:r>
              <a:rPr lang="en-GB" sz="2400" b="1" kern="0" dirty="0">
                <a:solidFill>
                  <a:prstClr val="white"/>
                </a:solidFill>
                <a:latin typeface="Century Gothic" panose="020B0502020202020204" pitchFamily="34" charset="0"/>
              </a:rPr>
              <a:t>8</a:t>
            </a:r>
          </a:p>
        </p:txBody>
      </p:sp>
    </p:spTree>
    <p:extLst>
      <p:ext uri="{BB962C8B-B14F-4D97-AF65-F5344CB8AC3E}">
        <p14:creationId xmlns:p14="http://schemas.microsoft.com/office/powerpoint/2010/main" val="38297999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500"/>
                                        <p:tgtEl>
                                          <p:spTgt spid="3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500"/>
                                        <p:tgtEl>
                                          <p:spTgt spid="3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fade">
                                      <p:cBhvr>
                                        <p:cTn id="32" dur="500"/>
                                        <p:tgtEl>
                                          <p:spTgt spid="3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fade">
                                      <p:cBhvr>
                                        <p:cTn id="37" dur="500"/>
                                        <p:tgtEl>
                                          <p:spTgt spid="3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fade">
                                      <p:cBhvr>
                                        <p:cTn id="4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4" grpId="0"/>
      <p:bldP spid="35" grpId="0"/>
      <p:bldP spid="36" grpId="0"/>
      <p:bldP spid="37" grpId="0"/>
      <p:bldP spid="38" grpId="0"/>
      <p:bldP spid="39" grpId="0"/>
      <p:bldP spid="4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07157"/>
            <a:ext cx="13679632" cy="1325563"/>
          </a:xfrm>
        </p:spPr>
        <p:txBody>
          <a:bodyPr>
            <a:normAutofit/>
          </a:bodyPr>
          <a:lstStyle/>
          <a:p>
            <a:r>
              <a:rPr lang="en-GB" sz="2800" dirty="0"/>
              <a:t>Listen and match the noun to the French word.</a:t>
            </a:r>
          </a:p>
        </p:txBody>
      </p:sp>
      <p:grpSp>
        <p:nvGrpSpPr>
          <p:cNvPr id="5" name="Group 4"/>
          <p:cNvGrpSpPr/>
          <p:nvPr/>
        </p:nvGrpSpPr>
        <p:grpSpPr>
          <a:xfrm>
            <a:off x="1678914" y="2114969"/>
            <a:ext cx="1935147" cy="1577989"/>
            <a:chOff x="508499" y="2129653"/>
            <a:chExt cx="1935147" cy="1577989"/>
          </a:xfrm>
        </p:grpSpPr>
        <p:pic>
          <p:nvPicPr>
            <p:cNvPr id="1026" name="Picture 2" descr="volcan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499" y="2129653"/>
              <a:ext cx="1935147" cy="157798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87205" y="2569380"/>
              <a:ext cx="402336"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A</a:t>
              </a:r>
            </a:p>
          </p:txBody>
        </p:sp>
      </p:grpSp>
      <p:sp>
        <p:nvSpPr>
          <p:cNvPr id="12" name="TextBox 11"/>
          <p:cNvSpPr txBox="1"/>
          <p:nvPr/>
        </p:nvSpPr>
        <p:spPr>
          <a:xfrm>
            <a:off x="3861970" y="2301050"/>
            <a:ext cx="402336"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B</a:t>
            </a:r>
          </a:p>
        </p:txBody>
      </p:sp>
      <p:sp>
        <p:nvSpPr>
          <p:cNvPr id="13" name="TextBox 12"/>
          <p:cNvSpPr txBox="1"/>
          <p:nvPr/>
        </p:nvSpPr>
        <p:spPr>
          <a:xfrm>
            <a:off x="8334867" y="2126883"/>
            <a:ext cx="402336"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C</a:t>
            </a:r>
          </a:p>
        </p:txBody>
      </p:sp>
      <p:pic>
        <p:nvPicPr>
          <p:cNvPr id="1028" name="Picture 4" descr="buterfl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5279" y="4630659"/>
            <a:ext cx="1689162" cy="107492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11040317" y="3092600"/>
            <a:ext cx="402336"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D</a:t>
            </a:r>
          </a:p>
        </p:txBody>
      </p:sp>
      <p:pic>
        <p:nvPicPr>
          <p:cNvPr id="1030" name="Picture 6" descr="rainbo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6095" y="4976116"/>
            <a:ext cx="1897966" cy="125265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3506789" y="5509551"/>
            <a:ext cx="402336"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E</a:t>
            </a:r>
          </a:p>
        </p:txBody>
      </p:sp>
      <p:pic>
        <p:nvPicPr>
          <p:cNvPr id="1034" name="Picture 10" descr="sorbe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68961" y="2534229"/>
            <a:ext cx="950721" cy="1280477"/>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5384776" y="5668176"/>
            <a:ext cx="402336"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F</a:t>
            </a:r>
          </a:p>
        </p:txBody>
      </p:sp>
      <p:pic>
        <p:nvPicPr>
          <p:cNvPr id="1032" name="Picture 8" descr="wave"/>
          <p:cNvPicPr>
            <a:picLocks noChangeAspect="1" noChangeArrowheads="1"/>
          </p:cNvPicPr>
          <p:nvPr/>
        </p:nvPicPr>
        <p:blipFill rotWithShape="1">
          <a:blip r:embed="rId7">
            <a:extLst>
              <a:ext uri="{28A0092B-C50C-407E-A947-70E740481C1C}">
                <a14:useLocalDpi xmlns:a14="http://schemas.microsoft.com/office/drawing/2010/main" val="0"/>
              </a:ext>
            </a:extLst>
          </a:blip>
          <a:srcRect t="25479" b="21805"/>
          <a:stretch/>
        </p:blipFill>
        <p:spPr bwMode="auto">
          <a:xfrm>
            <a:off x="6035325" y="2372793"/>
            <a:ext cx="2136710" cy="1300999"/>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7912460" y="5727480"/>
            <a:ext cx="402336"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G</a:t>
            </a:r>
          </a:p>
        </p:txBody>
      </p:sp>
      <p:pic>
        <p:nvPicPr>
          <p:cNvPr id="3076" name="Picture 4" descr="sandcastl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39816" y="3901948"/>
            <a:ext cx="2467983" cy="166464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11294873" y="4721063"/>
            <a:ext cx="402336"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H</a:t>
            </a:r>
          </a:p>
        </p:txBody>
      </p:sp>
      <p:pic>
        <p:nvPicPr>
          <p:cNvPr id="4" name="Picture 2" descr="banana"/>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232801" y="5218245"/>
            <a:ext cx="1140836" cy="992528"/>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watermelon"/>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579833" y="4903399"/>
            <a:ext cx="1329581" cy="802181"/>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descr="chic giraffe"/>
          <p:cNvGrpSpPr/>
          <p:nvPr/>
        </p:nvGrpSpPr>
        <p:grpSpPr>
          <a:xfrm>
            <a:off x="4351290" y="1936823"/>
            <a:ext cx="1514369" cy="2311554"/>
            <a:chOff x="3309424" y="823312"/>
            <a:chExt cx="1817420" cy="2658540"/>
          </a:xfrm>
        </p:grpSpPr>
        <p:pic>
          <p:nvPicPr>
            <p:cNvPr id="1036" name="Picture 12" descr="giraff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93015" y="823312"/>
              <a:ext cx="1733829" cy="265854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glasses for the giraffe"/>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396486">
              <a:off x="3309424" y="880431"/>
              <a:ext cx="652106" cy="373874"/>
            </a:xfrm>
            <a:prstGeom prst="rect">
              <a:avLst/>
            </a:prstGeom>
            <a:noFill/>
            <a:extLst>
              <a:ext uri="{909E8E84-426E-40dd-AFC4-6F175D3DCCD1}">
                <a14:hiddenFill xmlns:a14="http://schemas.microsoft.com/office/drawing/2010/main">
                  <a:solidFill>
                    <a:srgbClr val="FFFFFF"/>
                  </a:solidFill>
                </a14:hiddenFill>
              </a:ext>
            </a:extLst>
          </p:spPr>
        </p:pic>
      </p:grpSp>
      <p:pic>
        <p:nvPicPr>
          <p:cNvPr id="32" name="Picture 31" descr="background rectangle">
            <a:extLst>
              <a:ext uri="{C183D7F6-B498-43B3-948B-1728B52AA6E4}">
                <adec:decorative xmlns="" xmlns:adec="http://schemas.microsoft.com/office/drawing/2017/decorative" val="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3" name="Title 3"/>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defRPr/>
            </a:pPr>
            <a:r>
              <a:rPr lang="en-GB" sz="3600" b="1" dirty="0">
                <a:solidFill>
                  <a:sysClr val="window" lastClr="FFFFFF"/>
                </a:solidFill>
              </a:rPr>
              <a:t>Text exploitation  </a:t>
            </a:r>
          </a:p>
        </p:txBody>
      </p:sp>
      <p:sp>
        <p:nvSpPr>
          <p:cNvPr id="34" name="Rounded Rectangle 46">
            <a:extLst>
              <a:ext uri="{FF2B5EF4-FFF2-40B4-BE49-F238E27FC236}">
                <a16:creationId xmlns="" xmlns:a16="http://schemas.microsoft.com/office/drawing/2014/main" id="{8F859989-DB06-4C35-8F6D-A746E286940A}"/>
              </a:ext>
            </a:extLst>
          </p:cNvPr>
          <p:cNvSpPr/>
          <p:nvPr/>
        </p:nvSpPr>
        <p:spPr>
          <a:xfrm>
            <a:off x="9514703" y="249869"/>
            <a:ext cx="2395218" cy="399600"/>
          </a:xfrm>
          <a:prstGeom prst="roundRect">
            <a:avLst/>
          </a:prstGeom>
          <a:solidFill>
            <a:srgbClr val="105076"/>
          </a:solidFill>
          <a:ln w="12700" cap="flat" cmpd="sng" algn="ctr">
            <a:solidFill>
              <a:srgbClr val="105076"/>
            </a:solidFill>
            <a:prstDash val="solid"/>
            <a:miter lim="800000"/>
          </a:ln>
          <a:effectLst/>
        </p:spPr>
        <p:txBody>
          <a:bodyPr rtlCol="0" anchor="ctr"/>
          <a:lstStyle/>
          <a:p>
            <a:pPr algn="ctr">
              <a:defRPr/>
            </a:pPr>
            <a:r>
              <a:rPr lang="en-GB" sz="2000" b="1" kern="0" dirty="0">
                <a:solidFill>
                  <a:prstClr val="white"/>
                </a:solidFill>
                <a:latin typeface="Century Gothic" panose="020F0302020204030204"/>
              </a:rPr>
              <a:t>é</a:t>
            </a:r>
            <a:r>
              <a:rPr lang="en-GB" sz="2000" b="1" kern="0" dirty="0" err="1">
                <a:solidFill>
                  <a:prstClr val="white"/>
                </a:solidFill>
                <a:latin typeface="Century Gothic" panose="020F0302020204030204"/>
              </a:rPr>
              <a:t>couter</a:t>
            </a:r>
            <a:r>
              <a:rPr lang="en-GB" sz="2000" b="1" kern="0" dirty="0">
                <a:solidFill>
                  <a:prstClr val="white"/>
                </a:solidFill>
                <a:latin typeface="Century Gothic" panose="020F0302020204030204"/>
              </a:rPr>
              <a:t> / </a:t>
            </a:r>
            <a:r>
              <a:rPr lang="en-GB" sz="2000" b="1" kern="0" dirty="0" err="1">
                <a:solidFill>
                  <a:prstClr val="white"/>
                </a:solidFill>
                <a:latin typeface="Century Gothic" panose="020F0302020204030204"/>
              </a:rPr>
              <a:t>écrire</a:t>
            </a:r>
            <a:endParaRPr lang="en-GB" sz="2000" b="1" kern="0" dirty="0">
              <a:solidFill>
                <a:prstClr val="white"/>
              </a:solidFill>
              <a:latin typeface="Century Gothic" panose="020F0302020204030204"/>
            </a:endParaRPr>
          </a:p>
        </p:txBody>
      </p:sp>
      <p:sp>
        <p:nvSpPr>
          <p:cNvPr id="35" name="Action Button: Custom 16">
            <a:hlinkClick r:id="" action="ppaction://noaction" highlightClick="1">
              <a:snd r:embed="rId14" name="sorbet.wav"/>
            </a:hlinkClick>
            <a:extLst>
              <a:ext uri="{FF2B5EF4-FFF2-40B4-BE49-F238E27FC236}">
                <a16:creationId xmlns="" xmlns:a16="http://schemas.microsoft.com/office/drawing/2014/main" id="{00B3E4C1-DFF4-46C3-8013-784275E7AA6B}"/>
              </a:ext>
            </a:extLst>
          </p:cNvPr>
          <p:cNvSpPr/>
          <p:nvPr/>
        </p:nvSpPr>
        <p:spPr>
          <a:xfrm>
            <a:off x="131418" y="1641345"/>
            <a:ext cx="454441" cy="473624"/>
          </a:xfrm>
          <a:prstGeom prst="actionButtonBlank">
            <a:avLst/>
          </a:prstGeom>
          <a:solidFill>
            <a:srgbClr val="5B9BD5">
              <a:lumMod val="50000"/>
            </a:srgbClr>
          </a:solidFill>
          <a:ln w="12700" cap="flat" cmpd="sng" algn="ctr">
            <a:solidFill>
              <a:sysClr val="window" lastClr="FFFFFF"/>
            </a:solidFill>
            <a:prstDash val="solid"/>
            <a:miter lim="800000"/>
          </a:ln>
          <a:effectLst>
            <a:outerShdw blurRad="50800" dist="38100" dir="5400000" algn="t" rotWithShape="0">
              <a:prstClr val="black">
                <a:alpha val="40000"/>
              </a:prstClr>
            </a:outerShdw>
          </a:effectLst>
        </p:spPr>
        <p:txBody>
          <a:bodyPr lIns="0" tIns="0" rIns="0" bIns="0" rtlCol="0" anchor="ctr"/>
          <a:lstStyle/>
          <a:p>
            <a:pPr algn="ctr">
              <a:defRPr/>
            </a:pPr>
            <a:r>
              <a:rPr lang="en-GB" sz="2400" b="1" kern="0" dirty="0">
                <a:solidFill>
                  <a:prstClr val="white"/>
                </a:solidFill>
                <a:latin typeface="Century Gothic" panose="020B0502020202020204" pitchFamily="34" charset="0"/>
              </a:rPr>
              <a:t>1</a:t>
            </a:r>
          </a:p>
        </p:txBody>
      </p:sp>
      <p:sp>
        <p:nvSpPr>
          <p:cNvPr id="36" name="Action Button: Custom 16">
            <a:hlinkClick r:id="" action="ppaction://noaction" highlightClick="1">
              <a:snd r:embed="rId15" name="volcan.wav"/>
            </a:hlinkClick>
            <a:extLst>
              <a:ext uri="{FF2B5EF4-FFF2-40B4-BE49-F238E27FC236}">
                <a16:creationId xmlns="" xmlns:a16="http://schemas.microsoft.com/office/drawing/2014/main" id="{5B92A95F-523A-4E36-B65E-94DAE9FBB368}"/>
              </a:ext>
            </a:extLst>
          </p:cNvPr>
          <p:cNvSpPr/>
          <p:nvPr/>
        </p:nvSpPr>
        <p:spPr>
          <a:xfrm>
            <a:off x="144797" y="2247036"/>
            <a:ext cx="454441" cy="473624"/>
          </a:xfrm>
          <a:prstGeom prst="actionButtonBlank">
            <a:avLst/>
          </a:prstGeom>
          <a:solidFill>
            <a:srgbClr val="5B9BD5">
              <a:lumMod val="50000"/>
            </a:srgbClr>
          </a:solidFill>
          <a:ln w="12700" cap="flat" cmpd="sng" algn="ctr">
            <a:solidFill>
              <a:sysClr val="window" lastClr="FFFFFF"/>
            </a:solidFill>
            <a:prstDash val="solid"/>
            <a:miter lim="800000"/>
          </a:ln>
          <a:effectLst>
            <a:outerShdw blurRad="50800" dist="38100" dir="5400000" algn="t" rotWithShape="0">
              <a:prstClr val="black">
                <a:alpha val="40000"/>
              </a:prstClr>
            </a:outerShdw>
          </a:effectLst>
        </p:spPr>
        <p:txBody>
          <a:bodyPr lIns="0" tIns="0" rIns="0" bIns="0" rtlCol="0" anchor="ctr"/>
          <a:lstStyle/>
          <a:p>
            <a:pPr algn="ctr">
              <a:defRPr/>
            </a:pPr>
            <a:r>
              <a:rPr lang="en-GB" sz="2400" b="1" kern="0" dirty="0">
                <a:solidFill>
                  <a:prstClr val="white"/>
                </a:solidFill>
                <a:latin typeface="Century Gothic" panose="020B0502020202020204" pitchFamily="34" charset="0"/>
              </a:rPr>
              <a:t>2</a:t>
            </a:r>
          </a:p>
        </p:txBody>
      </p:sp>
      <p:sp>
        <p:nvSpPr>
          <p:cNvPr id="37" name="Action Button: Custom 16">
            <a:hlinkClick r:id="" action="ppaction://noaction" highlightClick="1">
              <a:snd r:embed="rId16" name="fruit.wav"/>
            </a:hlinkClick>
            <a:extLst>
              <a:ext uri="{FF2B5EF4-FFF2-40B4-BE49-F238E27FC236}">
                <a16:creationId xmlns="" xmlns:a16="http://schemas.microsoft.com/office/drawing/2014/main" id="{D4B491BE-DEE1-4BAB-B62E-08BEC8F84C2F}"/>
              </a:ext>
            </a:extLst>
          </p:cNvPr>
          <p:cNvSpPr/>
          <p:nvPr/>
        </p:nvSpPr>
        <p:spPr>
          <a:xfrm>
            <a:off x="144799" y="2852727"/>
            <a:ext cx="454441" cy="473624"/>
          </a:xfrm>
          <a:prstGeom prst="actionButtonBlank">
            <a:avLst/>
          </a:prstGeom>
          <a:solidFill>
            <a:srgbClr val="5B9BD5">
              <a:lumMod val="50000"/>
            </a:srgbClr>
          </a:solidFill>
          <a:ln w="12700" cap="flat" cmpd="sng" algn="ctr">
            <a:solidFill>
              <a:sysClr val="window" lastClr="FFFFFF"/>
            </a:solidFill>
            <a:prstDash val="solid"/>
            <a:miter lim="800000"/>
          </a:ln>
          <a:effectLst>
            <a:outerShdw blurRad="50800" dist="38100" dir="5400000" algn="t" rotWithShape="0">
              <a:prstClr val="black">
                <a:alpha val="40000"/>
              </a:prstClr>
            </a:outerShdw>
          </a:effectLst>
        </p:spPr>
        <p:txBody>
          <a:bodyPr lIns="0" tIns="0" rIns="0" bIns="0" rtlCol="0" anchor="ctr"/>
          <a:lstStyle/>
          <a:p>
            <a:pPr algn="ctr">
              <a:defRPr/>
            </a:pPr>
            <a:r>
              <a:rPr lang="en-GB" sz="2400" b="1" kern="0" dirty="0">
                <a:solidFill>
                  <a:prstClr val="white"/>
                </a:solidFill>
                <a:latin typeface="Century Gothic" panose="020B0502020202020204" pitchFamily="34" charset="0"/>
              </a:rPr>
              <a:t>3</a:t>
            </a:r>
          </a:p>
        </p:txBody>
      </p:sp>
      <p:sp>
        <p:nvSpPr>
          <p:cNvPr id="38" name="Action Button: Custom 16">
            <a:hlinkClick r:id="" action="ppaction://noaction" highlightClick="1">
              <a:snd r:embed="rId17" name="giraffe chic.wav"/>
            </a:hlinkClick>
            <a:extLst>
              <a:ext uri="{FF2B5EF4-FFF2-40B4-BE49-F238E27FC236}">
                <a16:creationId xmlns="" xmlns:a16="http://schemas.microsoft.com/office/drawing/2014/main" id="{7C5D1C98-B338-48C7-A0D6-9CC93C596CA9}"/>
              </a:ext>
            </a:extLst>
          </p:cNvPr>
          <p:cNvSpPr/>
          <p:nvPr/>
        </p:nvSpPr>
        <p:spPr>
          <a:xfrm>
            <a:off x="144798" y="3458418"/>
            <a:ext cx="454441" cy="473624"/>
          </a:xfrm>
          <a:prstGeom prst="actionButtonBlank">
            <a:avLst/>
          </a:prstGeom>
          <a:solidFill>
            <a:srgbClr val="5B9BD5">
              <a:lumMod val="50000"/>
            </a:srgbClr>
          </a:solidFill>
          <a:ln w="12700" cap="flat" cmpd="sng" algn="ctr">
            <a:solidFill>
              <a:sysClr val="window" lastClr="FFFFFF"/>
            </a:solidFill>
            <a:prstDash val="solid"/>
            <a:miter lim="800000"/>
          </a:ln>
          <a:effectLst>
            <a:outerShdw blurRad="50800" dist="38100" dir="5400000" algn="t" rotWithShape="0">
              <a:prstClr val="black">
                <a:alpha val="40000"/>
              </a:prstClr>
            </a:outerShdw>
          </a:effectLst>
        </p:spPr>
        <p:txBody>
          <a:bodyPr lIns="0" tIns="0" rIns="0" bIns="0" rtlCol="0" anchor="ctr"/>
          <a:lstStyle/>
          <a:p>
            <a:pPr algn="ctr">
              <a:defRPr/>
            </a:pPr>
            <a:r>
              <a:rPr lang="en-GB" sz="2400" b="1" kern="0" dirty="0">
                <a:solidFill>
                  <a:prstClr val="white"/>
                </a:solidFill>
                <a:latin typeface="Century Gothic" panose="020B0502020202020204" pitchFamily="34" charset="0"/>
              </a:rPr>
              <a:t>4</a:t>
            </a:r>
          </a:p>
        </p:txBody>
      </p:sp>
      <p:sp>
        <p:nvSpPr>
          <p:cNvPr id="39" name="Action Button: Custom 16">
            <a:hlinkClick r:id="" action="ppaction://noaction" highlightClick="1">
              <a:snd r:embed="rId18" name="arc aux 7 couleurs.wav"/>
            </a:hlinkClick>
            <a:extLst>
              <a:ext uri="{FF2B5EF4-FFF2-40B4-BE49-F238E27FC236}">
                <a16:creationId xmlns="" xmlns:a16="http://schemas.microsoft.com/office/drawing/2014/main" id="{735F5EA0-D015-4C01-9444-94092DE5E112}"/>
              </a:ext>
            </a:extLst>
          </p:cNvPr>
          <p:cNvSpPr/>
          <p:nvPr/>
        </p:nvSpPr>
        <p:spPr>
          <a:xfrm>
            <a:off x="131419" y="4064109"/>
            <a:ext cx="454441" cy="473624"/>
          </a:xfrm>
          <a:prstGeom prst="actionButtonBlank">
            <a:avLst/>
          </a:prstGeom>
          <a:solidFill>
            <a:srgbClr val="5B9BD5">
              <a:lumMod val="50000"/>
            </a:srgbClr>
          </a:solidFill>
          <a:ln w="12700" cap="flat" cmpd="sng" algn="ctr">
            <a:solidFill>
              <a:sysClr val="window" lastClr="FFFFFF"/>
            </a:solidFill>
            <a:prstDash val="solid"/>
            <a:miter lim="800000"/>
          </a:ln>
          <a:effectLst>
            <a:outerShdw blurRad="50800" dist="38100" dir="5400000" algn="t" rotWithShape="0">
              <a:prstClr val="black">
                <a:alpha val="40000"/>
              </a:prstClr>
            </a:outerShdw>
          </a:effectLst>
        </p:spPr>
        <p:txBody>
          <a:bodyPr lIns="0" tIns="0" rIns="0" bIns="0" rtlCol="0" anchor="ctr"/>
          <a:lstStyle/>
          <a:p>
            <a:pPr algn="ctr">
              <a:defRPr/>
            </a:pPr>
            <a:r>
              <a:rPr lang="en-GB" sz="2400" b="1" kern="0" dirty="0">
                <a:solidFill>
                  <a:prstClr val="white"/>
                </a:solidFill>
                <a:latin typeface="Century Gothic" panose="020B0502020202020204" pitchFamily="34" charset="0"/>
              </a:rPr>
              <a:t>5</a:t>
            </a:r>
          </a:p>
        </p:txBody>
      </p:sp>
      <p:sp>
        <p:nvSpPr>
          <p:cNvPr id="40" name="Action Button: Custom 16">
            <a:hlinkClick r:id="" action="ppaction://noaction" highlightClick="1">
              <a:snd r:embed="rId19" name="sable.wav"/>
            </a:hlinkClick>
            <a:extLst>
              <a:ext uri="{FF2B5EF4-FFF2-40B4-BE49-F238E27FC236}">
                <a16:creationId xmlns="" xmlns:a16="http://schemas.microsoft.com/office/drawing/2014/main" id="{C85FFF45-DBEA-4B31-808F-B9B100F63A1A}"/>
              </a:ext>
            </a:extLst>
          </p:cNvPr>
          <p:cNvSpPr/>
          <p:nvPr/>
        </p:nvSpPr>
        <p:spPr>
          <a:xfrm>
            <a:off x="129279" y="4669800"/>
            <a:ext cx="454441" cy="473624"/>
          </a:xfrm>
          <a:prstGeom prst="actionButtonBlank">
            <a:avLst/>
          </a:prstGeom>
          <a:solidFill>
            <a:srgbClr val="5B9BD5">
              <a:lumMod val="50000"/>
            </a:srgbClr>
          </a:solidFill>
          <a:ln w="12700" cap="flat" cmpd="sng" algn="ctr">
            <a:solidFill>
              <a:sysClr val="window" lastClr="FFFFFF"/>
            </a:solidFill>
            <a:prstDash val="solid"/>
            <a:miter lim="800000"/>
          </a:ln>
          <a:effectLst>
            <a:outerShdw blurRad="50800" dist="38100" dir="5400000" algn="t" rotWithShape="0">
              <a:prstClr val="black">
                <a:alpha val="40000"/>
              </a:prstClr>
            </a:outerShdw>
          </a:effectLst>
        </p:spPr>
        <p:txBody>
          <a:bodyPr lIns="0" tIns="0" rIns="0" bIns="0" rtlCol="0" anchor="ctr"/>
          <a:lstStyle/>
          <a:p>
            <a:pPr algn="ctr">
              <a:defRPr/>
            </a:pPr>
            <a:r>
              <a:rPr lang="en-GB" sz="2400" b="1" kern="0" dirty="0">
                <a:solidFill>
                  <a:prstClr val="white"/>
                </a:solidFill>
                <a:latin typeface="Century Gothic" panose="020B0502020202020204" pitchFamily="34" charset="0"/>
              </a:rPr>
              <a:t>6</a:t>
            </a:r>
          </a:p>
        </p:txBody>
      </p:sp>
      <p:sp>
        <p:nvSpPr>
          <p:cNvPr id="41" name="Action Button: Custom 16">
            <a:hlinkClick r:id="" action="ppaction://noaction" highlightClick="1">
              <a:snd r:embed="rId20" name="papillon.wav"/>
            </a:hlinkClick>
            <a:extLst>
              <a:ext uri="{FF2B5EF4-FFF2-40B4-BE49-F238E27FC236}">
                <a16:creationId xmlns="" xmlns:a16="http://schemas.microsoft.com/office/drawing/2014/main" id="{C30A216B-AEBB-4E5C-9D72-F3186157431E}"/>
              </a:ext>
            </a:extLst>
          </p:cNvPr>
          <p:cNvSpPr/>
          <p:nvPr/>
        </p:nvSpPr>
        <p:spPr>
          <a:xfrm>
            <a:off x="129279" y="5275491"/>
            <a:ext cx="454441" cy="473624"/>
          </a:xfrm>
          <a:prstGeom prst="actionButtonBlank">
            <a:avLst/>
          </a:prstGeom>
          <a:solidFill>
            <a:srgbClr val="5B9BD5">
              <a:lumMod val="50000"/>
            </a:srgbClr>
          </a:solidFill>
          <a:ln w="12700" cap="flat" cmpd="sng" algn="ctr">
            <a:solidFill>
              <a:sysClr val="window" lastClr="FFFFFF"/>
            </a:solidFill>
            <a:prstDash val="solid"/>
            <a:miter lim="800000"/>
          </a:ln>
          <a:effectLst>
            <a:outerShdw blurRad="50800" dist="38100" dir="5400000" algn="t" rotWithShape="0">
              <a:prstClr val="black">
                <a:alpha val="40000"/>
              </a:prstClr>
            </a:outerShdw>
          </a:effectLst>
        </p:spPr>
        <p:txBody>
          <a:bodyPr lIns="0" tIns="0" rIns="0" bIns="0" rtlCol="0" anchor="ctr"/>
          <a:lstStyle/>
          <a:p>
            <a:pPr algn="ctr">
              <a:defRPr/>
            </a:pPr>
            <a:r>
              <a:rPr lang="en-GB" sz="2400" b="1" kern="0" dirty="0">
                <a:solidFill>
                  <a:prstClr val="white"/>
                </a:solidFill>
                <a:latin typeface="Century Gothic" panose="020B0502020202020204" pitchFamily="34" charset="0"/>
              </a:rPr>
              <a:t>7</a:t>
            </a:r>
          </a:p>
        </p:txBody>
      </p:sp>
      <p:sp>
        <p:nvSpPr>
          <p:cNvPr id="42" name="Action Button: Custom 16">
            <a:hlinkClick r:id="" action="ppaction://noaction" highlightClick="1">
              <a:snd r:embed="rId21" name="vague.wav"/>
            </a:hlinkClick>
            <a:extLst>
              <a:ext uri="{FF2B5EF4-FFF2-40B4-BE49-F238E27FC236}">
                <a16:creationId xmlns="" xmlns:a16="http://schemas.microsoft.com/office/drawing/2014/main" id="{B283615F-33BB-4FCE-934D-0B85B4100205}"/>
              </a:ext>
            </a:extLst>
          </p:cNvPr>
          <p:cNvSpPr/>
          <p:nvPr/>
        </p:nvSpPr>
        <p:spPr>
          <a:xfrm>
            <a:off x="134435" y="5881179"/>
            <a:ext cx="454441" cy="473624"/>
          </a:xfrm>
          <a:prstGeom prst="actionButtonBlank">
            <a:avLst/>
          </a:prstGeom>
          <a:solidFill>
            <a:srgbClr val="5B9BD5">
              <a:lumMod val="50000"/>
            </a:srgbClr>
          </a:solidFill>
          <a:ln w="12700" cap="flat" cmpd="sng" algn="ctr">
            <a:solidFill>
              <a:sysClr val="window" lastClr="FFFFFF"/>
            </a:solidFill>
            <a:prstDash val="solid"/>
            <a:miter lim="800000"/>
          </a:ln>
          <a:effectLst>
            <a:outerShdw blurRad="50800" dist="38100" dir="5400000" algn="t" rotWithShape="0">
              <a:prstClr val="black">
                <a:alpha val="40000"/>
              </a:prstClr>
            </a:outerShdw>
          </a:effectLst>
        </p:spPr>
        <p:txBody>
          <a:bodyPr lIns="0" tIns="0" rIns="0" bIns="0" rtlCol="0" anchor="ctr"/>
          <a:lstStyle/>
          <a:p>
            <a:pPr algn="ctr">
              <a:defRPr/>
            </a:pPr>
            <a:r>
              <a:rPr lang="en-GB" sz="2400" b="1" kern="0" dirty="0">
                <a:solidFill>
                  <a:prstClr val="white"/>
                </a:solidFill>
                <a:latin typeface="Century Gothic" panose="020B0502020202020204" pitchFamily="34" charset="0"/>
              </a:rPr>
              <a:t>8</a:t>
            </a:r>
          </a:p>
        </p:txBody>
      </p:sp>
      <p:sp>
        <p:nvSpPr>
          <p:cNvPr id="43" name="TextBox 42"/>
          <p:cNvSpPr txBox="1"/>
          <p:nvPr/>
        </p:nvSpPr>
        <p:spPr>
          <a:xfrm>
            <a:off x="775633" y="1559169"/>
            <a:ext cx="415659" cy="643550"/>
          </a:xfrm>
          <a:prstGeom prst="rect">
            <a:avLst/>
          </a:prstGeom>
          <a:noFill/>
        </p:spPr>
        <p:txBody>
          <a:bodyPr wrap="square" rtlCol="0">
            <a:spAutoFit/>
          </a:bodyPr>
          <a:lstStyle/>
          <a:p>
            <a:pPr algn="ctr"/>
            <a:r>
              <a:rPr lang="en-GB" sz="3600" b="1" dirty="0">
                <a:solidFill>
                  <a:srgbClr val="E56700"/>
                </a:solidFill>
                <a:latin typeface="Century Gothic" panose="020B0502020202020204" pitchFamily="34" charset="0"/>
              </a:rPr>
              <a:t>D</a:t>
            </a:r>
          </a:p>
        </p:txBody>
      </p:sp>
      <p:sp>
        <p:nvSpPr>
          <p:cNvPr id="44" name="TextBox 43"/>
          <p:cNvSpPr txBox="1"/>
          <p:nvPr/>
        </p:nvSpPr>
        <p:spPr>
          <a:xfrm>
            <a:off x="775633" y="2167019"/>
            <a:ext cx="415659" cy="643550"/>
          </a:xfrm>
          <a:prstGeom prst="rect">
            <a:avLst/>
          </a:prstGeom>
          <a:noFill/>
        </p:spPr>
        <p:txBody>
          <a:bodyPr wrap="square" rtlCol="0">
            <a:spAutoFit/>
          </a:bodyPr>
          <a:lstStyle/>
          <a:p>
            <a:pPr algn="ctr"/>
            <a:r>
              <a:rPr lang="en-GB" sz="3600" b="1" dirty="0">
                <a:solidFill>
                  <a:srgbClr val="E56700"/>
                </a:solidFill>
                <a:latin typeface="Century Gothic" panose="020B0502020202020204" pitchFamily="34" charset="0"/>
              </a:rPr>
              <a:t>A</a:t>
            </a:r>
          </a:p>
        </p:txBody>
      </p:sp>
      <p:sp>
        <p:nvSpPr>
          <p:cNvPr id="45" name="TextBox 44"/>
          <p:cNvSpPr txBox="1"/>
          <p:nvPr/>
        </p:nvSpPr>
        <p:spPr>
          <a:xfrm>
            <a:off x="776438" y="2774869"/>
            <a:ext cx="415659" cy="643550"/>
          </a:xfrm>
          <a:prstGeom prst="rect">
            <a:avLst/>
          </a:prstGeom>
          <a:noFill/>
        </p:spPr>
        <p:txBody>
          <a:bodyPr wrap="square" rtlCol="0">
            <a:spAutoFit/>
          </a:bodyPr>
          <a:lstStyle/>
          <a:p>
            <a:pPr algn="ctr"/>
            <a:r>
              <a:rPr lang="en-GB" sz="3600" b="1" dirty="0">
                <a:solidFill>
                  <a:srgbClr val="E56700"/>
                </a:solidFill>
                <a:latin typeface="Century Gothic" panose="020B0502020202020204" pitchFamily="34" charset="0"/>
              </a:rPr>
              <a:t>H</a:t>
            </a:r>
          </a:p>
        </p:txBody>
      </p:sp>
      <p:sp>
        <p:nvSpPr>
          <p:cNvPr id="46" name="TextBox 45"/>
          <p:cNvSpPr txBox="1"/>
          <p:nvPr/>
        </p:nvSpPr>
        <p:spPr>
          <a:xfrm>
            <a:off x="767625" y="3382719"/>
            <a:ext cx="415659" cy="643550"/>
          </a:xfrm>
          <a:prstGeom prst="rect">
            <a:avLst/>
          </a:prstGeom>
          <a:noFill/>
        </p:spPr>
        <p:txBody>
          <a:bodyPr wrap="square" rtlCol="0">
            <a:spAutoFit/>
          </a:bodyPr>
          <a:lstStyle/>
          <a:p>
            <a:pPr algn="ctr"/>
            <a:r>
              <a:rPr lang="en-GB" sz="3600" b="1" dirty="0">
                <a:solidFill>
                  <a:srgbClr val="E56700"/>
                </a:solidFill>
                <a:latin typeface="Century Gothic" panose="020B0502020202020204" pitchFamily="34" charset="0"/>
              </a:rPr>
              <a:t>B</a:t>
            </a:r>
          </a:p>
        </p:txBody>
      </p:sp>
      <p:sp>
        <p:nvSpPr>
          <p:cNvPr id="47" name="TextBox 46"/>
          <p:cNvSpPr txBox="1"/>
          <p:nvPr/>
        </p:nvSpPr>
        <p:spPr>
          <a:xfrm>
            <a:off x="767624" y="3990569"/>
            <a:ext cx="415659" cy="643550"/>
          </a:xfrm>
          <a:prstGeom prst="rect">
            <a:avLst/>
          </a:prstGeom>
          <a:noFill/>
        </p:spPr>
        <p:txBody>
          <a:bodyPr wrap="square" rtlCol="0">
            <a:spAutoFit/>
          </a:bodyPr>
          <a:lstStyle/>
          <a:p>
            <a:pPr algn="ctr"/>
            <a:r>
              <a:rPr lang="en-GB" sz="3600" b="1" dirty="0">
                <a:solidFill>
                  <a:srgbClr val="E56700"/>
                </a:solidFill>
                <a:latin typeface="Century Gothic" panose="020B0502020202020204" pitchFamily="34" charset="0"/>
              </a:rPr>
              <a:t>F</a:t>
            </a:r>
          </a:p>
        </p:txBody>
      </p:sp>
      <p:sp>
        <p:nvSpPr>
          <p:cNvPr id="48" name="TextBox 47"/>
          <p:cNvSpPr txBox="1"/>
          <p:nvPr/>
        </p:nvSpPr>
        <p:spPr>
          <a:xfrm>
            <a:off x="766123" y="4598419"/>
            <a:ext cx="415659" cy="643550"/>
          </a:xfrm>
          <a:prstGeom prst="rect">
            <a:avLst/>
          </a:prstGeom>
          <a:noFill/>
        </p:spPr>
        <p:txBody>
          <a:bodyPr wrap="square" rtlCol="0">
            <a:spAutoFit/>
          </a:bodyPr>
          <a:lstStyle/>
          <a:p>
            <a:pPr algn="ctr"/>
            <a:r>
              <a:rPr lang="en-GB" sz="3600" b="1" dirty="0">
                <a:solidFill>
                  <a:srgbClr val="E56700"/>
                </a:solidFill>
                <a:latin typeface="Century Gothic" panose="020B0502020202020204" pitchFamily="34" charset="0"/>
              </a:rPr>
              <a:t>G</a:t>
            </a:r>
          </a:p>
        </p:txBody>
      </p:sp>
      <p:sp>
        <p:nvSpPr>
          <p:cNvPr id="49" name="TextBox 48"/>
          <p:cNvSpPr txBox="1"/>
          <p:nvPr/>
        </p:nvSpPr>
        <p:spPr>
          <a:xfrm>
            <a:off x="766122" y="5206269"/>
            <a:ext cx="415659" cy="643550"/>
          </a:xfrm>
          <a:prstGeom prst="rect">
            <a:avLst/>
          </a:prstGeom>
          <a:noFill/>
        </p:spPr>
        <p:txBody>
          <a:bodyPr wrap="square" rtlCol="0">
            <a:spAutoFit/>
          </a:bodyPr>
          <a:lstStyle/>
          <a:p>
            <a:pPr algn="ctr"/>
            <a:r>
              <a:rPr lang="en-GB" sz="3600" b="1" dirty="0">
                <a:solidFill>
                  <a:srgbClr val="E56700"/>
                </a:solidFill>
                <a:latin typeface="Century Gothic" panose="020B0502020202020204" pitchFamily="34" charset="0"/>
              </a:rPr>
              <a:t>F</a:t>
            </a:r>
          </a:p>
        </p:txBody>
      </p:sp>
      <p:sp>
        <p:nvSpPr>
          <p:cNvPr id="50" name="TextBox 49"/>
          <p:cNvSpPr txBox="1"/>
          <p:nvPr/>
        </p:nvSpPr>
        <p:spPr>
          <a:xfrm>
            <a:off x="766121" y="5814118"/>
            <a:ext cx="415659" cy="643550"/>
          </a:xfrm>
          <a:prstGeom prst="rect">
            <a:avLst/>
          </a:prstGeom>
          <a:noFill/>
        </p:spPr>
        <p:txBody>
          <a:bodyPr wrap="square" rtlCol="0">
            <a:spAutoFit/>
          </a:bodyPr>
          <a:lstStyle/>
          <a:p>
            <a:pPr algn="ctr"/>
            <a:r>
              <a:rPr lang="en-GB" sz="3600" b="1" dirty="0">
                <a:solidFill>
                  <a:srgbClr val="E56700"/>
                </a:solidFill>
                <a:latin typeface="Century Gothic" panose="020B0502020202020204" pitchFamily="34" charset="0"/>
              </a:rPr>
              <a:t>C</a:t>
            </a:r>
          </a:p>
        </p:txBody>
      </p:sp>
    </p:spTree>
    <p:extLst>
      <p:ext uri="{BB962C8B-B14F-4D97-AF65-F5344CB8AC3E}">
        <p14:creationId xmlns:p14="http://schemas.microsoft.com/office/powerpoint/2010/main" val="14732393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fade">
                                      <p:cBhvr>
                                        <p:cTn id="17" dur="500"/>
                                        <p:tgtEl>
                                          <p:spTgt spid="4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fade">
                                      <p:cBhvr>
                                        <p:cTn id="22" dur="500"/>
                                        <p:tgtEl>
                                          <p:spTgt spid="4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fade">
                                      <p:cBhvr>
                                        <p:cTn id="27" dur="500"/>
                                        <p:tgtEl>
                                          <p:spTgt spid="4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8"/>
                                        </p:tgtEl>
                                        <p:attrNameLst>
                                          <p:attrName>style.visibility</p:attrName>
                                        </p:attrNameLst>
                                      </p:cBhvr>
                                      <p:to>
                                        <p:strVal val="visible"/>
                                      </p:to>
                                    </p:set>
                                    <p:animEffect transition="in" filter="fade">
                                      <p:cBhvr>
                                        <p:cTn id="32" dur="500"/>
                                        <p:tgtEl>
                                          <p:spTgt spid="4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9"/>
                                        </p:tgtEl>
                                        <p:attrNameLst>
                                          <p:attrName>style.visibility</p:attrName>
                                        </p:attrNameLst>
                                      </p:cBhvr>
                                      <p:to>
                                        <p:strVal val="visible"/>
                                      </p:to>
                                    </p:set>
                                    <p:animEffect transition="in" filter="fade">
                                      <p:cBhvr>
                                        <p:cTn id="37" dur="500"/>
                                        <p:tgtEl>
                                          <p:spTgt spid="4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0"/>
                                        </p:tgtEl>
                                        <p:attrNameLst>
                                          <p:attrName>style.visibility</p:attrName>
                                        </p:attrNameLst>
                                      </p:cBhvr>
                                      <p:to>
                                        <p:strVal val="visible"/>
                                      </p:to>
                                    </p:set>
                                    <p:animEffect transition="in" filter="fade">
                                      <p:cBhvr>
                                        <p:cTn id="42"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P spid="46" grpId="0"/>
      <p:bldP spid="47" grpId="0"/>
      <p:bldP spid="48" grpId="0"/>
      <p:bldP spid="49" grpId="0"/>
      <p:bldP spid="5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2" descr="banana">
            <a:hlinkClick r:id="" action="ppaction://noaction">
              <a:snd r:embed="rId3" name="fruit.wav"/>
            </a:hlinkClick>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0444" y="2145042"/>
            <a:ext cx="1312087" cy="114151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8" descr="watermelon">
            <a:hlinkClick r:id="" action="ppaction://noaction">
              <a:snd r:embed="rId3" name="fruit.wav"/>
            </a:hlinkClick>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731" y="2053263"/>
            <a:ext cx="1529164" cy="922596"/>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797329" y="3182035"/>
            <a:ext cx="2381047" cy="584775"/>
          </a:xfrm>
          <a:prstGeom prst="rect">
            <a:avLst/>
          </a:prstGeom>
          <a:noFill/>
        </p:spPr>
        <p:txBody>
          <a:bodyPr wrap="square" rtlCol="0">
            <a:spAutoFit/>
          </a:bodyPr>
          <a:lstStyle/>
          <a:p>
            <a:r>
              <a:rPr lang="en-GB" sz="3200" b="1" dirty="0">
                <a:solidFill>
                  <a:srgbClr val="002060"/>
                </a:solidFill>
                <a:latin typeface="Century Gothic" panose="020B0502020202020204" pitchFamily="34" charset="0"/>
              </a:rPr>
              <a:t>fr_ _t</a:t>
            </a:r>
          </a:p>
        </p:txBody>
      </p:sp>
      <p:pic>
        <p:nvPicPr>
          <p:cNvPr id="21" name="Picture 2" descr="glasses for the giraff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396486">
            <a:off x="2887996" y="394093"/>
            <a:ext cx="652106" cy="373874"/>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3370133" y="1723954"/>
            <a:ext cx="3441437" cy="584775"/>
          </a:xfrm>
          <a:prstGeom prst="rect">
            <a:avLst/>
          </a:prstGeom>
          <a:noFill/>
        </p:spPr>
        <p:txBody>
          <a:bodyPr wrap="square" rtlCol="0">
            <a:spAutoFit/>
          </a:bodyPr>
          <a:lstStyle/>
          <a:p>
            <a:r>
              <a:rPr lang="en-GB" sz="3200" b="1" dirty="0" err="1">
                <a:solidFill>
                  <a:srgbClr val="002060"/>
                </a:solidFill>
                <a:latin typeface="Century Gothic" panose="020B0502020202020204" pitchFamily="34" charset="0"/>
              </a:rPr>
              <a:t>g_r_f</a:t>
            </a:r>
            <a:r>
              <a:rPr lang="en-GB" sz="3200" b="1" dirty="0">
                <a:solidFill>
                  <a:srgbClr val="002060"/>
                </a:solidFill>
                <a:latin typeface="Century Gothic" panose="020B0502020202020204" pitchFamily="34" charset="0"/>
              </a:rPr>
              <a:t>_   </a:t>
            </a:r>
            <a:r>
              <a:rPr lang="en-GB" sz="3200" b="1" dirty="0" err="1">
                <a:solidFill>
                  <a:srgbClr val="002060"/>
                </a:solidFill>
                <a:latin typeface="Century Gothic" panose="020B0502020202020204" pitchFamily="34" charset="0"/>
              </a:rPr>
              <a:t>ch_c</a:t>
            </a:r>
            <a:endParaRPr lang="en-GB" sz="3200" b="1" dirty="0">
              <a:solidFill>
                <a:srgbClr val="002060"/>
              </a:solidFill>
              <a:latin typeface="Century Gothic" panose="020B0502020202020204" pitchFamily="34" charset="0"/>
            </a:endParaRPr>
          </a:p>
        </p:txBody>
      </p:sp>
      <p:pic>
        <p:nvPicPr>
          <p:cNvPr id="5" name="Picture 4" descr="butterfly">
            <a:hlinkClick r:id="" action="ppaction://noaction">
              <a:snd r:embed="rId7" name="papillon.wav"/>
            </a:hlinkClick>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191714" y="1131855"/>
            <a:ext cx="1942721" cy="123627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10203414" y="2282376"/>
            <a:ext cx="2764679" cy="584775"/>
          </a:xfrm>
          <a:prstGeom prst="rect">
            <a:avLst/>
          </a:prstGeom>
          <a:noFill/>
        </p:spPr>
        <p:txBody>
          <a:bodyPr wrap="square" rtlCol="0">
            <a:spAutoFit/>
          </a:bodyPr>
          <a:lstStyle/>
          <a:p>
            <a:r>
              <a:rPr lang="en-GB" sz="3200" b="1" dirty="0" err="1">
                <a:solidFill>
                  <a:srgbClr val="002060"/>
                </a:solidFill>
                <a:latin typeface="Century Gothic" panose="020B0502020202020204" pitchFamily="34" charset="0"/>
              </a:rPr>
              <a:t>p_p_ll_n</a:t>
            </a:r>
            <a:endParaRPr lang="en-GB" sz="3200" b="1" dirty="0">
              <a:solidFill>
                <a:srgbClr val="002060"/>
              </a:solidFill>
              <a:latin typeface="Century Gothic" panose="020B0502020202020204" pitchFamily="34" charset="0"/>
            </a:endParaRPr>
          </a:p>
        </p:txBody>
      </p:sp>
      <p:pic>
        <p:nvPicPr>
          <p:cNvPr id="7" name="Picture 8" descr="wave">
            <a:hlinkClick r:id="" action="ppaction://noaction">
              <a:snd r:embed="rId9" name="vague.wav"/>
            </a:hlinkClick>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25479" b="21805"/>
          <a:stretch/>
        </p:blipFill>
        <p:spPr bwMode="auto">
          <a:xfrm>
            <a:off x="6823270" y="1723954"/>
            <a:ext cx="2457450" cy="1496291"/>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7693779" y="2909646"/>
            <a:ext cx="2381047" cy="584775"/>
          </a:xfrm>
          <a:prstGeom prst="rect">
            <a:avLst/>
          </a:prstGeom>
          <a:noFill/>
        </p:spPr>
        <p:txBody>
          <a:bodyPr wrap="square" rtlCol="0">
            <a:spAutoFit/>
          </a:bodyPr>
          <a:lstStyle/>
          <a:p>
            <a:r>
              <a:rPr lang="en-GB" sz="3200" b="1" dirty="0" err="1">
                <a:solidFill>
                  <a:srgbClr val="002060"/>
                </a:solidFill>
                <a:latin typeface="Century Gothic" panose="020B0502020202020204" pitchFamily="34" charset="0"/>
              </a:rPr>
              <a:t>v_g</a:t>
            </a:r>
            <a:r>
              <a:rPr lang="en-GB" sz="3200" b="1" dirty="0">
                <a:solidFill>
                  <a:srgbClr val="002060"/>
                </a:solidFill>
                <a:latin typeface="Century Gothic" panose="020B0502020202020204" pitchFamily="34" charset="0"/>
              </a:rPr>
              <a:t>_ _</a:t>
            </a:r>
          </a:p>
        </p:txBody>
      </p:sp>
      <p:pic>
        <p:nvPicPr>
          <p:cNvPr id="22" name="Picture 4" descr="sandcaslte">
            <a:hlinkClick r:id="" action="ppaction://noaction">
              <a:snd r:embed="rId11" name="sable.wav"/>
            </a:hlinkClick>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0374" y="3834168"/>
            <a:ext cx="2838450" cy="1914525"/>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797330" y="5664799"/>
            <a:ext cx="2381047" cy="584775"/>
          </a:xfrm>
          <a:prstGeom prst="rect">
            <a:avLst/>
          </a:prstGeom>
          <a:noFill/>
        </p:spPr>
        <p:txBody>
          <a:bodyPr wrap="square" rtlCol="0">
            <a:spAutoFit/>
          </a:bodyPr>
          <a:lstStyle/>
          <a:p>
            <a:r>
              <a:rPr lang="en-GB" sz="3200" b="1" dirty="0" err="1">
                <a:solidFill>
                  <a:srgbClr val="002060"/>
                </a:solidFill>
                <a:latin typeface="Century Gothic" panose="020B0502020202020204" pitchFamily="34" charset="0"/>
              </a:rPr>
              <a:t>s_bl</a:t>
            </a:r>
            <a:r>
              <a:rPr lang="en-GB" sz="3200" b="1" dirty="0">
                <a:solidFill>
                  <a:srgbClr val="002060"/>
                </a:solidFill>
                <a:latin typeface="Century Gothic" panose="020B0502020202020204" pitchFamily="34" charset="0"/>
              </a:rPr>
              <a:t>_</a:t>
            </a:r>
          </a:p>
        </p:txBody>
      </p:sp>
      <p:pic>
        <p:nvPicPr>
          <p:cNvPr id="8" name="Picture 10" descr="sorbet">
            <a:hlinkClick r:id="" action="ppaction://noaction">
              <a:snd r:embed="rId13" name="sorbet.wav"/>
            </a:hlinkClick>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558747" y="4351323"/>
            <a:ext cx="1093434" cy="1472689"/>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4558747" y="5720793"/>
            <a:ext cx="2381047" cy="584775"/>
          </a:xfrm>
          <a:prstGeom prst="rect">
            <a:avLst/>
          </a:prstGeom>
          <a:noFill/>
        </p:spPr>
        <p:txBody>
          <a:bodyPr wrap="square" rtlCol="0">
            <a:spAutoFit/>
          </a:bodyPr>
          <a:lstStyle/>
          <a:p>
            <a:r>
              <a:rPr lang="en-GB" sz="3200" b="1" dirty="0" err="1">
                <a:solidFill>
                  <a:srgbClr val="002060"/>
                </a:solidFill>
                <a:latin typeface="Century Gothic" panose="020B0502020202020204" pitchFamily="34" charset="0"/>
              </a:rPr>
              <a:t>s_rb_t</a:t>
            </a:r>
            <a:endParaRPr lang="en-GB" sz="3200" b="1" dirty="0">
              <a:solidFill>
                <a:srgbClr val="002060"/>
              </a:solidFill>
              <a:latin typeface="Century Gothic" panose="020B0502020202020204" pitchFamily="34" charset="0"/>
            </a:endParaRPr>
          </a:p>
        </p:txBody>
      </p:sp>
      <p:pic>
        <p:nvPicPr>
          <p:cNvPr id="6" name="Picture 6" descr="rainbow">
            <a:hlinkClick r:id="" action="ppaction://noaction">
              <a:snd r:embed="rId15" name="arc aux 7 couleurs.wav"/>
            </a:hlinkClick>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963626" y="3938899"/>
            <a:ext cx="1607763" cy="106112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6422403" y="4935962"/>
            <a:ext cx="2858317" cy="1077218"/>
          </a:xfrm>
          <a:prstGeom prst="rect">
            <a:avLst/>
          </a:prstGeom>
          <a:noFill/>
        </p:spPr>
        <p:txBody>
          <a:bodyPr wrap="square" rtlCol="0">
            <a:spAutoFit/>
          </a:bodyPr>
          <a:lstStyle/>
          <a:p>
            <a:r>
              <a:rPr lang="en-GB" sz="3200" b="1" dirty="0">
                <a:solidFill>
                  <a:srgbClr val="002060"/>
                </a:solidFill>
                <a:latin typeface="Century Gothic" panose="020B0502020202020204" pitchFamily="34" charset="0"/>
              </a:rPr>
              <a:t>_rc  _ _x  </a:t>
            </a:r>
            <a:r>
              <a:rPr lang="en-GB" sz="3200" b="1" dirty="0" err="1">
                <a:solidFill>
                  <a:srgbClr val="002060"/>
                </a:solidFill>
                <a:latin typeface="Century Gothic" panose="020B0502020202020204" pitchFamily="34" charset="0"/>
              </a:rPr>
              <a:t>s_pt</a:t>
            </a:r>
            <a:r>
              <a:rPr lang="en-GB" sz="3200" b="1" dirty="0">
                <a:solidFill>
                  <a:srgbClr val="002060"/>
                </a:solidFill>
                <a:latin typeface="Century Gothic" panose="020B0502020202020204" pitchFamily="34" charset="0"/>
              </a:rPr>
              <a:t> </a:t>
            </a:r>
          </a:p>
          <a:p>
            <a:r>
              <a:rPr lang="en-GB" sz="3200" b="1" dirty="0">
                <a:solidFill>
                  <a:srgbClr val="002060"/>
                </a:solidFill>
                <a:latin typeface="Century Gothic" panose="020B0502020202020204" pitchFamily="34" charset="0"/>
              </a:rPr>
              <a:t>c_ _l_ _rs</a:t>
            </a:r>
          </a:p>
        </p:txBody>
      </p:sp>
      <p:sp>
        <p:nvSpPr>
          <p:cNvPr id="11" name="TextBox 10"/>
          <p:cNvSpPr txBox="1"/>
          <p:nvPr/>
        </p:nvSpPr>
        <p:spPr>
          <a:xfrm>
            <a:off x="10359233" y="3570424"/>
            <a:ext cx="2669977" cy="584775"/>
          </a:xfrm>
          <a:prstGeom prst="rect">
            <a:avLst/>
          </a:prstGeom>
          <a:noFill/>
        </p:spPr>
        <p:txBody>
          <a:bodyPr wrap="square" rtlCol="0">
            <a:spAutoFit/>
          </a:bodyPr>
          <a:lstStyle/>
          <a:p>
            <a:r>
              <a:rPr lang="en-GB" sz="3200" b="1" dirty="0" err="1">
                <a:solidFill>
                  <a:srgbClr val="002060"/>
                </a:solidFill>
                <a:latin typeface="Century Gothic" panose="020B0502020202020204" pitchFamily="34" charset="0"/>
              </a:rPr>
              <a:t>v_lc_n</a:t>
            </a:r>
            <a:endParaRPr lang="en-GB" sz="3200" b="1" dirty="0">
              <a:solidFill>
                <a:srgbClr val="002060"/>
              </a:solidFill>
              <a:latin typeface="Century Gothic" panose="020B0502020202020204" pitchFamily="34" charset="0"/>
            </a:endParaRPr>
          </a:p>
        </p:txBody>
      </p:sp>
      <p:pic>
        <p:nvPicPr>
          <p:cNvPr id="4" name="Picture 2" descr="volcano">
            <a:hlinkClick r:id="" action="ppaction://noaction">
              <a:snd r:embed="rId17" name="volcan.wav"/>
            </a:hlinkClick>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859002" y="4351323"/>
            <a:ext cx="2138299" cy="174364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descr="background rectangle">
            <a:extLst>
              <a:ext uri="{C183D7F6-B498-43B3-948B-1728B52AA6E4}">
                <adec:decorative xmlns="" xmlns:adec="http://schemas.microsoft.com/office/drawing/2017/decorative" val="1"/>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3" name="Title 3"/>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defRPr/>
            </a:pPr>
            <a:r>
              <a:rPr lang="en-GB" sz="3600" b="1" dirty="0">
                <a:solidFill>
                  <a:sysClr val="window" lastClr="FFFFFF"/>
                </a:solidFill>
              </a:rPr>
              <a:t>Text exploitation  </a:t>
            </a:r>
          </a:p>
        </p:txBody>
      </p:sp>
      <p:sp>
        <p:nvSpPr>
          <p:cNvPr id="34" name="Rounded Rectangle 46">
            <a:extLst>
              <a:ext uri="{FF2B5EF4-FFF2-40B4-BE49-F238E27FC236}">
                <a16:creationId xmlns="" xmlns:a16="http://schemas.microsoft.com/office/drawing/2014/main" id="{8F859989-DB06-4C35-8F6D-A746E286940A}"/>
              </a:ext>
            </a:extLst>
          </p:cNvPr>
          <p:cNvSpPr/>
          <p:nvPr/>
        </p:nvSpPr>
        <p:spPr>
          <a:xfrm>
            <a:off x="9514703" y="249869"/>
            <a:ext cx="2395218" cy="399600"/>
          </a:xfrm>
          <a:prstGeom prst="roundRect">
            <a:avLst/>
          </a:prstGeom>
          <a:solidFill>
            <a:srgbClr val="105076"/>
          </a:solidFill>
          <a:ln w="12700" cap="flat" cmpd="sng" algn="ctr">
            <a:solidFill>
              <a:srgbClr val="105076"/>
            </a:solidFill>
            <a:prstDash val="solid"/>
            <a:miter lim="800000"/>
          </a:ln>
          <a:effectLst/>
        </p:spPr>
        <p:txBody>
          <a:bodyPr rtlCol="0" anchor="ctr"/>
          <a:lstStyle/>
          <a:p>
            <a:pPr algn="ctr">
              <a:defRPr/>
            </a:pPr>
            <a:r>
              <a:rPr lang="en-GB" sz="2000" b="1" kern="0" dirty="0">
                <a:solidFill>
                  <a:prstClr val="white"/>
                </a:solidFill>
                <a:latin typeface="Century Gothic" panose="020F0302020204030204"/>
              </a:rPr>
              <a:t>é</a:t>
            </a:r>
            <a:r>
              <a:rPr lang="en-GB" sz="2000" b="1" kern="0" dirty="0" err="1">
                <a:solidFill>
                  <a:prstClr val="white"/>
                </a:solidFill>
                <a:latin typeface="Century Gothic" panose="020F0302020204030204"/>
              </a:rPr>
              <a:t>couter</a:t>
            </a:r>
            <a:r>
              <a:rPr lang="en-GB" sz="2000" b="1" kern="0" dirty="0">
                <a:solidFill>
                  <a:prstClr val="white"/>
                </a:solidFill>
                <a:latin typeface="Century Gothic" panose="020F0302020204030204"/>
              </a:rPr>
              <a:t> / </a:t>
            </a:r>
            <a:r>
              <a:rPr lang="en-GB" sz="2000" b="1" kern="0" dirty="0" err="1">
                <a:solidFill>
                  <a:prstClr val="white"/>
                </a:solidFill>
                <a:latin typeface="Century Gothic" panose="020F0302020204030204"/>
              </a:rPr>
              <a:t>écrire</a:t>
            </a:r>
            <a:endParaRPr lang="en-GB" sz="2000" b="1" kern="0" dirty="0">
              <a:solidFill>
                <a:prstClr val="white"/>
              </a:solidFill>
              <a:latin typeface="Century Gothic" panose="020F0302020204030204"/>
            </a:endParaRPr>
          </a:p>
        </p:txBody>
      </p:sp>
      <p:grpSp>
        <p:nvGrpSpPr>
          <p:cNvPr id="12" name="Group 11"/>
          <p:cNvGrpSpPr/>
          <p:nvPr/>
        </p:nvGrpSpPr>
        <p:grpSpPr>
          <a:xfrm>
            <a:off x="2823062" y="1496659"/>
            <a:ext cx="1733830" cy="2658540"/>
            <a:chOff x="2823062" y="1496659"/>
            <a:chExt cx="1733830" cy="2658540"/>
          </a:xfrm>
        </p:grpSpPr>
        <p:pic>
          <p:nvPicPr>
            <p:cNvPr id="9" name="Picture 12" descr="giraffe">
              <a:hlinkClick r:id="" action="ppaction://noaction">
                <a:snd r:embed="rId20" name="giraffe chic.wav"/>
              </a:hlinkClick>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823062" y="1496659"/>
              <a:ext cx="1733830" cy="265854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glasses for the giraff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396486">
              <a:off x="2836986" y="1596974"/>
              <a:ext cx="543369" cy="325077"/>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Title 14"/>
          <p:cNvSpPr>
            <a:spLocks noGrp="1"/>
          </p:cNvSpPr>
          <p:nvPr>
            <p:ph type="title"/>
          </p:nvPr>
        </p:nvSpPr>
        <p:spPr>
          <a:xfrm>
            <a:off x="-1877559" y="381010"/>
            <a:ext cx="864692" cy="1325563"/>
          </a:xfrm>
        </p:spPr>
        <p:txBody>
          <a:bodyPr>
            <a:normAutofit/>
          </a:bodyPr>
          <a:lstStyle/>
          <a:p>
            <a:r>
              <a:rPr lang="en-GB" sz="100" dirty="0">
                <a:solidFill>
                  <a:schemeClr val="bg1"/>
                </a:solidFill>
              </a:rPr>
              <a:t>Text exploitation</a:t>
            </a:r>
          </a:p>
        </p:txBody>
      </p:sp>
    </p:spTree>
    <p:extLst>
      <p:ext uri="{BB962C8B-B14F-4D97-AF65-F5344CB8AC3E}">
        <p14:creationId xmlns:p14="http://schemas.microsoft.com/office/powerpoint/2010/main" val="277260402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NCELP Theme" id="{4C2BE813-E61A-3747-9A86-4627A18065B5}" vid="{CF4FE9D7-7BAB-7346-97A2-D95A5D988488}"/>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NCELP_Resources" id="{11A74820-D49C-4102-A547-EA352E383B78}" vid="{F925F16B-5C62-4A9E-8DE9-3F9C4922FCE2}"/>
    </a:ext>
  </a:extLst>
</a:theme>
</file>

<file path=ppt/theme/theme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 xmlns:thm15="http://schemas.microsoft.com/office/thememl/2012/main" name="Presentation2" id="{47E36F7B-8A25-CA40-9FA5-8DCBF1A6ECFD}" vid="{914B3A9D-F764-B046-97B8-E880776F9464}"/>
    </a:ext>
  </a:extLst>
</a:theme>
</file>

<file path=ppt/theme/theme4.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German SSCs Presentation" id="{D7EAE5A2-D63E-41EC-90F5-265942C6CAF1}" vid="{1E1D1D12-6C51-42D5-AE20-3CDAAE0CA8D6}"/>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French_template</Template>
  <TotalTime>4274</TotalTime>
  <Words>2484</Words>
  <Application>Microsoft Macintosh PowerPoint</Application>
  <PresentationFormat>Custom</PresentationFormat>
  <Paragraphs>557</Paragraphs>
  <Slides>22</Slides>
  <Notes>21</Notes>
  <HiddenSlides>0</HiddenSlides>
  <MMClips>0</MMClips>
  <ScaleCrop>false</ScaleCrop>
  <HeadingPairs>
    <vt:vector size="4" baseType="variant">
      <vt:variant>
        <vt:lpstr>Theme</vt:lpstr>
      </vt:variant>
      <vt:variant>
        <vt:i4>4</vt:i4>
      </vt:variant>
      <vt:variant>
        <vt:lpstr>Slide Titles</vt:lpstr>
      </vt:variant>
      <vt:variant>
        <vt:i4>22</vt:i4>
      </vt:variant>
    </vt:vector>
  </HeadingPairs>
  <TitlesOfParts>
    <vt:vector size="26" baseType="lpstr">
      <vt:lpstr>NCELP Theme</vt:lpstr>
      <vt:lpstr>2_Office Theme</vt:lpstr>
      <vt:lpstr>3_Office Theme</vt:lpstr>
      <vt:lpstr>Office Theme</vt:lpstr>
      <vt:lpstr>Cultural Collection  </vt:lpstr>
      <vt:lpstr>7.1.2.1</vt:lpstr>
      <vt:lpstr>C’est où … ?</vt:lpstr>
      <vt:lpstr>La poète: Mymi Doinet</vt:lpstr>
      <vt:lpstr>Les couleurs</vt:lpstr>
      <vt:lpstr>PowerPoint Presentation</vt:lpstr>
      <vt:lpstr>Listen and match the word to the writing.</vt:lpstr>
      <vt:lpstr>Listen and match the noun to the French word.</vt:lpstr>
      <vt:lpstr>Text exploitation</vt:lpstr>
      <vt:lpstr>Text exploitation</vt:lpstr>
      <vt:lpstr>Où … ?   </vt:lpstr>
      <vt:lpstr>Texte complet</vt:lpstr>
      <vt:lpstr>Prononce et organise les mots  </vt:lpstr>
      <vt:lpstr>Sounds and spelling  </vt:lpstr>
      <vt:lpstr>Vrai ou faux ?</vt:lpstr>
      <vt:lpstr>Les couleurs</vt:lpstr>
      <vt:lpstr>Vocabulaire   </vt:lpstr>
      <vt:lpstr>‘Un’ ou ‘le’ ?   </vt:lpstr>
      <vt:lpstr>Abstract or concrete?   </vt:lpstr>
      <vt:lpstr>Réponses correctes   </vt:lpstr>
      <vt:lpstr>Quelles sont vos émotions?</vt:lpstr>
      <vt:lpstr>Écris un poème! </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Natalie Finlayson</dc:creator>
  <cp:lastModifiedBy>Peter Watson</cp:lastModifiedBy>
  <cp:revision>69</cp:revision>
  <dcterms:created xsi:type="dcterms:W3CDTF">2020-06-12T14:19:03Z</dcterms:created>
  <dcterms:modified xsi:type="dcterms:W3CDTF">2021-02-09T15:29:14Z</dcterms:modified>
</cp:coreProperties>
</file>