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1"/>
  </p:notesMasterIdLst>
  <p:sldIdLst>
    <p:sldId id="259" r:id="rId3"/>
    <p:sldId id="422" r:id="rId4"/>
    <p:sldId id="611" r:id="rId5"/>
    <p:sldId id="612" r:id="rId6"/>
    <p:sldId id="613" r:id="rId7"/>
    <p:sldId id="614" r:id="rId8"/>
    <p:sldId id="615" r:id="rId9"/>
    <p:sldId id="616" r:id="rId10"/>
    <p:sldId id="423" r:id="rId11"/>
    <p:sldId id="425" r:id="rId12"/>
    <p:sldId id="489" r:id="rId13"/>
    <p:sldId id="490" r:id="rId14"/>
    <p:sldId id="491" r:id="rId15"/>
    <p:sldId id="492" r:id="rId16"/>
    <p:sldId id="426" r:id="rId17"/>
    <p:sldId id="427" r:id="rId18"/>
    <p:sldId id="493" r:id="rId19"/>
    <p:sldId id="494" r:id="rId20"/>
    <p:sldId id="495" r:id="rId21"/>
    <p:sldId id="496" r:id="rId22"/>
    <p:sldId id="497" r:id="rId23"/>
    <p:sldId id="498" r:id="rId24"/>
    <p:sldId id="499" r:id="rId25"/>
    <p:sldId id="500" r:id="rId26"/>
    <p:sldId id="501" r:id="rId27"/>
    <p:sldId id="502" r:id="rId28"/>
    <p:sldId id="503" r:id="rId29"/>
    <p:sldId id="504" r:id="rId30"/>
    <p:sldId id="505" r:id="rId31"/>
    <p:sldId id="506" r:id="rId32"/>
    <p:sldId id="507" r:id="rId33"/>
    <p:sldId id="508" r:id="rId34"/>
    <p:sldId id="482" r:id="rId35"/>
    <p:sldId id="509" r:id="rId36"/>
    <p:sldId id="510" r:id="rId37"/>
    <p:sldId id="511" r:id="rId38"/>
    <p:sldId id="512" r:id="rId39"/>
    <p:sldId id="513" r:id="rId40"/>
    <p:sldId id="514" r:id="rId41"/>
    <p:sldId id="515" r:id="rId42"/>
    <p:sldId id="516" r:id="rId43"/>
    <p:sldId id="517" r:id="rId44"/>
    <p:sldId id="518" r:id="rId45"/>
    <p:sldId id="519" r:id="rId46"/>
    <p:sldId id="520" r:id="rId47"/>
    <p:sldId id="521" r:id="rId48"/>
    <p:sldId id="610"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B"/>
    <a:srgbClr val="FFF4E7"/>
    <a:srgbClr val="D1DFEF"/>
    <a:srgbClr val="EBEFF7"/>
    <a:srgbClr val="E3EAFD"/>
    <a:srgbClr val="DAA520"/>
    <a:srgbClr val="115076"/>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64" autoAdjust="0"/>
    <p:restoredTop sz="61449" autoAdjust="0"/>
  </p:normalViewPr>
  <p:slideViewPr>
    <p:cSldViewPr snapToGrid="0">
      <p:cViewPr varScale="1">
        <p:scale>
          <a:sx n="65" d="100"/>
          <a:sy n="65" d="100"/>
        </p:scale>
        <p:origin x="1744" y="200"/>
      </p:cViewPr>
      <p:guideLst/>
    </p:cSldViewPr>
  </p:slideViewPr>
  <p:outlineViewPr>
    <p:cViewPr>
      <p:scale>
        <a:sx n="33" d="100"/>
        <a:sy n="33" d="100"/>
      </p:scale>
      <p:origin x="0" y="-329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reepik.com/hom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flaticon.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[u]</a:t>
            </a:r>
            <a:r>
              <a:rPr lang="en-GB" sz="1200"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err="1"/>
              <a:t>Consolidation</a:t>
            </a:r>
            <a:r>
              <a:rPr lang="de-DE" sz="1200" b="0" dirty="0"/>
              <a:t> </a:t>
            </a:r>
            <a:r>
              <a:rPr lang="de-DE" sz="1200" b="0" dirty="0" err="1"/>
              <a:t>of</a:t>
            </a:r>
            <a:r>
              <a:rPr lang="de-DE" sz="1200" b="0" dirty="0"/>
              <a:t> </a:t>
            </a:r>
            <a:r>
              <a:rPr lang="de-DE" sz="1200" b="0" dirty="0" err="1"/>
              <a:t>singular</a:t>
            </a:r>
            <a:r>
              <a:rPr lang="de-DE" sz="1200" b="0" baseline="0" dirty="0"/>
              <a:t> definite </a:t>
            </a:r>
            <a:r>
              <a:rPr lang="de-DE" sz="1200" b="0" baseline="0" dirty="0" err="1"/>
              <a:t>articles</a:t>
            </a:r>
            <a:endParaRPr lang="de-DE"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arbeiten [234] kochen [1481] putzen [3586] sitzen [231] Auto [361] Boden [536] Garten [1158] Liste [1792] Zimmer [665] nochmal [1984] ich verstehe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zu Hause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Hausaufgaben [</a:t>
            </a:r>
            <a:r>
              <a:rPr lang="de-DE" sz="1200" b="0" i="0" u="none" strike="noStrike" kern="1200" cap="none" dirty="0" err="1">
                <a:solidFill>
                  <a:schemeClr val="tx1"/>
                </a:solidFill>
                <a:effectLst/>
                <a:latin typeface="+mn-lt"/>
                <a:ea typeface="Calibri"/>
                <a:cs typeface="Calibri"/>
                <a:sym typeface="Calibri"/>
              </a:rPr>
              <a:t>Haus+aufgabe</a:t>
            </a:r>
            <a:r>
              <a:rPr lang="de-DE"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revisit the concept of masculine gender with some known words that are used in the activities which follow.</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a:t>
            </a:r>
            <a:r>
              <a:rPr lang="en-GB" baseline="0"/>
              <a:t> to bring up each picture in turn.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Elicit</a:t>
            </a:r>
            <a:r>
              <a:rPr lang="en-GB" baseline="0"/>
              <a:t> the German word from the students.</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799826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revisit the concept of feminine gender with some known words that are used in the activities which follow.</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a:t>
            </a:r>
            <a:r>
              <a:rPr lang="en-GB" baseline="0"/>
              <a:t> to bring up each picture in turn.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Elicit</a:t>
            </a:r>
            <a:r>
              <a:rPr lang="en-GB" baseline="0"/>
              <a:t> the German word from the students.</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404653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revisit the concept of neuter gender with some known words that are used in the activities which follow.</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a:t>
            </a:r>
            <a:r>
              <a:rPr lang="en-GB" baseline="0"/>
              <a:t> to bring up each picture in turn.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Elicit</a:t>
            </a:r>
            <a:r>
              <a:rPr lang="en-GB" baseline="0"/>
              <a:t> the German word from the students.</a:t>
            </a:r>
          </a:p>
          <a:p>
            <a:r>
              <a:rPr lang="en-GB" baseline="0"/>
              <a:t>3. </a:t>
            </a:r>
            <a:r>
              <a:rPr lang="en-GB" b="0" baseline="0"/>
              <a:t>You could point out that the noun ‘girl’ has a neuter gender. This just shows that ALL nouns have gender, and in German this is not always in ways that you expect. Gender on nouns is very ‘abstract’! It has to be learnt, and can’t really be guessed or worked out in German.</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064422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b="1"/>
            </a:br>
            <a:br>
              <a:rPr lang="en-GB" b="1"/>
            </a:br>
            <a:r>
              <a:rPr lang="en-GB" b="1"/>
              <a:t>Aim: </a:t>
            </a:r>
            <a:r>
              <a:rPr lang="en-GB" b="0"/>
              <a:t>To present/introduce</a:t>
            </a:r>
            <a:r>
              <a:rPr lang="en-GB" b="0" baseline="0"/>
              <a:t> the active nouns from the tasks that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Procedure:</a:t>
            </a:r>
            <a:br>
              <a:rPr lang="en-GB"/>
            </a:br>
            <a:r>
              <a:rPr lang="en-GB"/>
              <a:t>1. </a:t>
            </a:r>
            <a:r>
              <a:rPr lang="en-GB" baseline="0"/>
              <a:t>Students predict to which word for ‘the’ each noun will fly – der, die or das?</a:t>
            </a:r>
            <a:br>
              <a:rPr lang="en-GB" baseline="0"/>
            </a:br>
            <a:r>
              <a:rPr lang="en-GB"/>
              <a:t>2. </a:t>
            </a:r>
            <a:r>
              <a:rPr lang="en-GB" baseline="0"/>
              <a:t>This slide has the words as text. The next slide has the nouns as pictures to stimulate recall of the words themselves as well as their gender.</a:t>
            </a:r>
          </a:p>
          <a:p>
            <a:r>
              <a:rPr lang="en-GB" baseline="0"/>
              <a:t>3. </a:t>
            </a:r>
            <a:r>
              <a:rPr lang="en-GB" b="0" baseline="0"/>
              <a:t>Click to make each word appear; click again to make it fly to the correct category.</a:t>
            </a:r>
            <a:endParaRPr lang="en-GB" b="0"/>
          </a:p>
          <a:p>
            <a:endParaRPr lang="en-GB" b="0"/>
          </a:p>
          <a:p>
            <a:r>
              <a:rPr lang="en-GB" b="0" baseline="0"/>
              <a:t>Note: </a:t>
            </a:r>
            <a:r>
              <a:rPr lang="en-GB" baseline="0"/>
              <a:t>It is anticipated that the meaning of many/most of these nouns will be known as many are included as phonics source/cluster words and will have been encountered and practised for pronunciation, but not with a focus on their gender/matching word for ‘the’.</a:t>
            </a:r>
          </a:p>
          <a:p>
            <a:endParaRPr lang="en-GB" baseline="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93262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b="1"/>
            </a:br>
            <a:br>
              <a:rPr lang="en-GB" b="1"/>
            </a:br>
            <a:r>
              <a:rPr lang="en-GB" b="1"/>
              <a:t>Aim: </a:t>
            </a:r>
            <a:r>
              <a:rPr lang="en-GB" b="0"/>
              <a:t>To present/introduce</a:t>
            </a:r>
            <a:r>
              <a:rPr lang="en-GB" b="0" baseline="0"/>
              <a:t> the active nouns from the tasks that follow (alternative/addition to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Procedure:</a:t>
            </a:r>
            <a:br>
              <a:rPr lang="en-GB"/>
            </a:br>
            <a:r>
              <a:rPr lang="en-GB"/>
              <a:t>1. </a:t>
            </a:r>
            <a:r>
              <a:rPr lang="en-GB" baseline="0"/>
              <a:t>Students predict to which word for ‘the’ each noun will fly – der, die or das?</a:t>
            </a:r>
            <a:br>
              <a:rPr lang="en-GB" baseline="0"/>
            </a:br>
            <a:r>
              <a:rPr lang="en-GB"/>
              <a:t>2. </a:t>
            </a:r>
            <a:r>
              <a:rPr lang="en-GB" baseline="0"/>
              <a:t>This slide has the has the nouns as pictures, to stimulate recall of the words themselves as well as their gender.</a:t>
            </a:r>
          </a:p>
          <a:p>
            <a:r>
              <a:rPr lang="en-GB" baseline="0"/>
              <a:t>3. </a:t>
            </a:r>
            <a:r>
              <a:rPr lang="en-GB" b="0" baseline="0"/>
              <a:t>Click to make each picture appear; click again to make it fly to the correct category.</a:t>
            </a:r>
            <a:endParaRPr lang="en-GB" b="0"/>
          </a:p>
          <a:p>
            <a:endParaRPr lang="en-GB" b="0" baseline="0"/>
          </a:p>
          <a:p>
            <a:r>
              <a:rPr lang="en-GB" b="0" baseline="0"/>
              <a:t>Note: </a:t>
            </a:r>
            <a:r>
              <a:rPr lang="en-GB" baseline="0"/>
              <a:t>It is anticipated that the meaning of many/most of these nouns will be known as many are included as phonics source/cluster words and will have been encountered and practised for pronunciation, but not with a focus on their gender/matching word for ‘the’.</a:t>
            </a:r>
          </a:p>
          <a:p>
            <a:endParaRPr lang="en-GB" baseline="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70651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br>
              <a:rPr lang="en-GB" b="1"/>
            </a:br>
            <a:br>
              <a:rPr lang="en-GB" b="1"/>
            </a:br>
            <a:r>
              <a:rPr lang="en-GB" b="1"/>
              <a:t>Aim: </a:t>
            </a:r>
            <a:r>
              <a:rPr lang="en-GB" b="0"/>
              <a:t>To practise recall</a:t>
            </a:r>
            <a:r>
              <a:rPr lang="en-GB" b="0" baseline="0"/>
              <a:t> of nouns and their gender.</a:t>
            </a:r>
          </a:p>
          <a:p>
            <a:endParaRPr lang="en-GB" b="1"/>
          </a:p>
          <a:p>
            <a:r>
              <a:rPr lang="en-GB" b="1"/>
              <a:t>Procedure:</a:t>
            </a:r>
            <a:br>
              <a:rPr lang="en-GB"/>
            </a:br>
            <a:r>
              <a:rPr lang="en-GB"/>
              <a:t>1. S</a:t>
            </a:r>
            <a:r>
              <a:rPr lang="en-GB" baseline="0"/>
              <a:t>tudents find the odd one out by identifying the gender of each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reveal</a:t>
            </a:r>
            <a:r>
              <a:rPr lang="en-GB" baseline="0"/>
              <a:t> the answers (confirming the genders at the same time) one by one.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065911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a:t>
            </a:r>
            <a:r>
              <a:rPr lang="en-GB" b="0" baseline="0"/>
              <a:t>To practise matching nouns to their gender.</a:t>
            </a:r>
            <a:endParaRPr lang="en-GB" b="0"/>
          </a:p>
          <a:p>
            <a:br>
              <a:rPr lang="en-GB" b="0"/>
            </a:br>
            <a:r>
              <a:rPr lang="en-GB" b="1"/>
              <a:t>Procedure:</a:t>
            </a:r>
          </a:p>
          <a:p>
            <a:r>
              <a:rPr lang="en-GB" b="0" baseline="0"/>
              <a:t>1. Students select the correct word according to the given gender (definite article).</a:t>
            </a:r>
          </a:p>
          <a:p>
            <a:pPr marL="0" indent="0">
              <a:buNone/>
            </a:pPr>
            <a:r>
              <a:rPr lang="en-GB" baseline="0"/>
              <a:t>2. Elicit the answers 1-5 (answers are animated to highlight the correct noun when you click on the mouse.)</a:t>
            </a:r>
          </a:p>
          <a:p>
            <a:pPr marL="0" indent="0">
              <a:buNone/>
            </a:pPr>
            <a:r>
              <a:rPr lang="en-GB" baseline="0"/>
              <a:t>3. After establishing the correct nouns, elicit the translations for each sentence, giving students 30-60 seconds to ‘think-pair-share’ before taking answers from students, in whole class feedback.</a:t>
            </a:r>
            <a:br>
              <a:rPr lang="en-GB" baseline="0"/>
            </a:br>
            <a:r>
              <a:rPr lang="en-GB" baseline="0"/>
              <a:t>4. Encourage students to consider that this is a written set of ‘scene setting’ instructions.  Ask them what sounds most natural as they translate. </a:t>
            </a:r>
            <a:br>
              <a:rPr lang="en-GB" baseline="0"/>
            </a:br>
            <a:r>
              <a:rPr lang="en-GB" baseline="0"/>
              <a:t>Note that students may first translate ‘macht’ as ‘does/is doing’ - prompt them to realise that we don’t say ‘does/is doing a picnic’ in English and to select a more natural translation ‘has/is having’.  For scene-setting, we usually prefer the present continuous, so 1,2,4 and 5 are likely to be translated with the ‘ing’ form.</a:t>
            </a:r>
          </a:p>
          <a:p>
            <a:pPr marL="0" indent="0">
              <a:buNone/>
            </a:pPr>
            <a:r>
              <a:rPr lang="en-GB" baseline="0"/>
              <a:t>5. The most likely translations are animated to appear on each click.</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r>
              <a:rPr lang="en-GB"/>
              <a:t>Familie [cluster 310],</a:t>
            </a:r>
            <a:r>
              <a:rPr lang="en-GB" baseline="0"/>
              <a:t> </a:t>
            </a:r>
            <a:r>
              <a:rPr lang="en-GB" sz="1200">
                <a:solidFill>
                  <a:schemeClr val="tx1"/>
                </a:solidFill>
                <a:latin typeface="Century Gothic" panose="020B0502020202020204" pitchFamily="34" charset="0"/>
              </a:rPr>
              <a:t>Fußball [cluster 1497], Vater [cluster 216], machen [cluster 49], Picknick [cognate </a:t>
            </a:r>
            <a:r>
              <a:rPr lang="en-GB" sz="1200" baseline="0"/>
              <a:t>˃4034]</a:t>
            </a:r>
            <a:r>
              <a:rPr lang="en-GB" sz="1200">
                <a:solidFill>
                  <a:schemeClr val="tx1"/>
                </a:solidFill>
                <a:latin typeface="Century Gothic" panose="020B0502020202020204" pitchFamily="34" charset="0"/>
              </a:rPr>
              <a:t>, Garten [959] Junge [cluster 630], Eltern [cluster</a:t>
            </a:r>
            <a:r>
              <a:rPr lang="en-GB" sz="1200" baseline="0">
                <a:solidFill>
                  <a:schemeClr val="tx1"/>
                </a:solidFill>
                <a:latin typeface="Century Gothic" panose="020B0502020202020204" pitchFamily="34" charset="0"/>
              </a:rPr>
              <a:t> </a:t>
            </a:r>
            <a:r>
              <a:rPr lang="en-GB" sz="1200">
                <a:solidFill>
                  <a:schemeClr val="tx1"/>
                </a:solidFill>
                <a:latin typeface="Century Gothic" panose="020B0502020202020204" pitchFamily="34" charset="0"/>
              </a:rPr>
              <a:t>351], sitzen [cluster 261], Gras</a:t>
            </a:r>
            <a:r>
              <a:rPr lang="en-GB" sz="1200" baseline="0">
                <a:solidFill>
                  <a:schemeClr val="tx1"/>
                </a:solidFill>
                <a:latin typeface="Century Gothic" panose="020B0502020202020204" pitchFamily="34" charset="0"/>
              </a:rPr>
              <a:t> [cognate </a:t>
            </a:r>
            <a:r>
              <a:rPr lang="en-GB" sz="1200" baseline="0"/>
              <a:t>3313</a:t>
            </a:r>
            <a:r>
              <a:rPr lang="en-GB" sz="1200" baseline="0">
                <a:solidFill>
                  <a:schemeClr val="tx1"/>
                </a:solidFill>
                <a:latin typeface="Century Gothic" panose="020B0502020202020204" pitchFamily="34" charset="0"/>
              </a:rPr>
              <a:t>] </a:t>
            </a:r>
            <a:r>
              <a:rPr lang="en-GB" sz="1200">
                <a:solidFill>
                  <a:schemeClr val="tx1"/>
                </a:solidFill>
                <a:latin typeface="Century Gothic" panose="020B0502020202020204" pitchFamily="34" charset="0"/>
              </a:rPr>
              <a:t>Mutter [cluster 227], Mädchen [cluster 537], haben</a:t>
            </a:r>
            <a:r>
              <a:rPr lang="en-GB" sz="1200" baseline="0">
                <a:solidFill>
                  <a:schemeClr val="tx1"/>
                </a:solidFill>
                <a:latin typeface="Century Gothic" panose="020B0502020202020204" pitchFamily="34" charset="0"/>
              </a:rPr>
              <a:t> [cluster 7], </a:t>
            </a:r>
            <a:r>
              <a:rPr lang="en-GB" sz="1200">
                <a:solidFill>
                  <a:schemeClr val="tx1"/>
                </a:solidFill>
                <a:latin typeface="Century Gothic" panose="020B0502020202020204" pitchFamily="34" charset="0"/>
              </a:rPr>
              <a:t>Buch [source</a:t>
            </a:r>
            <a:r>
              <a:rPr lang="en-GB" sz="1200" baseline="0">
                <a:solidFill>
                  <a:schemeClr val="tx1"/>
                </a:solidFill>
                <a:latin typeface="Century Gothic" panose="020B0502020202020204" pitchFamily="34" charset="0"/>
              </a:rPr>
              <a:t> </a:t>
            </a:r>
            <a:r>
              <a:rPr lang="en-GB" sz="1200">
                <a:solidFill>
                  <a:schemeClr val="tx1"/>
                </a:solidFill>
                <a:latin typeface="Century Gothic" panose="020B0502020202020204" pitchFamily="34" charset="0"/>
              </a:rPr>
              <a:t>295]</a:t>
            </a:r>
          </a:p>
          <a:p>
            <a:r>
              <a:rPr lang="en-GB" sz="1200" baseline="0">
                <a:solidFill>
                  <a:schemeClr val="tx1"/>
                </a:solidFill>
                <a:latin typeface="Century Gothic" panose="020B0502020202020204" pitchFamily="34" charset="0"/>
              </a:rPr>
              <a:t>trinken [608], </a:t>
            </a:r>
            <a:r>
              <a:rPr lang="en-GB" sz="1200">
                <a:solidFill>
                  <a:schemeClr val="tx1"/>
                </a:solidFill>
                <a:latin typeface="Century Gothic" panose="020B0502020202020204" pitchFamily="34" charset="0"/>
              </a:rPr>
              <a:t>Wasser [cluster 297] </a:t>
            </a:r>
            <a:r>
              <a:rPr lang="en-GB" sz="1200" baseline="0">
                <a:solidFill>
                  <a:schemeClr val="tx1"/>
                </a:solidFill>
                <a:latin typeface="Century Gothic" panose="020B0502020202020204" pitchFamily="34" charset="0"/>
              </a:rPr>
              <a:t>spielen [source 197]</a:t>
            </a:r>
            <a:r>
              <a:rPr lang="en-GB" sz="1200" baseline="0">
                <a:solidFill>
                  <a:schemeClr val="tx1"/>
                </a:solidFill>
                <a:latin typeface="+mn-lt"/>
              </a:rPr>
              <a:t>, </a:t>
            </a:r>
            <a:r>
              <a:rPr lang="en-GB" sz="1200" baseline="0">
                <a:solidFill>
                  <a:schemeClr val="tx1"/>
                </a:solidFill>
                <a:latin typeface="Century Gothic" panose="020B0502020202020204" pitchFamily="34" charset="0"/>
              </a:rPr>
              <a:t>mit [cluster 13], </a:t>
            </a:r>
            <a:r>
              <a:rPr lang="en-GB" sz="1200">
                <a:solidFill>
                  <a:schemeClr val="tx1"/>
                </a:solidFill>
                <a:latin typeface="Century Gothic" panose="020B0502020202020204" pitchFamily="34" charset="0"/>
              </a:rPr>
              <a:t>Freund</a:t>
            </a:r>
            <a:r>
              <a:rPr lang="en-GB" sz="1200" baseline="0">
                <a:solidFill>
                  <a:schemeClr val="tx1"/>
                </a:solidFill>
                <a:latin typeface="Century Gothic" panose="020B0502020202020204" pitchFamily="34" charset="0"/>
              </a:rPr>
              <a:t> [cluster 327] </a:t>
            </a:r>
          </a:p>
          <a:p>
            <a:endParaRPr lang="de-DE" sz="1200" b="0" i="0" u="none" strike="noStrike" kern="1200" cap="none" baseline="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endParaRPr lang="en-GB"/>
          </a:p>
          <a:p>
            <a:endParaRPr lang="en-GB" sz="1200" baseline="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a:solidFill>
                <a:schemeClr val="tx1"/>
              </a:solidFill>
              <a:latin typeface="Century Gothic" panose="020B0502020202020204" pitchFamily="34" charset="0"/>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31528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a:t>
            </a:r>
            <a:r>
              <a:rPr lang="en-GB" b="0" baseline="0"/>
              <a:t>To practise matching nouns to their gender (continuation of the activity on the previous slide).</a:t>
            </a:r>
            <a:endParaRPr lang="en-GB" b="0"/>
          </a:p>
          <a:p>
            <a:br>
              <a:rPr lang="en-GB"/>
            </a:br>
            <a:r>
              <a:rPr lang="en-GB" b="1"/>
              <a:t>Procedure:</a:t>
            </a:r>
          </a:p>
          <a:p>
            <a:r>
              <a:rPr lang="en-GB" b="0" baseline="0"/>
              <a:t>1. Students select the correct word according to the given gender (definite article).</a:t>
            </a:r>
          </a:p>
          <a:p>
            <a:pPr marL="0" indent="0">
              <a:buNone/>
            </a:pPr>
            <a:r>
              <a:rPr lang="en-GB" baseline="0"/>
              <a:t>2. Elicit the answers 1-5 (answers are animated to highlight the correct noun when you click on the mouse.)</a:t>
            </a:r>
          </a:p>
          <a:p>
            <a:pPr marL="0" indent="0">
              <a:buNone/>
            </a:pPr>
            <a:r>
              <a:rPr lang="en-GB" baseline="0"/>
              <a:t>3. After establishing the correct nouns, elicit the translations for each sentence, giving students 30-60 seconds to ‘think-pair-share’ before taking answers from students, in whole class feedback.</a:t>
            </a:r>
            <a:br>
              <a:rPr lang="en-GB" baseline="0"/>
            </a:br>
            <a:r>
              <a:rPr lang="en-GB" baseline="0"/>
              <a:t>4. Encourage students to consider that this is a written set of ‘scene setting’ instructions.  Ask them what sounds most natural as they translate. </a:t>
            </a:r>
            <a:br>
              <a:rPr lang="en-GB" baseline="0"/>
            </a:br>
            <a:r>
              <a:rPr lang="en-GB" baseline="0"/>
              <a:t>Suggest to them that now things start to happen in the scene, they may find it more natural to use the present simple.</a:t>
            </a:r>
          </a:p>
          <a:p>
            <a:pPr marL="0" indent="0">
              <a:buNone/>
            </a:pPr>
            <a:r>
              <a:rPr lang="en-GB" baseline="0"/>
              <a:t>5. The most likely translations are animated to appear on each click.</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a:p>
          <a:p>
            <a:r>
              <a:rPr lang="en-GB"/>
              <a:t>Haus</a:t>
            </a:r>
            <a:r>
              <a:rPr lang="en-GB" baseline="0"/>
              <a:t> [source 159], sein [2], klein [cluster 114], und [source 2], rund [cluster 316] gehen [69] gro</a:t>
            </a:r>
            <a:r>
              <a:rPr lang="en-GB" baseline="0">
                <a:latin typeface="Calibri" panose="020F0502020204030204" pitchFamily="34" charset="0"/>
              </a:rPr>
              <a:t>ß [source 74], neu [cluster 80] kommen [61] </a:t>
            </a:r>
          </a:p>
          <a:p>
            <a:r>
              <a:rPr lang="en-GB" baseline="0">
                <a:latin typeface="Calibri" panose="020F0502020204030204" pitchFamily="34" charset="0"/>
              </a:rPr>
              <a:t>wieder [cluster 75] explodieren [</a:t>
            </a:r>
            <a:r>
              <a:rPr lang="en-GB" sz="1200">
                <a:solidFill>
                  <a:schemeClr val="tx1"/>
                </a:solidFill>
                <a:latin typeface="Century Gothic" panose="020B0502020202020204" pitchFamily="34" charset="0"/>
              </a:rPr>
              <a:t>cognate </a:t>
            </a:r>
            <a:r>
              <a:rPr lang="en-GB" sz="1200" baseline="0"/>
              <a:t>˃4034]</a:t>
            </a:r>
            <a:endParaRPr lang="en-GB"/>
          </a:p>
          <a:p>
            <a:endParaRPr lang="de-DE" sz="1200" b="0" i="0" u="none" strike="noStrike" kern="1200" cap="none" baseline="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577616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a:t>
            </a:r>
            <a:r>
              <a:rPr lang="en-GB" b="0" baseline="0"/>
              <a:t>To practise matching nouns to their gender and semantic context.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Procedure:</a:t>
            </a:r>
          </a:p>
          <a:p>
            <a:r>
              <a:rPr lang="en-GB" b="0" baseline="0"/>
              <a:t>1. Students listen to the recording (the nouns are obscured) and read the text in the third column; based on the article heard (and considering the meaning) they select the correct noun from the three choices and indicate its gender (selecting the definite article).</a:t>
            </a:r>
          </a:p>
          <a:p>
            <a:pPr marL="0" indent="0">
              <a:buNone/>
            </a:pPr>
            <a:r>
              <a:rPr lang="en-GB" baseline="0"/>
              <a:t>2. Click to reveal the answers one by one.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Century Gothic" panose="020B0502020202020204" pitchFamily="34" charset="0"/>
              </a:rPr>
              <a:t>Transcript</a:t>
            </a:r>
            <a:r>
              <a:rPr lang="en-GB" sz="120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Century Gothic" panose="020B0502020202020204" pitchFamily="34" charset="0"/>
              </a:rPr>
              <a:t>Note: </a:t>
            </a:r>
            <a:r>
              <a:rPr lang="en-GB" sz="1200"/>
              <a:t>Recordings have </a:t>
            </a:r>
            <a:r>
              <a:rPr lang="en-GB" sz="1200" baseline="0"/>
              <a:t>blender noises inserted instead of the words in square brackets.</a:t>
            </a:r>
            <a:endParaRPr lang="en-GB" sz="1200">
              <a:latin typeface="Century Gothic" panose="020B0502020202020204" pitchFamily="34" charset="0"/>
            </a:endParaRPr>
          </a:p>
          <a:p>
            <a:pPr marL="0" indent="0">
              <a:buNone/>
            </a:pPr>
            <a:r>
              <a:rPr lang="en-GB" sz="1200">
                <a:latin typeface="Century Gothic" panose="020B0502020202020204" pitchFamily="34" charset="0"/>
              </a:rPr>
              <a:t>1. Die [Nacht] ist sehr dunkel.</a:t>
            </a:r>
          </a:p>
          <a:p>
            <a:pPr marL="0" indent="0">
              <a:buNone/>
            </a:pPr>
            <a:r>
              <a:rPr lang="en-GB" sz="1200">
                <a:latin typeface="Century Gothic" panose="020B0502020202020204" pitchFamily="34" charset="0"/>
              </a:rPr>
              <a:t>2. Der [Mann] steht in einer Kirche.</a:t>
            </a:r>
          </a:p>
          <a:p>
            <a:pPr marL="0" indent="0">
              <a:buNone/>
            </a:pPr>
            <a:r>
              <a:rPr lang="en-GB" sz="1200">
                <a:latin typeface="Century Gothic" panose="020B0502020202020204" pitchFamily="34" charset="0"/>
              </a:rPr>
              <a:t>3. Der [Grund] ist nicht klar.</a:t>
            </a:r>
          </a:p>
          <a:p>
            <a:pPr marL="0" indent="0">
              <a:buNone/>
            </a:pPr>
            <a:r>
              <a:rPr lang="en-GB" sz="1200">
                <a:latin typeface="Century Gothic" panose="020B0502020202020204" pitchFamily="34" charset="0"/>
              </a:rPr>
              <a:t>4. Der [Mann] findet einen Körper! Was?!</a:t>
            </a:r>
          </a:p>
          <a:p>
            <a:pPr marL="0" indent="0">
              <a:buNone/>
            </a:pPr>
            <a:r>
              <a:rPr lang="en-GB" sz="1200">
                <a:latin typeface="Century Gothic" panose="020B0502020202020204" pitchFamily="34" charset="0"/>
              </a:rPr>
              <a:t>5. Der [Kopf] ist rot und blutig.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a:p>
          <a:p>
            <a:r>
              <a:rPr lang="en-GB" sz="1200"/>
              <a:t>die</a:t>
            </a:r>
            <a:r>
              <a:rPr lang="en-GB" sz="1200" baseline="0"/>
              <a:t> Nacht [cluster 335], sehr [70], dunkel [cluster 819]</a:t>
            </a:r>
          </a:p>
          <a:p>
            <a:r>
              <a:rPr lang="en-GB" sz="1200" baseline="0"/>
              <a:t>der Mann [cluster 131], stehen [cluster 210], Kirche [cluster 519]</a:t>
            </a:r>
          </a:p>
          <a:p>
            <a:r>
              <a:rPr lang="en-GB" sz="1200" baseline="0"/>
              <a:t>der Grund [cluster 230], nicht [cluster 12], klar [cluster 255]</a:t>
            </a:r>
          </a:p>
          <a:p>
            <a:r>
              <a:rPr lang="en-GB" sz="1200" baseline="0"/>
              <a:t>finden [source 110], der Körper [cluster 617], was [cluster 39]</a:t>
            </a:r>
          </a:p>
          <a:p>
            <a:r>
              <a:rPr lang="en-GB" sz="1200" baseline="0"/>
              <a:t>der Kopf [source 279], sein [cluster 3], rot [cluster 381], blutig [cognate ˃2000]</a:t>
            </a:r>
          </a:p>
          <a:p>
            <a:r>
              <a:rPr lang="en-GB" sz="1200" baseline="0"/>
              <a:t>die Hand [cluster 179], haben [7], keine [50], Finger [cognate 1034]</a:t>
            </a:r>
          </a:p>
          <a:p>
            <a:r>
              <a:rPr lang="en-GB" sz="1200" baseline="0"/>
              <a:t>sehen [81], das Monster [cognate ˃2000], jetzt [62], Hilfe [cluster 737]</a:t>
            </a:r>
          </a:p>
          <a:p>
            <a:r>
              <a:rPr lang="en-GB" sz="1200" baseline="0"/>
              <a:t>die Tür [source 400], offen [cluster 382]</a:t>
            </a:r>
          </a:p>
          <a:p>
            <a:r>
              <a:rPr lang="en-GB" sz="1200" baseline="0"/>
              <a:t>das Monster [cognate ˃2000], kommen [cluster 61], </a:t>
            </a:r>
            <a:r>
              <a:rPr lang="en-GB" sz="1200">
                <a:solidFill>
                  <a:srgbClr val="000066"/>
                </a:solidFill>
                <a:latin typeface="Century Gothic" panose="020B0502020202020204" pitchFamily="34" charset="0"/>
              </a:rPr>
              <a:t>plötzlich [source 459], </a:t>
            </a:r>
            <a:r>
              <a:rPr lang="en-GB" sz="1200" baseline="0"/>
              <a:t>Kirche [cluster 519]</a:t>
            </a:r>
          </a:p>
          <a:p>
            <a:r>
              <a:rPr lang="en-GB" sz="1200" baseline="0"/>
              <a:t>das Programm [cognate 464], enden [cognate 1846] </a:t>
            </a:r>
          </a:p>
          <a:p>
            <a:endParaRPr lang="de-DE" sz="1200" b="0" i="0" u="none" strike="noStrike" kern="1200" cap="none" baseline="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endParaRPr lang="en-GB" sz="1200"/>
          </a:p>
          <a:p>
            <a:endParaRPr lang="en-GB" sz="1200"/>
          </a:p>
          <a:p>
            <a:endParaRPr lang="en-GB" sz="1200"/>
          </a:p>
          <a:p>
            <a:endParaRPr lang="en-GB" sz="1200"/>
          </a:p>
          <a:p>
            <a:endParaRPr lang="en-GB" sz="1200"/>
          </a:p>
          <a:p>
            <a:endParaRPr lang="en-GB" sz="1200" baseline="0"/>
          </a:p>
          <a:p>
            <a:endParaRPr lang="en-GB" sz="1200" baseline="0"/>
          </a:p>
          <a:p>
            <a:endParaRPr lang="en-GB" sz="1200" baseline="0"/>
          </a:p>
          <a:p>
            <a:endParaRPr lang="en-GB" sz="120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399266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a:t>
            </a:r>
            <a:r>
              <a:rPr lang="en-GB" b="0" baseline="0"/>
              <a:t>To practise matching nouns to their gender and semantic context (continuation of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this time the choices of definite article</a:t>
            </a:r>
            <a:r>
              <a:rPr lang="en-GB" baseline="0"/>
              <a:t> are not visible, forcing recall of these, and neither is the complement of the sentence (forcing students to listen for the semantic context).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p>
          <a:p>
            <a:r>
              <a:rPr lang="en-GB" b="0" baseline="0"/>
              <a:t>1. Students listen to the recording (the nouns are obscured); based on the article heard they select the correct noun from the three choices and indicate its gender (writing in the definite article). They then make notes in English on the full meaning conveyed by each sentence.</a:t>
            </a:r>
          </a:p>
          <a:p>
            <a:pPr marL="0" indent="0">
              <a:buNone/>
            </a:pPr>
            <a:r>
              <a:rPr lang="en-GB" baseline="0"/>
              <a:t>2. The answers are revealed one by one on the following slide.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Century Gothic" panose="020B0502020202020204" pitchFamily="34" charset="0"/>
              </a:rPr>
              <a:t>Transcript</a:t>
            </a:r>
            <a:r>
              <a:rPr lang="en-GB" sz="120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Century Gothic" panose="020B0502020202020204" pitchFamily="34" charset="0"/>
              </a:rPr>
              <a:t>Note: </a:t>
            </a:r>
            <a:r>
              <a:rPr lang="en-GB" sz="1200"/>
              <a:t>Recordings have </a:t>
            </a:r>
            <a:r>
              <a:rPr lang="en-GB" sz="1200" baseline="0"/>
              <a:t>blender noises inserted instead of the words in square brackets.</a:t>
            </a:r>
            <a:endParaRPr lang="en-GB" sz="1200">
              <a:latin typeface="Century Gothic" panose="020B0502020202020204" pitchFamily="34" charset="0"/>
            </a:endParaRPr>
          </a:p>
          <a:p>
            <a:pPr marL="0" indent="0">
              <a:buNone/>
            </a:pPr>
            <a:r>
              <a:rPr lang="en-GB" sz="1200">
                <a:latin typeface="Century Gothic" panose="020B0502020202020204" pitchFamily="34" charset="0"/>
              </a:rPr>
              <a:t>6.  Die[ Hand] hat keine Finger.</a:t>
            </a:r>
          </a:p>
          <a:p>
            <a:pPr marL="0" indent="0">
              <a:buNone/>
            </a:pPr>
            <a:r>
              <a:rPr lang="en-GB" sz="1200">
                <a:latin typeface="Century Gothic" panose="020B0502020202020204" pitchFamily="34" charset="0"/>
              </a:rPr>
              <a:t>7.  Der [Mann] sieht jetzt ein Monster. Hilfe!</a:t>
            </a:r>
          </a:p>
          <a:p>
            <a:pPr marL="0" indent="0">
              <a:buNone/>
            </a:pPr>
            <a:r>
              <a:rPr lang="en-GB" sz="1200">
                <a:latin typeface="Century Gothic" panose="020B0502020202020204" pitchFamily="34" charset="0"/>
              </a:rPr>
              <a:t>8.  Die [Tür] ist da.</a:t>
            </a:r>
          </a:p>
          <a:p>
            <a:pPr marL="0" indent="0">
              <a:buNone/>
            </a:pPr>
            <a:r>
              <a:rPr lang="en-GB" sz="1200">
                <a:latin typeface="Century Gothic" panose="020B0502020202020204" pitchFamily="34" charset="0"/>
              </a:rPr>
              <a:t>9.  Das [Monster] kommt plötzlich in die Kirche.</a:t>
            </a:r>
          </a:p>
          <a:p>
            <a:pPr marL="0" indent="0">
              <a:buNone/>
            </a:pPr>
            <a:r>
              <a:rPr lang="en-GB" sz="1200">
                <a:latin typeface="Century Gothic" panose="020B0502020202020204" pitchFamily="34" charset="0"/>
              </a:rPr>
              <a:t>10.  Das [Computerspiel] endet! O nein!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a:p>
          <a:p>
            <a:r>
              <a:rPr lang="en-GB" sz="1200"/>
              <a:t>die</a:t>
            </a:r>
            <a:r>
              <a:rPr lang="en-GB" sz="1200" baseline="0"/>
              <a:t> Nacht [cluster 335], sehr [70], dunkel [cluster 819]</a:t>
            </a:r>
          </a:p>
          <a:p>
            <a:r>
              <a:rPr lang="en-GB" sz="1200" baseline="0"/>
              <a:t>der Mann [cluster 131], stehen [cluster 210], Kirche [cluster 519]</a:t>
            </a:r>
          </a:p>
          <a:p>
            <a:r>
              <a:rPr lang="en-GB" sz="1200" baseline="0"/>
              <a:t>der Grund [cluster 230], nicht [cluster 12], klar [cluster 255]</a:t>
            </a:r>
          </a:p>
          <a:p>
            <a:r>
              <a:rPr lang="en-GB" sz="1200" baseline="0"/>
              <a:t>finden [source 110], der Körper [cluster 617], was [cluster 39]</a:t>
            </a:r>
          </a:p>
          <a:p>
            <a:r>
              <a:rPr lang="en-GB" sz="1200" baseline="0"/>
              <a:t>der Kopf [source 279], sein [cluster 3], rot [cluster 381], blutig [cognate ˃2000]</a:t>
            </a:r>
          </a:p>
          <a:p>
            <a:r>
              <a:rPr lang="en-GB" sz="1200" baseline="0"/>
              <a:t>die Hand [cluster 179], haben [7], keine [50], Finger [cognate 1034]</a:t>
            </a:r>
          </a:p>
          <a:p>
            <a:r>
              <a:rPr lang="en-GB" sz="1200" baseline="0"/>
              <a:t>sehen [81], das Monster [cognate ˃2000], jetzt [62], Hilfe [cluster 737]</a:t>
            </a:r>
          </a:p>
          <a:p>
            <a:r>
              <a:rPr lang="en-GB" sz="1200" baseline="0"/>
              <a:t>die Tür [source 400], offen [cluster 382]</a:t>
            </a:r>
          </a:p>
          <a:p>
            <a:r>
              <a:rPr lang="en-GB" sz="1200" baseline="0"/>
              <a:t>das Monster [cognate ˃2000], kommen [cluster 61], </a:t>
            </a:r>
            <a:r>
              <a:rPr lang="en-GB" sz="1200">
                <a:solidFill>
                  <a:srgbClr val="000066"/>
                </a:solidFill>
                <a:latin typeface="Century Gothic" panose="020B0502020202020204" pitchFamily="34" charset="0"/>
              </a:rPr>
              <a:t>plötzlich [source 459], </a:t>
            </a:r>
            <a:r>
              <a:rPr lang="en-GB" sz="1200" baseline="0"/>
              <a:t>Kirche [cluster 519]</a:t>
            </a:r>
          </a:p>
          <a:p>
            <a:r>
              <a:rPr lang="en-GB" sz="1200" baseline="0"/>
              <a:t>das Programm [cognate 464], enden [cognate 1846] </a:t>
            </a:r>
          </a:p>
          <a:p>
            <a:endParaRPr lang="de-DE" sz="1200" b="0" i="0" u="none" strike="noStrike" kern="1200" cap="none" baseline="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endParaRPr lang="en-GB" sz="120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64469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a:t>
            </a:r>
            <a:r>
              <a:rPr lang="en-GB" b="0" baseline="0"/>
              <a:t> share the context for the lesson (i.e. story), whilst </a:t>
            </a:r>
            <a:r>
              <a:rPr lang="en-GB" sz="1200" b="0" kern="1200">
                <a:solidFill>
                  <a:schemeClr val="tx1"/>
                </a:solidFill>
                <a:effectLst/>
                <a:latin typeface="+mn-lt"/>
                <a:ea typeface="+mn-ea"/>
                <a:cs typeface="+mn-cs"/>
              </a:rPr>
              <a:t>revising previously-met vocabulary.</a:t>
            </a:r>
            <a:endParaRPr lang="en-GB" b="0" i="0" baseline="0"/>
          </a:p>
          <a:p>
            <a:endParaRPr lang="en-GB" b="1"/>
          </a:p>
          <a:p>
            <a:r>
              <a:rPr lang="en-GB" b="1"/>
              <a:t>Procedure:</a:t>
            </a:r>
            <a:br>
              <a:rPr lang="en-GB"/>
            </a:br>
            <a:r>
              <a:rPr lang="en-GB"/>
              <a:t>1. Students say</a:t>
            </a:r>
            <a:r>
              <a:rPr lang="en-GB" baseline="0"/>
              <a:t> the German words in turn from left to right, naming the missing letter in each. </a:t>
            </a:r>
          </a:p>
          <a:p>
            <a:r>
              <a:rPr lang="en-GB" baseline="0"/>
              <a:t>These spell out ‘eine Geschichte’ – the theme for this lesson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2. </a:t>
            </a:r>
            <a:r>
              <a:rPr lang="en-GB"/>
              <a:t>When eliciting each word answer,</a:t>
            </a:r>
            <a:r>
              <a:rPr lang="en-GB" baseline="0"/>
              <a:t> elicit also the English meaning, to ensure that students remember it.</a:t>
            </a:r>
            <a:endParaRPr lang="en-GB" i="0" baseline="0"/>
          </a:p>
          <a:p>
            <a:r>
              <a:rPr lang="en-GB" sz="1200" b="0" i="0" kern="1200">
                <a:solidFill>
                  <a:schemeClr val="tx1"/>
                </a:solidFill>
                <a:effectLst/>
                <a:latin typeface="+mn-lt"/>
                <a:ea typeface="+mn-ea"/>
                <a:cs typeface="+mn-cs"/>
              </a:rPr>
              <a:t>3.</a:t>
            </a:r>
            <a:r>
              <a:rPr lang="en-GB" sz="1200" b="0" i="0" kern="1200" baseline="0">
                <a:solidFill>
                  <a:schemeClr val="tx1"/>
                </a:solidFill>
                <a:effectLst/>
                <a:latin typeface="+mn-lt"/>
                <a:ea typeface="+mn-ea"/>
                <a:cs typeface="+mn-cs"/>
              </a:rPr>
              <a:t> </a:t>
            </a:r>
            <a:r>
              <a:rPr lang="en-GB"/>
              <a:t>Answers appear on successive mouse click.</a:t>
            </a:r>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177258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a:t>
            </a:r>
            <a:r>
              <a:rPr lang="en-GB" b="1" baseline="0"/>
              <a:t> slide provides the animated answers to the activity on the previous slide</a:t>
            </a:r>
            <a:endParaRPr lang="en-GB" b="1"/>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179309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 (all 12 vocabulary slides in this sequence)</a:t>
            </a:r>
            <a:br>
              <a:rPr lang="en-GB" b="1"/>
            </a:br>
            <a:br>
              <a:rPr lang="en-GB" b="1"/>
            </a:br>
            <a:r>
              <a:rPr lang="en-GB" b="1"/>
              <a:t>Aim: </a:t>
            </a:r>
            <a:r>
              <a:rPr lang="en-GB" b="0"/>
              <a:t>To practise recall</a:t>
            </a:r>
            <a:r>
              <a:rPr lang="en-GB" b="0" baseline="0"/>
              <a:t> of this week’s vocabulary set (adding ‘Computerspiel’ as used in the previous acitivity).</a:t>
            </a:r>
            <a:endParaRPr lang="en-GB" b="0"/>
          </a:p>
          <a:p>
            <a:endParaRPr lang="en-GB" b="1"/>
          </a:p>
          <a:p>
            <a:r>
              <a:rPr lang="en-GB" b="1"/>
              <a:t>Procedure:</a:t>
            </a:r>
            <a:br>
              <a:rPr lang="en-GB"/>
            </a:br>
            <a:r>
              <a:rPr lang="en-GB" b="0"/>
              <a:t>1. Click once and picture appears.</a:t>
            </a:r>
            <a:r>
              <a:rPr lang="en-GB" b="0" baseline="0"/>
              <a:t> </a:t>
            </a:r>
          </a:p>
          <a:p>
            <a:r>
              <a:rPr lang="en-GB" b="0" baseline="0"/>
              <a:t>2. Elicit the German from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Note: This could be done orally OR written on mini whiteboards/in books.</a:t>
            </a:r>
            <a:br>
              <a:rPr lang="en-GB" b="0" baseline="0"/>
            </a:br>
            <a:r>
              <a:rPr lang="en-GB" b="0" baseline="0"/>
              <a:t>3. Click on the picture to check the answer / confirm the spelling.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4. Advance through all 12 slides in the same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0"/>
              <a:t>das Computerspiel</a:t>
            </a:r>
            <a:r>
              <a:rPr lang="de-DE" i="0" baseline="0"/>
              <a:t> [739/500]</a:t>
            </a:r>
            <a:endParaRPr lang="de-DE" i="0"/>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68441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644902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882243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52062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453291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702864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473977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63284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02191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du</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a:t>du</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du</a:t>
            </a:r>
            <a:r>
              <a:rPr lang="en-GB"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[52]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621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311267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524186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959397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err="1"/>
              <a:t>Consolidation</a:t>
            </a:r>
            <a:r>
              <a:rPr lang="en-GB" sz="1200" b="0" dirty="0"/>
              <a:t> of SSC </a:t>
            </a:r>
            <a:r>
              <a:rPr lang="en-GB" sz="1200" b="1" dirty="0"/>
              <a:t>[u]</a:t>
            </a:r>
            <a:r>
              <a:rPr lang="en-GB" sz="1200"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err="1"/>
              <a:t>Consolidation</a:t>
            </a:r>
            <a:r>
              <a:rPr lang="de-DE" sz="1200" b="0" dirty="0"/>
              <a:t> </a:t>
            </a:r>
            <a:r>
              <a:rPr lang="de-DE" sz="1200" b="0" dirty="0" err="1"/>
              <a:t>of</a:t>
            </a:r>
            <a:r>
              <a:rPr lang="de-DE" sz="1200" b="0" dirty="0"/>
              <a:t> </a:t>
            </a:r>
            <a:r>
              <a:rPr lang="de-DE" sz="1200" b="0" dirty="0" err="1"/>
              <a:t>singular</a:t>
            </a:r>
            <a:r>
              <a:rPr lang="de-DE" sz="1200" b="0" baseline="0" dirty="0"/>
              <a:t> definite </a:t>
            </a:r>
            <a:r>
              <a:rPr lang="de-DE" sz="1200" b="0" baseline="0" dirty="0" err="1"/>
              <a:t>articles</a:t>
            </a:r>
            <a:endParaRPr lang="de-DE"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arbeiten [234] kochen [1481] putzen [3586] sitzen [231] Auto [361] Boden [536] Garten [1158] Liste [1792] Zimmer [665] nochmal [1984] ich verstehe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zu Hause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Hausaufgaben [</a:t>
            </a:r>
            <a:r>
              <a:rPr lang="de-DE" sz="1200" b="0" i="0" u="none" strike="noStrike" kern="1200" cap="none" dirty="0" err="1">
                <a:solidFill>
                  <a:schemeClr val="tx1"/>
                </a:solidFill>
                <a:effectLst/>
                <a:latin typeface="+mn-lt"/>
                <a:ea typeface="Calibri"/>
                <a:cs typeface="Calibri"/>
                <a:sym typeface="Calibri"/>
              </a:rPr>
              <a:t>Haus+aufgabe</a:t>
            </a:r>
            <a:r>
              <a:rPr lang="de-DE"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a:t>
            </a:r>
            <a:r>
              <a:rPr lang="en-GB" i="1"/>
              <a:t>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102829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aseline="0"/>
              <a:t>To recap what students were taught in Week 1 about the long/short [a] SSC.</a:t>
            </a:r>
            <a:br>
              <a:rPr lang="en-GB" baseline="0"/>
            </a:br>
            <a:endParaRPr lang="en-GB" baseline="0"/>
          </a:p>
          <a:p>
            <a:r>
              <a:rPr lang="en-GB" b="1" baseline="0"/>
              <a:t>Note: </a:t>
            </a:r>
            <a:r>
              <a:rPr lang="en-GB" baseline="0"/>
              <a:t>Here we include ‘hundert’ and ‘Uhr’, which students will be taught soon when they learn other SSC.</a:t>
            </a:r>
          </a:p>
          <a:p>
            <a:br>
              <a:rPr lang="en-GB" b="1"/>
            </a:br>
            <a:r>
              <a:rPr lang="en-GB" b="1"/>
              <a:t>Procedure:</a:t>
            </a:r>
            <a:br>
              <a:rPr lang="en-GB"/>
            </a:br>
            <a:r>
              <a:rPr lang="en-GB"/>
              <a:t>1. Click to animate the explanation.</a:t>
            </a:r>
          </a:p>
          <a:p>
            <a:r>
              <a:rPr lang="en-GB" b="0"/>
              <a:t>2</a:t>
            </a:r>
            <a:r>
              <a:rPr lang="en-GB"/>
              <a:t>.</a:t>
            </a:r>
            <a:r>
              <a:rPr lang="en-GB" baseline="0"/>
              <a:t> </a:t>
            </a:r>
            <a:r>
              <a:rPr lang="en-GB"/>
              <a:t>Ensure students’ understanding</a:t>
            </a:r>
            <a:r>
              <a:rPr lang="en-GB" baseline="0"/>
              <a:t> at each stage.</a:t>
            </a:r>
            <a:endParaRPr lang="en-GB"/>
          </a:p>
          <a:p>
            <a:endParaRPr lang="en-GB" baseline="0"/>
          </a:p>
          <a:p>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a:p>
          <a:p>
            <a:r>
              <a:rPr lang="en-GB" baseline="0"/>
              <a:t>hundert [945] and Uhr [349]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1380540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distinguishing</a:t>
            </a:r>
            <a:r>
              <a:rPr lang="en-GB" b="0" baseline="0" dirty="0"/>
              <a:t> between the long and short ‘u’ sound.</a:t>
            </a:r>
          </a:p>
          <a:p>
            <a:br>
              <a:rPr lang="en-GB" b="0" baseline="0" dirty="0"/>
            </a:br>
            <a:r>
              <a:rPr lang="en-GB" b="1" baseline="0" dirty="0"/>
              <a:t>Note: </a:t>
            </a:r>
            <a:r>
              <a:rPr lang="en-GB" baseline="0" dirty="0"/>
              <a:t>This task includes some unknown high-frequency words that will soon be appearing on the SOW, as well as a few known words.</a:t>
            </a:r>
            <a:br>
              <a:rPr lang="en-GB" baseline="0" dirty="0"/>
            </a:br>
            <a:endParaRPr lang="en-GB" baseline="0" dirty="0"/>
          </a:p>
          <a:p>
            <a:r>
              <a:rPr lang="en-GB" b="1" dirty="0"/>
              <a:t>Procedure:</a:t>
            </a:r>
            <a:br>
              <a:rPr lang="en-GB" dirty="0"/>
            </a:br>
            <a:r>
              <a:rPr lang="en-GB" dirty="0"/>
              <a:t>1. </a:t>
            </a:r>
            <a:r>
              <a:rPr lang="en-GB" baseline="0" dirty="0"/>
              <a:t>Animations are staged to allow R and S to be worked through as examples.</a:t>
            </a:r>
          </a:p>
          <a:p>
            <a:r>
              <a:rPr lang="en-GB" b="0" dirty="0"/>
              <a:t>2</a:t>
            </a:r>
            <a:r>
              <a:rPr lang="en-GB" dirty="0"/>
              <a:t>.</a:t>
            </a:r>
            <a:r>
              <a:rPr lang="en-GB" baseline="0" dirty="0"/>
              <a:t> Then T-V appear together, for students to have a few minutes to work on in pairs before whole class feedback of answers.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263430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12 minutes</a:t>
            </a:r>
            <a:br>
              <a:rPr lang="en-GB" dirty="0"/>
            </a:br>
            <a:br>
              <a:rPr lang="en-GB" b="1" dirty="0"/>
            </a:br>
            <a:r>
              <a:rPr lang="en-GB" b="1" dirty="0"/>
              <a:t>Aim: </a:t>
            </a:r>
            <a:r>
              <a:rPr lang="en-GB" b="0" dirty="0"/>
              <a:t>To</a:t>
            </a:r>
            <a:r>
              <a:rPr lang="en-GB" b="0" baseline="0" dirty="0"/>
              <a:t> p</a:t>
            </a:r>
            <a:r>
              <a:rPr lang="en-GB" b="0" dirty="0"/>
              <a:t>ractise writing</a:t>
            </a:r>
            <a:r>
              <a:rPr lang="en-GB" b="0" baseline="0" dirty="0"/>
              <a:t> </a:t>
            </a:r>
            <a:r>
              <a:rPr lang="en-GB" b="0" dirty="0"/>
              <a:t>sentences</a:t>
            </a:r>
            <a:r>
              <a:rPr lang="en-GB" b="0" baseline="0" dirty="0"/>
              <a:t> using the known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Note:</a:t>
            </a:r>
            <a:r>
              <a:rPr lang="en-GB" b="1" baseline="0" dirty="0"/>
              <a:t> </a:t>
            </a:r>
            <a:r>
              <a:rPr lang="en-GB" b="0" baseline="0" dirty="0"/>
              <a:t>this task cues German present tense using predominantly the present continuous in English (which fits the context for a set of stage/film directions describing a scene before the main action starts).  This provides another opportunity to practise this important cross-linguistic difference in production, written modality.  In the previous lesson we practised comprehension of the same.  Students need repeated practice with this language feature. In addition, this task also practises noun gender, definite/indefinite article differentiation and the use of ‘</a:t>
            </a:r>
            <a:r>
              <a:rPr lang="en-GB" b="0" baseline="0" dirty="0" err="1"/>
              <a:t>kein</a:t>
            </a:r>
            <a:r>
              <a:rPr lang="en-GB" b="0" baseline="0" dirty="0"/>
              <a:t>’, which was introduced several weeks ago.</a:t>
            </a:r>
          </a:p>
          <a:p>
            <a:endParaRPr lang="en-GB" b="0" baseline="0" dirty="0"/>
          </a:p>
          <a:p>
            <a:r>
              <a:rPr lang="en-GB" b="1" dirty="0"/>
              <a:t>Procedure:</a:t>
            </a:r>
            <a:br>
              <a:rPr lang="en-GB" dirty="0"/>
            </a:br>
            <a:r>
              <a:rPr lang="en-GB" dirty="0"/>
              <a:t>1. </a:t>
            </a:r>
            <a:r>
              <a:rPr lang="en-GB" baseline="0" dirty="0"/>
              <a:t>Students translate </a:t>
            </a:r>
            <a:r>
              <a:rPr lang="en-GB" baseline="0" dirty="0" err="1"/>
              <a:t>th</a:t>
            </a:r>
            <a:r>
              <a:rPr lang="en-GB" baseline="0" dirty="0"/>
              <a:t> sentences into German.</a:t>
            </a:r>
          </a:p>
          <a:p>
            <a:r>
              <a:rPr lang="en-GB" b="0" dirty="0"/>
              <a:t>2</a:t>
            </a:r>
            <a:r>
              <a:rPr lang="en-GB" dirty="0"/>
              <a:t>.</a:t>
            </a:r>
            <a:r>
              <a:rPr lang="en-GB" baseline="0" dirty="0"/>
              <a:t> Click to reveal the suggested translations one by one.</a:t>
            </a:r>
            <a:endParaRPr lang="en-GB" b="0" baseline="0" dirty="0"/>
          </a:p>
          <a:p>
            <a:endParaRPr lang="en-GB" b="1" baseline="0" dirty="0"/>
          </a:p>
          <a:p>
            <a:r>
              <a:rPr lang="en-GB" b="1" baseline="0" dirty="0"/>
              <a:t>Note: </a:t>
            </a:r>
            <a:r>
              <a:rPr lang="en-GB" b="0" baseline="0" dirty="0"/>
              <a:t>this task may be deemed too challenging for some groups.  There are several ways to differentiate it to provide scaffolding / reduce the level of challenge.</a:t>
            </a:r>
            <a:br>
              <a:rPr lang="en-GB" b="0" baseline="0" dirty="0"/>
            </a:br>
            <a:r>
              <a:rPr lang="en-GB" b="0" baseline="0" dirty="0"/>
              <a:t>1] Provide the language as an L2 </a:t>
            </a:r>
            <a:r>
              <a:rPr lang="en-GB" b="0" baseline="0" dirty="0">
                <a:sym typeface="Wingdings" panose="05000000000000000000" pitchFamily="2" charset="2"/>
              </a:rPr>
              <a:t> L1 translation.  Students will still engage in mapping the meaning of English present continuous to German present tense.</a:t>
            </a:r>
            <a:br>
              <a:rPr lang="en-GB" b="0" baseline="0" dirty="0">
                <a:sym typeface="Wingdings" panose="05000000000000000000" pitchFamily="2" charset="2"/>
              </a:rPr>
            </a:br>
            <a:r>
              <a:rPr lang="en-GB" b="0" baseline="0" dirty="0">
                <a:sym typeface="Wingdings" panose="05000000000000000000" pitchFamily="2" charset="2"/>
              </a:rPr>
              <a:t>2]  Restructure the task as a jigsaw translation - Provide English and German versions of the text alongside each other, with different gaps.  See the next slide for an example of this.</a:t>
            </a:r>
            <a:br>
              <a:rPr lang="en-GB" b="0" baseline="0" dirty="0">
                <a:sym typeface="Wingdings" panose="05000000000000000000" pitchFamily="2" charset="2"/>
              </a:rPr>
            </a:br>
            <a:r>
              <a:rPr lang="en-GB" b="0" baseline="0" dirty="0">
                <a:sym typeface="Wingdings" panose="05000000000000000000" pitchFamily="2" charset="2"/>
              </a:rPr>
              <a:t>3] As above, but provide the first letter of each of the German words.  This provides only limited support for the vocabulary retrieval but note that it does not allow for such a clear focus on the present continuous / German present tense comparison.</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 alternative ‘jigsaw’ translation task format is to be found on the next slide.</a:t>
            </a:r>
            <a:br>
              <a:rPr lang="en-GB" b="1" dirty="0"/>
            </a:br>
            <a:endParaRPr lang="en-GB"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918600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Alternative ‘jigsaw’ translation task format</a:t>
            </a:r>
            <a:br>
              <a:rPr lang="en-GB" b="1"/>
            </a:br>
            <a:endParaRPr lang="en-GB" b="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872929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introduce</a:t>
            </a:r>
            <a:r>
              <a:rPr lang="en-GB" b="0" baseline="0"/>
              <a:t> and explain the paired speaking activity which follows.</a:t>
            </a:r>
          </a:p>
          <a:p>
            <a:endParaRPr lang="en-GB" b="0" baseline="0"/>
          </a:p>
          <a:p>
            <a:r>
              <a:rPr lang="en-GB" b="1"/>
              <a:t>Procedure:</a:t>
            </a:r>
            <a:br>
              <a:rPr lang="en-GB"/>
            </a:br>
            <a:r>
              <a:rPr lang="en-GB"/>
              <a:t>1. Click to animate the explanation.</a:t>
            </a:r>
          </a:p>
          <a:p>
            <a:r>
              <a:rPr lang="en-GB" b="0"/>
              <a:t>2</a:t>
            </a:r>
            <a:r>
              <a:rPr lang="en-GB"/>
              <a:t>.</a:t>
            </a:r>
            <a:r>
              <a:rPr lang="en-GB" baseline="0"/>
              <a:t> </a:t>
            </a:r>
            <a:r>
              <a:rPr lang="en-GB"/>
              <a:t>Ensure students’ understanding</a:t>
            </a:r>
            <a:r>
              <a:rPr lang="en-GB" baseline="0"/>
              <a:t> at each stage.</a:t>
            </a:r>
            <a:endParaRPr lang="en-GB"/>
          </a:p>
          <a:p>
            <a:endParaRPr lang="en-GB" baseline="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912748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n-lt"/>
              </a:rPr>
              <a:t>DO</a:t>
            </a:r>
            <a:r>
              <a:rPr lang="en-GB" sz="1200" b="1" baseline="0" dirty="0">
                <a:latin typeface="+mn-lt"/>
              </a:rPr>
              <a:t> NOT DISPLAY THIS SLIDE DURING THE ACTIVITY</a:t>
            </a:r>
          </a:p>
          <a:p>
            <a:endParaRPr lang="en-GB" sz="1200" b="1" baseline="0" dirty="0">
              <a:latin typeface="+mn-lt"/>
            </a:endParaRPr>
          </a:p>
          <a:p>
            <a:r>
              <a:rPr lang="en-GB" sz="1200" b="1" baseline="0" dirty="0">
                <a:latin typeface="+mn-lt"/>
              </a:rPr>
              <a:t>This is Partner A’s card, and should be printed out for use during the activity.</a:t>
            </a:r>
            <a:endParaRPr lang="en-GB"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Note: </a:t>
            </a:r>
            <a:r>
              <a:rPr lang="en-GB" sz="1200" b="0" i="0" u="none" strike="noStrike" kern="1200" baseline="0" dirty="0">
                <a:solidFill>
                  <a:schemeClr val="tx1"/>
                </a:solidFill>
                <a:effectLst/>
                <a:latin typeface="+mn-lt"/>
                <a:ea typeface="+mn-ea"/>
                <a:cs typeface="+mn-cs"/>
              </a:rPr>
              <a:t>The German support (on right) can be provided for students as necessary.</a:t>
            </a:r>
            <a:endParaRPr lang="en-GB" sz="1200" b="0" i="0" u="none" strike="noStrike" kern="1200" dirty="0">
              <a:solidFill>
                <a:schemeClr val="tx1"/>
              </a:solidFill>
              <a:effectLst/>
              <a:latin typeface="+mn-lt"/>
              <a:ea typeface="+mn-ea"/>
              <a:cs typeface="+mn-cs"/>
            </a:endParaRPr>
          </a:p>
          <a:p>
            <a:endParaRPr lang="en-GB" b="1" dirty="0">
              <a:latin typeface="+mn-lt"/>
            </a:endParaRPr>
          </a:p>
          <a:p>
            <a:r>
              <a:rPr lang="en-GB" b="1" dirty="0">
                <a:latin typeface="+mn-lt"/>
              </a:rPr>
              <a:t>Timing: 6 minutes</a:t>
            </a:r>
            <a:br>
              <a:rPr lang="en-GB" dirty="0">
                <a:latin typeface="+mn-lt"/>
              </a:rPr>
            </a:br>
            <a:br>
              <a:rPr lang="en-GB" b="1" dirty="0">
                <a:latin typeface="+mn-lt"/>
              </a:rPr>
            </a:br>
            <a:r>
              <a:rPr lang="en-GB" b="1" dirty="0">
                <a:latin typeface="+mn-lt"/>
              </a:rPr>
              <a:t>Aim: </a:t>
            </a:r>
            <a:r>
              <a:rPr lang="en-GB" b="0" baseline="0" dirty="0">
                <a:latin typeface="+mn-lt"/>
              </a:rPr>
              <a:t>To practise matching nouns to their gender (definite article).</a:t>
            </a:r>
            <a:br>
              <a:rPr lang="en-GB" b="0" baseline="0" dirty="0">
                <a:latin typeface="+mn-lt"/>
              </a:rPr>
            </a:br>
            <a:endParaRPr lang="en-GB" b="0" baseline="0" dirty="0">
              <a:latin typeface="+mn-lt"/>
            </a:endParaRPr>
          </a:p>
          <a:p>
            <a:r>
              <a:rPr lang="en-GB" b="1" dirty="0">
                <a:latin typeface="+mn-lt"/>
              </a:rPr>
              <a:t>Procedure:</a:t>
            </a:r>
            <a:br>
              <a:rPr lang="en-GB" dirty="0">
                <a:latin typeface="+mn-lt"/>
              </a:rPr>
            </a:br>
            <a:r>
              <a:rPr lang="en-GB" dirty="0">
                <a:latin typeface="+mn-lt"/>
              </a:rPr>
              <a:t>1. Partner A</a:t>
            </a:r>
            <a:r>
              <a:rPr lang="en-GB" baseline="0" dirty="0">
                <a:latin typeface="+mn-lt"/>
              </a:rPr>
              <a:t> says the sentences in German, minus the crossed-out noun, as per the instructions on the previous slide.</a:t>
            </a:r>
            <a:endParaRPr lang="en-GB" dirty="0">
              <a:latin typeface="+mn-lt"/>
            </a:endParaRPr>
          </a:p>
          <a:p>
            <a:r>
              <a:rPr lang="en-GB" b="0" dirty="0">
                <a:latin typeface="+mn-lt"/>
              </a:rPr>
              <a:t>2</a:t>
            </a:r>
            <a:r>
              <a:rPr lang="en-GB" dirty="0">
                <a:latin typeface="+mn-lt"/>
              </a:rPr>
              <a:t>.</a:t>
            </a:r>
            <a:r>
              <a:rPr lang="en-GB" baseline="0" dirty="0">
                <a:latin typeface="+mn-lt"/>
              </a:rPr>
              <a:t> </a:t>
            </a:r>
            <a:r>
              <a:rPr lang="en-GB" dirty="0">
                <a:latin typeface="+mn-lt"/>
              </a:rPr>
              <a:t>Partner B chooses the correct</a:t>
            </a:r>
            <a:r>
              <a:rPr lang="en-GB" baseline="0" dirty="0">
                <a:latin typeface="+mn-lt"/>
              </a:rPr>
              <a:t> noun from a choice of </a:t>
            </a:r>
            <a:r>
              <a:rPr lang="en-GB" baseline="0" dirty="0" err="1">
                <a:latin typeface="+mn-lt"/>
              </a:rPr>
              <a:t>pictues</a:t>
            </a:r>
            <a:r>
              <a:rPr lang="en-GB" baseline="0" dirty="0">
                <a:latin typeface="+mn-lt"/>
              </a:rPr>
              <a:t>, based on the gender of the article heard.</a:t>
            </a:r>
            <a:endParaRPr lang="en-GB" dirty="0">
              <a:latin typeface="+mn-lt"/>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77917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880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a:latin typeface="+mn-lt"/>
              </a:rPr>
              <a:t>This is Partner B’s card, and should be printed out for use during the activity.</a:t>
            </a:r>
          </a:p>
          <a:p>
            <a:endParaRPr lang="en-GB" b="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mn-lt"/>
              </a:rPr>
              <a:t>Procedure:</a:t>
            </a:r>
            <a:br>
              <a:rPr lang="en-GB">
                <a:latin typeface="+mn-lt"/>
              </a:rPr>
            </a:br>
            <a:r>
              <a:rPr lang="en-GB">
                <a:latin typeface="+mn-lt"/>
              </a:rPr>
              <a:t>1. Partner A</a:t>
            </a:r>
            <a:r>
              <a:rPr lang="en-GB" baseline="0">
                <a:latin typeface="+mn-lt"/>
              </a:rPr>
              <a:t> says the sentences in German, minus the crossed-out noun, as per the instructions on the previous slide.</a:t>
            </a:r>
            <a:endParaRPr lang="en-GB">
              <a:latin typeface="+mn-lt"/>
            </a:endParaRPr>
          </a:p>
          <a:p>
            <a:r>
              <a:rPr lang="en-GB" b="0">
                <a:latin typeface="+mn-lt"/>
              </a:rPr>
              <a:t>2</a:t>
            </a:r>
            <a:r>
              <a:rPr lang="en-GB">
                <a:latin typeface="+mn-lt"/>
              </a:rPr>
              <a:t>.</a:t>
            </a:r>
            <a:r>
              <a:rPr lang="en-GB" baseline="0">
                <a:latin typeface="+mn-lt"/>
              </a:rPr>
              <a:t> </a:t>
            </a:r>
            <a:r>
              <a:rPr lang="en-GB">
                <a:latin typeface="+mn-lt"/>
              </a:rPr>
              <a:t>Partner B chooses the correct</a:t>
            </a:r>
            <a:r>
              <a:rPr lang="en-GB" baseline="0">
                <a:latin typeface="+mn-lt"/>
              </a:rPr>
              <a:t> noun from the choice of pictues, based on the gender of the article heard.</a:t>
            </a:r>
            <a:endParaRPr lang="en-GB" sz="1200" b="1" i="0" u="none" strike="noStrike" kern="1200" cap="none" baseline="0">
              <a:solidFill>
                <a:schemeClr val="tx1"/>
              </a:solidFill>
              <a:effectLst/>
              <a:latin typeface="+mn-lt"/>
              <a:cs typeface="Calibri"/>
              <a:sym typeface="Calibri"/>
            </a:endParaRPr>
          </a:p>
          <a:p>
            <a:r>
              <a:rPr lang="en-GB" sz="1200" b="0" i="0" u="none" strike="noStrike" kern="1200" cap="none" baseline="0">
                <a:solidFill>
                  <a:schemeClr val="tx1"/>
                </a:solidFill>
                <a:effectLst/>
                <a:latin typeface="+mn-lt"/>
                <a:cs typeface="Calibri"/>
                <a:sym typeface="Calibri"/>
              </a:rPr>
              <a:t>3. The answers are animated on the next slide.</a:t>
            </a:r>
            <a:endParaRPr lang="en-GB" b="0" baseline="0">
              <a:latin typeface="+mn-lt"/>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982242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slide provides the animated answers to the paired speaking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2498222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Partners now swap roles and repeat the exercise.</a:t>
            </a:r>
          </a:p>
          <a:p>
            <a:endParaRPr lang="en-GB" b="1"/>
          </a:p>
          <a:p>
            <a:r>
              <a:rPr lang="en-GB" b="1"/>
              <a:t>Timing: 2 minutes</a:t>
            </a:r>
            <a:br>
              <a:rPr lang="en-GB"/>
            </a:br>
            <a:br>
              <a:rPr lang="en-GB" b="1"/>
            </a:br>
            <a:r>
              <a:rPr lang="en-GB" b="1"/>
              <a:t>Aim: </a:t>
            </a:r>
            <a:r>
              <a:rPr lang="en-GB" b="0"/>
              <a:t>To introduce</a:t>
            </a:r>
            <a:r>
              <a:rPr lang="en-GB" b="0" baseline="0"/>
              <a:t> and explain the paired speaking activity which follows.</a:t>
            </a:r>
          </a:p>
          <a:p>
            <a:endParaRPr lang="en-GB" b="0" baseline="0"/>
          </a:p>
          <a:p>
            <a:r>
              <a:rPr lang="en-GB" b="1"/>
              <a:t>Procedure:</a:t>
            </a:r>
            <a:br>
              <a:rPr lang="en-GB"/>
            </a:br>
            <a:r>
              <a:rPr lang="en-GB"/>
              <a:t>1. Click to animate the explanation.</a:t>
            </a:r>
          </a:p>
          <a:p>
            <a:r>
              <a:rPr lang="en-GB" b="0"/>
              <a:t>2</a:t>
            </a:r>
            <a:r>
              <a:rPr lang="en-GB"/>
              <a:t>.</a:t>
            </a:r>
            <a:r>
              <a:rPr lang="en-GB" baseline="0"/>
              <a:t> </a:t>
            </a:r>
            <a:r>
              <a:rPr lang="en-GB"/>
              <a:t>Ensure students’ understanding</a:t>
            </a:r>
            <a:r>
              <a:rPr lang="en-GB" baseline="0"/>
              <a:t> at each stage.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58288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n-lt"/>
              </a:rPr>
              <a:t>DO</a:t>
            </a:r>
            <a:r>
              <a:rPr lang="en-GB" sz="1200" b="1" baseline="0" dirty="0">
                <a:latin typeface="+mn-lt"/>
              </a:rPr>
              <a:t> NOT DISPLAY THIS SLIDE DURING THE ACTIVITY</a:t>
            </a:r>
          </a:p>
          <a:p>
            <a:endParaRPr lang="en-GB" sz="1200" b="1" baseline="0" dirty="0">
              <a:latin typeface="+mn-lt"/>
            </a:endParaRPr>
          </a:p>
          <a:p>
            <a:r>
              <a:rPr lang="en-GB" sz="1200" b="1" baseline="0" dirty="0">
                <a:latin typeface="+mn-lt"/>
              </a:rPr>
              <a:t>This is Partner B’s card, and should be printed out for use during the activity.</a:t>
            </a:r>
            <a:endParaRPr lang="en-GB"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r>
              <a:rPr lang="en-GB" b="1" dirty="0">
                <a:latin typeface="+mn-lt"/>
              </a:rPr>
              <a:t>Timing: 6 minutes</a:t>
            </a:r>
            <a:br>
              <a:rPr lang="en-GB" dirty="0">
                <a:latin typeface="+mn-lt"/>
              </a:rPr>
            </a:br>
            <a:br>
              <a:rPr lang="en-GB" b="1" dirty="0">
                <a:latin typeface="+mn-lt"/>
              </a:rPr>
            </a:br>
            <a:r>
              <a:rPr lang="en-GB" b="1" dirty="0">
                <a:latin typeface="+mn-lt"/>
              </a:rPr>
              <a:t>Aim: </a:t>
            </a:r>
            <a:r>
              <a:rPr lang="en-GB" b="0" baseline="0" dirty="0">
                <a:latin typeface="+mn-lt"/>
              </a:rPr>
              <a:t>To practise matching nouns to their gender (definite article).</a:t>
            </a:r>
            <a:br>
              <a:rPr lang="en-GB" b="0" baseline="0" dirty="0">
                <a:latin typeface="+mn-lt"/>
              </a:rPr>
            </a:br>
            <a:endParaRPr lang="en-GB" b="0" baseline="0" dirty="0">
              <a:latin typeface="+mn-lt"/>
            </a:endParaRPr>
          </a:p>
          <a:p>
            <a:r>
              <a:rPr lang="en-GB" b="1" dirty="0">
                <a:latin typeface="+mn-lt"/>
              </a:rPr>
              <a:t>Procedure:</a:t>
            </a:r>
            <a:br>
              <a:rPr lang="en-GB" dirty="0">
                <a:latin typeface="+mn-lt"/>
              </a:rPr>
            </a:br>
            <a:r>
              <a:rPr lang="en-GB" dirty="0">
                <a:latin typeface="+mn-lt"/>
              </a:rPr>
              <a:t>1. Partner B</a:t>
            </a:r>
            <a:r>
              <a:rPr lang="en-GB" baseline="0" dirty="0">
                <a:latin typeface="+mn-lt"/>
              </a:rPr>
              <a:t> says the sentences in German, minus the crossed-out noun, as per the instructions on the previous slide.</a:t>
            </a:r>
            <a:endParaRPr lang="en-GB" dirty="0">
              <a:latin typeface="+mn-lt"/>
            </a:endParaRPr>
          </a:p>
          <a:p>
            <a:r>
              <a:rPr lang="en-GB" b="0" dirty="0">
                <a:latin typeface="+mn-lt"/>
              </a:rPr>
              <a:t>2</a:t>
            </a:r>
            <a:r>
              <a:rPr lang="en-GB" dirty="0">
                <a:latin typeface="+mn-lt"/>
              </a:rPr>
              <a:t>.</a:t>
            </a:r>
            <a:r>
              <a:rPr lang="en-GB" baseline="0" dirty="0">
                <a:latin typeface="+mn-lt"/>
              </a:rPr>
              <a:t> </a:t>
            </a:r>
            <a:r>
              <a:rPr lang="en-GB" dirty="0">
                <a:latin typeface="+mn-lt"/>
              </a:rPr>
              <a:t>Partner A chooses the correct</a:t>
            </a:r>
            <a:r>
              <a:rPr lang="en-GB" baseline="0" dirty="0">
                <a:latin typeface="+mn-lt"/>
              </a:rPr>
              <a:t> noun from a choice of </a:t>
            </a:r>
            <a:r>
              <a:rPr lang="en-GB" baseline="0" dirty="0" err="1">
                <a:latin typeface="+mn-lt"/>
              </a:rPr>
              <a:t>pictues</a:t>
            </a:r>
            <a:r>
              <a:rPr lang="en-GB" baseline="0" dirty="0">
                <a:latin typeface="+mn-lt"/>
              </a:rPr>
              <a:t>, based on the gender of the article heard.</a:t>
            </a:r>
            <a:endParaRPr lang="en-GB" dirty="0">
              <a:latin typeface="+mn-lt"/>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471803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a:latin typeface="+mn-lt"/>
              </a:rPr>
              <a:t>This is Partner A’s card, and should be printed out for use during the activity.</a:t>
            </a:r>
            <a:br>
              <a:rPr lang="en-GB" b="0" baseline="0">
                <a:latin typeface="+mn-lt"/>
              </a:rPr>
            </a:br>
            <a:endParaRPr lang="en-GB" b="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mn-lt"/>
              </a:rPr>
              <a:t>Procedure:</a:t>
            </a:r>
            <a:br>
              <a:rPr lang="en-GB">
                <a:latin typeface="+mn-lt"/>
              </a:rPr>
            </a:br>
            <a:r>
              <a:rPr lang="en-GB">
                <a:latin typeface="+mn-lt"/>
              </a:rPr>
              <a:t>1. Partner B</a:t>
            </a:r>
            <a:r>
              <a:rPr lang="en-GB" baseline="0">
                <a:latin typeface="+mn-lt"/>
              </a:rPr>
              <a:t> says the sentences in German, minus the crossed-out noun, as per the instructions on the previous slide.</a:t>
            </a:r>
            <a:endParaRPr lang="en-GB">
              <a:latin typeface="+mn-lt"/>
            </a:endParaRPr>
          </a:p>
          <a:p>
            <a:r>
              <a:rPr lang="en-GB" b="0">
                <a:latin typeface="+mn-lt"/>
              </a:rPr>
              <a:t>2</a:t>
            </a:r>
            <a:r>
              <a:rPr lang="en-GB">
                <a:latin typeface="+mn-lt"/>
              </a:rPr>
              <a:t>.</a:t>
            </a:r>
            <a:r>
              <a:rPr lang="en-GB" baseline="0">
                <a:latin typeface="+mn-lt"/>
              </a:rPr>
              <a:t> </a:t>
            </a:r>
            <a:r>
              <a:rPr lang="en-GB">
                <a:latin typeface="+mn-lt"/>
              </a:rPr>
              <a:t>Partner A chooses the correct</a:t>
            </a:r>
            <a:r>
              <a:rPr lang="en-GB" baseline="0">
                <a:latin typeface="+mn-lt"/>
              </a:rPr>
              <a:t> noun from the choice of pictues, based on the gender of the article heard.</a:t>
            </a:r>
            <a:endParaRPr lang="en-GB" sz="1200" b="1" i="0" u="none" strike="noStrike" kern="1200" cap="none" baseline="0">
              <a:solidFill>
                <a:schemeClr val="tx1"/>
              </a:solidFill>
              <a:effectLst/>
              <a:latin typeface="+mn-lt"/>
              <a:cs typeface="Calibri"/>
              <a:sym typeface="Calibri"/>
            </a:endParaRPr>
          </a:p>
          <a:p>
            <a:r>
              <a:rPr lang="en-GB" sz="1200" b="0" i="0" u="none" strike="noStrike" kern="1200" cap="none" baseline="0">
                <a:solidFill>
                  <a:schemeClr val="tx1"/>
                </a:solidFill>
                <a:effectLst/>
                <a:latin typeface="+mn-lt"/>
                <a:cs typeface="Calibri"/>
                <a:sym typeface="Calibri"/>
              </a:rPr>
              <a:t>3. The answers are animated on the next slide.</a:t>
            </a:r>
            <a:endParaRPr lang="en-GB" b="0" baseline="0">
              <a:latin typeface="+mn-lt"/>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309120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slide provides the animated answers for the second round of the exercise.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37170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14 minutes (including 2 minutes to set homework)</a:t>
            </a:r>
            <a:br>
              <a:rPr lang="en-GB" dirty="0"/>
            </a:br>
            <a:br>
              <a:rPr lang="en-GB" b="1" dirty="0"/>
            </a:br>
            <a:r>
              <a:rPr lang="en-GB" b="1" dirty="0"/>
              <a:t>Aim: </a:t>
            </a:r>
            <a:r>
              <a:rPr lang="en-GB" b="0" dirty="0"/>
              <a:t>To practise writing</a:t>
            </a:r>
            <a:r>
              <a:rPr lang="en-GB" b="0" baseline="0" dirty="0"/>
              <a:t> </a:t>
            </a:r>
            <a:r>
              <a:rPr lang="en-GB" b="0" dirty="0"/>
              <a:t>sentences</a:t>
            </a:r>
            <a:r>
              <a:rPr lang="en-GB" b="0" baseline="0" dirty="0"/>
              <a:t> using the vocabulary presented.</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create sentences in German, based on the prompt words.</a:t>
            </a:r>
            <a:r>
              <a:rPr lang="en-GB" dirty="0"/>
              <a:t> They should</a:t>
            </a:r>
            <a:r>
              <a:rPr lang="en-GB" baseline="0" dirty="0"/>
              <a:t> add known source or cluster words if they want to add more detail.</a:t>
            </a:r>
          </a:p>
          <a:p>
            <a:r>
              <a:rPr lang="en-GB" b="0" dirty="0"/>
              <a:t>2</a:t>
            </a:r>
            <a:r>
              <a:rPr lang="en-GB" dirty="0"/>
              <a:t>.</a:t>
            </a:r>
            <a:r>
              <a:rPr lang="en-GB" baseline="0" dirty="0"/>
              <a:t> Click to reveal some suggested sentences one by one, also eliciting students’ own examples/variations.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3043411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253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effectLst/>
                <a:latin typeface="Calibri" panose="020F0502020204030204" pitchFamily="34" charset="0"/>
                <a:ea typeface="Calibri" panose="020F0502020204030204" pitchFamily="34" charset="0"/>
                <a:cs typeface="Calibri" panose="020F0502020204030204" pitchFamily="34" charset="0"/>
              </a:rPr>
              <a:t>Use this slide to set the homework.</a:t>
            </a:r>
          </a:p>
          <a:p>
            <a:endParaRPr lang="en-GB" sz="1200" i="0">
              <a:effectLst/>
              <a:latin typeface="Calibri" panose="020F0502020204030204" pitchFamily="34" charset="0"/>
              <a:ea typeface="Calibri" panose="020F0502020204030204" pitchFamily="34" charset="0"/>
              <a:cs typeface="Calibri" panose="020F0502020204030204" pitchFamily="34" charset="0"/>
            </a:endParaRPr>
          </a:p>
          <a:p>
            <a:r>
              <a:rPr lang="en-GB" sz="1200" i="0">
                <a:effectLst/>
                <a:latin typeface="Calibri" panose="020F0502020204030204" pitchFamily="34" charset="0"/>
                <a:ea typeface="Calibri" panose="020F0502020204030204" pitchFamily="34" charset="0"/>
                <a:cs typeface="Calibri" panose="020F0502020204030204" pitchFamily="34" charset="0"/>
              </a:rPr>
              <a:t>Icon </a:t>
            </a:r>
            <a:r>
              <a:rPr lang="en-GB" sz="1200" i="0" dirty="0">
                <a:effectLst/>
                <a:latin typeface="Calibri" panose="020F0502020204030204" pitchFamily="34" charset="0"/>
                <a:ea typeface="Calibri" panose="020F0502020204030204" pitchFamily="34" charset="0"/>
                <a:cs typeface="Calibri" panose="020F0502020204030204" pitchFamily="34" charset="0"/>
              </a:rPr>
              <a:t>made by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3"/>
              </a:rPr>
              <a:t>Darius</a:t>
            </a:r>
            <a:r>
              <a:rPr lang="en-GB" sz="1200" i="0" dirty="0">
                <a:effectLst/>
                <a:latin typeface="Calibri" panose="020F0502020204030204" pitchFamily="34" charset="0"/>
                <a:ea typeface="Calibri" panose="020F0502020204030204" pitchFamily="34" charset="0"/>
                <a:cs typeface="Calibri" panose="020F0502020204030204" pitchFamily="34" charset="0"/>
              </a:rPr>
              <a:t> from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4"/>
              </a:rPr>
              <a:t>www.flaticon.com</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rPr>
              <a:t> (freely usable image).</a:t>
            </a: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14124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16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a:t>du</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du </a:t>
            </a:r>
            <a:r>
              <a:rPr lang="en-GB" baseline="0" dirty="0"/>
              <a:t>[52]; </a:t>
            </a:r>
            <a:r>
              <a:rPr lang="en-GB" b="1" baseline="0" dirty="0" err="1"/>
              <a:t>absolut</a:t>
            </a:r>
            <a:r>
              <a:rPr lang="en-GB" b="1" baseline="0" dirty="0"/>
              <a:t> </a:t>
            </a:r>
            <a:r>
              <a:rPr lang="en-GB" b="0" baseline="0" dirty="0"/>
              <a:t>[993] </a:t>
            </a:r>
            <a:r>
              <a:rPr lang="en-GB" b="1" baseline="0" dirty="0"/>
              <a:t>gut </a:t>
            </a:r>
            <a:r>
              <a:rPr lang="en-GB" baseline="0" dirty="0"/>
              <a:t>[78]; </a:t>
            </a:r>
            <a:r>
              <a:rPr lang="en-GB" b="1" baseline="0" dirty="0"/>
              <a:t>Minute </a:t>
            </a:r>
            <a:r>
              <a:rPr lang="en-GB" baseline="0" dirty="0"/>
              <a:t>[361]; </a:t>
            </a:r>
            <a:r>
              <a:rPr lang="en-GB" b="1" baseline="0" dirty="0"/>
              <a:t>tun </a:t>
            </a:r>
            <a:r>
              <a:rPr lang="en-GB" baseline="0" dirty="0"/>
              <a:t>[140]; </a:t>
            </a:r>
            <a:r>
              <a:rPr lang="en-GB" b="1" baseline="0" dirty="0"/>
              <a:t>Schule</a:t>
            </a:r>
            <a:r>
              <a:rPr lang="en-GB" baseline="0" dirty="0"/>
              <a:t> [208].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2151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5187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17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a:t>
            </a:r>
            <a:r>
              <a:rPr lang="en-GB" b="0" baseline="0"/>
              <a:t>provide an interactive reminder of the three genders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Each sentence (plus answers) is animated separately to allow the teacher to elicit responses from the class, and build the explanation interactively and collaboratively.</a:t>
            </a:r>
            <a:endParaRPr lang="en-GB"/>
          </a:p>
          <a:p>
            <a:r>
              <a:rPr lang="en-GB"/>
              <a:t>3.</a:t>
            </a:r>
            <a:r>
              <a:rPr lang="en-GB" baseline="0"/>
              <a:t> </a:t>
            </a:r>
            <a:r>
              <a:rPr lang="en-GB"/>
              <a:t>Ensure students’ understanding</a:t>
            </a:r>
            <a:r>
              <a:rPr lang="en-GB" baseline="0"/>
              <a:t> at each stage.</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Remember that these explanations by themselves do not make a huge impact on learning – it is </a:t>
            </a:r>
            <a:r>
              <a:rPr lang="en-GB" i="1"/>
              <a:t>practice</a:t>
            </a:r>
            <a:r>
              <a:rPr lang="en-GB"/>
              <a:t> that really has the biggest benefits. So it is not worth spending too much time on these explanations. Also, they are always ‘partial’ – we can’t communicate all the complexity at once. </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Word</a:t>
            </a:r>
            <a:r>
              <a:rPr lang="en-GB" b="1" baseline="0"/>
              <a:t> frequency rankings: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Haus [159], Familie [310], Zug [613]</a:t>
            </a:r>
            <a:br>
              <a:rPr lang="en-GB"/>
            </a:br>
            <a:r>
              <a:rPr lang="en-GB" i="1"/>
              <a:t>Source: Jones, R.L &amp; Tschirner, E. (2011). A frequency dictionary of German: Core vocabulary for learners. London: Routledge.</a:t>
            </a:r>
            <a:endParaRPr lang="en-GB"/>
          </a:p>
          <a:p>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53166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61039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7142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0657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6122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8876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46787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91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565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4101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0917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95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089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75585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16.pn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30.png"/><Relationship Id="rId12" Type="http://schemas.openxmlformats.org/officeDocument/2006/relationships/image" Target="../media/image26.jpeg"/><Relationship Id="rId17" Type="http://schemas.openxmlformats.org/officeDocument/2006/relationships/image" Target="../media/image15.png"/><Relationship Id="rId2" Type="http://schemas.openxmlformats.org/officeDocument/2006/relationships/notesSlide" Target="../notesSlides/notesSlide14.xml"/><Relationship Id="rId16" Type="http://schemas.openxmlformats.org/officeDocument/2006/relationships/image" Target="../media/image13.jpe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png"/><Relationship Id="rId18" Type="http://schemas.openxmlformats.org/officeDocument/2006/relationships/image" Target="../media/image17.png"/><Relationship Id="rId3" Type="http://schemas.openxmlformats.org/officeDocument/2006/relationships/image" Target="../media/image10.png"/><Relationship Id="rId21" Type="http://schemas.openxmlformats.org/officeDocument/2006/relationships/image" Target="../media/image42.jpe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image" Target="../media/image40.png"/><Relationship Id="rId2" Type="http://schemas.openxmlformats.org/officeDocument/2006/relationships/notesSlide" Target="../notesSlides/notesSlide15.xml"/><Relationship Id="rId16" Type="http://schemas.openxmlformats.org/officeDocument/2006/relationships/image" Target="../media/image15.png"/><Relationship Id="rId20"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19.png"/><Relationship Id="rId15" Type="http://schemas.openxmlformats.org/officeDocument/2006/relationships/image" Target="../media/image39.jpeg"/><Relationship Id="rId10" Type="http://schemas.openxmlformats.org/officeDocument/2006/relationships/image" Target="../media/image36.png"/><Relationship Id="rId19" Type="http://schemas.openxmlformats.org/officeDocument/2006/relationships/image" Target="../media/image12.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0.png"/><Relationship Id="rId7" Type="http://schemas.openxmlformats.org/officeDocument/2006/relationships/audio" Target="../media/audio11.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19.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0.png"/><Relationship Id="rId7" Type="http://schemas.openxmlformats.org/officeDocument/2006/relationships/audio" Target="../media/audio16.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12.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27.png"/><Relationship Id="rId5" Type="http://schemas.openxmlformats.org/officeDocument/2006/relationships/image" Target="../media/image48.png"/><Relationship Id="rId10" Type="http://schemas.openxmlformats.org/officeDocument/2006/relationships/image" Target="../media/image19.png"/><Relationship Id="rId4" Type="http://schemas.openxmlformats.org/officeDocument/2006/relationships/image" Target="../media/image47.pn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12.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27.png"/><Relationship Id="rId5" Type="http://schemas.openxmlformats.org/officeDocument/2006/relationships/image" Target="../media/image48.png"/><Relationship Id="rId10" Type="http://schemas.openxmlformats.org/officeDocument/2006/relationships/image" Target="../media/image19.png"/><Relationship Id="rId4" Type="http://schemas.openxmlformats.org/officeDocument/2006/relationships/image" Target="../media/image47.png"/><Relationship Id="rId9" Type="http://schemas.openxmlformats.org/officeDocument/2006/relationships/image" Target="../media/image10.png"/><Relationship Id="rId1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27.png"/><Relationship Id="rId12"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56.jpeg"/><Relationship Id="rId5" Type="http://schemas.openxmlformats.org/officeDocument/2006/relationships/image" Target="../media/image10.pn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27.png"/><Relationship Id="rId12"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56.jpeg"/><Relationship Id="rId5" Type="http://schemas.openxmlformats.org/officeDocument/2006/relationships/image" Target="../media/image10.pn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4.png"/><Relationship Id="rId1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hyperlink" Target="https://www.gaminggrammar.com/" TargetMode="Externa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2.png"/><Relationship Id="rId7" Type="http://schemas.openxmlformats.org/officeDocument/2006/relationships/hyperlink" Target="https://quizlet.com/gb/440073455/year-7-german-term-12-week-6-flash-card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quizlet.com/_72al8k?x=1jqt&amp;i=24nvzi" TargetMode="External"/><Relationship Id="rId11" Type="http://schemas.openxmlformats.org/officeDocument/2006/relationships/image" Target="../media/image64.png"/><Relationship Id="rId5" Type="http://schemas.openxmlformats.org/officeDocument/2006/relationships/hyperlink" Target="https://quizlet.com/_7a073f?x=1jqt&amp;i=24nvzi" TargetMode="External"/><Relationship Id="rId10" Type="http://schemas.openxmlformats.org/officeDocument/2006/relationships/image" Target="../media/image63.png"/><Relationship Id="rId4" Type="http://schemas.openxmlformats.org/officeDocument/2006/relationships/hyperlink" Target="http://www.ncelp.org/audio/GY7T1-2W6" TargetMode="External"/><Relationship Id="rId9" Type="http://schemas.openxmlformats.org/officeDocument/2006/relationships/hyperlink" Target="https://resources.ncelp.org/concern/parent/dv13zt38c/file_sets/cr56n107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fontScale="90000"/>
          </a:bodyPr>
          <a:lstStyle/>
          <a:p>
            <a:pPr algn="l"/>
            <a:r>
              <a:rPr lang="en-GB" sz="4000" b="1">
                <a:solidFill>
                  <a:prstClr val="white"/>
                </a:solidFill>
              </a:rPr>
              <a:t>Narrating with nouns – </a:t>
            </a:r>
            <a:br>
              <a:rPr lang="en-GB" sz="4000" b="1">
                <a:solidFill>
                  <a:prstClr val="white"/>
                </a:solidFill>
              </a:rPr>
            </a:br>
            <a:r>
              <a:rPr lang="en-GB" sz="4000" b="1">
                <a:solidFill>
                  <a:prstClr val="white"/>
                </a:solidFill>
              </a:rPr>
              <a:t>using gender and words for 'the' correctly</a:t>
            </a:r>
            <a:endParaRPr lang="en-GB" sz="4000" b="1" dirty="0">
              <a:solidFill>
                <a:prstClr val="white"/>
              </a:solidFill>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lstStyle/>
          <a:p>
            <a:pPr algn="l">
              <a:lnSpc>
                <a:spcPct val="100000"/>
              </a:lnSpc>
            </a:pPr>
            <a:r>
              <a:rPr lang="de-DE" b="1">
                <a:solidFill>
                  <a:prstClr val="white"/>
                </a:solidFill>
              </a:rPr>
              <a:t>Definite articles - singular</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41156" y="3726260"/>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[u]</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a:solidFill>
                  <a:prstClr val="white"/>
                </a:solidFill>
                <a:latin typeface="Century Gothic" panose="020B0502020202020204" pitchFamily="34" charset="0"/>
              </a:rPr>
              <a:t>5</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23</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Leigh McClelland</a:t>
            </a:r>
            <a:r>
              <a:rPr lang="en-GB" sz="1400" dirty="0">
                <a:solidFill>
                  <a:schemeClr val="bg1"/>
                </a:solidFill>
                <a:latin typeface="Century Gothic" panose="020B0502020202020204" pitchFamily="34" charset="0"/>
              </a:rPr>
              <a:t> </a:t>
            </a:r>
            <a:r>
              <a:rPr lang="en-GB" sz="1400" dirty="0">
                <a:solidFill>
                  <a:prstClr val="white"/>
                </a:solidFill>
                <a:latin typeface="Century Gothic" panose="020B0502020202020204" pitchFamily="34" charset="0"/>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15/12/21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92" name="Title 3"/>
          <p:cNvSpPr txBox="1">
            <a:spLocks/>
          </p:cNvSpPr>
          <p:nvPr/>
        </p:nvSpPr>
        <p:spPr>
          <a:xfrm>
            <a:off x="110114" y="351591"/>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4" name="Rectangle 93"/>
          <p:cNvSpPr/>
          <p:nvPr/>
        </p:nvSpPr>
        <p:spPr>
          <a:xfrm>
            <a:off x="376307" y="1416091"/>
            <a:ext cx="1705915" cy="1754326"/>
          </a:xfrm>
          <a:prstGeom prst="rect">
            <a:avLst/>
          </a:prstGeom>
        </p:spPr>
        <p:txBody>
          <a:bodyPr wrap="none">
            <a:spAutoFit/>
          </a:bodyPr>
          <a:lstStyle/>
          <a:p>
            <a:pPr lvl="0" algn="ctr"/>
            <a:r>
              <a:rPr lang="en-GB" sz="5400" dirty="0">
                <a:solidFill>
                  <a:srgbClr val="002060"/>
                </a:solidFill>
              </a:rPr>
              <a:t>der</a:t>
            </a:r>
          </a:p>
          <a:p>
            <a:pPr lvl="0" algn="ctr"/>
            <a:r>
              <a:rPr lang="en-GB" sz="5400" dirty="0">
                <a:solidFill>
                  <a:srgbClr val="002060"/>
                </a:solidFill>
              </a:rPr>
              <a:t>M</a:t>
            </a:r>
            <a:r>
              <a:rPr lang="en-GB" sz="5400" dirty="0">
                <a:solidFill>
                  <a:srgbClr val="FFCC00"/>
                </a:solidFill>
              </a:rPr>
              <a:t>a</a:t>
            </a:r>
            <a:r>
              <a:rPr lang="en-GB" sz="5400" dirty="0">
                <a:solidFill>
                  <a:srgbClr val="002060"/>
                </a:solidFill>
              </a:rPr>
              <a:t>nn</a:t>
            </a:r>
          </a:p>
        </p:txBody>
      </p:sp>
      <p:pic>
        <p:nvPicPr>
          <p:cNvPr id="95" name="Picture 94"/>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50319" y="1487579"/>
            <a:ext cx="766865" cy="1628908"/>
          </a:xfrm>
          <a:prstGeom prst="rect">
            <a:avLst/>
          </a:prstGeom>
        </p:spPr>
      </p:pic>
      <p:pic>
        <p:nvPicPr>
          <p:cNvPr id="96" name="Picture 9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502"/>
          <a:stretch/>
        </p:blipFill>
        <p:spPr>
          <a:xfrm>
            <a:off x="5704979" y="3807646"/>
            <a:ext cx="1405684" cy="1636711"/>
          </a:xfrm>
          <a:prstGeom prst="rect">
            <a:avLst/>
          </a:prstGeom>
        </p:spPr>
      </p:pic>
      <p:sp>
        <p:nvSpPr>
          <p:cNvPr id="97" name="Rectangle 96"/>
          <p:cNvSpPr/>
          <p:nvPr/>
        </p:nvSpPr>
        <p:spPr>
          <a:xfrm>
            <a:off x="7589170" y="3760799"/>
            <a:ext cx="1950599" cy="1754326"/>
          </a:xfrm>
          <a:prstGeom prst="rect">
            <a:avLst/>
          </a:prstGeom>
        </p:spPr>
        <p:txBody>
          <a:bodyPr wrap="none">
            <a:spAutoFit/>
          </a:bodyPr>
          <a:lstStyle/>
          <a:p>
            <a:pPr algn="ctr"/>
            <a:r>
              <a:rPr lang="en-GB" sz="5400" dirty="0">
                <a:solidFill>
                  <a:srgbClr val="002060"/>
                </a:solidFill>
              </a:rPr>
              <a:t>der</a:t>
            </a:r>
          </a:p>
          <a:p>
            <a:pPr algn="ctr"/>
            <a:r>
              <a:rPr lang="en-GB" sz="5400" dirty="0" err="1">
                <a:solidFill>
                  <a:srgbClr val="002060"/>
                </a:solidFill>
              </a:rPr>
              <a:t>Grun</a:t>
            </a:r>
            <a:r>
              <a:rPr lang="en-GB" sz="5400" dirty="0" err="1">
                <a:solidFill>
                  <a:srgbClr val="FFCC00"/>
                </a:solidFill>
              </a:rPr>
              <a:t>d</a:t>
            </a:r>
            <a:endParaRPr lang="en-GB" sz="5400" dirty="0">
              <a:solidFill>
                <a:srgbClr val="FFCC00"/>
              </a:solidFill>
            </a:endParaRPr>
          </a:p>
        </p:txBody>
      </p:sp>
      <p:sp>
        <p:nvSpPr>
          <p:cNvPr id="98" name="Rectangle 97"/>
          <p:cNvSpPr/>
          <p:nvPr/>
        </p:nvSpPr>
        <p:spPr>
          <a:xfrm>
            <a:off x="102824" y="3760799"/>
            <a:ext cx="2239716" cy="1754326"/>
          </a:xfrm>
          <a:prstGeom prst="rect">
            <a:avLst/>
          </a:prstGeom>
        </p:spPr>
        <p:txBody>
          <a:bodyPr wrap="none">
            <a:spAutoFit/>
          </a:bodyPr>
          <a:lstStyle/>
          <a:p>
            <a:pPr algn="ctr"/>
            <a:r>
              <a:rPr lang="en-GB" sz="5400" dirty="0">
                <a:solidFill>
                  <a:srgbClr val="002060"/>
                </a:solidFill>
              </a:rPr>
              <a:t>der</a:t>
            </a:r>
          </a:p>
          <a:p>
            <a:pPr algn="ctr"/>
            <a:r>
              <a:rPr lang="en-GB" sz="5400" dirty="0" err="1">
                <a:solidFill>
                  <a:srgbClr val="002060"/>
                </a:solidFill>
              </a:rPr>
              <a:t>Fu</a:t>
            </a:r>
            <a:r>
              <a:rPr lang="en-GB" sz="5400" dirty="0" err="1">
                <a:solidFill>
                  <a:srgbClr val="FFCC00"/>
                </a:solidFill>
              </a:rPr>
              <a:t>ß</a:t>
            </a:r>
            <a:r>
              <a:rPr lang="en-GB" sz="5400" dirty="0" err="1">
                <a:solidFill>
                  <a:srgbClr val="002060"/>
                </a:solidFill>
              </a:rPr>
              <a:t>ball</a:t>
            </a:r>
            <a:endParaRPr lang="en-GB" sz="5400" dirty="0">
              <a:solidFill>
                <a:srgbClr val="FFCC00"/>
              </a:solidFill>
            </a:endParaRPr>
          </a:p>
        </p:txBody>
      </p:sp>
      <p:pic>
        <p:nvPicPr>
          <p:cNvPr id="99" name="Picture 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7733" y="4220364"/>
            <a:ext cx="1063624" cy="1068996"/>
          </a:xfrm>
          <a:prstGeom prst="rect">
            <a:avLst/>
          </a:prstGeom>
        </p:spPr>
      </p:pic>
      <p:sp>
        <p:nvSpPr>
          <p:cNvPr id="100" name="Rectangle 99"/>
          <p:cNvSpPr/>
          <p:nvPr/>
        </p:nvSpPr>
        <p:spPr>
          <a:xfrm>
            <a:off x="6809938" y="1394388"/>
            <a:ext cx="3616652" cy="1754326"/>
          </a:xfrm>
          <a:prstGeom prst="rect">
            <a:avLst/>
          </a:prstGeom>
        </p:spPr>
        <p:txBody>
          <a:bodyPr wrap="square">
            <a:spAutoFit/>
          </a:bodyPr>
          <a:lstStyle/>
          <a:p>
            <a:pPr algn="ctr"/>
            <a:r>
              <a:rPr lang="en-GB" sz="5400" dirty="0">
                <a:solidFill>
                  <a:srgbClr val="000066"/>
                </a:solidFill>
              </a:rPr>
              <a:t>der</a:t>
            </a:r>
          </a:p>
          <a:p>
            <a:pPr algn="ctr"/>
            <a:r>
              <a:rPr lang="en-GB" sz="5400" dirty="0" err="1">
                <a:solidFill>
                  <a:srgbClr val="FFCC00"/>
                </a:solidFill>
              </a:rPr>
              <a:t>J</a:t>
            </a:r>
            <a:r>
              <a:rPr lang="en-GB" sz="5400" dirty="0" err="1">
                <a:solidFill>
                  <a:srgbClr val="002060"/>
                </a:solidFill>
              </a:rPr>
              <a:t>unge</a:t>
            </a:r>
            <a:endParaRPr lang="en-GB" sz="5400" dirty="0">
              <a:solidFill>
                <a:srgbClr val="FFCC00"/>
              </a:solidFill>
            </a:endParaRPr>
          </a:p>
        </p:txBody>
      </p:sp>
      <p:pic>
        <p:nvPicPr>
          <p:cNvPr id="101" name="Picture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4686" y="1533561"/>
            <a:ext cx="731697" cy="1615153"/>
          </a:xfrm>
          <a:prstGeom prst="rect">
            <a:avLst/>
          </a:prstGeom>
        </p:spPr>
      </p:pic>
      <p:sp>
        <p:nvSpPr>
          <p:cNvPr id="102" name="Rectangle 101"/>
          <p:cNvSpPr/>
          <p:nvPr/>
        </p:nvSpPr>
        <p:spPr>
          <a:xfrm>
            <a:off x="4063136" y="1463974"/>
            <a:ext cx="1700850" cy="1754326"/>
          </a:xfrm>
          <a:prstGeom prst="rect">
            <a:avLst/>
          </a:prstGeom>
        </p:spPr>
        <p:txBody>
          <a:bodyPr wrap="none">
            <a:spAutoFit/>
          </a:bodyPr>
          <a:lstStyle/>
          <a:p>
            <a:pPr algn="ctr"/>
            <a:r>
              <a:rPr lang="en-GB" sz="5400" dirty="0">
                <a:solidFill>
                  <a:srgbClr val="000066"/>
                </a:solidFill>
              </a:rPr>
              <a:t>der</a:t>
            </a:r>
          </a:p>
          <a:p>
            <a:pPr algn="ctr"/>
            <a:r>
              <a:rPr lang="en-GB" sz="5400" dirty="0" err="1">
                <a:solidFill>
                  <a:srgbClr val="FFCC00"/>
                </a:solidFill>
              </a:rPr>
              <a:t>V</a:t>
            </a:r>
            <a:r>
              <a:rPr lang="en-GB" sz="5400" dirty="0" err="1">
                <a:solidFill>
                  <a:srgbClr val="002060"/>
                </a:solidFill>
              </a:rPr>
              <a:t>ater</a:t>
            </a:r>
            <a:endParaRPr lang="en-GB" sz="5400" dirty="0">
              <a:solidFill>
                <a:srgbClr val="002060"/>
              </a:solidFill>
            </a:endParaRPr>
          </a:p>
        </p:txBody>
      </p:sp>
      <p:pic>
        <p:nvPicPr>
          <p:cNvPr id="103" name="Picture 1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5290" y="1734327"/>
            <a:ext cx="1191335" cy="1213622"/>
          </a:xfrm>
          <a:prstGeom prst="rect">
            <a:avLst/>
          </a:prstGeom>
        </p:spPr>
      </p:pic>
      <p:sp>
        <p:nvSpPr>
          <p:cNvPr id="104" name="Rectangle 103"/>
          <p:cNvSpPr/>
          <p:nvPr/>
        </p:nvSpPr>
        <p:spPr>
          <a:xfrm>
            <a:off x="4063136" y="3760799"/>
            <a:ext cx="1510926" cy="1754326"/>
          </a:xfrm>
          <a:prstGeom prst="rect">
            <a:avLst/>
          </a:prstGeom>
        </p:spPr>
        <p:txBody>
          <a:bodyPr wrap="none">
            <a:spAutoFit/>
          </a:bodyPr>
          <a:lstStyle/>
          <a:p>
            <a:pPr algn="ctr"/>
            <a:r>
              <a:rPr lang="en-GB" sz="5400" dirty="0">
                <a:solidFill>
                  <a:srgbClr val="002060"/>
                </a:solidFill>
              </a:rPr>
              <a:t>der</a:t>
            </a:r>
          </a:p>
          <a:p>
            <a:pPr algn="ctr"/>
            <a:r>
              <a:rPr lang="en-GB" sz="5400" dirty="0">
                <a:solidFill>
                  <a:srgbClr val="002060"/>
                </a:solidFill>
              </a:rPr>
              <a:t>K</a:t>
            </a:r>
            <a:r>
              <a:rPr lang="en-GB" sz="5400" dirty="0">
                <a:solidFill>
                  <a:srgbClr val="FFC000"/>
                </a:solidFill>
              </a:rPr>
              <a:t>o</a:t>
            </a:r>
            <a:r>
              <a:rPr lang="en-GB" sz="5400" dirty="0">
                <a:solidFill>
                  <a:srgbClr val="002060"/>
                </a:solidFill>
              </a:rPr>
              <a:t>pf</a:t>
            </a:r>
            <a:endParaRPr lang="en-GB" sz="5400" dirty="0">
              <a:solidFill>
                <a:srgbClr val="FFCC00"/>
              </a:solidFill>
            </a:endParaRPr>
          </a:p>
        </p:txBody>
      </p:sp>
      <p:grpSp>
        <p:nvGrpSpPr>
          <p:cNvPr id="105" name="Group 104"/>
          <p:cNvGrpSpPr/>
          <p:nvPr/>
        </p:nvGrpSpPr>
        <p:grpSpPr>
          <a:xfrm>
            <a:off x="9539769" y="3352241"/>
            <a:ext cx="2601422" cy="2460692"/>
            <a:chOff x="9539769" y="3352241"/>
            <a:chExt cx="2601422" cy="2460692"/>
          </a:xfrm>
        </p:grpSpPr>
        <p:pic>
          <p:nvPicPr>
            <p:cNvPr id="106" name="Picture 105"/>
            <p:cNvPicPr>
              <a:picLocks noChangeAspect="1"/>
            </p:cNvPicPr>
            <p:nvPr/>
          </p:nvPicPr>
          <p:blipFill>
            <a:blip r:embed="rId9"/>
            <a:stretch>
              <a:fillRect/>
            </a:stretch>
          </p:blipFill>
          <p:spPr>
            <a:xfrm>
              <a:off x="10170534" y="3696791"/>
              <a:ext cx="1970657" cy="2116142"/>
            </a:xfrm>
            <a:prstGeom prst="rect">
              <a:avLst/>
            </a:prstGeom>
          </p:spPr>
        </p:pic>
        <p:sp>
          <p:nvSpPr>
            <p:cNvPr id="107" name="Oval Callout 106"/>
            <p:cNvSpPr/>
            <p:nvPr/>
          </p:nvSpPr>
          <p:spPr>
            <a:xfrm>
              <a:off x="9539769" y="3352241"/>
              <a:ext cx="1266776" cy="728252"/>
            </a:xfrm>
            <a:prstGeom prst="wedgeEllipseCallout">
              <a:avLst>
                <a:gd name="adj1" fmla="val -61113"/>
                <a:gd name="adj2" fmla="val 55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entury Gothic" panose="020B0502020202020204" pitchFamily="34" charset="0"/>
                </a:rPr>
                <a:t>Why?</a:t>
              </a:r>
            </a:p>
          </p:txBody>
        </p:sp>
      </p:grpSp>
      <p:sp>
        <p:nvSpPr>
          <p:cNvPr id="108" name="TextBox 107"/>
          <p:cNvSpPr txBox="1"/>
          <p:nvPr/>
        </p:nvSpPr>
        <p:spPr>
          <a:xfrm>
            <a:off x="6749781" y="474684"/>
            <a:ext cx="4861647"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Masculine nouns (der …)</a:t>
            </a:r>
          </a:p>
        </p:txBody>
      </p:sp>
      <p:sp>
        <p:nvSpPr>
          <p:cNvPr id="72" name="Title 71"/>
          <p:cNvSpPr>
            <a:spLocks noGrp="1"/>
          </p:cNvSpPr>
          <p:nvPr>
            <p:ph type="title"/>
          </p:nvPr>
        </p:nvSpPr>
        <p:spPr>
          <a:xfrm>
            <a:off x="110114" y="328226"/>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23793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7" grpId="0"/>
      <p:bldP spid="98" grpId="0"/>
      <p:bldP spid="100" grpId="0"/>
      <p:bldP spid="102" grpId="0"/>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92" name="Title 3"/>
          <p:cNvSpPr txBox="1">
            <a:spLocks/>
          </p:cNvSpPr>
          <p:nvPr/>
        </p:nvSpPr>
        <p:spPr>
          <a:xfrm>
            <a:off x="110114" y="351591"/>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2" name="Title 71"/>
          <p:cNvSpPr>
            <a:spLocks noGrp="1"/>
          </p:cNvSpPr>
          <p:nvPr>
            <p:ph type="title"/>
          </p:nvPr>
        </p:nvSpPr>
        <p:spPr>
          <a:xfrm>
            <a:off x="110114" y="328226"/>
            <a:ext cx="10515600" cy="1325563"/>
          </a:xfrm>
        </p:spPr>
        <p:txBody>
          <a:bodyPr/>
          <a:lstStyle/>
          <a:p>
            <a:r>
              <a:rPr lang="en-GB" b="1">
                <a:solidFill>
                  <a:schemeClr val="bg1"/>
                </a:solidFill>
              </a:rPr>
              <a:t>Vokabeln</a:t>
            </a:r>
            <a:br>
              <a:rPr lang="en-GB" b="1">
                <a:solidFill>
                  <a:schemeClr val="bg1"/>
                </a:solidFill>
              </a:rPr>
            </a:br>
            <a:endParaRPr lang="en-GB"/>
          </a:p>
        </p:txBody>
      </p:sp>
      <p:sp>
        <p:nvSpPr>
          <p:cNvPr id="2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4" name="Rectangle 23"/>
          <p:cNvSpPr/>
          <p:nvPr/>
        </p:nvSpPr>
        <p:spPr>
          <a:xfrm>
            <a:off x="7892237" y="1411190"/>
            <a:ext cx="2127185" cy="1754326"/>
          </a:xfrm>
          <a:prstGeom prst="rect">
            <a:avLst/>
          </a:prstGeom>
        </p:spPr>
        <p:txBody>
          <a:bodyPr wrap="none">
            <a:spAutoFit/>
          </a:bodyPr>
          <a:lstStyle/>
          <a:p>
            <a:pPr lvl="0" algn="ctr"/>
            <a:r>
              <a:rPr lang="en-GB" sz="5400" dirty="0">
                <a:solidFill>
                  <a:srgbClr val="002060"/>
                </a:solidFill>
              </a:rPr>
              <a:t>die</a:t>
            </a:r>
          </a:p>
          <a:p>
            <a:pPr lvl="0" algn="ctr"/>
            <a:r>
              <a:rPr lang="en-GB" sz="5400" dirty="0" err="1">
                <a:solidFill>
                  <a:srgbClr val="002060"/>
                </a:solidFill>
              </a:rPr>
              <a:t>Fam</a:t>
            </a:r>
            <a:r>
              <a:rPr lang="en-GB" sz="5400" dirty="0" err="1">
                <a:solidFill>
                  <a:srgbClr val="FFCC00"/>
                </a:solidFill>
              </a:rPr>
              <a:t>i</a:t>
            </a:r>
            <a:r>
              <a:rPr lang="en-GB" sz="5400" dirty="0" err="1">
                <a:solidFill>
                  <a:srgbClr val="002060"/>
                </a:solidFill>
              </a:rPr>
              <a:t>l</a:t>
            </a:r>
            <a:r>
              <a:rPr lang="en-GB" sz="5400" dirty="0" err="1">
                <a:solidFill>
                  <a:srgbClr val="FFC000"/>
                </a:solidFill>
              </a:rPr>
              <a:t>i</a:t>
            </a:r>
            <a:r>
              <a:rPr lang="en-GB" sz="5400" dirty="0" err="1">
                <a:solidFill>
                  <a:srgbClr val="002060"/>
                </a:solidFill>
              </a:rPr>
              <a:t>e</a:t>
            </a:r>
            <a:endParaRPr lang="en-GB" sz="5400" dirty="0">
              <a:solidFill>
                <a:srgbClr val="002060"/>
              </a:solidFill>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9167" y="1637688"/>
            <a:ext cx="1852263" cy="1336716"/>
          </a:xfrm>
          <a:prstGeom prst="rect">
            <a:avLst/>
          </a:prstGeom>
        </p:spPr>
      </p:pic>
      <p:sp>
        <p:nvSpPr>
          <p:cNvPr id="26" name="Rectangle 25"/>
          <p:cNvSpPr/>
          <p:nvPr/>
        </p:nvSpPr>
        <p:spPr>
          <a:xfrm>
            <a:off x="-595231" y="1318622"/>
            <a:ext cx="3345562" cy="1754326"/>
          </a:xfrm>
          <a:prstGeom prst="rect">
            <a:avLst/>
          </a:prstGeom>
        </p:spPr>
        <p:txBody>
          <a:bodyPr wrap="square">
            <a:spAutoFit/>
          </a:bodyPr>
          <a:lstStyle/>
          <a:p>
            <a:pPr algn="ctr"/>
            <a:r>
              <a:rPr lang="en-GB" sz="5400" dirty="0">
                <a:solidFill>
                  <a:srgbClr val="002060"/>
                </a:solidFill>
              </a:rPr>
              <a:t>die</a:t>
            </a:r>
          </a:p>
          <a:p>
            <a:pPr algn="ctr"/>
            <a:r>
              <a:rPr lang="en-GB" sz="5400" dirty="0">
                <a:solidFill>
                  <a:srgbClr val="002060"/>
                </a:solidFill>
              </a:rPr>
              <a:t>Han</a:t>
            </a:r>
            <a:r>
              <a:rPr lang="en-GB" sz="5400" dirty="0">
                <a:solidFill>
                  <a:srgbClr val="FFCC00"/>
                </a:solidFill>
              </a:rPr>
              <a:t>d</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3711" y="1599389"/>
            <a:ext cx="1096793" cy="12774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5993" y="3741135"/>
            <a:ext cx="991587" cy="1615433"/>
          </a:xfrm>
          <a:prstGeom prst="rect">
            <a:avLst/>
          </a:prstGeom>
        </p:spPr>
      </p:pic>
      <p:sp>
        <p:nvSpPr>
          <p:cNvPr id="29" name="Rectangle 28"/>
          <p:cNvSpPr/>
          <p:nvPr/>
        </p:nvSpPr>
        <p:spPr>
          <a:xfrm>
            <a:off x="1325357" y="3673772"/>
            <a:ext cx="1812163" cy="1754326"/>
          </a:xfrm>
          <a:prstGeom prst="rect">
            <a:avLst/>
          </a:prstGeom>
        </p:spPr>
        <p:txBody>
          <a:bodyPr wrap="none">
            <a:spAutoFit/>
          </a:bodyPr>
          <a:lstStyle/>
          <a:p>
            <a:pPr lvl="0" algn="ctr"/>
            <a:r>
              <a:rPr lang="en-GB" sz="5400" dirty="0">
                <a:solidFill>
                  <a:srgbClr val="002060"/>
                </a:solidFill>
              </a:rPr>
              <a:t>die</a:t>
            </a:r>
          </a:p>
          <a:p>
            <a:pPr lvl="0" algn="ctr"/>
            <a:r>
              <a:rPr lang="en-GB" sz="5400" dirty="0" err="1">
                <a:solidFill>
                  <a:srgbClr val="002060"/>
                </a:solidFill>
              </a:rPr>
              <a:t>Na</a:t>
            </a:r>
            <a:r>
              <a:rPr lang="en-GB" sz="5400" dirty="0" err="1">
                <a:solidFill>
                  <a:srgbClr val="FFC000"/>
                </a:solidFill>
              </a:rPr>
              <a:t>ch</a:t>
            </a:r>
            <a:r>
              <a:rPr lang="en-GB" sz="5400" dirty="0" err="1">
                <a:solidFill>
                  <a:srgbClr val="002060"/>
                </a:solidFill>
              </a:rPr>
              <a:t>t</a:t>
            </a:r>
            <a:endParaRPr lang="en-GB" sz="5400" dirty="0">
              <a:solidFill>
                <a:srgbClr val="002060"/>
              </a:solidFill>
            </a:endParaRPr>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3267" y="3837388"/>
            <a:ext cx="1641990" cy="1469581"/>
          </a:xfrm>
          <a:prstGeom prst="rect">
            <a:avLst/>
          </a:prstGeom>
        </p:spPr>
      </p:pic>
      <p:sp>
        <p:nvSpPr>
          <p:cNvPr id="31" name="Rectangle 30"/>
          <p:cNvSpPr/>
          <p:nvPr/>
        </p:nvSpPr>
        <p:spPr>
          <a:xfrm>
            <a:off x="3575768" y="1360946"/>
            <a:ext cx="1973617" cy="1754326"/>
          </a:xfrm>
          <a:prstGeom prst="rect">
            <a:avLst/>
          </a:prstGeom>
        </p:spPr>
        <p:txBody>
          <a:bodyPr wrap="none">
            <a:spAutoFit/>
          </a:bodyPr>
          <a:lstStyle/>
          <a:p>
            <a:pPr lvl="0" algn="ctr"/>
            <a:r>
              <a:rPr lang="en-GB" sz="5400" dirty="0">
                <a:solidFill>
                  <a:srgbClr val="002060"/>
                </a:solidFill>
              </a:rPr>
              <a:t>die</a:t>
            </a:r>
          </a:p>
          <a:p>
            <a:pPr lvl="0" algn="ctr"/>
            <a:r>
              <a:rPr lang="en-GB" sz="5400" dirty="0">
                <a:solidFill>
                  <a:srgbClr val="002060"/>
                </a:solidFill>
              </a:rPr>
              <a:t>M</a:t>
            </a:r>
            <a:r>
              <a:rPr lang="en-GB" sz="5400" dirty="0">
                <a:solidFill>
                  <a:srgbClr val="FFCC00"/>
                </a:solidFill>
              </a:rPr>
              <a:t>u</a:t>
            </a:r>
            <a:r>
              <a:rPr lang="en-GB" sz="5400" dirty="0">
                <a:solidFill>
                  <a:srgbClr val="002060"/>
                </a:solidFill>
              </a:rPr>
              <a:t>tter</a:t>
            </a:r>
            <a:endParaRPr lang="en-GB" sz="5400" i="1" dirty="0">
              <a:solidFill>
                <a:srgbClr val="002060"/>
              </a:solidFill>
            </a:endParaRPr>
          </a:p>
        </p:txBody>
      </p:sp>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73" y="1602302"/>
            <a:ext cx="1367497" cy="1372102"/>
          </a:xfrm>
          <a:prstGeom prst="rect">
            <a:avLst/>
          </a:prstGeom>
        </p:spPr>
      </p:pic>
      <p:sp>
        <p:nvSpPr>
          <p:cNvPr id="33" name="Rectangle 32"/>
          <p:cNvSpPr/>
          <p:nvPr/>
        </p:nvSpPr>
        <p:spPr>
          <a:xfrm>
            <a:off x="6187665" y="3698495"/>
            <a:ext cx="1913641" cy="1754326"/>
          </a:xfrm>
          <a:prstGeom prst="rect">
            <a:avLst/>
          </a:prstGeom>
        </p:spPr>
        <p:txBody>
          <a:bodyPr wrap="square">
            <a:spAutoFit/>
          </a:bodyPr>
          <a:lstStyle/>
          <a:p>
            <a:pPr algn="ctr"/>
            <a:r>
              <a:rPr lang="en-GB" sz="5400" dirty="0">
                <a:solidFill>
                  <a:srgbClr val="002060"/>
                </a:solidFill>
              </a:rPr>
              <a:t>die</a:t>
            </a:r>
          </a:p>
          <a:p>
            <a:pPr algn="ctr"/>
            <a:r>
              <a:rPr lang="en-GB" sz="5400" dirty="0" err="1">
                <a:solidFill>
                  <a:srgbClr val="002060"/>
                </a:solidFill>
              </a:rPr>
              <a:t>T</a:t>
            </a:r>
            <a:r>
              <a:rPr lang="en-GB" sz="5400" dirty="0" err="1">
                <a:solidFill>
                  <a:srgbClr val="FFC000"/>
                </a:solidFill>
              </a:rPr>
              <a:t>ü</a:t>
            </a:r>
            <a:r>
              <a:rPr lang="en-GB" sz="5400" dirty="0" err="1">
                <a:solidFill>
                  <a:srgbClr val="002060"/>
                </a:solidFill>
              </a:rPr>
              <a:t>r</a:t>
            </a:r>
            <a:endParaRPr lang="en-GB" sz="5400" dirty="0">
              <a:solidFill>
                <a:srgbClr val="FFCC00"/>
              </a:solidFill>
            </a:endParaRPr>
          </a:p>
        </p:txBody>
      </p:sp>
      <p:sp>
        <p:nvSpPr>
          <p:cNvPr id="34" name="TextBox 33"/>
          <p:cNvSpPr txBox="1"/>
          <p:nvPr/>
        </p:nvSpPr>
        <p:spPr>
          <a:xfrm>
            <a:off x="6749781" y="474684"/>
            <a:ext cx="4861647"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Feminine nouns (die …)</a:t>
            </a:r>
          </a:p>
        </p:txBody>
      </p:sp>
    </p:spTree>
    <p:extLst>
      <p:ext uri="{BB962C8B-B14F-4D97-AF65-F5344CB8AC3E}">
        <p14:creationId xmlns:p14="http://schemas.microsoft.com/office/powerpoint/2010/main" val="39863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92" name="Title 3"/>
          <p:cNvSpPr txBox="1">
            <a:spLocks/>
          </p:cNvSpPr>
          <p:nvPr/>
        </p:nvSpPr>
        <p:spPr>
          <a:xfrm>
            <a:off x="110114" y="351591"/>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2" name="Title 71"/>
          <p:cNvSpPr>
            <a:spLocks noGrp="1"/>
          </p:cNvSpPr>
          <p:nvPr>
            <p:ph type="title"/>
          </p:nvPr>
        </p:nvSpPr>
        <p:spPr>
          <a:xfrm>
            <a:off x="110114" y="328226"/>
            <a:ext cx="10515600" cy="1325563"/>
          </a:xfrm>
        </p:spPr>
        <p:txBody>
          <a:bodyPr/>
          <a:lstStyle/>
          <a:p>
            <a:r>
              <a:rPr lang="en-GB" b="1">
                <a:solidFill>
                  <a:schemeClr val="bg1"/>
                </a:solidFill>
              </a:rPr>
              <a:t>Vokabeln</a:t>
            </a:r>
            <a:br>
              <a:rPr lang="en-GB" b="1">
                <a:solidFill>
                  <a:schemeClr val="bg1"/>
                </a:solidFill>
              </a:rPr>
            </a:br>
            <a:endParaRPr lang="en-GB"/>
          </a:p>
        </p:txBody>
      </p:sp>
      <p:sp>
        <p:nvSpPr>
          <p:cNvPr id="2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899" y="1488702"/>
            <a:ext cx="1245652" cy="1162608"/>
          </a:xfrm>
          <a:prstGeom prst="rect">
            <a:avLst/>
          </a:prstGeom>
        </p:spPr>
      </p:pic>
      <p:sp>
        <p:nvSpPr>
          <p:cNvPr id="38" name="Rectangle 37"/>
          <p:cNvSpPr/>
          <p:nvPr/>
        </p:nvSpPr>
        <p:spPr>
          <a:xfrm>
            <a:off x="4606341" y="3532355"/>
            <a:ext cx="2249077" cy="1754326"/>
          </a:xfrm>
          <a:prstGeom prst="rect">
            <a:avLst/>
          </a:prstGeom>
        </p:spPr>
        <p:txBody>
          <a:bodyPr wrap="none">
            <a:spAutoFit/>
          </a:bodyPr>
          <a:lstStyle/>
          <a:p>
            <a:pPr lvl="0" algn="ctr"/>
            <a:r>
              <a:rPr lang="en-GB" sz="5400" dirty="0">
                <a:solidFill>
                  <a:srgbClr val="000066"/>
                </a:solidFill>
              </a:rPr>
              <a:t>das</a:t>
            </a:r>
          </a:p>
          <a:p>
            <a:pPr lvl="0" algn="ctr"/>
            <a:r>
              <a:rPr lang="en-GB" sz="5400" dirty="0">
                <a:solidFill>
                  <a:srgbClr val="FFCC00"/>
                </a:solidFill>
              </a:rPr>
              <a:t>W</a:t>
            </a:r>
            <a:r>
              <a:rPr lang="en-GB" sz="5400" dirty="0">
                <a:solidFill>
                  <a:srgbClr val="002060"/>
                </a:solidFill>
              </a:rPr>
              <a:t>asser</a:t>
            </a: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770" y="3894015"/>
            <a:ext cx="796622" cy="1173135"/>
          </a:xfrm>
          <a:prstGeom prst="rect">
            <a:avLst/>
          </a:prstGeom>
        </p:spPr>
      </p:pic>
      <p:sp>
        <p:nvSpPr>
          <p:cNvPr id="40" name="Rectangle 39"/>
          <p:cNvSpPr/>
          <p:nvPr/>
        </p:nvSpPr>
        <p:spPr>
          <a:xfrm>
            <a:off x="8031672" y="3532355"/>
            <a:ext cx="2727477" cy="1754326"/>
          </a:xfrm>
          <a:prstGeom prst="rect">
            <a:avLst/>
          </a:prstGeom>
        </p:spPr>
        <p:txBody>
          <a:bodyPr wrap="none">
            <a:spAutoFit/>
          </a:bodyPr>
          <a:lstStyle/>
          <a:p>
            <a:pPr algn="ctr"/>
            <a:r>
              <a:rPr lang="en-GB" sz="5400" dirty="0">
                <a:solidFill>
                  <a:srgbClr val="002060"/>
                </a:solidFill>
              </a:rPr>
              <a:t>das</a:t>
            </a:r>
          </a:p>
          <a:p>
            <a:pPr algn="ctr"/>
            <a:r>
              <a:rPr lang="en-GB" sz="5400" dirty="0" err="1">
                <a:solidFill>
                  <a:srgbClr val="002060"/>
                </a:solidFill>
              </a:rPr>
              <a:t>M</a:t>
            </a:r>
            <a:r>
              <a:rPr lang="en-GB" sz="5400" dirty="0" err="1">
                <a:solidFill>
                  <a:srgbClr val="FFCC00"/>
                </a:solidFill>
              </a:rPr>
              <a:t>ä</a:t>
            </a:r>
            <a:r>
              <a:rPr lang="en-GB" sz="5400" dirty="0" err="1">
                <a:solidFill>
                  <a:srgbClr val="002060"/>
                </a:solidFill>
              </a:rPr>
              <a:t>dchen</a:t>
            </a:r>
            <a:endParaRPr lang="en-GB" sz="5400" dirty="0">
              <a:solidFill>
                <a:srgbClr val="002060"/>
              </a:solidFill>
            </a:endParaRPr>
          </a:p>
        </p:txBody>
      </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6540" y="3695799"/>
            <a:ext cx="1776203" cy="1240382"/>
          </a:xfrm>
          <a:prstGeom prst="rect">
            <a:avLst/>
          </a:prstGeom>
        </p:spPr>
      </p:pic>
      <p:pic>
        <p:nvPicPr>
          <p:cNvPr id="42" name="Picture 4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8228" y="1387726"/>
            <a:ext cx="1918892" cy="1263584"/>
          </a:xfrm>
          <a:prstGeom prst="rect">
            <a:avLst/>
          </a:prstGeom>
        </p:spPr>
      </p:pic>
      <p:pic>
        <p:nvPicPr>
          <p:cNvPr id="43" name="Picture 2" descr="Image result for monster free clip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0708" y="1173476"/>
            <a:ext cx="1135934" cy="189038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7907862" y="1208175"/>
            <a:ext cx="2363147" cy="1754326"/>
          </a:xfrm>
          <a:prstGeom prst="rect">
            <a:avLst/>
          </a:prstGeom>
        </p:spPr>
        <p:txBody>
          <a:bodyPr wrap="none">
            <a:spAutoFit/>
          </a:bodyPr>
          <a:lstStyle/>
          <a:p>
            <a:pPr lvl="0" algn="ctr"/>
            <a:r>
              <a:rPr lang="en-GB" sz="5400" dirty="0">
                <a:solidFill>
                  <a:srgbClr val="000066"/>
                </a:solidFill>
              </a:rPr>
              <a:t>das</a:t>
            </a:r>
          </a:p>
          <a:p>
            <a:pPr lvl="0" algn="ctr"/>
            <a:r>
              <a:rPr lang="en-GB" sz="5400" dirty="0">
                <a:solidFill>
                  <a:srgbClr val="000066"/>
                </a:solidFill>
              </a:rPr>
              <a:t>Monst</a:t>
            </a:r>
            <a:r>
              <a:rPr lang="en-GB" sz="5400" dirty="0">
                <a:solidFill>
                  <a:srgbClr val="FFCC00"/>
                </a:solidFill>
              </a:rPr>
              <a:t>er</a:t>
            </a:r>
            <a:endParaRPr lang="en-GB" sz="5400" dirty="0">
              <a:solidFill>
                <a:srgbClr val="002060"/>
              </a:solidFill>
            </a:endParaRPr>
          </a:p>
        </p:txBody>
      </p:sp>
      <p:sp>
        <p:nvSpPr>
          <p:cNvPr id="45" name="Rectangle 44"/>
          <p:cNvSpPr/>
          <p:nvPr/>
        </p:nvSpPr>
        <p:spPr>
          <a:xfrm>
            <a:off x="646249" y="4444372"/>
            <a:ext cx="3685625" cy="1569660"/>
          </a:xfrm>
          <a:prstGeom prst="rect">
            <a:avLst/>
          </a:prstGeom>
        </p:spPr>
        <p:txBody>
          <a:bodyPr wrap="none">
            <a:spAutoFit/>
          </a:bodyPr>
          <a:lstStyle/>
          <a:p>
            <a:pPr lvl="0" algn="ctr"/>
            <a:r>
              <a:rPr lang="en-GB" sz="4800" dirty="0">
                <a:solidFill>
                  <a:srgbClr val="000066"/>
                </a:solidFill>
              </a:rPr>
              <a:t>das</a:t>
            </a:r>
          </a:p>
          <a:p>
            <a:pPr lvl="0" algn="ctr"/>
            <a:r>
              <a:rPr lang="en-GB" sz="4800" dirty="0" err="1">
                <a:solidFill>
                  <a:srgbClr val="000066"/>
                </a:solidFill>
              </a:rPr>
              <a:t>Computersp</a:t>
            </a:r>
            <a:r>
              <a:rPr lang="en-GB" sz="4800" dirty="0" err="1">
                <a:solidFill>
                  <a:srgbClr val="FFC000"/>
                </a:solidFill>
              </a:rPr>
              <a:t>ie</a:t>
            </a:r>
            <a:r>
              <a:rPr lang="en-GB" sz="4800" dirty="0" err="1">
                <a:solidFill>
                  <a:srgbClr val="000066"/>
                </a:solidFill>
              </a:rPr>
              <a:t>l</a:t>
            </a:r>
            <a:endParaRPr lang="en-GB" sz="4800" dirty="0">
              <a:solidFill>
                <a:srgbClr val="002060"/>
              </a:solidFill>
            </a:endParaRPr>
          </a:p>
        </p:txBody>
      </p:sp>
      <p:sp>
        <p:nvSpPr>
          <p:cNvPr id="46" name="Rectangle 45"/>
          <p:cNvSpPr/>
          <p:nvPr/>
        </p:nvSpPr>
        <p:spPr>
          <a:xfrm>
            <a:off x="300038" y="1208175"/>
            <a:ext cx="1430648" cy="1754326"/>
          </a:xfrm>
          <a:prstGeom prst="rect">
            <a:avLst/>
          </a:prstGeom>
        </p:spPr>
        <p:txBody>
          <a:bodyPr wrap="none">
            <a:spAutoFit/>
          </a:bodyPr>
          <a:lstStyle/>
          <a:p>
            <a:pPr lvl="0" algn="ctr"/>
            <a:r>
              <a:rPr lang="en-GB" sz="5400" dirty="0">
                <a:solidFill>
                  <a:srgbClr val="000066"/>
                </a:solidFill>
              </a:rPr>
              <a:t>das</a:t>
            </a:r>
          </a:p>
          <a:p>
            <a:pPr lvl="0" algn="ctr"/>
            <a:r>
              <a:rPr lang="en-GB" sz="5400" dirty="0" err="1">
                <a:solidFill>
                  <a:srgbClr val="000066"/>
                </a:solidFill>
              </a:rPr>
              <a:t>Bu</a:t>
            </a:r>
            <a:r>
              <a:rPr lang="en-GB" sz="5400" dirty="0" err="1">
                <a:solidFill>
                  <a:srgbClr val="FFCC00"/>
                </a:solidFill>
              </a:rPr>
              <a:t>ch</a:t>
            </a:r>
            <a:endParaRPr lang="en-GB" sz="5400" dirty="0">
              <a:solidFill>
                <a:srgbClr val="002060"/>
              </a:solidFill>
            </a:endParaRPr>
          </a:p>
        </p:txBody>
      </p:sp>
      <p:sp>
        <p:nvSpPr>
          <p:cNvPr id="47" name="Rectangle 46"/>
          <p:cNvSpPr/>
          <p:nvPr/>
        </p:nvSpPr>
        <p:spPr>
          <a:xfrm>
            <a:off x="3808151" y="1208175"/>
            <a:ext cx="1518364" cy="1754326"/>
          </a:xfrm>
          <a:prstGeom prst="rect">
            <a:avLst/>
          </a:prstGeom>
        </p:spPr>
        <p:txBody>
          <a:bodyPr wrap="none">
            <a:spAutoFit/>
          </a:bodyPr>
          <a:lstStyle/>
          <a:p>
            <a:pPr lvl="0" algn="ctr"/>
            <a:r>
              <a:rPr lang="en-GB" sz="5400" dirty="0">
                <a:solidFill>
                  <a:srgbClr val="000066"/>
                </a:solidFill>
              </a:rPr>
              <a:t>das</a:t>
            </a:r>
          </a:p>
          <a:p>
            <a:pPr lvl="0" algn="ctr"/>
            <a:r>
              <a:rPr lang="en-GB" sz="5400" dirty="0" err="1">
                <a:solidFill>
                  <a:srgbClr val="000066"/>
                </a:solidFill>
              </a:rPr>
              <a:t>H</a:t>
            </a:r>
            <a:r>
              <a:rPr lang="en-GB" sz="5400" dirty="0" err="1">
                <a:solidFill>
                  <a:srgbClr val="FFCC00"/>
                </a:solidFill>
              </a:rPr>
              <a:t>au</a:t>
            </a:r>
            <a:r>
              <a:rPr lang="en-GB" sz="5400" dirty="0" err="1">
                <a:solidFill>
                  <a:srgbClr val="000066"/>
                </a:solidFill>
              </a:rPr>
              <a:t>s</a:t>
            </a:r>
            <a:endParaRPr lang="en-GB" sz="5400" dirty="0">
              <a:solidFill>
                <a:srgbClr val="000066"/>
              </a:solidFill>
            </a:endParaRPr>
          </a:p>
        </p:txBody>
      </p:sp>
      <p:sp>
        <p:nvSpPr>
          <p:cNvPr id="48" name="TextBox 47"/>
          <p:cNvSpPr txBox="1"/>
          <p:nvPr/>
        </p:nvSpPr>
        <p:spPr>
          <a:xfrm>
            <a:off x="6749781" y="474684"/>
            <a:ext cx="4861647"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Neuter nouns (das …)</a:t>
            </a: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4401" y="3344782"/>
            <a:ext cx="1689320" cy="1266990"/>
          </a:xfrm>
          <a:prstGeom prst="rect">
            <a:avLst/>
          </a:prstGeom>
        </p:spPr>
      </p:pic>
    </p:spTree>
    <p:extLst>
      <p:ext uri="{BB962C8B-B14F-4D97-AF65-F5344CB8AC3E}">
        <p14:creationId xmlns:p14="http://schemas.microsoft.com/office/powerpoint/2010/main" val="23540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4" grpId="0"/>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4" name="Title 3"/>
          <p:cNvSpPr txBox="1">
            <a:spLocks/>
          </p:cNvSpPr>
          <p:nvPr/>
        </p:nvSpPr>
        <p:spPr>
          <a:xfrm>
            <a:off x="73408" y="306859"/>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Rectangle 5"/>
          <p:cNvSpPr/>
          <p:nvPr/>
        </p:nvSpPr>
        <p:spPr>
          <a:xfrm>
            <a:off x="-3582" y="5390146"/>
            <a:ext cx="3927495"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02453" y="5489753"/>
            <a:ext cx="2148984" cy="769441"/>
          </a:xfrm>
          <a:prstGeom prst="rect">
            <a:avLst/>
          </a:prstGeom>
          <a:noFill/>
        </p:spPr>
        <p:txBody>
          <a:bodyPr wrap="square" rtlCol="0">
            <a:spAutoFit/>
          </a:bodyPr>
          <a:lstStyle/>
          <a:p>
            <a:pPr algn="ctr"/>
            <a:r>
              <a:rPr lang="en-GB" sz="4400" dirty="0">
                <a:solidFill>
                  <a:schemeClr val="bg1"/>
                </a:solidFill>
              </a:rPr>
              <a:t>der</a:t>
            </a:r>
          </a:p>
        </p:txBody>
      </p:sp>
      <p:sp>
        <p:nvSpPr>
          <p:cNvPr id="8" name="Rectangle 7"/>
          <p:cNvSpPr/>
          <p:nvPr/>
        </p:nvSpPr>
        <p:spPr>
          <a:xfrm>
            <a:off x="3923914" y="5390146"/>
            <a:ext cx="4240032" cy="9819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813867" y="5502691"/>
            <a:ext cx="2148984" cy="769441"/>
          </a:xfrm>
          <a:prstGeom prst="rect">
            <a:avLst/>
          </a:prstGeom>
          <a:noFill/>
        </p:spPr>
        <p:txBody>
          <a:bodyPr wrap="square" rtlCol="0">
            <a:spAutoFit/>
          </a:bodyPr>
          <a:lstStyle/>
          <a:p>
            <a:pPr algn="ctr"/>
            <a:r>
              <a:rPr lang="en-GB" sz="4400" dirty="0">
                <a:solidFill>
                  <a:schemeClr val="bg1"/>
                </a:solidFill>
              </a:rPr>
              <a:t>die</a:t>
            </a:r>
          </a:p>
        </p:txBody>
      </p:sp>
      <p:sp>
        <p:nvSpPr>
          <p:cNvPr id="10" name="Rectangle 9"/>
          <p:cNvSpPr/>
          <p:nvPr/>
        </p:nvSpPr>
        <p:spPr>
          <a:xfrm>
            <a:off x="8100768" y="5390146"/>
            <a:ext cx="4126820" cy="97848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974244" y="5494667"/>
            <a:ext cx="2148984" cy="769441"/>
          </a:xfrm>
          <a:prstGeom prst="rect">
            <a:avLst/>
          </a:prstGeom>
          <a:noFill/>
        </p:spPr>
        <p:txBody>
          <a:bodyPr wrap="square" rtlCol="0">
            <a:spAutoFit/>
          </a:bodyPr>
          <a:lstStyle/>
          <a:p>
            <a:pPr algn="ctr"/>
            <a:r>
              <a:rPr lang="en-GB" sz="4400" dirty="0"/>
              <a:t>das</a:t>
            </a:r>
          </a:p>
        </p:txBody>
      </p:sp>
      <p:sp>
        <p:nvSpPr>
          <p:cNvPr id="12" name="TextBox 11"/>
          <p:cNvSpPr txBox="1"/>
          <p:nvPr/>
        </p:nvSpPr>
        <p:spPr>
          <a:xfrm>
            <a:off x="6575297" y="473213"/>
            <a:ext cx="5438071"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der, die, </a:t>
            </a:r>
            <a:r>
              <a:rPr lang="en-GB" sz="3600" b="1" dirty="0" err="1">
                <a:solidFill>
                  <a:srgbClr val="000066"/>
                </a:solidFill>
                <a:latin typeface="Century Gothic" panose="020B0502020202020204" pitchFamily="34" charset="0"/>
              </a:rPr>
              <a:t>oder</a:t>
            </a:r>
            <a:r>
              <a:rPr lang="en-GB" sz="3600" b="1" dirty="0">
                <a:solidFill>
                  <a:srgbClr val="000066"/>
                </a:solidFill>
                <a:latin typeface="Century Gothic" panose="020B0502020202020204" pitchFamily="34" charset="0"/>
              </a:rPr>
              <a:t> das?</a:t>
            </a:r>
          </a:p>
        </p:txBody>
      </p:sp>
      <p:sp>
        <p:nvSpPr>
          <p:cNvPr id="13" name="TextBox 12"/>
          <p:cNvSpPr txBox="1"/>
          <p:nvPr/>
        </p:nvSpPr>
        <p:spPr>
          <a:xfrm>
            <a:off x="202803" y="1617802"/>
            <a:ext cx="2018619" cy="584775"/>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Mann</a:t>
            </a:r>
          </a:p>
        </p:txBody>
      </p:sp>
      <p:sp>
        <p:nvSpPr>
          <p:cNvPr id="14" name="TextBox 13"/>
          <p:cNvSpPr txBox="1"/>
          <p:nvPr/>
        </p:nvSpPr>
        <p:spPr>
          <a:xfrm>
            <a:off x="2221422" y="1610528"/>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Familie</a:t>
            </a:r>
            <a:endParaRPr lang="en-GB" sz="3200" dirty="0">
              <a:solidFill>
                <a:schemeClr val="accent5">
                  <a:lumMod val="50000"/>
                </a:schemeClr>
              </a:solidFill>
              <a:latin typeface="Century Gothic" panose="020B0502020202020204" pitchFamily="34" charset="0"/>
            </a:endParaRPr>
          </a:p>
        </p:txBody>
      </p:sp>
      <p:sp>
        <p:nvSpPr>
          <p:cNvPr id="15" name="TextBox 14"/>
          <p:cNvSpPr txBox="1"/>
          <p:nvPr/>
        </p:nvSpPr>
        <p:spPr>
          <a:xfrm>
            <a:off x="4087367" y="1697197"/>
            <a:ext cx="2018619" cy="584775"/>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Monster</a:t>
            </a:r>
          </a:p>
        </p:txBody>
      </p:sp>
      <p:sp>
        <p:nvSpPr>
          <p:cNvPr id="16" name="TextBox 15"/>
          <p:cNvSpPr txBox="1"/>
          <p:nvPr/>
        </p:nvSpPr>
        <p:spPr>
          <a:xfrm>
            <a:off x="6152296" y="1628706"/>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Fußball</a:t>
            </a:r>
            <a:endParaRPr lang="en-GB" sz="3200" dirty="0">
              <a:solidFill>
                <a:schemeClr val="accent5">
                  <a:lumMod val="50000"/>
                </a:schemeClr>
              </a:solidFill>
              <a:latin typeface="Century Gothic" panose="020B0502020202020204" pitchFamily="34" charset="0"/>
            </a:endParaRPr>
          </a:p>
        </p:txBody>
      </p:sp>
      <p:sp>
        <p:nvSpPr>
          <p:cNvPr id="17" name="TextBox 16"/>
          <p:cNvSpPr txBox="1"/>
          <p:nvPr/>
        </p:nvSpPr>
        <p:spPr>
          <a:xfrm>
            <a:off x="8078810" y="1676052"/>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Haus</a:t>
            </a:r>
            <a:endParaRPr lang="en-GB" sz="3200" dirty="0">
              <a:solidFill>
                <a:schemeClr val="accent5">
                  <a:lumMod val="50000"/>
                </a:schemeClr>
              </a:solidFill>
              <a:latin typeface="Century Gothic" panose="020B0502020202020204" pitchFamily="34" charset="0"/>
            </a:endParaRPr>
          </a:p>
        </p:txBody>
      </p:sp>
      <p:sp>
        <p:nvSpPr>
          <p:cNvPr id="18" name="TextBox 17"/>
          <p:cNvSpPr txBox="1"/>
          <p:nvPr/>
        </p:nvSpPr>
        <p:spPr>
          <a:xfrm>
            <a:off x="10083170" y="1697197"/>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Tür</a:t>
            </a:r>
            <a:endParaRPr lang="en-GB" sz="3200" dirty="0">
              <a:solidFill>
                <a:schemeClr val="accent5">
                  <a:lumMod val="50000"/>
                </a:schemeClr>
              </a:solidFill>
              <a:latin typeface="Century Gothic" panose="020B0502020202020204" pitchFamily="34" charset="0"/>
            </a:endParaRPr>
          </a:p>
        </p:txBody>
      </p:sp>
      <p:sp>
        <p:nvSpPr>
          <p:cNvPr id="19" name="TextBox 18"/>
          <p:cNvSpPr txBox="1"/>
          <p:nvPr/>
        </p:nvSpPr>
        <p:spPr>
          <a:xfrm>
            <a:off x="280648" y="2819366"/>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Buch</a:t>
            </a:r>
            <a:endParaRPr lang="en-GB" sz="3200" dirty="0">
              <a:solidFill>
                <a:schemeClr val="accent5">
                  <a:lumMod val="50000"/>
                </a:schemeClr>
              </a:solidFill>
              <a:latin typeface="Century Gothic" panose="020B0502020202020204" pitchFamily="34" charset="0"/>
            </a:endParaRPr>
          </a:p>
        </p:txBody>
      </p:sp>
      <p:sp>
        <p:nvSpPr>
          <p:cNvPr id="20" name="TextBox 19"/>
          <p:cNvSpPr txBox="1"/>
          <p:nvPr/>
        </p:nvSpPr>
        <p:spPr>
          <a:xfrm>
            <a:off x="2294973" y="2826474"/>
            <a:ext cx="2018619" cy="584775"/>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Hand</a:t>
            </a:r>
          </a:p>
        </p:txBody>
      </p:sp>
      <p:sp>
        <p:nvSpPr>
          <p:cNvPr id="21" name="TextBox 20"/>
          <p:cNvSpPr txBox="1"/>
          <p:nvPr/>
        </p:nvSpPr>
        <p:spPr>
          <a:xfrm>
            <a:off x="4135823" y="2807612"/>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Nacht</a:t>
            </a:r>
            <a:endParaRPr lang="en-GB" sz="3200" dirty="0">
              <a:solidFill>
                <a:schemeClr val="accent5">
                  <a:lumMod val="50000"/>
                </a:schemeClr>
              </a:solidFill>
              <a:latin typeface="Century Gothic" panose="020B0502020202020204" pitchFamily="34" charset="0"/>
            </a:endParaRPr>
          </a:p>
        </p:txBody>
      </p:sp>
      <p:sp>
        <p:nvSpPr>
          <p:cNvPr id="22" name="TextBox 21"/>
          <p:cNvSpPr txBox="1"/>
          <p:nvPr/>
        </p:nvSpPr>
        <p:spPr>
          <a:xfrm>
            <a:off x="5596633" y="2483692"/>
            <a:ext cx="3246515"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Computerspiel</a:t>
            </a:r>
            <a:endParaRPr lang="en-GB" sz="3200" dirty="0">
              <a:solidFill>
                <a:schemeClr val="accent5">
                  <a:lumMod val="50000"/>
                </a:schemeClr>
              </a:solidFill>
              <a:latin typeface="Century Gothic" panose="020B0502020202020204" pitchFamily="34" charset="0"/>
            </a:endParaRPr>
          </a:p>
        </p:txBody>
      </p:sp>
      <p:sp>
        <p:nvSpPr>
          <p:cNvPr id="23" name="TextBox 22"/>
          <p:cNvSpPr txBox="1"/>
          <p:nvPr/>
        </p:nvSpPr>
        <p:spPr>
          <a:xfrm>
            <a:off x="8285338" y="2839721"/>
            <a:ext cx="2018619" cy="584775"/>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Wasser</a:t>
            </a:r>
          </a:p>
        </p:txBody>
      </p:sp>
      <p:sp>
        <p:nvSpPr>
          <p:cNvPr id="24" name="TextBox 23"/>
          <p:cNvSpPr txBox="1"/>
          <p:nvPr/>
        </p:nvSpPr>
        <p:spPr>
          <a:xfrm>
            <a:off x="9994749" y="2807612"/>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Junge</a:t>
            </a:r>
            <a:endParaRPr lang="en-GB" sz="3200" dirty="0">
              <a:solidFill>
                <a:schemeClr val="accent5">
                  <a:lumMod val="50000"/>
                </a:schemeClr>
              </a:solidFill>
              <a:latin typeface="Century Gothic" panose="020B0502020202020204" pitchFamily="34" charset="0"/>
            </a:endParaRPr>
          </a:p>
        </p:txBody>
      </p:sp>
      <p:sp>
        <p:nvSpPr>
          <p:cNvPr id="25" name="TextBox 24"/>
          <p:cNvSpPr txBox="1"/>
          <p:nvPr/>
        </p:nvSpPr>
        <p:spPr>
          <a:xfrm>
            <a:off x="793030" y="3788021"/>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Grund</a:t>
            </a:r>
            <a:endParaRPr lang="en-GB" sz="3200" dirty="0">
              <a:solidFill>
                <a:schemeClr val="accent5">
                  <a:lumMod val="50000"/>
                </a:schemeClr>
              </a:solidFill>
              <a:latin typeface="Century Gothic" panose="020B0502020202020204" pitchFamily="34" charset="0"/>
            </a:endParaRPr>
          </a:p>
        </p:txBody>
      </p:sp>
      <p:sp>
        <p:nvSpPr>
          <p:cNvPr id="26" name="TextBox 25"/>
          <p:cNvSpPr txBox="1"/>
          <p:nvPr/>
        </p:nvSpPr>
        <p:spPr>
          <a:xfrm>
            <a:off x="2751437" y="3820875"/>
            <a:ext cx="2018619" cy="584775"/>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Kopf</a:t>
            </a:r>
          </a:p>
        </p:txBody>
      </p:sp>
      <p:sp>
        <p:nvSpPr>
          <p:cNvPr id="27" name="TextBox 26"/>
          <p:cNvSpPr txBox="1"/>
          <p:nvPr/>
        </p:nvSpPr>
        <p:spPr>
          <a:xfrm>
            <a:off x="4346249" y="3752184"/>
            <a:ext cx="2382214"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Mädchen</a:t>
            </a:r>
            <a:endParaRPr lang="en-GB" sz="3200" dirty="0">
              <a:solidFill>
                <a:schemeClr val="accent5">
                  <a:lumMod val="50000"/>
                </a:schemeClr>
              </a:solidFill>
              <a:latin typeface="Century Gothic" panose="020B0502020202020204" pitchFamily="34" charset="0"/>
            </a:endParaRPr>
          </a:p>
        </p:txBody>
      </p:sp>
      <p:sp>
        <p:nvSpPr>
          <p:cNvPr id="28" name="TextBox 27"/>
          <p:cNvSpPr txBox="1"/>
          <p:nvPr/>
        </p:nvSpPr>
        <p:spPr>
          <a:xfrm>
            <a:off x="6779478" y="3788021"/>
            <a:ext cx="2018619" cy="584775"/>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Mutter</a:t>
            </a:r>
          </a:p>
        </p:txBody>
      </p:sp>
      <p:sp>
        <p:nvSpPr>
          <p:cNvPr id="29" name="TextBox 28"/>
          <p:cNvSpPr txBox="1"/>
          <p:nvPr/>
        </p:nvSpPr>
        <p:spPr>
          <a:xfrm>
            <a:off x="9403049" y="3846840"/>
            <a:ext cx="2018619"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rPr>
              <a:t>Vater</a:t>
            </a:r>
            <a:endParaRPr lang="en-GB" sz="3200" dirty="0">
              <a:solidFill>
                <a:schemeClr val="accent5">
                  <a:lumMod val="50000"/>
                </a:schemeClr>
              </a:solidFill>
              <a:latin typeface="Century Gothic" panose="020B0502020202020204" pitchFamily="34" charset="0"/>
            </a:endParaRPr>
          </a:p>
        </p:txBody>
      </p:sp>
      <p:pic>
        <p:nvPicPr>
          <p:cNvPr id="30" name="Picture 29"/>
          <p:cNvPicPr>
            <a:picLocks noChangeAspect="1"/>
          </p:cNvPicPr>
          <p:nvPr/>
        </p:nvPicPr>
        <p:blipFill>
          <a:blip r:embed="rId4"/>
          <a:stretch>
            <a:fillRect/>
          </a:stretch>
        </p:blipFill>
        <p:spPr>
          <a:xfrm>
            <a:off x="-46356" y="6342650"/>
            <a:ext cx="12238356" cy="515350"/>
          </a:xfrm>
          <a:prstGeom prst="rect">
            <a:avLst/>
          </a:prstGeom>
        </p:spPr>
      </p:pic>
      <p:sp>
        <p:nvSpPr>
          <p:cNvPr id="2" name="Title 1"/>
          <p:cNvSpPr>
            <a:spLocks noGrp="1"/>
          </p:cNvSpPr>
          <p:nvPr>
            <p:ph type="title"/>
          </p:nvPr>
        </p:nvSpPr>
        <p:spPr>
          <a:xfrm>
            <a:off x="73408" y="343275"/>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32541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04167E-6 -2.22222E-6 L 0.08281 0.95972 " pathEditMode="relative" rAng="0" ptsTypes="AA">
                                      <p:cBhvr>
                                        <p:cTn id="11" dur="2000" fill="hold"/>
                                        <p:tgtEl>
                                          <p:spTgt spid="13"/>
                                        </p:tgtEl>
                                        <p:attrNameLst>
                                          <p:attrName>ppt_x</p:attrName>
                                          <p:attrName>ppt_y</p:attrName>
                                        </p:attrNameLst>
                                      </p:cBhvr>
                                      <p:rCtr x="4141" y="4798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 0 L 0 0 C 0.00352 0.01574 0.00638 0.03218 0.01068 0.04746 C 0.01263 0.05463 0.01615 0.06019 0.01862 0.06667 C 0.02058 0.0713 0.02266 0.0757 0.02409 0.08079 C 0.02526 0.08542 0.02513 0.09097 0.0267 0.09514 C 0.02878 0.1007 0.0323 0.10417 0.03477 0.10949 C 0.03685 0.11389 0.03829 0.11898 0.04011 0.12361 C 0.04232 0.13542 0.04297 0.14306 0.04818 0.15232 C 0.0504 0.15625 0.05352 0.15857 0.05612 0.16181 C 0.07396 0.225 0.05235 0.14607 0.0642 0.19514 C 0.06576 0.20162 0.0681 0.20764 0.06954 0.21412 C 0.07084 0.22037 0.07019 0.22778 0.07227 0.23333 C 0.07409 0.23796 0.07761 0.23958 0.08034 0.24283 C 0.0879 0.2632 0.09141 0.26991 0.09636 0.29051 C 0.0974 0.29514 0.09753 0.30046 0.09896 0.30463 C 0.10026 0.30857 0.10274 0.31065 0.10443 0.31412 C 0.10638 0.31875 0.10769 0.32408 0.10977 0.32847 C 0.11133 0.33195 0.11355 0.33449 0.11511 0.33796 C 0.12995 0.3713 0.10938 0.33264 0.12852 0.36667 C 0.12943 0.3713 0.12943 0.37708 0.13112 0.38102 C 0.14545 0.41273 0.13386 0.36667 0.14454 0.40463 C 0.14584 0.40926 0.14597 0.41458 0.14727 0.41898 C 0.15222 0.43658 0.1517 0.42963 0.15795 0.44283 C 0.16081 0.44884 0.16342 0.45533 0.16602 0.46181 C 0.16784 0.46644 0.16928 0.47176 0.17136 0.47616 C 0.17292 0.47963 0.17487 0.48241 0.1767 0.48565 C 0.18086 0.5007 0.18633 0.52176 0.19271 0.53333 L 0.19805 0.54283 C 0.21211 0.61759 0.19206 0.52454 0.2168 0.59514 C 0.22396 0.61528 0.23698 0.65486 0.24636 0.67153 L 0.2517 0.68102 C 0.25925 0.72153 0.2487 0.67199 0.25964 0.70486 C 0.27136 0.73935 0.25 0.69699 0.27045 0.73333 C 0.27566 0.76111 0.26901 0.73565 0.28112 0.75718 C 0.30365 0.79722 0.27175 0.74699 0.2892 0.78565 C 0.29115 0.79028 0.2948 0.79167 0.29714 0.79537 C 0.31355 0.82037 0.30287 0.80556 0.31329 0.82871 C 0.31758 0.83843 0.32071 0.84051 0.3267 0.84769 C 0.32956 0.85533 0.33282 0.86597 0.33737 0.87153 C 0.33816 0.87246 0.3392 0.87153 0.34011 0.87153 L 0.34011 0.87153 " pathEditMode="relative" ptsTypes="AAAAAAAAAAAAAAAAAAAAAAAAAAAAAAAAAAAAAAAAAA">
                                      <p:cBhvr>
                                        <p:cTn id="20" dur="2000" fill="hold"/>
                                        <p:tgtEl>
                                          <p:spTgt spid="14"/>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1.25E-6 3.7037E-6 L 1.25E-6 0.00023 C 0.00742 0.01666 0.01354 0.03402 0.02279 0.05023 C 0.02695 0.05787 0.0345 0.06365 0.03971 0.0706 C 0.04388 0.07546 0.04844 0.08009 0.05143 0.08564 C 0.05391 0.09051 0.05364 0.09629 0.05703 0.10069 C 0.06146 0.10671 0.06901 0.11041 0.07435 0.11597 C 0.07877 0.1206 0.08177 0.12592 0.08568 0.13101 C 0.09049 0.14351 0.0918 0.15162 0.10299 0.16134 C 0.10768 0.16551 0.11445 0.16805 0.11992 0.17152 C 0.15807 0.23842 0.11185 0.15486 0.13724 0.20671 C 0.14062 0.21365 0.14557 0.22014 0.1487 0.22685 C 0.15143 0.23356 0.15 0.24143 0.15456 0.24722 C 0.15846 0.25208 0.16588 0.25393 0.17174 0.2574 C 0.18789 0.27893 0.19544 0.28611 0.20599 0.30787 C 0.2082 0.31273 0.20859 0.31851 0.21159 0.32291 C 0.21445 0.32708 0.21966 0.32916 0.22331 0.33287 C 0.22747 0.33796 0.23021 0.34351 0.23476 0.34814 C 0.23802 0.35185 0.24284 0.35463 0.24609 0.35833 C 0.27786 0.39351 0.23385 0.35254 0.27487 0.38865 C 0.27682 0.39351 0.27682 0.39976 0.28034 0.40393 C 0.31107 0.4375 0.2862 0.38865 0.30911 0.42893 C 0.31185 0.43379 0.31211 0.43935 0.31497 0.44421 C 0.32552 0.46273 0.32435 0.45532 0.33776 0.46944 C 0.34388 0.47569 0.34948 0.48264 0.35508 0.48958 C 0.35898 0.49444 0.36198 0.5 0.36641 0.50463 C 0.36979 0.50833 0.37396 0.51134 0.37786 0.51481 C 0.38685 0.53055 0.39844 0.55277 0.41211 0.56527 L 0.42357 0.57546 C 0.45364 0.65439 0.41068 0.55601 0.46367 0.63078 C 0.47904 0.65208 0.50677 0.69398 0.52682 0.7118 L 0.53828 0.72199 C 0.55443 0.76481 0.5319 0.71226 0.55534 0.74722 C 0.58034 0.78379 0.53463 0.73889 0.57838 0.77731 C 0.58958 0.80694 0.57539 0.77986 0.6013 0.80277 C 0.64948 0.84514 0.58125 0.79189 0.61849 0.83287 C 0.62266 0.83773 0.63047 0.83935 0.63555 0.84328 C 0.67057 0.86967 0.64779 0.85393 0.67005 0.87847 C 0.67917 0.88889 0.68594 0.89097 0.6987 0.89861 C 0.70482 0.90671 0.71185 0.91805 0.72161 0.92384 C 0.72318 0.925 0.72552 0.92384 0.72747 0.92384 L 0.72747 0.9243 " pathEditMode="relative" rAng="0" ptsTypes="AAAAAAAAAAAAAAAAAAAAAAAAAAAAAAAAAAAAAAAAAA">
                                      <p:cBhvr>
                                        <p:cTn id="29" dur="2000" fill="hold"/>
                                        <p:tgtEl>
                                          <p:spTgt spid="15"/>
                                        </p:tgtEl>
                                        <p:attrNameLst>
                                          <p:attrName>ppt_x</p:attrName>
                                          <p:attrName>ppt_y</p:attrName>
                                        </p:attrNameLst>
                                      </p:cBhvr>
                                      <p:rCtr x="36367" y="46204"/>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2.08333E-7 -2.59259E-6 L 2.08333E-7 0.00023 C -0.0082 0.01621 -0.01497 0.0331 -0.02487 0.04885 C -0.02943 0.05625 -0.03763 0.06204 -0.04336 0.06875 C -0.04792 0.07361 -0.05286 0.07801 -0.05612 0.08334 C -0.05885 0.0882 -0.05859 0.09398 -0.06224 0.09815 C -0.06706 0.10394 -0.07526 0.10764 -0.08099 0.11297 C -0.08581 0.1176 -0.08919 0.12292 -0.09349 0.12755 C -0.09857 0.13982 -0.10013 0.14769 -0.11224 0.15741 C -0.11732 0.16135 -0.12461 0.16366 -0.13073 0.16713 C -0.17227 0.23241 -0.12188 0.15093 -0.14948 0.20162 C -0.15313 0.20834 -0.15859 0.21459 -0.16198 0.22107 C -0.16497 0.22755 -0.16341 0.23519 -0.16836 0.24097 C -0.17253 0.24584 -0.18073 0.24746 -0.18711 0.25093 C -0.20469 0.27199 -0.21289 0.27894 -0.22435 0.3 C -0.22682 0.30486 -0.22708 0.31042 -0.23047 0.31482 C -0.23346 0.31875 -0.23919 0.32084 -0.24323 0.32454 C -0.24779 0.3294 -0.25078 0.33472 -0.2556 0.33935 C -0.25924 0.34283 -0.26445 0.3456 -0.2681 0.34908 C -0.3026 0.38357 -0.25469 0.34375 -0.29922 0.37871 C -0.30143 0.38357 -0.30143 0.38959 -0.30534 0.39375 C -0.33867 0.42639 -0.31172 0.37871 -0.33659 0.41806 C -0.33958 0.42292 -0.33984 0.42824 -0.34297 0.43287 C -0.35443 0.45116 -0.35326 0.44398 -0.36771 0.45764 C -0.37448 0.46366 -0.38047 0.47037 -0.38659 0.47709 C -0.39076 0.48195 -0.39414 0.4875 -0.39896 0.4919 C -0.4026 0.4956 -0.40716 0.49838 -0.41146 0.50185 C -0.42109 0.51713 -0.43385 0.53889 -0.4487 0.55116 L -0.4612 0.56088 C -0.49388 0.63797 -0.44714 0.5419 -0.50482 0.61505 C -0.52148 0.63542 -0.55182 0.67639 -0.57357 0.69398 L -0.58607 0.70371 C -0.60352 0.7456 -0.57904 0.69445 -0.60443 0.72824 C -0.63164 0.76389 -0.58203 0.72014 -0.62956 0.75764 C -0.64167 0.78658 -0.62617 0.76019 -0.65443 0.78241 C -0.7069 0.82385 -0.63255 0.77176 -0.67318 0.81181 C -0.67773 0.81667 -0.6862 0.81806 -0.69167 0.82176 C -0.72995 0.84769 -0.70508 0.83241 -0.7293 0.85625 C -0.73932 0.86644 -0.74661 0.86852 -0.76055 0.87593 C -0.76719 0.8838 -0.77474 0.89491 -0.78542 0.90047 C -0.78724 0.90162 -0.78958 0.90047 -0.7918 0.90047 L -0.7918 0.90093 " pathEditMode="relative" rAng="0" ptsTypes="AAAAAAAAAAAAAAAAAAAAAAAAAAAAAAAAAAAAAAAAAA">
                                      <p:cBhvr>
                                        <p:cTn id="38" dur="2000" fill="hold"/>
                                        <p:tgtEl>
                                          <p:spTgt spid="16"/>
                                        </p:tgtEl>
                                        <p:attrNameLst>
                                          <p:attrName>ppt_x</p:attrName>
                                          <p:attrName>ppt_y</p:attrName>
                                        </p:attrNameLst>
                                      </p:cBhvr>
                                      <p:rCtr x="-39596" y="45046"/>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2.70833E-6 2.96296E-6 L -2.70833E-6 0.00023 C 0.00157 0.01782 0.00287 0.03657 0.00495 0.05393 C 0.00586 0.06227 0.00742 0.06852 0.0086 0.07592 C 0.00951 0.08125 0.01055 0.08611 0.0112 0.0919 C 0.01172 0.09722 0.01159 0.1037 0.01237 0.10833 C 0.01328 0.11458 0.01498 0.11875 0.01615 0.12477 C 0.01706 0.12963 0.01771 0.13565 0.01862 0.14074 C 0.01966 0.1544 0.01992 0.16296 0.0224 0.17361 C 0.02344 0.17801 0.02487 0.18078 0.02604 0.18449 C 0.03438 0.25648 0.02435 0.16643 0.02982 0.22245 C 0.0306 0.22986 0.03164 0.23657 0.03229 0.24398 C 0.03295 0.25115 0.03255 0.25949 0.0336 0.26597 C 0.03438 0.27129 0.03607 0.27315 0.03737 0.27685 C 0.04089 0.3 0.04245 0.30764 0.04479 0.33102 C 0.04532 0.33634 0.04532 0.34236 0.04597 0.34722 C 0.04662 0.35162 0.04779 0.35416 0.04857 0.3581 C 0.04948 0.36342 0.05013 0.36944 0.05104 0.3743 C 0.05183 0.37847 0.05274 0.38125 0.05352 0.38518 C 0.06042 0.42315 0.05091 0.37916 0.05977 0.41805 C 0.06016 0.42315 0.06016 0.42986 0.06094 0.43426 C 0.06771 0.47037 0.06224 0.41805 0.06719 0.46134 C 0.06784 0.46643 0.06784 0.47268 0.06849 0.47754 C 0.07084 0.49768 0.07058 0.48981 0.07344 0.50486 C 0.07474 0.51157 0.07604 0.51898 0.07722 0.52639 C 0.07813 0.53171 0.07878 0.53773 0.07969 0.54282 C 0.08047 0.54676 0.08138 0.55 0.08216 0.5537 C 0.08412 0.5706 0.08672 0.59444 0.08972 0.6081 L 0.09219 0.61875 C 0.0987 0.7037 0.08933 0.59791 0.10091 0.67847 C 0.10417 0.70115 0.11029 0.74629 0.11459 0.76551 L 0.11706 0.77639 C 0.12058 0.82268 0.11576 0.7662 0.12084 0.80347 C 0.1263 0.84282 0.11628 0.79467 0.12578 0.83611 C 0.12826 0.86759 0.12513 0.83865 0.13086 0.86319 C 0.14128 0.90879 0.12644 0.85162 0.13451 0.8956 C 0.13542 0.90092 0.13711 0.90254 0.13828 0.90671 C 0.14597 0.93518 0.14089 0.91828 0.14584 0.94467 C 0.14779 0.95578 0.14922 0.95833 0.15209 0.96643 C 0.15339 0.97523 0.15482 0.98727 0.15703 0.99352 C 0.15742 0.99467 0.15782 0.99352 0.15834 0.99352 L 0.15834 0.99375 " pathEditMode="relative" rAng="0" ptsTypes="AAAAAAAAAAAAAAAAAAAAAAAAAAAAAAAAAAAAAAAAAA">
                                      <p:cBhvr>
                                        <p:cTn id="47" dur="2000" fill="hold"/>
                                        <p:tgtEl>
                                          <p:spTgt spid="17"/>
                                        </p:tgtEl>
                                        <p:attrNameLst>
                                          <p:attrName>ppt_x</p:attrName>
                                          <p:attrName>ppt_y</p:attrName>
                                        </p:attrNameLst>
                                      </p:cBhvr>
                                      <p:rCtr x="7917" y="49699"/>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0" nodeType="clickEffect">
                                  <p:stCondLst>
                                    <p:cond delay="0"/>
                                  </p:stCondLst>
                                  <p:childTnLst>
                                    <p:animMotion origin="layout" path="M 4.375E-6 3.7037E-6 L 4.375E-6 3.7037E-6 C -0.00664 0.01504 -0.01198 0.03055 -0.01993 0.04537 C -0.02357 0.05208 -0.03021 0.0574 -0.03477 0.06365 C -0.03842 0.06805 -0.04232 0.07222 -0.04506 0.07708 C -0.04714 0.08148 -0.04688 0.0868 -0.04987 0.09097 C -0.05378 0.09629 -0.06029 0.09953 -0.06498 0.10463 C -0.06875 0.10879 -0.07149 0.11365 -0.07487 0.11805 C -0.07904 0.12939 -0.08021 0.1368 -0.08998 0.1456 C -0.09401 0.1493 -0.09987 0.15162 -0.10469 0.15463 C -0.13803 0.21504 -0.09766 0.13958 -0.1198 0.18657 C -0.12266 0.19282 -0.12709 0.19838 -0.12982 0.20463 C -0.13217 0.21064 -0.13099 0.21782 -0.1349 0.22314 C -0.13829 0.22754 -0.1448 0.22893 -0.14987 0.23217 C -0.16407 0.25162 -0.17058 0.2581 -0.17982 0.27777 C -0.18178 0.28217 -0.18204 0.28726 -0.18464 0.2912 C -0.18711 0.2949 -0.19167 0.29699 -0.1948 0.30023 C -0.19844 0.30486 -0.20092 0.30995 -0.20482 0.31412 C -0.20769 0.31736 -0.21185 0.3199 -0.21472 0.32314 C -0.24245 0.35509 -0.20404 0.31805 -0.23972 0.35069 C -0.24154 0.35509 -0.24154 0.36064 -0.24467 0.36435 C -0.27136 0.39467 -0.24974 0.35069 -0.26967 0.3868 C -0.27214 0.39143 -0.27227 0.39652 -0.27474 0.40069 C -0.28399 0.41736 -0.28308 0.41088 -0.29467 0.42338 C -0.3 0.42916 -0.30482 0.43541 -0.30977 0.44166 C -0.31316 0.44606 -0.31576 0.45115 -0.31967 0.45532 C -0.32266 0.45856 -0.32631 0.46134 -0.32969 0.46435 C -0.33737 0.47847 -0.34766 0.49861 -0.35951 0.50995 L -0.36954 0.51898 C -0.39571 0.59027 -0.35834 0.50162 -0.40443 0.56921 C -0.41784 0.58819 -0.44206 0.62592 -0.45964 0.64213 L -0.46954 0.65115 C -0.4836 0.69004 -0.46394 0.64259 -0.48438 0.67407 C -0.50625 0.70694 -0.46641 0.66643 -0.50456 0.70139 C -0.5142 0.72777 -0.50183 0.70347 -0.52448 0.72407 C -0.56641 0.7625 -0.50691 0.71435 -0.53946 0.75139 C -0.5431 0.75578 -0.54987 0.75717 -0.5543 0.76064 C -0.5849 0.78449 -0.56498 0.77037 -0.58438 0.79259 C -0.59245 0.80185 -0.59831 0.8037 -0.60938 0.81064 C -0.61472 0.81805 -0.62084 0.82824 -0.6293 0.83356 C -0.63086 0.83426 -0.63269 0.83356 -0.63438 0.83356 L -0.63438 0.83379 " pathEditMode="relative" rAng="0" ptsTypes="AAAAAAAAAAAAAAAAAAAAAAAAAAAAAAAAAAAAAAAAAA">
                                      <p:cBhvr>
                                        <p:cTn id="56" dur="2000" fill="hold"/>
                                        <p:tgtEl>
                                          <p:spTgt spid="18"/>
                                        </p:tgtEl>
                                        <p:attrNameLst>
                                          <p:attrName>ppt_x</p:attrName>
                                          <p:attrName>ppt_y</p:attrName>
                                        </p:attrNameLst>
                                      </p:cBhvr>
                                      <p:rCtr x="-31719" y="41690"/>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8.33333E-7 -3.7037E-6 L 8.33333E-7 -3.7037E-6 C 0.01315 0.01158 0.02396 0.02385 0.0401 0.03542 C 0.0474 0.04074 0.06068 0.04491 0.06992 0.04977 C 0.07734 0.05324 0.08516 0.05649 0.09049 0.06019 C 0.09492 0.06366 0.0944 0.06783 0.10026 0.07084 C 0.1082 0.075 0.12135 0.07778 0.13073 0.08172 C 0.13854 0.08496 0.14388 0.08866 0.15078 0.09213 C 0.15911 0.10093 0.16159 0.10672 0.18112 0.11366 C 0.18945 0.11667 0.20117 0.11829 0.21094 0.12084 C 0.27812 0.16806 0.19674 0.10903 0.24141 0.14561 C 0.24726 0.15047 0.25599 0.1551 0.26146 0.15973 C 0.26628 0.16459 0.26393 0.16991 0.27174 0.17408 C 0.27851 0.17755 0.2918 0.17894 0.30208 0.18125 C 0.33047 0.19653 0.34375 0.20139 0.36224 0.2169 C 0.36628 0.22037 0.36667 0.22431 0.37213 0.22732 C 0.37695 0.23033 0.38633 0.23195 0.39271 0.23449 C 0.4 0.23797 0.40495 0.2419 0.41276 0.24514 C 0.41862 0.24792 0.42695 0.24977 0.43281 0.25232 C 0.48867 0.27732 0.41133 0.24838 0.4832 0.27385 C 0.48672 0.27732 0.48672 0.28149 0.4931 0.28449 C 0.54687 0.30811 0.50338 0.27385 0.54349 0.30209 C 0.54844 0.30556 0.54883 0.30949 0.55378 0.31274 C 0.5724 0.32593 0.57044 0.32084 0.59388 0.33056 C 0.60469 0.33519 0.61445 0.34005 0.62422 0.34491 C 0.63112 0.34838 0.63646 0.35232 0.6444 0.35556 C 0.65026 0.35811 0.65755 0.36019 0.66445 0.36274 C 0.68008 0.37385 0.70065 0.38959 0.72461 0.39815 L 0.74479 0.40533 C 0.79766 0.46111 0.72226 0.39167 0.81523 0.44445 C 0.84219 0.45949 0.89115 0.48912 0.92643 0.50139 L 0.94648 0.50857 C 0.97487 0.53889 0.93516 0.50186 0.9763 0.52639 C 1.02044 0.55209 0.9401 0.52061 1.01706 0.54769 C 1.03659 0.56829 1.01159 0.54931 1.05716 0.56551 C 1.1418 0.59537 1.02187 0.55787 1.0875 0.58681 C 1.09479 0.59028 1.10859 0.59121 1.11732 0.59399 C 1.17904 0.61274 1.13893 0.60162 1.17812 0.61899 C 1.19427 0.62616 1.20599 0.62778 1.22851 0.63311 C 1.23932 0.63866 1.25156 0.64676 1.26875 0.65093 C 1.27161 0.65162 1.27552 0.65093 1.27904 0.65093 L 1.27904 0.65116 " pathEditMode="relative" rAng="0" ptsTypes="AAAAAAAAAAAAAAAAAAAAAAAAAAAAAAAAAAAAAAAAAA">
                                      <p:cBhvr>
                                        <p:cTn id="65" dur="2000" fill="hold"/>
                                        <p:tgtEl>
                                          <p:spTgt spid="19"/>
                                        </p:tgtEl>
                                        <p:attrNameLst>
                                          <p:attrName>ppt_x</p:attrName>
                                          <p:attrName>ppt_y</p:attrName>
                                        </p:attrNameLst>
                                      </p:cBhvr>
                                      <p:rCtr x="63945" y="32546"/>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1"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3.54167E-6 3.7037E-7 L -3.54167E-6 3.7037E-7 C 0.00391 0.01273 0.00717 0.02616 0.01211 0.03866 C 0.01433 0.04444 0.01836 0.04907 0.0211 0.0544 C 0.02331 0.0581 0.02578 0.06181 0.02735 0.06597 C 0.02865 0.06968 0.02852 0.07407 0.03034 0.07755 C 0.03269 0.08218 0.03672 0.08495 0.03946 0.08935 C 0.04193 0.09282 0.04349 0.09699 0.04558 0.10093 C 0.04805 0.11042 0.04883 0.11667 0.05482 0.12431 C 0.0573 0.12755 0.06081 0.1294 0.06381 0.13194 C 0.08412 0.18356 0.05951 0.11921 0.07305 0.15926 C 0.07474 0.16458 0.07748 0.16944 0.07904 0.17477 C 0.0806 0.17986 0.07982 0.18588 0.08217 0.19051 C 0.08425 0.19421 0.08828 0.1956 0.09141 0.19815 C 0.1 0.21481 0.10404 0.22037 0.10964 0.23727 C 0.11081 0.24097 0.11094 0.24537 0.11263 0.24861 C 0.11407 0.25185 0.11693 0.2537 0.11875 0.25648 C 0.12097 0.26018 0.12253 0.26458 0.12487 0.26829 C 0.1267 0.27106 0.12917 0.27315 0.13099 0.27593 C 0.14779 0.30324 0.12448 0.27153 0.14623 0.29931 C 0.14727 0.30324 0.14727 0.30787 0.14922 0.31111 C 0.1655 0.33704 0.15235 0.29931 0.16446 0.33032 C 0.16589 0.33426 0.16602 0.33843 0.16758 0.34213 C 0.17318 0.35648 0.17266 0.35069 0.17969 0.36157 C 0.18295 0.36643 0.18594 0.37176 0.18894 0.37708 C 0.19102 0.38079 0.19258 0.38518 0.19493 0.38889 C 0.19675 0.39167 0.19896 0.39398 0.20105 0.39653 C 0.20573 0.4088 0.21198 0.42616 0.21927 0.43542 L 0.22539 0.44329 C 0.24141 0.5044 0.21849 0.42824 0.24675 0.48588 C 0.25482 0.50255 0.26967 0.53472 0.28034 0.54838 L 0.28646 0.55602 C 0.29506 0.58912 0.28295 0.54884 0.29545 0.57569 C 0.30886 0.6037 0.28451 0.56921 0.30782 0.59884 C 0.31368 0.62153 0.30612 0.60069 0.31993 0.61829 C 0.34558 0.65093 0.30925 0.60995 0.32904 0.64167 C 0.33138 0.64537 0.33542 0.64653 0.33815 0.64954 C 0.35677 0.66991 0.34467 0.65787 0.35651 0.67685 C 0.36146 0.68472 0.36498 0.68634 0.37175 0.69236 C 0.375 0.69861 0.37878 0.70718 0.38399 0.71181 C 0.38477 0.7125 0.38607 0.71181 0.38711 0.71181 L 0.38711 0.71204 " pathEditMode="relative" rAng="0" ptsTypes="AAAAAAAAAAAAAAAAAAAAAAAAAAAAAAAAAAAAAAAAAA">
                                      <p:cBhvr>
                                        <p:cTn id="74" dur="2000" fill="hold"/>
                                        <p:tgtEl>
                                          <p:spTgt spid="20"/>
                                        </p:tgtEl>
                                        <p:attrNameLst>
                                          <p:attrName>ppt_x</p:attrName>
                                          <p:attrName>ppt_y</p:attrName>
                                        </p:attrNameLst>
                                      </p:cBhvr>
                                      <p:rCtr x="19349" y="35602"/>
                                    </p:animMotion>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grpId="0" nodeType="clickEffect">
                                  <p:stCondLst>
                                    <p:cond delay="0"/>
                                  </p:stCondLst>
                                  <p:childTnLst>
                                    <p:animMotion origin="layout" path="M 4.79167E-6 -3.33333E-6 L 4.79167E-6 0.00023 C 0.00104 0.01436 0.00195 0.0294 0.00338 0.04352 C 0.00403 0.05 0.00507 0.0551 0.00585 0.06111 C 0.00651 0.06528 0.00716 0.06945 0.00768 0.07408 C 0.00807 0.07824 0.00794 0.08334 0.00846 0.08727 C 0.00911 0.09236 0.01028 0.09561 0.01106 0.10047 C 0.01171 0.1044 0.01223 0.10903 0.01276 0.11343 C 0.01354 0.12431 0.01367 0.13125 0.01536 0.13982 C 0.01614 0.14329 0.01705 0.14537 0.01796 0.14838 C 0.02369 0.20648 0.01666 0.13403 0.02057 0.17894 C 0.02109 0.18496 0.02174 0.19051 0.02226 0.19653 C 0.02265 0.20209 0.02239 0.20903 0.02317 0.21412 C 0.02369 0.21829 0.02487 0.21991 0.02565 0.22269 C 0.02812 0.24144 0.02929 0.24769 0.03085 0.26667 C 0.03112 0.27084 0.03125 0.2757 0.03164 0.27963 C 0.03216 0.28311 0.03294 0.28496 0.03346 0.2882 C 0.03411 0.2926 0.0345 0.29746 0.03515 0.30139 C 0.03567 0.30463 0.03632 0.30695 0.03684 0.31019 C 0.04166 0.34074 0.03502 0.30533 0.04114 0.33658 C 0.0414 0.34074 0.0414 0.34607 0.04205 0.34954 C 0.04661 0.37871 0.04283 0.33658 0.04635 0.3713 C 0.04674 0.37547 0.04674 0.38056 0.04713 0.38449 C 0.04882 0.4007 0.04856 0.39422 0.05065 0.40648 C 0.05156 0.41181 0.05234 0.41783 0.05325 0.42385 C 0.05377 0.42801 0.05429 0.43287 0.05494 0.43704 C 0.05546 0.44005 0.05598 0.44283 0.05664 0.44561 C 0.05794 0.45949 0.05976 0.47871 0.06171 0.48936 L 0.06341 0.49815 C 0.06796 0.5669 0.06158 0.48125 0.06953 0.5463 C 0.07174 0.56459 0.07591 0.60093 0.07903 0.61621 L 0.08072 0.625 C 0.08307 0.66227 0.07968 0.61667 0.0832 0.64699 C 0.08697 0.67848 0.08007 0.63959 0.08671 0.67315 C 0.08841 0.69861 0.08619 0.67523 0.0901 0.69491 C 0.09739 0.73172 0.0871 0.68565 0.0927 0.72107 C 0.09335 0.72523 0.09453 0.72662 0.09531 0.7301 C 0.10052 0.75301 0.09713 0.73936 0.10039 0.76065 C 0.10182 0.76945 0.10286 0.77153 0.10468 0.77801 C 0.10572 0.78496 0.10677 0.79491 0.1082 0.8 C 0.10846 0.8007 0.10872 0.8 0.10911 0.8 L 0.10911 0.80023 " pathEditMode="relative" rAng="0" ptsTypes="AAAAAAAAAAAAAAAAAAAAAAAAAAAAAAAAAAAAAAAAAA">
                                      <p:cBhvr>
                                        <p:cTn id="83" dur="2000" fill="hold"/>
                                        <p:tgtEl>
                                          <p:spTgt spid="21"/>
                                        </p:tgtEl>
                                        <p:attrNameLst>
                                          <p:attrName>ppt_x</p:attrName>
                                          <p:attrName>ppt_y</p:attrName>
                                        </p:attrNameLst>
                                      </p:cBhvr>
                                      <p:rCtr x="5456" y="40000"/>
                                    </p:animMotion>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1"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grpId="0" nodeType="clickEffect">
                                  <p:stCondLst>
                                    <p:cond delay="0"/>
                                  </p:stCondLst>
                                  <p:childTnLst>
                                    <p:animMotion origin="layout" path="M 2.70833E-6 -1.11111E-6 L 2.70833E-6 0.00023 C 0.00455 0.01389 0.00846 0.02847 0.01419 0.0419 C 0.01679 0.04838 0.02148 0.05324 0.02474 0.05903 C 0.02734 0.0632 0.03008 0.0669 0.03203 0.07153 C 0.03359 0.0757 0.03346 0.08056 0.03554 0.08426 C 0.03828 0.08912 0.04297 0.09213 0.04622 0.09699 C 0.04909 0.10093 0.05091 0.10533 0.05338 0.10949 C 0.05638 0.11991 0.05716 0.12662 0.06406 0.13495 C 0.06705 0.13843 0.07122 0.14051 0.07474 0.14329 C 0.09843 0.19931 0.06966 0.1294 0.08541 0.17292 C 0.0875 0.1787 0.09062 0.18403 0.09258 0.18982 C 0.09427 0.19537 0.09349 0.20185 0.09622 0.20671 C 0.0987 0.21088 0.10338 0.21227 0.10703 0.21528 C 0.11705 0.23333 0.12174 0.23912 0.12825 0.25741 C 0.12968 0.26158 0.12982 0.2662 0.13177 0.26991 C 0.13346 0.27338 0.13685 0.27523 0.13906 0.27847 C 0.14166 0.28241 0.14336 0.28727 0.14622 0.2912 C 0.1483 0.29421 0.15117 0.29653 0.15325 0.29954 C 0.17304 0.32917 0.1457 0.29491 0.17109 0.325 C 0.17239 0.32917 0.17239 0.33426 0.17461 0.33773 C 0.19375 0.36574 0.17825 0.325 0.19245 0.35857 C 0.19427 0.36273 0.1944 0.36736 0.19609 0.3713 C 0.20273 0.38704 0.20208 0.38079 0.21041 0.39259 C 0.21419 0.39792 0.21771 0.40347 0.22109 0.40926 C 0.22357 0.41343 0.22552 0.41806 0.22825 0.42199 C 0.23034 0.42523 0.23294 0.42755 0.23528 0.43056 C 0.24088 0.44352 0.24817 0.4625 0.25664 0.47269 L 0.2638 0.48125 C 0.28255 0.54745 0.25586 0.46505 0.2888 0.52755 C 0.2983 0.54537 0.31562 0.58056 0.32812 0.59537 L 0.33528 0.6037 C 0.34531 0.63958 0.33125 0.5956 0.34583 0.62477 C 0.36146 0.65533 0.33307 0.61783 0.36028 0.65 C 0.36718 0.67477 0.35833 0.65208 0.37448 0.6713 C 0.40442 0.70671 0.36198 0.66227 0.38528 0.69653 C 0.38789 0.70046 0.39271 0.70185 0.39583 0.70509 C 0.41771 0.72732 0.40338 0.71412 0.41732 0.73472 C 0.42304 0.74329 0.42721 0.74514 0.43515 0.75139 C 0.43906 0.75833 0.44336 0.76759 0.44948 0.77269 C 0.45052 0.77338 0.45182 0.77269 0.45312 0.77269 L 0.45312 0.77292 " pathEditMode="relative" rAng="0" ptsTypes="AAAAAAAAAAAAAAAAAAAAAAAAAAAAAAAAAAAAAAAAAA">
                                      <p:cBhvr>
                                        <p:cTn id="92" dur="2000" fill="hold"/>
                                        <p:tgtEl>
                                          <p:spTgt spid="22"/>
                                        </p:tgtEl>
                                        <p:attrNameLst>
                                          <p:attrName>ppt_x</p:attrName>
                                          <p:attrName>ppt_y</p:attrName>
                                        </p:attrNameLst>
                                      </p:cBhvr>
                                      <p:rCtr x="22656" y="38634"/>
                                    </p:animMotion>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1"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0" presetClass="path" presetSubtype="0" accel="50000" decel="50000" fill="hold" grpId="0" nodeType="clickEffect">
                                  <p:stCondLst>
                                    <p:cond delay="0"/>
                                  </p:stCondLst>
                                  <p:childTnLst>
                                    <p:animMotion origin="layout" path="M 2.08333E-7 -2.96296E-6 L 2.08333E-7 0.00023 C 0.00182 0.01598 0.00339 0.03287 0.00573 0.04838 C 0.00677 0.05579 0.00859 0.06135 0.01003 0.06806 C 0.01107 0.07269 0.01211 0.07732 0.01289 0.08241 C 0.01354 0.08727 0.01341 0.09283 0.01432 0.09723 C 0.01549 0.10278 0.01732 0.10625 0.01862 0.11181 C 0.01979 0.11621 0.02057 0.12153 0.02148 0.12616 C 0.02279 0.1382 0.02305 0.14607 0.02591 0.15556 C 0.02708 0.15949 0.02878 0.16204 0.03021 0.16528 C 0.03971 0.22986 0.02812 0.14908 0.03451 0.19931 C 0.03542 0.20602 0.03659 0.21204 0.03737 0.21875 C 0.03815 0.225 0.03776 0.23264 0.0388 0.23843 C 0.03984 0.24306 0.0418 0.24468 0.04323 0.24815 C 0.04727 0.26898 0.04922 0.2757 0.05182 0.29676 C 0.05234 0.30162 0.05247 0.30695 0.05326 0.31135 C 0.05391 0.31528 0.05534 0.31736 0.05625 0.32084 C 0.05729 0.3257 0.05794 0.33102 0.05911 0.33565 C 0.0599 0.33912 0.06107 0.34167 0.06198 0.34537 C 0.06992 0.3794 0.05885 0.33982 0.06914 0.37454 C 0.06966 0.3794 0.06966 0.38519 0.07057 0.38935 C 0.07826 0.42176 0.07201 0.37454 0.07773 0.41343 C 0.07852 0.41806 0.07852 0.42361 0.0793 0.42801 C 0.0819 0.44607 0.08164 0.43889 0.08503 0.45255 C 0.08659 0.45857 0.08802 0.46528 0.08932 0.47176 C 0.09036 0.47662 0.09115 0.48195 0.09219 0.48658 C 0.0931 0.49005 0.09414 0.49283 0.09505 0.4963 C 0.0974 0.51158 0.10026 0.5331 0.10378 0.54491 L 0.10664 0.55463 C 0.11419 0.63102 0.10339 0.53588 0.11667 0.6081 C 0.12057 0.62871 0.1276 0.66922 0.13268 0.68611 L 0.13555 0.69584 C 0.13958 0.73727 0.13385 0.68658 0.13984 0.72037 C 0.14609 0.75556 0.13464 0.71227 0.14557 0.74931 C 0.14844 0.77778 0.14479 0.75185 0.1513 0.77385 C 0.16354 0.81459 0.14635 0.76343 0.15573 0.80278 C 0.15677 0.80764 0.15872 0.80903 0.16003 0.81273 C 0.16888 0.83843 0.16302 0.82315 0.16875 0.84676 C 0.17096 0.85672 0.17266 0.85903 0.17591 0.86621 C 0.17747 0.87408 0.17917 0.88496 0.18164 0.89051 C 0.18203 0.89167 0.18268 0.89051 0.1832 0.89051 L 0.1832 0.89098 " pathEditMode="relative" rAng="0" ptsTypes="AAAAAAAAAAAAAAAAAAAAAAAAAAAAAAAAAAAAAAAAAA">
                                      <p:cBhvr>
                                        <p:cTn id="101" dur="2000" fill="hold"/>
                                        <p:tgtEl>
                                          <p:spTgt spid="23"/>
                                        </p:tgtEl>
                                        <p:attrNameLst>
                                          <p:attrName>ppt_x</p:attrName>
                                          <p:attrName>ppt_y</p:attrName>
                                        </p:attrNameLst>
                                      </p:cBhvr>
                                      <p:rCtr x="9154" y="44537"/>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1" nodeType="click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grpId="0" nodeType="clickEffect">
                                  <p:stCondLst>
                                    <p:cond delay="0"/>
                                  </p:stCondLst>
                                  <p:childTnLst>
                                    <p:animMotion origin="layout" path="M -3.95833E-6 -3.33333E-6 L -3.95833E-6 -3.33333E-6 C -0.01145 0.00996 -0.02083 0.02037 -0.03476 0.0301 C -0.04114 0.03449 -0.0526 0.0382 -0.06067 0.04236 C -0.06705 0.04514 -0.07382 0.04792 -0.07851 0.05116 C -0.08229 0.05417 -0.0819 0.05764 -0.08698 0.06042 C -0.09375 0.06389 -0.1052 0.06598 -0.11315 0.06945 C -0.12005 0.07223 -0.12461 0.07547 -0.13059 0.07848 C -0.13776 0.08588 -0.13997 0.09074 -0.1569 0.09676 C -0.16406 0.09908 -0.17421 0.1007 -0.18268 0.10278 C -0.24075 0.14283 -0.17044 0.0926 -0.20898 0.12385 C -0.21406 0.12801 -0.22174 0.13172 -0.2263 0.13588 C -0.23059 0.13982 -0.22851 0.14468 -0.23528 0.14815 C -0.24114 0.15116 -0.2526 0.15209 -0.26158 0.15417 C -0.28606 0.16713 -0.29752 0.1713 -0.31367 0.18449 C -0.31705 0.1875 -0.31744 0.19074 -0.32213 0.19352 C -0.32643 0.19607 -0.33437 0.19723 -0.33997 0.19954 C -0.34635 0.20232 -0.35052 0.20579 -0.35729 0.20857 C -0.36237 0.21088 -0.36966 0.2125 -0.37474 0.21459 C -0.42304 0.23588 -0.35599 0.21135 -0.41836 0.23287 C -0.42135 0.23588 -0.42135 0.23959 -0.42682 0.2419 C -0.47343 0.26204 -0.43567 0.23287 -0.47044 0.25695 C -0.47474 0.25996 -0.47513 0.26343 -0.47929 0.26621 C -0.49544 0.27732 -0.49375 0.27292 -0.51406 0.28125 C -0.52343 0.28519 -0.5319 0.28912 -0.54036 0.29329 C -0.54635 0.2963 -0.55091 0.29954 -0.55781 0.30255 C -0.56289 0.30463 -0.56914 0.30648 -0.57513 0.30857 C -0.58867 0.31806 -0.60651 0.33148 -0.62721 0.33889 L -0.64466 0.34491 C -0.69036 0.39236 -0.62513 0.33311 -0.70559 0.37801 C -0.7289 0.39074 -0.77135 0.41598 -0.80182 0.42662 L -0.81927 0.43264 C -0.84375 0.45834 -0.8095 0.42686 -0.84505 0.44769 C -0.8832 0.46968 -0.81367 0.44283 -0.8802 0.46598 C -0.89713 0.48357 -0.87552 0.46736 -0.91484 0.48102 C -0.98815 0.50648 -0.8845 0.47454 -0.94114 0.49908 C -0.94752 0.50209 -0.95937 0.50301 -0.96692 0.50533 C -1.02044 0.52107 -0.98567 0.51181 -1.01953 0.52639 C -1.03346 0.53264 -1.04375 0.53403 -1.06315 0.53843 C -1.07252 0.54329 -1.08307 0.55023 -1.09791 0.55371 C -1.10052 0.55417 -1.1039 0.55371 -1.1069 0.55371 L -1.1069 0.55394 " pathEditMode="relative" rAng="0" ptsTypes="AAAAAAAAAAAAAAAAAAAAAAAAAAAAAAAAAAAAAAAAAA">
                                      <p:cBhvr>
                                        <p:cTn id="110" dur="2000" fill="hold"/>
                                        <p:tgtEl>
                                          <p:spTgt spid="24"/>
                                        </p:tgtEl>
                                        <p:attrNameLst>
                                          <p:attrName>ppt_x</p:attrName>
                                          <p:attrName>ppt_y</p:attrName>
                                        </p:attrNameLst>
                                      </p:cBhvr>
                                      <p:rCtr x="-55352" y="27685"/>
                                    </p:animMotion>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1"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grpId="0" nodeType="clickEffect">
                                  <p:stCondLst>
                                    <p:cond delay="0"/>
                                  </p:stCondLst>
                                  <p:childTnLst>
                                    <p:animMotion origin="layout" path="M 3.54167E-6 2.59259E-6 L 3.54167E-6 2.59259E-6 C -0.00026 0.01065 -0.00039 0.02176 -0.00065 0.03194 C -0.00078 0.0368 -0.00091 0.04074 -0.00105 0.04514 C -0.00118 0.04815 -0.00131 0.05115 -0.00131 0.05463 C -0.00144 0.05787 -0.00144 0.06157 -0.00157 0.06435 C -0.00157 0.06805 -0.00183 0.07037 -0.00196 0.07407 C -0.00209 0.07708 -0.00209 0.08055 -0.00222 0.08356 C -0.00235 0.09166 -0.00235 0.09676 -0.00261 0.10301 C -0.00274 0.10578 -0.003 0.1074 -0.00313 0.10949 C -0.00404 0.15231 -0.00287 0.09884 -0.00352 0.13217 C -0.00365 0.13657 -0.00378 0.14051 -0.00378 0.1449 C -0.00391 0.1493 -0.00391 0.15416 -0.00391 0.1581 C -0.00404 0.16111 -0.0043 0.16227 -0.00443 0.16435 C -0.00482 0.17824 -0.00495 0.18287 -0.00521 0.19676 C -0.00534 0.19977 -0.00534 0.20347 -0.00547 0.20625 C -0.00547 0.20903 -0.0056 0.21041 -0.00573 0.21273 C -0.00586 0.21597 -0.00586 0.21944 -0.00599 0.22245 C -0.00612 0.22477 -0.00625 0.22662 -0.00625 0.22893 C -0.00703 0.25139 -0.00599 0.22523 -0.00703 0.24838 C -0.00703 0.25139 -0.00703 0.25532 -0.00716 0.2581 C -0.00795 0.27963 -0.0073 0.24838 -0.00782 0.27407 C -0.00795 0.27731 -0.00795 0.28078 -0.00808 0.28379 C -0.00834 0.29583 -0.00821 0.29097 -0.0086 0.3 C -0.00873 0.30393 -0.00886 0.30833 -0.00899 0.31273 C -0.00912 0.31597 -0.00925 0.31967 -0.00938 0.32245 C -0.00938 0.325 -0.00951 0.32685 -0.00964 0.32893 C -0.00977 0.33912 -0.01016 0.35347 -0.01042 0.36134 L -0.01081 0.36782 C -0.01146 0.41828 -0.01042 0.35532 -0.01172 0.40324 C -0.01211 0.4169 -0.01289 0.44375 -0.01341 0.45486 L -0.01368 0.46134 C -0.01407 0.48889 -0.01355 0.45532 -0.01407 0.47754 C -0.01472 0.50092 -0.01355 0.47222 -0.01472 0.49676 C -0.01498 0.51574 -0.01459 0.49838 -0.01524 0.51296 C -0.01641 0.54004 -0.01472 0.50602 -0.01563 0.53217 C -0.01576 0.53541 -0.01602 0.53634 -0.01615 0.53889 C -0.01693 0.55578 -0.01641 0.54583 -0.01693 0.56134 C -0.01719 0.56805 -0.01732 0.56944 -0.01771 0.5743 C -0.01784 0.5794 -0.01797 0.5868 -0.01823 0.59051 C -0.01836 0.5912 -0.01836 0.59051 -0.01836 0.59051 L -0.01836 0.59074 " pathEditMode="relative" rAng="0" ptsTypes="AAAAAAAAAAAAAAAAAAAAAAAAAAAAAAAAAAAAAAAAAA">
                                      <p:cBhvr>
                                        <p:cTn id="119" dur="2000" fill="hold"/>
                                        <p:tgtEl>
                                          <p:spTgt spid="25"/>
                                        </p:tgtEl>
                                        <p:attrNameLst>
                                          <p:attrName>ppt_x</p:attrName>
                                          <p:attrName>ppt_y</p:attrName>
                                        </p:attrNameLst>
                                      </p:cBhvr>
                                      <p:rCtr x="-924" y="29537"/>
                                    </p:animMotion>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1"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childTnLst>
                          </p:cTn>
                        </p:par>
                      </p:childTnLst>
                    </p:cTn>
                  </p:par>
                  <p:par>
                    <p:cTn id="125" fill="hold">
                      <p:stCondLst>
                        <p:cond delay="indefinite"/>
                      </p:stCondLst>
                      <p:childTnLst>
                        <p:par>
                          <p:cTn id="126" fill="hold">
                            <p:stCondLst>
                              <p:cond delay="0"/>
                            </p:stCondLst>
                            <p:childTnLst>
                              <p:par>
                                <p:cTn id="127" presetID="0" presetClass="path" presetSubtype="0" accel="50000" decel="50000" fill="hold" grpId="0" nodeType="clickEffect">
                                  <p:stCondLst>
                                    <p:cond delay="0"/>
                                  </p:stCondLst>
                                  <p:childTnLst>
                                    <p:animMotion origin="layout" path="M -3.54167E-6 1.48148E-6 L -3.54167E-6 1.48148E-6 C -0.0039 0.01018 -0.00716 0.02106 -0.01185 0.03102 C -0.01406 0.03565 -0.01783 0.03935 -0.02057 0.04352 C -0.02278 0.04676 -0.025 0.04954 -0.02669 0.05278 C -0.02799 0.05602 -0.02773 0.05949 -0.02955 0.06227 C -0.03177 0.06597 -0.03567 0.06829 -0.03841 0.07176 C -0.04075 0.07454 -0.04231 0.07801 -0.04427 0.08102 C -0.04674 0.08866 -0.04752 0.09375 -0.05325 0.09977 C -0.05573 0.10231 -0.05911 0.10393 -0.06198 0.10602 C -0.08164 0.14745 -0.05781 0.0956 -0.07083 0.12778 C -0.07265 0.13217 -0.07526 0.13611 -0.07682 0.14028 C -0.07825 0.14444 -0.07747 0.1493 -0.07981 0.15301 C -0.08177 0.15602 -0.08567 0.15694 -0.08867 0.15926 C -0.097 0.17245 -0.10091 0.17685 -0.10638 0.19051 C -0.10755 0.19352 -0.10768 0.19699 -0.10924 0.19977 C -0.11067 0.20231 -0.11341 0.2037 -0.11523 0.20602 C -0.11744 0.20903 -0.11888 0.2125 -0.12122 0.21528 C -0.12291 0.21759 -0.12539 0.21921 -0.12708 0.22153 C -0.14349 0.24352 -0.1207 0.21805 -0.14192 0.24028 C -0.14283 0.24352 -0.14283 0.24722 -0.14479 0.24977 C -0.16054 0.2706 -0.14778 0.24028 -0.1595 0.26528 C -0.16093 0.26829 -0.16106 0.27176 -0.1625 0.27477 C -0.16797 0.28611 -0.16744 0.28171 -0.17435 0.29028 C -0.17747 0.29421 -0.18033 0.29861 -0.1832 0.30278 C -0.18528 0.30579 -0.18685 0.30926 -0.18919 0.31227 C -0.19088 0.31435 -0.19297 0.3162 -0.19505 0.31852 C -0.19961 0.32824 -0.2056 0.34213 -0.21263 0.34977 L -0.21862 0.35602 C -0.23411 0.40486 -0.21198 0.34398 -0.23932 0.39028 C -0.24713 0.40347 -0.26158 0.4294 -0.27187 0.44028 L -0.27773 0.44653 C -0.28606 0.47315 -0.27448 0.44051 -0.28658 0.46227 C -0.29948 0.48472 -0.27591 0.45694 -0.29843 0.48079 C -0.30416 0.49907 -0.29687 0.48241 -0.31015 0.49653 C -0.33502 0.52268 -0.29987 0.48981 -0.31901 0.51528 C -0.32122 0.51829 -0.32526 0.51921 -0.32773 0.52153 C -0.34583 0.53796 -0.33411 0.52824 -0.34557 0.54352 C -0.35039 0.54977 -0.35377 0.55116 -0.36041 0.55579 C -0.36354 0.56088 -0.36718 0.56782 -0.37213 0.57153 C -0.37304 0.57199 -0.37422 0.57153 -0.37526 0.57153 L -0.37526 0.57176 " pathEditMode="relative" rAng="0" ptsTypes="AAAAAAAAAAAAAAAAAAAAAAAAAAAAAAAAAAAAAAAAAA">
                                      <p:cBhvr>
                                        <p:cTn id="128" dur="2000" fill="hold"/>
                                        <p:tgtEl>
                                          <p:spTgt spid="26"/>
                                        </p:tgtEl>
                                        <p:attrNameLst>
                                          <p:attrName>ppt_x</p:attrName>
                                          <p:attrName>ppt_y</p:attrName>
                                        </p:attrNameLst>
                                      </p:cBhvr>
                                      <p:rCtr x="-18763" y="28588"/>
                                    </p:animMotion>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1"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fade">
                                      <p:cBhvr>
                                        <p:cTn id="133" dur="500"/>
                                        <p:tgtEl>
                                          <p:spTgt spid="27"/>
                                        </p:tgtEl>
                                      </p:cBhvr>
                                    </p:animEffect>
                                  </p:childTnLst>
                                </p:cTn>
                              </p:par>
                            </p:childTnLst>
                          </p:cTn>
                        </p:par>
                      </p:childTnLst>
                    </p:cTn>
                  </p:par>
                  <p:par>
                    <p:cTn id="134" fill="hold">
                      <p:stCondLst>
                        <p:cond delay="indefinite"/>
                      </p:stCondLst>
                      <p:childTnLst>
                        <p:par>
                          <p:cTn id="135" fill="hold">
                            <p:stCondLst>
                              <p:cond delay="0"/>
                            </p:stCondLst>
                            <p:childTnLst>
                              <p:par>
                                <p:cTn id="136" presetID="0" presetClass="path" presetSubtype="0" accel="50000" decel="50000" fill="hold" grpId="0" nodeType="clickEffect">
                                  <p:stCondLst>
                                    <p:cond delay="0"/>
                                  </p:stCondLst>
                                  <p:childTnLst>
                                    <p:animMotion origin="layout" path="M 3.33333E-6 -4.44444E-6 L 3.33333E-6 0.00024 C 0.00833 0.00926 0.01523 0.01899 0.02552 0.02801 C 0.03021 0.03218 0.03854 0.03542 0.04453 0.03936 C 0.04922 0.0419 0.05416 0.04468 0.05755 0.04769 C 0.06041 0.05047 0.06015 0.05371 0.0638 0.05602 C 0.06888 0.0595 0.07721 0.06135 0.0832 0.06459 C 0.08815 0.06713 0.09153 0.07014 0.09596 0.07292 C 0.1013 0.07987 0.10286 0.0845 0.11523 0.08982 C 0.12057 0.09213 0.12812 0.09352 0.13424 0.09537 C 0.17695 0.13287 0.12526 0.08612 0.15364 0.11528 C 0.15742 0.11899 0.16302 0.12246 0.1664 0.12639 C 0.16953 0.1301 0.16797 0.1345 0.17291 0.13774 C 0.17734 0.14051 0.1858 0.14144 0.19231 0.14329 C 0.21041 0.15533 0.21875 0.15926 0.2306 0.17153 C 0.23307 0.17431 0.23346 0.17732 0.23685 0.17987 C 0.23997 0.18218 0.24596 0.18334 0.25 0.18542 C 0.25468 0.1882 0.25781 0.19144 0.26276 0.19399 C 0.26653 0.19607 0.27174 0.19746 0.27552 0.19954 C 0.31106 0.21922 0.26185 0.1963 0.30768 0.21644 C 0.30976 0.21922 0.30976 0.22269 0.31393 0.225 C 0.34817 0.24375 0.32044 0.21644 0.34596 0.23889 C 0.34909 0.24167 0.34948 0.24491 0.35247 0.24746 C 0.36432 0.25787 0.36315 0.25371 0.37812 0.26158 C 0.38502 0.26505 0.39114 0.26899 0.39739 0.27269 C 0.40182 0.27547 0.40521 0.27871 0.41015 0.28125 C 0.41393 0.28334 0.41862 0.28496 0.42304 0.28681 C 0.43294 0.29561 0.44609 0.30811 0.46132 0.31505 L 0.47409 0.32061 C 0.50781 0.36482 0.45976 0.30973 0.51901 0.35139 C 0.53619 0.36343 0.56731 0.38681 0.58984 0.39653 L 0.6026 0.40232 C 0.6207 0.42616 0.59544 0.397 0.62161 0.41644 C 0.64961 0.43681 0.59856 0.41158 0.64752 0.43311 C 0.65989 0.44954 0.64401 0.4345 0.67304 0.44723 C 0.72695 0.47084 0.65052 0.44121 0.69231 0.46412 C 0.697 0.4669 0.70573 0.4676 0.71132 0.46991 C 0.75065 0.4845 0.72513 0.47593 0.75 0.48959 C 0.76028 0.49514 0.76784 0.49653 0.78216 0.5007 C 0.78906 0.50533 0.79674 0.51158 0.80768 0.51482 C 0.80963 0.51528 0.81211 0.51482 0.81432 0.51482 L 0.81432 0.51505 " pathEditMode="relative" rAng="0" ptsTypes="AAAAAAAAAAAAAAAAAAAAAAAAAAAAAAAAAAAAAAAAAA">
                                      <p:cBhvr>
                                        <p:cTn id="137" dur="2000" fill="hold"/>
                                        <p:tgtEl>
                                          <p:spTgt spid="27"/>
                                        </p:tgtEl>
                                        <p:attrNameLst>
                                          <p:attrName>ppt_x</p:attrName>
                                          <p:attrName>ppt_y</p:attrName>
                                        </p:attrNameLst>
                                      </p:cBhvr>
                                      <p:rCtr x="40716" y="25741"/>
                                    </p:animMotion>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1" nodeType="click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fade">
                                      <p:cBhvr>
                                        <p:cTn id="142" dur="500"/>
                                        <p:tgtEl>
                                          <p:spTgt spid="28"/>
                                        </p:tgtEl>
                                      </p:cBhvr>
                                    </p:animEffect>
                                  </p:childTnLst>
                                </p:cTn>
                              </p:par>
                            </p:childTnLst>
                          </p:cTn>
                        </p:par>
                      </p:childTnLst>
                    </p:cTn>
                  </p:par>
                  <p:par>
                    <p:cTn id="143" fill="hold">
                      <p:stCondLst>
                        <p:cond delay="indefinite"/>
                      </p:stCondLst>
                      <p:childTnLst>
                        <p:par>
                          <p:cTn id="144" fill="hold">
                            <p:stCondLst>
                              <p:cond delay="0"/>
                            </p:stCondLst>
                            <p:childTnLst>
                              <p:par>
                                <p:cTn id="145" presetID="0" presetClass="path" presetSubtype="0" accel="50000" decel="50000" fill="hold" grpId="0" nodeType="clickEffect">
                                  <p:stCondLst>
                                    <p:cond delay="0"/>
                                  </p:stCondLst>
                                  <p:childTnLst>
                                    <p:animMotion origin="layout" path="M -2.08333E-6 2.59259E-6 L -2.08333E-6 2.59259E-6 C -0.00325 0.00995 -0.00599 0.02037 -0.00989 0.03032 C -0.01172 0.03472 -0.01497 0.03842 -0.01732 0.04259 C -0.01914 0.04537 -0.02109 0.04838 -0.02239 0.05162 C -0.02344 0.0544 -0.02331 0.0581 -0.02474 0.06065 C -0.02669 0.06435 -0.02995 0.06643 -0.03229 0.0699 C -0.03411 0.07268 -0.03554 0.07592 -0.03724 0.07893 C -0.03919 0.08657 -0.03984 0.09143 -0.04466 0.09722 C -0.04674 0.09977 -0.04961 0.10115 -0.05195 0.10324 C -0.06849 0.14375 -0.04857 0.09328 -0.0595 0.12477 C -0.06094 0.1287 -0.06315 0.13264 -0.06445 0.1368 C -0.06562 0.14074 -0.06497 0.1456 -0.06692 0.14907 C -0.06862 0.15208 -0.07187 0.15301 -0.07448 0.15509 C -0.08138 0.16828 -0.08463 0.17245 -0.08932 0.18565 C -0.09023 0.18865 -0.09036 0.1919 -0.09166 0.19467 C -0.09284 0.19722 -0.09518 0.19861 -0.09674 0.20069 C -0.09857 0.2037 -0.09974 0.20717 -0.10169 0.20995 C -0.10312 0.21203 -0.10521 0.21365 -0.10664 0.21597 C -0.12031 0.23727 -0.1013 0.2125 -0.11901 0.23426 C -0.11992 0.23727 -0.11992 0.24097 -0.12148 0.24352 C -0.13476 0.26389 -0.12396 0.23426 -0.13385 0.25856 C -0.13502 0.26157 -0.13515 0.26504 -0.13633 0.26782 C -0.14101 0.27893 -0.14049 0.27453 -0.14622 0.2831 C -0.14896 0.2868 -0.1513 0.29097 -0.15377 0.29514 C -0.15547 0.29815 -0.15677 0.30162 -0.15872 0.3044 C -0.16015 0.30648 -0.16198 0.30833 -0.16367 0.31041 C -0.16745 0.32014 -0.17252 0.33356 -0.17851 0.34097 L -0.18346 0.34699 C -0.19648 0.39467 -0.17786 0.33518 -0.20078 0.38032 C -0.20742 0.39328 -0.2194 0.41852 -0.22812 0.42916 L -0.23307 0.43541 C -0.2401 0.46134 -0.23034 0.42963 -0.24036 0.45046 C -0.2513 0.47268 -0.23151 0.4456 -0.25039 0.46875 C -0.25521 0.48657 -0.24909 0.47037 -0.26028 0.48403 C -0.28112 0.50972 -0.25156 0.47754 -0.26784 0.50231 C -0.26953 0.50509 -0.27291 0.50602 -0.27513 0.50833 C -0.29036 0.52453 -0.28047 0.51504 -0.2901 0.52986 C -0.29401 0.53588 -0.297 0.53727 -0.30247 0.5419 C -0.30521 0.54676 -0.3082 0.5537 -0.31237 0.55717 C -0.31315 0.55764 -0.31406 0.55717 -0.31484 0.55717 L -0.31484 0.5574 " pathEditMode="relative" rAng="0" ptsTypes="AAAAAAAAAAAAAAAAAAAAAAAAAAAAAAAAAAAAAAAAAA">
                                      <p:cBhvr>
                                        <p:cTn id="146" dur="2000" fill="hold"/>
                                        <p:tgtEl>
                                          <p:spTgt spid="28"/>
                                        </p:tgtEl>
                                        <p:attrNameLst>
                                          <p:attrName>ppt_x</p:attrName>
                                          <p:attrName>ppt_y</p:attrName>
                                        </p:attrNameLst>
                                      </p:cBhvr>
                                      <p:rCtr x="-15742" y="27870"/>
                                    </p:animMotion>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1" nodeType="clickEffect">
                                  <p:stCondLst>
                                    <p:cond delay="0"/>
                                  </p:stCondLst>
                                  <p:childTnLst>
                                    <p:set>
                                      <p:cBhvr>
                                        <p:cTn id="150" dur="1" fill="hold">
                                          <p:stCondLst>
                                            <p:cond delay="0"/>
                                          </p:stCondLst>
                                        </p:cTn>
                                        <p:tgtEl>
                                          <p:spTgt spid="29"/>
                                        </p:tgtEl>
                                        <p:attrNameLst>
                                          <p:attrName>style.visibility</p:attrName>
                                        </p:attrNameLst>
                                      </p:cBhvr>
                                      <p:to>
                                        <p:strVal val="visible"/>
                                      </p:to>
                                    </p:set>
                                    <p:animEffect transition="in" filter="fade">
                                      <p:cBhvr>
                                        <p:cTn id="151" dur="500"/>
                                        <p:tgtEl>
                                          <p:spTgt spid="29"/>
                                        </p:tgtEl>
                                      </p:cBhvr>
                                    </p:animEffect>
                                  </p:childTnLst>
                                </p:cTn>
                              </p:par>
                            </p:childTnLst>
                          </p:cTn>
                        </p:par>
                      </p:childTnLst>
                    </p:cTn>
                  </p:par>
                  <p:par>
                    <p:cTn id="152" fill="hold">
                      <p:stCondLst>
                        <p:cond delay="indefinite"/>
                      </p:stCondLst>
                      <p:childTnLst>
                        <p:par>
                          <p:cTn id="153" fill="hold">
                            <p:stCondLst>
                              <p:cond delay="0"/>
                            </p:stCondLst>
                            <p:childTnLst>
                              <p:par>
                                <p:cTn id="154" presetID="0" presetClass="path" presetSubtype="0" accel="50000" decel="50000" fill="hold" grpId="0" nodeType="clickEffect">
                                  <p:stCondLst>
                                    <p:cond delay="0"/>
                                  </p:stCondLst>
                                  <p:childTnLst>
                                    <p:animMotion origin="layout" path="M -0.71394 -0.08819 L -0.71394 -0.08796 C -0.72214 -0.07801 -0.72891 -0.0669 -0.73907 -0.05671 C -0.74375 -0.05185 -0.75196 -0.04838 -0.75769 -0.04398 C -0.76224 -0.04074 -0.76706 -0.03796 -0.77045 -0.03449 C -0.77318 -0.03125 -0.77292 -0.02754 -0.77657 -0.025 C -0.78138 -0.02129 -0.78985 -0.01875 -0.79558 -0.01528 C -0.80039 -0.0125 -0.80378 -0.00903 -0.80795 -0.00578 C -0.81315 0.00209 -0.81472 0.00718 -0.82683 0.0132 C -0.83203 0.01574 -0.83959 0.01736 -0.84545 0.01968 C -0.88724 0.06181 -0.83672 0.00903 -0.86446 0.0419 C -0.86823 0.0463 -0.87357 0.05023 -0.87683 0.0544 C -0.87995 0.05857 -0.87852 0.06366 -0.88334 0.06736 C -0.88763 0.07037 -0.89584 0.07153 -0.90235 0.07384 C -0.92006 0.08727 -0.92826 0.09167 -0.93985 0.10579 C -0.94232 0.10857 -0.94258 0.11227 -0.94597 0.11505 C -0.94883 0.11759 -0.95482 0.11898 -0.9586 0.12153 C -0.96328 0.12431 -0.96641 0.12801 -0.9711 0.13102 C -0.97474 0.13334 -0.98008 0.13496 -0.9836 0.13727 C -1.01849 0.15949 -0.97045 0.1338 -1.01524 0.15648 C -1.01732 0.15949 -1.01732 0.16343 -1.02123 0.16597 C -1.05482 0.18704 -1.02774 0.15648 -1.05287 0.18172 C -1.05573 0.18496 -1.05586 0.18843 -1.05912 0.19144 C -1.07084 0.20301 -1.06967 0.19861 -1.08399 0.20718 C -1.09076 0.21134 -1.09701 0.21551 -1.103 0.21991 C -1.1073 0.22292 -1.11081 0.22662 -1.11589 0.22963 C -1.11927 0.23195 -1.12383 0.2338 -1.128 0.23588 C -1.13828 0.24584 -1.15078 0.25996 -1.16589 0.26783 L -1.17813 0.27408 C -1.21094 0.32408 -1.16433 0.26181 -1.22227 0.30903 C -1.2392 0.32246 -1.26927 0.34884 -1.29115 0.35996 L -1.30352 0.36644 C -1.32136 0.39352 -1.29688 0.36042 -1.32214 0.38241 C -1.34961 0.40533 -1.29961 0.37709 -1.3474 0.40116 C -1.35977 0.41968 -1.34401 0.40278 -1.37253 0.41713 C -1.42526 0.44398 -1.35065 0.41042 -1.39141 0.43634 C -1.39597 0.43935 -1.40456 0.44028 -1.41016 0.44259 C -1.44857 0.45949 -1.42357 0.44954 -1.44792 0.46505 C -1.45795 0.47153 -1.46537 0.47292 -1.47943 0.47778 C -1.48594 0.48264 -1.49362 0.48982 -1.5043 0.49375 C -1.50612 0.49422 -1.50847 0.49375 -1.51068 0.49375 L -1.51068 0.49398 " pathEditMode="relative" rAng="0" ptsTypes="AAAAAAAAAAAAAAAAAAAAAAAAAAAAAAAAAAAAAAAAAA">
                                      <p:cBhvr>
                                        <p:cTn id="155" dur="2000" fill="hold"/>
                                        <p:tgtEl>
                                          <p:spTgt spid="29"/>
                                        </p:tgtEl>
                                        <p:attrNameLst>
                                          <p:attrName>ppt_x</p:attrName>
                                          <p:attrName>ppt_y</p:attrName>
                                        </p:attrNameLst>
                                      </p:cBhvr>
                                      <p:rCtr x="-39831" y="29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4" name="Title 3"/>
          <p:cNvSpPr txBox="1">
            <a:spLocks/>
          </p:cNvSpPr>
          <p:nvPr/>
        </p:nvSpPr>
        <p:spPr>
          <a:xfrm>
            <a:off x="19463" y="289882"/>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242" y="988492"/>
            <a:ext cx="1852263" cy="13367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2570" y="1169510"/>
            <a:ext cx="1096793" cy="12774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5977" y="1126724"/>
            <a:ext cx="991587" cy="161543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032" y="2726300"/>
            <a:ext cx="1433475" cy="128296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1309" y="2828366"/>
            <a:ext cx="1367497" cy="137210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8880" y="2823481"/>
            <a:ext cx="1245652" cy="116260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0542" y="2726300"/>
            <a:ext cx="796622" cy="1173135"/>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18021" y="2880578"/>
            <a:ext cx="1776203" cy="1240382"/>
          </a:xfrm>
          <a:prstGeom prst="rect">
            <a:avLst/>
          </a:prstGeom>
        </p:spPr>
      </p:pic>
      <p:pic>
        <p:nvPicPr>
          <p:cNvPr id="14" name="Picture 1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4007" y="1201251"/>
            <a:ext cx="1918892" cy="1263584"/>
          </a:xfrm>
          <a:prstGeom prst="rect">
            <a:avLst/>
          </a:prstGeom>
        </p:spPr>
      </p:pic>
      <p:pic>
        <p:nvPicPr>
          <p:cNvPr id="15" name="Picture 2" descr="Image result for monster free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1763" y="850297"/>
            <a:ext cx="1135934" cy="18903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17844" y="2553326"/>
            <a:ext cx="766865" cy="162890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8507" y="1298764"/>
            <a:ext cx="1063624" cy="1068996"/>
          </a:xfrm>
          <a:prstGeom prst="rect">
            <a:avLst/>
          </a:prstGeom>
        </p:spPr>
      </p:pic>
      <p:pic>
        <p:nvPicPr>
          <p:cNvPr id="18" name="Picture 17"/>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r="3125"/>
          <a:stretch/>
        </p:blipFill>
        <p:spPr>
          <a:xfrm>
            <a:off x="4325146" y="2563757"/>
            <a:ext cx="1425949" cy="1636711"/>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2373" y="2706840"/>
            <a:ext cx="731697" cy="1615153"/>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72441" y="1169510"/>
            <a:ext cx="1191335" cy="1213622"/>
          </a:xfrm>
          <a:prstGeom prst="rect">
            <a:avLst/>
          </a:prstGeom>
        </p:spPr>
      </p:pic>
      <p:grpSp>
        <p:nvGrpSpPr>
          <p:cNvPr id="21" name="Group 20"/>
          <p:cNvGrpSpPr/>
          <p:nvPr/>
        </p:nvGrpSpPr>
        <p:grpSpPr>
          <a:xfrm>
            <a:off x="9653578" y="277886"/>
            <a:ext cx="2574010" cy="2334045"/>
            <a:chOff x="9539769" y="3352241"/>
            <a:chExt cx="2601422" cy="2460692"/>
          </a:xfrm>
        </p:grpSpPr>
        <p:pic>
          <p:nvPicPr>
            <p:cNvPr id="22" name="Picture 21"/>
            <p:cNvPicPr>
              <a:picLocks noChangeAspect="1"/>
            </p:cNvPicPr>
            <p:nvPr/>
          </p:nvPicPr>
          <p:blipFill>
            <a:blip r:embed="rId19">
              <a:clrChange>
                <a:clrFrom>
                  <a:srgbClr val="FFFFFF"/>
                </a:clrFrom>
                <a:clrTo>
                  <a:srgbClr val="FFFFFF">
                    <a:alpha val="0"/>
                  </a:srgbClr>
                </a:clrTo>
              </a:clrChange>
            </a:blip>
            <a:stretch>
              <a:fillRect/>
            </a:stretch>
          </p:blipFill>
          <p:spPr>
            <a:xfrm>
              <a:off x="10170534" y="3696791"/>
              <a:ext cx="1970657" cy="2116142"/>
            </a:xfrm>
            <a:prstGeom prst="rect">
              <a:avLst/>
            </a:prstGeom>
          </p:spPr>
        </p:pic>
        <p:sp>
          <p:nvSpPr>
            <p:cNvPr id="23" name="Oval Callout 22"/>
            <p:cNvSpPr/>
            <p:nvPr/>
          </p:nvSpPr>
          <p:spPr>
            <a:xfrm>
              <a:off x="9539769" y="3352241"/>
              <a:ext cx="1053990" cy="728252"/>
            </a:xfrm>
            <a:prstGeom prst="wedgeEllipseCallout">
              <a:avLst>
                <a:gd name="adj1" fmla="val -61113"/>
                <a:gd name="adj2" fmla="val 55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a:t>
              </a:r>
            </a:p>
          </p:txBody>
        </p:sp>
      </p:grpSp>
      <p:sp>
        <p:nvSpPr>
          <p:cNvPr id="24" name="Rectangle 23"/>
          <p:cNvSpPr/>
          <p:nvPr/>
        </p:nvSpPr>
        <p:spPr>
          <a:xfrm>
            <a:off x="-3582" y="5390146"/>
            <a:ext cx="3927495"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602453" y="5489753"/>
            <a:ext cx="2148984" cy="769441"/>
          </a:xfrm>
          <a:prstGeom prst="rect">
            <a:avLst/>
          </a:prstGeom>
          <a:noFill/>
        </p:spPr>
        <p:txBody>
          <a:bodyPr wrap="square" rtlCol="0">
            <a:spAutoFit/>
          </a:bodyPr>
          <a:lstStyle/>
          <a:p>
            <a:pPr algn="ctr"/>
            <a:r>
              <a:rPr lang="en-GB" sz="4400" dirty="0">
                <a:solidFill>
                  <a:schemeClr val="bg1"/>
                </a:solidFill>
              </a:rPr>
              <a:t>der</a:t>
            </a:r>
          </a:p>
        </p:txBody>
      </p:sp>
      <p:sp>
        <p:nvSpPr>
          <p:cNvPr id="26" name="Rectangle 25"/>
          <p:cNvSpPr/>
          <p:nvPr/>
        </p:nvSpPr>
        <p:spPr>
          <a:xfrm>
            <a:off x="3923914" y="5390146"/>
            <a:ext cx="4240032" cy="9819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4813867" y="5502691"/>
            <a:ext cx="2148984" cy="769441"/>
          </a:xfrm>
          <a:prstGeom prst="rect">
            <a:avLst/>
          </a:prstGeom>
          <a:noFill/>
        </p:spPr>
        <p:txBody>
          <a:bodyPr wrap="square" rtlCol="0">
            <a:spAutoFit/>
          </a:bodyPr>
          <a:lstStyle/>
          <a:p>
            <a:pPr algn="ctr"/>
            <a:r>
              <a:rPr lang="en-GB" sz="4400" dirty="0">
                <a:solidFill>
                  <a:schemeClr val="bg1"/>
                </a:solidFill>
              </a:rPr>
              <a:t>die</a:t>
            </a:r>
          </a:p>
        </p:txBody>
      </p:sp>
      <p:sp>
        <p:nvSpPr>
          <p:cNvPr id="28" name="Rectangle 27"/>
          <p:cNvSpPr/>
          <p:nvPr/>
        </p:nvSpPr>
        <p:spPr>
          <a:xfrm>
            <a:off x="8100768" y="5390146"/>
            <a:ext cx="4126820" cy="97848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8974244" y="5494667"/>
            <a:ext cx="2148984" cy="769441"/>
          </a:xfrm>
          <a:prstGeom prst="rect">
            <a:avLst/>
          </a:prstGeom>
          <a:noFill/>
        </p:spPr>
        <p:txBody>
          <a:bodyPr wrap="square" rtlCol="0">
            <a:spAutoFit/>
          </a:bodyPr>
          <a:lstStyle/>
          <a:p>
            <a:pPr algn="ctr"/>
            <a:r>
              <a:rPr lang="en-GB" sz="4400" dirty="0"/>
              <a:t>das</a:t>
            </a:r>
          </a:p>
        </p:txBody>
      </p:sp>
      <p:pic>
        <p:nvPicPr>
          <p:cNvPr id="30" name="Picture 29"/>
          <p:cNvPicPr>
            <a:picLocks noChangeAspect="1"/>
          </p:cNvPicPr>
          <p:nvPr/>
        </p:nvPicPr>
        <p:blipFill>
          <a:blip r:embed="rId20"/>
          <a:stretch>
            <a:fillRect/>
          </a:stretch>
        </p:blipFill>
        <p:spPr>
          <a:xfrm>
            <a:off x="-46356" y="6342650"/>
            <a:ext cx="12238356" cy="515350"/>
          </a:xfrm>
          <a:prstGeom prst="rect">
            <a:avLst/>
          </a:prstGeom>
        </p:spPr>
      </p:pic>
      <p:sp>
        <p:nvSpPr>
          <p:cNvPr id="31" name="TextBox 30"/>
          <p:cNvSpPr txBox="1"/>
          <p:nvPr/>
        </p:nvSpPr>
        <p:spPr>
          <a:xfrm>
            <a:off x="6826663" y="86765"/>
            <a:ext cx="5296514" cy="584775"/>
          </a:xfrm>
          <a:prstGeom prst="rect">
            <a:avLst/>
          </a:prstGeom>
          <a:noFill/>
        </p:spPr>
        <p:txBody>
          <a:bodyPr wrap="square" rtlCol="0">
            <a:spAutoFit/>
          </a:bodyPr>
          <a:lstStyle/>
          <a:p>
            <a:r>
              <a:rPr lang="en-GB" sz="3200" b="1" dirty="0">
                <a:solidFill>
                  <a:srgbClr val="000066"/>
                </a:solidFill>
                <a:latin typeface="Century Gothic" panose="020B0502020202020204" pitchFamily="34" charset="0"/>
              </a:rPr>
              <a:t>der, die, </a:t>
            </a:r>
            <a:r>
              <a:rPr lang="en-GB" sz="3200" b="1" dirty="0" err="1">
                <a:solidFill>
                  <a:srgbClr val="000066"/>
                </a:solidFill>
                <a:latin typeface="Century Gothic" panose="020B0502020202020204" pitchFamily="34" charset="0"/>
              </a:rPr>
              <a:t>oder</a:t>
            </a:r>
            <a:r>
              <a:rPr lang="en-GB" sz="3200" b="1" dirty="0">
                <a:solidFill>
                  <a:srgbClr val="000066"/>
                </a:solidFill>
                <a:latin typeface="Century Gothic" panose="020B0502020202020204" pitchFamily="34" charset="0"/>
              </a:rPr>
              <a:t> das?</a:t>
            </a:r>
          </a:p>
        </p:txBody>
      </p:sp>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81727" y="2585632"/>
            <a:ext cx="1689320" cy="1266990"/>
          </a:xfrm>
          <a:prstGeom prst="rect">
            <a:avLst/>
          </a:prstGeom>
        </p:spPr>
      </p:pic>
      <p:sp>
        <p:nvSpPr>
          <p:cNvPr id="2" name="Title 1"/>
          <p:cNvSpPr>
            <a:spLocks noGrp="1"/>
          </p:cNvSpPr>
          <p:nvPr>
            <p:ph type="title"/>
          </p:nvPr>
        </p:nvSpPr>
        <p:spPr>
          <a:xfrm>
            <a:off x="19463" y="293372"/>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5011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1.11111E-6 L 0.02864 0.83195 " pathEditMode="relative" rAng="0" ptsTypes="AA">
                                      <p:cBhvr>
                                        <p:cTn id="10" dur="2000" fill="hold"/>
                                        <p:tgtEl>
                                          <p:spTgt spid="17"/>
                                        </p:tgtEl>
                                        <p:attrNameLst>
                                          <p:attrName>ppt_x</p:attrName>
                                          <p:attrName>ppt_y</p:attrName>
                                        </p:attrNameLst>
                                      </p:cBhvr>
                                      <p:rCtr x="1432" y="41597"/>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2.59259E-6 L 0.3099 0.87338 " pathEditMode="relative" rAng="0" ptsTypes="AA">
                                      <p:cBhvr>
                                        <p:cTn id="18" dur="2000" fill="hold"/>
                                        <p:tgtEl>
                                          <p:spTgt spid="7"/>
                                        </p:tgtEl>
                                        <p:attrNameLst>
                                          <p:attrName>ppt_x</p:attrName>
                                          <p:attrName>ppt_y</p:attrName>
                                        </p:attrNameLst>
                                      </p:cBhvr>
                                      <p:rCtr x="15495" y="4365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91667E-6 -1.11111E-6 L 0.70417 0.84699 " pathEditMode="relative" rAng="0" ptsTypes="AA">
                                      <p:cBhvr>
                                        <p:cTn id="26" dur="2000" fill="hold"/>
                                        <p:tgtEl>
                                          <p:spTgt spid="14"/>
                                        </p:tgtEl>
                                        <p:attrNameLst>
                                          <p:attrName>ppt_x</p:attrName>
                                          <p:attrName>ppt_y</p:attrName>
                                        </p:attrNameLst>
                                      </p:cBhvr>
                                      <p:rCtr x="35208" y="42338"/>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70833E-6 -4.44444E-6 L 0.00873 0.90301 " pathEditMode="relative" rAng="0" ptsTypes="AA">
                                      <p:cBhvr>
                                        <p:cTn id="34" dur="2000" fill="hold"/>
                                        <p:tgtEl>
                                          <p:spTgt spid="8"/>
                                        </p:tgtEl>
                                        <p:attrNameLst>
                                          <p:attrName>ppt_x</p:attrName>
                                          <p:attrName>ppt_y</p:attrName>
                                        </p:attrNameLst>
                                      </p:cBhvr>
                                      <p:rCtr x="430" y="45139"/>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375E-6 2.22222E-6 L -0.69179 0.89815 " pathEditMode="relative" rAng="0" ptsTypes="AA">
                                      <p:cBhvr>
                                        <p:cTn id="42" dur="2000" fill="hold"/>
                                        <p:tgtEl>
                                          <p:spTgt spid="20"/>
                                        </p:tgtEl>
                                        <p:attrNameLst>
                                          <p:attrName>ppt_x</p:attrName>
                                          <p:attrName>ppt_y</p:attrName>
                                        </p:attrNameLst>
                                      </p:cBhvr>
                                      <p:rCtr x="-34596" y="44907"/>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54167E-6 4.44444E-6 L 0.22266 0.96088 " pathEditMode="relative" rAng="0" ptsTypes="AA">
                                      <p:cBhvr>
                                        <p:cTn id="50" dur="2000" fill="hold"/>
                                        <p:tgtEl>
                                          <p:spTgt spid="15"/>
                                        </p:tgtEl>
                                        <p:attrNameLst>
                                          <p:attrName>ppt_x</p:attrName>
                                          <p:attrName>ppt_y</p:attrName>
                                        </p:attrNameLst>
                                      </p:cBhvr>
                                      <p:rCtr x="11133" y="48032"/>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70833E-6 3.33333E-6 L -0.62305 0.97338 " pathEditMode="relative" rAng="0" ptsTypes="AA">
                                      <p:cBhvr>
                                        <p:cTn id="58" dur="2000" fill="hold"/>
                                        <p:tgtEl>
                                          <p:spTgt spid="6"/>
                                        </p:tgtEl>
                                        <p:attrNameLst>
                                          <p:attrName>ppt_x</p:attrName>
                                          <p:attrName>ppt_y</p:attrName>
                                        </p:attrNameLst>
                                      </p:cBhvr>
                                      <p:rCtr x="-31159" y="48657"/>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375E-6 1.85185E-6 L -1.05157 0.87569 " pathEditMode="relative" rAng="0" ptsTypes="AA">
                                      <p:cBhvr>
                                        <p:cTn id="66" dur="2000" fill="hold"/>
                                        <p:tgtEl>
                                          <p:spTgt spid="21"/>
                                        </p:tgtEl>
                                        <p:attrNameLst>
                                          <p:attrName>ppt_x</p:attrName>
                                          <p:attrName>ppt_y</p:attrName>
                                        </p:attrNameLst>
                                      </p:cBhvr>
                                      <p:rCtr x="-52578" y="43773"/>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54167E-6 -2.22222E-6 L 0.72669 0.62338 " pathEditMode="relative" rAng="0" ptsTypes="AA">
                                      <p:cBhvr>
                                        <p:cTn id="74" dur="2000" fill="hold"/>
                                        <p:tgtEl>
                                          <p:spTgt spid="9"/>
                                        </p:tgtEl>
                                        <p:attrNameLst>
                                          <p:attrName>ppt_x</p:attrName>
                                          <p:attrName>ppt_y</p:attrName>
                                        </p:attrNameLst>
                                      </p:cBhvr>
                                      <p:rCtr x="36328" y="31157"/>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2.70833E-6 -3.7037E-7 L 0.76654 0.51713 " pathEditMode="relative" rAng="0" ptsTypes="AA">
                                      <p:cBhvr>
                                        <p:cTn id="82" dur="2000" fill="hold"/>
                                        <p:tgtEl>
                                          <p:spTgt spid="12"/>
                                        </p:tgtEl>
                                        <p:attrNameLst>
                                          <p:attrName>ppt_x</p:attrName>
                                          <p:attrName>ppt_y</p:attrName>
                                        </p:attrNameLst>
                                      </p:cBhvr>
                                      <p:rCtr x="38320" y="25856"/>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8.33333E-7 -4.44444E-6 L 0.83893 0.49931 " pathEditMode="relative" rAng="0" ptsTypes="AA">
                                      <p:cBhvr>
                                        <p:cTn id="91" dur="2000" fill="hold"/>
                                        <p:tgtEl>
                                          <p:spTgt spid="32"/>
                                        </p:tgtEl>
                                        <p:attrNameLst>
                                          <p:attrName>ppt_x</p:attrName>
                                          <p:attrName>ppt_y</p:attrName>
                                        </p:attrNameLst>
                                      </p:cBhvr>
                                      <p:rCtr x="41940" y="24954"/>
                                    </p:animMotion>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25E-6 4.44444E-6 L -0.48164 0.63148 " pathEditMode="relative" rAng="0" ptsTypes="AA">
                                      <p:cBhvr>
                                        <p:cTn id="99" dur="2000" fill="hold"/>
                                        <p:tgtEl>
                                          <p:spTgt spid="18"/>
                                        </p:tgtEl>
                                        <p:attrNameLst>
                                          <p:attrName>ppt_x</p:attrName>
                                          <p:attrName>ppt_y</p:attrName>
                                        </p:attrNameLst>
                                      </p:cBhvr>
                                      <p:rCtr x="-24089" y="31574"/>
                                    </p:animMotion>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42" presetClass="path" presetSubtype="0" accel="50000" decel="50000" fill="hold" nodeType="clickEffect">
                                  <p:stCondLst>
                                    <p:cond delay="0"/>
                                  </p:stCondLst>
                                  <p:childTnLst>
                                    <p:animMotion origin="layout" path="M 2.08333E-6 2.22222E-6 L 0.54284 0.60278 " pathEditMode="relative" rAng="0" ptsTypes="AA">
                                      <p:cBhvr>
                                        <p:cTn id="107" dur="2000" fill="hold"/>
                                        <p:tgtEl>
                                          <p:spTgt spid="11"/>
                                        </p:tgtEl>
                                        <p:attrNameLst>
                                          <p:attrName>ppt_x</p:attrName>
                                          <p:attrName>ppt_y</p:attrName>
                                        </p:attrNameLst>
                                      </p:cBhvr>
                                      <p:rCtr x="27135" y="30139"/>
                                    </p:animMotion>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5E-6 -2.22222E-6 L -0.80456 0.51019 " pathEditMode="relative" rAng="0" ptsTypes="AA">
                                      <p:cBhvr>
                                        <p:cTn id="115" dur="2000" fill="hold"/>
                                        <p:tgtEl>
                                          <p:spTgt spid="16"/>
                                        </p:tgtEl>
                                        <p:attrNameLst>
                                          <p:attrName>ppt_x</p:attrName>
                                          <p:attrName>ppt_y</p:attrName>
                                        </p:attrNameLst>
                                      </p:cBhvr>
                                      <p:rCtr x="-40234" y="25509"/>
                                    </p:animMotion>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13"/>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1.875E-6 3.33333E-6 L 0.16511 0.67708 " pathEditMode="relative" rAng="0" ptsTypes="AA">
                                      <p:cBhvr>
                                        <p:cTn id="123" dur="2000" fill="hold"/>
                                        <p:tgtEl>
                                          <p:spTgt spid="13"/>
                                        </p:tgtEl>
                                        <p:attrNameLst>
                                          <p:attrName>ppt_x</p:attrName>
                                          <p:attrName>ppt_y</p:attrName>
                                        </p:attrNameLst>
                                      </p:cBhvr>
                                      <p:rCtr x="8255" y="33843"/>
                                    </p:animMotion>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10"/>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42" presetClass="path" presetSubtype="0" accel="50000" decel="50000" fill="hold" nodeType="clickEffect">
                                  <p:stCondLst>
                                    <p:cond delay="0"/>
                                  </p:stCondLst>
                                  <p:childTnLst>
                                    <p:animMotion origin="layout" path="M -3.54167E-6 -1.11022E-16 L -0.78945 0.60694 " pathEditMode="relative" rAng="0" ptsTypes="AA">
                                      <p:cBhvr>
                                        <p:cTn id="131" dur="2000" fill="hold"/>
                                        <p:tgtEl>
                                          <p:spTgt spid="10"/>
                                        </p:tgtEl>
                                        <p:attrNameLst>
                                          <p:attrName>ppt_x</p:attrName>
                                          <p:attrName>ppt_y</p:attrName>
                                        </p:attrNameLst>
                                      </p:cBhvr>
                                      <p:rCtr x="-39479" y="30347"/>
                                    </p:animMotion>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9"/>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42" presetClass="path" presetSubtype="0" accel="50000" decel="50000" fill="hold" nodeType="clickEffect">
                                  <p:stCondLst>
                                    <p:cond delay="0"/>
                                  </p:stCondLst>
                                  <p:childTnLst>
                                    <p:animMotion origin="layout" path="M -2.91667E-6 -1.11022E-16 L -1.10586 0.38056 " pathEditMode="relative" rAng="0" ptsTypes="AA">
                                      <p:cBhvr>
                                        <p:cTn id="139" dur="2000" fill="hold"/>
                                        <p:tgtEl>
                                          <p:spTgt spid="19"/>
                                        </p:tgtEl>
                                        <p:attrNameLst>
                                          <p:attrName>ppt_x</p:attrName>
                                          <p:attrName>ppt_y</p:attrName>
                                        </p:attrNameLst>
                                      </p:cBhvr>
                                      <p:rCtr x="-55299" y="19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56" name="Title 3"/>
          <p:cNvSpPr txBox="1">
            <a:spLocks/>
          </p:cNvSpPr>
          <p:nvPr/>
        </p:nvSpPr>
        <p:spPr>
          <a:xfrm>
            <a:off x="19463" y="306509"/>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7"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6313" y="4694606"/>
            <a:ext cx="1429692" cy="1031761"/>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8670" y="1131677"/>
            <a:ext cx="895019" cy="1042434"/>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4655" y="1086581"/>
            <a:ext cx="667548" cy="1087529"/>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6271" y="1406255"/>
            <a:ext cx="893446" cy="799634"/>
          </a:xfrm>
          <a:prstGeom prst="rect">
            <a:avLst/>
          </a:prstGeom>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262" y="1358250"/>
            <a:ext cx="852324" cy="855194"/>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0618" y="2761912"/>
            <a:ext cx="1049024" cy="979088"/>
          </a:xfrm>
          <a:prstGeom prst="rect">
            <a:avLst/>
          </a:prstGeom>
        </p:spPr>
      </p:pic>
      <p:pic>
        <p:nvPicPr>
          <p:cNvPr id="64"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10478" y="4802444"/>
            <a:ext cx="625495" cy="921127"/>
          </a:xfrm>
          <a:prstGeom prst="rect">
            <a:avLst/>
          </a:prstGeom>
        </p:spPr>
      </p:pic>
      <p:pic>
        <p:nvPicPr>
          <p:cNvPr id="65" name="Pictur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9115" y="1422111"/>
            <a:ext cx="1107060" cy="773097"/>
          </a:xfrm>
          <a:prstGeom prst="rect">
            <a:avLst/>
          </a:prstGeom>
        </p:spPr>
      </p:pic>
      <p:pic>
        <p:nvPicPr>
          <p:cNvPr id="66" name="Picture 6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5035" y="2760431"/>
            <a:ext cx="1539037" cy="1013451"/>
          </a:xfrm>
          <a:prstGeom prst="rect">
            <a:avLst/>
          </a:prstGeom>
        </p:spPr>
      </p:pic>
      <p:pic>
        <p:nvPicPr>
          <p:cNvPr id="67" name="Picture 2" descr="Image result for monster free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5125" y="2726183"/>
            <a:ext cx="688322" cy="114548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9557" y="2965635"/>
            <a:ext cx="686518" cy="689985"/>
          </a:xfrm>
          <a:prstGeom prst="rect">
            <a:avLst/>
          </a:prstGeom>
        </p:spPr>
      </p:pic>
      <p:pic>
        <p:nvPicPr>
          <p:cNvPr id="69" name="Picture 68"/>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r="6652"/>
          <a:stretch/>
        </p:blipFill>
        <p:spPr>
          <a:xfrm>
            <a:off x="2090699" y="4573906"/>
            <a:ext cx="1077171" cy="1283087"/>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19226" y="4328802"/>
            <a:ext cx="697320" cy="1539268"/>
          </a:xfrm>
          <a:prstGeom prst="rect">
            <a:avLst/>
          </a:prstGeom>
        </p:spPr>
      </p:pic>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4822" y="1341270"/>
            <a:ext cx="786033" cy="800738"/>
          </a:xfrm>
          <a:prstGeom prst="rect">
            <a:avLst/>
          </a:prstGeom>
        </p:spPr>
      </p:pic>
      <p:grpSp>
        <p:nvGrpSpPr>
          <p:cNvPr id="72" name="Group 71"/>
          <p:cNvGrpSpPr/>
          <p:nvPr/>
        </p:nvGrpSpPr>
        <p:grpSpPr>
          <a:xfrm>
            <a:off x="6501742" y="4187451"/>
            <a:ext cx="2234429" cy="1931594"/>
            <a:chOff x="9057808" y="3387370"/>
            <a:chExt cx="2624096" cy="2337569"/>
          </a:xfrm>
        </p:grpSpPr>
        <p:pic>
          <p:nvPicPr>
            <p:cNvPr id="73" name="Picture 72"/>
            <p:cNvPicPr>
              <a:picLocks noChangeAspect="1"/>
            </p:cNvPicPr>
            <p:nvPr/>
          </p:nvPicPr>
          <p:blipFill>
            <a:blip r:embed="rId18">
              <a:clrChange>
                <a:clrFrom>
                  <a:srgbClr val="FFFFFF"/>
                </a:clrFrom>
                <a:clrTo>
                  <a:srgbClr val="FFFFFF">
                    <a:alpha val="0"/>
                  </a:srgbClr>
                </a:clrTo>
              </a:clrChange>
            </a:blip>
            <a:stretch>
              <a:fillRect/>
            </a:stretch>
          </p:blipFill>
          <p:spPr>
            <a:xfrm>
              <a:off x="9711247" y="3608797"/>
              <a:ext cx="1970657" cy="2116142"/>
            </a:xfrm>
            <a:prstGeom prst="rect">
              <a:avLst/>
            </a:prstGeom>
          </p:spPr>
        </p:pic>
        <p:sp>
          <p:nvSpPr>
            <p:cNvPr id="74" name="Oval Callout 73"/>
            <p:cNvSpPr/>
            <p:nvPr/>
          </p:nvSpPr>
          <p:spPr>
            <a:xfrm>
              <a:off x="9057808" y="3387370"/>
              <a:ext cx="1053990" cy="728253"/>
            </a:xfrm>
            <a:prstGeom prst="wedgeEllipseCallout">
              <a:avLst>
                <a:gd name="adj1" fmla="val -61113"/>
                <a:gd name="adj2" fmla="val 55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Why?</a:t>
              </a:r>
            </a:p>
          </p:txBody>
        </p:sp>
      </p:grpSp>
      <p:sp>
        <p:nvSpPr>
          <p:cNvPr id="75" name="TextBox 74"/>
          <p:cNvSpPr txBox="1"/>
          <p:nvPr/>
        </p:nvSpPr>
        <p:spPr>
          <a:xfrm>
            <a:off x="602453" y="5489753"/>
            <a:ext cx="2148984" cy="769441"/>
          </a:xfrm>
          <a:prstGeom prst="rect">
            <a:avLst/>
          </a:prstGeom>
          <a:noFill/>
        </p:spPr>
        <p:txBody>
          <a:bodyPr wrap="square" rtlCol="0">
            <a:spAutoFit/>
          </a:bodyPr>
          <a:lstStyle/>
          <a:p>
            <a:pPr algn="ctr"/>
            <a:r>
              <a:rPr lang="en-GB" sz="4400" dirty="0">
                <a:solidFill>
                  <a:schemeClr val="bg1"/>
                </a:solidFill>
              </a:rPr>
              <a:t>der</a:t>
            </a:r>
          </a:p>
        </p:txBody>
      </p:sp>
      <p:sp>
        <p:nvSpPr>
          <p:cNvPr id="76" name="TextBox 75"/>
          <p:cNvSpPr txBox="1"/>
          <p:nvPr/>
        </p:nvSpPr>
        <p:spPr>
          <a:xfrm>
            <a:off x="8149750" y="90664"/>
            <a:ext cx="4596905"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Was </a:t>
            </a:r>
            <a:r>
              <a:rPr lang="en-GB" sz="3600" b="1" dirty="0" err="1">
                <a:solidFill>
                  <a:srgbClr val="000066"/>
                </a:solidFill>
                <a:latin typeface="Century Gothic" panose="020B0502020202020204" pitchFamily="34" charset="0"/>
              </a:rPr>
              <a:t>passt</a:t>
            </a:r>
            <a:r>
              <a:rPr lang="en-GB" sz="3600" b="1" dirty="0">
                <a:solidFill>
                  <a:srgbClr val="000066"/>
                </a:solidFill>
                <a:latin typeface="Century Gothic" panose="020B0502020202020204" pitchFamily="34" charset="0"/>
              </a:rPr>
              <a:t> </a:t>
            </a:r>
            <a:r>
              <a:rPr lang="en-GB" sz="3600" b="1" dirty="0" err="1">
                <a:solidFill>
                  <a:srgbClr val="000066"/>
                </a:solidFill>
                <a:latin typeface="Century Gothic" panose="020B0502020202020204" pitchFamily="34" charset="0"/>
              </a:rPr>
              <a:t>nicht</a:t>
            </a:r>
            <a:r>
              <a:rPr lang="en-GB" sz="3600" b="1" dirty="0">
                <a:solidFill>
                  <a:srgbClr val="000066"/>
                </a:solidFill>
                <a:latin typeface="Century Gothic" panose="020B0502020202020204" pitchFamily="34" charset="0"/>
              </a:rPr>
              <a:t>?</a:t>
            </a:r>
          </a:p>
        </p:txBody>
      </p:sp>
      <p:pic>
        <p:nvPicPr>
          <p:cNvPr id="77" name="Picture 76"/>
          <p:cNvPicPr>
            <a:picLocks noChangeAspect="1"/>
          </p:cNvPicPr>
          <p:nvPr/>
        </p:nvPicPr>
        <p:blipFill>
          <a:blip r:embed="rId1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0778" y="4586917"/>
            <a:ext cx="553806" cy="1176346"/>
          </a:xfrm>
          <a:prstGeom prst="rect">
            <a:avLst/>
          </a:prstGeom>
        </p:spPr>
      </p:pic>
      <p:pic>
        <p:nvPicPr>
          <p:cNvPr id="78" name="Pictur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05892" y="2826858"/>
            <a:ext cx="1334555" cy="963104"/>
          </a:xfrm>
          <a:prstGeom prst="rect">
            <a:avLst/>
          </a:prstGeom>
        </p:spPr>
      </p:pic>
      <p:sp>
        <p:nvSpPr>
          <p:cNvPr id="79" name="TextBox 78"/>
          <p:cNvSpPr txBox="1"/>
          <p:nvPr/>
        </p:nvSpPr>
        <p:spPr>
          <a:xfrm>
            <a:off x="257687" y="1848769"/>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1.</a:t>
            </a:r>
          </a:p>
        </p:txBody>
      </p:sp>
      <p:sp>
        <p:nvSpPr>
          <p:cNvPr id="80" name="Oval 79"/>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p:cNvSpPr txBox="1"/>
          <p:nvPr/>
        </p:nvSpPr>
        <p:spPr>
          <a:xfrm>
            <a:off x="250470" y="3310628"/>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2.</a:t>
            </a:r>
          </a:p>
        </p:txBody>
      </p:sp>
      <p:sp>
        <p:nvSpPr>
          <p:cNvPr id="82" name="TextBox 81"/>
          <p:cNvSpPr txBox="1"/>
          <p:nvPr/>
        </p:nvSpPr>
        <p:spPr>
          <a:xfrm>
            <a:off x="895804" y="2191656"/>
            <a:ext cx="845911" cy="523220"/>
          </a:xfrm>
          <a:prstGeom prst="rect">
            <a:avLst/>
          </a:prstGeom>
          <a:noFill/>
        </p:spPr>
        <p:txBody>
          <a:bodyPr wrap="square" rtlCol="0">
            <a:spAutoFit/>
          </a:bodyPr>
          <a:lstStyle/>
          <a:p>
            <a:pPr algn="ctr"/>
            <a:r>
              <a:rPr lang="en-GB" sz="2800" dirty="0">
                <a:solidFill>
                  <a:srgbClr val="000066"/>
                </a:solidFill>
              </a:rPr>
              <a:t>die</a:t>
            </a:r>
            <a:endParaRPr lang="en-GB" dirty="0">
              <a:solidFill>
                <a:srgbClr val="000066"/>
              </a:solidFill>
            </a:endParaRPr>
          </a:p>
        </p:txBody>
      </p:sp>
      <p:sp>
        <p:nvSpPr>
          <p:cNvPr id="83" name="TextBox 82"/>
          <p:cNvSpPr txBox="1"/>
          <p:nvPr/>
        </p:nvSpPr>
        <p:spPr>
          <a:xfrm>
            <a:off x="2281737" y="2205442"/>
            <a:ext cx="845911" cy="523220"/>
          </a:xfrm>
          <a:prstGeom prst="rect">
            <a:avLst/>
          </a:prstGeom>
          <a:noFill/>
        </p:spPr>
        <p:txBody>
          <a:bodyPr wrap="square" rtlCol="0">
            <a:spAutoFit/>
          </a:bodyPr>
          <a:lstStyle/>
          <a:p>
            <a:pPr algn="ctr"/>
            <a:r>
              <a:rPr lang="en-GB" sz="2800" dirty="0">
                <a:solidFill>
                  <a:srgbClr val="000066"/>
                </a:solidFill>
              </a:rPr>
              <a:t>die</a:t>
            </a:r>
            <a:endParaRPr lang="en-GB" dirty="0">
              <a:solidFill>
                <a:srgbClr val="000066"/>
              </a:solidFill>
            </a:endParaRPr>
          </a:p>
        </p:txBody>
      </p:sp>
      <p:sp>
        <p:nvSpPr>
          <p:cNvPr id="84" name="TextBox 83"/>
          <p:cNvSpPr txBox="1"/>
          <p:nvPr/>
        </p:nvSpPr>
        <p:spPr>
          <a:xfrm>
            <a:off x="3700108" y="2201601"/>
            <a:ext cx="845911" cy="523220"/>
          </a:xfrm>
          <a:prstGeom prst="rect">
            <a:avLst/>
          </a:prstGeom>
          <a:noFill/>
        </p:spPr>
        <p:txBody>
          <a:bodyPr wrap="square" rtlCol="0">
            <a:spAutoFit/>
          </a:bodyPr>
          <a:lstStyle/>
          <a:p>
            <a:pPr algn="ctr"/>
            <a:r>
              <a:rPr lang="en-GB" sz="2800" dirty="0">
                <a:solidFill>
                  <a:srgbClr val="000066"/>
                </a:solidFill>
              </a:rPr>
              <a:t>das</a:t>
            </a:r>
            <a:endParaRPr lang="en-GB" dirty="0">
              <a:solidFill>
                <a:srgbClr val="000066"/>
              </a:solidFill>
            </a:endParaRPr>
          </a:p>
        </p:txBody>
      </p:sp>
      <p:sp>
        <p:nvSpPr>
          <p:cNvPr id="85" name="Oval 84"/>
          <p:cNvSpPr/>
          <p:nvPr/>
        </p:nvSpPr>
        <p:spPr>
          <a:xfrm>
            <a:off x="1783469" y="2745316"/>
            <a:ext cx="1779400" cy="12305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839302" y="3867669"/>
            <a:ext cx="845911" cy="523220"/>
          </a:xfrm>
          <a:prstGeom prst="rect">
            <a:avLst/>
          </a:prstGeom>
          <a:noFill/>
        </p:spPr>
        <p:txBody>
          <a:bodyPr wrap="square" rtlCol="0">
            <a:spAutoFit/>
          </a:bodyPr>
          <a:lstStyle/>
          <a:p>
            <a:pPr algn="ctr"/>
            <a:r>
              <a:rPr lang="en-GB" sz="2800" dirty="0">
                <a:solidFill>
                  <a:srgbClr val="000066"/>
                </a:solidFill>
              </a:rPr>
              <a:t>das</a:t>
            </a:r>
            <a:endParaRPr lang="en-GB" dirty="0">
              <a:solidFill>
                <a:srgbClr val="000066"/>
              </a:solidFill>
            </a:endParaRPr>
          </a:p>
        </p:txBody>
      </p:sp>
      <p:sp>
        <p:nvSpPr>
          <p:cNvPr id="87" name="TextBox 86"/>
          <p:cNvSpPr txBox="1"/>
          <p:nvPr/>
        </p:nvSpPr>
        <p:spPr>
          <a:xfrm>
            <a:off x="3851561" y="3859541"/>
            <a:ext cx="845911" cy="523220"/>
          </a:xfrm>
          <a:prstGeom prst="rect">
            <a:avLst/>
          </a:prstGeom>
          <a:noFill/>
        </p:spPr>
        <p:txBody>
          <a:bodyPr wrap="square" rtlCol="0">
            <a:spAutoFit/>
          </a:bodyPr>
          <a:lstStyle/>
          <a:p>
            <a:pPr algn="ctr"/>
            <a:r>
              <a:rPr lang="en-GB" sz="2800" dirty="0">
                <a:solidFill>
                  <a:srgbClr val="000066"/>
                </a:solidFill>
              </a:rPr>
              <a:t>das</a:t>
            </a:r>
            <a:endParaRPr lang="en-GB" dirty="0">
              <a:solidFill>
                <a:srgbClr val="000066"/>
              </a:solidFill>
            </a:endParaRPr>
          </a:p>
        </p:txBody>
      </p:sp>
      <p:sp>
        <p:nvSpPr>
          <p:cNvPr id="88" name="TextBox 87"/>
          <p:cNvSpPr txBox="1"/>
          <p:nvPr/>
        </p:nvSpPr>
        <p:spPr>
          <a:xfrm>
            <a:off x="2276885" y="3884039"/>
            <a:ext cx="845911" cy="523220"/>
          </a:xfrm>
          <a:prstGeom prst="rect">
            <a:avLst/>
          </a:prstGeom>
          <a:noFill/>
        </p:spPr>
        <p:txBody>
          <a:bodyPr wrap="square" rtlCol="0">
            <a:spAutoFit/>
          </a:bodyPr>
          <a:lstStyle/>
          <a:p>
            <a:pPr algn="ctr"/>
            <a:r>
              <a:rPr lang="en-GB" sz="2800" dirty="0">
                <a:solidFill>
                  <a:srgbClr val="000066"/>
                </a:solidFill>
              </a:rPr>
              <a:t>die</a:t>
            </a:r>
            <a:endParaRPr lang="en-GB" dirty="0">
              <a:solidFill>
                <a:srgbClr val="000066"/>
              </a:solidFill>
            </a:endParaRPr>
          </a:p>
        </p:txBody>
      </p:sp>
      <p:sp>
        <p:nvSpPr>
          <p:cNvPr id="89" name="TextBox 88"/>
          <p:cNvSpPr txBox="1"/>
          <p:nvPr/>
        </p:nvSpPr>
        <p:spPr>
          <a:xfrm>
            <a:off x="257687" y="4845245"/>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3.</a:t>
            </a:r>
          </a:p>
        </p:txBody>
      </p:sp>
      <p:sp>
        <p:nvSpPr>
          <p:cNvPr id="90" name="Oval 89"/>
          <p:cNvSpPr/>
          <p:nvPr/>
        </p:nvSpPr>
        <p:spPr>
          <a:xfrm>
            <a:off x="3686369" y="4662972"/>
            <a:ext cx="1285771" cy="12000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p:cNvSpPr txBox="1"/>
          <p:nvPr/>
        </p:nvSpPr>
        <p:spPr>
          <a:xfrm>
            <a:off x="847356" y="5792551"/>
            <a:ext cx="845911" cy="523220"/>
          </a:xfrm>
          <a:prstGeom prst="rect">
            <a:avLst/>
          </a:prstGeom>
          <a:noFill/>
        </p:spPr>
        <p:txBody>
          <a:bodyPr wrap="square" rtlCol="0">
            <a:spAutoFit/>
          </a:bodyPr>
          <a:lstStyle/>
          <a:p>
            <a:pPr algn="ctr"/>
            <a:r>
              <a:rPr lang="en-GB" sz="2800" dirty="0">
                <a:solidFill>
                  <a:srgbClr val="000066"/>
                </a:solidFill>
              </a:rPr>
              <a:t>der</a:t>
            </a:r>
            <a:endParaRPr lang="en-GB" dirty="0">
              <a:solidFill>
                <a:srgbClr val="000066"/>
              </a:solidFill>
            </a:endParaRPr>
          </a:p>
        </p:txBody>
      </p:sp>
      <p:sp>
        <p:nvSpPr>
          <p:cNvPr id="92" name="TextBox 91"/>
          <p:cNvSpPr txBox="1"/>
          <p:nvPr/>
        </p:nvSpPr>
        <p:spPr>
          <a:xfrm>
            <a:off x="3903157" y="5784423"/>
            <a:ext cx="845911" cy="523220"/>
          </a:xfrm>
          <a:prstGeom prst="rect">
            <a:avLst/>
          </a:prstGeom>
          <a:noFill/>
        </p:spPr>
        <p:txBody>
          <a:bodyPr wrap="square" rtlCol="0">
            <a:spAutoFit/>
          </a:bodyPr>
          <a:lstStyle/>
          <a:p>
            <a:pPr algn="ctr"/>
            <a:r>
              <a:rPr lang="en-GB" sz="2800" dirty="0">
                <a:solidFill>
                  <a:srgbClr val="000066"/>
                </a:solidFill>
              </a:rPr>
              <a:t>das</a:t>
            </a:r>
            <a:endParaRPr lang="en-GB" dirty="0">
              <a:solidFill>
                <a:srgbClr val="000066"/>
              </a:solidFill>
            </a:endParaRPr>
          </a:p>
        </p:txBody>
      </p:sp>
      <p:sp>
        <p:nvSpPr>
          <p:cNvPr id="93" name="TextBox 92"/>
          <p:cNvSpPr txBox="1"/>
          <p:nvPr/>
        </p:nvSpPr>
        <p:spPr>
          <a:xfrm>
            <a:off x="2284939" y="5808921"/>
            <a:ext cx="845911" cy="523220"/>
          </a:xfrm>
          <a:prstGeom prst="rect">
            <a:avLst/>
          </a:prstGeom>
          <a:noFill/>
        </p:spPr>
        <p:txBody>
          <a:bodyPr wrap="square" rtlCol="0">
            <a:spAutoFit/>
          </a:bodyPr>
          <a:lstStyle/>
          <a:p>
            <a:pPr algn="ctr"/>
            <a:r>
              <a:rPr lang="en-GB" sz="2800" dirty="0">
                <a:solidFill>
                  <a:srgbClr val="000066"/>
                </a:solidFill>
              </a:rPr>
              <a:t>der</a:t>
            </a:r>
            <a:endParaRPr lang="en-GB" dirty="0">
              <a:solidFill>
                <a:srgbClr val="000066"/>
              </a:solidFill>
            </a:endParaRPr>
          </a:p>
        </p:txBody>
      </p:sp>
      <p:sp>
        <p:nvSpPr>
          <p:cNvPr id="94" name="TextBox 93"/>
          <p:cNvSpPr txBox="1"/>
          <p:nvPr/>
        </p:nvSpPr>
        <p:spPr>
          <a:xfrm>
            <a:off x="6128718" y="1841513"/>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4.</a:t>
            </a:r>
          </a:p>
        </p:txBody>
      </p:sp>
      <p:sp>
        <p:nvSpPr>
          <p:cNvPr id="95" name="TextBox 94"/>
          <p:cNvSpPr txBox="1"/>
          <p:nvPr/>
        </p:nvSpPr>
        <p:spPr>
          <a:xfrm>
            <a:off x="6121501" y="3303372"/>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5.</a:t>
            </a:r>
          </a:p>
        </p:txBody>
      </p:sp>
      <p:sp>
        <p:nvSpPr>
          <p:cNvPr id="96" name="TextBox 95"/>
          <p:cNvSpPr txBox="1"/>
          <p:nvPr/>
        </p:nvSpPr>
        <p:spPr>
          <a:xfrm>
            <a:off x="6128718" y="4837989"/>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6.</a:t>
            </a:r>
          </a:p>
        </p:txBody>
      </p:sp>
      <p:sp>
        <p:nvSpPr>
          <p:cNvPr id="97" name="Oval 96"/>
          <p:cNvSpPr/>
          <p:nvPr/>
        </p:nvSpPr>
        <p:spPr>
          <a:xfrm>
            <a:off x="7106813" y="1180234"/>
            <a:ext cx="1097124" cy="10696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p:cNvSpPr/>
          <p:nvPr/>
        </p:nvSpPr>
        <p:spPr>
          <a:xfrm>
            <a:off x="7144455" y="2785173"/>
            <a:ext cx="1073996" cy="10159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9926118" y="4563194"/>
            <a:ext cx="1869276" cy="143244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p:cNvSpPr txBox="1"/>
          <p:nvPr/>
        </p:nvSpPr>
        <p:spPr>
          <a:xfrm>
            <a:off x="7349295" y="5857435"/>
            <a:ext cx="845911" cy="523220"/>
          </a:xfrm>
          <a:prstGeom prst="rect">
            <a:avLst/>
          </a:prstGeom>
          <a:noFill/>
        </p:spPr>
        <p:txBody>
          <a:bodyPr wrap="square" rtlCol="0">
            <a:spAutoFit/>
          </a:bodyPr>
          <a:lstStyle/>
          <a:p>
            <a:pPr algn="ctr"/>
            <a:r>
              <a:rPr lang="en-GB" sz="2800" dirty="0">
                <a:solidFill>
                  <a:srgbClr val="000066"/>
                </a:solidFill>
              </a:rPr>
              <a:t>der</a:t>
            </a:r>
            <a:endParaRPr lang="en-GB" dirty="0">
              <a:solidFill>
                <a:srgbClr val="000066"/>
              </a:solidFill>
            </a:endParaRPr>
          </a:p>
        </p:txBody>
      </p:sp>
      <p:sp>
        <p:nvSpPr>
          <p:cNvPr id="101" name="TextBox 100"/>
          <p:cNvSpPr txBox="1"/>
          <p:nvPr/>
        </p:nvSpPr>
        <p:spPr>
          <a:xfrm>
            <a:off x="10448203" y="5891906"/>
            <a:ext cx="845911" cy="523220"/>
          </a:xfrm>
          <a:prstGeom prst="rect">
            <a:avLst/>
          </a:prstGeom>
          <a:noFill/>
        </p:spPr>
        <p:txBody>
          <a:bodyPr wrap="square" rtlCol="0">
            <a:spAutoFit/>
          </a:bodyPr>
          <a:lstStyle/>
          <a:p>
            <a:pPr algn="ctr"/>
            <a:r>
              <a:rPr lang="en-GB" sz="2800" dirty="0">
                <a:solidFill>
                  <a:srgbClr val="000066"/>
                </a:solidFill>
              </a:rPr>
              <a:t>die</a:t>
            </a:r>
            <a:endParaRPr lang="en-GB" dirty="0">
              <a:solidFill>
                <a:srgbClr val="000066"/>
              </a:solidFill>
            </a:endParaRPr>
          </a:p>
        </p:txBody>
      </p:sp>
      <p:sp>
        <p:nvSpPr>
          <p:cNvPr id="102" name="TextBox 101"/>
          <p:cNvSpPr txBox="1"/>
          <p:nvPr/>
        </p:nvSpPr>
        <p:spPr>
          <a:xfrm>
            <a:off x="8946205" y="5874473"/>
            <a:ext cx="845911" cy="523220"/>
          </a:xfrm>
          <a:prstGeom prst="rect">
            <a:avLst/>
          </a:prstGeom>
          <a:noFill/>
        </p:spPr>
        <p:txBody>
          <a:bodyPr wrap="square" rtlCol="0">
            <a:spAutoFit/>
          </a:bodyPr>
          <a:lstStyle/>
          <a:p>
            <a:pPr algn="ctr"/>
            <a:r>
              <a:rPr lang="en-GB" sz="2800" dirty="0">
                <a:solidFill>
                  <a:srgbClr val="000066"/>
                </a:solidFill>
              </a:rPr>
              <a:t>der</a:t>
            </a:r>
            <a:endParaRPr lang="en-GB" dirty="0">
              <a:solidFill>
                <a:srgbClr val="000066"/>
              </a:solidFill>
            </a:endParaRPr>
          </a:p>
        </p:txBody>
      </p:sp>
      <p:sp>
        <p:nvSpPr>
          <p:cNvPr id="103" name="TextBox 102"/>
          <p:cNvSpPr txBox="1"/>
          <p:nvPr/>
        </p:nvSpPr>
        <p:spPr>
          <a:xfrm>
            <a:off x="7226456" y="3773882"/>
            <a:ext cx="845911" cy="523220"/>
          </a:xfrm>
          <a:prstGeom prst="rect">
            <a:avLst/>
          </a:prstGeom>
          <a:noFill/>
        </p:spPr>
        <p:txBody>
          <a:bodyPr wrap="square" rtlCol="0">
            <a:spAutoFit/>
          </a:bodyPr>
          <a:lstStyle/>
          <a:p>
            <a:pPr algn="ctr"/>
            <a:r>
              <a:rPr lang="en-GB" sz="2800" dirty="0">
                <a:solidFill>
                  <a:srgbClr val="000066"/>
                </a:solidFill>
              </a:rPr>
              <a:t>der</a:t>
            </a:r>
            <a:endParaRPr lang="en-GB" dirty="0">
              <a:solidFill>
                <a:srgbClr val="000066"/>
              </a:solidFill>
            </a:endParaRPr>
          </a:p>
        </p:txBody>
      </p:sp>
      <p:sp>
        <p:nvSpPr>
          <p:cNvPr id="104" name="TextBox 103"/>
          <p:cNvSpPr txBox="1"/>
          <p:nvPr/>
        </p:nvSpPr>
        <p:spPr>
          <a:xfrm>
            <a:off x="10454168" y="3808353"/>
            <a:ext cx="845911" cy="523220"/>
          </a:xfrm>
          <a:prstGeom prst="rect">
            <a:avLst/>
          </a:prstGeom>
          <a:noFill/>
        </p:spPr>
        <p:txBody>
          <a:bodyPr wrap="square" rtlCol="0">
            <a:spAutoFit/>
          </a:bodyPr>
          <a:lstStyle/>
          <a:p>
            <a:pPr algn="ctr"/>
            <a:r>
              <a:rPr lang="en-GB" sz="2800" dirty="0">
                <a:solidFill>
                  <a:srgbClr val="000066"/>
                </a:solidFill>
              </a:rPr>
              <a:t>das</a:t>
            </a:r>
            <a:endParaRPr lang="en-GB" dirty="0">
              <a:solidFill>
                <a:srgbClr val="000066"/>
              </a:solidFill>
            </a:endParaRPr>
          </a:p>
        </p:txBody>
      </p:sp>
      <p:sp>
        <p:nvSpPr>
          <p:cNvPr id="105" name="TextBox 104"/>
          <p:cNvSpPr txBox="1"/>
          <p:nvPr/>
        </p:nvSpPr>
        <p:spPr>
          <a:xfrm>
            <a:off x="8879600" y="3790920"/>
            <a:ext cx="845911" cy="523220"/>
          </a:xfrm>
          <a:prstGeom prst="rect">
            <a:avLst/>
          </a:prstGeom>
          <a:noFill/>
        </p:spPr>
        <p:txBody>
          <a:bodyPr wrap="square" rtlCol="0">
            <a:spAutoFit/>
          </a:bodyPr>
          <a:lstStyle/>
          <a:p>
            <a:pPr algn="ctr"/>
            <a:r>
              <a:rPr lang="en-GB" sz="2800" dirty="0">
                <a:solidFill>
                  <a:srgbClr val="000066"/>
                </a:solidFill>
              </a:rPr>
              <a:t>das</a:t>
            </a:r>
            <a:endParaRPr lang="en-GB" dirty="0">
              <a:solidFill>
                <a:srgbClr val="000066"/>
              </a:solidFill>
            </a:endParaRPr>
          </a:p>
        </p:txBody>
      </p:sp>
      <p:sp>
        <p:nvSpPr>
          <p:cNvPr id="106" name="TextBox 105"/>
          <p:cNvSpPr txBox="1"/>
          <p:nvPr/>
        </p:nvSpPr>
        <p:spPr>
          <a:xfrm>
            <a:off x="7220491" y="2142008"/>
            <a:ext cx="845911" cy="523220"/>
          </a:xfrm>
          <a:prstGeom prst="rect">
            <a:avLst/>
          </a:prstGeom>
          <a:noFill/>
        </p:spPr>
        <p:txBody>
          <a:bodyPr wrap="square" rtlCol="0">
            <a:spAutoFit/>
          </a:bodyPr>
          <a:lstStyle/>
          <a:p>
            <a:pPr algn="ctr"/>
            <a:r>
              <a:rPr lang="en-GB" sz="2800" dirty="0">
                <a:solidFill>
                  <a:srgbClr val="000066"/>
                </a:solidFill>
              </a:rPr>
              <a:t>der</a:t>
            </a:r>
            <a:endParaRPr lang="en-GB" dirty="0">
              <a:solidFill>
                <a:srgbClr val="000066"/>
              </a:solidFill>
            </a:endParaRPr>
          </a:p>
        </p:txBody>
      </p:sp>
      <p:sp>
        <p:nvSpPr>
          <p:cNvPr id="107" name="TextBox 106"/>
          <p:cNvSpPr txBox="1"/>
          <p:nvPr/>
        </p:nvSpPr>
        <p:spPr>
          <a:xfrm>
            <a:off x="10448203" y="2176479"/>
            <a:ext cx="845911" cy="523220"/>
          </a:xfrm>
          <a:prstGeom prst="rect">
            <a:avLst/>
          </a:prstGeom>
          <a:noFill/>
        </p:spPr>
        <p:txBody>
          <a:bodyPr wrap="square" rtlCol="0">
            <a:spAutoFit/>
          </a:bodyPr>
          <a:lstStyle/>
          <a:p>
            <a:pPr algn="ctr"/>
            <a:r>
              <a:rPr lang="en-GB" sz="2800" dirty="0">
                <a:solidFill>
                  <a:srgbClr val="000066"/>
                </a:solidFill>
              </a:rPr>
              <a:t>die</a:t>
            </a:r>
            <a:endParaRPr lang="en-GB" dirty="0">
              <a:solidFill>
                <a:srgbClr val="000066"/>
              </a:solidFill>
            </a:endParaRPr>
          </a:p>
        </p:txBody>
      </p:sp>
      <p:sp>
        <p:nvSpPr>
          <p:cNvPr id="108" name="TextBox 107"/>
          <p:cNvSpPr txBox="1"/>
          <p:nvPr/>
        </p:nvSpPr>
        <p:spPr>
          <a:xfrm>
            <a:off x="8873635" y="2159046"/>
            <a:ext cx="845911" cy="523220"/>
          </a:xfrm>
          <a:prstGeom prst="rect">
            <a:avLst/>
          </a:prstGeom>
          <a:noFill/>
        </p:spPr>
        <p:txBody>
          <a:bodyPr wrap="square" rtlCol="0">
            <a:spAutoFit/>
          </a:bodyPr>
          <a:lstStyle/>
          <a:p>
            <a:pPr algn="ctr"/>
            <a:r>
              <a:rPr lang="en-GB" sz="2800" dirty="0">
                <a:solidFill>
                  <a:srgbClr val="000066"/>
                </a:solidFill>
              </a:rPr>
              <a:t>die</a:t>
            </a:r>
            <a:endParaRPr lang="en-GB" dirty="0">
              <a:solidFill>
                <a:srgbClr val="000066"/>
              </a:solidFill>
            </a:endParaRPr>
          </a:p>
        </p:txBody>
      </p:sp>
      <p:pic>
        <p:nvPicPr>
          <p:cNvPr id="109" name="Picture 10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40817" y="2842839"/>
            <a:ext cx="1388266" cy="1041200"/>
          </a:xfrm>
          <a:prstGeom prst="rect">
            <a:avLst/>
          </a:prstGeom>
        </p:spPr>
      </p:pic>
      <p:sp>
        <p:nvSpPr>
          <p:cNvPr id="2" name="Title 1"/>
          <p:cNvSpPr>
            <a:spLocks noGrp="1"/>
          </p:cNvSpPr>
          <p:nvPr>
            <p:ph type="title"/>
          </p:nvPr>
        </p:nvSpPr>
        <p:spPr>
          <a:xfrm>
            <a:off x="19463" y="300106"/>
            <a:ext cx="10515600" cy="1325563"/>
          </a:xfrm>
        </p:spPr>
        <p:txBody>
          <a:bodyPr>
            <a:normAutofit/>
          </a:bodyPr>
          <a:lstStyle/>
          <a:p>
            <a:r>
              <a:rPr lang="en-GB" b="1">
                <a:solidFill>
                  <a:schemeClr val="bg1"/>
                </a:solidFill>
              </a:rPr>
              <a:t>Vokabeln</a:t>
            </a:r>
            <a:br>
              <a:rPr lang="en-GB" sz="4000" b="1">
                <a:solidFill>
                  <a:schemeClr val="bg1"/>
                </a:solidFill>
              </a:rPr>
            </a:br>
            <a:endParaRPr lang="en-GB" sz="4000"/>
          </a:p>
        </p:txBody>
      </p:sp>
    </p:spTree>
    <p:extLst>
      <p:ext uri="{BB962C8B-B14F-4D97-AF65-F5344CB8AC3E}">
        <p14:creationId xmlns:p14="http://schemas.microsoft.com/office/powerpoint/2010/main" val="2435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heel(1)">
                                      <p:cBhvr>
                                        <p:cTn id="7" dur="10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wheel(1)">
                                      <p:cBhvr>
                                        <p:cTn id="24" dur="1500"/>
                                        <p:tgtEl>
                                          <p:spTgt spid="8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wheel(1)">
                                      <p:cBhvr>
                                        <p:cTn id="41" dur="15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wheel(1)">
                                      <p:cBhvr>
                                        <p:cTn id="58" dur="1500"/>
                                        <p:tgtEl>
                                          <p:spTgt spid="9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wheel(1)">
                                      <p:cBhvr>
                                        <p:cTn id="75" dur="1500"/>
                                        <p:tgtEl>
                                          <p:spTgt spid="9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0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99"/>
                                        </p:tgtEl>
                                        <p:attrNameLst>
                                          <p:attrName>style.visibility</p:attrName>
                                        </p:attrNameLst>
                                      </p:cBhvr>
                                      <p:to>
                                        <p:strVal val="visible"/>
                                      </p:to>
                                    </p:set>
                                    <p:animEffect transition="in" filter="wheel(1)">
                                      <p:cBhvr>
                                        <p:cTn id="92" dur="1500"/>
                                        <p:tgtEl>
                                          <p:spTgt spid="99"/>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0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p:bldP spid="83" grpId="0"/>
      <p:bldP spid="84" grpId="0"/>
      <p:bldP spid="85" grpId="0" animBg="1"/>
      <p:bldP spid="86" grpId="0"/>
      <p:bldP spid="87" grpId="0"/>
      <p:bldP spid="88" grpId="0"/>
      <p:bldP spid="90" grpId="0" animBg="1"/>
      <p:bldP spid="91" grpId="0"/>
      <p:bldP spid="92" grpId="0"/>
      <p:bldP spid="93" grpId="0"/>
      <p:bldP spid="97" grpId="0" animBg="1"/>
      <p:bldP spid="98" grpId="0" animBg="1"/>
      <p:bldP spid="99" grpId="0" animBg="1"/>
      <p:bldP spid="100" grpId="0"/>
      <p:bldP spid="101" grpId="0"/>
      <p:bldP spid="102" grpId="0"/>
      <p:bldP spid="103" grpId="0"/>
      <p:bldP spid="104" grpId="0"/>
      <p:bldP spid="105" grpId="0"/>
      <p:bldP spid="106" grpId="0"/>
      <p:bldP spid="107" grpId="0"/>
      <p:bldP spid="10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33700" cy="869950"/>
          </a:xfrm>
          <a:prstGeom prst="rect">
            <a:avLst/>
          </a:prstGeom>
        </p:spPr>
      </p:pic>
      <p:sp>
        <p:nvSpPr>
          <p:cNvPr id="32" name="Title 3"/>
          <p:cNvSpPr txBox="1">
            <a:spLocks/>
          </p:cNvSpPr>
          <p:nvPr/>
        </p:nvSpPr>
        <p:spPr>
          <a:xfrm>
            <a:off x="88611" y="32221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3"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4" name="Rectangle 33"/>
          <p:cNvSpPr/>
          <p:nvPr/>
        </p:nvSpPr>
        <p:spPr>
          <a:xfrm>
            <a:off x="1219752" y="2195821"/>
            <a:ext cx="1053737" cy="5236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Familie</a:t>
            </a:r>
            <a:endParaRPr lang="en-GB" sz="2000" dirty="0">
              <a:solidFill>
                <a:srgbClr val="000066"/>
              </a:solidFill>
              <a:latin typeface="Century Gothic" panose="020B0502020202020204" pitchFamily="34" charset="0"/>
            </a:endParaRPr>
          </a:p>
        </p:txBody>
      </p:sp>
      <p:sp>
        <p:nvSpPr>
          <p:cNvPr id="35" name="TextBox 34"/>
          <p:cNvSpPr txBox="1"/>
          <p:nvPr/>
        </p:nvSpPr>
        <p:spPr>
          <a:xfrm>
            <a:off x="356540" y="2940591"/>
            <a:ext cx="7537982"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2. Die 		       /               /	                </a:t>
            </a:r>
            <a:r>
              <a:rPr lang="de-DE" sz="2000" dirty="0">
                <a:solidFill>
                  <a:srgbClr val="000066"/>
                </a:solidFill>
                <a:latin typeface="Century Gothic" panose="020B0502020202020204" pitchFamily="34" charset="0"/>
              </a:rPr>
              <a:t>sitzt auf dem Gras</a:t>
            </a:r>
            <a:r>
              <a:rPr lang="en-GB" dirty="0">
                <a:solidFill>
                  <a:srgbClr val="000066"/>
                </a:solidFill>
              </a:rPr>
              <a:t>.</a:t>
            </a:r>
          </a:p>
        </p:txBody>
      </p:sp>
      <p:sp>
        <p:nvSpPr>
          <p:cNvPr id="36" name="Rectangle 35"/>
          <p:cNvSpPr/>
          <p:nvPr/>
        </p:nvSpPr>
        <p:spPr>
          <a:xfrm>
            <a:off x="4133700" y="2211432"/>
            <a:ext cx="988574"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Vater</a:t>
            </a:r>
            <a:endParaRPr lang="en-GB" sz="2000" dirty="0">
              <a:solidFill>
                <a:srgbClr val="000066"/>
              </a:solidFill>
              <a:latin typeface="Century Gothic" panose="020B0502020202020204" pitchFamily="34" charset="0"/>
            </a:endParaRPr>
          </a:p>
        </p:txBody>
      </p:sp>
      <p:sp>
        <p:nvSpPr>
          <p:cNvPr id="37" name="Rectangle 36"/>
          <p:cNvSpPr/>
          <p:nvPr/>
        </p:nvSpPr>
        <p:spPr>
          <a:xfrm>
            <a:off x="2913358" y="2878819"/>
            <a:ext cx="983118" cy="528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Junge</a:t>
            </a:r>
            <a:endParaRPr lang="en-GB" sz="2000" dirty="0">
              <a:solidFill>
                <a:srgbClr val="000066"/>
              </a:solidFill>
              <a:latin typeface="Century Gothic" panose="020B0502020202020204" pitchFamily="34" charset="0"/>
            </a:endParaRPr>
          </a:p>
        </p:txBody>
      </p:sp>
      <p:sp>
        <p:nvSpPr>
          <p:cNvPr id="38" name="Rectangle 37"/>
          <p:cNvSpPr/>
          <p:nvPr/>
        </p:nvSpPr>
        <p:spPr>
          <a:xfrm>
            <a:off x="1220788" y="3615667"/>
            <a:ext cx="1052701"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0066"/>
                </a:solidFill>
                <a:latin typeface="Century Gothic" panose="020B0502020202020204" pitchFamily="34" charset="0"/>
              </a:rPr>
              <a:t>Mutter</a:t>
            </a:r>
          </a:p>
        </p:txBody>
      </p:sp>
      <p:sp>
        <p:nvSpPr>
          <p:cNvPr id="39" name="TextBox 38"/>
          <p:cNvSpPr txBox="1"/>
          <p:nvPr/>
        </p:nvSpPr>
        <p:spPr>
          <a:xfrm>
            <a:off x="356540" y="2257594"/>
            <a:ext cx="9749986"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1. Die 		 /                      /                </a:t>
            </a:r>
            <a:r>
              <a:rPr lang="en-GB" sz="2000" dirty="0" err="1">
                <a:solidFill>
                  <a:srgbClr val="000066"/>
                </a:solidFill>
                <a:latin typeface="Century Gothic" panose="020B0502020202020204" pitchFamily="34" charset="0"/>
              </a:rPr>
              <a:t>macht</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ein</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Picknick</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im</a:t>
            </a:r>
            <a:r>
              <a:rPr lang="en-GB" sz="2000" dirty="0">
                <a:solidFill>
                  <a:srgbClr val="000066"/>
                </a:solidFill>
                <a:latin typeface="Century Gothic" panose="020B0502020202020204" pitchFamily="34" charset="0"/>
              </a:rPr>
              <a:t> Garten</a:t>
            </a:r>
            <a:r>
              <a:rPr lang="en-GB" dirty="0">
                <a:solidFill>
                  <a:srgbClr val="000066"/>
                </a:solidFill>
              </a:rPr>
              <a:t>.</a:t>
            </a:r>
          </a:p>
        </p:txBody>
      </p:sp>
      <p:sp>
        <p:nvSpPr>
          <p:cNvPr id="40" name="Rectangle 39"/>
          <p:cNvSpPr/>
          <p:nvPr/>
        </p:nvSpPr>
        <p:spPr>
          <a:xfrm>
            <a:off x="1220248" y="2878819"/>
            <a:ext cx="1481817"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Mädchen</a:t>
            </a:r>
            <a:endParaRPr lang="en-GB" sz="2000" dirty="0">
              <a:solidFill>
                <a:srgbClr val="000066"/>
              </a:solidFill>
              <a:latin typeface="Century Gothic" panose="020B0502020202020204" pitchFamily="34" charset="0"/>
            </a:endParaRPr>
          </a:p>
        </p:txBody>
      </p:sp>
      <p:sp>
        <p:nvSpPr>
          <p:cNvPr id="41" name="TextBox 40"/>
          <p:cNvSpPr txBox="1"/>
          <p:nvPr/>
        </p:nvSpPr>
        <p:spPr>
          <a:xfrm>
            <a:off x="356540" y="3668778"/>
            <a:ext cx="6846365"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3. Der 		 /                /		   </a:t>
            </a:r>
            <a:r>
              <a:rPr lang="de-DE" sz="2000" dirty="0">
                <a:solidFill>
                  <a:srgbClr val="000066"/>
                </a:solidFill>
                <a:latin typeface="Century Gothic" panose="020B0502020202020204" pitchFamily="34" charset="0"/>
              </a:rPr>
              <a:t>hat ein Buch</a:t>
            </a:r>
            <a:r>
              <a:rPr lang="en-GB" dirty="0">
                <a:solidFill>
                  <a:srgbClr val="000066"/>
                </a:solidFill>
              </a:rPr>
              <a:t>.</a:t>
            </a:r>
          </a:p>
        </p:txBody>
      </p:sp>
      <p:sp>
        <p:nvSpPr>
          <p:cNvPr id="42" name="Rectangle 41"/>
          <p:cNvSpPr/>
          <p:nvPr/>
        </p:nvSpPr>
        <p:spPr>
          <a:xfrm>
            <a:off x="2503126" y="3624095"/>
            <a:ext cx="988574"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Vater</a:t>
            </a:r>
            <a:endParaRPr lang="en-GB" sz="2000" dirty="0">
              <a:solidFill>
                <a:srgbClr val="000066"/>
              </a:solidFill>
              <a:latin typeface="Century Gothic" panose="020B0502020202020204" pitchFamily="34" charset="0"/>
            </a:endParaRPr>
          </a:p>
        </p:txBody>
      </p:sp>
      <p:sp>
        <p:nvSpPr>
          <p:cNvPr id="43" name="Rectangle 42"/>
          <p:cNvSpPr/>
          <p:nvPr/>
        </p:nvSpPr>
        <p:spPr>
          <a:xfrm>
            <a:off x="3714935" y="3625675"/>
            <a:ext cx="1442546"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Mädchen</a:t>
            </a:r>
            <a:endParaRPr lang="en-GB" sz="2000" dirty="0">
              <a:solidFill>
                <a:srgbClr val="000066"/>
              </a:solidFill>
              <a:latin typeface="Century Gothic" panose="020B0502020202020204" pitchFamily="34" charset="0"/>
            </a:endParaRPr>
          </a:p>
        </p:txBody>
      </p:sp>
      <p:sp>
        <p:nvSpPr>
          <p:cNvPr id="44" name="TextBox 43"/>
          <p:cNvSpPr txBox="1"/>
          <p:nvPr/>
        </p:nvSpPr>
        <p:spPr>
          <a:xfrm>
            <a:off x="340967" y="4396102"/>
            <a:ext cx="705444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4. Die 		/                      /		   </a:t>
            </a:r>
            <a:r>
              <a:rPr lang="en-GB" sz="2000" dirty="0" err="1">
                <a:solidFill>
                  <a:srgbClr val="000066"/>
                </a:solidFill>
                <a:latin typeface="Century Gothic" panose="020B0502020202020204" pitchFamily="34" charset="0"/>
              </a:rPr>
              <a:t>trinkt</a:t>
            </a:r>
            <a:r>
              <a:rPr lang="en-GB" sz="2000" dirty="0">
                <a:solidFill>
                  <a:srgbClr val="000066"/>
                </a:solidFill>
                <a:latin typeface="Century Gothic" panose="020B0502020202020204" pitchFamily="34" charset="0"/>
              </a:rPr>
              <a:t> Wasser</a:t>
            </a:r>
            <a:r>
              <a:rPr lang="en-GB" dirty="0">
                <a:solidFill>
                  <a:srgbClr val="000066"/>
                </a:solidFill>
              </a:rPr>
              <a:t>.</a:t>
            </a:r>
          </a:p>
        </p:txBody>
      </p:sp>
      <p:sp>
        <p:nvSpPr>
          <p:cNvPr id="45" name="Rectangle 44"/>
          <p:cNvSpPr/>
          <p:nvPr/>
        </p:nvSpPr>
        <p:spPr>
          <a:xfrm>
            <a:off x="1235794" y="4327498"/>
            <a:ext cx="983118" cy="528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Junge</a:t>
            </a:r>
            <a:endParaRPr lang="en-GB" sz="2000" dirty="0">
              <a:solidFill>
                <a:srgbClr val="000066"/>
              </a:solidFill>
              <a:latin typeface="Century Gothic" panose="020B0502020202020204" pitchFamily="34" charset="0"/>
            </a:endParaRPr>
          </a:p>
        </p:txBody>
      </p:sp>
      <p:sp>
        <p:nvSpPr>
          <p:cNvPr id="46" name="Rectangle 45"/>
          <p:cNvSpPr/>
          <p:nvPr/>
        </p:nvSpPr>
        <p:spPr>
          <a:xfrm>
            <a:off x="2410515" y="4327498"/>
            <a:ext cx="1442546"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Mädchen</a:t>
            </a:r>
            <a:endParaRPr lang="en-GB" sz="2000" dirty="0">
              <a:solidFill>
                <a:srgbClr val="000066"/>
              </a:solidFill>
              <a:latin typeface="Century Gothic" panose="020B0502020202020204" pitchFamily="34" charset="0"/>
            </a:endParaRPr>
          </a:p>
        </p:txBody>
      </p:sp>
      <p:sp>
        <p:nvSpPr>
          <p:cNvPr id="47" name="Rectangle 46"/>
          <p:cNvSpPr/>
          <p:nvPr/>
        </p:nvSpPr>
        <p:spPr>
          <a:xfrm>
            <a:off x="4047138" y="4325046"/>
            <a:ext cx="1052701"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0066"/>
                </a:solidFill>
                <a:latin typeface="Century Gothic" panose="020B0502020202020204" pitchFamily="34" charset="0"/>
              </a:rPr>
              <a:t>Mutter</a:t>
            </a:r>
          </a:p>
        </p:txBody>
      </p:sp>
      <p:sp>
        <p:nvSpPr>
          <p:cNvPr id="48" name="TextBox 47"/>
          <p:cNvSpPr txBox="1"/>
          <p:nvPr/>
        </p:nvSpPr>
        <p:spPr>
          <a:xfrm>
            <a:off x="356540" y="5176660"/>
            <a:ext cx="8979965"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5. Das 		       /               /		   </a:t>
            </a:r>
            <a:r>
              <a:rPr lang="en-GB" sz="2000" dirty="0" err="1">
                <a:solidFill>
                  <a:srgbClr val="000066"/>
                </a:solidFill>
                <a:latin typeface="Century Gothic" panose="020B0502020202020204" pitchFamily="34" charset="0"/>
              </a:rPr>
              <a:t>spielt</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Fußball</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mit</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einem</a:t>
            </a:r>
            <a:r>
              <a:rPr lang="en-GB" sz="2000" dirty="0">
                <a:solidFill>
                  <a:srgbClr val="000066"/>
                </a:solidFill>
                <a:latin typeface="Century Gothic" panose="020B0502020202020204" pitchFamily="34" charset="0"/>
              </a:rPr>
              <a:t> Freund</a:t>
            </a:r>
            <a:r>
              <a:rPr lang="en-GB" dirty="0">
                <a:solidFill>
                  <a:srgbClr val="000066"/>
                </a:solidFill>
              </a:rPr>
              <a:t>.</a:t>
            </a:r>
          </a:p>
        </p:txBody>
      </p:sp>
      <p:sp>
        <p:nvSpPr>
          <p:cNvPr id="49" name="Rectangle 48"/>
          <p:cNvSpPr/>
          <p:nvPr/>
        </p:nvSpPr>
        <p:spPr>
          <a:xfrm>
            <a:off x="1243478" y="5107935"/>
            <a:ext cx="1442546"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Mädchen</a:t>
            </a:r>
            <a:endParaRPr lang="en-GB" sz="2000" dirty="0">
              <a:solidFill>
                <a:srgbClr val="000066"/>
              </a:solidFill>
              <a:latin typeface="Century Gothic" panose="020B0502020202020204" pitchFamily="34" charset="0"/>
            </a:endParaRPr>
          </a:p>
        </p:txBody>
      </p:sp>
      <p:sp>
        <p:nvSpPr>
          <p:cNvPr id="50" name="Rectangle 49"/>
          <p:cNvSpPr/>
          <p:nvPr/>
        </p:nvSpPr>
        <p:spPr>
          <a:xfrm>
            <a:off x="2904802" y="5100177"/>
            <a:ext cx="983118" cy="528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Junge</a:t>
            </a:r>
            <a:endParaRPr lang="en-GB" sz="2000" dirty="0">
              <a:solidFill>
                <a:srgbClr val="000066"/>
              </a:solidFill>
              <a:latin typeface="Century Gothic" panose="020B0502020202020204" pitchFamily="34" charset="0"/>
            </a:endParaRPr>
          </a:p>
        </p:txBody>
      </p:sp>
      <p:sp>
        <p:nvSpPr>
          <p:cNvPr id="51" name="Rectangle 50"/>
          <p:cNvSpPr/>
          <p:nvPr/>
        </p:nvSpPr>
        <p:spPr>
          <a:xfrm>
            <a:off x="4090656" y="5106464"/>
            <a:ext cx="1053737" cy="5236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Familie</a:t>
            </a:r>
            <a:endParaRPr lang="en-GB" sz="2000" dirty="0">
              <a:solidFill>
                <a:srgbClr val="000066"/>
              </a:solidFill>
              <a:latin typeface="Century Gothic" panose="020B0502020202020204" pitchFamily="34" charset="0"/>
            </a:endParaRPr>
          </a:p>
        </p:txBody>
      </p:sp>
      <p:sp>
        <p:nvSpPr>
          <p:cNvPr id="52" name="Rectangle 51"/>
          <p:cNvSpPr/>
          <p:nvPr/>
        </p:nvSpPr>
        <p:spPr>
          <a:xfrm>
            <a:off x="2491796" y="2204159"/>
            <a:ext cx="1417308"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Mädchen</a:t>
            </a:r>
            <a:endParaRPr lang="en-GB" sz="2000" dirty="0">
              <a:solidFill>
                <a:srgbClr val="000066"/>
              </a:solidFill>
              <a:latin typeface="Century Gothic" panose="020B0502020202020204" pitchFamily="34" charset="0"/>
            </a:endParaRPr>
          </a:p>
        </p:txBody>
      </p:sp>
      <p:sp>
        <p:nvSpPr>
          <p:cNvPr id="53" name="TextBox 52"/>
          <p:cNvSpPr txBox="1"/>
          <p:nvPr/>
        </p:nvSpPr>
        <p:spPr>
          <a:xfrm>
            <a:off x="247382" y="1377612"/>
            <a:ext cx="12036614" cy="707886"/>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Your German friend has a film project homework but has ripped up her notes in frustration. </a:t>
            </a:r>
            <a:br>
              <a:rPr lang="en-GB" sz="2000" dirty="0">
                <a:solidFill>
                  <a:srgbClr val="000066"/>
                </a:solidFill>
                <a:latin typeface="Century Gothic" panose="020B0502020202020204" pitchFamily="34" charset="0"/>
              </a:rPr>
            </a:br>
            <a:r>
              <a:rPr lang="en-GB" sz="2000" dirty="0">
                <a:solidFill>
                  <a:srgbClr val="000066"/>
                </a:solidFill>
                <a:latin typeface="Century Gothic" panose="020B0502020202020204" pitchFamily="34" charset="0"/>
              </a:rPr>
              <a:t>You rescue the scraps of paper and try to reconstruct her ideas for the opening scene.</a:t>
            </a:r>
          </a:p>
        </p:txBody>
      </p:sp>
      <p:sp>
        <p:nvSpPr>
          <p:cNvPr id="54" name="Rectangle 53"/>
          <p:cNvSpPr/>
          <p:nvPr/>
        </p:nvSpPr>
        <p:spPr>
          <a:xfrm>
            <a:off x="4083640" y="2884766"/>
            <a:ext cx="1005728" cy="528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0066"/>
                </a:solidFill>
                <a:latin typeface="Century Gothic" panose="020B0502020202020204" pitchFamily="34" charset="0"/>
              </a:rPr>
              <a:t>Mutter</a:t>
            </a:r>
          </a:p>
        </p:txBody>
      </p:sp>
      <p:sp>
        <p:nvSpPr>
          <p:cNvPr id="55" name="Rounded Rectangle 54">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gd name="adj" fmla="val 0"/>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lesen</a:t>
            </a:r>
            <a:endParaRPr lang="en-GB" sz="2400" b="1" dirty="0">
              <a:solidFill>
                <a:prstClr val="white"/>
              </a:solidFill>
              <a:latin typeface="Century Gothic" panose="020B0502020202020204" pitchFamily="34" charset="0"/>
            </a:endParaRPr>
          </a:p>
        </p:txBody>
      </p:sp>
      <p:sp>
        <p:nvSpPr>
          <p:cNvPr id="56" name="TextBox 55"/>
          <p:cNvSpPr txBox="1"/>
          <p:nvPr/>
        </p:nvSpPr>
        <p:spPr>
          <a:xfrm>
            <a:off x="5165577" y="2576606"/>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family is having a picnic in the garden.</a:t>
            </a:r>
          </a:p>
        </p:txBody>
      </p:sp>
      <p:sp>
        <p:nvSpPr>
          <p:cNvPr id="57" name="TextBox 56"/>
          <p:cNvSpPr txBox="1"/>
          <p:nvPr/>
        </p:nvSpPr>
        <p:spPr>
          <a:xfrm>
            <a:off x="5144393" y="3196877"/>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mother is sitting on the grass.</a:t>
            </a:r>
          </a:p>
        </p:txBody>
      </p:sp>
      <p:sp>
        <p:nvSpPr>
          <p:cNvPr id="58" name="TextBox 57"/>
          <p:cNvSpPr txBox="1"/>
          <p:nvPr/>
        </p:nvSpPr>
        <p:spPr>
          <a:xfrm>
            <a:off x="5189715" y="3981598"/>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father has a book.</a:t>
            </a:r>
          </a:p>
        </p:txBody>
      </p:sp>
      <p:sp>
        <p:nvSpPr>
          <p:cNvPr id="59" name="TextBox 58"/>
          <p:cNvSpPr txBox="1"/>
          <p:nvPr/>
        </p:nvSpPr>
        <p:spPr>
          <a:xfrm>
            <a:off x="5089368" y="4676753"/>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mother is drinking water.</a:t>
            </a:r>
          </a:p>
        </p:txBody>
      </p:sp>
      <p:sp>
        <p:nvSpPr>
          <p:cNvPr id="60" name="TextBox 59"/>
          <p:cNvSpPr txBox="1"/>
          <p:nvPr/>
        </p:nvSpPr>
        <p:spPr>
          <a:xfrm>
            <a:off x="5157481" y="5615012"/>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girl is playing football with a friend.</a:t>
            </a:r>
          </a:p>
        </p:txBody>
      </p:sp>
      <p:sp>
        <p:nvSpPr>
          <p:cNvPr id="61" name="TextBox 60"/>
          <p:cNvSpPr txBox="1"/>
          <p:nvPr/>
        </p:nvSpPr>
        <p:spPr>
          <a:xfrm>
            <a:off x="4117075" y="690693"/>
            <a:ext cx="7889933" cy="584775"/>
          </a:xfrm>
          <a:prstGeom prst="rect">
            <a:avLst/>
          </a:prstGeom>
          <a:noFill/>
        </p:spPr>
        <p:txBody>
          <a:bodyPr wrap="square" rtlCol="0">
            <a:spAutoFit/>
          </a:bodyPr>
          <a:lstStyle/>
          <a:p>
            <a:r>
              <a:rPr lang="en-GB" sz="3200" dirty="0" err="1">
                <a:solidFill>
                  <a:srgbClr val="000066"/>
                </a:solidFill>
                <a:latin typeface="Century Gothic" panose="020B0502020202020204" pitchFamily="34" charset="0"/>
              </a:rPr>
              <a:t>Wie</a:t>
            </a:r>
            <a:r>
              <a:rPr lang="en-GB" sz="3200" dirty="0">
                <a:solidFill>
                  <a:srgbClr val="000066"/>
                </a:solidFill>
                <a:latin typeface="Century Gothic" panose="020B0502020202020204" pitchFamily="34" charset="0"/>
              </a:rPr>
              <a:t> </a:t>
            </a:r>
            <a:r>
              <a:rPr lang="en-GB" sz="3200" dirty="0" err="1">
                <a:solidFill>
                  <a:srgbClr val="000066"/>
                </a:solidFill>
                <a:latin typeface="Century Gothic" panose="020B0502020202020204" pitchFamily="34" charset="0"/>
              </a:rPr>
              <a:t>sagt</a:t>
            </a:r>
            <a:r>
              <a:rPr lang="en-GB" sz="3200" dirty="0">
                <a:solidFill>
                  <a:srgbClr val="000066"/>
                </a:solidFill>
                <a:latin typeface="Century Gothic" panose="020B0502020202020204" pitchFamily="34" charset="0"/>
              </a:rPr>
              <a:t> man das auf </a:t>
            </a:r>
            <a:r>
              <a:rPr lang="en-GB" sz="3200" dirty="0" err="1">
                <a:solidFill>
                  <a:srgbClr val="000066"/>
                </a:solidFill>
                <a:latin typeface="Century Gothic" panose="020B0502020202020204" pitchFamily="34" charset="0"/>
              </a:rPr>
              <a:t>Englisch</a:t>
            </a:r>
            <a:r>
              <a:rPr lang="en-GB" sz="3200" dirty="0">
                <a:solidFill>
                  <a:srgbClr val="000066"/>
                </a:solidFill>
                <a:latin typeface="Century Gothic" panose="020B0502020202020204" pitchFamily="34" charset="0"/>
              </a:rPr>
              <a:t>?</a:t>
            </a:r>
          </a:p>
        </p:txBody>
      </p:sp>
      <p:sp>
        <p:nvSpPr>
          <p:cNvPr id="2" name="Title 1"/>
          <p:cNvSpPr>
            <a:spLocks noGrp="1"/>
          </p:cNvSpPr>
          <p:nvPr>
            <p:ph type="title"/>
          </p:nvPr>
        </p:nvSpPr>
        <p:spPr>
          <a:xfrm>
            <a:off x="0" y="217320"/>
            <a:ext cx="10515600" cy="1325563"/>
          </a:xfrm>
        </p:spPr>
        <p:txBody>
          <a:bodyPr>
            <a:normAutofit/>
          </a:bodyPr>
          <a:lstStyle/>
          <a:p>
            <a:r>
              <a:rPr lang="en-GB" sz="3600" b="1">
                <a:solidFill>
                  <a:schemeClr val="bg1"/>
                </a:solidFill>
              </a:rPr>
              <a:t>ein Filmprojekt</a:t>
            </a:r>
            <a:br>
              <a:rPr lang="en-GB" sz="3600" b="1">
                <a:solidFill>
                  <a:schemeClr val="bg1"/>
                </a:solidFill>
              </a:rPr>
            </a:br>
            <a:endParaRPr lang="en-GB" sz="3600"/>
          </a:p>
        </p:txBody>
      </p:sp>
    </p:spTree>
    <p:extLst>
      <p:ext uri="{BB962C8B-B14F-4D97-AF65-F5344CB8AC3E}">
        <p14:creationId xmlns:p14="http://schemas.microsoft.com/office/powerpoint/2010/main" val="6392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4"/>
                                        </p:tgtEl>
                                        <p:attrNameLst>
                                          <p:attrName>fillcolor</p:attrName>
                                        </p:attrNameLst>
                                      </p:cBhvr>
                                      <p:to>
                                        <a:schemeClr val="accent2"/>
                                      </p:to>
                                    </p:animClr>
                                    <p:set>
                                      <p:cBhvr>
                                        <p:cTn id="7" dur="2000" fill="hold"/>
                                        <p:tgtEl>
                                          <p:spTgt spid="34"/>
                                        </p:tgtEl>
                                        <p:attrNameLst>
                                          <p:attrName>fill.type</p:attrName>
                                        </p:attrNameLst>
                                      </p:cBhvr>
                                      <p:to>
                                        <p:strVal val="solid"/>
                                      </p:to>
                                    </p:set>
                                    <p:set>
                                      <p:cBhvr>
                                        <p:cTn id="8" dur="2000" fill="hold"/>
                                        <p:tgtEl>
                                          <p:spTgt spid="3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4"/>
                                        </p:tgtEl>
                                        <p:attrNameLst>
                                          <p:attrName>fillcolor</p:attrName>
                                        </p:attrNameLst>
                                      </p:cBhvr>
                                      <p:to>
                                        <a:schemeClr val="accent2"/>
                                      </p:to>
                                    </p:animClr>
                                    <p:set>
                                      <p:cBhvr>
                                        <p:cTn id="13" dur="2000" fill="hold"/>
                                        <p:tgtEl>
                                          <p:spTgt spid="54"/>
                                        </p:tgtEl>
                                        <p:attrNameLst>
                                          <p:attrName>fill.type</p:attrName>
                                        </p:attrNameLst>
                                      </p:cBhvr>
                                      <p:to>
                                        <p:strVal val="solid"/>
                                      </p:to>
                                    </p:set>
                                    <p:set>
                                      <p:cBhvr>
                                        <p:cTn id="14" dur="2000" fill="hold"/>
                                        <p:tgtEl>
                                          <p:spTgt spid="5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chemeClr val="accent2"/>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7"/>
                                        </p:tgtEl>
                                        <p:attrNameLst>
                                          <p:attrName>fillcolor</p:attrName>
                                        </p:attrNameLst>
                                      </p:cBhvr>
                                      <p:to>
                                        <a:schemeClr val="accent2"/>
                                      </p:to>
                                    </p:animClr>
                                    <p:set>
                                      <p:cBhvr>
                                        <p:cTn id="25" dur="2000" fill="hold"/>
                                        <p:tgtEl>
                                          <p:spTgt spid="47"/>
                                        </p:tgtEl>
                                        <p:attrNameLst>
                                          <p:attrName>fill.type</p:attrName>
                                        </p:attrNameLst>
                                      </p:cBhvr>
                                      <p:to>
                                        <p:strVal val="solid"/>
                                      </p:to>
                                    </p:set>
                                    <p:set>
                                      <p:cBhvr>
                                        <p:cTn id="26" dur="2000" fill="hold"/>
                                        <p:tgtEl>
                                          <p:spTgt spid="47"/>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9"/>
                                        </p:tgtEl>
                                        <p:attrNameLst>
                                          <p:attrName>fillcolor</p:attrName>
                                        </p:attrNameLst>
                                      </p:cBhvr>
                                      <p:to>
                                        <a:schemeClr val="accent2"/>
                                      </p:to>
                                    </p:animClr>
                                    <p:set>
                                      <p:cBhvr>
                                        <p:cTn id="31" dur="2000" fill="hold"/>
                                        <p:tgtEl>
                                          <p:spTgt spid="49"/>
                                        </p:tgtEl>
                                        <p:attrNameLst>
                                          <p:attrName>fill.type</p:attrName>
                                        </p:attrNameLst>
                                      </p:cBhvr>
                                      <p:to>
                                        <p:strVal val="solid"/>
                                      </p:to>
                                    </p:set>
                                    <p:set>
                                      <p:cBhvr>
                                        <p:cTn id="32" dur="2000" fill="hold"/>
                                        <p:tgtEl>
                                          <p:spTgt spid="4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91667" y="2216398"/>
            <a:ext cx="1442546"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Mädchen</a:t>
            </a:r>
            <a:endParaRPr lang="en-GB" sz="2000" dirty="0">
              <a:solidFill>
                <a:srgbClr val="000066"/>
              </a:solidFill>
              <a:latin typeface="Century Gothic" panose="020B0502020202020204" pitchFamily="34" charset="0"/>
            </a:endParaRPr>
          </a:p>
        </p:txBody>
      </p:sp>
      <p:sp>
        <p:nvSpPr>
          <p:cNvPr id="4" name="Rectangle 3"/>
          <p:cNvSpPr/>
          <p:nvPr/>
        </p:nvSpPr>
        <p:spPr>
          <a:xfrm>
            <a:off x="4246937" y="2910998"/>
            <a:ext cx="983118" cy="528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Junge</a:t>
            </a:r>
            <a:endParaRPr lang="en-GB" sz="2000" dirty="0">
              <a:solidFill>
                <a:srgbClr val="000066"/>
              </a:solidFill>
              <a:latin typeface="Century Gothic" panose="020B0502020202020204" pitchFamily="34" charset="0"/>
            </a:endParaRPr>
          </a:p>
        </p:txBody>
      </p:sp>
      <p:sp>
        <p:nvSpPr>
          <p:cNvPr id="5" name="Rectangle 4"/>
          <p:cNvSpPr/>
          <p:nvPr/>
        </p:nvSpPr>
        <p:spPr>
          <a:xfrm>
            <a:off x="3690513" y="4385598"/>
            <a:ext cx="927006" cy="528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Eltern</a:t>
            </a:r>
            <a:endParaRPr lang="en-GB" sz="2000" dirty="0">
              <a:solidFill>
                <a:srgbClr val="000066"/>
              </a:solidFill>
              <a:latin typeface="Century Gothic" panose="020B0502020202020204" pitchFamily="34" charset="0"/>
            </a:endParaRPr>
          </a:p>
        </p:txBody>
      </p:sp>
      <p:sp>
        <p:nvSpPr>
          <p:cNvPr id="6" name="Rectangle 5"/>
          <p:cNvSpPr/>
          <p:nvPr/>
        </p:nvSpPr>
        <p:spPr>
          <a:xfrm>
            <a:off x="1206213" y="2217584"/>
            <a:ext cx="927004"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Haus</a:t>
            </a:r>
            <a:endParaRPr lang="en-GB" sz="2000" dirty="0">
              <a:solidFill>
                <a:srgbClr val="000066"/>
              </a:solidFill>
              <a:latin typeface="Century Gothic" panose="020B0502020202020204" pitchFamily="34" charset="0"/>
            </a:endParaRPr>
          </a:p>
        </p:txBody>
      </p:sp>
      <p:sp>
        <p:nvSpPr>
          <p:cNvPr id="7" name="Rectangle 6"/>
          <p:cNvSpPr/>
          <p:nvPr/>
        </p:nvSpPr>
        <p:spPr>
          <a:xfrm>
            <a:off x="2383312" y="2204159"/>
            <a:ext cx="1182413"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Fußball</a:t>
            </a:r>
            <a:endParaRPr lang="en-GB" sz="2000" dirty="0">
              <a:solidFill>
                <a:srgbClr val="000066"/>
              </a:solidFill>
              <a:latin typeface="Century Gothic" panose="020B0502020202020204" pitchFamily="34" charset="0"/>
            </a:endParaRPr>
          </a:p>
        </p:txBody>
      </p:sp>
      <p:sp>
        <p:nvSpPr>
          <p:cNvPr id="8" name="TextBox 7"/>
          <p:cNvSpPr txBox="1"/>
          <p:nvPr/>
        </p:nvSpPr>
        <p:spPr>
          <a:xfrm>
            <a:off x="356534" y="2288597"/>
            <a:ext cx="8647981"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6. Der 	            /                   /		     </a:t>
            </a:r>
            <a:r>
              <a:rPr lang="en-GB" sz="2000" dirty="0" err="1">
                <a:solidFill>
                  <a:srgbClr val="000066"/>
                </a:solidFill>
                <a:latin typeface="Century Gothic" panose="020B0502020202020204" pitchFamily="34" charset="0"/>
              </a:rPr>
              <a:t>ist</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klein</a:t>
            </a:r>
            <a:r>
              <a:rPr lang="en-GB" dirty="0">
                <a:solidFill>
                  <a:srgbClr val="000066"/>
                </a:solidFill>
              </a:rPr>
              <a:t>.</a:t>
            </a:r>
          </a:p>
        </p:txBody>
      </p:sp>
      <p:sp>
        <p:nvSpPr>
          <p:cNvPr id="9" name="TextBox 8"/>
          <p:cNvSpPr txBox="1"/>
          <p:nvPr/>
        </p:nvSpPr>
        <p:spPr>
          <a:xfrm>
            <a:off x="356534" y="2971594"/>
            <a:ext cx="8647981"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7. Der 		       /                 /	    </a:t>
            </a:r>
            <a:r>
              <a:rPr lang="en-GB" sz="2000" dirty="0" err="1">
                <a:solidFill>
                  <a:srgbClr val="000066"/>
                </a:solidFill>
                <a:latin typeface="Century Gothic" panose="020B0502020202020204" pitchFamily="34" charset="0"/>
              </a:rPr>
              <a:t>geht</a:t>
            </a:r>
            <a:r>
              <a:rPr lang="en-GB" sz="2000" dirty="0">
                <a:solidFill>
                  <a:srgbClr val="000066"/>
                </a:solidFill>
                <a:latin typeface="Century Gothic" panose="020B0502020202020204" pitchFamily="34" charset="0"/>
              </a:rPr>
              <a:t> ins </a:t>
            </a:r>
            <a:r>
              <a:rPr lang="en-GB" sz="2000" dirty="0" err="1">
                <a:solidFill>
                  <a:srgbClr val="000066"/>
                </a:solidFill>
                <a:latin typeface="Century Gothic" panose="020B0502020202020204" pitchFamily="34" charset="0"/>
              </a:rPr>
              <a:t>Haus</a:t>
            </a:r>
            <a:r>
              <a:rPr lang="en-GB" dirty="0">
                <a:solidFill>
                  <a:srgbClr val="000066"/>
                </a:solidFill>
              </a:rPr>
              <a:t>.</a:t>
            </a:r>
          </a:p>
        </p:txBody>
      </p:sp>
      <p:sp>
        <p:nvSpPr>
          <p:cNvPr id="10" name="TextBox 9"/>
          <p:cNvSpPr txBox="1"/>
          <p:nvPr/>
        </p:nvSpPr>
        <p:spPr>
          <a:xfrm>
            <a:off x="356534" y="3699781"/>
            <a:ext cx="8647981" cy="400110"/>
          </a:xfrm>
          <a:prstGeom prst="rect">
            <a:avLst/>
          </a:prstGeom>
          <a:noFill/>
        </p:spPr>
        <p:txBody>
          <a:bodyPr wrap="square" rtlCol="0">
            <a:spAutoFit/>
          </a:bodyPr>
          <a:lstStyle/>
          <a:p>
            <a:pPr hangingPunct="0"/>
            <a:r>
              <a:rPr lang="en-GB" sz="2000" dirty="0">
                <a:solidFill>
                  <a:srgbClr val="000066"/>
                </a:solidFill>
                <a:latin typeface="Century Gothic" panose="020B0502020202020204" pitchFamily="34" charset="0"/>
              </a:rPr>
              <a:t>8. Das 		/                   /	           </a:t>
            </a:r>
            <a:r>
              <a:rPr lang="en-GB" sz="2000" dirty="0" err="1">
                <a:solidFill>
                  <a:srgbClr val="000066"/>
                </a:solidFill>
                <a:latin typeface="Century Gothic" panose="020B0502020202020204" pitchFamily="34" charset="0"/>
              </a:rPr>
              <a:t>ist</a:t>
            </a:r>
            <a:r>
              <a:rPr lang="en-GB" sz="2000" dirty="0">
                <a:solidFill>
                  <a:srgbClr val="000066"/>
                </a:solidFill>
                <a:latin typeface="Century Gothic" panose="020B0502020202020204" pitchFamily="34" charset="0"/>
              </a:rPr>
              <a:t> </a:t>
            </a:r>
            <a:r>
              <a:rPr lang="de-DE" sz="2000" dirty="0">
                <a:solidFill>
                  <a:srgbClr val="000066"/>
                </a:solidFill>
                <a:latin typeface="Century Gothic" panose="020B0502020202020204" pitchFamily="34" charset="0"/>
              </a:rPr>
              <a:t>groß.</a:t>
            </a:r>
            <a:endParaRPr lang="en-GB" sz="2000" dirty="0">
              <a:solidFill>
                <a:srgbClr val="000066"/>
              </a:solidFill>
              <a:latin typeface="Century Gothic" panose="020B0502020202020204" pitchFamily="34" charset="0"/>
            </a:endParaRPr>
          </a:p>
        </p:txBody>
      </p:sp>
      <p:sp>
        <p:nvSpPr>
          <p:cNvPr id="11" name="Rectangle 10"/>
          <p:cNvSpPr/>
          <p:nvPr/>
        </p:nvSpPr>
        <p:spPr>
          <a:xfrm>
            <a:off x="1255904" y="3640455"/>
            <a:ext cx="988574"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Vater</a:t>
            </a:r>
            <a:endParaRPr lang="en-GB" sz="2000" dirty="0">
              <a:solidFill>
                <a:srgbClr val="000066"/>
              </a:solidFill>
              <a:latin typeface="Century Gothic" panose="020B0502020202020204" pitchFamily="34" charset="0"/>
            </a:endParaRPr>
          </a:p>
        </p:txBody>
      </p:sp>
      <p:sp>
        <p:nvSpPr>
          <p:cNvPr id="12" name="TextBox 11"/>
          <p:cNvSpPr txBox="1"/>
          <p:nvPr/>
        </p:nvSpPr>
        <p:spPr>
          <a:xfrm>
            <a:off x="325463" y="4427105"/>
            <a:ext cx="8647981"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9. Der		 /                /               </a:t>
            </a:r>
            <a:r>
              <a:rPr lang="de-DE" sz="2000" dirty="0">
                <a:solidFill>
                  <a:srgbClr val="000066"/>
                </a:solidFill>
                <a:latin typeface="Century Gothic" panose="020B0502020202020204" pitchFamily="34" charset="0"/>
              </a:rPr>
              <a:t>kommt wieder aus dem Haus</a:t>
            </a:r>
            <a:r>
              <a:rPr lang="en-GB" dirty="0">
                <a:solidFill>
                  <a:srgbClr val="000066"/>
                </a:solidFill>
              </a:rPr>
              <a:t>.</a:t>
            </a:r>
          </a:p>
        </p:txBody>
      </p:sp>
      <p:sp>
        <p:nvSpPr>
          <p:cNvPr id="13" name="Rectangle 12"/>
          <p:cNvSpPr/>
          <p:nvPr/>
        </p:nvSpPr>
        <p:spPr>
          <a:xfrm>
            <a:off x="2503463" y="4388357"/>
            <a:ext cx="983118" cy="528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Junge</a:t>
            </a:r>
            <a:endParaRPr lang="en-GB" sz="2000" dirty="0">
              <a:solidFill>
                <a:srgbClr val="000066"/>
              </a:solidFill>
              <a:latin typeface="Century Gothic" panose="020B0502020202020204" pitchFamily="34" charset="0"/>
            </a:endParaRPr>
          </a:p>
        </p:txBody>
      </p:sp>
      <p:sp>
        <p:nvSpPr>
          <p:cNvPr id="14" name="Rectangle 13"/>
          <p:cNvSpPr/>
          <p:nvPr/>
        </p:nvSpPr>
        <p:spPr>
          <a:xfrm>
            <a:off x="1220854" y="4388357"/>
            <a:ext cx="1052701"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0066"/>
                </a:solidFill>
                <a:latin typeface="Century Gothic" panose="020B0502020202020204" pitchFamily="34" charset="0"/>
              </a:rPr>
              <a:t>Mutter</a:t>
            </a:r>
          </a:p>
        </p:txBody>
      </p:sp>
      <p:sp>
        <p:nvSpPr>
          <p:cNvPr id="15" name="TextBox 14"/>
          <p:cNvSpPr txBox="1"/>
          <p:nvPr/>
        </p:nvSpPr>
        <p:spPr>
          <a:xfrm>
            <a:off x="356534" y="5207663"/>
            <a:ext cx="8647981"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10. Das                 /                  /	              </a:t>
            </a:r>
            <a:r>
              <a:rPr lang="en-GB" sz="2000" dirty="0" err="1">
                <a:solidFill>
                  <a:srgbClr val="000066"/>
                </a:solidFill>
                <a:latin typeface="Century Gothic" panose="020B0502020202020204" pitchFamily="34" charset="0"/>
              </a:rPr>
              <a:t>explodiert</a:t>
            </a:r>
            <a:r>
              <a:rPr lang="en-GB" sz="2000" dirty="0">
                <a:solidFill>
                  <a:srgbClr val="000066"/>
                </a:solidFill>
                <a:latin typeface="Century Gothic" panose="020B0502020202020204" pitchFamily="34" charset="0"/>
              </a:rPr>
              <a:t>!</a:t>
            </a:r>
            <a:endParaRPr lang="en-GB" dirty="0">
              <a:solidFill>
                <a:srgbClr val="000066"/>
              </a:solidFill>
            </a:endParaRPr>
          </a:p>
        </p:txBody>
      </p:sp>
      <p:sp>
        <p:nvSpPr>
          <p:cNvPr id="16" name="Rectangle 15"/>
          <p:cNvSpPr/>
          <p:nvPr/>
        </p:nvSpPr>
        <p:spPr>
          <a:xfrm>
            <a:off x="2700539" y="5137609"/>
            <a:ext cx="1123212" cy="528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Fußball</a:t>
            </a:r>
            <a:endParaRPr lang="en-GB" sz="2000" dirty="0">
              <a:solidFill>
                <a:srgbClr val="000066"/>
              </a:solidFill>
              <a:latin typeface="Century Gothic" panose="020B0502020202020204" pitchFamily="34" charset="0"/>
            </a:endParaRPr>
          </a:p>
        </p:txBody>
      </p:sp>
      <p:sp>
        <p:nvSpPr>
          <p:cNvPr id="17" name="Rectangle 16"/>
          <p:cNvSpPr/>
          <p:nvPr/>
        </p:nvSpPr>
        <p:spPr>
          <a:xfrm>
            <a:off x="1407065" y="5145890"/>
            <a:ext cx="1053737" cy="5236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Familie</a:t>
            </a:r>
            <a:endParaRPr lang="en-GB" sz="2000" dirty="0">
              <a:solidFill>
                <a:srgbClr val="000066"/>
              </a:solidFill>
              <a:latin typeface="Century Gothic" panose="020B0502020202020204" pitchFamily="34" charset="0"/>
            </a:endParaRPr>
          </a:p>
        </p:txBody>
      </p:sp>
      <p:sp>
        <p:nvSpPr>
          <p:cNvPr id="18" name="Rectangle 17"/>
          <p:cNvSpPr/>
          <p:nvPr/>
        </p:nvSpPr>
        <p:spPr>
          <a:xfrm>
            <a:off x="1255904" y="2925814"/>
            <a:ext cx="1442546" cy="523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Mädchen</a:t>
            </a:r>
            <a:endParaRPr lang="en-GB" sz="2000" dirty="0">
              <a:solidFill>
                <a:srgbClr val="000066"/>
              </a:solidFill>
              <a:latin typeface="Century Gothic" panose="020B0502020202020204" pitchFamily="34" charset="0"/>
            </a:endParaRPr>
          </a:p>
        </p:txBody>
      </p:sp>
      <p:sp>
        <p:nvSpPr>
          <p:cNvPr id="19" name="Rectangle 18"/>
          <p:cNvSpPr/>
          <p:nvPr/>
        </p:nvSpPr>
        <p:spPr>
          <a:xfrm>
            <a:off x="2439332" y="3644280"/>
            <a:ext cx="1182413"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Fußball</a:t>
            </a:r>
            <a:endParaRPr lang="en-GB" sz="2000" dirty="0">
              <a:solidFill>
                <a:srgbClr val="000066"/>
              </a:solidFill>
              <a:latin typeface="Century Gothic" panose="020B0502020202020204" pitchFamily="34" charset="0"/>
            </a:endParaRPr>
          </a:p>
        </p:txBody>
      </p:sp>
      <p:sp>
        <p:nvSpPr>
          <p:cNvPr id="20" name="Rectangle 19"/>
          <p:cNvSpPr/>
          <p:nvPr/>
        </p:nvSpPr>
        <p:spPr>
          <a:xfrm>
            <a:off x="3867936" y="3643417"/>
            <a:ext cx="927004"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Haus</a:t>
            </a:r>
            <a:endParaRPr lang="en-GB" sz="2000" dirty="0">
              <a:solidFill>
                <a:srgbClr val="000066"/>
              </a:solidFill>
              <a:latin typeface="Century Gothic" panose="020B0502020202020204" pitchFamily="34" charset="0"/>
            </a:endParaRPr>
          </a:p>
        </p:txBody>
      </p:sp>
      <p:sp>
        <p:nvSpPr>
          <p:cNvPr id="21" name="Rectangle 20"/>
          <p:cNvSpPr/>
          <p:nvPr/>
        </p:nvSpPr>
        <p:spPr>
          <a:xfrm>
            <a:off x="4030665" y="5127780"/>
            <a:ext cx="927004"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0066"/>
                </a:solidFill>
                <a:latin typeface="Century Gothic" panose="020B0502020202020204" pitchFamily="34" charset="0"/>
              </a:rPr>
              <a:t>Haus</a:t>
            </a:r>
            <a:endParaRPr lang="en-GB" sz="2000" dirty="0">
              <a:solidFill>
                <a:srgbClr val="000066"/>
              </a:solidFill>
              <a:latin typeface="Century Gothic" panose="020B0502020202020204" pitchFamily="34" charset="0"/>
            </a:endParaRPr>
          </a:p>
        </p:txBody>
      </p:sp>
      <p:sp>
        <p:nvSpPr>
          <p:cNvPr id="22" name="Rectangle 21"/>
          <p:cNvSpPr/>
          <p:nvPr/>
        </p:nvSpPr>
        <p:spPr>
          <a:xfrm>
            <a:off x="2940351" y="2927887"/>
            <a:ext cx="1052701" cy="528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0066"/>
                </a:solidFill>
                <a:latin typeface="Century Gothic" panose="020B0502020202020204" pitchFamily="34" charset="0"/>
              </a:rPr>
              <a:t>Mutter</a:t>
            </a:r>
          </a:p>
        </p:txBody>
      </p:sp>
      <p:sp>
        <p:nvSpPr>
          <p:cNvPr id="23" name="Rounded Rectangle 22">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lesen</a:t>
            </a:r>
            <a:endParaRPr lang="en-GB" sz="2400" b="1" dirty="0">
              <a:solidFill>
                <a:prstClr val="white"/>
              </a:solidFill>
              <a:latin typeface="Century Gothic" panose="020B0502020202020204" pitchFamily="34"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94939" cy="869950"/>
          </a:xfrm>
          <a:prstGeom prst="rect">
            <a:avLst/>
          </a:prstGeom>
        </p:spPr>
      </p:pic>
      <p:sp>
        <p:nvSpPr>
          <p:cNvPr id="25" name="Title 3"/>
          <p:cNvSpPr txBox="1">
            <a:spLocks/>
          </p:cNvSpPr>
          <p:nvPr/>
        </p:nvSpPr>
        <p:spPr>
          <a:xfrm>
            <a:off x="88611" y="322211"/>
            <a:ext cx="3745089"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6"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p:cNvSpPr txBox="1"/>
          <p:nvPr/>
        </p:nvSpPr>
        <p:spPr>
          <a:xfrm>
            <a:off x="247382" y="1377612"/>
            <a:ext cx="1203661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The scene continues and the action starts!</a:t>
            </a:r>
          </a:p>
        </p:txBody>
      </p:sp>
      <p:sp>
        <p:nvSpPr>
          <p:cNvPr id="28" name="TextBox 27"/>
          <p:cNvSpPr txBox="1"/>
          <p:nvPr/>
        </p:nvSpPr>
        <p:spPr>
          <a:xfrm>
            <a:off x="4617519" y="587701"/>
            <a:ext cx="7889933" cy="584775"/>
          </a:xfrm>
          <a:prstGeom prst="rect">
            <a:avLst/>
          </a:prstGeom>
          <a:noFill/>
        </p:spPr>
        <p:txBody>
          <a:bodyPr wrap="square" rtlCol="0">
            <a:spAutoFit/>
          </a:bodyPr>
          <a:lstStyle/>
          <a:p>
            <a:r>
              <a:rPr lang="en-GB" sz="3200" dirty="0" err="1">
                <a:solidFill>
                  <a:srgbClr val="000066"/>
                </a:solidFill>
                <a:latin typeface="Century Gothic" panose="020B0502020202020204" pitchFamily="34" charset="0"/>
              </a:rPr>
              <a:t>Wie</a:t>
            </a:r>
            <a:r>
              <a:rPr lang="en-GB" sz="3200" dirty="0">
                <a:solidFill>
                  <a:srgbClr val="000066"/>
                </a:solidFill>
                <a:latin typeface="Century Gothic" panose="020B0502020202020204" pitchFamily="34" charset="0"/>
              </a:rPr>
              <a:t> </a:t>
            </a:r>
            <a:r>
              <a:rPr lang="en-GB" sz="3200" dirty="0" err="1">
                <a:solidFill>
                  <a:srgbClr val="000066"/>
                </a:solidFill>
                <a:latin typeface="Century Gothic" panose="020B0502020202020204" pitchFamily="34" charset="0"/>
              </a:rPr>
              <a:t>sagt</a:t>
            </a:r>
            <a:r>
              <a:rPr lang="en-GB" sz="3200" dirty="0">
                <a:solidFill>
                  <a:srgbClr val="000066"/>
                </a:solidFill>
                <a:latin typeface="Century Gothic" panose="020B0502020202020204" pitchFamily="34" charset="0"/>
              </a:rPr>
              <a:t> man das auf </a:t>
            </a:r>
            <a:r>
              <a:rPr lang="en-GB" sz="3200" dirty="0" err="1">
                <a:solidFill>
                  <a:srgbClr val="000066"/>
                </a:solidFill>
                <a:latin typeface="Century Gothic" panose="020B0502020202020204" pitchFamily="34" charset="0"/>
              </a:rPr>
              <a:t>Englisch</a:t>
            </a:r>
            <a:r>
              <a:rPr lang="en-GB" sz="3200" dirty="0">
                <a:solidFill>
                  <a:srgbClr val="000066"/>
                </a:solidFill>
                <a:latin typeface="Century Gothic" panose="020B0502020202020204" pitchFamily="34" charset="0"/>
              </a:rPr>
              <a:t>?</a:t>
            </a:r>
          </a:p>
        </p:txBody>
      </p:sp>
      <p:sp>
        <p:nvSpPr>
          <p:cNvPr id="29" name="TextBox 28"/>
          <p:cNvSpPr txBox="1"/>
          <p:nvPr/>
        </p:nvSpPr>
        <p:spPr>
          <a:xfrm>
            <a:off x="5165577" y="2576606"/>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football is small.</a:t>
            </a:r>
          </a:p>
        </p:txBody>
      </p:sp>
      <p:sp>
        <p:nvSpPr>
          <p:cNvPr id="30" name="TextBox 29"/>
          <p:cNvSpPr txBox="1"/>
          <p:nvPr/>
        </p:nvSpPr>
        <p:spPr>
          <a:xfrm>
            <a:off x="5197816" y="3290487"/>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boy goes into the house.</a:t>
            </a:r>
          </a:p>
        </p:txBody>
      </p:sp>
      <p:sp>
        <p:nvSpPr>
          <p:cNvPr id="31" name="TextBox 30"/>
          <p:cNvSpPr txBox="1"/>
          <p:nvPr/>
        </p:nvSpPr>
        <p:spPr>
          <a:xfrm>
            <a:off x="5257573" y="3970639"/>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house is big.</a:t>
            </a:r>
          </a:p>
        </p:txBody>
      </p:sp>
      <p:sp>
        <p:nvSpPr>
          <p:cNvPr id="32" name="TextBox 31"/>
          <p:cNvSpPr txBox="1"/>
          <p:nvPr/>
        </p:nvSpPr>
        <p:spPr>
          <a:xfrm>
            <a:off x="5257572" y="4686571"/>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boy comes out of the house again.</a:t>
            </a:r>
          </a:p>
        </p:txBody>
      </p:sp>
      <p:sp>
        <p:nvSpPr>
          <p:cNvPr id="33" name="TextBox 32"/>
          <p:cNvSpPr txBox="1"/>
          <p:nvPr/>
        </p:nvSpPr>
        <p:spPr>
          <a:xfrm>
            <a:off x="5230055" y="5538215"/>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house explodes!</a:t>
            </a:r>
          </a:p>
        </p:txBody>
      </p:sp>
      <p:sp>
        <p:nvSpPr>
          <p:cNvPr id="2" name="Title 1"/>
          <p:cNvSpPr>
            <a:spLocks noGrp="1"/>
          </p:cNvSpPr>
          <p:nvPr>
            <p:ph type="title"/>
          </p:nvPr>
        </p:nvSpPr>
        <p:spPr>
          <a:xfrm>
            <a:off x="-228" y="260743"/>
            <a:ext cx="10515600" cy="1325563"/>
          </a:xfrm>
        </p:spPr>
        <p:txBody>
          <a:bodyPr>
            <a:normAutofit/>
          </a:bodyPr>
          <a:lstStyle/>
          <a:p>
            <a:r>
              <a:rPr lang="en-GB" sz="3600" b="1">
                <a:solidFill>
                  <a:schemeClr val="bg1"/>
                </a:solidFill>
              </a:rPr>
              <a:t>ein Filmprojekt [2]</a:t>
            </a:r>
            <a:br>
              <a:rPr lang="en-GB" sz="3600" b="1">
                <a:solidFill>
                  <a:schemeClr val="bg1"/>
                </a:solidFill>
              </a:rPr>
            </a:br>
            <a:endParaRPr lang="en-GB" sz="3600"/>
          </a:p>
        </p:txBody>
      </p:sp>
    </p:spTree>
    <p:extLst>
      <p:ext uri="{BB962C8B-B14F-4D97-AF65-F5344CB8AC3E}">
        <p14:creationId xmlns:p14="http://schemas.microsoft.com/office/powerpoint/2010/main" val="12838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4"/>
                                        </p:tgtEl>
                                        <p:attrNameLst>
                                          <p:attrName>fillcolor</p:attrName>
                                        </p:attrNameLst>
                                      </p:cBhvr>
                                      <p:to>
                                        <a:schemeClr val="accent2"/>
                                      </p:to>
                                    </p:animClr>
                                    <p:set>
                                      <p:cBhvr>
                                        <p:cTn id="13" dur="2000" fill="hold"/>
                                        <p:tgtEl>
                                          <p:spTgt spid="4"/>
                                        </p:tgtEl>
                                        <p:attrNameLst>
                                          <p:attrName>fill.type</p:attrName>
                                        </p:attrNameLst>
                                      </p:cBhvr>
                                      <p:to>
                                        <p:strVal val="solid"/>
                                      </p:to>
                                    </p:set>
                                    <p:set>
                                      <p:cBhvr>
                                        <p:cTn id="14" dur="2000" fill="hold"/>
                                        <p:tgtEl>
                                          <p:spTgt spid="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0"/>
                                        </p:tgtEl>
                                        <p:attrNameLst>
                                          <p:attrName>fillcolor</p:attrName>
                                        </p:attrNameLst>
                                      </p:cBhvr>
                                      <p:to>
                                        <a:schemeClr val="accent2"/>
                                      </p:to>
                                    </p:animClr>
                                    <p:set>
                                      <p:cBhvr>
                                        <p:cTn id="19" dur="2000" fill="hold"/>
                                        <p:tgtEl>
                                          <p:spTgt spid="20"/>
                                        </p:tgtEl>
                                        <p:attrNameLst>
                                          <p:attrName>fill.type</p:attrName>
                                        </p:attrNameLst>
                                      </p:cBhvr>
                                      <p:to>
                                        <p:strVal val="solid"/>
                                      </p:to>
                                    </p:set>
                                    <p:set>
                                      <p:cBhvr>
                                        <p:cTn id="20" dur="2000" fill="hold"/>
                                        <p:tgtEl>
                                          <p:spTgt spid="20"/>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chemeClr val="accent2"/>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1"/>
                                        </p:tgtEl>
                                        <p:attrNameLst>
                                          <p:attrName>fillcolor</p:attrName>
                                        </p:attrNameLst>
                                      </p:cBhvr>
                                      <p:to>
                                        <a:schemeClr val="accent2"/>
                                      </p:to>
                                    </p:animClr>
                                    <p:set>
                                      <p:cBhvr>
                                        <p:cTn id="31" dur="2000" fill="hold"/>
                                        <p:tgtEl>
                                          <p:spTgt spid="21"/>
                                        </p:tgtEl>
                                        <p:attrNameLst>
                                          <p:attrName>fill.type</p:attrName>
                                        </p:attrNameLst>
                                      </p:cBhvr>
                                      <p:to>
                                        <p:strVal val="solid"/>
                                      </p:to>
                                    </p:set>
                                    <p:set>
                                      <p:cBhvr>
                                        <p:cTn id="32" dur="2000" fill="hold"/>
                                        <p:tgtEl>
                                          <p:spTgt spid="21"/>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txBox="1">
            <a:spLocks/>
          </p:cNvSpPr>
          <p:nvPr/>
        </p:nvSpPr>
        <p:spPr>
          <a:xfrm>
            <a:off x="0" y="338225"/>
            <a:ext cx="473441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249154" y="1208175"/>
            <a:ext cx="11607049" cy="1015663"/>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Your German friend is on the phone describing the story of her new favourite computer game. You can’t hear because your dad is using the blender in the kitchen. </a:t>
            </a:r>
          </a:p>
          <a:p>
            <a:r>
              <a:rPr lang="en-GB" sz="2000" dirty="0">
                <a:solidFill>
                  <a:srgbClr val="000066"/>
                </a:solidFill>
                <a:latin typeface="Century Gothic" panose="020B0502020202020204" pitchFamily="34" charset="0"/>
              </a:rPr>
              <a:t>Choose the correct nouns to make sense of it all.</a:t>
            </a:r>
          </a:p>
        </p:txBody>
      </p:sp>
      <p:graphicFrame>
        <p:nvGraphicFramePr>
          <p:cNvPr id="7" name="Table 6"/>
          <p:cNvGraphicFramePr>
            <a:graphicFrameLocks noGrp="1"/>
          </p:cNvGraphicFramePr>
          <p:nvPr>
            <p:extLst>
              <p:ext uri="{D42A27DB-BD31-4B8C-83A1-F6EECF244321}">
                <p14:modId xmlns:p14="http://schemas.microsoft.com/office/powerpoint/2010/main" val="3223728747"/>
              </p:ext>
            </p:extLst>
          </p:nvPr>
        </p:nvGraphicFramePr>
        <p:xfrm>
          <a:off x="991769" y="2476099"/>
          <a:ext cx="9875523" cy="3279785"/>
        </p:xfrm>
        <a:graphic>
          <a:graphicData uri="http://schemas.openxmlformats.org/drawingml/2006/table">
            <a:tbl>
              <a:tblPr firstRow="1" bandRow="1">
                <a:tableStyleId>{5940675A-B579-460E-94D1-54222C63F5DA}</a:tableStyleId>
              </a:tblPr>
              <a:tblGrid>
                <a:gridCol w="1743201">
                  <a:extLst>
                    <a:ext uri="{9D8B030D-6E8A-4147-A177-3AD203B41FA5}">
                      <a16:colId xmlns:a16="http://schemas.microsoft.com/office/drawing/2014/main" val="20000"/>
                    </a:ext>
                  </a:extLst>
                </a:gridCol>
                <a:gridCol w="4040968">
                  <a:extLst>
                    <a:ext uri="{9D8B030D-6E8A-4147-A177-3AD203B41FA5}">
                      <a16:colId xmlns:a16="http://schemas.microsoft.com/office/drawing/2014/main" val="20001"/>
                    </a:ext>
                  </a:extLst>
                </a:gridCol>
                <a:gridCol w="4091354">
                  <a:extLst>
                    <a:ext uri="{9D8B030D-6E8A-4147-A177-3AD203B41FA5}">
                      <a16:colId xmlns:a16="http://schemas.microsoft.com/office/drawing/2014/main" val="20002"/>
                    </a:ext>
                  </a:extLst>
                </a:gridCol>
              </a:tblGrid>
              <a:tr h="655957">
                <a:tc>
                  <a:txBody>
                    <a:bodyPr/>
                    <a:lstStyle/>
                    <a:p>
                      <a:r>
                        <a:rPr lang="en-GB" sz="2000" dirty="0">
                          <a:solidFill>
                            <a:srgbClr val="000066"/>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Mann / Nacht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ist</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sehr</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dunkel</a:t>
                      </a:r>
                      <a:r>
                        <a:rPr lang="en-GB" sz="2000" dirty="0">
                          <a:solidFill>
                            <a:srgbClr val="000066"/>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55957">
                <a:tc>
                  <a:txBody>
                    <a:bodyPr/>
                    <a:lstStyle/>
                    <a:p>
                      <a:r>
                        <a:rPr lang="en-GB" sz="2000" dirty="0">
                          <a:solidFill>
                            <a:srgbClr val="000066"/>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Mann / </a:t>
                      </a:r>
                      <a:r>
                        <a:rPr lang="en-GB" sz="2000" dirty="0" err="1">
                          <a:solidFill>
                            <a:srgbClr val="000066"/>
                          </a:solidFill>
                          <a:latin typeface="Century Gothic" panose="020B0502020202020204" pitchFamily="34" charset="0"/>
                        </a:rPr>
                        <a:t>Familie</a:t>
                      </a:r>
                      <a:r>
                        <a:rPr lang="en-GB" sz="2000" dirty="0">
                          <a:solidFill>
                            <a:srgbClr val="000066"/>
                          </a:solidFill>
                          <a:latin typeface="Century Gothic" panose="020B0502020202020204" pitchFamily="34" charset="0"/>
                        </a:rPr>
                        <a:t>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steht</a:t>
                      </a:r>
                      <a:r>
                        <a:rPr lang="en-GB" sz="2000" dirty="0">
                          <a:solidFill>
                            <a:srgbClr val="000066"/>
                          </a:solidFill>
                          <a:latin typeface="Century Gothic" panose="020B0502020202020204" pitchFamily="34" charset="0"/>
                        </a:rPr>
                        <a:t> in </a:t>
                      </a:r>
                      <a:r>
                        <a:rPr lang="en-GB" sz="2000" dirty="0" err="1">
                          <a:solidFill>
                            <a:srgbClr val="000066"/>
                          </a:solidFill>
                          <a:latin typeface="Century Gothic" panose="020B0502020202020204" pitchFamily="34" charset="0"/>
                        </a:rPr>
                        <a:t>einer</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Kirche</a:t>
                      </a:r>
                      <a:r>
                        <a:rPr lang="en-GB" sz="2000" dirty="0">
                          <a:solidFill>
                            <a:srgbClr val="000066"/>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5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66"/>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Computerspiel</a:t>
                      </a:r>
                      <a:r>
                        <a:rPr lang="en-GB" sz="2000" dirty="0">
                          <a:solidFill>
                            <a:srgbClr val="000066"/>
                          </a:solidFill>
                          <a:latin typeface="Century Gothic" panose="020B0502020202020204" pitchFamily="34" charset="0"/>
                        </a:rPr>
                        <a:t> / Nacht / </a:t>
                      </a:r>
                      <a:r>
                        <a:rPr lang="en-GB" sz="2000" dirty="0" err="1">
                          <a:solidFill>
                            <a:srgbClr val="000066"/>
                          </a:solidFill>
                          <a:latin typeface="Century Gothic" panose="020B0502020202020204" pitchFamily="34" charset="0"/>
                        </a:rPr>
                        <a:t>Grund</a:t>
                      </a: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ist</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nicht</a:t>
                      </a:r>
                      <a:r>
                        <a:rPr lang="en-GB" sz="2000" dirty="0">
                          <a:solidFill>
                            <a:srgbClr val="000066"/>
                          </a:solidFill>
                          <a:latin typeface="Century Gothic" panose="020B0502020202020204" pitchFamily="34" charset="0"/>
                        </a:rPr>
                        <a:t> </a:t>
                      </a:r>
                      <a:r>
                        <a:rPr lang="en-GB" sz="2000" dirty="0" err="1">
                          <a:solidFill>
                            <a:srgbClr val="000066"/>
                          </a:solidFill>
                          <a:latin typeface="Century Gothic" panose="020B0502020202020204" pitchFamily="34" charset="0"/>
                        </a:rPr>
                        <a:t>klar</a:t>
                      </a:r>
                      <a:r>
                        <a:rPr lang="en-GB" sz="2000" dirty="0">
                          <a:solidFill>
                            <a:srgbClr val="000066"/>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5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66"/>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Familie</a:t>
                      </a:r>
                      <a:r>
                        <a:rPr lang="en-GB" sz="2000" dirty="0">
                          <a:solidFill>
                            <a:srgbClr val="000066"/>
                          </a:solidFill>
                          <a:latin typeface="Century Gothic" panose="020B0502020202020204" pitchFamily="34" charset="0"/>
                        </a:rPr>
                        <a:t> / Mann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findet</a:t>
                      </a:r>
                      <a:r>
                        <a:rPr lang="en-GB" sz="2000" baseline="0" dirty="0">
                          <a:solidFill>
                            <a:srgbClr val="000066"/>
                          </a:solidFill>
                          <a:latin typeface="Century Gothic" panose="020B0502020202020204" pitchFamily="34" charset="0"/>
                        </a:rPr>
                        <a:t> </a:t>
                      </a:r>
                      <a:r>
                        <a:rPr lang="en-GB" sz="2000" baseline="0" dirty="0" err="1">
                          <a:solidFill>
                            <a:srgbClr val="000066"/>
                          </a:solidFill>
                          <a:latin typeface="Century Gothic" panose="020B0502020202020204" pitchFamily="34" charset="0"/>
                        </a:rPr>
                        <a:t>einen</a:t>
                      </a:r>
                      <a:r>
                        <a:rPr lang="en-GB" sz="2000" baseline="0" dirty="0">
                          <a:solidFill>
                            <a:srgbClr val="000066"/>
                          </a:solidFill>
                          <a:latin typeface="Century Gothic" panose="020B0502020202020204" pitchFamily="34" charset="0"/>
                        </a:rPr>
                        <a:t> </a:t>
                      </a:r>
                      <a:r>
                        <a:rPr lang="en-GB" sz="2000" baseline="0" dirty="0" err="1">
                          <a:solidFill>
                            <a:srgbClr val="000066"/>
                          </a:solidFill>
                          <a:latin typeface="Century Gothic" panose="020B0502020202020204" pitchFamily="34" charset="0"/>
                        </a:rPr>
                        <a:t>Körper</a:t>
                      </a:r>
                      <a:r>
                        <a:rPr lang="en-GB" sz="2000" baseline="0" dirty="0">
                          <a:solidFill>
                            <a:srgbClr val="000066"/>
                          </a:solidFill>
                          <a:latin typeface="Century Gothic" panose="020B0502020202020204" pitchFamily="34" charset="0"/>
                        </a:rPr>
                        <a:t>! Was?!</a:t>
                      </a: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5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66"/>
                          </a:solidFill>
                          <a:latin typeface="Century Gothic" panose="020B0502020202020204" pitchFamily="34" charset="0"/>
                        </a:rPr>
                        <a:t>der/die/das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Kopf / Monster / Hand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ist</a:t>
                      </a:r>
                      <a:r>
                        <a:rPr lang="en-GB" sz="2000" dirty="0">
                          <a:solidFill>
                            <a:srgbClr val="000066"/>
                          </a:solidFill>
                          <a:latin typeface="Century Gothic" panose="020B0502020202020204" pitchFamily="34" charset="0"/>
                        </a:rPr>
                        <a:t> rot und </a:t>
                      </a:r>
                      <a:r>
                        <a:rPr lang="en-GB" sz="2000" dirty="0" err="1">
                          <a:solidFill>
                            <a:srgbClr val="000066"/>
                          </a:solidFill>
                          <a:latin typeface="Century Gothic" panose="020B0502020202020204" pitchFamily="34" charset="0"/>
                        </a:rPr>
                        <a:t>blutig</a:t>
                      </a:r>
                      <a:r>
                        <a:rPr lang="en-GB" sz="2000" dirty="0">
                          <a:solidFill>
                            <a:srgbClr val="000066"/>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8" name="Oval 7"/>
          <p:cNvSpPr/>
          <p:nvPr/>
        </p:nvSpPr>
        <p:spPr>
          <a:xfrm>
            <a:off x="3777928" y="2629643"/>
            <a:ext cx="883404" cy="384875"/>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773900" y="3295058"/>
            <a:ext cx="842403" cy="359117"/>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859213" y="3950939"/>
            <a:ext cx="883404" cy="384875"/>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777928" y="4572069"/>
            <a:ext cx="883404" cy="384875"/>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773900" y="5254219"/>
            <a:ext cx="734094" cy="384875"/>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513199" y="2607744"/>
            <a:ext cx="625539" cy="360920"/>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991769" y="3295058"/>
            <a:ext cx="625539" cy="360920"/>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991770" y="3920496"/>
            <a:ext cx="625539" cy="360920"/>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028971" y="4584047"/>
            <a:ext cx="625539" cy="360920"/>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016219" y="5233942"/>
            <a:ext cx="625539" cy="360920"/>
          </a:xfrm>
          <a:prstGeom prst="ellipse">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Custom 17">
            <a:hlinkClick r:id="" action="ppaction://noaction" highlightClick="1">
              <a:snd r:embed="rId4" name="1. Die Nacht - blender.wav"/>
            </a:hlinkClick>
          </p:cNvPr>
          <p:cNvSpPr/>
          <p:nvPr/>
        </p:nvSpPr>
        <p:spPr>
          <a:xfrm>
            <a:off x="275741" y="2611220"/>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1</a:t>
            </a:r>
          </a:p>
        </p:txBody>
      </p:sp>
      <p:sp>
        <p:nvSpPr>
          <p:cNvPr id="19" name="Action Button: Custom 18">
            <a:hlinkClick r:id="" action="ppaction://noaction" highlightClick="1">
              <a:snd r:embed="rId5" name="2. Der Mann - blender.wav"/>
            </a:hlinkClick>
          </p:cNvPr>
          <p:cNvSpPr/>
          <p:nvPr/>
        </p:nvSpPr>
        <p:spPr>
          <a:xfrm>
            <a:off x="270478" y="3295058"/>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2</a:t>
            </a:r>
          </a:p>
        </p:txBody>
      </p:sp>
      <p:sp>
        <p:nvSpPr>
          <p:cNvPr id="20" name="Action Button: Custom 19">
            <a:hlinkClick r:id="" action="ppaction://noaction" highlightClick="1">
              <a:snd r:embed="rId6" name="3. Der Grund - blender.wav"/>
            </a:hlinkClick>
          </p:cNvPr>
          <p:cNvSpPr/>
          <p:nvPr/>
        </p:nvSpPr>
        <p:spPr>
          <a:xfrm>
            <a:off x="270478" y="3950939"/>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3</a:t>
            </a:r>
          </a:p>
        </p:txBody>
      </p:sp>
      <p:sp>
        <p:nvSpPr>
          <p:cNvPr id="21" name="Action Button: Custom 20">
            <a:hlinkClick r:id="" action="ppaction://noaction" highlightClick="1">
              <a:snd r:embed="rId7" name="4. Der Mann - blender.wav"/>
            </a:hlinkClick>
          </p:cNvPr>
          <p:cNvSpPr/>
          <p:nvPr/>
        </p:nvSpPr>
        <p:spPr>
          <a:xfrm>
            <a:off x="270478" y="4606820"/>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4</a:t>
            </a:r>
          </a:p>
        </p:txBody>
      </p:sp>
      <p:sp>
        <p:nvSpPr>
          <p:cNvPr id="22" name="Action Button: Custom 21">
            <a:hlinkClick r:id="" action="ppaction://noaction" highlightClick="1">
              <a:snd r:embed="rId8" name="5. Der Kopf - blender.wav"/>
            </a:hlinkClick>
          </p:cNvPr>
          <p:cNvSpPr/>
          <p:nvPr/>
        </p:nvSpPr>
        <p:spPr>
          <a:xfrm>
            <a:off x="270478" y="5221407"/>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0066"/>
                </a:solidFill>
                <a:latin typeface="Century Gothic" panose="020B0502020202020204" pitchFamily="34" charset="0"/>
              </a:rPr>
              <a:t>5</a:t>
            </a:r>
          </a:p>
        </p:txBody>
      </p:sp>
      <p:sp>
        <p:nvSpPr>
          <p:cNvPr id="23" name="Rounded Rectangle 22">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0" y="310081"/>
            <a:ext cx="10515600" cy="1325563"/>
          </a:xfrm>
        </p:spPr>
        <p:txBody>
          <a:bodyPr/>
          <a:lstStyle/>
          <a:p>
            <a:r>
              <a:rPr lang="en-GB" sz="4000" b="1">
                <a:solidFill>
                  <a:schemeClr val="bg1"/>
                </a:solidFill>
              </a:rPr>
              <a:t>ein Computerspiel</a:t>
            </a:r>
            <a:br>
              <a:rPr lang="en-GB" b="1">
                <a:solidFill>
                  <a:schemeClr val="bg1"/>
                </a:solidFill>
              </a:rPr>
            </a:br>
            <a:endParaRPr lang="en-GB"/>
          </a:p>
        </p:txBody>
      </p:sp>
    </p:spTree>
    <p:extLst>
      <p:ext uri="{BB962C8B-B14F-4D97-AF65-F5344CB8AC3E}">
        <p14:creationId xmlns:p14="http://schemas.microsoft.com/office/powerpoint/2010/main" val="25812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heel(1)">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txBox="1">
            <a:spLocks/>
          </p:cNvSpPr>
          <p:nvPr/>
        </p:nvSpPr>
        <p:spPr>
          <a:xfrm>
            <a:off x="300038" y="338225"/>
            <a:ext cx="473441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249154" y="1208175"/>
            <a:ext cx="11607049" cy="707886"/>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You keep listening to your friend, and start to make notes in English to try to make sense of the story. </a:t>
            </a:r>
          </a:p>
        </p:txBody>
      </p:sp>
      <p:graphicFrame>
        <p:nvGraphicFramePr>
          <p:cNvPr id="7" name="Table 6"/>
          <p:cNvGraphicFramePr>
            <a:graphicFrameLocks noGrp="1"/>
          </p:cNvGraphicFramePr>
          <p:nvPr>
            <p:extLst>
              <p:ext uri="{D42A27DB-BD31-4B8C-83A1-F6EECF244321}">
                <p14:modId xmlns:p14="http://schemas.microsoft.com/office/powerpoint/2010/main" val="693066830"/>
              </p:ext>
            </p:extLst>
          </p:nvPr>
        </p:nvGraphicFramePr>
        <p:xfrm>
          <a:off x="864250" y="1948217"/>
          <a:ext cx="10376856" cy="3901064"/>
        </p:xfrm>
        <a:graphic>
          <a:graphicData uri="http://schemas.openxmlformats.org/drawingml/2006/table">
            <a:tbl>
              <a:tblPr firstRow="1" bandRow="1">
                <a:tableStyleId>{5940675A-B579-460E-94D1-54222C63F5DA}</a:tableStyleId>
              </a:tblPr>
              <a:tblGrid>
                <a:gridCol w="1220156">
                  <a:extLst>
                    <a:ext uri="{9D8B030D-6E8A-4147-A177-3AD203B41FA5}">
                      <a16:colId xmlns:a16="http://schemas.microsoft.com/office/drawing/2014/main" val="20000"/>
                    </a:ext>
                  </a:extLst>
                </a:gridCol>
                <a:gridCol w="4234332">
                  <a:extLst>
                    <a:ext uri="{9D8B030D-6E8A-4147-A177-3AD203B41FA5}">
                      <a16:colId xmlns:a16="http://schemas.microsoft.com/office/drawing/2014/main" val="20001"/>
                    </a:ext>
                  </a:extLst>
                </a:gridCol>
                <a:gridCol w="4922368">
                  <a:extLst>
                    <a:ext uri="{9D8B030D-6E8A-4147-A177-3AD203B41FA5}">
                      <a16:colId xmlns:a16="http://schemas.microsoft.com/office/drawing/2014/main" val="20002"/>
                    </a:ext>
                  </a:extLst>
                </a:gridCol>
              </a:tblGrid>
              <a:tr h="450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66"/>
                          </a:solidFill>
                          <a:latin typeface="Century Gothic" panose="020B0502020202020204" pitchFamily="34" charset="0"/>
                        </a:rPr>
                        <a:t>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noun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Monster / Hand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Familie</a:t>
                      </a:r>
                      <a:r>
                        <a:rPr lang="en-GB" sz="2000" dirty="0">
                          <a:solidFill>
                            <a:srgbClr val="000066"/>
                          </a:solidFill>
                          <a:latin typeface="Century Gothic" panose="020B0502020202020204" pitchFamily="34" charset="0"/>
                        </a:rPr>
                        <a:t> / </a:t>
                      </a:r>
                      <a:r>
                        <a:rPr lang="en-GB" sz="2000" dirty="0" err="1">
                          <a:solidFill>
                            <a:srgbClr val="000066"/>
                          </a:solidFill>
                          <a:latin typeface="Century Gothic" panose="020B0502020202020204" pitchFamily="34" charset="0"/>
                        </a:rPr>
                        <a:t>Mädchen</a:t>
                      </a:r>
                      <a:r>
                        <a:rPr lang="en-GB" sz="2000" dirty="0">
                          <a:solidFill>
                            <a:srgbClr val="000066"/>
                          </a:solidFill>
                          <a:latin typeface="Century Gothic" panose="020B0502020202020204" pitchFamily="34" charset="0"/>
                        </a:rPr>
                        <a:t>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Computerspiel</a:t>
                      </a:r>
                      <a:r>
                        <a:rPr lang="en-GB" sz="2000" dirty="0">
                          <a:solidFill>
                            <a:srgbClr val="000066"/>
                          </a:solidFill>
                          <a:latin typeface="Century Gothic" panose="020B0502020202020204" pitchFamily="34" charset="0"/>
                        </a:rPr>
                        <a:t> / Mann / </a:t>
                      </a:r>
                      <a:r>
                        <a:rPr lang="en-GB" sz="2000" dirty="0" err="1">
                          <a:solidFill>
                            <a:srgbClr val="000066"/>
                          </a:solidFill>
                          <a:latin typeface="Century Gothic" panose="020B0502020202020204" pitchFamily="34" charset="0"/>
                        </a:rPr>
                        <a:t>Tür</a:t>
                      </a: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Familie</a:t>
                      </a:r>
                      <a:r>
                        <a:rPr lang="en-GB" sz="2000" dirty="0">
                          <a:solidFill>
                            <a:srgbClr val="000066"/>
                          </a:solidFill>
                          <a:latin typeface="Century Gothic" panose="020B0502020202020204" pitchFamily="34" charset="0"/>
                        </a:rPr>
                        <a:t> / Mann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Nacht / </a:t>
                      </a:r>
                      <a:r>
                        <a:rPr lang="en-GB" sz="2000" dirty="0" err="1">
                          <a:solidFill>
                            <a:srgbClr val="000066"/>
                          </a:solidFill>
                          <a:latin typeface="Century Gothic" panose="020B0502020202020204" pitchFamily="34" charset="0"/>
                        </a:rPr>
                        <a:t>Computerspiel</a:t>
                      </a:r>
                      <a:r>
                        <a:rPr lang="en-GB" sz="2000" dirty="0">
                          <a:solidFill>
                            <a:srgbClr val="000066"/>
                          </a:solidFill>
                          <a:latin typeface="Century Gothic" panose="020B0502020202020204" pitchFamily="34" charset="0"/>
                        </a:rPr>
                        <a:t> / </a:t>
                      </a:r>
                      <a:r>
                        <a:rPr lang="en-GB" sz="2000" dirty="0" err="1">
                          <a:solidFill>
                            <a:srgbClr val="000066"/>
                          </a:solidFill>
                          <a:latin typeface="Century Gothic" panose="020B0502020202020204" pitchFamily="34" charset="0"/>
                        </a:rPr>
                        <a:t>Familie</a:t>
                      </a: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8" name="Action Button: Custom 7">
            <a:hlinkClick r:id="" action="ppaction://noaction" highlightClick="1">
              <a:snd r:embed="rId4" name="6. Die Hand - blender.wav"/>
            </a:hlinkClick>
          </p:cNvPr>
          <p:cNvSpPr/>
          <p:nvPr/>
        </p:nvSpPr>
        <p:spPr>
          <a:xfrm>
            <a:off x="270478" y="2494934"/>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6</a:t>
            </a:r>
          </a:p>
        </p:txBody>
      </p:sp>
      <p:sp>
        <p:nvSpPr>
          <p:cNvPr id="9" name="Action Button: Custom 8">
            <a:hlinkClick r:id="" action="ppaction://noaction" highlightClick="1">
              <a:snd r:embed="rId5" name="7. Der Mann - blender.wav"/>
            </a:hlinkClick>
          </p:cNvPr>
          <p:cNvSpPr/>
          <p:nvPr/>
        </p:nvSpPr>
        <p:spPr>
          <a:xfrm>
            <a:off x="270478" y="3181191"/>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7</a:t>
            </a:r>
          </a:p>
        </p:txBody>
      </p:sp>
      <p:sp>
        <p:nvSpPr>
          <p:cNvPr id="10" name="Action Button: Custom 9">
            <a:hlinkClick r:id="" action="ppaction://noaction" highlightClick="1">
              <a:snd r:embed="rId6" name="8. Die Tur - blender.wav"/>
            </a:hlinkClick>
          </p:cNvPr>
          <p:cNvSpPr/>
          <p:nvPr/>
        </p:nvSpPr>
        <p:spPr>
          <a:xfrm>
            <a:off x="270478" y="3906512"/>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8</a:t>
            </a:r>
          </a:p>
        </p:txBody>
      </p:sp>
      <p:sp>
        <p:nvSpPr>
          <p:cNvPr id="11" name="Action Button: Custom 10">
            <a:hlinkClick r:id="" action="ppaction://noaction" highlightClick="1">
              <a:snd r:embed="rId7" name="9. Das Monster - blender.wav"/>
            </a:hlinkClick>
          </p:cNvPr>
          <p:cNvSpPr/>
          <p:nvPr/>
        </p:nvSpPr>
        <p:spPr>
          <a:xfrm>
            <a:off x="270478" y="4634777"/>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9</a:t>
            </a:r>
          </a:p>
        </p:txBody>
      </p:sp>
      <p:sp>
        <p:nvSpPr>
          <p:cNvPr id="12" name="Action Button: Custom 11">
            <a:hlinkClick r:id="" action="ppaction://noaction" highlightClick="1">
              <a:snd r:embed="rId8" name="10. Das Programm - blender.wav"/>
            </a:hlinkClick>
          </p:cNvPr>
          <p:cNvSpPr/>
          <p:nvPr/>
        </p:nvSpPr>
        <p:spPr>
          <a:xfrm>
            <a:off x="270478" y="5363042"/>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000066"/>
                </a:solidFill>
                <a:latin typeface="Century Gothic" panose="020B0502020202020204" pitchFamily="34" charset="0"/>
              </a:rPr>
              <a:t>10</a:t>
            </a:r>
          </a:p>
        </p:txBody>
      </p:sp>
      <p:sp>
        <p:nvSpPr>
          <p:cNvPr id="13" name="Rounded Rectangle 12">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hören</a:t>
            </a:r>
            <a:endParaRPr lang="en-GB" sz="24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16352" y="307358"/>
            <a:ext cx="10515600" cy="1325563"/>
          </a:xfrm>
        </p:spPr>
        <p:txBody>
          <a:bodyPr>
            <a:normAutofit/>
          </a:bodyPr>
          <a:lstStyle/>
          <a:p>
            <a:r>
              <a:rPr lang="en-GB" sz="4000" b="1">
                <a:solidFill>
                  <a:schemeClr val="bg1"/>
                </a:solidFill>
              </a:rPr>
              <a:t>ein Computerspiel [2]</a:t>
            </a:r>
            <a:br>
              <a:rPr lang="en-GB" sz="4000" b="1">
                <a:solidFill>
                  <a:schemeClr val="bg1"/>
                </a:solidFill>
              </a:rPr>
            </a:br>
            <a:endParaRPr lang="en-GB" sz="4000"/>
          </a:p>
        </p:txBody>
      </p:sp>
    </p:spTree>
    <p:extLst>
      <p:ext uri="{BB962C8B-B14F-4D97-AF65-F5344CB8AC3E}">
        <p14:creationId xmlns:p14="http://schemas.microsoft.com/office/powerpoint/2010/main" val="2622865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34" y="288925"/>
            <a:ext cx="10515600" cy="1325563"/>
          </a:xfrm>
        </p:spPr>
        <p:txBody>
          <a:bodyPr/>
          <a:lstStyle/>
          <a:p>
            <a:r>
              <a:rPr lang="en-GB" b="1">
                <a:solidFill>
                  <a:schemeClr val="bg1"/>
                </a:solidFill>
              </a:rPr>
              <a:t>Vokabeln</a:t>
            </a:r>
            <a:br>
              <a:rPr lang="en-GB" b="1">
                <a:solidFill>
                  <a:schemeClr val="bg1"/>
                </a:solidFill>
              </a:rPr>
            </a:br>
            <a:endParaRPr lang="en-GB"/>
          </a:p>
        </p:txBody>
      </p:sp>
      <p:sp>
        <p:nvSpPr>
          <p:cNvPr id="4" name="Title 3"/>
          <p:cNvSpPr txBox="1">
            <a:spLocks/>
          </p:cNvSpPr>
          <p:nvPr/>
        </p:nvSpPr>
        <p:spPr>
          <a:xfrm>
            <a:off x="0" y="32981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58" name="Table 57"/>
          <p:cNvGraphicFramePr>
            <a:graphicFrameLocks noGrp="1"/>
          </p:cNvGraphicFramePr>
          <p:nvPr>
            <p:extLst>
              <p:ext uri="{D42A27DB-BD31-4B8C-83A1-F6EECF244321}">
                <p14:modId xmlns:p14="http://schemas.microsoft.com/office/powerpoint/2010/main" val="2106410777"/>
              </p:ext>
            </p:extLst>
          </p:nvPr>
        </p:nvGraphicFramePr>
        <p:xfrm>
          <a:off x="620296" y="128342"/>
          <a:ext cx="10994190" cy="6217920"/>
        </p:xfrm>
        <a:graphic>
          <a:graphicData uri="http://schemas.openxmlformats.org/drawingml/2006/table">
            <a:tbl>
              <a:tblPr firstRow="1" bandRow="1">
                <a:tableStyleId>{5940675A-B579-460E-94D1-54222C63F5DA}</a:tableStyleId>
              </a:tblPr>
              <a:tblGrid>
                <a:gridCol w="732946">
                  <a:extLst>
                    <a:ext uri="{9D8B030D-6E8A-4147-A177-3AD203B41FA5}">
                      <a16:colId xmlns:a16="http://schemas.microsoft.com/office/drawing/2014/main" val="20000"/>
                    </a:ext>
                  </a:extLst>
                </a:gridCol>
                <a:gridCol w="732946">
                  <a:extLst>
                    <a:ext uri="{9D8B030D-6E8A-4147-A177-3AD203B41FA5}">
                      <a16:colId xmlns:a16="http://schemas.microsoft.com/office/drawing/2014/main" val="20001"/>
                    </a:ext>
                  </a:extLst>
                </a:gridCol>
                <a:gridCol w="732946">
                  <a:extLst>
                    <a:ext uri="{9D8B030D-6E8A-4147-A177-3AD203B41FA5}">
                      <a16:colId xmlns:a16="http://schemas.microsoft.com/office/drawing/2014/main" val="20002"/>
                    </a:ext>
                  </a:extLst>
                </a:gridCol>
                <a:gridCol w="732946">
                  <a:extLst>
                    <a:ext uri="{9D8B030D-6E8A-4147-A177-3AD203B41FA5}">
                      <a16:colId xmlns:a16="http://schemas.microsoft.com/office/drawing/2014/main" val="20003"/>
                    </a:ext>
                  </a:extLst>
                </a:gridCol>
                <a:gridCol w="732946">
                  <a:extLst>
                    <a:ext uri="{9D8B030D-6E8A-4147-A177-3AD203B41FA5}">
                      <a16:colId xmlns:a16="http://schemas.microsoft.com/office/drawing/2014/main" val="20004"/>
                    </a:ext>
                  </a:extLst>
                </a:gridCol>
                <a:gridCol w="732946">
                  <a:extLst>
                    <a:ext uri="{9D8B030D-6E8A-4147-A177-3AD203B41FA5}">
                      <a16:colId xmlns:a16="http://schemas.microsoft.com/office/drawing/2014/main" val="20005"/>
                    </a:ext>
                  </a:extLst>
                </a:gridCol>
                <a:gridCol w="732946">
                  <a:extLst>
                    <a:ext uri="{9D8B030D-6E8A-4147-A177-3AD203B41FA5}">
                      <a16:colId xmlns:a16="http://schemas.microsoft.com/office/drawing/2014/main" val="20006"/>
                    </a:ext>
                  </a:extLst>
                </a:gridCol>
                <a:gridCol w="732946">
                  <a:extLst>
                    <a:ext uri="{9D8B030D-6E8A-4147-A177-3AD203B41FA5}">
                      <a16:colId xmlns:a16="http://schemas.microsoft.com/office/drawing/2014/main" val="20007"/>
                    </a:ext>
                  </a:extLst>
                </a:gridCol>
                <a:gridCol w="732946">
                  <a:extLst>
                    <a:ext uri="{9D8B030D-6E8A-4147-A177-3AD203B41FA5}">
                      <a16:colId xmlns:a16="http://schemas.microsoft.com/office/drawing/2014/main" val="20008"/>
                    </a:ext>
                  </a:extLst>
                </a:gridCol>
                <a:gridCol w="732946">
                  <a:extLst>
                    <a:ext uri="{9D8B030D-6E8A-4147-A177-3AD203B41FA5}">
                      <a16:colId xmlns:a16="http://schemas.microsoft.com/office/drawing/2014/main" val="20009"/>
                    </a:ext>
                  </a:extLst>
                </a:gridCol>
                <a:gridCol w="732946">
                  <a:extLst>
                    <a:ext uri="{9D8B030D-6E8A-4147-A177-3AD203B41FA5}">
                      <a16:colId xmlns:a16="http://schemas.microsoft.com/office/drawing/2014/main" val="20010"/>
                    </a:ext>
                  </a:extLst>
                </a:gridCol>
                <a:gridCol w="732946">
                  <a:extLst>
                    <a:ext uri="{9D8B030D-6E8A-4147-A177-3AD203B41FA5}">
                      <a16:colId xmlns:a16="http://schemas.microsoft.com/office/drawing/2014/main" val="20011"/>
                    </a:ext>
                  </a:extLst>
                </a:gridCol>
                <a:gridCol w="732946">
                  <a:extLst>
                    <a:ext uri="{9D8B030D-6E8A-4147-A177-3AD203B41FA5}">
                      <a16:colId xmlns:a16="http://schemas.microsoft.com/office/drawing/2014/main" val="20012"/>
                    </a:ext>
                  </a:extLst>
                </a:gridCol>
                <a:gridCol w="732946">
                  <a:extLst>
                    <a:ext uri="{9D8B030D-6E8A-4147-A177-3AD203B41FA5}">
                      <a16:colId xmlns:a16="http://schemas.microsoft.com/office/drawing/2014/main" val="20013"/>
                    </a:ext>
                  </a:extLst>
                </a:gridCol>
                <a:gridCol w="732946">
                  <a:extLst>
                    <a:ext uri="{9D8B030D-6E8A-4147-A177-3AD203B41FA5}">
                      <a16:colId xmlns:a16="http://schemas.microsoft.com/office/drawing/2014/main" val="20014"/>
                    </a:ext>
                  </a:extLst>
                </a:gridCol>
              </a:tblGrid>
              <a:tr h="437496">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37496">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err="1">
                          <a:solidFill>
                            <a:srgbClr val="000066"/>
                          </a:solidFill>
                          <a:latin typeface="Century Gothic" panose="020B0502020202020204" pitchFamily="34" charset="0"/>
                        </a:rPr>
                        <a:t>i</a:t>
                      </a: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37496">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37496">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37496">
                <a:tc>
                  <a:txBody>
                    <a:bodyPr/>
                    <a:lstStyle/>
                    <a:p>
                      <a:pPr algn="ctr"/>
                      <a:r>
                        <a:rPr lang="en-GB" sz="2800" b="1" dirty="0">
                          <a:solidFill>
                            <a:srgbClr val="000066"/>
                          </a:solidFill>
                          <a:latin typeface="Century Gothic" panose="020B0502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37496">
                <a:tc>
                  <a:txBody>
                    <a:bodyPr/>
                    <a:lstStyle/>
                    <a:p>
                      <a:pPr algn="ctr"/>
                      <a:r>
                        <a:rPr lang="en-GB" sz="2800" b="1" dirty="0">
                          <a:solidFill>
                            <a:srgbClr val="000066"/>
                          </a:solidFill>
                          <a:latin typeface="Century Gothic" panose="020B0502020202020204" pitchFamily="34" charset="0"/>
                        </a:rPr>
                        <a:t>l</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b</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000066"/>
                          </a:solidFill>
                          <a:latin typeface="Century Gothic" panose="020B0502020202020204" pitchFamily="34" charset="0"/>
                        </a:rPr>
                        <a:t>i</a:t>
                      </a: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k</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b</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o</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Z</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c</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o</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M</a:t>
                      </a:r>
                    </a:p>
                  </a:txBody>
                  <a:tcPr anchor="ctr">
                    <a:lnL w="12700" cmpd="sng">
                      <a:noFill/>
                    </a:lnL>
                    <a:lnR w="12700" cmpd="sng">
                      <a:noFill/>
                    </a:lnR>
                    <a:lnT w="12700" cmpd="sng">
                      <a:noFill/>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37496">
                <a:tc>
                  <a:txBody>
                    <a:bodyPr/>
                    <a:lstStyle/>
                    <a:p>
                      <a:pPr algn="ctr"/>
                      <a:r>
                        <a:rPr lang="en-GB" sz="2800" b="1" dirty="0">
                          <a:solidFill>
                            <a:srgbClr val="000066"/>
                          </a:solidFill>
                          <a:latin typeface="Century Gothic" panose="020B0502020202020204" pitchFamily="34" charset="0"/>
                        </a:rPr>
                        <a:t>__</a:t>
                      </a:r>
                    </a:p>
                  </a:txBody>
                  <a:tcPr anchor="ctr">
                    <a:lnL w="57150" cap="flat" cmpd="sng" algn="ctr">
                      <a:solidFill>
                        <a:srgbClr val="000066"/>
                      </a:solidFill>
                      <a:prstDash val="solid"/>
                      <a:round/>
                      <a:headEnd type="none" w="med" len="med"/>
                      <a:tailEnd type="none" w="med" len="med"/>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12700" cmpd="sng">
                      <a:noFill/>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__</a:t>
                      </a:r>
                    </a:p>
                  </a:txBody>
                  <a:tcPr anchor="ctr">
                    <a:lnL w="12700" cmpd="sng">
                      <a:noFill/>
                    </a:lnL>
                    <a:lnR w="57150" cap="flat" cmpd="sng" algn="ctr">
                      <a:solidFill>
                        <a:srgbClr val="000066"/>
                      </a:solidFill>
                      <a:prstDash val="solid"/>
                      <a:round/>
                      <a:headEnd type="none" w="med" len="med"/>
                      <a:tailEnd type="none" w="med" len="med"/>
                    </a:lnR>
                    <a:lnT w="57150" cap="flat" cmpd="sng" algn="ctr">
                      <a:solidFill>
                        <a:srgbClr val="000066"/>
                      </a:solidFill>
                      <a:prstDash val="solid"/>
                      <a:round/>
                      <a:headEnd type="none" w="med" len="med"/>
                      <a:tailEnd type="none" w="med" len="med"/>
                    </a:lnT>
                    <a:lnB w="57150" cap="flat" cmpd="sng" algn="ctr">
                      <a:solidFill>
                        <a:srgbClr val="0000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37496">
                <a:tc>
                  <a:txBody>
                    <a:bodyPr/>
                    <a:lstStyle/>
                    <a:p>
                      <a:pPr algn="ctr"/>
                      <a:r>
                        <a:rPr lang="en-GB" sz="2800" b="1" dirty="0">
                          <a:solidFill>
                            <a:srgbClr val="000066"/>
                          </a:solidFill>
                          <a:latin typeface="Century Gothic" panose="020B0502020202020204" pitchFamily="34" charset="0"/>
                        </a:rPr>
                        <a:t>i</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t</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g</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err="1">
                          <a:solidFill>
                            <a:srgbClr val="000066"/>
                          </a:solidFill>
                          <a:latin typeface="Century Gothic" panose="020B0502020202020204" pitchFamily="34" charset="0"/>
                        </a:rPr>
                        <a:t>i</a:t>
                      </a:r>
                      <a:endParaRPr lang="en-GB" sz="2800" b="1" dirty="0">
                        <a:solidFill>
                          <a:srgbClr val="000066"/>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h</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m</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h</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57150" cap="flat" cmpd="sng" algn="ctr">
                      <a:solidFill>
                        <a:srgbClr val="00006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37496">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37496">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37496">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437496">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800" b="1" dirty="0">
                          <a:solidFill>
                            <a:srgbClr val="000066"/>
                          </a:solidFill>
                          <a:latin typeface="Century Gothic" panose="020B0502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006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59" name="TextBox 58"/>
          <p:cNvSpPr txBox="1"/>
          <p:nvPr/>
        </p:nvSpPr>
        <p:spPr>
          <a:xfrm>
            <a:off x="770022" y="3064042"/>
            <a:ext cx="368969" cy="707886"/>
          </a:xfrm>
          <a:prstGeom prst="rect">
            <a:avLst/>
          </a:prstGeom>
          <a:noFill/>
        </p:spPr>
        <p:txBody>
          <a:bodyPr wrap="square" rtlCol="0">
            <a:spAutoFit/>
          </a:bodyPr>
          <a:lstStyle/>
          <a:p>
            <a:pPr algn="ctr"/>
            <a:r>
              <a:rPr lang="en-GB" sz="4000" b="1" dirty="0">
                <a:solidFill>
                  <a:srgbClr val="E2B700"/>
                </a:solidFill>
              </a:rPr>
              <a:t>e</a:t>
            </a:r>
          </a:p>
        </p:txBody>
      </p:sp>
      <p:sp>
        <p:nvSpPr>
          <p:cNvPr id="60" name="TextBox 59"/>
          <p:cNvSpPr txBox="1"/>
          <p:nvPr/>
        </p:nvSpPr>
        <p:spPr>
          <a:xfrm>
            <a:off x="1515980" y="3064042"/>
            <a:ext cx="368969" cy="707886"/>
          </a:xfrm>
          <a:prstGeom prst="rect">
            <a:avLst/>
          </a:prstGeom>
          <a:noFill/>
        </p:spPr>
        <p:txBody>
          <a:bodyPr wrap="square" rtlCol="0">
            <a:spAutoFit/>
          </a:bodyPr>
          <a:lstStyle/>
          <a:p>
            <a:pPr algn="ctr"/>
            <a:r>
              <a:rPr lang="en-GB" sz="4000" b="1" dirty="0" err="1">
                <a:solidFill>
                  <a:srgbClr val="E2B700"/>
                </a:solidFill>
              </a:rPr>
              <a:t>i</a:t>
            </a:r>
            <a:endParaRPr lang="en-GB" sz="4000" b="1" dirty="0">
              <a:solidFill>
                <a:srgbClr val="E2B700"/>
              </a:solidFill>
            </a:endParaRPr>
          </a:p>
        </p:txBody>
      </p:sp>
      <p:sp>
        <p:nvSpPr>
          <p:cNvPr id="61" name="TextBox 60"/>
          <p:cNvSpPr txBox="1"/>
          <p:nvPr/>
        </p:nvSpPr>
        <p:spPr>
          <a:xfrm>
            <a:off x="2260240" y="3064042"/>
            <a:ext cx="368969" cy="707886"/>
          </a:xfrm>
          <a:prstGeom prst="rect">
            <a:avLst/>
          </a:prstGeom>
          <a:noFill/>
        </p:spPr>
        <p:txBody>
          <a:bodyPr wrap="square" rtlCol="0">
            <a:spAutoFit/>
          </a:bodyPr>
          <a:lstStyle/>
          <a:p>
            <a:pPr algn="ctr"/>
            <a:r>
              <a:rPr lang="en-GB" sz="4000" b="1" dirty="0">
                <a:solidFill>
                  <a:srgbClr val="E2B700"/>
                </a:solidFill>
              </a:rPr>
              <a:t>n</a:t>
            </a:r>
          </a:p>
        </p:txBody>
      </p:sp>
      <p:sp>
        <p:nvSpPr>
          <p:cNvPr id="62" name="TextBox 61"/>
          <p:cNvSpPr txBox="1"/>
          <p:nvPr/>
        </p:nvSpPr>
        <p:spPr>
          <a:xfrm>
            <a:off x="2985710" y="3064042"/>
            <a:ext cx="368969" cy="707886"/>
          </a:xfrm>
          <a:prstGeom prst="rect">
            <a:avLst/>
          </a:prstGeom>
          <a:noFill/>
        </p:spPr>
        <p:txBody>
          <a:bodyPr wrap="square" rtlCol="0">
            <a:spAutoFit/>
          </a:bodyPr>
          <a:lstStyle/>
          <a:p>
            <a:pPr algn="ctr"/>
            <a:r>
              <a:rPr lang="en-GB" sz="4000" b="1" dirty="0">
                <a:solidFill>
                  <a:srgbClr val="E2B700"/>
                </a:solidFill>
              </a:rPr>
              <a:t>e</a:t>
            </a:r>
          </a:p>
        </p:txBody>
      </p:sp>
      <p:sp>
        <p:nvSpPr>
          <p:cNvPr id="63" name="TextBox 62"/>
          <p:cNvSpPr txBox="1"/>
          <p:nvPr/>
        </p:nvSpPr>
        <p:spPr>
          <a:xfrm>
            <a:off x="4460380" y="3081134"/>
            <a:ext cx="368969" cy="707886"/>
          </a:xfrm>
          <a:prstGeom prst="rect">
            <a:avLst/>
          </a:prstGeom>
          <a:noFill/>
        </p:spPr>
        <p:txBody>
          <a:bodyPr wrap="square" rtlCol="0">
            <a:spAutoFit/>
          </a:bodyPr>
          <a:lstStyle/>
          <a:p>
            <a:pPr algn="ctr"/>
            <a:r>
              <a:rPr lang="en-GB" sz="4000" b="1" dirty="0">
                <a:solidFill>
                  <a:srgbClr val="E2B700"/>
                </a:solidFill>
              </a:rPr>
              <a:t>G</a:t>
            </a:r>
          </a:p>
        </p:txBody>
      </p:sp>
      <p:sp>
        <p:nvSpPr>
          <p:cNvPr id="64" name="TextBox 63"/>
          <p:cNvSpPr txBox="1"/>
          <p:nvPr/>
        </p:nvSpPr>
        <p:spPr>
          <a:xfrm>
            <a:off x="5185850" y="3064042"/>
            <a:ext cx="368969" cy="707886"/>
          </a:xfrm>
          <a:prstGeom prst="rect">
            <a:avLst/>
          </a:prstGeom>
          <a:noFill/>
        </p:spPr>
        <p:txBody>
          <a:bodyPr wrap="square" rtlCol="0">
            <a:spAutoFit/>
          </a:bodyPr>
          <a:lstStyle/>
          <a:p>
            <a:pPr algn="ctr"/>
            <a:r>
              <a:rPr lang="en-GB" sz="4000" b="1" dirty="0">
                <a:solidFill>
                  <a:srgbClr val="E2B700"/>
                </a:solidFill>
              </a:rPr>
              <a:t>e</a:t>
            </a:r>
          </a:p>
        </p:txBody>
      </p:sp>
      <p:sp>
        <p:nvSpPr>
          <p:cNvPr id="65" name="TextBox 64"/>
          <p:cNvSpPr txBox="1"/>
          <p:nvPr/>
        </p:nvSpPr>
        <p:spPr>
          <a:xfrm>
            <a:off x="5928412" y="3064042"/>
            <a:ext cx="368969" cy="707886"/>
          </a:xfrm>
          <a:prstGeom prst="rect">
            <a:avLst/>
          </a:prstGeom>
          <a:noFill/>
        </p:spPr>
        <p:txBody>
          <a:bodyPr wrap="square" rtlCol="0">
            <a:spAutoFit/>
          </a:bodyPr>
          <a:lstStyle/>
          <a:p>
            <a:pPr algn="ctr"/>
            <a:r>
              <a:rPr lang="en-GB" sz="4000" b="1" dirty="0">
                <a:solidFill>
                  <a:srgbClr val="E2B700"/>
                </a:solidFill>
              </a:rPr>
              <a:t>s</a:t>
            </a:r>
          </a:p>
        </p:txBody>
      </p:sp>
      <p:sp>
        <p:nvSpPr>
          <p:cNvPr id="66" name="TextBox 65"/>
          <p:cNvSpPr txBox="1"/>
          <p:nvPr/>
        </p:nvSpPr>
        <p:spPr>
          <a:xfrm>
            <a:off x="6670974" y="3081134"/>
            <a:ext cx="368969" cy="707886"/>
          </a:xfrm>
          <a:prstGeom prst="rect">
            <a:avLst/>
          </a:prstGeom>
          <a:noFill/>
        </p:spPr>
        <p:txBody>
          <a:bodyPr wrap="square" rtlCol="0">
            <a:spAutoFit/>
          </a:bodyPr>
          <a:lstStyle/>
          <a:p>
            <a:pPr algn="ctr"/>
            <a:r>
              <a:rPr lang="en-GB" sz="4000" b="1" dirty="0">
                <a:solidFill>
                  <a:srgbClr val="E2B700"/>
                </a:solidFill>
              </a:rPr>
              <a:t>c</a:t>
            </a:r>
          </a:p>
        </p:txBody>
      </p:sp>
      <p:sp>
        <p:nvSpPr>
          <p:cNvPr id="67" name="TextBox 66"/>
          <p:cNvSpPr txBox="1"/>
          <p:nvPr/>
        </p:nvSpPr>
        <p:spPr>
          <a:xfrm>
            <a:off x="8104475" y="3081134"/>
            <a:ext cx="368969" cy="707886"/>
          </a:xfrm>
          <a:prstGeom prst="rect">
            <a:avLst/>
          </a:prstGeom>
          <a:noFill/>
        </p:spPr>
        <p:txBody>
          <a:bodyPr wrap="square" rtlCol="0">
            <a:spAutoFit/>
          </a:bodyPr>
          <a:lstStyle/>
          <a:p>
            <a:pPr algn="ctr"/>
            <a:r>
              <a:rPr lang="en-GB" sz="4000" b="1" dirty="0" err="1">
                <a:solidFill>
                  <a:srgbClr val="E2B700"/>
                </a:solidFill>
              </a:rPr>
              <a:t>i</a:t>
            </a:r>
            <a:endParaRPr lang="en-GB" sz="4000" b="1" dirty="0">
              <a:solidFill>
                <a:srgbClr val="E2B700"/>
              </a:solidFill>
            </a:endParaRPr>
          </a:p>
        </p:txBody>
      </p:sp>
      <p:sp>
        <p:nvSpPr>
          <p:cNvPr id="68" name="TextBox 67"/>
          <p:cNvSpPr txBox="1"/>
          <p:nvPr/>
        </p:nvSpPr>
        <p:spPr>
          <a:xfrm>
            <a:off x="8881568" y="3064042"/>
            <a:ext cx="368969" cy="707886"/>
          </a:xfrm>
          <a:prstGeom prst="rect">
            <a:avLst/>
          </a:prstGeom>
          <a:noFill/>
        </p:spPr>
        <p:txBody>
          <a:bodyPr wrap="square" rtlCol="0">
            <a:spAutoFit/>
          </a:bodyPr>
          <a:lstStyle/>
          <a:p>
            <a:pPr algn="ctr"/>
            <a:r>
              <a:rPr lang="en-GB" sz="4000" b="1" dirty="0">
                <a:solidFill>
                  <a:srgbClr val="E2B700"/>
                </a:solidFill>
              </a:rPr>
              <a:t>c</a:t>
            </a:r>
          </a:p>
        </p:txBody>
      </p:sp>
      <p:sp>
        <p:nvSpPr>
          <p:cNvPr id="69" name="TextBox 68"/>
          <p:cNvSpPr txBox="1"/>
          <p:nvPr/>
        </p:nvSpPr>
        <p:spPr>
          <a:xfrm>
            <a:off x="9624130" y="3081134"/>
            <a:ext cx="368969" cy="707886"/>
          </a:xfrm>
          <a:prstGeom prst="rect">
            <a:avLst/>
          </a:prstGeom>
          <a:noFill/>
        </p:spPr>
        <p:txBody>
          <a:bodyPr wrap="square" rtlCol="0">
            <a:spAutoFit/>
          </a:bodyPr>
          <a:lstStyle/>
          <a:p>
            <a:pPr algn="ctr"/>
            <a:r>
              <a:rPr lang="en-GB" sz="4000" b="1" dirty="0">
                <a:solidFill>
                  <a:srgbClr val="E2B700"/>
                </a:solidFill>
              </a:rPr>
              <a:t>h</a:t>
            </a:r>
          </a:p>
        </p:txBody>
      </p:sp>
      <p:sp>
        <p:nvSpPr>
          <p:cNvPr id="70" name="TextBox 69"/>
          <p:cNvSpPr txBox="1"/>
          <p:nvPr/>
        </p:nvSpPr>
        <p:spPr>
          <a:xfrm>
            <a:off x="10315069" y="3081134"/>
            <a:ext cx="368969" cy="707886"/>
          </a:xfrm>
          <a:prstGeom prst="rect">
            <a:avLst/>
          </a:prstGeom>
          <a:noFill/>
        </p:spPr>
        <p:txBody>
          <a:bodyPr wrap="square" rtlCol="0">
            <a:spAutoFit/>
          </a:bodyPr>
          <a:lstStyle/>
          <a:p>
            <a:pPr algn="ctr"/>
            <a:r>
              <a:rPr lang="en-GB" sz="4000" b="1" dirty="0">
                <a:solidFill>
                  <a:srgbClr val="E2B700"/>
                </a:solidFill>
              </a:rPr>
              <a:t>t</a:t>
            </a:r>
          </a:p>
        </p:txBody>
      </p:sp>
      <p:sp>
        <p:nvSpPr>
          <p:cNvPr id="71" name="TextBox 70"/>
          <p:cNvSpPr txBox="1"/>
          <p:nvPr/>
        </p:nvSpPr>
        <p:spPr>
          <a:xfrm>
            <a:off x="11102605" y="3064042"/>
            <a:ext cx="368969" cy="707886"/>
          </a:xfrm>
          <a:prstGeom prst="rect">
            <a:avLst/>
          </a:prstGeom>
          <a:noFill/>
        </p:spPr>
        <p:txBody>
          <a:bodyPr wrap="square" rtlCol="0">
            <a:spAutoFit/>
          </a:bodyPr>
          <a:lstStyle/>
          <a:p>
            <a:pPr algn="ctr"/>
            <a:r>
              <a:rPr lang="en-GB" sz="4000" b="1" dirty="0">
                <a:solidFill>
                  <a:srgbClr val="E2B700"/>
                </a:solidFill>
              </a:rPr>
              <a:t>e</a:t>
            </a:r>
          </a:p>
        </p:txBody>
      </p:sp>
      <p:sp>
        <p:nvSpPr>
          <p:cNvPr id="72" name="TextBox 71"/>
          <p:cNvSpPr txBox="1"/>
          <p:nvPr/>
        </p:nvSpPr>
        <p:spPr>
          <a:xfrm>
            <a:off x="7413536" y="3064042"/>
            <a:ext cx="368969" cy="707886"/>
          </a:xfrm>
          <a:prstGeom prst="rect">
            <a:avLst/>
          </a:prstGeom>
          <a:noFill/>
        </p:spPr>
        <p:txBody>
          <a:bodyPr wrap="square" rtlCol="0">
            <a:spAutoFit/>
          </a:bodyPr>
          <a:lstStyle/>
          <a:p>
            <a:pPr algn="ctr"/>
            <a:r>
              <a:rPr lang="en-GB" sz="4000" b="1" dirty="0">
                <a:solidFill>
                  <a:srgbClr val="E2B700"/>
                </a:solidFill>
              </a:rPr>
              <a:t>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2053" y="267915"/>
            <a:ext cx="2232579" cy="3747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Vokabeln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782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4" y="289736"/>
            <a:ext cx="3593432" cy="869950"/>
          </a:xfrm>
          <a:prstGeom prst="rect">
            <a:avLst/>
          </a:prstGeom>
        </p:spPr>
      </p:pic>
      <p:sp>
        <p:nvSpPr>
          <p:cNvPr id="4" name="Title 3"/>
          <p:cNvSpPr txBox="1">
            <a:spLocks/>
          </p:cNvSpPr>
          <p:nvPr/>
        </p:nvSpPr>
        <p:spPr>
          <a:xfrm>
            <a:off x="45204" y="327151"/>
            <a:ext cx="473441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6" name="Table 5"/>
          <p:cNvGraphicFramePr>
            <a:graphicFrameLocks noGrp="1"/>
          </p:cNvGraphicFramePr>
          <p:nvPr>
            <p:extLst>
              <p:ext uri="{D42A27DB-BD31-4B8C-83A1-F6EECF244321}">
                <p14:modId xmlns:p14="http://schemas.microsoft.com/office/powerpoint/2010/main" val="84201202"/>
              </p:ext>
            </p:extLst>
          </p:nvPr>
        </p:nvGraphicFramePr>
        <p:xfrm>
          <a:off x="864250" y="1948217"/>
          <a:ext cx="10376856" cy="3901064"/>
        </p:xfrm>
        <a:graphic>
          <a:graphicData uri="http://schemas.openxmlformats.org/drawingml/2006/table">
            <a:tbl>
              <a:tblPr firstRow="1" bandRow="1">
                <a:tableStyleId>{5940675A-B579-460E-94D1-54222C63F5DA}</a:tableStyleId>
              </a:tblPr>
              <a:tblGrid>
                <a:gridCol w="1220156">
                  <a:extLst>
                    <a:ext uri="{9D8B030D-6E8A-4147-A177-3AD203B41FA5}">
                      <a16:colId xmlns:a16="http://schemas.microsoft.com/office/drawing/2014/main" val="20000"/>
                    </a:ext>
                  </a:extLst>
                </a:gridCol>
                <a:gridCol w="4269502">
                  <a:extLst>
                    <a:ext uri="{9D8B030D-6E8A-4147-A177-3AD203B41FA5}">
                      <a16:colId xmlns:a16="http://schemas.microsoft.com/office/drawing/2014/main" val="20001"/>
                    </a:ext>
                  </a:extLst>
                </a:gridCol>
                <a:gridCol w="4887198">
                  <a:extLst>
                    <a:ext uri="{9D8B030D-6E8A-4147-A177-3AD203B41FA5}">
                      <a16:colId xmlns:a16="http://schemas.microsoft.com/office/drawing/2014/main" val="20002"/>
                    </a:ext>
                  </a:extLst>
                </a:gridCol>
              </a:tblGrid>
              <a:tr h="450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66"/>
                          </a:solidFill>
                          <a:latin typeface="Century Gothic" panose="020B0502020202020204" pitchFamily="34" charset="0"/>
                        </a:rPr>
                        <a:t>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noun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Monster / Hand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Familie</a:t>
                      </a:r>
                      <a:r>
                        <a:rPr lang="en-GB" sz="2000" dirty="0">
                          <a:solidFill>
                            <a:srgbClr val="000066"/>
                          </a:solidFill>
                          <a:latin typeface="Century Gothic" panose="020B0502020202020204" pitchFamily="34" charset="0"/>
                        </a:rPr>
                        <a:t> / </a:t>
                      </a:r>
                      <a:r>
                        <a:rPr lang="en-GB" sz="2000" dirty="0" err="1">
                          <a:solidFill>
                            <a:srgbClr val="000066"/>
                          </a:solidFill>
                          <a:latin typeface="Century Gothic" panose="020B0502020202020204" pitchFamily="34" charset="0"/>
                        </a:rPr>
                        <a:t>Mädchen</a:t>
                      </a:r>
                      <a:r>
                        <a:rPr lang="en-GB" sz="2000" dirty="0">
                          <a:solidFill>
                            <a:srgbClr val="000066"/>
                          </a:solidFill>
                          <a:latin typeface="Century Gothic" panose="020B0502020202020204" pitchFamily="34" charset="0"/>
                        </a:rPr>
                        <a:t> / Mann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Computerspiel</a:t>
                      </a:r>
                      <a:r>
                        <a:rPr lang="en-GB" sz="2000" dirty="0">
                          <a:solidFill>
                            <a:srgbClr val="000066"/>
                          </a:solidFill>
                          <a:latin typeface="Century Gothic" panose="020B0502020202020204" pitchFamily="34" charset="0"/>
                        </a:rPr>
                        <a:t> / Mann / </a:t>
                      </a:r>
                      <a:r>
                        <a:rPr lang="en-GB" sz="2000" dirty="0" err="1">
                          <a:solidFill>
                            <a:srgbClr val="000066"/>
                          </a:solidFill>
                          <a:latin typeface="Century Gothic" panose="020B0502020202020204" pitchFamily="34" charset="0"/>
                        </a:rPr>
                        <a:t>Tür</a:t>
                      </a: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rgbClr val="000066"/>
                          </a:solidFill>
                          <a:latin typeface="Century Gothic" panose="020B0502020202020204" pitchFamily="34" charset="0"/>
                        </a:rPr>
                        <a:t>Familie</a:t>
                      </a:r>
                      <a:r>
                        <a:rPr lang="en-GB" sz="2000" dirty="0">
                          <a:solidFill>
                            <a:srgbClr val="000066"/>
                          </a:solidFill>
                          <a:latin typeface="Century Gothic" panose="020B0502020202020204" pitchFamily="34" charset="0"/>
                        </a:rPr>
                        <a:t> / Mann / Monster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90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0066"/>
                          </a:solidFill>
                          <a:latin typeface="Century Gothic" panose="020B0502020202020204" pitchFamily="34" charset="0"/>
                        </a:rPr>
                        <a:t>Nacht / </a:t>
                      </a:r>
                      <a:r>
                        <a:rPr lang="en-GB" sz="2000" dirty="0" err="1">
                          <a:solidFill>
                            <a:srgbClr val="000066"/>
                          </a:solidFill>
                          <a:latin typeface="Century Gothic" panose="020B0502020202020204" pitchFamily="34" charset="0"/>
                        </a:rPr>
                        <a:t>Computerspiel</a:t>
                      </a:r>
                      <a:r>
                        <a:rPr lang="en-GB" sz="2000" dirty="0">
                          <a:solidFill>
                            <a:srgbClr val="000066"/>
                          </a:solidFill>
                          <a:latin typeface="Century Gothic" panose="020B0502020202020204" pitchFamily="34" charset="0"/>
                        </a:rPr>
                        <a:t> / </a:t>
                      </a:r>
                      <a:r>
                        <a:rPr lang="en-GB" sz="2000" dirty="0" err="1">
                          <a:solidFill>
                            <a:srgbClr val="000066"/>
                          </a:solidFill>
                          <a:latin typeface="Century Gothic" panose="020B0502020202020204" pitchFamily="34" charset="0"/>
                        </a:rPr>
                        <a:t>Familie</a:t>
                      </a:r>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7" name="Action Button: Custom 6">
            <a:hlinkClick r:id="" action="ppaction://noaction" highlightClick="1"/>
          </p:cNvPr>
          <p:cNvSpPr/>
          <p:nvPr/>
        </p:nvSpPr>
        <p:spPr>
          <a:xfrm>
            <a:off x="270478" y="2494934"/>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6</a:t>
            </a:r>
          </a:p>
        </p:txBody>
      </p:sp>
      <p:sp>
        <p:nvSpPr>
          <p:cNvPr id="8" name="Action Button: Custom 7">
            <a:hlinkClick r:id="" action="ppaction://noaction" highlightClick="1"/>
          </p:cNvPr>
          <p:cNvSpPr/>
          <p:nvPr/>
        </p:nvSpPr>
        <p:spPr>
          <a:xfrm>
            <a:off x="270478" y="3181191"/>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7</a:t>
            </a:r>
          </a:p>
        </p:txBody>
      </p:sp>
      <p:sp>
        <p:nvSpPr>
          <p:cNvPr id="9" name="Action Button: Custom 8">
            <a:hlinkClick r:id="" action="ppaction://noaction" highlightClick="1"/>
          </p:cNvPr>
          <p:cNvSpPr/>
          <p:nvPr/>
        </p:nvSpPr>
        <p:spPr>
          <a:xfrm>
            <a:off x="270478" y="3906512"/>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8</a:t>
            </a:r>
          </a:p>
        </p:txBody>
      </p:sp>
      <p:sp>
        <p:nvSpPr>
          <p:cNvPr id="10" name="Action Button: Custom 9">
            <a:hlinkClick r:id="" action="ppaction://noaction" highlightClick="1"/>
          </p:cNvPr>
          <p:cNvSpPr/>
          <p:nvPr/>
        </p:nvSpPr>
        <p:spPr>
          <a:xfrm>
            <a:off x="270478" y="4634777"/>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0066"/>
                </a:solidFill>
                <a:latin typeface="Century Gothic" panose="020B0502020202020204" pitchFamily="34" charset="0"/>
              </a:rPr>
              <a:t>9</a:t>
            </a:r>
          </a:p>
        </p:txBody>
      </p:sp>
      <p:sp>
        <p:nvSpPr>
          <p:cNvPr id="11" name="Action Button: Custom 10">
            <a:hlinkClick r:id="" action="ppaction://noaction" highlightClick="1"/>
          </p:cNvPr>
          <p:cNvSpPr/>
          <p:nvPr/>
        </p:nvSpPr>
        <p:spPr>
          <a:xfrm>
            <a:off x="270478" y="5363042"/>
            <a:ext cx="398462" cy="411678"/>
          </a:xfrm>
          <a:prstGeom prst="actionButtonBlank">
            <a:avLst/>
          </a:prstGeom>
          <a:solidFill>
            <a:srgbClr val="E2B700"/>
          </a:solidFill>
          <a:ln>
            <a:solidFill>
              <a:srgbClr val="00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000066"/>
                </a:solidFill>
                <a:latin typeface="Century Gothic" panose="020B0502020202020204" pitchFamily="34" charset="0"/>
              </a:rPr>
              <a:t>10</a:t>
            </a:r>
          </a:p>
        </p:txBody>
      </p:sp>
      <p:sp>
        <p:nvSpPr>
          <p:cNvPr id="12" name="TextBox 11">
            <a:extLst>
              <a:ext uri="{FF2B5EF4-FFF2-40B4-BE49-F238E27FC236}">
                <a16:creationId xmlns:a16="http://schemas.microsoft.com/office/drawing/2014/main" id="{F55FF68F-4E45-4F71-BF15-3035D50F369A}"/>
              </a:ext>
            </a:extLst>
          </p:cNvPr>
          <p:cNvSpPr txBox="1"/>
          <p:nvPr/>
        </p:nvSpPr>
        <p:spPr>
          <a:xfrm>
            <a:off x="930616" y="2511176"/>
            <a:ext cx="869254" cy="461665"/>
          </a:xfrm>
          <a:prstGeom prst="rect">
            <a:avLst/>
          </a:prstGeom>
          <a:noFill/>
        </p:spPr>
        <p:txBody>
          <a:bodyPr wrap="square" rtlCol="0">
            <a:spAutoFit/>
          </a:bodyPr>
          <a:lstStyle/>
          <a:p>
            <a:pPr algn="ctr"/>
            <a:r>
              <a:rPr lang="en-GB" sz="2400" b="1" dirty="0">
                <a:solidFill>
                  <a:srgbClr val="000066"/>
                </a:solidFill>
                <a:latin typeface="Century Gothic" panose="020B0502020202020204" pitchFamily="34" charset="0"/>
              </a:rPr>
              <a:t>die</a:t>
            </a:r>
          </a:p>
        </p:txBody>
      </p:sp>
      <p:sp>
        <p:nvSpPr>
          <p:cNvPr id="13" name="Oval 12">
            <a:extLst>
              <a:ext uri="{FF2B5EF4-FFF2-40B4-BE49-F238E27FC236}">
                <a16:creationId xmlns:a16="http://schemas.microsoft.com/office/drawing/2014/main" id="{ABBB93B4-892B-4E39-A041-EE26D9EF548D}"/>
              </a:ext>
            </a:extLst>
          </p:cNvPr>
          <p:cNvSpPr/>
          <p:nvPr/>
        </p:nvSpPr>
        <p:spPr>
          <a:xfrm>
            <a:off x="3265753" y="2511176"/>
            <a:ext cx="1038618" cy="461665"/>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4E304D9-7EF8-44E1-A222-F26BA322745B}"/>
              </a:ext>
            </a:extLst>
          </p:cNvPr>
          <p:cNvSpPr txBox="1"/>
          <p:nvPr/>
        </p:nvSpPr>
        <p:spPr>
          <a:xfrm>
            <a:off x="6383231" y="2527611"/>
            <a:ext cx="5220564"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Hand – no fingers</a:t>
            </a:r>
          </a:p>
        </p:txBody>
      </p:sp>
      <p:sp>
        <p:nvSpPr>
          <p:cNvPr id="15" name="TextBox 14">
            <a:extLst>
              <a:ext uri="{FF2B5EF4-FFF2-40B4-BE49-F238E27FC236}">
                <a16:creationId xmlns:a16="http://schemas.microsoft.com/office/drawing/2014/main" id="{D845D6D1-F26B-4731-B232-0EABA594B070}"/>
              </a:ext>
            </a:extLst>
          </p:cNvPr>
          <p:cNvSpPr txBox="1"/>
          <p:nvPr/>
        </p:nvSpPr>
        <p:spPr>
          <a:xfrm>
            <a:off x="930616" y="3156197"/>
            <a:ext cx="869254" cy="461665"/>
          </a:xfrm>
          <a:prstGeom prst="rect">
            <a:avLst/>
          </a:prstGeom>
          <a:noFill/>
        </p:spPr>
        <p:txBody>
          <a:bodyPr wrap="square" rtlCol="0">
            <a:spAutoFit/>
          </a:bodyPr>
          <a:lstStyle/>
          <a:p>
            <a:pPr algn="ctr"/>
            <a:r>
              <a:rPr lang="en-GB" sz="2400" b="1" dirty="0">
                <a:solidFill>
                  <a:srgbClr val="000066"/>
                </a:solidFill>
                <a:latin typeface="Century Gothic" panose="020B0502020202020204" pitchFamily="34" charset="0"/>
              </a:rPr>
              <a:t>der</a:t>
            </a:r>
          </a:p>
        </p:txBody>
      </p:sp>
      <p:sp>
        <p:nvSpPr>
          <p:cNvPr id="16" name="TextBox 15">
            <a:extLst>
              <a:ext uri="{FF2B5EF4-FFF2-40B4-BE49-F238E27FC236}">
                <a16:creationId xmlns:a16="http://schemas.microsoft.com/office/drawing/2014/main" id="{ED76B131-CB24-4125-8537-A37FCDF74209}"/>
              </a:ext>
            </a:extLst>
          </p:cNvPr>
          <p:cNvSpPr txBox="1"/>
          <p:nvPr/>
        </p:nvSpPr>
        <p:spPr>
          <a:xfrm>
            <a:off x="6379973" y="3187046"/>
            <a:ext cx="5220564"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Man sees monster</a:t>
            </a:r>
          </a:p>
        </p:txBody>
      </p:sp>
      <p:sp>
        <p:nvSpPr>
          <p:cNvPr id="17" name="TextBox 16">
            <a:extLst>
              <a:ext uri="{FF2B5EF4-FFF2-40B4-BE49-F238E27FC236}">
                <a16:creationId xmlns:a16="http://schemas.microsoft.com/office/drawing/2014/main" id="{1916A4E4-B558-4A58-8284-18C41BD4D8D5}"/>
              </a:ext>
            </a:extLst>
          </p:cNvPr>
          <p:cNvSpPr txBox="1"/>
          <p:nvPr/>
        </p:nvSpPr>
        <p:spPr>
          <a:xfrm>
            <a:off x="930616" y="3885160"/>
            <a:ext cx="869254" cy="461665"/>
          </a:xfrm>
          <a:prstGeom prst="rect">
            <a:avLst/>
          </a:prstGeom>
          <a:noFill/>
        </p:spPr>
        <p:txBody>
          <a:bodyPr wrap="square" rtlCol="0">
            <a:spAutoFit/>
          </a:bodyPr>
          <a:lstStyle/>
          <a:p>
            <a:pPr algn="ctr"/>
            <a:r>
              <a:rPr lang="en-GB" sz="2400" b="1" dirty="0">
                <a:solidFill>
                  <a:srgbClr val="000066"/>
                </a:solidFill>
                <a:latin typeface="Century Gothic" panose="020B0502020202020204" pitchFamily="34" charset="0"/>
              </a:rPr>
              <a:t>die</a:t>
            </a:r>
          </a:p>
        </p:txBody>
      </p:sp>
      <p:sp>
        <p:nvSpPr>
          <p:cNvPr id="18" name="Oval 17">
            <a:extLst>
              <a:ext uri="{FF2B5EF4-FFF2-40B4-BE49-F238E27FC236}">
                <a16:creationId xmlns:a16="http://schemas.microsoft.com/office/drawing/2014/main" id="{B56DBC57-2518-46F6-B2DB-0D40C9548CA1}"/>
              </a:ext>
            </a:extLst>
          </p:cNvPr>
          <p:cNvSpPr/>
          <p:nvPr/>
        </p:nvSpPr>
        <p:spPr>
          <a:xfrm>
            <a:off x="4604940" y="3267094"/>
            <a:ext cx="1038618" cy="461665"/>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35F3AB8-4F8B-42C1-84F2-A6FB17DA27C6}"/>
              </a:ext>
            </a:extLst>
          </p:cNvPr>
          <p:cNvSpPr/>
          <p:nvPr/>
        </p:nvSpPr>
        <p:spPr>
          <a:xfrm>
            <a:off x="4971409" y="3885160"/>
            <a:ext cx="850565" cy="461665"/>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3EF7F08-5070-45EB-B55F-3049CE50EC03}"/>
              </a:ext>
            </a:extLst>
          </p:cNvPr>
          <p:cNvSpPr txBox="1"/>
          <p:nvPr/>
        </p:nvSpPr>
        <p:spPr>
          <a:xfrm>
            <a:off x="6379973" y="3853168"/>
            <a:ext cx="5220564"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Door is there</a:t>
            </a:r>
          </a:p>
        </p:txBody>
      </p:sp>
      <p:sp>
        <p:nvSpPr>
          <p:cNvPr id="21" name="TextBox 20">
            <a:extLst>
              <a:ext uri="{FF2B5EF4-FFF2-40B4-BE49-F238E27FC236}">
                <a16:creationId xmlns:a16="http://schemas.microsoft.com/office/drawing/2014/main" id="{C8B66A67-8707-4D26-9E6A-F85CF02D1A56}"/>
              </a:ext>
            </a:extLst>
          </p:cNvPr>
          <p:cNvSpPr txBox="1"/>
          <p:nvPr/>
        </p:nvSpPr>
        <p:spPr>
          <a:xfrm>
            <a:off x="919118" y="4584790"/>
            <a:ext cx="869254" cy="461665"/>
          </a:xfrm>
          <a:prstGeom prst="rect">
            <a:avLst/>
          </a:prstGeom>
          <a:noFill/>
        </p:spPr>
        <p:txBody>
          <a:bodyPr wrap="square" rtlCol="0">
            <a:spAutoFit/>
          </a:bodyPr>
          <a:lstStyle/>
          <a:p>
            <a:pPr algn="ctr"/>
            <a:r>
              <a:rPr lang="en-GB" sz="2400" b="1" dirty="0">
                <a:solidFill>
                  <a:srgbClr val="000066"/>
                </a:solidFill>
                <a:latin typeface="Century Gothic" panose="020B0502020202020204" pitchFamily="34" charset="0"/>
              </a:rPr>
              <a:t>das</a:t>
            </a:r>
          </a:p>
        </p:txBody>
      </p:sp>
      <p:sp>
        <p:nvSpPr>
          <p:cNvPr id="22" name="Oval 21">
            <a:extLst>
              <a:ext uri="{FF2B5EF4-FFF2-40B4-BE49-F238E27FC236}">
                <a16:creationId xmlns:a16="http://schemas.microsoft.com/office/drawing/2014/main" id="{FD352D62-150C-4867-9C33-38F69E31CD6F}"/>
              </a:ext>
            </a:extLst>
          </p:cNvPr>
          <p:cNvSpPr/>
          <p:nvPr/>
        </p:nvSpPr>
        <p:spPr>
          <a:xfrm>
            <a:off x="4085630" y="4609783"/>
            <a:ext cx="1557927" cy="461665"/>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43DE683E-AB6C-4CDF-9940-C8E953715C20}"/>
              </a:ext>
            </a:extLst>
          </p:cNvPr>
          <p:cNvSpPr txBox="1"/>
          <p:nvPr/>
        </p:nvSpPr>
        <p:spPr>
          <a:xfrm>
            <a:off x="6379973" y="4573668"/>
            <a:ext cx="5220564"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Monster comes into the church</a:t>
            </a:r>
          </a:p>
        </p:txBody>
      </p:sp>
      <p:sp>
        <p:nvSpPr>
          <p:cNvPr id="24" name="TextBox 23">
            <a:extLst>
              <a:ext uri="{FF2B5EF4-FFF2-40B4-BE49-F238E27FC236}">
                <a16:creationId xmlns:a16="http://schemas.microsoft.com/office/drawing/2014/main" id="{72B1316B-FE91-4470-A1D5-6537FBF07AC4}"/>
              </a:ext>
            </a:extLst>
          </p:cNvPr>
          <p:cNvSpPr txBox="1"/>
          <p:nvPr/>
        </p:nvSpPr>
        <p:spPr>
          <a:xfrm>
            <a:off x="913032" y="5275766"/>
            <a:ext cx="869254" cy="461665"/>
          </a:xfrm>
          <a:prstGeom prst="rect">
            <a:avLst/>
          </a:prstGeom>
          <a:noFill/>
        </p:spPr>
        <p:txBody>
          <a:bodyPr wrap="square" rtlCol="0">
            <a:spAutoFit/>
          </a:bodyPr>
          <a:lstStyle/>
          <a:p>
            <a:pPr algn="ctr"/>
            <a:r>
              <a:rPr lang="en-GB" sz="2400" b="1" dirty="0">
                <a:solidFill>
                  <a:srgbClr val="000066"/>
                </a:solidFill>
                <a:latin typeface="Century Gothic" panose="020B0502020202020204" pitchFamily="34" charset="0"/>
              </a:rPr>
              <a:t>das</a:t>
            </a:r>
          </a:p>
        </p:txBody>
      </p:sp>
      <p:sp>
        <p:nvSpPr>
          <p:cNvPr id="25" name="Oval 24">
            <a:extLst>
              <a:ext uri="{FF2B5EF4-FFF2-40B4-BE49-F238E27FC236}">
                <a16:creationId xmlns:a16="http://schemas.microsoft.com/office/drawing/2014/main" id="{DF2311D9-9856-450F-BFEE-D3759A41C26A}"/>
              </a:ext>
            </a:extLst>
          </p:cNvPr>
          <p:cNvSpPr/>
          <p:nvPr/>
        </p:nvSpPr>
        <p:spPr>
          <a:xfrm>
            <a:off x="3061459" y="5287467"/>
            <a:ext cx="2049803" cy="461665"/>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946F7F8-71E9-444C-B83C-E9917C4E7130}"/>
              </a:ext>
            </a:extLst>
          </p:cNvPr>
          <p:cNvSpPr txBox="1"/>
          <p:nvPr/>
        </p:nvSpPr>
        <p:spPr>
          <a:xfrm>
            <a:off x="6415367" y="5280323"/>
            <a:ext cx="5220564"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Computer game ends</a:t>
            </a:r>
          </a:p>
        </p:txBody>
      </p:sp>
      <p:sp>
        <p:nvSpPr>
          <p:cNvPr id="2" name="Title 1"/>
          <p:cNvSpPr>
            <a:spLocks noGrp="1"/>
          </p:cNvSpPr>
          <p:nvPr>
            <p:ph type="title"/>
          </p:nvPr>
        </p:nvSpPr>
        <p:spPr>
          <a:xfrm>
            <a:off x="61556" y="260852"/>
            <a:ext cx="10515600" cy="1325563"/>
          </a:xfrm>
        </p:spPr>
        <p:txBody>
          <a:bodyPr/>
          <a:lstStyle/>
          <a:p>
            <a:r>
              <a:rPr lang="en-GB" b="1">
                <a:solidFill>
                  <a:schemeClr val="bg1"/>
                </a:solidFill>
              </a:rPr>
              <a:t>Antworten</a:t>
            </a:r>
            <a:br>
              <a:rPr lang="en-GB" b="1">
                <a:solidFill>
                  <a:schemeClr val="bg1"/>
                </a:solidFill>
              </a:rPr>
            </a:br>
            <a:endParaRPr lang="en-GB"/>
          </a:p>
        </p:txBody>
      </p:sp>
    </p:spTree>
    <p:extLst>
      <p:ext uri="{BB962C8B-B14F-4D97-AF65-F5344CB8AC3E}">
        <p14:creationId xmlns:p14="http://schemas.microsoft.com/office/powerpoint/2010/main" val="116468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p:bldP spid="16" grpId="0"/>
      <p:bldP spid="17" grpId="0"/>
      <p:bldP spid="18" grpId="0" animBg="1"/>
      <p:bldP spid="19" grpId="0" animBg="1"/>
      <p:bldP spid="20" grpId="0"/>
      <p:bldP spid="21" grpId="0"/>
      <p:bldP spid="22" grpId="0" animBg="1"/>
      <p:bldP spid="23" grpId="0"/>
      <p:bldP spid="24" grpId="0"/>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4840575" y="254515"/>
            <a:ext cx="2514600" cy="8191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Junge</a:t>
            </a:r>
            <a:endParaRPr lang="en-GB" sz="2400" b="1" dirty="0">
              <a:solidFill>
                <a:srgbClr val="002060"/>
              </a:solidFill>
              <a:latin typeface="Century Gothic" panose="020B0502020202020204" pitchFamily="34" charset="0"/>
            </a:endParaRPr>
          </a:p>
        </p:txBody>
      </p:sp>
      <p:sp>
        <p:nvSpPr>
          <p:cNvPr id="5" name="Rounded Rectangle 4"/>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6" name="Rounded Rectangle 5"/>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7" name="Rounded Rectangle 6"/>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8" name="Rounded Rectangle 7"/>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9" name="Rounded Rectangle 8"/>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10" name="Rounded Rectangle 9"/>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1" name="Rounded Rectangle 10"/>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2" name="Rounded Rectangle 11"/>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3" name="Rounded Rectangle 12"/>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4" name="Rounded Rectangle 13"/>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941" y="1720280"/>
            <a:ext cx="1383882" cy="3054791"/>
          </a:xfrm>
          <a:prstGeom prst="rect">
            <a:avLst/>
          </a:prstGeom>
        </p:spPr>
      </p:pic>
      <p:sp>
        <p:nvSpPr>
          <p:cNvPr id="16" name="Rounded Rectangle 15"/>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Tree>
    <p:extLst>
      <p:ext uri="{BB962C8B-B14F-4D97-AF65-F5344CB8AC3E}">
        <p14:creationId xmlns:p14="http://schemas.microsoft.com/office/powerpoint/2010/main" val="352678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nextCondLst>
                <p:cond evt="onClick" delay="0">
                  <p:tgtEl>
                    <p:spTgt spid="15"/>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4953220" y="5335998"/>
            <a:ext cx="1866900" cy="8191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der Kopf</a:t>
            </a:r>
          </a:p>
        </p:txBody>
      </p:sp>
      <p:pic>
        <p:nvPicPr>
          <p:cNvPr id="16" name="Picture 1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502"/>
          <a:stretch/>
        </p:blipFill>
        <p:spPr>
          <a:xfrm>
            <a:off x="4640103" y="1633326"/>
            <a:ext cx="2658979" cy="3095988"/>
          </a:xfrm>
          <a:prstGeom prst="rect">
            <a:avLst/>
          </a:prstGeom>
        </p:spPr>
      </p:pic>
    </p:spTree>
    <p:extLst>
      <p:ext uri="{BB962C8B-B14F-4D97-AF65-F5344CB8AC3E}">
        <p14:creationId xmlns:p14="http://schemas.microsoft.com/office/powerpoint/2010/main" val="3903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1229461" y="4069050"/>
            <a:ext cx="2645760" cy="8191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die Mutter</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220" y="1948880"/>
            <a:ext cx="2636255" cy="2645132"/>
          </a:xfrm>
          <a:prstGeom prst="rect">
            <a:avLst/>
          </a:prstGeom>
        </p:spPr>
      </p:pic>
    </p:spTree>
    <p:extLst>
      <p:ext uri="{BB962C8B-B14F-4D97-AF65-F5344CB8AC3E}">
        <p14:creationId xmlns:p14="http://schemas.microsoft.com/office/powerpoint/2010/main" val="30386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9138708" y="1572090"/>
            <a:ext cx="1866900" cy="8460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dunkel</a:t>
            </a:r>
            <a:endParaRPr lang="en-GB" sz="2400" b="1" dirty="0">
              <a:solidFill>
                <a:srgbClr val="002060"/>
              </a:solidFill>
              <a:latin typeface="Century Gothic" panose="020B0502020202020204" pitchFamily="34" charset="0"/>
            </a:endParaRPr>
          </a:p>
        </p:txBody>
      </p:sp>
      <p:sp>
        <p:nvSpPr>
          <p:cNvPr id="16" name="TextBox 15"/>
          <p:cNvSpPr txBox="1"/>
          <p:nvPr/>
        </p:nvSpPr>
        <p:spPr>
          <a:xfrm rot="20987925">
            <a:off x="4852670" y="2581155"/>
            <a:ext cx="2931824" cy="1200329"/>
          </a:xfrm>
          <a:prstGeom prst="rect">
            <a:avLst/>
          </a:prstGeom>
          <a:noFill/>
        </p:spPr>
        <p:txBody>
          <a:bodyPr wrap="square" rtlCol="0">
            <a:spAutoFit/>
          </a:bodyPr>
          <a:lstStyle/>
          <a:p>
            <a:pPr algn="ctr"/>
            <a:r>
              <a:rPr lang="en-GB" sz="7200" dirty="0"/>
              <a:t>[dark]</a:t>
            </a:r>
          </a:p>
        </p:txBody>
      </p:sp>
    </p:spTree>
    <p:extLst>
      <p:ext uri="{BB962C8B-B14F-4D97-AF65-F5344CB8AC3E}">
        <p14:creationId xmlns:p14="http://schemas.microsoft.com/office/powerpoint/2010/main" val="315393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7484542" y="5338505"/>
            <a:ext cx="4034923" cy="8191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Computerspiel</a:t>
            </a:r>
            <a:endParaRPr lang="en-GB" sz="2400" b="1"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299" y="2190640"/>
            <a:ext cx="2695152" cy="2021365"/>
          </a:xfrm>
          <a:prstGeom prst="rect">
            <a:avLst/>
          </a:prstGeom>
        </p:spPr>
      </p:pic>
    </p:spTree>
    <p:extLst>
      <p:ext uri="{BB962C8B-B14F-4D97-AF65-F5344CB8AC3E}">
        <p14:creationId xmlns:p14="http://schemas.microsoft.com/office/powerpoint/2010/main" val="10822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1418652" y="1712388"/>
            <a:ext cx="1638551" cy="8460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stehen</a:t>
            </a:r>
            <a:endParaRPr lang="en-GB" sz="2400" b="1" dirty="0">
              <a:solidFill>
                <a:srgbClr val="002060"/>
              </a:solidFill>
              <a:latin typeface="Century Gothic" panose="020B0502020202020204" pitchFamily="34" charset="0"/>
            </a:endParaRPr>
          </a:p>
        </p:txBody>
      </p:sp>
      <p:sp>
        <p:nvSpPr>
          <p:cNvPr id="16" name="TextBox 15"/>
          <p:cNvSpPr txBox="1"/>
          <p:nvPr/>
        </p:nvSpPr>
        <p:spPr>
          <a:xfrm rot="20987925">
            <a:off x="4613819" y="2581156"/>
            <a:ext cx="3962777" cy="1200329"/>
          </a:xfrm>
          <a:prstGeom prst="rect">
            <a:avLst/>
          </a:prstGeom>
          <a:noFill/>
        </p:spPr>
        <p:txBody>
          <a:bodyPr wrap="square" rtlCol="0">
            <a:spAutoFit/>
          </a:bodyPr>
          <a:lstStyle/>
          <a:p>
            <a:pPr algn="ctr"/>
            <a:r>
              <a:rPr lang="en-GB" sz="7200" dirty="0"/>
              <a:t>[to stand]</a:t>
            </a:r>
          </a:p>
        </p:txBody>
      </p:sp>
    </p:spTree>
    <p:extLst>
      <p:ext uri="{BB962C8B-B14F-4D97-AF65-F5344CB8AC3E}">
        <p14:creationId xmlns:p14="http://schemas.microsoft.com/office/powerpoint/2010/main" val="195262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1857759" y="632884"/>
            <a:ext cx="2416125" cy="8191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Körper</a:t>
            </a:r>
            <a:endParaRPr lang="en-GB" sz="2400" b="1" dirty="0">
              <a:solidFill>
                <a:srgbClr val="002060"/>
              </a:solidFill>
              <a:latin typeface="Century Gothic" panose="020B0502020202020204" pitchFamily="34" charset="0"/>
            </a:endParaRPr>
          </a:p>
        </p:txBody>
      </p:sp>
      <p:pic>
        <p:nvPicPr>
          <p:cNvPr id="16" name="Picture 4" descr="http://www.clker.com/cliparts/7/e/a/9/11949845501937991943silhouette_male_2.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0694" y="1899395"/>
            <a:ext cx="806446" cy="299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8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8044782" y="546011"/>
            <a:ext cx="1708818" cy="8460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kommen</a:t>
            </a:r>
            <a:endParaRPr lang="en-GB" sz="2400" b="1" dirty="0">
              <a:solidFill>
                <a:srgbClr val="002060"/>
              </a:solidFill>
              <a:latin typeface="Century Gothic" panose="020B0502020202020204" pitchFamily="34" charset="0"/>
            </a:endParaRPr>
          </a:p>
        </p:txBody>
      </p:sp>
      <p:sp>
        <p:nvSpPr>
          <p:cNvPr id="16" name="TextBox 15"/>
          <p:cNvSpPr txBox="1"/>
          <p:nvPr/>
        </p:nvSpPr>
        <p:spPr>
          <a:xfrm rot="20987925">
            <a:off x="4613819" y="2581156"/>
            <a:ext cx="3962777" cy="1200329"/>
          </a:xfrm>
          <a:prstGeom prst="rect">
            <a:avLst/>
          </a:prstGeom>
          <a:noFill/>
        </p:spPr>
        <p:txBody>
          <a:bodyPr wrap="square" rtlCol="0">
            <a:spAutoFit/>
          </a:bodyPr>
          <a:lstStyle/>
          <a:p>
            <a:pPr algn="ctr"/>
            <a:r>
              <a:rPr lang="en-GB" sz="7200" dirty="0"/>
              <a:t>[to come]</a:t>
            </a:r>
          </a:p>
        </p:txBody>
      </p:sp>
    </p:spTree>
    <p:extLst>
      <p:ext uri="{BB962C8B-B14F-4D97-AF65-F5344CB8AC3E}">
        <p14:creationId xmlns:p14="http://schemas.microsoft.com/office/powerpoint/2010/main" val="11073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9038568" y="4055125"/>
            <a:ext cx="2649340" cy="842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Mädchen</a:t>
            </a:r>
            <a:endParaRPr lang="en-GB" sz="2400" b="1"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671" y="2041452"/>
            <a:ext cx="3321823" cy="2319740"/>
          </a:xfrm>
          <a:prstGeom prst="rect">
            <a:avLst/>
          </a:prstGeom>
        </p:spPr>
      </p:pic>
    </p:spTree>
    <p:extLst>
      <p:ext uri="{BB962C8B-B14F-4D97-AF65-F5344CB8AC3E}">
        <p14:creationId xmlns:p14="http://schemas.microsoft.com/office/powerpoint/2010/main" val="27397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pic>
        <p:nvPicPr>
          <p:cNvPr id="4" name="Picture 3" descr="boy in a group pointing out at 'you'"/>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721664"/>
            <a:ext cx="5687568" cy="3904488"/>
          </a:xfrm>
          <a:prstGeom prst="rect">
            <a:avLst/>
          </a:prstGeom>
        </p:spPr>
      </p:pic>
      <p:sp>
        <p:nvSpPr>
          <p:cNvPr id="2" name="Rectangle 1"/>
          <p:cNvSpPr/>
          <p:nvPr/>
        </p:nvSpPr>
        <p:spPr>
          <a:xfrm>
            <a:off x="5015558" y="4326872"/>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817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u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1513489" y="2903651"/>
            <a:ext cx="2085109" cy="842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Nacht</a:t>
            </a:r>
            <a:endParaRPr lang="en-GB" sz="2400" b="1"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872" y="2139380"/>
            <a:ext cx="2552045" cy="2284080"/>
          </a:xfrm>
          <a:prstGeom prst="rect">
            <a:avLst/>
          </a:prstGeom>
        </p:spPr>
      </p:pic>
    </p:spTree>
    <p:extLst>
      <p:ext uri="{BB962C8B-B14F-4D97-AF65-F5344CB8AC3E}">
        <p14:creationId xmlns:p14="http://schemas.microsoft.com/office/powerpoint/2010/main" val="27018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9029603" y="2762220"/>
            <a:ext cx="2658305" cy="842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Vater</a:t>
            </a:r>
            <a:endParaRPr lang="en-GB" sz="2400" b="1"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220" y="1877603"/>
            <a:ext cx="2612945" cy="2661827"/>
          </a:xfrm>
          <a:prstGeom prst="rect">
            <a:avLst/>
          </a:prstGeom>
        </p:spPr>
      </p:pic>
    </p:spTree>
    <p:extLst>
      <p:ext uri="{BB962C8B-B14F-4D97-AF65-F5344CB8AC3E}">
        <p14:creationId xmlns:p14="http://schemas.microsoft.com/office/powerpoint/2010/main" val="24190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Vokabeln</a:t>
            </a:r>
          </a:p>
        </p:txBody>
      </p:sp>
      <p:sp>
        <p:nvSpPr>
          <p:cNvPr id="3" name="Rounded Rectangle 2"/>
          <p:cNvSpPr/>
          <p:nvPr/>
        </p:nvSpPr>
        <p:spPr>
          <a:xfrm>
            <a:off x="4840575" y="254515"/>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J_ _ _ _</a:t>
            </a:r>
          </a:p>
        </p:txBody>
      </p:sp>
      <p:sp>
        <p:nvSpPr>
          <p:cNvPr id="4" name="Rounded Rectangle 3"/>
          <p:cNvSpPr/>
          <p:nvPr/>
        </p:nvSpPr>
        <p:spPr>
          <a:xfrm>
            <a:off x="8044782" y="557207"/>
            <a:ext cx="170881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k_ _ _ _ _ </a:t>
            </a:r>
          </a:p>
        </p:txBody>
      </p:sp>
      <p:sp>
        <p:nvSpPr>
          <p:cNvPr id="5" name="Rounded Rectangle 4"/>
          <p:cNvSpPr/>
          <p:nvPr/>
        </p:nvSpPr>
        <p:spPr>
          <a:xfrm>
            <a:off x="1229461" y="4059525"/>
            <a:ext cx="264576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a:t>
            </a:r>
          </a:p>
        </p:txBody>
      </p:sp>
      <p:sp>
        <p:nvSpPr>
          <p:cNvPr id="6" name="Rounded Rectangle 5"/>
          <p:cNvSpPr/>
          <p:nvPr/>
        </p:nvSpPr>
        <p:spPr>
          <a:xfrm>
            <a:off x="1418652" y="1720280"/>
            <a:ext cx="163855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s_ _ _ _ _</a:t>
            </a:r>
          </a:p>
        </p:txBody>
      </p:sp>
      <p:sp>
        <p:nvSpPr>
          <p:cNvPr id="7" name="Rounded Rectangle 6"/>
          <p:cNvSpPr/>
          <p:nvPr/>
        </p:nvSpPr>
        <p:spPr>
          <a:xfrm>
            <a:off x="1506085" y="2903651"/>
            <a:ext cx="20925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N_ _ _ _ </a:t>
            </a:r>
          </a:p>
        </p:txBody>
      </p:sp>
      <p:sp>
        <p:nvSpPr>
          <p:cNvPr id="8" name="Rounded Rectangle 7"/>
          <p:cNvSpPr/>
          <p:nvPr/>
        </p:nvSpPr>
        <p:spPr>
          <a:xfrm>
            <a:off x="4953220"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a:t>
            </a:r>
          </a:p>
        </p:txBody>
      </p:sp>
      <p:sp>
        <p:nvSpPr>
          <p:cNvPr id="9" name="Rounded Rectangle 8"/>
          <p:cNvSpPr/>
          <p:nvPr/>
        </p:nvSpPr>
        <p:spPr>
          <a:xfrm>
            <a:off x="1840523" y="623359"/>
            <a:ext cx="243336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K_ _ _ _ _ </a:t>
            </a:r>
          </a:p>
        </p:txBody>
      </p:sp>
      <p:sp>
        <p:nvSpPr>
          <p:cNvPr id="10" name="Rounded Rectangle 9"/>
          <p:cNvSpPr/>
          <p:nvPr/>
        </p:nvSpPr>
        <p:spPr>
          <a:xfrm>
            <a:off x="9138708" y="157209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_ _ _</a:t>
            </a:r>
          </a:p>
        </p:txBody>
      </p:sp>
      <p:sp>
        <p:nvSpPr>
          <p:cNvPr id="11" name="Rounded Rectangle 10"/>
          <p:cNvSpPr/>
          <p:nvPr/>
        </p:nvSpPr>
        <p:spPr>
          <a:xfrm>
            <a:off x="9038568" y="2762220"/>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V_ _ _ _  </a:t>
            </a:r>
          </a:p>
        </p:txBody>
      </p:sp>
      <p:sp>
        <p:nvSpPr>
          <p:cNvPr id="12" name="Rounded Rectangle 11"/>
          <p:cNvSpPr/>
          <p:nvPr/>
        </p:nvSpPr>
        <p:spPr>
          <a:xfrm>
            <a:off x="2237927" y="5328980"/>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T_ _ </a:t>
            </a:r>
          </a:p>
        </p:txBody>
      </p:sp>
      <p:sp>
        <p:nvSpPr>
          <p:cNvPr id="13" name="Rounded Rectangle 12"/>
          <p:cNvSpPr/>
          <p:nvPr/>
        </p:nvSpPr>
        <p:spPr>
          <a:xfrm>
            <a:off x="9038568" y="4059525"/>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M_ _ _ _ _ _ </a:t>
            </a:r>
          </a:p>
        </p:txBody>
      </p:sp>
      <p:sp>
        <p:nvSpPr>
          <p:cNvPr id="14" name="Rounded Rectangle 13"/>
          <p:cNvSpPr/>
          <p:nvPr/>
        </p:nvSpPr>
        <p:spPr>
          <a:xfrm>
            <a:off x="7484543" y="5328980"/>
            <a:ext cx="403492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d_ _ C_ _ _ _ _ _ _ _ _ _ _ _ </a:t>
            </a:r>
          </a:p>
        </p:txBody>
      </p:sp>
      <p:sp>
        <p:nvSpPr>
          <p:cNvPr id="15" name="Rounded Rectangle 14"/>
          <p:cNvSpPr/>
          <p:nvPr/>
        </p:nvSpPr>
        <p:spPr>
          <a:xfrm>
            <a:off x="2237928" y="5324580"/>
            <a:ext cx="1866900" cy="842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Tür</a:t>
            </a:r>
            <a:endParaRPr lang="en-GB" sz="2400" b="1"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3127" y="1807778"/>
            <a:ext cx="1757950" cy="2863946"/>
          </a:xfrm>
          <a:prstGeom prst="rect">
            <a:avLst/>
          </a:prstGeom>
        </p:spPr>
      </p:pic>
    </p:spTree>
    <p:extLst>
      <p:ext uri="{BB962C8B-B14F-4D97-AF65-F5344CB8AC3E}">
        <p14:creationId xmlns:p14="http://schemas.microsoft.com/office/powerpoint/2010/main" val="34503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fontScale="90000"/>
          </a:bodyPr>
          <a:lstStyle/>
          <a:p>
            <a:pPr algn="l"/>
            <a:r>
              <a:rPr lang="en-GB" sz="4000" b="1">
                <a:solidFill>
                  <a:prstClr val="white"/>
                </a:solidFill>
              </a:rPr>
              <a:t>Narrating with nouns – </a:t>
            </a:r>
            <a:br>
              <a:rPr lang="en-GB" sz="4000" b="1">
                <a:solidFill>
                  <a:prstClr val="white"/>
                </a:solidFill>
              </a:rPr>
            </a:br>
            <a:r>
              <a:rPr lang="en-GB" sz="4000" b="1">
                <a:solidFill>
                  <a:prstClr val="white"/>
                </a:solidFill>
              </a:rPr>
              <a:t>using gender and words for 'the' correctly</a:t>
            </a:r>
            <a:endParaRPr lang="en-GB" sz="4000" b="1" dirty="0">
              <a:solidFill>
                <a:prstClr val="white"/>
              </a:solidFill>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lstStyle/>
          <a:p>
            <a:pPr algn="l">
              <a:lnSpc>
                <a:spcPct val="100000"/>
              </a:lnSpc>
            </a:pPr>
            <a:r>
              <a:rPr lang="de-DE" b="1">
                <a:solidFill>
                  <a:prstClr val="white"/>
                </a:solidFill>
              </a:rPr>
              <a:t>Definite articles - singular</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41156" y="3726260"/>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[u]</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a:solidFill>
                  <a:prstClr val="white"/>
                </a:solidFill>
                <a:latin typeface="Century Gothic" panose="020B0502020202020204" pitchFamily="34" charset="0"/>
              </a:rPr>
              <a:t>5</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24</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Leigh McClelland</a:t>
            </a:r>
            <a:r>
              <a:rPr lang="en-GB" sz="1400" dirty="0">
                <a:solidFill>
                  <a:schemeClr val="bg1"/>
                </a:solidFill>
                <a:latin typeface="Century Gothic" panose="020B0502020202020204" pitchFamily="34" charset="0"/>
              </a:rPr>
              <a:t> </a:t>
            </a:r>
            <a:r>
              <a:rPr lang="en-GB" sz="1400" dirty="0">
                <a:solidFill>
                  <a:prstClr val="white"/>
                </a:solidFill>
                <a:latin typeface="Century Gothic" panose="020B0502020202020204" pitchFamily="34" charset="0"/>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15/12/21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1158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038" y="1356517"/>
            <a:ext cx="8702211" cy="584775"/>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German vowels can be </a:t>
            </a:r>
            <a:r>
              <a:rPr lang="en-GB" sz="3200" b="1" dirty="0">
                <a:solidFill>
                  <a:srgbClr val="002060"/>
                </a:solidFill>
                <a:latin typeface="Century Gothic" panose="020B0502020202020204" pitchFamily="34" charset="0"/>
              </a:rPr>
              <a:t>short </a:t>
            </a:r>
            <a:r>
              <a:rPr lang="en-GB" sz="3200" dirty="0">
                <a:solidFill>
                  <a:srgbClr val="002060"/>
                </a:solidFill>
                <a:latin typeface="Century Gothic" panose="020B0502020202020204" pitchFamily="34" charset="0"/>
              </a:rPr>
              <a:t>or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a:t>
            </a:r>
          </a:p>
        </p:txBody>
      </p:sp>
      <p:sp>
        <p:nvSpPr>
          <p:cNvPr id="4" name="Rectangle 3"/>
          <p:cNvSpPr/>
          <p:nvPr/>
        </p:nvSpPr>
        <p:spPr>
          <a:xfrm>
            <a:off x="300037" y="1954960"/>
            <a:ext cx="10432130" cy="1077218"/>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short</a:t>
            </a:r>
            <a:r>
              <a:rPr lang="en-GB" sz="3200" dirty="0">
                <a:solidFill>
                  <a:srgbClr val="002060"/>
                </a:solidFill>
                <a:latin typeface="Century Gothic" panose="020B0502020202020204" pitchFamily="34" charset="0"/>
              </a:rPr>
              <a:t> when followed by more than one consonant, e.g., </a:t>
            </a:r>
            <a:r>
              <a:rPr lang="en-GB" sz="3200" dirty="0" err="1">
                <a:solidFill>
                  <a:srgbClr val="002060"/>
                </a:solidFill>
                <a:latin typeface="Century Gothic" panose="020B0502020202020204" pitchFamily="34" charset="0"/>
              </a:rPr>
              <a:t>h</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ndert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n</a:t>
            </a:r>
            <a:r>
              <a:rPr lang="en-GB" sz="3200" b="1"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tzen</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
        <p:nvSpPr>
          <p:cNvPr id="5" name="Rectangle 4"/>
          <p:cNvSpPr/>
          <p:nvPr/>
        </p:nvSpPr>
        <p:spPr>
          <a:xfrm>
            <a:off x="300038" y="3142415"/>
            <a:ext cx="12724300" cy="2062103"/>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 when:</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there is a double vowel </a:t>
            </a:r>
            <a:r>
              <a:rPr lang="en-GB" sz="2400" i="1" dirty="0">
                <a:solidFill>
                  <a:srgbClr val="002060"/>
                </a:solidFill>
                <a:latin typeface="Century Gothic" panose="020B0502020202020204" pitchFamily="34" charset="0"/>
              </a:rPr>
              <a:t>(no examples of ‘</a:t>
            </a:r>
            <a:r>
              <a:rPr lang="en-GB" sz="2400" i="1" dirty="0" err="1">
                <a:solidFill>
                  <a:srgbClr val="002060"/>
                </a:solidFill>
                <a:latin typeface="Century Gothic" panose="020B0502020202020204" pitchFamily="34" charset="0"/>
              </a:rPr>
              <a:t>uu</a:t>
            </a:r>
            <a:r>
              <a:rPr lang="en-GB" sz="2400" i="1" dirty="0">
                <a:solidFill>
                  <a:srgbClr val="002060"/>
                </a:solidFill>
                <a:latin typeface="Century Gothic" panose="020B0502020202020204" pitchFamily="34" charset="0"/>
              </a:rPr>
              <a:t>’ in German)</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when followed by the letter ‘h’, e.g., </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hr</a:t>
            </a:r>
            <a:r>
              <a:rPr lang="en-GB" sz="3200" dirty="0">
                <a:solidFill>
                  <a:srgbClr val="002060"/>
                </a:solidFill>
                <a:latin typeface="Century Gothic" panose="020B0502020202020204" pitchFamily="34" charset="0"/>
              </a:rPr>
              <a:t>, </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by a single consonant, e.g., </a:t>
            </a:r>
            <a:r>
              <a:rPr lang="en-GB" sz="3200" dirty="0" err="1">
                <a:solidFill>
                  <a:srgbClr val="002060"/>
                </a:solidFill>
                <a:latin typeface="Century Gothic" panose="020B0502020202020204" pitchFamily="34" charset="0"/>
              </a:rPr>
              <a:t>absol</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t</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pic>
        <p:nvPicPr>
          <p:cNvPr id="6" name="Picture 5">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a:extLst>
              <a:ext uri="{FF2B5EF4-FFF2-40B4-BE49-F238E27FC236}">
                <a16:creationId xmlns:a16="http://schemas.microsoft.com/office/drawing/2014/main" id="{58DDB147-7E23-DC47-A7BB-F7F8CF360935}"/>
              </a:ext>
            </a:extLst>
          </p:cNvPr>
          <p:cNvSpPr txBox="1">
            <a:spLocks/>
          </p:cNvSpPr>
          <p:nvPr/>
        </p:nvSpPr>
        <p:spPr>
          <a:xfrm>
            <a:off x="139617" y="375091"/>
            <a:ext cx="374508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8" name="Oval 7"/>
          <p:cNvSpPr/>
          <p:nvPr/>
        </p:nvSpPr>
        <p:spPr>
          <a:xfrm>
            <a:off x="5516102" y="2496299"/>
            <a:ext cx="573437" cy="5497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7315670" y="2462956"/>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9311866" y="4127300"/>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8563761" y="4665909"/>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0" y="346221"/>
            <a:ext cx="10515600" cy="1325563"/>
          </a:xfrm>
        </p:spPr>
        <p:txBody>
          <a:bodyPr/>
          <a:lstStyle/>
          <a:p>
            <a:r>
              <a:rPr lang="en-GB" b="1">
                <a:solidFill>
                  <a:prstClr val="white"/>
                </a:solidFill>
              </a:rPr>
              <a:t>Vowels</a:t>
            </a:r>
            <a:br>
              <a:rPr lang="en-GB" b="1">
                <a:solidFill>
                  <a:prstClr val="white"/>
                </a:solidFill>
              </a:rPr>
            </a:br>
            <a:endParaRPr lang="en-GB"/>
          </a:p>
        </p:txBody>
      </p:sp>
    </p:spTree>
    <p:extLst>
      <p:ext uri="{BB962C8B-B14F-4D97-AF65-F5344CB8AC3E}">
        <p14:creationId xmlns:p14="http://schemas.microsoft.com/office/powerpoint/2010/main" val="22513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4" name="Title 3"/>
          <p:cNvSpPr txBox="1">
            <a:spLocks/>
          </p:cNvSpPr>
          <p:nvPr/>
        </p:nvSpPr>
        <p:spPr>
          <a:xfrm>
            <a:off x="19463" y="306509"/>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6" name="TextBox 5"/>
          <p:cNvSpPr txBox="1"/>
          <p:nvPr/>
        </p:nvSpPr>
        <p:spPr>
          <a:xfrm>
            <a:off x="8149750" y="90664"/>
            <a:ext cx="4596905"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Was </a:t>
            </a:r>
            <a:r>
              <a:rPr lang="en-GB" sz="3600" b="1" dirty="0" err="1">
                <a:solidFill>
                  <a:srgbClr val="000066"/>
                </a:solidFill>
                <a:latin typeface="Century Gothic" panose="020B0502020202020204" pitchFamily="34" charset="0"/>
              </a:rPr>
              <a:t>passt</a:t>
            </a:r>
            <a:r>
              <a:rPr lang="en-GB" sz="3600" b="1" dirty="0">
                <a:solidFill>
                  <a:srgbClr val="000066"/>
                </a:solidFill>
                <a:latin typeface="Century Gothic" panose="020B0502020202020204" pitchFamily="34" charset="0"/>
              </a:rPr>
              <a:t> </a:t>
            </a:r>
            <a:r>
              <a:rPr lang="en-GB" sz="3600" b="1" dirty="0" err="1">
                <a:solidFill>
                  <a:srgbClr val="000066"/>
                </a:solidFill>
                <a:latin typeface="Century Gothic" panose="020B0502020202020204" pitchFamily="34" charset="0"/>
              </a:rPr>
              <a:t>nicht</a:t>
            </a:r>
            <a:r>
              <a:rPr lang="en-GB" sz="3600" b="1" dirty="0">
                <a:solidFill>
                  <a:srgbClr val="000066"/>
                </a:solidFill>
                <a:latin typeface="Century Gothic" panose="020B0502020202020204" pitchFamily="34" charset="0"/>
              </a:rPr>
              <a:t>?</a:t>
            </a:r>
          </a:p>
        </p:txBody>
      </p:sp>
      <p:sp>
        <p:nvSpPr>
          <p:cNvPr id="7" name="TextBox 6"/>
          <p:cNvSpPr txBox="1"/>
          <p:nvPr/>
        </p:nvSpPr>
        <p:spPr>
          <a:xfrm>
            <a:off x="67652" y="1841513"/>
            <a:ext cx="589669"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R.</a:t>
            </a:r>
          </a:p>
        </p:txBody>
      </p:sp>
      <p:sp>
        <p:nvSpPr>
          <p:cNvPr id="8" name="Oval 7"/>
          <p:cNvSpPr/>
          <p:nvPr/>
        </p:nvSpPr>
        <p:spPr>
          <a:xfrm>
            <a:off x="4215117" y="1649118"/>
            <a:ext cx="1530686" cy="1007151"/>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60435" y="3303372"/>
            <a:ext cx="589669"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S.</a:t>
            </a:r>
          </a:p>
        </p:txBody>
      </p:sp>
      <p:sp>
        <p:nvSpPr>
          <p:cNvPr id="10" name="TextBox 9"/>
          <p:cNvSpPr txBox="1"/>
          <p:nvPr/>
        </p:nvSpPr>
        <p:spPr>
          <a:xfrm>
            <a:off x="745401" y="1848769"/>
            <a:ext cx="1805830" cy="646331"/>
          </a:xfrm>
          <a:prstGeom prst="rect">
            <a:avLst/>
          </a:prstGeom>
          <a:noFill/>
        </p:spPr>
        <p:txBody>
          <a:bodyPr wrap="square" rtlCol="0">
            <a:spAutoFit/>
          </a:bodyPr>
          <a:lstStyle/>
          <a:p>
            <a:pPr algn="ctr"/>
            <a:r>
              <a:rPr lang="en-GB" sz="3600" dirty="0">
                <a:solidFill>
                  <a:srgbClr val="000066"/>
                </a:solidFill>
                <a:latin typeface="Century Gothic" panose="020B0502020202020204" pitchFamily="34" charset="0"/>
              </a:rPr>
              <a:t>und  / </a:t>
            </a:r>
            <a:endParaRPr lang="en-GB" sz="2400" dirty="0">
              <a:solidFill>
                <a:srgbClr val="000066"/>
              </a:solidFill>
              <a:latin typeface="Century Gothic" panose="020B0502020202020204" pitchFamily="34" charset="0"/>
            </a:endParaRPr>
          </a:p>
        </p:txBody>
      </p:sp>
      <p:sp>
        <p:nvSpPr>
          <p:cNvPr id="11" name="Oval 10"/>
          <p:cNvSpPr/>
          <p:nvPr/>
        </p:nvSpPr>
        <p:spPr>
          <a:xfrm>
            <a:off x="2551231" y="3229869"/>
            <a:ext cx="1457383" cy="879371"/>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67652" y="4837989"/>
            <a:ext cx="589669"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T.</a:t>
            </a:r>
          </a:p>
        </p:txBody>
      </p:sp>
      <p:sp>
        <p:nvSpPr>
          <p:cNvPr id="13" name="Oval 12"/>
          <p:cNvSpPr/>
          <p:nvPr/>
        </p:nvSpPr>
        <p:spPr>
          <a:xfrm>
            <a:off x="448709" y="4890156"/>
            <a:ext cx="2279872" cy="619600"/>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6343754" y="1841513"/>
            <a:ext cx="888900"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U.</a:t>
            </a:r>
          </a:p>
        </p:txBody>
      </p:sp>
      <p:sp>
        <p:nvSpPr>
          <p:cNvPr id="15" name="TextBox 14"/>
          <p:cNvSpPr txBox="1"/>
          <p:nvPr/>
        </p:nvSpPr>
        <p:spPr>
          <a:xfrm>
            <a:off x="6336537" y="3303372"/>
            <a:ext cx="888900" cy="646331"/>
          </a:xfrm>
          <a:prstGeom prst="rect">
            <a:avLst/>
          </a:prstGeom>
          <a:noFill/>
        </p:spPr>
        <p:txBody>
          <a:bodyPr wrap="square" rtlCol="0">
            <a:spAutoFit/>
          </a:bodyPr>
          <a:lstStyle/>
          <a:p>
            <a:r>
              <a:rPr lang="en-GB" sz="3600" b="1" dirty="0">
                <a:solidFill>
                  <a:srgbClr val="000066"/>
                </a:solidFill>
                <a:latin typeface="Century Gothic" panose="020B0502020202020204" pitchFamily="34" charset="0"/>
              </a:rPr>
              <a:t>V.</a:t>
            </a:r>
          </a:p>
        </p:txBody>
      </p:sp>
      <p:sp>
        <p:nvSpPr>
          <p:cNvPr id="16" name="Oval 15"/>
          <p:cNvSpPr/>
          <p:nvPr/>
        </p:nvSpPr>
        <p:spPr>
          <a:xfrm>
            <a:off x="6780987" y="1722608"/>
            <a:ext cx="1722137" cy="920976"/>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8927967" y="3230718"/>
            <a:ext cx="1720541" cy="828116"/>
          </a:xfrm>
          <a:prstGeom prst="ellipse">
            <a:avLst/>
          </a:prstGeom>
          <a:noFill/>
          <a:ln w="5715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TextBox 17"/>
          <p:cNvSpPr txBox="1"/>
          <p:nvPr/>
        </p:nvSpPr>
        <p:spPr>
          <a:xfrm>
            <a:off x="2048343" y="1829529"/>
            <a:ext cx="2583815" cy="646331"/>
          </a:xfrm>
          <a:prstGeom prst="rect">
            <a:avLst/>
          </a:prstGeom>
          <a:noFill/>
        </p:spPr>
        <p:txBody>
          <a:bodyPr wrap="square" rtlCol="0">
            <a:spAutoFit/>
          </a:bodyPr>
          <a:lstStyle/>
          <a:p>
            <a:pPr algn="ctr"/>
            <a:r>
              <a:rPr lang="en-GB" sz="3600" dirty="0" err="1">
                <a:solidFill>
                  <a:srgbClr val="000066"/>
                </a:solidFill>
                <a:latin typeface="Century Gothic" panose="020B0502020202020204" pitchFamily="34" charset="0"/>
              </a:rPr>
              <a:t>putzen</a:t>
            </a:r>
            <a:r>
              <a:rPr lang="en-GB" sz="3600" dirty="0">
                <a:solidFill>
                  <a:srgbClr val="000066"/>
                </a:solidFill>
                <a:latin typeface="Century Gothic" panose="020B0502020202020204" pitchFamily="34" charset="0"/>
              </a:rPr>
              <a:t>  /</a:t>
            </a:r>
            <a:endParaRPr lang="en-GB" sz="2400" dirty="0">
              <a:solidFill>
                <a:srgbClr val="000066"/>
              </a:solidFill>
              <a:latin typeface="Century Gothic" panose="020B0502020202020204" pitchFamily="34" charset="0"/>
            </a:endParaRPr>
          </a:p>
        </p:txBody>
      </p:sp>
      <p:sp>
        <p:nvSpPr>
          <p:cNvPr id="19" name="TextBox 18"/>
          <p:cNvSpPr txBox="1"/>
          <p:nvPr/>
        </p:nvSpPr>
        <p:spPr>
          <a:xfrm>
            <a:off x="4215117" y="1846889"/>
            <a:ext cx="1437583" cy="646331"/>
          </a:xfrm>
          <a:prstGeom prst="rect">
            <a:avLst/>
          </a:prstGeom>
          <a:noFill/>
        </p:spPr>
        <p:txBody>
          <a:bodyPr wrap="square" rtlCol="0">
            <a:spAutoFit/>
          </a:bodyPr>
          <a:lstStyle/>
          <a:p>
            <a:pPr algn="ctr"/>
            <a:r>
              <a:rPr lang="en-GB" sz="3600" dirty="0">
                <a:solidFill>
                  <a:srgbClr val="000066"/>
                </a:solidFill>
                <a:latin typeface="Century Gothic" panose="020B0502020202020204" pitchFamily="34" charset="0"/>
              </a:rPr>
              <a:t>du</a:t>
            </a:r>
            <a:endParaRPr lang="en-GB" sz="2400" dirty="0">
              <a:solidFill>
                <a:srgbClr val="000066"/>
              </a:solidFill>
              <a:latin typeface="Century Gothic" panose="020B0502020202020204" pitchFamily="34" charset="0"/>
            </a:endParaRPr>
          </a:p>
        </p:txBody>
      </p:sp>
      <p:sp>
        <p:nvSpPr>
          <p:cNvPr id="20" name="TextBox 19"/>
          <p:cNvSpPr txBox="1"/>
          <p:nvPr/>
        </p:nvSpPr>
        <p:spPr>
          <a:xfrm>
            <a:off x="457338" y="4938346"/>
            <a:ext cx="2652299"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die Uniform  /</a:t>
            </a:r>
            <a:endParaRPr lang="en-GB" dirty="0">
              <a:solidFill>
                <a:srgbClr val="000066"/>
              </a:solidFill>
              <a:latin typeface="Century Gothic" panose="020B0502020202020204" pitchFamily="34" charset="0"/>
            </a:endParaRPr>
          </a:p>
        </p:txBody>
      </p:sp>
      <p:sp>
        <p:nvSpPr>
          <p:cNvPr id="21" name="TextBox 20"/>
          <p:cNvSpPr txBox="1"/>
          <p:nvPr/>
        </p:nvSpPr>
        <p:spPr>
          <a:xfrm>
            <a:off x="2328461" y="3419929"/>
            <a:ext cx="2403369"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der Hut  /</a:t>
            </a:r>
            <a:endParaRPr lang="en-GB" dirty="0">
              <a:solidFill>
                <a:srgbClr val="000066"/>
              </a:solidFill>
              <a:latin typeface="Century Gothic" panose="020B0502020202020204" pitchFamily="34" charset="0"/>
            </a:endParaRPr>
          </a:p>
        </p:txBody>
      </p:sp>
      <p:sp>
        <p:nvSpPr>
          <p:cNvPr id="22" name="TextBox 21"/>
          <p:cNvSpPr txBox="1"/>
          <p:nvPr/>
        </p:nvSpPr>
        <p:spPr>
          <a:xfrm>
            <a:off x="4008614" y="3419929"/>
            <a:ext cx="2501994"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der </a:t>
            </a:r>
            <a:r>
              <a:rPr lang="en-GB" sz="2800" dirty="0" err="1">
                <a:solidFill>
                  <a:srgbClr val="000066"/>
                </a:solidFill>
                <a:latin typeface="Century Gothic" panose="020B0502020202020204" pitchFamily="34" charset="0"/>
              </a:rPr>
              <a:t>Grund</a:t>
            </a:r>
            <a:endParaRPr lang="en-GB" dirty="0">
              <a:solidFill>
                <a:srgbClr val="000066"/>
              </a:solidFill>
              <a:latin typeface="Century Gothic" panose="020B0502020202020204" pitchFamily="34" charset="0"/>
            </a:endParaRPr>
          </a:p>
        </p:txBody>
      </p:sp>
      <p:sp>
        <p:nvSpPr>
          <p:cNvPr id="23" name="TextBox 22"/>
          <p:cNvSpPr txBox="1"/>
          <p:nvPr/>
        </p:nvSpPr>
        <p:spPr>
          <a:xfrm>
            <a:off x="446631" y="3407944"/>
            <a:ext cx="2403369" cy="523220"/>
          </a:xfrm>
          <a:prstGeom prst="rect">
            <a:avLst/>
          </a:prstGeom>
          <a:noFill/>
        </p:spPr>
        <p:txBody>
          <a:bodyPr wrap="square" rtlCol="0">
            <a:spAutoFit/>
          </a:bodyPr>
          <a:lstStyle/>
          <a:p>
            <a:pPr algn="ctr"/>
            <a:r>
              <a:rPr lang="en-GB" sz="2800" dirty="0">
                <a:solidFill>
                  <a:srgbClr val="000066"/>
                </a:solidFill>
                <a:latin typeface="Century Gothic" panose="020B0502020202020204" pitchFamily="34" charset="0"/>
              </a:rPr>
              <a:t>die Mutter /</a:t>
            </a:r>
            <a:endParaRPr lang="en-GB" dirty="0">
              <a:solidFill>
                <a:srgbClr val="000066"/>
              </a:solidFill>
              <a:latin typeface="Century Gothic" panose="020B0502020202020204" pitchFamily="34" charset="0"/>
            </a:endParaRPr>
          </a:p>
        </p:txBody>
      </p:sp>
      <p:sp>
        <p:nvSpPr>
          <p:cNvPr id="24" name="TextBox 23"/>
          <p:cNvSpPr txBox="1"/>
          <p:nvPr/>
        </p:nvSpPr>
        <p:spPr>
          <a:xfrm>
            <a:off x="2789007" y="4938346"/>
            <a:ext cx="2694403"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die </a:t>
            </a:r>
            <a:r>
              <a:rPr lang="en-GB" sz="2800" dirty="0" err="1">
                <a:solidFill>
                  <a:srgbClr val="000066"/>
                </a:solidFill>
                <a:latin typeface="Century Gothic" panose="020B0502020202020204" pitchFamily="34" charset="0"/>
              </a:rPr>
              <a:t>Nummer</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25" name="TextBox 24"/>
          <p:cNvSpPr txBox="1"/>
          <p:nvPr/>
        </p:nvSpPr>
        <p:spPr>
          <a:xfrm>
            <a:off x="5228220" y="4935265"/>
            <a:ext cx="2439212" cy="523220"/>
          </a:xfrm>
          <a:prstGeom prst="rect">
            <a:avLst/>
          </a:prstGeom>
          <a:noFill/>
        </p:spPr>
        <p:txBody>
          <a:bodyPr wrap="square" rtlCol="0">
            <a:spAutoFit/>
          </a:bodyPr>
          <a:lstStyle/>
          <a:p>
            <a:r>
              <a:rPr lang="en-GB" sz="2800" dirty="0" err="1">
                <a:solidFill>
                  <a:srgbClr val="000066"/>
                </a:solidFill>
                <a:latin typeface="Century Gothic" panose="020B0502020202020204" pitchFamily="34" charset="0"/>
              </a:rPr>
              <a:t>gesund</a:t>
            </a:r>
            <a:endParaRPr lang="en-GB" dirty="0">
              <a:solidFill>
                <a:srgbClr val="000066"/>
              </a:solidFill>
              <a:latin typeface="Century Gothic" panose="020B0502020202020204" pitchFamily="34" charset="0"/>
            </a:endParaRPr>
          </a:p>
        </p:txBody>
      </p:sp>
      <p:sp>
        <p:nvSpPr>
          <p:cNvPr id="26" name="TextBox 25"/>
          <p:cNvSpPr txBox="1"/>
          <p:nvPr/>
        </p:nvSpPr>
        <p:spPr>
          <a:xfrm>
            <a:off x="6880984" y="1939461"/>
            <a:ext cx="2439212"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Zug /</a:t>
            </a:r>
            <a:endParaRPr lang="en-GB" dirty="0">
              <a:solidFill>
                <a:srgbClr val="000066"/>
              </a:solidFill>
              <a:latin typeface="Century Gothic" panose="020B0502020202020204" pitchFamily="34" charset="0"/>
            </a:endParaRPr>
          </a:p>
        </p:txBody>
      </p:sp>
      <p:sp>
        <p:nvSpPr>
          <p:cNvPr id="27" name="TextBox 26"/>
          <p:cNvSpPr txBox="1"/>
          <p:nvPr/>
        </p:nvSpPr>
        <p:spPr>
          <a:xfrm>
            <a:off x="9047281" y="3364927"/>
            <a:ext cx="2439212" cy="523220"/>
          </a:xfrm>
          <a:prstGeom prst="rect">
            <a:avLst/>
          </a:prstGeom>
          <a:noFill/>
        </p:spPr>
        <p:txBody>
          <a:bodyPr wrap="square" rtlCol="0">
            <a:spAutoFit/>
          </a:bodyPr>
          <a:lstStyle/>
          <a:p>
            <a:r>
              <a:rPr lang="en-GB" sz="2800" dirty="0" err="1">
                <a:solidFill>
                  <a:srgbClr val="000066"/>
                </a:solidFill>
                <a:latin typeface="Century Gothic" panose="020B0502020202020204" pitchFamily="34" charset="0"/>
              </a:rPr>
              <a:t>dunkel</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28" name="TextBox 27"/>
          <p:cNvSpPr txBox="1"/>
          <p:nvPr/>
        </p:nvSpPr>
        <p:spPr>
          <a:xfrm>
            <a:off x="10505576" y="1980947"/>
            <a:ext cx="2439212"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Hund</a:t>
            </a:r>
            <a:endParaRPr lang="en-GB" dirty="0">
              <a:solidFill>
                <a:srgbClr val="000066"/>
              </a:solidFill>
              <a:latin typeface="Century Gothic" panose="020B0502020202020204" pitchFamily="34" charset="0"/>
            </a:endParaRPr>
          </a:p>
        </p:txBody>
      </p:sp>
      <p:sp>
        <p:nvSpPr>
          <p:cNvPr id="29" name="TextBox 28"/>
          <p:cNvSpPr txBox="1"/>
          <p:nvPr/>
        </p:nvSpPr>
        <p:spPr>
          <a:xfrm>
            <a:off x="6922291" y="3392172"/>
            <a:ext cx="2991729"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a:t>
            </a:r>
            <a:r>
              <a:rPr lang="en-GB" sz="2800" dirty="0" err="1">
                <a:solidFill>
                  <a:srgbClr val="000066"/>
                </a:solidFill>
                <a:latin typeface="Century Gothic" panose="020B0502020202020204" pitchFamily="34" charset="0"/>
              </a:rPr>
              <a:t>Bruder</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30" name="TextBox 29"/>
          <p:cNvSpPr txBox="1"/>
          <p:nvPr/>
        </p:nvSpPr>
        <p:spPr>
          <a:xfrm>
            <a:off x="8467923" y="1967324"/>
            <a:ext cx="2439212" cy="523220"/>
          </a:xfrm>
          <a:prstGeom prst="rect">
            <a:avLst/>
          </a:prstGeom>
          <a:noFill/>
        </p:spPr>
        <p:txBody>
          <a:bodyPr wrap="square" rtlCol="0">
            <a:spAutoFit/>
          </a:bodyPr>
          <a:lstStyle/>
          <a:p>
            <a:r>
              <a:rPr lang="en-GB" sz="2800" dirty="0">
                <a:solidFill>
                  <a:srgbClr val="000066"/>
                </a:solidFill>
                <a:latin typeface="Century Gothic" panose="020B0502020202020204" pitchFamily="34" charset="0"/>
              </a:rPr>
              <a:t>der </a:t>
            </a:r>
            <a:r>
              <a:rPr lang="en-GB" sz="2800" dirty="0" err="1">
                <a:solidFill>
                  <a:srgbClr val="000066"/>
                </a:solidFill>
                <a:latin typeface="Century Gothic" panose="020B0502020202020204" pitchFamily="34" charset="0"/>
              </a:rPr>
              <a:t>Junge</a:t>
            </a:r>
            <a:r>
              <a:rPr lang="en-GB" sz="2800" dirty="0">
                <a:solidFill>
                  <a:srgbClr val="000066"/>
                </a:solidFill>
                <a:latin typeface="Century Gothic" panose="020B0502020202020204" pitchFamily="34" charset="0"/>
              </a:rPr>
              <a:t> /</a:t>
            </a:r>
            <a:endParaRPr lang="en-GB" dirty="0">
              <a:solidFill>
                <a:srgbClr val="000066"/>
              </a:solidFill>
              <a:latin typeface="Century Gothic" panose="020B0502020202020204" pitchFamily="34" charset="0"/>
            </a:endParaRPr>
          </a:p>
        </p:txBody>
      </p:sp>
      <p:sp>
        <p:nvSpPr>
          <p:cNvPr id="31" name="TextBox 30"/>
          <p:cNvSpPr txBox="1"/>
          <p:nvPr/>
        </p:nvSpPr>
        <p:spPr>
          <a:xfrm>
            <a:off x="10516258" y="3392172"/>
            <a:ext cx="2439212" cy="523220"/>
          </a:xfrm>
          <a:prstGeom prst="rect">
            <a:avLst/>
          </a:prstGeom>
          <a:noFill/>
        </p:spPr>
        <p:txBody>
          <a:bodyPr wrap="square" rtlCol="0">
            <a:spAutoFit/>
          </a:bodyPr>
          <a:lstStyle/>
          <a:p>
            <a:r>
              <a:rPr lang="en-GB" sz="2800" dirty="0" err="1">
                <a:solidFill>
                  <a:srgbClr val="000066"/>
                </a:solidFill>
                <a:latin typeface="Century Gothic" panose="020B0502020202020204" pitchFamily="34" charset="0"/>
              </a:rPr>
              <a:t>zu</a:t>
            </a:r>
            <a:r>
              <a:rPr lang="en-GB" sz="2800" dirty="0">
                <a:solidFill>
                  <a:srgbClr val="000066"/>
                </a:solidFill>
                <a:latin typeface="Century Gothic" panose="020B0502020202020204" pitchFamily="34" charset="0"/>
              </a:rPr>
              <a:t> </a:t>
            </a:r>
            <a:r>
              <a:rPr lang="en-GB" sz="2800" dirty="0" err="1">
                <a:solidFill>
                  <a:srgbClr val="000066"/>
                </a:solidFill>
                <a:latin typeface="Century Gothic" panose="020B0502020202020204" pitchFamily="34" charset="0"/>
              </a:rPr>
              <a:t>Hause</a:t>
            </a:r>
            <a:endParaRPr lang="en-GB" dirty="0">
              <a:solidFill>
                <a:srgbClr val="000066"/>
              </a:solidFill>
              <a:latin typeface="Century Gothic" panose="020B0502020202020204" pitchFamily="34" charset="0"/>
            </a:endParaRPr>
          </a:p>
        </p:txBody>
      </p:sp>
      <p:sp>
        <p:nvSpPr>
          <p:cNvPr id="2" name="Title 1"/>
          <p:cNvSpPr>
            <a:spLocks noGrp="1"/>
          </p:cNvSpPr>
          <p:nvPr>
            <p:ph type="title"/>
          </p:nvPr>
        </p:nvSpPr>
        <p:spPr>
          <a:xfrm>
            <a:off x="-10024" y="293745"/>
            <a:ext cx="10515600" cy="1325563"/>
          </a:xfrm>
        </p:spPr>
        <p:txBody>
          <a:bodyPr/>
          <a:lstStyle/>
          <a:p>
            <a:r>
              <a:rPr lang="en-GB" b="1">
                <a:solidFill>
                  <a:schemeClr val="bg1"/>
                </a:solidFill>
              </a:rPr>
              <a:t>‘U’: lang oder kurz?</a:t>
            </a:r>
            <a:br>
              <a:rPr lang="en-GB" b="1">
                <a:solidFill>
                  <a:schemeClr val="bg1"/>
                </a:solidFill>
              </a:rPr>
            </a:br>
            <a:endParaRPr lang="en-GB"/>
          </a:p>
        </p:txBody>
      </p:sp>
    </p:spTree>
    <p:extLst>
      <p:ext uri="{BB962C8B-B14F-4D97-AF65-F5344CB8AC3E}">
        <p14:creationId xmlns:p14="http://schemas.microsoft.com/office/powerpoint/2010/main" val="21069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1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heel(1)">
                                      <p:cBhvr>
                                        <p:cTn id="71" dur="1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heel(1)">
                                      <p:cBhvr>
                                        <p:cTn id="76"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3" grpId="0" animBg="1"/>
      <p:bldP spid="16" grpId="0" animBg="1"/>
      <p:bldP spid="17" grpId="0" animBg="1"/>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194431" cy="869950"/>
          </a:xfrm>
          <a:prstGeom prst="rect">
            <a:avLst/>
          </a:prstGeom>
        </p:spPr>
      </p:pic>
      <p:sp>
        <p:nvSpPr>
          <p:cNvPr id="4" name="Title 3"/>
          <p:cNvSpPr txBox="1">
            <a:spLocks/>
          </p:cNvSpPr>
          <p:nvPr/>
        </p:nvSpPr>
        <p:spPr>
          <a:xfrm>
            <a:off x="-1" y="294041"/>
            <a:ext cx="7426086"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66023869"/>
              </p:ext>
            </p:extLst>
          </p:nvPr>
        </p:nvGraphicFramePr>
        <p:xfrm>
          <a:off x="261815" y="1359876"/>
          <a:ext cx="10523416" cy="4806462"/>
        </p:xfrm>
        <a:graphic>
          <a:graphicData uri="http://schemas.openxmlformats.org/drawingml/2006/table">
            <a:tbl>
              <a:tblPr firstRow="1" bandRow="1">
                <a:tableStyleId>{5940675A-B579-460E-94D1-54222C63F5DA}</a:tableStyleId>
              </a:tblPr>
              <a:tblGrid>
                <a:gridCol w="10523416">
                  <a:extLst>
                    <a:ext uri="{9D8B030D-6E8A-4147-A177-3AD203B41FA5}">
                      <a16:colId xmlns:a16="http://schemas.microsoft.com/office/drawing/2014/main" val="20000"/>
                    </a:ext>
                  </a:extLst>
                </a:gridCol>
              </a:tblGrid>
              <a:tr h="801077">
                <a:tc>
                  <a:txBody>
                    <a:bodyPr/>
                    <a:lstStyle/>
                    <a:p>
                      <a:r>
                        <a:rPr lang="en-GB" sz="2400" dirty="0">
                          <a:solidFill>
                            <a:srgbClr val="000066"/>
                          </a:solidFill>
                          <a:latin typeface="Century Gothic" panose="020B0502020202020204" pitchFamily="34" charset="0"/>
                        </a:rPr>
                        <a:t>1. The family is at home. </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801077">
                <a:tc>
                  <a:txBody>
                    <a:bodyPr/>
                    <a:lstStyle/>
                    <a:p>
                      <a:r>
                        <a:rPr lang="en-GB" sz="2400" dirty="0">
                          <a:solidFill>
                            <a:srgbClr val="000066"/>
                          </a:solidFill>
                          <a:latin typeface="Century Gothic" panose="020B0502020202020204" pitchFamily="34" charset="0"/>
                        </a:rPr>
                        <a:t>2. The house is small</a:t>
                      </a:r>
                      <a:r>
                        <a:rPr lang="en-GB" sz="2400" baseline="0" dirty="0">
                          <a:solidFill>
                            <a:srgbClr val="000066"/>
                          </a:solidFill>
                          <a:latin typeface="Century Gothic" panose="020B0502020202020204" pitchFamily="34" charset="0"/>
                        </a:rPr>
                        <a:t> but the garden is big.</a:t>
                      </a:r>
                      <a:endParaRPr lang="en-GB" sz="2400" dirty="0">
                        <a:solidFill>
                          <a:srgbClr val="000066"/>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801077">
                <a:tc>
                  <a:txBody>
                    <a:bodyPr/>
                    <a:lstStyle/>
                    <a:p>
                      <a:r>
                        <a:rPr lang="en-GB" sz="2400" dirty="0">
                          <a:solidFill>
                            <a:srgbClr val="000066"/>
                          </a:solidFill>
                          <a:latin typeface="Century Gothic" panose="020B0502020202020204" pitchFamily="34" charset="0"/>
                        </a:rPr>
                        <a:t>3. The father is</a:t>
                      </a:r>
                      <a:r>
                        <a:rPr lang="en-GB" sz="2400" baseline="0" dirty="0">
                          <a:solidFill>
                            <a:srgbClr val="000066"/>
                          </a:solidFill>
                          <a:latin typeface="Century Gothic" panose="020B0502020202020204" pitchFamily="34" charset="0"/>
                        </a:rPr>
                        <a:t> sitting in the room and he is working.</a:t>
                      </a:r>
                      <a:endParaRPr lang="en-GB" sz="2400" dirty="0">
                        <a:solidFill>
                          <a:srgbClr val="000066"/>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801077">
                <a:tc>
                  <a:txBody>
                    <a:bodyPr/>
                    <a:lstStyle/>
                    <a:p>
                      <a:r>
                        <a:rPr lang="en-GB" sz="2400" dirty="0">
                          <a:solidFill>
                            <a:srgbClr val="000066"/>
                          </a:solidFill>
                          <a:latin typeface="Century Gothic" panose="020B0502020202020204" pitchFamily="34" charset="0"/>
                        </a:rPr>
                        <a:t>4.</a:t>
                      </a:r>
                      <a:r>
                        <a:rPr lang="en-GB" sz="2400" baseline="0" dirty="0">
                          <a:solidFill>
                            <a:srgbClr val="000066"/>
                          </a:solidFill>
                          <a:latin typeface="Century Gothic" panose="020B0502020202020204" pitchFamily="34" charset="0"/>
                        </a:rPr>
                        <a:t> The boy is standing and he is cooking.</a:t>
                      </a:r>
                      <a:endParaRPr lang="en-GB" sz="2400" dirty="0">
                        <a:solidFill>
                          <a:srgbClr val="000066"/>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3"/>
                  </a:ext>
                </a:extLst>
              </a:tr>
              <a:tr h="801077">
                <a:tc>
                  <a:txBody>
                    <a:bodyPr/>
                    <a:lstStyle/>
                    <a:p>
                      <a:r>
                        <a:rPr lang="en-GB" sz="2400" dirty="0">
                          <a:solidFill>
                            <a:srgbClr val="000066"/>
                          </a:solidFill>
                          <a:latin typeface="Century Gothic" panose="020B0502020202020204" pitchFamily="34" charset="0"/>
                        </a:rPr>
                        <a:t>5. The girl is writing</a:t>
                      </a:r>
                      <a:r>
                        <a:rPr lang="en-GB" sz="2400" baseline="0" dirty="0">
                          <a:solidFill>
                            <a:srgbClr val="000066"/>
                          </a:solidFill>
                          <a:latin typeface="Century Gothic" panose="020B0502020202020204" pitchFamily="34" charset="0"/>
                        </a:rPr>
                        <a:t> a list and the mother is coming.</a:t>
                      </a:r>
                      <a:endParaRPr lang="en-GB" sz="2400" dirty="0">
                        <a:solidFill>
                          <a:srgbClr val="000066"/>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4"/>
                  </a:ext>
                </a:extLst>
              </a:tr>
              <a:tr h="801077">
                <a:tc>
                  <a:txBody>
                    <a:bodyPr/>
                    <a:lstStyle/>
                    <a:p>
                      <a:r>
                        <a:rPr lang="en-GB" sz="2400" dirty="0">
                          <a:solidFill>
                            <a:srgbClr val="000066"/>
                          </a:solidFill>
                          <a:latin typeface="Century Gothic" panose="020B0502020202020204" pitchFamily="34" charset="0"/>
                        </a:rPr>
                        <a:t>6. The night is dark. One person is not a human being…</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p:cNvSpPr txBox="1"/>
          <p:nvPr/>
        </p:nvSpPr>
        <p:spPr>
          <a:xfrm>
            <a:off x="261815" y="1720821"/>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Die </a:t>
            </a:r>
            <a:r>
              <a:rPr lang="en-GB" sz="2400" b="1" i="1" dirty="0" err="1">
                <a:solidFill>
                  <a:srgbClr val="E2B700"/>
                </a:solidFill>
                <a:latin typeface="Century Gothic" panose="020B0502020202020204" pitchFamily="34" charset="0"/>
              </a:rPr>
              <a:t>Familie</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ist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zu</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Hause</a:t>
            </a:r>
            <a:r>
              <a:rPr lang="en-GB" sz="2400" b="1" i="1" dirty="0">
                <a:solidFill>
                  <a:srgbClr val="E2B700"/>
                </a:solidFill>
                <a:latin typeface="Century Gothic" panose="020B0502020202020204" pitchFamily="34" charset="0"/>
              </a:rPr>
              <a:t>.</a:t>
            </a:r>
          </a:p>
        </p:txBody>
      </p:sp>
      <p:sp>
        <p:nvSpPr>
          <p:cNvPr id="7" name="TextBox 6"/>
          <p:cNvSpPr txBox="1"/>
          <p:nvPr/>
        </p:nvSpPr>
        <p:spPr>
          <a:xfrm>
            <a:off x="261814" y="2532150"/>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Das </a:t>
            </a:r>
            <a:r>
              <a:rPr lang="en-GB" sz="2400" b="1" i="1" dirty="0" err="1">
                <a:solidFill>
                  <a:srgbClr val="E2B700"/>
                </a:solidFill>
                <a:latin typeface="Century Gothic" panose="020B0502020202020204" pitchFamily="34" charset="0"/>
              </a:rPr>
              <a:t>Hause</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ist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klein</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aber</a:t>
            </a:r>
            <a:r>
              <a:rPr lang="en-GB" sz="2400" b="1" i="1" dirty="0">
                <a:solidFill>
                  <a:srgbClr val="E2B700"/>
                </a:solidFill>
                <a:latin typeface="Century Gothic" panose="020B0502020202020204" pitchFamily="34" charset="0"/>
              </a:rPr>
              <a:t> der Garten </a:t>
            </a:r>
            <a:r>
              <a:rPr lang="en-GB" sz="2400" b="1" i="1" dirty="0" err="1">
                <a:solidFill>
                  <a:srgbClr val="E2B700"/>
                </a:solidFill>
                <a:latin typeface="Century Gothic" panose="020B0502020202020204" pitchFamily="34" charset="0"/>
              </a:rPr>
              <a:t>ist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groß</a:t>
            </a:r>
            <a:r>
              <a:rPr lang="en-GB" sz="2400" b="1" i="1" dirty="0">
                <a:solidFill>
                  <a:srgbClr val="E2B700"/>
                </a:solidFill>
                <a:latin typeface="Century Gothic" panose="020B0502020202020204" pitchFamily="34" charset="0"/>
              </a:rPr>
              <a:t>.</a:t>
            </a:r>
          </a:p>
        </p:txBody>
      </p:sp>
      <p:sp>
        <p:nvSpPr>
          <p:cNvPr id="8" name="TextBox 7"/>
          <p:cNvSpPr txBox="1"/>
          <p:nvPr/>
        </p:nvSpPr>
        <p:spPr>
          <a:xfrm>
            <a:off x="261813" y="3319812"/>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Der </a:t>
            </a:r>
            <a:r>
              <a:rPr lang="en-GB" sz="2400" b="1" i="1" dirty="0" err="1">
                <a:solidFill>
                  <a:srgbClr val="E2B700"/>
                </a:solidFill>
                <a:latin typeface="Century Gothic" panose="020B0502020202020204" pitchFamily="34" charset="0"/>
              </a:rPr>
              <a:t>Vater</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sitzt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im</a:t>
            </a:r>
            <a:r>
              <a:rPr lang="en-GB" sz="2400" b="1" i="1" dirty="0">
                <a:solidFill>
                  <a:srgbClr val="E2B700"/>
                </a:solidFill>
                <a:latin typeface="Century Gothic" panose="020B0502020202020204" pitchFamily="34" charset="0"/>
              </a:rPr>
              <a:t> Zimmer und </a:t>
            </a:r>
            <a:r>
              <a:rPr lang="en-GB" sz="2400" b="1" i="1" dirty="0" err="1">
                <a:solidFill>
                  <a:srgbClr val="E2B700"/>
                </a:solidFill>
                <a:latin typeface="Century Gothic" panose="020B0502020202020204" pitchFamily="34" charset="0"/>
              </a:rPr>
              <a:t>er</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arbeitet</a:t>
            </a:r>
            <a:r>
              <a:rPr lang="en-GB" sz="2400" b="1" i="1" dirty="0">
                <a:solidFill>
                  <a:srgbClr val="E2B700"/>
                </a:solidFill>
                <a:latin typeface="Century Gothic" panose="020B0502020202020204" pitchFamily="34" charset="0"/>
              </a:rPr>
              <a:t>.</a:t>
            </a:r>
          </a:p>
        </p:txBody>
      </p:sp>
      <p:sp>
        <p:nvSpPr>
          <p:cNvPr id="9" name="TextBox 8"/>
          <p:cNvSpPr txBox="1"/>
          <p:nvPr/>
        </p:nvSpPr>
        <p:spPr>
          <a:xfrm>
            <a:off x="195782" y="4118411"/>
            <a:ext cx="703451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Der </a:t>
            </a:r>
            <a:r>
              <a:rPr lang="en-GB" sz="2400" b="1" i="1" dirty="0" err="1">
                <a:solidFill>
                  <a:srgbClr val="E2B700"/>
                </a:solidFill>
                <a:latin typeface="Century Gothic" panose="020B0502020202020204" pitchFamily="34" charset="0"/>
              </a:rPr>
              <a:t>Junge</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steht</a:t>
            </a:r>
            <a:r>
              <a:rPr lang="en-GB" sz="2400" b="1" i="1" dirty="0">
                <a:solidFill>
                  <a:srgbClr val="E2B700"/>
                </a:solidFill>
                <a:latin typeface="Century Gothic" panose="020B0502020202020204" pitchFamily="34" charset="0"/>
              </a:rPr>
              <a:t> und </a:t>
            </a:r>
            <a:r>
              <a:rPr lang="en-GB" sz="2400" b="1" i="1" dirty="0" err="1">
                <a:solidFill>
                  <a:srgbClr val="E2B700"/>
                </a:solidFill>
                <a:latin typeface="Century Gothic" panose="020B0502020202020204" pitchFamily="34" charset="0"/>
              </a:rPr>
              <a:t>er</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kocht</a:t>
            </a:r>
            <a:r>
              <a:rPr lang="en-GB" sz="2400" b="1" i="1" dirty="0">
                <a:solidFill>
                  <a:srgbClr val="E2B700"/>
                </a:solidFill>
                <a:latin typeface="Century Gothic" panose="020B0502020202020204" pitchFamily="34" charset="0"/>
              </a:rPr>
              <a:t>.</a:t>
            </a:r>
          </a:p>
        </p:txBody>
      </p:sp>
      <p:sp>
        <p:nvSpPr>
          <p:cNvPr id="10" name="TextBox 9"/>
          <p:cNvSpPr txBox="1"/>
          <p:nvPr/>
        </p:nvSpPr>
        <p:spPr>
          <a:xfrm>
            <a:off x="261813" y="4906073"/>
            <a:ext cx="8858741"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Das </a:t>
            </a:r>
            <a:r>
              <a:rPr lang="en-GB" sz="2400" b="1" i="1" dirty="0" err="1">
                <a:solidFill>
                  <a:srgbClr val="E2B700"/>
                </a:solidFill>
                <a:latin typeface="Century Gothic" panose="020B0502020202020204" pitchFamily="34" charset="0"/>
              </a:rPr>
              <a:t>Mädchen</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schreibt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eine</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Liste</a:t>
            </a:r>
            <a:r>
              <a:rPr lang="en-GB" sz="2400" b="1" i="1" dirty="0">
                <a:solidFill>
                  <a:srgbClr val="E2B700"/>
                </a:solidFill>
                <a:latin typeface="Century Gothic" panose="020B0502020202020204" pitchFamily="34" charset="0"/>
              </a:rPr>
              <a:t> und die Mutter </a:t>
            </a:r>
            <a:r>
              <a:rPr lang="en-GB" sz="2400" b="1" i="1" dirty="0" err="1">
                <a:solidFill>
                  <a:srgbClr val="E2B700"/>
                </a:solidFill>
                <a:latin typeface="Century Gothic" panose="020B0502020202020204" pitchFamily="34" charset="0"/>
              </a:rPr>
              <a:t>kommt</a:t>
            </a:r>
            <a:r>
              <a:rPr lang="en-GB" sz="2400" b="1" i="1" dirty="0">
                <a:solidFill>
                  <a:srgbClr val="E2B700"/>
                </a:solidFill>
                <a:latin typeface="Century Gothic" panose="020B0502020202020204" pitchFamily="34" charset="0"/>
              </a:rPr>
              <a:t>.</a:t>
            </a:r>
          </a:p>
        </p:txBody>
      </p:sp>
      <p:sp>
        <p:nvSpPr>
          <p:cNvPr id="11" name="TextBox 10"/>
          <p:cNvSpPr txBox="1"/>
          <p:nvPr/>
        </p:nvSpPr>
        <p:spPr>
          <a:xfrm>
            <a:off x="195782" y="5706465"/>
            <a:ext cx="1058944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Die </a:t>
            </a:r>
            <a:r>
              <a:rPr lang="en-GB" sz="2400" b="1" i="1" dirty="0" err="1">
                <a:solidFill>
                  <a:srgbClr val="E2B700"/>
                </a:solidFill>
                <a:latin typeface="Century Gothic" panose="020B0502020202020204" pitchFamily="34" charset="0"/>
              </a:rPr>
              <a:t>Nacht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ist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dunkel</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Eine</a:t>
            </a:r>
            <a:r>
              <a:rPr lang="en-GB" sz="2400" b="1" i="1" dirty="0">
                <a:solidFill>
                  <a:srgbClr val="E2B700"/>
                </a:solidFill>
                <a:latin typeface="Century Gothic" panose="020B0502020202020204" pitchFamily="34" charset="0"/>
              </a:rPr>
              <a:t> Person </a:t>
            </a:r>
            <a:r>
              <a:rPr lang="en-GB" sz="2400" b="1" i="1" dirty="0" err="1">
                <a:solidFill>
                  <a:srgbClr val="E2B700"/>
                </a:solidFill>
                <a:latin typeface="Century Gothic" panose="020B0502020202020204" pitchFamily="34" charset="0"/>
              </a:rPr>
              <a:t>ist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kein</a:t>
            </a:r>
            <a:r>
              <a:rPr lang="en-GB" sz="2400" b="1" i="1" dirty="0">
                <a:solidFill>
                  <a:srgbClr val="E2B700"/>
                </a:solidFill>
                <a:latin typeface="Century Gothic" panose="020B0502020202020204" pitchFamily="34" charset="0"/>
              </a:rPr>
              <a:t> Mensch…</a:t>
            </a:r>
          </a:p>
        </p:txBody>
      </p:sp>
      <p:sp>
        <p:nvSpPr>
          <p:cNvPr id="2" name="Title 1"/>
          <p:cNvSpPr>
            <a:spLocks noGrp="1"/>
          </p:cNvSpPr>
          <p:nvPr>
            <p:ph type="title"/>
          </p:nvPr>
        </p:nvSpPr>
        <p:spPr>
          <a:xfrm>
            <a:off x="-1" y="213742"/>
            <a:ext cx="10515600" cy="1325563"/>
          </a:xfrm>
        </p:spPr>
        <p:txBody>
          <a:bodyPr>
            <a:noAutofit/>
          </a:bodyPr>
          <a:lstStyle/>
          <a:p>
            <a:r>
              <a:rPr lang="en-GB" sz="3200" b="1">
                <a:solidFill>
                  <a:schemeClr val="bg1"/>
                </a:solidFill>
              </a:rPr>
              <a:t>Schreib diese Filmszene auf Deutsch</a:t>
            </a:r>
            <a:br>
              <a:rPr lang="en-GB" sz="3200" b="1">
                <a:solidFill>
                  <a:schemeClr val="bg1"/>
                </a:solidFill>
              </a:rPr>
            </a:br>
            <a:endParaRPr lang="en-GB" sz="3200"/>
          </a:p>
        </p:txBody>
      </p:sp>
    </p:spTree>
    <p:extLst>
      <p:ext uri="{BB962C8B-B14F-4D97-AF65-F5344CB8AC3E}">
        <p14:creationId xmlns:p14="http://schemas.microsoft.com/office/powerpoint/2010/main" val="14407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194431" cy="869950"/>
          </a:xfrm>
          <a:prstGeom prst="rect">
            <a:avLst/>
          </a:prstGeom>
        </p:spPr>
      </p:pic>
      <p:sp>
        <p:nvSpPr>
          <p:cNvPr id="4" name="Title 3"/>
          <p:cNvSpPr txBox="1">
            <a:spLocks/>
          </p:cNvSpPr>
          <p:nvPr/>
        </p:nvSpPr>
        <p:spPr>
          <a:xfrm>
            <a:off x="-1" y="294041"/>
            <a:ext cx="7426086"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23662438"/>
              </p:ext>
            </p:extLst>
          </p:nvPr>
        </p:nvGraphicFramePr>
        <p:xfrm>
          <a:off x="261815" y="1359876"/>
          <a:ext cx="5630985" cy="4915877"/>
        </p:xfrm>
        <a:graphic>
          <a:graphicData uri="http://schemas.openxmlformats.org/drawingml/2006/table">
            <a:tbl>
              <a:tblPr firstRow="1" bandRow="1">
                <a:tableStyleId>{5940675A-B579-460E-94D1-54222C63F5DA}</a:tableStyleId>
              </a:tblPr>
              <a:tblGrid>
                <a:gridCol w="5630985">
                  <a:extLst>
                    <a:ext uri="{9D8B030D-6E8A-4147-A177-3AD203B41FA5}">
                      <a16:colId xmlns:a16="http://schemas.microsoft.com/office/drawing/2014/main" val="20000"/>
                    </a:ext>
                  </a:extLst>
                </a:gridCol>
              </a:tblGrid>
              <a:tr h="801077">
                <a:tc>
                  <a:txBody>
                    <a:bodyPr/>
                    <a:lstStyle/>
                    <a:p>
                      <a:r>
                        <a:rPr lang="en-GB" sz="2400" dirty="0">
                          <a:solidFill>
                            <a:srgbClr val="000066"/>
                          </a:solidFill>
                          <a:latin typeface="Century Gothic" panose="020B0502020202020204" pitchFamily="34" charset="0"/>
                        </a:rPr>
                        <a:t>1. ___ ________ is at home. </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801077">
                <a:tc>
                  <a:txBody>
                    <a:bodyPr/>
                    <a:lstStyle/>
                    <a:p>
                      <a:r>
                        <a:rPr lang="en-GB" sz="2400" dirty="0">
                          <a:solidFill>
                            <a:srgbClr val="000066"/>
                          </a:solidFill>
                          <a:latin typeface="Century Gothic" panose="020B0502020202020204" pitchFamily="34" charset="0"/>
                        </a:rPr>
                        <a:t>2. ___ ______ is small</a:t>
                      </a:r>
                      <a:r>
                        <a:rPr lang="en-GB" sz="2400" baseline="0" dirty="0">
                          <a:solidFill>
                            <a:srgbClr val="000066"/>
                          </a:solidFill>
                          <a:latin typeface="Century Gothic" panose="020B0502020202020204" pitchFamily="34" charset="0"/>
                        </a:rPr>
                        <a:t> ___  the garden ____ big.</a:t>
                      </a:r>
                      <a:endParaRPr lang="en-GB" sz="2400" dirty="0">
                        <a:solidFill>
                          <a:srgbClr val="000066"/>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801077">
                <a:tc>
                  <a:txBody>
                    <a:bodyPr/>
                    <a:lstStyle/>
                    <a:p>
                      <a:r>
                        <a:rPr lang="en-GB" sz="2400" dirty="0">
                          <a:solidFill>
                            <a:srgbClr val="000066"/>
                          </a:solidFill>
                          <a:latin typeface="Century Gothic" panose="020B0502020202020204" pitchFamily="34" charset="0"/>
                        </a:rPr>
                        <a:t>3. ____ ______ is sitting ___ ___ _______ and ___ is working.</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801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0066"/>
                          </a:solidFill>
                          <a:latin typeface="Century Gothic" panose="020B0502020202020204" pitchFamily="34" charset="0"/>
                        </a:rPr>
                        <a:t>4.</a:t>
                      </a:r>
                      <a:r>
                        <a:rPr lang="en-GB" sz="2400" baseline="0" dirty="0">
                          <a:solidFill>
                            <a:srgbClr val="000066"/>
                          </a:solidFill>
                          <a:latin typeface="Century Gothic" panose="020B0502020202020204" pitchFamily="34" charset="0"/>
                        </a:rPr>
                        <a:t> ____ ________ __ __________ and he is cooking.</a:t>
                      </a:r>
                      <a:endParaRPr lang="en-GB" sz="2400" dirty="0">
                        <a:solidFill>
                          <a:srgbClr val="000066"/>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3"/>
                  </a:ext>
                </a:extLst>
              </a:tr>
              <a:tr h="801077">
                <a:tc>
                  <a:txBody>
                    <a:bodyPr/>
                    <a:lstStyle/>
                    <a:p>
                      <a:r>
                        <a:rPr lang="en-GB" sz="2400" dirty="0">
                          <a:solidFill>
                            <a:srgbClr val="000066"/>
                          </a:solidFill>
                          <a:latin typeface="Century Gothic" panose="020B0502020202020204" pitchFamily="34" charset="0"/>
                        </a:rPr>
                        <a:t>5. ___ _________ </a:t>
                      </a:r>
                      <a:r>
                        <a:rPr lang="en-GB" sz="2400" baseline="0" dirty="0">
                          <a:solidFill>
                            <a:srgbClr val="000066"/>
                          </a:solidFill>
                          <a:latin typeface="Century Gothic" panose="020B0502020202020204" pitchFamily="34" charset="0"/>
                        </a:rPr>
                        <a:t> is writing a list ___ ___ _________ is coming.</a:t>
                      </a:r>
                      <a:endParaRPr lang="en-GB" sz="2400" dirty="0">
                        <a:solidFill>
                          <a:srgbClr val="000066"/>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4"/>
                  </a:ext>
                </a:extLst>
              </a:tr>
              <a:tr h="801077">
                <a:tc>
                  <a:txBody>
                    <a:bodyPr/>
                    <a:lstStyle/>
                    <a:p>
                      <a:r>
                        <a:rPr lang="en-GB" sz="2400" dirty="0">
                          <a:solidFill>
                            <a:srgbClr val="000066"/>
                          </a:solidFill>
                          <a:latin typeface="Century Gothic" panose="020B0502020202020204" pitchFamily="34" charset="0"/>
                        </a:rPr>
                        <a:t>6. The _______  ___ dark. One ________ _____ not a human being…</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p:cNvSpPr txBox="1"/>
          <p:nvPr/>
        </p:nvSpPr>
        <p:spPr>
          <a:xfrm>
            <a:off x="721807" y="1522185"/>
            <a:ext cx="1716593"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family</a:t>
            </a:r>
          </a:p>
        </p:txBody>
      </p:sp>
      <p:graphicFrame>
        <p:nvGraphicFramePr>
          <p:cNvPr id="7" name="Table 6"/>
          <p:cNvGraphicFramePr>
            <a:graphicFrameLocks noGrp="1"/>
          </p:cNvGraphicFramePr>
          <p:nvPr>
            <p:extLst>
              <p:ext uri="{D42A27DB-BD31-4B8C-83A1-F6EECF244321}">
                <p14:modId xmlns:p14="http://schemas.microsoft.com/office/powerpoint/2010/main" val="1751880274"/>
              </p:ext>
            </p:extLst>
          </p:nvPr>
        </p:nvGraphicFramePr>
        <p:xfrm>
          <a:off x="6183086" y="1359875"/>
          <a:ext cx="5663364" cy="4915877"/>
        </p:xfrm>
        <a:graphic>
          <a:graphicData uri="http://schemas.openxmlformats.org/drawingml/2006/table">
            <a:tbl>
              <a:tblPr firstRow="1" bandRow="1">
                <a:tableStyleId>{5940675A-B579-460E-94D1-54222C63F5DA}</a:tableStyleId>
              </a:tblPr>
              <a:tblGrid>
                <a:gridCol w="5663364">
                  <a:extLst>
                    <a:ext uri="{9D8B030D-6E8A-4147-A177-3AD203B41FA5}">
                      <a16:colId xmlns:a16="http://schemas.microsoft.com/office/drawing/2014/main" val="20000"/>
                    </a:ext>
                  </a:extLst>
                </a:gridCol>
              </a:tblGrid>
              <a:tr h="801077">
                <a:tc>
                  <a:txBody>
                    <a:bodyPr/>
                    <a:lstStyle/>
                    <a:p>
                      <a:r>
                        <a:rPr lang="en-GB" sz="2400" dirty="0">
                          <a:solidFill>
                            <a:srgbClr val="000066"/>
                          </a:solidFill>
                          <a:latin typeface="Century Gothic" panose="020B0502020202020204" pitchFamily="34" charset="0"/>
                        </a:rPr>
                        <a:t>1. Die </a:t>
                      </a:r>
                      <a:r>
                        <a:rPr lang="en-GB" sz="2400" dirty="0" err="1">
                          <a:solidFill>
                            <a:srgbClr val="000066"/>
                          </a:solidFill>
                          <a:latin typeface="Century Gothic" panose="020B0502020202020204" pitchFamily="34" charset="0"/>
                        </a:rPr>
                        <a:t>Familie</a:t>
                      </a:r>
                      <a:r>
                        <a:rPr lang="en-GB" sz="2400" dirty="0">
                          <a:solidFill>
                            <a:srgbClr val="000066"/>
                          </a:solidFill>
                          <a:latin typeface="Century Gothic" panose="020B0502020202020204" pitchFamily="34" charset="0"/>
                        </a:rPr>
                        <a:t> ____ ___ __________. </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801077">
                <a:tc>
                  <a:txBody>
                    <a:bodyPr/>
                    <a:lstStyle/>
                    <a:p>
                      <a:r>
                        <a:rPr lang="en-GB" sz="2400" dirty="0">
                          <a:solidFill>
                            <a:srgbClr val="000066"/>
                          </a:solidFill>
                          <a:latin typeface="Century Gothic" panose="020B0502020202020204" pitchFamily="34" charset="0"/>
                        </a:rPr>
                        <a:t>2. Das </a:t>
                      </a:r>
                      <a:r>
                        <a:rPr lang="en-GB" sz="2400" dirty="0" err="1">
                          <a:solidFill>
                            <a:srgbClr val="000066"/>
                          </a:solidFill>
                          <a:latin typeface="Century Gothic" panose="020B0502020202020204" pitchFamily="34" charset="0"/>
                        </a:rPr>
                        <a:t>Haus</a:t>
                      </a:r>
                      <a:r>
                        <a:rPr lang="en-GB" sz="2400" dirty="0">
                          <a:solidFill>
                            <a:srgbClr val="000066"/>
                          </a:solidFill>
                          <a:latin typeface="Century Gothic" panose="020B0502020202020204" pitchFamily="34" charset="0"/>
                        </a:rPr>
                        <a:t> ___</a:t>
                      </a:r>
                      <a:r>
                        <a:rPr lang="en-GB" sz="2400" baseline="0" dirty="0">
                          <a:solidFill>
                            <a:srgbClr val="000066"/>
                          </a:solidFill>
                          <a:latin typeface="Century Gothic" panose="020B0502020202020204" pitchFamily="34" charset="0"/>
                        </a:rPr>
                        <a:t> ______ </a:t>
                      </a:r>
                      <a:r>
                        <a:rPr lang="en-GB" sz="2400" baseline="0" dirty="0" err="1">
                          <a:solidFill>
                            <a:srgbClr val="000066"/>
                          </a:solidFill>
                          <a:latin typeface="Century Gothic" panose="020B0502020202020204" pitchFamily="34" charset="0"/>
                        </a:rPr>
                        <a:t>aber</a:t>
                      </a:r>
                      <a:r>
                        <a:rPr lang="en-GB" sz="2400" baseline="0" dirty="0">
                          <a:solidFill>
                            <a:srgbClr val="000066"/>
                          </a:solidFill>
                          <a:latin typeface="Century Gothic" panose="020B0502020202020204" pitchFamily="34" charset="0"/>
                        </a:rPr>
                        <a:t> ____ ________ </a:t>
                      </a:r>
                      <a:r>
                        <a:rPr lang="en-GB" sz="2400" baseline="0" dirty="0" err="1">
                          <a:solidFill>
                            <a:srgbClr val="000066"/>
                          </a:solidFill>
                          <a:latin typeface="Century Gothic" panose="020B0502020202020204" pitchFamily="34" charset="0"/>
                        </a:rPr>
                        <a:t>ist</a:t>
                      </a:r>
                      <a:r>
                        <a:rPr lang="en-GB" sz="2400" baseline="0" dirty="0">
                          <a:solidFill>
                            <a:srgbClr val="000066"/>
                          </a:solidFill>
                          <a:latin typeface="Century Gothic" panose="020B0502020202020204" pitchFamily="34" charset="0"/>
                        </a:rPr>
                        <a:t> _______.</a:t>
                      </a:r>
                      <a:endParaRPr lang="en-GB" sz="2400" dirty="0">
                        <a:solidFill>
                          <a:srgbClr val="000066"/>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801077">
                <a:tc>
                  <a:txBody>
                    <a:bodyPr/>
                    <a:lstStyle/>
                    <a:p>
                      <a:r>
                        <a:rPr lang="en-GB" sz="2400" dirty="0">
                          <a:solidFill>
                            <a:srgbClr val="000066"/>
                          </a:solidFill>
                          <a:latin typeface="Century Gothic" panose="020B0502020202020204" pitchFamily="34" charset="0"/>
                        </a:rPr>
                        <a:t>3. Der </a:t>
                      </a:r>
                      <a:r>
                        <a:rPr lang="en-GB" sz="2400" dirty="0" err="1">
                          <a:solidFill>
                            <a:srgbClr val="000066"/>
                          </a:solidFill>
                          <a:latin typeface="Century Gothic" panose="020B0502020202020204" pitchFamily="34" charset="0"/>
                        </a:rPr>
                        <a:t>Vater</a:t>
                      </a:r>
                      <a:r>
                        <a:rPr lang="en-GB" sz="2400" dirty="0">
                          <a:solidFill>
                            <a:srgbClr val="000066"/>
                          </a:solidFill>
                          <a:latin typeface="Century Gothic" panose="020B0502020202020204" pitchFamily="34" charset="0"/>
                        </a:rPr>
                        <a:t> _________ </a:t>
                      </a:r>
                      <a:r>
                        <a:rPr lang="en-GB" sz="2400" dirty="0" err="1">
                          <a:solidFill>
                            <a:srgbClr val="000066"/>
                          </a:solidFill>
                          <a:latin typeface="Century Gothic" panose="020B0502020202020204" pitchFamily="34" charset="0"/>
                        </a:rPr>
                        <a:t>im</a:t>
                      </a:r>
                      <a:r>
                        <a:rPr lang="en-GB" sz="2400" dirty="0">
                          <a:solidFill>
                            <a:srgbClr val="000066"/>
                          </a:solidFill>
                          <a:latin typeface="Century Gothic" panose="020B0502020202020204" pitchFamily="34" charset="0"/>
                        </a:rPr>
                        <a:t> Zimmer ____ </a:t>
                      </a:r>
                      <a:r>
                        <a:rPr lang="en-GB" sz="2400" dirty="0" err="1">
                          <a:solidFill>
                            <a:srgbClr val="000066"/>
                          </a:solidFill>
                          <a:latin typeface="Century Gothic" panose="020B0502020202020204" pitchFamily="34" charset="0"/>
                        </a:rPr>
                        <a:t>er</a:t>
                      </a:r>
                      <a:r>
                        <a:rPr lang="en-GB" sz="2400" dirty="0">
                          <a:solidFill>
                            <a:srgbClr val="000066"/>
                          </a:solidFill>
                          <a:latin typeface="Century Gothic" panose="020B0502020202020204" pitchFamily="34" charset="0"/>
                        </a:rPr>
                        <a:t> __________.</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801077">
                <a:tc>
                  <a:txBody>
                    <a:bodyPr/>
                    <a:lstStyle/>
                    <a:p>
                      <a:r>
                        <a:rPr lang="en-GB" sz="2400" dirty="0">
                          <a:solidFill>
                            <a:srgbClr val="000066"/>
                          </a:solidFill>
                          <a:latin typeface="Century Gothic" panose="020B0502020202020204" pitchFamily="34" charset="0"/>
                        </a:rPr>
                        <a:t>4.</a:t>
                      </a:r>
                      <a:r>
                        <a:rPr lang="en-GB" sz="2400" baseline="0" dirty="0">
                          <a:solidFill>
                            <a:srgbClr val="000066"/>
                          </a:solidFill>
                          <a:latin typeface="Century Gothic" panose="020B0502020202020204" pitchFamily="34" charset="0"/>
                        </a:rPr>
                        <a:t> Der </a:t>
                      </a:r>
                      <a:r>
                        <a:rPr lang="en-GB" sz="2400" baseline="0" dirty="0" err="1">
                          <a:solidFill>
                            <a:srgbClr val="000066"/>
                          </a:solidFill>
                          <a:latin typeface="Century Gothic" panose="020B0502020202020204" pitchFamily="34" charset="0"/>
                        </a:rPr>
                        <a:t>Junge</a:t>
                      </a:r>
                      <a:r>
                        <a:rPr lang="en-GB" sz="2400" baseline="0" dirty="0">
                          <a:solidFill>
                            <a:srgbClr val="000066"/>
                          </a:solidFill>
                          <a:latin typeface="Century Gothic" panose="020B0502020202020204" pitchFamily="34" charset="0"/>
                        </a:rPr>
                        <a:t> </a:t>
                      </a:r>
                      <a:r>
                        <a:rPr lang="en-GB" sz="2400" baseline="0" dirty="0" err="1">
                          <a:solidFill>
                            <a:srgbClr val="000066"/>
                          </a:solidFill>
                          <a:latin typeface="Century Gothic" panose="020B0502020202020204" pitchFamily="34" charset="0"/>
                        </a:rPr>
                        <a:t>steht</a:t>
                      </a:r>
                      <a:r>
                        <a:rPr lang="en-GB" sz="2400" baseline="0" dirty="0">
                          <a:solidFill>
                            <a:srgbClr val="000066"/>
                          </a:solidFill>
                          <a:latin typeface="Century Gothic" panose="020B0502020202020204" pitchFamily="34" charset="0"/>
                        </a:rPr>
                        <a:t> ___ ___ ___________.</a:t>
                      </a:r>
                      <a:endParaRPr lang="en-GB" sz="2400" dirty="0">
                        <a:solidFill>
                          <a:srgbClr val="000066"/>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3"/>
                  </a:ext>
                </a:extLst>
              </a:tr>
              <a:tr h="801077">
                <a:tc>
                  <a:txBody>
                    <a:bodyPr/>
                    <a:lstStyle/>
                    <a:p>
                      <a:r>
                        <a:rPr lang="en-GB" sz="2400" dirty="0">
                          <a:solidFill>
                            <a:srgbClr val="000066"/>
                          </a:solidFill>
                          <a:latin typeface="Century Gothic" panose="020B0502020202020204" pitchFamily="34" charset="0"/>
                        </a:rPr>
                        <a:t>5. Das </a:t>
                      </a:r>
                      <a:r>
                        <a:rPr lang="en-GB" sz="2400" dirty="0" err="1">
                          <a:solidFill>
                            <a:srgbClr val="000066"/>
                          </a:solidFill>
                          <a:latin typeface="Century Gothic" panose="020B0502020202020204" pitchFamily="34" charset="0"/>
                        </a:rPr>
                        <a:t>Mädchen</a:t>
                      </a:r>
                      <a:r>
                        <a:rPr lang="en-GB" sz="2400" dirty="0">
                          <a:solidFill>
                            <a:srgbClr val="000066"/>
                          </a:solidFill>
                          <a:latin typeface="Century Gothic" panose="020B0502020202020204" pitchFamily="34" charset="0"/>
                        </a:rPr>
                        <a:t> _________ _____ _______ und die Mutter _________.</a:t>
                      </a: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4"/>
                  </a:ext>
                </a:extLst>
              </a:tr>
              <a:tr h="801077">
                <a:tc>
                  <a:txBody>
                    <a:bodyPr/>
                    <a:lstStyle/>
                    <a:p>
                      <a:r>
                        <a:rPr lang="en-GB" sz="2400" dirty="0">
                          <a:solidFill>
                            <a:srgbClr val="000066"/>
                          </a:solidFill>
                          <a:latin typeface="Century Gothic" panose="020B0502020202020204" pitchFamily="34" charset="0"/>
                        </a:rPr>
                        <a:t>6. ____ </a:t>
                      </a:r>
                      <a:r>
                        <a:rPr lang="en-GB" sz="2400" dirty="0" err="1">
                          <a:solidFill>
                            <a:srgbClr val="000066"/>
                          </a:solidFill>
                          <a:latin typeface="Century Gothic" panose="020B0502020202020204" pitchFamily="34" charset="0"/>
                        </a:rPr>
                        <a:t>Nacht</a:t>
                      </a:r>
                      <a:r>
                        <a:rPr lang="en-GB" sz="2400" baseline="0" dirty="0">
                          <a:solidFill>
                            <a:srgbClr val="000066"/>
                          </a:solidFill>
                          <a:latin typeface="Century Gothic" panose="020B0502020202020204" pitchFamily="34" charset="0"/>
                        </a:rPr>
                        <a:t> </a:t>
                      </a:r>
                      <a:r>
                        <a:rPr lang="en-GB" sz="2400" baseline="0" dirty="0" err="1">
                          <a:solidFill>
                            <a:srgbClr val="000066"/>
                          </a:solidFill>
                          <a:latin typeface="Century Gothic" panose="020B0502020202020204" pitchFamily="34" charset="0"/>
                        </a:rPr>
                        <a:t>ist</a:t>
                      </a:r>
                      <a:r>
                        <a:rPr lang="en-GB" sz="2400" baseline="0" dirty="0">
                          <a:solidFill>
                            <a:srgbClr val="000066"/>
                          </a:solidFill>
                          <a:latin typeface="Century Gothic" panose="020B0502020202020204" pitchFamily="34" charset="0"/>
                        </a:rPr>
                        <a:t>________</a:t>
                      </a:r>
                      <a:r>
                        <a:rPr lang="en-GB" sz="2400" dirty="0">
                          <a:solidFill>
                            <a:srgbClr val="000066"/>
                          </a:solidFill>
                          <a:latin typeface="Century Gothic" panose="020B0502020202020204" pitchFamily="34" charset="0"/>
                        </a:rPr>
                        <a:t>. _____ Person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_____</a:t>
                      </a:r>
                      <a:r>
                        <a:rPr lang="en-GB" sz="2400" baseline="0" dirty="0">
                          <a:solidFill>
                            <a:srgbClr val="000066"/>
                          </a:solidFill>
                          <a:latin typeface="Century Gothic" panose="020B0502020202020204" pitchFamily="34" charset="0"/>
                        </a:rPr>
                        <a:t> __________...</a:t>
                      </a:r>
                      <a:endParaRPr lang="en-GB" sz="2400" dirty="0">
                        <a:solidFill>
                          <a:srgbClr val="000066"/>
                        </a:solidFill>
                        <a:latin typeface="Century Gothic" panose="020B0502020202020204" pitchFamily="34" charset="0"/>
                      </a:endParaRPr>
                    </a:p>
                  </a:txBody>
                  <a:tcPr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TextBox 7"/>
          <p:cNvSpPr txBox="1"/>
          <p:nvPr/>
        </p:nvSpPr>
        <p:spPr>
          <a:xfrm>
            <a:off x="8397630" y="1505856"/>
            <a:ext cx="3622991"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ist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zu</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Hause</a:t>
            </a:r>
            <a:endParaRPr lang="en-GB" sz="2400" b="1" i="1" dirty="0">
              <a:solidFill>
                <a:srgbClr val="E2B700"/>
              </a:solidFill>
              <a:latin typeface="Century Gothic" panose="020B0502020202020204" pitchFamily="34" charset="0"/>
            </a:endParaRPr>
          </a:p>
        </p:txBody>
      </p:sp>
      <p:sp>
        <p:nvSpPr>
          <p:cNvPr id="9" name="TextBox 8"/>
          <p:cNvSpPr txBox="1"/>
          <p:nvPr/>
        </p:nvSpPr>
        <p:spPr>
          <a:xfrm>
            <a:off x="583921" y="2146159"/>
            <a:ext cx="1716593"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house</a:t>
            </a:r>
          </a:p>
        </p:txBody>
      </p:sp>
      <p:sp>
        <p:nvSpPr>
          <p:cNvPr id="10" name="TextBox 9"/>
          <p:cNvSpPr txBox="1"/>
          <p:nvPr/>
        </p:nvSpPr>
        <p:spPr>
          <a:xfrm>
            <a:off x="3238917" y="2146159"/>
            <a:ext cx="70896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but</a:t>
            </a:r>
          </a:p>
        </p:txBody>
      </p:sp>
      <p:sp>
        <p:nvSpPr>
          <p:cNvPr id="11" name="TextBox 10"/>
          <p:cNvSpPr txBox="1"/>
          <p:nvPr/>
        </p:nvSpPr>
        <p:spPr>
          <a:xfrm>
            <a:off x="337179" y="2536290"/>
            <a:ext cx="794936" cy="461665"/>
          </a:xfrm>
          <a:prstGeom prst="rect">
            <a:avLst/>
          </a:prstGeom>
          <a:noFill/>
        </p:spPr>
        <p:txBody>
          <a:bodyPr wrap="square" rtlCol="0">
            <a:spAutoFit/>
          </a:bodyPr>
          <a:lstStyle/>
          <a:p>
            <a:pPr algn="ctr"/>
            <a:r>
              <a:rPr lang="en-GB" sz="2400" b="1" i="1" dirty="0">
                <a:solidFill>
                  <a:srgbClr val="E2B700"/>
                </a:solidFill>
                <a:latin typeface="Century Gothic" panose="020B0502020202020204" pitchFamily="34" charset="0"/>
              </a:rPr>
              <a:t>is</a:t>
            </a:r>
          </a:p>
        </p:txBody>
      </p:sp>
      <p:sp>
        <p:nvSpPr>
          <p:cNvPr id="12" name="TextBox 11"/>
          <p:cNvSpPr txBox="1"/>
          <p:nvPr/>
        </p:nvSpPr>
        <p:spPr>
          <a:xfrm>
            <a:off x="8085573" y="2146158"/>
            <a:ext cx="1682541"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ist</a:t>
            </a:r>
            <a:r>
              <a:rPr lang="en-GB" sz="2400" b="1" i="1" dirty="0">
                <a:solidFill>
                  <a:srgbClr val="E2B700"/>
                </a:solidFill>
                <a:latin typeface="Century Gothic" panose="020B0502020202020204" pitchFamily="34" charset="0"/>
              </a:rPr>
              <a:t>   </a:t>
            </a:r>
            <a:r>
              <a:rPr lang="en-GB" sz="2400" b="1" i="1" dirty="0" err="1">
                <a:solidFill>
                  <a:srgbClr val="E2B700"/>
                </a:solidFill>
                <a:latin typeface="Century Gothic" panose="020B0502020202020204" pitchFamily="34" charset="0"/>
              </a:rPr>
              <a:t>klein</a:t>
            </a:r>
            <a:endParaRPr lang="en-GB" sz="2400" b="1" i="1" dirty="0">
              <a:solidFill>
                <a:srgbClr val="E2B700"/>
              </a:solidFill>
              <a:latin typeface="Century Gothic" panose="020B0502020202020204" pitchFamily="34" charset="0"/>
            </a:endParaRPr>
          </a:p>
        </p:txBody>
      </p:sp>
      <p:sp>
        <p:nvSpPr>
          <p:cNvPr id="13" name="TextBox 12"/>
          <p:cNvSpPr txBox="1"/>
          <p:nvPr/>
        </p:nvSpPr>
        <p:spPr>
          <a:xfrm>
            <a:off x="10361806" y="2171558"/>
            <a:ext cx="1682541"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der</a:t>
            </a:r>
          </a:p>
        </p:txBody>
      </p:sp>
      <p:sp>
        <p:nvSpPr>
          <p:cNvPr id="14" name="TextBox 13"/>
          <p:cNvSpPr txBox="1"/>
          <p:nvPr/>
        </p:nvSpPr>
        <p:spPr>
          <a:xfrm>
            <a:off x="6347560" y="2536289"/>
            <a:ext cx="1500759"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Garten</a:t>
            </a:r>
          </a:p>
        </p:txBody>
      </p:sp>
      <p:sp>
        <p:nvSpPr>
          <p:cNvPr id="15" name="TextBox 14"/>
          <p:cNvSpPr txBox="1"/>
          <p:nvPr/>
        </p:nvSpPr>
        <p:spPr>
          <a:xfrm>
            <a:off x="8012793" y="2522971"/>
            <a:ext cx="937010"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groß</a:t>
            </a:r>
            <a:endParaRPr lang="en-GB" sz="2400" b="1" i="1" dirty="0">
              <a:solidFill>
                <a:srgbClr val="E2B700"/>
              </a:solidFill>
              <a:latin typeface="Century Gothic" panose="020B0502020202020204" pitchFamily="34" charset="0"/>
            </a:endParaRPr>
          </a:p>
        </p:txBody>
      </p:sp>
      <p:sp>
        <p:nvSpPr>
          <p:cNvPr id="16" name="TextBox 15"/>
          <p:cNvSpPr txBox="1"/>
          <p:nvPr/>
        </p:nvSpPr>
        <p:spPr>
          <a:xfrm>
            <a:off x="583921" y="2967792"/>
            <a:ext cx="2008553"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father</a:t>
            </a:r>
          </a:p>
        </p:txBody>
      </p:sp>
      <p:sp>
        <p:nvSpPr>
          <p:cNvPr id="17" name="TextBox 16"/>
          <p:cNvSpPr txBox="1"/>
          <p:nvPr/>
        </p:nvSpPr>
        <p:spPr>
          <a:xfrm>
            <a:off x="3578960" y="2997954"/>
            <a:ext cx="2212240"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in  the  room</a:t>
            </a:r>
          </a:p>
        </p:txBody>
      </p:sp>
      <p:sp>
        <p:nvSpPr>
          <p:cNvPr id="18" name="TextBox 17"/>
          <p:cNvSpPr txBox="1"/>
          <p:nvPr/>
        </p:nvSpPr>
        <p:spPr>
          <a:xfrm>
            <a:off x="967433" y="3360933"/>
            <a:ext cx="620764"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he</a:t>
            </a:r>
          </a:p>
        </p:txBody>
      </p:sp>
      <p:sp>
        <p:nvSpPr>
          <p:cNvPr id="19" name="TextBox 18"/>
          <p:cNvSpPr txBox="1"/>
          <p:nvPr/>
        </p:nvSpPr>
        <p:spPr>
          <a:xfrm>
            <a:off x="8173497" y="2982862"/>
            <a:ext cx="1682541"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sitzt</a:t>
            </a:r>
            <a:endParaRPr lang="en-GB" sz="2400" b="1" i="1" dirty="0">
              <a:solidFill>
                <a:srgbClr val="E2B700"/>
              </a:solidFill>
              <a:latin typeface="Century Gothic" panose="020B0502020202020204" pitchFamily="34" charset="0"/>
            </a:endParaRPr>
          </a:p>
        </p:txBody>
      </p:sp>
      <p:sp>
        <p:nvSpPr>
          <p:cNvPr id="20" name="TextBox 19"/>
          <p:cNvSpPr txBox="1"/>
          <p:nvPr/>
        </p:nvSpPr>
        <p:spPr>
          <a:xfrm>
            <a:off x="6225789" y="3356148"/>
            <a:ext cx="1682541"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und</a:t>
            </a:r>
          </a:p>
        </p:txBody>
      </p:sp>
      <p:sp>
        <p:nvSpPr>
          <p:cNvPr id="21" name="TextBox 20"/>
          <p:cNvSpPr txBox="1"/>
          <p:nvPr/>
        </p:nvSpPr>
        <p:spPr>
          <a:xfrm>
            <a:off x="7556359" y="3356148"/>
            <a:ext cx="1682541"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arbeitet</a:t>
            </a:r>
            <a:endParaRPr lang="en-GB" sz="2400" b="1" i="1" dirty="0">
              <a:solidFill>
                <a:srgbClr val="E2B700"/>
              </a:solidFill>
              <a:latin typeface="Century Gothic" panose="020B0502020202020204" pitchFamily="34" charset="0"/>
            </a:endParaRPr>
          </a:p>
        </p:txBody>
      </p:sp>
      <p:sp>
        <p:nvSpPr>
          <p:cNvPr id="22" name="TextBox 21"/>
          <p:cNvSpPr txBox="1"/>
          <p:nvPr/>
        </p:nvSpPr>
        <p:spPr>
          <a:xfrm>
            <a:off x="734647" y="3800139"/>
            <a:ext cx="2008553"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boy</a:t>
            </a:r>
          </a:p>
        </p:txBody>
      </p:sp>
      <p:sp>
        <p:nvSpPr>
          <p:cNvPr id="23" name="TextBox 22"/>
          <p:cNvSpPr txBox="1"/>
          <p:nvPr/>
        </p:nvSpPr>
        <p:spPr>
          <a:xfrm>
            <a:off x="2708765" y="3788521"/>
            <a:ext cx="2008553"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is  standing</a:t>
            </a:r>
          </a:p>
        </p:txBody>
      </p:sp>
      <p:sp>
        <p:nvSpPr>
          <p:cNvPr id="24" name="TextBox 23"/>
          <p:cNvSpPr txBox="1"/>
          <p:nvPr/>
        </p:nvSpPr>
        <p:spPr>
          <a:xfrm>
            <a:off x="8957617" y="3800138"/>
            <a:ext cx="810497"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und</a:t>
            </a:r>
          </a:p>
        </p:txBody>
      </p:sp>
      <p:sp>
        <p:nvSpPr>
          <p:cNvPr id="25" name="TextBox 24"/>
          <p:cNvSpPr txBox="1"/>
          <p:nvPr/>
        </p:nvSpPr>
        <p:spPr>
          <a:xfrm>
            <a:off x="9603609" y="3817813"/>
            <a:ext cx="810497"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er</a:t>
            </a:r>
            <a:endParaRPr lang="en-GB" sz="2400" b="1" i="1" dirty="0">
              <a:solidFill>
                <a:srgbClr val="E2B700"/>
              </a:solidFill>
              <a:latin typeface="Century Gothic" panose="020B0502020202020204" pitchFamily="34" charset="0"/>
            </a:endParaRPr>
          </a:p>
        </p:txBody>
      </p:sp>
      <p:sp>
        <p:nvSpPr>
          <p:cNvPr id="26" name="TextBox 25"/>
          <p:cNvSpPr txBox="1"/>
          <p:nvPr/>
        </p:nvSpPr>
        <p:spPr>
          <a:xfrm>
            <a:off x="6691436" y="4174368"/>
            <a:ext cx="1216894"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kocht</a:t>
            </a:r>
            <a:endParaRPr lang="en-GB" sz="2400" b="1" i="1" dirty="0">
              <a:solidFill>
                <a:srgbClr val="E2B700"/>
              </a:solidFill>
              <a:latin typeface="Century Gothic" panose="020B0502020202020204" pitchFamily="34" charset="0"/>
            </a:endParaRPr>
          </a:p>
        </p:txBody>
      </p:sp>
      <p:sp>
        <p:nvSpPr>
          <p:cNvPr id="27" name="TextBox 26"/>
          <p:cNvSpPr txBox="1"/>
          <p:nvPr/>
        </p:nvSpPr>
        <p:spPr>
          <a:xfrm>
            <a:off x="730249" y="4632486"/>
            <a:ext cx="2008553"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  girl</a:t>
            </a:r>
          </a:p>
        </p:txBody>
      </p:sp>
      <p:sp>
        <p:nvSpPr>
          <p:cNvPr id="28" name="TextBox 27"/>
          <p:cNvSpPr txBox="1"/>
          <p:nvPr/>
        </p:nvSpPr>
        <p:spPr>
          <a:xfrm>
            <a:off x="4685080" y="4632485"/>
            <a:ext cx="855226"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and</a:t>
            </a:r>
          </a:p>
        </p:txBody>
      </p:sp>
      <p:sp>
        <p:nvSpPr>
          <p:cNvPr id="29" name="TextBox 28"/>
          <p:cNvSpPr txBox="1"/>
          <p:nvPr/>
        </p:nvSpPr>
        <p:spPr>
          <a:xfrm>
            <a:off x="5352737" y="4632485"/>
            <a:ext cx="855226"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the</a:t>
            </a:r>
          </a:p>
        </p:txBody>
      </p:sp>
      <p:sp>
        <p:nvSpPr>
          <p:cNvPr id="30" name="TextBox 29"/>
          <p:cNvSpPr txBox="1"/>
          <p:nvPr/>
        </p:nvSpPr>
        <p:spPr>
          <a:xfrm>
            <a:off x="400955" y="5003168"/>
            <a:ext cx="1270838"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mother</a:t>
            </a:r>
          </a:p>
        </p:txBody>
      </p:sp>
      <p:sp>
        <p:nvSpPr>
          <p:cNvPr id="31" name="TextBox 30"/>
          <p:cNvSpPr txBox="1"/>
          <p:nvPr/>
        </p:nvSpPr>
        <p:spPr>
          <a:xfrm>
            <a:off x="1436530" y="5454119"/>
            <a:ext cx="1155944"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night</a:t>
            </a:r>
          </a:p>
        </p:txBody>
      </p:sp>
      <p:sp>
        <p:nvSpPr>
          <p:cNvPr id="32" name="TextBox 31"/>
          <p:cNvSpPr txBox="1"/>
          <p:nvPr/>
        </p:nvSpPr>
        <p:spPr>
          <a:xfrm>
            <a:off x="2592474" y="5430883"/>
            <a:ext cx="1155944"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is</a:t>
            </a:r>
          </a:p>
        </p:txBody>
      </p:sp>
      <p:sp>
        <p:nvSpPr>
          <p:cNvPr id="33" name="TextBox 32"/>
          <p:cNvSpPr txBox="1"/>
          <p:nvPr/>
        </p:nvSpPr>
        <p:spPr>
          <a:xfrm>
            <a:off x="458402" y="5808731"/>
            <a:ext cx="1457484"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person</a:t>
            </a:r>
          </a:p>
        </p:txBody>
      </p:sp>
      <p:sp>
        <p:nvSpPr>
          <p:cNvPr id="34" name="TextBox 33"/>
          <p:cNvSpPr txBox="1"/>
          <p:nvPr/>
        </p:nvSpPr>
        <p:spPr>
          <a:xfrm>
            <a:off x="1759231" y="5825706"/>
            <a:ext cx="1155944" cy="461665"/>
          </a:xfrm>
          <a:prstGeom prst="rect">
            <a:avLst/>
          </a:prstGeom>
          <a:noFill/>
        </p:spPr>
        <p:txBody>
          <a:bodyPr wrap="square" rtlCol="0">
            <a:spAutoFit/>
          </a:bodyPr>
          <a:lstStyle/>
          <a:p>
            <a:r>
              <a:rPr lang="en-GB" sz="2400" b="1" i="1" dirty="0">
                <a:solidFill>
                  <a:srgbClr val="E2B700"/>
                </a:solidFill>
                <a:latin typeface="Century Gothic" panose="020B0502020202020204" pitchFamily="34" charset="0"/>
              </a:rPr>
              <a:t> is</a:t>
            </a:r>
          </a:p>
        </p:txBody>
      </p:sp>
      <p:sp>
        <p:nvSpPr>
          <p:cNvPr id="35" name="TextBox 34"/>
          <p:cNvSpPr txBox="1"/>
          <p:nvPr/>
        </p:nvSpPr>
        <p:spPr>
          <a:xfrm>
            <a:off x="8726964" y="4581869"/>
            <a:ext cx="1703821"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schreibt</a:t>
            </a:r>
            <a:endParaRPr lang="en-GB" sz="2400" b="1" i="1" dirty="0">
              <a:solidFill>
                <a:srgbClr val="E2B700"/>
              </a:solidFill>
              <a:latin typeface="Century Gothic" panose="020B0502020202020204" pitchFamily="34" charset="0"/>
            </a:endParaRPr>
          </a:p>
        </p:txBody>
      </p:sp>
      <p:sp>
        <p:nvSpPr>
          <p:cNvPr id="36" name="TextBox 35"/>
          <p:cNvSpPr txBox="1"/>
          <p:nvPr/>
        </p:nvSpPr>
        <p:spPr>
          <a:xfrm>
            <a:off x="10134766" y="4600375"/>
            <a:ext cx="1703821" cy="461665"/>
          </a:xfrm>
          <a:prstGeom prst="rect">
            <a:avLst/>
          </a:prstGeom>
          <a:noFill/>
        </p:spPr>
        <p:txBody>
          <a:bodyPr wrap="square" rtlCol="0">
            <a:spAutoFit/>
          </a:bodyPr>
          <a:lstStyle/>
          <a:p>
            <a:r>
              <a:rPr lang="en-GB" sz="2400" b="1" i="1" dirty="0" err="1">
                <a:solidFill>
                  <a:srgbClr val="E2B700"/>
                </a:solidFill>
                <a:latin typeface="Century Gothic" panose="020B0502020202020204" pitchFamily="34" charset="0"/>
              </a:rPr>
              <a:t>eine</a:t>
            </a:r>
            <a:endParaRPr lang="en-GB" sz="2400" b="1" i="1" dirty="0">
              <a:solidFill>
                <a:srgbClr val="E2B700"/>
              </a:solidFill>
              <a:latin typeface="Century Gothic" panose="020B0502020202020204" pitchFamily="34" charset="0"/>
            </a:endParaRPr>
          </a:p>
        </p:txBody>
      </p:sp>
      <p:sp>
        <p:nvSpPr>
          <p:cNvPr id="37" name="TextBox 36"/>
          <p:cNvSpPr txBox="1"/>
          <p:nvPr/>
        </p:nvSpPr>
        <p:spPr>
          <a:xfrm>
            <a:off x="6179340" y="4994227"/>
            <a:ext cx="1131959" cy="461665"/>
          </a:xfrm>
          <a:prstGeom prst="rect">
            <a:avLst/>
          </a:prstGeom>
          <a:noFill/>
        </p:spPr>
        <p:txBody>
          <a:bodyPr wrap="square" rtlCol="0">
            <a:spAutoFit/>
          </a:bodyPr>
          <a:lstStyle/>
          <a:p>
            <a:pPr algn="ctr"/>
            <a:r>
              <a:rPr lang="en-GB" sz="2400" b="1" i="1" dirty="0" err="1">
                <a:solidFill>
                  <a:srgbClr val="E2B700"/>
                </a:solidFill>
                <a:latin typeface="Century Gothic" panose="020B0502020202020204" pitchFamily="34" charset="0"/>
              </a:rPr>
              <a:t>Liste</a:t>
            </a:r>
            <a:endParaRPr lang="en-GB" sz="2400" b="1" i="1" dirty="0">
              <a:solidFill>
                <a:srgbClr val="E2B700"/>
              </a:solidFill>
              <a:latin typeface="Century Gothic" panose="020B0502020202020204" pitchFamily="34" charset="0"/>
            </a:endParaRPr>
          </a:p>
        </p:txBody>
      </p:sp>
      <p:sp>
        <p:nvSpPr>
          <p:cNvPr id="38" name="TextBox 37"/>
          <p:cNvSpPr txBox="1"/>
          <p:nvPr/>
        </p:nvSpPr>
        <p:spPr>
          <a:xfrm>
            <a:off x="9627539" y="4947864"/>
            <a:ext cx="1507147" cy="461665"/>
          </a:xfrm>
          <a:prstGeom prst="rect">
            <a:avLst/>
          </a:prstGeom>
          <a:noFill/>
        </p:spPr>
        <p:txBody>
          <a:bodyPr wrap="square" rtlCol="0">
            <a:spAutoFit/>
          </a:bodyPr>
          <a:lstStyle/>
          <a:p>
            <a:pPr algn="ctr"/>
            <a:r>
              <a:rPr lang="en-GB" sz="2400" b="1" i="1" dirty="0" err="1">
                <a:solidFill>
                  <a:srgbClr val="E2B700"/>
                </a:solidFill>
                <a:latin typeface="Century Gothic" panose="020B0502020202020204" pitchFamily="34" charset="0"/>
              </a:rPr>
              <a:t>kommt</a:t>
            </a:r>
            <a:endParaRPr lang="en-GB" sz="2400" b="1" i="1" dirty="0">
              <a:solidFill>
                <a:srgbClr val="E2B700"/>
              </a:solidFill>
              <a:latin typeface="Century Gothic" panose="020B0502020202020204" pitchFamily="34" charset="0"/>
            </a:endParaRPr>
          </a:p>
        </p:txBody>
      </p:sp>
      <p:sp>
        <p:nvSpPr>
          <p:cNvPr id="39" name="TextBox 38"/>
          <p:cNvSpPr txBox="1"/>
          <p:nvPr/>
        </p:nvSpPr>
        <p:spPr>
          <a:xfrm>
            <a:off x="6313485" y="5464833"/>
            <a:ext cx="1076731" cy="461665"/>
          </a:xfrm>
          <a:prstGeom prst="rect">
            <a:avLst/>
          </a:prstGeom>
          <a:noFill/>
        </p:spPr>
        <p:txBody>
          <a:bodyPr wrap="square" rtlCol="0">
            <a:spAutoFit/>
          </a:bodyPr>
          <a:lstStyle/>
          <a:p>
            <a:pPr algn="ctr"/>
            <a:r>
              <a:rPr lang="en-GB" sz="2400" b="1" i="1" dirty="0">
                <a:solidFill>
                  <a:srgbClr val="E2B700"/>
                </a:solidFill>
                <a:latin typeface="Century Gothic" panose="020B0502020202020204" pitchFamily="34" charset="0"/>
              </a:rPr>
              <a:t>Die</a:t>
            </a:r>
          </a:p>
        </p:txBody>
      </p:sp>
      <p:sp>
        <p:nvSpPr>
          <p:cNvPr id="40" name="TextBox 39"/>
          <p:cNvSpPr txBox="1"/>
          <p:nvPr/>
        </p:nvSpPr>
        <p:spPr>
          <a:xfrm>
            <a:off x="8550808" y="5454119"/>
            <a:ext cx="1305230" cy="461665"/>
          </a:xfrm>
          <a:prstGeom prst="rect">
            <a:avLst/>
          </a:prstGeom>
          <a:noFill/>
        </p:spPr>
        <p:txBody>
          <a:bodyPr wrap="square" rtlCol="0">
            <a:spAutoFit/>
          </a:bodyPr>
          <a:lstStyle/>
          <a:p>
            <a:pPr algn="ctr"/>
            <a:r>
              <a:rPr lang="en-GB" sz="2400" b="1" i="1" dirty="0" err="1">
                <a:solidFill>
                  <a:srgbClr val="E2B700"/>
                </a:solidFill>
                <a:latin typeface="Century Gothic" panose="020B0502020202020204" pitchFamily="34" charset="0"/>
              </a:rPr>
              <a:t>dunkel</a:t>
            </a:r>
            <a:endParaRPr lang="en-GB" sz="2400" b="1" i="1" dirty="0">
              <a:solidFill>
                <a:srgbClr val="E2B700"/>
              </a:solidFill>
              <a:latin typeface="Century Gothic" panose="020B0502020202020204" pitchFamily="34" charset="0"/>
            </a:endParaRPr>
          </a:p>
        </p:txBody>
      </p:sp>
      <p:sp>
        <p:nvSpPr>
          <p:cNvPr id="41" name="TextBox 40"/>
          <p:cNvSpPr txBox="1"/>
          <p:nvPr/>
        </p:nvSpPr>
        <p:spPr>
          <a:xfrm>
            <a:off x="9821553" y="5454119"/>
            <a:ext cx="1076731" cy="461665"/>
          </a:xfrm>
          <a:prstGeom prst="rect">
            <a:avLst/>
          </a:prstGeom>
          <a:noFill/>
        </p:spPr>
        <p:txBody>
          <a:bodyPr wrap="square" rtlCol="0">
            <a:spAutoFit/>
          </a:bodyPr>
          <a:lstStyle/>
          <a:p>
            <a:pPr algn="ctr"/>
            <a:r>
              <a:rPr lang="en-GB" sz="2400" b="1" i="1" dirty="0" err="1">
                <a:solidFill>
                  <a:srgbClr val="E2B700"/>
                </a:solidFill>
                <a:latin typeface="Century Gothic" panose="020B0502020202020204" pitchFamily="34" charset="0"/>
              </a:rPr>
              <a:t>Eine</a:t>
            </a:r>
            <a:endParaRPr lang="en-GB" sz="2400" b="1" i="1" dirty="0">
              <a:solidFill>
                <a:srgbClr val="E2B700"/>
              </a:solidFill>
              <a:latin typeface="Century Gothic" panose="020B0502020202020204" pitchFamily="34" charset="0"/>
            </a:endParaRPr>
          </a:p>
        </p:txBody>
      </p:sp>
      <p:sp>
        <p:nvSpPr>
          <p:cNvPr id="42" name="TextBox 41"/>
          <p:cNvSpPr txBox="1"/>
          <p:nvPr/>
        </p:nvSpPr>
        <p:spPr>
          <a:xfrm>
            <a:off x="7483135" y="5825454"/>
            <a:ext cx="1067673" cy="461665"/>
          </a:xfrm>
          <a:prstGeom prst="rect">
            <a:avLst/>
          </a:prstGeom>
          <a:noFill/>
        </p:spPr>
        <p:txBody>
          <a:bodyPr wrap="square" rtlCol="0">
            <a:spAutoFit/>
          </a:bodyPr>
          <a:lstStyle/>
          <a:p>
            <a:pPr algn="ctr"/>
            <a:r>
              <a:rPr lang="en-GB" sz="2400" b="1" i="1" dirty="0" err="1">
                <a:solidFill>
                  <a:srgbClr val="E2B700"/>
                </a:solidFill>
                <a:latin typeface="Century Gothic" panose="020B0502020202020204" pitchFamily="34" charset="0"/>
              </a:rPr>
              <a:t>kein</a:t>
            </a:r>
            <a:endParaRPr lang="en-GB" sz="2400" b="1" i="1" dirty="0">
              <a:solidFill>
                <a:srgbClr val="E2B700"/>
              </a:solidFill>
              <a:latin typeface="Century Gothic" panose="020B0502020202020204" pitchFamily="34" charset="0"/>
            </a:endParaRPr>
          </a:p>
        </p:txBody>
      </p:sp>
      <p:sp>
        <p:nvSpPr>
          <p:cNvPr id="43" name="TextBox 42"/>
          <p:cNvSpPr txBox="1"/>
          <p:nvPr/>
        </p:nvSpPr>
        <p:spPr>
          <a:xfrm>
            <a:off x="8590766" y="5819770"/>
            <a:ext cx="1412122" cy="461665"/>
          </a:xfrm>
          <a:prstGeom prst="rect">
            <a:avLst/>
          </a:prstGeom>
          <a:noFill/>
        </p:spPr>
        <p:txBody>
          <a:bodyPr wrap="square" rtlCol="0">
            <a:spAutoFit/>
          </a:bodyPr>
          <a:lstStyle/>
          <a:p>
            <a:pPr algn="ctr"/>
            <a:r>
              <a:rPr lang="en-GB" sz="2400" b="1" i="1" dirty="0">
                <a:solidFill>
                  <a:srgbClr val="E2B700"/>
                </a:solidFill>
                <a:latin typeface="Century Gothic" panose="020B0502020202020204" pitchFamily="34" charset="0"/>
              </a:rPr>
              <a:t>Mensch</a:t>
            </a:r>
          </a:p>
        </p:txBody>
      </p:sp>
      <p:sp>
        <p:nvSpPr>
          <p:cNvPr id="2" name="Title 1"/>
          <p:cNvSpPr>
            <a:spLocks noGrp="1"/>
          </p:cNvSpPr>
          <p:nvPr>
            <p:ph type="title"/>
          </p:nvPr>
        </p:nvSpPr>
        <p:spPr>
          <a:xfrm>
            <a:off x="-1" y="213325"/>
            <a:ext cx="10515600" cy="1325563"/>
          </a:xfrm>
        </p:spPr>
        <p:txBody>
          <a:bodyPr>
            <a:normAutofit/>
          </a:bodyPr>
          <a:lstStyle/>
          <a:p>
            <a:r>
              <a:rPr lang="en-GB" sz="3200" b="1">
                <a:solidFill>
                  <a:schemeClr val="bg1"/>
                </a:solidFill>
              </a:rPr>
              <a:t>Schreib diese Filmszene auf Deutsch</a:t>
            </a:r>
            <a:br>
              <a:rPr lang="en-GB" sz="3200" b="1">
                <a:solidFill>
                  <a:schemeClr val="bg1"/>
                </a:solidFill>
              </a:rPr>
            </a:br>
            <a:endParaRPr lang="en-GB" sz="3200"/>
          </a:p>
        </p:txBody>
      </p:sp>
    </p:spTree>
    <p:extLst>
      <p:ext uri="{BB962C8B-B14F-4D97-AF65-F5344CB8AC3E}">
        <p14:creationId xmlns:p14="http://schemas.microsoft.com/office/powerpoint/2010/main" val="413264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fade">
                                      <p:cBhvr>
                                        <p:cTn id="127" dur="50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fade">
                                      <p:cBhvr>
                                        <p:cTn id="132" dur="5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fade">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fade">
                                      <p:cBhvr>
                                        <p:cTn id="142" dur="500"/>
                                        <p:tgtEl>
                                          <p:spTgt spid="3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1"/>
                                        </p:tgtEl>
                                        <p:attrNameLst>
                                          <p:attrName>style.visibility</p:attrName>
                                        </p:attrNameLst>
                                      </p:cBhvr>
                                      <p:to>
                                        <p:strVal val="visible"/>
                                      </p:to>
                                    </p:set>
                                    <p:animEffect transition="in" filter="fade">
                                      <p:cBhvr>
                                        <p:cTn id="147" dur="500"/>
                                        <p:tgtEl>
                                          <p:spTgt spid="31"/>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32"/>
                                        </p:tgtEl>
                                        <p:attrNameLst>
                                          <p:attrName>style.visibility</p:attrName>
                                        </p:attrNameLst>
                                      </p:cBhvr>
                                      <p:to>
                                        <p:strVal val="visible"/>
                                      </p:to>
                                    </p:set>
                                    <p:animEffect transition="in" filter="fade">
                                      <p:cBhvr>
                                        <p:cTn id="152" dur="500"/>
                                        <p:tgtEl>
                                          <p:spTgt spid="3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3"/>
                                        </p:tgtEl>
                                        <p:attrNameLst>
                                          <p:attrName>style.visibility</p:attrName>
                                        </p:attrNameLst>
                                      </p:cBhvr>
                                      <p:to>
                                        <p:strVal val="visible"/>
                                      </p:to>
                                    </p:set>
                                    <p:animEffect transition="in" filter="fade">
                                      <p:cBhvr>
                                        <p:cTn id="157" dur="500"/>
                                        <p:tgtEl>
                                          <p:spTgt spid="3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34"/>
                                        </p:tgtEl>
                                        <p:attrNameLst>
                                          <p:attrName>style.visibility</p:attrName>
                                        </p:attrNameLst>
                                      </p:cBhvr>
                                      <p:to>
                                        <p:strVal val="visible"/>
                                      </p:to>
                                    </p:set>
                                    <p:animEffect transition="in" filter="fade">
                                      <p:cBhvr>
                                        <p:cTn id="162" dur="500"/>
                                        <p:tgtEl>
                                          <p:spTgt spid="3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40"/>
                                        </p:tgtEl>
                                        <p:attrNameLst>
                                          <p:attrName>style.visibility</p:attrName>
                                        </p:attrNameLst>
                                      </p:cBhvr>
                                      <p:to>
                                        <p:strVal val="visible"/>
                                      </p:to>
                                    </p:set>
                                    <p:animEffect transition="in" filter="fade">
                                      <p:cBhvr>
                                        <p:cTn id="172" dur="500"/>
                                        <p:tgtEl>
                                          <p:spTgt spid="40"/>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1"/>
                                        </p:tgtEl>
                                        <p:attrNameLst>
                                          <p:attrName>style.visibility</p:attrName>
                                        </p:attrNameLst>
                                      </p:cBhvr>
                                      <p:to>
                                        <p:strVal val="visible"/>
                                      </p:to>
                                    </p:set>
                                    <p:animEffect transition="in" filter="fade">
                                      <p:cBhvr>
                                        <p:cTn id="177" dur="500"/>
                                        <p:tgtEl>
                                          <p:spTgt spid="41"/>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42"/>
                                        </p:tgtEl>
                                        <p:attrNameLst>
                                          <p:attrName>style.visibility</p:attrName>
                                        </p:attrNameLst>
                                      </p:cBhvr>
                                      <p:to>
                                        <p:strVal val="visible"/>
                                      </p:to>
                                    </p:set>
                                    <p:animEffect transition="in" filter="fade">
                                      <p:cBhvr>
                                        <p:cTn id="182" dur="500"/>
                                        <p:tgtEl>
                                          <p:spTgt spid="42"/>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visible"/>
                                      </p:to>
                                    </p:set>
                                    <p:animEffect transition="in" filter="fade">
                                      <p:cBhvr>
                                        <p:cTn id="1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07200" cy="869950"/>
          </a:xfrm>
          <a:prstGeom prst="rect">
            <a:avLst/>
          </a:prstGeom>
        </p:spPr>
      </p:pic>
      <p:sp>
        <p:nvSpPr>
          <p:cNvPr id="4"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p:cNvSpPr txBox="1"/>
          <p:nvPr/>
        </p:nvSpPr>
        <p:spPr>
          <a:xfrm>
            <a:off x="300038" y="919371"/>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A  </a:t>
            </a:r>
          </a:p>
        </p:txBody>
      </p:sp>
      <p:sp>
        <p:nvSpPr>
          <p:cNvPr id="6" name="TextBox 5"/>
          <p:cNvSpPr txBox="1"/>
          <p:nvPr/>
        </p:nvSpPr>
        <p:spPr>
          <a:xfrm>
            <a:off x="300037" y="1300826"/>
            <a:ext cx="11747583" cy="1785104"/>
          </a:xfrm>
          <a:prstGeom prst="rect">
            <a:avLst/>
          </a:prstGeom>
          <a:noFill/>
        </p:spPr>
        <p:txBody>
          <a:bodyPr wrap="square" rtlCol="0">
            <a:spAutoFit/>
          </a:bodyPr>
          <a:lstStyle/>
          <a:p>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Say the sentence to your partner in German, but </a:t>
            </a:r>
            <a:r>
              <a:rPr lang="en-GB" sz="2200" b="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do not say the noun that is crossed out</a:t>
            </a: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 Chose the German word for ‘</a:t>
            </a:r>
            <a:r>
              <a:rPr lang="en-GB" sz="2200" b="1" i="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the</a:t>
            </a: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 carefully (der, die or das). Your partner will choose between </a:t>
            </a:r>
            <a:r>
              <a:rPr lang="en-GB" sz="2200">
                <a:solidFill>
                  <a:srgbClr val="000066"/>
                </a:solidFill>
                <a:latin typeface="Century Gothic" panose="020B0502020202020204" pitchFamily="34" charset="0"/>
                <a:ea typeface="Calibri" panose="020F0502020204030204" pitchFamily="34" charset="0"/>
                <a:cs typeface="Times New Roman" panose="02020603050405020304" pitchFamily="18" charset="0"/>
              </a:rPr>
              <a:t>two pictures.</a:t>
            </a:r>
          </a:p>
          <a:p>
            <a:endParaRPr lang="en-GB" sz="2200">
              <a:solidFill>
                <a:srgbClr val="000066"/>
              </a:solidFill>
              <a:latin typeface="Century Gothic" panose="020B0502020202020204" pitchFamily="34" charset="0"/>
              <a:ea typeface="Calibri" panose="020F0502020204030204" pitchFamily="34" charset="0"/>
              <a:cs typeface="Times New Roman" panose="02020603050405020304" pitchFamily="18" charset="0"/>
            </a:endParaRPr>
          </a:p>
          <a:p>
            <a:r>
              <a:rPr lang="en-GB" sz="2200">
                <a:solidFill>
                  <a:srgbClr val="000066"/>
                </a:solidFill>
                <a:latin typeface="Century Gothic" panose="020B0502020202020204" pitchFamily="34" charset="0"/>
                <a:ea typeface="Calibri" panose="020F0502020204030204" pitchFamily="34" charset="0"/>
                <a:cs typeface="Times New Roman" panose="02020603050405020304" pitchFamily="18" charset="0"/>
              </a:rPr>
              <a:t>S/he </a:t>
            </a: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will then write out the whole sentence in German – so give a moment to do this.</a:t>
            </a:r>
            <a:endParaRPr lang="en-GB" sz="2200" b="1" i="1" dirty="0">
              <a:solidFill>
                <a:srgbClr val="000066"/>
              </a:solidFill>
              <a:latin typeface="Century Gothic" panose="020B0502020202020204" pitchFamily="34" charset="0"/>
            </a:endParaRPr>
          </a:p>
        </p:txBody>
      </p:sp>
      <p:sp>
        <p:nvSpPr>
          <p:cNvPr id="7" name="TextBox 6"/>
          <p:cNvSpPr txBox="1"/>
          <p:nvPr/>
        </p:nvSpPr>
        <p:spPr>
          <a:xfrm>
            <a:off x="300038" y="3695742"/>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B  </a:t>
            </a:r>
          </a:p>
        </p:txBody>
      </p:sp>
      <p:sp>
        <p:nvSpPr>
          <p:cNvPr id="8" name="TextBox 7"/>
          <p:cNvSpPr txBox="1"/>
          <p:nvPr/>
        </p:nvSpPr>
        <p:spPr>
          <a:xfrm>
            <a:off x="300038" y="4093239"/>
            <a:ext cx="11521848" cy="1644040"/>
          </a:xfrm>
          <a:prstGeom prst="rect">
            <a:avLst/>
          </a:prstGeom>
          <a:noFill/>
        </p:spPr>
        <p:txBody>
          <a:bodyPr wrap="square" rtlCol="0">
            <a:spAutoFit/>
          </a:bodyPr>
          <a:lstStyle/>
          <a:p>
            <a:pPr>
              <a:lnSpc>
                <a:spcPct val="107000"/>
              </a:lnSpc>
              <a:spcAft>
                <a:spcPts val="800"/>
              </a:spcAft>
            </a:pP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Listen to your partner saying five sentences. For each, tick the noun that matches the word for </a:t>
            </a:r>
            <a:r>
              <a:rPr lang="en-GB" sz="2200" b="1" i="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the</a:t>
            </a:r>
            <a:r>
              <a:rPr lang="en-GB" sz="2200" i="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that your partner says</a:t>
            </a:r>
            <a:r>
              <a:rPr lang="en-GB" sz="2200">
                <a:solidFill>
                  <a:srgbClr val="000066"/>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2200">
                <a:solidFill>
                  <a:srgbClr val="000066"/>
                </a:solidFill>
                <a:latin typeface="Century Gothic" panose="020B0502020202020204" pitchFamily="34" charset="0"/>
                <a:ea typeface="Calibri" panose="020F0502020204030204" pitchFamily="34" charset="0"/>
                <a:cs typeface="Times New Roman" panose="02020603050405020304" pitchFamily="18" charset="0"/>
              </a:rPr>
              <a:t>Then try to write the spelling of each whole sentence that your partner has read out. </a:t>
            </a:r>
            <a:endParaRPr lang="en-GB" sz="2200" dirty="0">
              <a:solidFill>
                <a:srgbClr val="0000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sprechen</a:t>
            </a:r>
            <a:endParaRPr lang="en-GB" sz="24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0" y="25680"/>
            <a:ext cx="10515600" cy="1325563"/>
          </a:xfrm>
        </p:spPr>
        <p:txBody>
          <a:bodyPr/>
          <a:lstStyle/>
          <a:p>
            <a:r>
              <a:rPr lang="en-GB" b="1">
                <a:solidFill>
                  <a:schemeClr val="bg1"/>
                </a:solidFill>
              </a:rPr>
              <a:t>Partnerarbeit</a:t>
            </a:r>
            <a:br>
              <a:rPr lang="en-GB" b="1">
                <a:solidFill>
                  <a:schemeClr val="bg1"/>
                </a:solidFill>
              </a:rPr>
            </a:br>
            <a:endParaRPr lang="en-GB"/>
          </a:p>
        </p:txBody>
      </p:sp>
    </p:spTree>
    <p:extLst>
      <p:ext uri="{BB962C8B-B14F-4D97-AF65-F5344CB8AC3E}">
        <p14:creationId xmlns:p14="http://schemas.microsoft.com/office/powerpoint/2010/main" val="246935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txBox="1">
            <a:spLocks/>
          </p:cNvSpPr>
          <p:nvPr/>
        </p:nvSpPr>
        <p:spPr>
          <a:xfrm>
            <a:off x="300038" y="338225"/>
            <a:ext cx="473441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6231468" y="1697369"/>
            <a:ext cx="5488513" cy="1938992"/>
          </a:xfrm>
          <a:prstGeom prst="rect">
            <a:avLst/>
          </a:prstGeom>
          <a:noFill/>
        </p:spPr>
        <p:txBody>
          <a:bodyPr wrap="square" rtlCol="0">
            <a:spAutoFit/>
          </a:bodyPr>
          <a:lstStyle/>
          <a:p>
            <a:pPr marL="342900" indent="-342900">
              <a:buAutoNum type="arabicPeriod"/>
            </a:pPr>
            <a:r>
              <a:rPr lang="en-GB" sz="2400" dirty="0">
                <a:solidFill>
                  <a:srgbClr val="000066"/>
                </a:solidFill>
                <a:latin typeface="Century Gothic" panose="020B0502020202020204" pitchFamily="34" charset="0"/>
              </a:rPr>
              <a:t>Das </a:t>
            </a:r>
            <a:r>
              <a:rPr lang="en-GB" sz="2400" strike="sngStrike" dirty="0" err="1">
                <a:solidFill>
                  <a:srgbClr val="000066"/>
                </a:solidFill>
                <a:latin typeface="Century Gothic" panose="020B0502020202020204" pitchFamily="34" charset="0"/>
              </a:rPr>
              <a:t>Mädchen</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spielt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Fußball</a:t>
            </a:r>
            <a:r>
              <a:rPr lang="en-GB" sz="2400" dirty="0">
                <a:solidFill>
                  <a:srgbClr val="000066"/>
                </a:solidFill>
                <a:latin typeface="Century Gothic" panose="020B0502020202020204" pitchFamily="34" charset="0"/>
              </a:rPr>
              <a:t>.</a:t>
            </a:r>
          </a:p>
          <a:p>
            <a:pPr marL="342900" indent="-342900">
              <a:buAutoNum type="arabicPeriod"/>
            </a:pPr>
            <a:r>
              <a:rPr lang="en-GB" sz="2400" dirty="0">
                <a:solidFill>
                  <a:srgbClr val="000066"/>
                </a:solidFill>
                <a:latin typeface="Century Gothic" panose="020B0502020202020204" pitchFamily="34" charset="0"/>
              </a:rPr>
              <a:t>Die </a:t>
            </a:r>
            <a:r>
              <a:rPr lang="en-GB" sz="2400" strike="sngStrike" dirty="0">
                <a:solidFill>
                  <a:srgbClr val="000066"/>
                </a:solidFill>
                <a:latin typeface="Century Gothic" panose="020B0502020202020204" pitchFamily="34" charset="0"/>
              </a:rPr>
              <a:t>Mutter</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trinkt</a:t>
            </a:r>
            <a:r>
              <a:rPr lang="en-GB" sz="2400" dirty="0">
                <a:solidFill>
                  <a:srgbClr val="000066"/>
                </a:solidFill>
                <a:latin typeface="Century Gothic" panose="020B0502020202020204" pitchFamily="34" charset="0"/>
              </a:rPr>
              <a:t> Wasser.</a:t>
            </a:r>
          </a:p>
          <a:p>
            <a:pPr marL="342900" indent="-342900">
              <a:buAutoNum type="arabicPeriod"/>
            </a:pPr>
            <a:r>
              <a:rPr lang="en-GB" sz="2400" dirty="0">
                <a:solidFill>
                  <a:srgbClr val="000066"/>
                </a:solidFill>
                <a:latin typeface="Century Gothic" panose="020B0502020202020204" pitchFamily="34" charset="0"/>
              </a:rPr>
              <a:t>Die </a:t>
            </a:r>
            <a:r>
              <a:rPr lang="en-GB" sz="2400" strike="sngStrike" dirty="0" err="1">
                <a:solidFill>
                  <a:srgbClr val="000066"/>
                </a:solidFill>
                <a:latin typeface="Century Gothic" panose="020B0502020202020204" pitchFamily="34" charset="0"/>
              </a:rPr>
              <a:t>Tür</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offen</a:t>
            </a:r>
            <a:r>
              <a:rPr lang="en-GB" sz="2400" dirty="0">
                <a:solidFill>
                  <a:srgbClr val="000066"/>
                </a:solidFill>
                <a:latin typeface="Century Gothic" panose="020B0502020202020204" pitchFamily="34" charset="0"/>
              </a:rPr>
              <a:t>.</a:t>
            </a:r>
          </a:p>
          <a:p>
            <a:pPr marL="342900" indent="-342900">
              <a:buAutoNum type="arabicPeriod"/>
            </a:pPr>
            <a:r>
              <a:rPr lang="en-GB" sz="2400" dirty="0">
                <a:solidFill>
                  <a:srgbClr val="000066"/>
                </a:solidFill>
                <a:latin typeface="Century Gothic" panose="020B0502020202020204" pitchFamily="34" charset="0"/>
              </a:rPr>
              <a:t>Das </a:t>
            </a:r>
            <a:r>
              <a:rPr lang="en-GB" sz="2400" strike="sngStrike" dirty="0">
                <a:solidFill>
                  <a:srgbClr val="000066"/>
                </a:solidFill>
                <a:latin typeface="Century Gothic" panose="020B0502020202020204" pitchFamily="34" charset="0"/>
              </a:rPr>
              <a:t>Monster</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groß</a:t>
            </a:r>
            <a:r>
              <a:rPr lang="en-GB" sz="2400" dirty="0">
                <a:solidFill>
                  <a:srgbClr val="000066"/>
                </a:solidFill>
                <a:latin typeface="Century Gothic" panose="020B0502020202020204" pitchFamily="34" charset="0"/>
              </a:rPr>
              <a:t>.</a:t>
            </a:r>
          </a:p>
          <a:p>
            <a:pPr marL="342900" indent="-342900">
              <a:buAutoNum type="arabicPeriod"/>
            </a:pPr>
            <a:r>
              <a:rPr lang="en-GB" sz="2400" dirty="0">
                <a:solidFill>
                  <a:srgbClr val="000066"/>
                </a:solidFill>
                <a:latin typeface="Century Gothic" panose="020B0502020202020204" pitchFamily="34" charset="0"/>
              </a:rPr>
              <a:t>Der </a:t>
            </a:r>
            <a:r>
              <a:rPr lang="en-GB" sz="2400" strike="sngStrike" dirty="0">
                <a:solidFill>
                  <a:srgbClr val="000066"/>
                </a:solidFill>
                <a:latin typeface="Century Gothic" panose="020B0502020202020204" pitchFamily="34" charset="0"/>
              </a:rPr>
              <a:t>Mann</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lächelt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schön</a:t>
            </a:r>
            <a:r>
              <a:rPr lang="en-GB" sz="2400" dirty="0">
                <a:solidFill>
                  <a:srgbClr val="000066"/>
                </a:solidFill>
                <a:latin typeface="Century Gothic" panose="020B0502020202020204" pitchFamily="34" charset="0"/>
              </a:rPr>
              <a:t>.</a:t>
            </a:r>
          </a:p>
        </p:txBody>
      </p:sp>
      <p:sp>
        <p:nvSpPr>
          <p:cNvPr id="7" name="TextBox 6"/>
          <p:cNvSpPr txBox="1"/>
          <p:nvPr/>
        </p:nvSpPr>
        <p:spPr>
          <a:xfrm>
            <a:off x="249242" y="1697369"/>
            <a:ext cx="5931430" cy="1938992"/>
          </a:xfrm>
          <a:prstGeom prst="rect">
            <a:avLst/>
          </a:prstGeom>
          <a:noFill/>
        </p:spPr>
        <p:txBody>
          <a:bodyPr wrap="square" rtlCol="0">
            <a:spAutoFit/>
          </a:bodyPr>
          <a:lstStyle/>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girl</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spielt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Fußball</a:t>
            </a:r>
            <a:r>
              <a:rPr lang="en-GB" sz="2400" dirty="0">
                <a:solidFill>
                  <a:srgbClr val="000066"/>
                </a:solidFill>
                <a:latin typeface="Century Gothic" panose="020B0502020202020204" pitchFamily="34" charset="0"/>
              </a:rPr>
              <a:t>.</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mother</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trinkt</a:t>
            </a:r>
            <a:r>
              <a:rPr lang="en-GB" sz="2400" dirty="0">
                <a:solidFill>
                  <a:srgbClr val="000066"/>
                </a:solidFill>
                <a:latin typeface="Century Gothic" panose="020B0502020202020204" pitchFamily="34" charset="0"/>
              </a:rPr>
              <a:t> Wasser.</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door</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offen</a:t>
            </a:r>
            <a:r>
              <a:rPr lang="en-GB" sz="2400" dirty="0">
                <a:solidFill>
                  <a:srgbClr val="000066"/>
                </a:solidFill>
                <a:latin typeface="Century Gothic" panose="020B0502020202020204" pitchFamily="34" charset="0"/>
              </a:rPr>
              <a:t>.</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monster</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groß</a:t>
            </a:r>
            <a:r>
              <a:rPr lang="en-GB" sz="2400" dirty="0">
                <a:solidFill>
                  <a:srgbClr val="000066"/>
                </a:solidFill>
                <a:latin typeface="Century Gothic" panose="020B0502020202020204" pitchFamily="34" charset="0"/>
              </a:rPr>
              <a:t>.</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man</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lächelt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schön</a:t>
            </a:r>
            <a:r>
              <a:rPr lang="en-GB" sz="2400" dirty="0">
                <a:solidFill>
                  <a:srgbClr val="000066"/>
                </a:solidFill>
                <a:latin typeface="Century Gothic" panose="020B0502020202020204" pitchFamily="34" charset="0"/>
              </a:rPr>
              <a:t>.</a:t>
            </a:r>
          </a:p>
        </p:txBody>
      </p:sp>
      <p:sp>
        <p:nvSpPr>
          <p:cNvPr id="8" name="TextBox 7"/>
          <p:cNvSpPr txBox="1"/>
          <p:nvPr/>
        </p:nvSpPr>
        <p:spPr>
          <a:xfrm>
            <a:off x="283108" y="1282522"/>
            <a:ext cx="3556000"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A</a:t>
            </a:r>
          </a:p>
        </p:txBody>
      </p:sp>
      <p:sp>
        <p:nvSpPr>
          <p:cNvPr id="2" name="Title 1"/>
          <p:cNvSpPr>
            <a:spLocks noGrp="1"/>
          </p:cNvSpPr>
          <p:nvPr>
            <p:ph type="title"/>
          </p:nvPr>
        </p:nvSpPr>
        <p:spPr>
          <a:xfrm>
            <a:off x="0" y="312540"/>
            <a:ext cx="10515600" cy="1325563"/>
          </a:xfrm>
        </p:spPr>
        <p:txBody>
          <a:bodyPr/>
          <a:lstStyle/>
          <a:p>
            <a:r>
              <a:rPr lang="en-GB" b="1">
                <a:solidFill>
                  <a:schemeClr val="bg1"/>
                </a:solidFill>
              </a:rPr>
              <a:t>Partnerarbeit</a:t>
            </a:r>
            <a:br>
              <a:rPr lang="en-GB" b="1">
                <a:solidFill>
                  <a:schemeClr val="bg1"/>
                </a:solidFill>
              </a:rPr>
            </a:br>
            <a:endParaRPr lang="en-GB"/>
          </a:p>
        </p:txBody>
      </p:sp>
    </p:spTree>
    <p:extLst>
      <p:ext uri="{BB962C8B-B14F-4D97-AF65-F5344CB8AC3E}">
        <p14:creationId xmlns:p14="http://schemas.microsoft.com/office/powerpoint/2010/main" val="19647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sp>
        <p:nvSpPr>
          <p:cNvPr id="2" name="Rectangle 1"/>
          <p:cNvSpPr/>
          <p:nvPr/>
        </p:nvSpPr>
        <p:spPr>
          <a:xfrm>
            <a:off x="5015558" y="4326872"/>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12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888" y="969546"/>
            <a:ext cx="496656" cy="10116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121" y="1094915"/>
            <a:ext cx="1026664" cy="71695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6895" y="2213214"/>
            <a:ext cx="773494" cy="78796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92" y="2158860"/>
            <a:ext cx="859903" cy="862798"/>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8568" y="3235391"/>
            <a:ext cx="1129758" cy="743942"/>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031" y="3224989"/>
            <a:ext cx="539653" cy="87917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6807200" cy="869950"/>
          </a:xfrm>
          <a:prstGeom prst="rect">
            <a:avLst/>
          </a:prstGeom>
        </p:spPr>
      </p:pic>
      <p:sp>
        <p:nvSpPr>
          <p:cNvPr id="1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ectangle 10"/>
          <p:cNvSpPr/>
          <p:nvPr/>
        </p:nvSpPr>
        <p:spPr>
          <a:xfrm>
            <a:off x="694265" y="917210"/>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862668" y="917214"/>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99896" y="125333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1.</a:t>
            </a:r>
          </a:p>
        </p:txBody>
      </p:sp>
      <p:sp>
        <p:nvSpPr>
          <p:cNvPr id="14" name="Rectangle 13"/>
          <p:cNvSpPr/>
          <p:nvPr/>
        </p:nvSpPr>
        <p:spPr>
          <a:xfrm>
            <a:off x="2994513" y="917210"/>
            <a:ext cx="8164554"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flipV="1">
            <a:off x="3194195" y="1784298"/>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870597" y="17842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190456" y="1784298"/>
            <a:ext cx="14241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949203" y="17842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4268" y="2085605"/>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862671" y="2085609"/>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994516" y="2085605"/>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V="1">
            <a:off x="3194198" y="2952693"/>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918726" y="295269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190459" y="295269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977370" y="29526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4271" y="3152408"/>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862674" y="3152412"/>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994519" y="3152408"/>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flipV="1">
            <a:off x="3194201" y="4019496"/>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950813" y="40194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190462" y="4019496"/>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977373" y="4019501"/>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94271" y="4219203"/>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1862674" y="4219207"/>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2994519" y="4219203"/>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flipV="1">
            <a:off x="3194201" y="5084872"/>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918729" y="5086291"/>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190462" y="5084872"/>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977373" y="50862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94272" y="528600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1862675" y="528600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2994520" y="5286002"/>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flipV="1">
            <a:off x="3194202" y="6147376"/>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966856" y="6147376"/>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190463" y="6147376"/>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993416" y="615309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99896" y="2343778"/>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2.</a:t>
            </a:r>
          </a:p>
        </p:txBody>
      </p:sp>
      <p:sp>
        <p:nvSpPr>
          <p:cNvPr id="48" name="TextBox 47"/>
          <p:cNvSpPr txBox="1"/>
          <p:nvPr/>
        </p:nvSpPr>
        <p:spPr>
          <a:xfrm>
            <a:off x="199896" y="340730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3.</a:t>
            </a:r>
          </a:p>
        </p:txBody>
      </p:sp>
      <p:sp>
        <p:nvSpPr>
          <p:cNvPr id="49" name="TextBox 48"/>
          <p:cNvSpPr txBox="1"/>
          <p:nvPr/>
        </p:nvSpPr>
        <p:spPr>
          <a:xfrm>
            <a:off x="206713" y="4470836"/>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4.</a:t>
            </a:r>
          </a:p>
        </p:txBody>
      </p:sp>
      <p:sp>
        <p:nvSpPr>
          <p:cNvPr id="50" name="TextBox 49"/>
          <p:cNvSpPr txBox="1"/>
          <p:nvPr/>
        </p:nvSpPr>
        <p:spPr>
          <a:xfrm>
            <a:off x="233980" y="5531511"/>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5.</a:t>
            </a:r>
          </a:p>
        </p:txBody>
      </p:sp>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5532" y="4282893"/>
            <a:ext cx="750633" cy="874266"/>
          </a:xfrm>
          <a:prstGeom prst="rect">
            <a:avLst/>
          </a:prstGeom>
        </p:spPr>
      </p:pic>
      <p:pic>
        <p:nvPicPr>
          <p:cNvPr id="52" name="Picture 2" descr="Image result for monster free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2908" y="4249119"/>
            <a:ext cx="604957" cy="94037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1810" y="5426263"/>
            <a:ext cx="999234" cy="721113"/>
          </a:xfrm>
          <a:prstGeom prst="rect">
            <a:avLst/>
          </a:prstGeom>
        </p:spPr>
      </p:pic>
      <p:pic>
        <p:nvPicPr>
          <p:cNvPr id="54" name="Picture 53"/>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79814" y="5333975"/>
            <a:ext cx="420858" cy="893950"/>
          </a:xfrm>
          <a:prstGeom prst="rect">
            <a:avLst/>
          </a:prstGeom>
        </p:spPr>
      </p:pic>
      <p:sp>
        <p:nvSpPr>
          <p:cNvPr id="55" name="TextBox 54"/>
          <p:cNvSpPr txBox="1"/>
          <p:nvPr/>
        </p:nvSpPr>
        <p:spPr>
          <a:xfrm>
            <a:off x="9714975" y="293728"/>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B</a:t>
            </a:r>
          </a:p>
        </p:txBody>
      </p:sp>
      <p:sp>
        <p:nvSpPr>
          <p:cNvPr id="2" name="Title 1"/>
          <p:cNvSpPr>
            <a:spLocks noGrp="1"/>
          </p:cNvSpPr>
          <p:nvPr>
            <p:ph type="title"/>
          </p:nvPr>
        </p:nvSpPr>
        <p:spPr>
          <a:xfrm>
            <a:off x="-22581" y="-305040"/>
            <a:ext cx="10515600" cy="1325563"/>
          </a:xfrm>
        </p:spPr>
        <p:txBody>
          <a:bodyPr/>
          <a:lstStyle/>
          <a:p>
            <a:r>
              <a:rPr lang="en-GB" b="1">
                <a:solidFill>
                  <a:schemeClr val="bg1"/>
                </a:solidFill>
              </a:rPr>
              <a:t>Partnerarbeit</a:t>
            </a:r>
            <a:endParaRPr lang="en-GB" b="1" dirty="0">
              <a:solidFill>
                <a:schemeClr val="bg1"/>
              </a:solidFill>
            </a:endParaRPr>
          </a:p>
        </p:txBody>
      </p:sp>
    </p:spTree>
    <p:extLst>
      <p:ext uri="{BB962C8B-B14F-4D97-AF65-F5344CB8AC3E}">
        <p14:creationId xmlns:p14="http://schemas.microsoft.com/office/powerpoint/2010/main" val="4272960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888" y="969546"/>
            <a:ext cx="496656" cy="10116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121" y="1094915"/>
            <a:ext cx="1026664" cy="71695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6895" y="2213214"/>
            <a:ext cx="773494" cy="78796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92" y="2158860"/>
            <a:ext cx="859903" cy="862798"/>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8568" y="3235391"/>
            <a:ext cx="1129758" cy="743942"/>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031" y="3224989"/>
            <a:ext cx="539653" cy="87917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6807200" cy="869950"/>
          </a:xfrm>
          <a:prstGeom prst="rect">
            <a:avLst/>
          </a:prstGeom>
        </p:spPr>
      </p:pic>
      <p:sp>
        <p:nvSpPr>
          <p:cNvPr id="10"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ectangle 10"/>
          <p:cNvSpPr/>
          <p:nvPr/>
        </p:nvSpPr>
        <p:spPr>
          <a:xfrm>
            <a:off x="694265" y="917210"/>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862668" y="917214"/>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99896" y="125333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1.</a:t>
            </a:r>
          </a:p>
        </p:txBody>
      </p:sp>
      <p:sp>
        <p:nvSpPr>
          <p:cNvPr id="14" name="Rectangle 13"/>
          <p:cNvSpPr/>
          <p:nvPr/>
        </p:nvSpPr>
        <p:spPr>
          <a:xfrm>
            <a:off x="2994513" y="917210"/>
            <a:ext cx="8164554"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flipV="1">
            <a:off x="3194195" y="1784298"/>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870597" y="17842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190456" y="1784298"/>
            <a:ext cx="14241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949203" y="17842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4268" y="2085605"/>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862671" y="2085609"/>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994516" y="2085605"/>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flipV="1">
            <a:off x="3194198" y="2952693"/>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918726" y="295269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190459" y="295269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977370" y="29526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94271" y="3152408"/>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862674" y="3152412"/>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994519" y="3152408"/>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flipV="1">
            <a:off x="3194201" y="4019496"/>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950813" y="40194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190462" y="4019496"/>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977373" y="4019501"/>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94271" y="4219203"/>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1862674" y="4219207"/>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2994519" y="4219203"/>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p:nvPr/>
        </p:nvCxnSpPr>
        <p:spPr>
          <a:xfrm flipV="1">
            <a:off x="3194201" y="5084872"/>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918729" y="5086291"/>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190462" y="5084872"/>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977373" y="50862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94272" y="528600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1862675" y="528600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2994520" y="5286002"/>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flipV="1">
            <a:off x="3194202" y="6147376"/>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966856" y="6147376"/>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190463" y="6147376"/>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993416" y="615309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99896" y="2343778"/>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2.</a:t>
            </a:r>
          </a:p>
        </p:txBody>
      </p:sp>
      <p:sp>
        <p:nvSpPr>
          <p:cNvPr id="48" name="TextBox 47"/>
          <p:cNvSpPr txBox="1"/>
          <p:nvPr/>
        </p:nvSpPr>
        <p:spPr>
          <a:xfrm>
            <a:off x="199896" y="340730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3.</a:t>
            </a:r>
          </a:p>
        </p:txBody>
      </p:sp>
      <p:sp>
        <p:nvSpPr>
          <p:cNvPr id="49" name="TextBox 48"/>
          <p:cNvSpPr txBox="1"/>
          <p:nvPr/>
        </p:nvSpPr>
        <p:spPr>
          <a:xfrm>
            <a:off x="206713" y="4470836"/>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4.</a:t>
            </a:r>
          </a:p>
        </p:txBody>
      </p:sp>
      <p:sp>
        <p:nvSpPr>
          <p:cNvPr id="50" name="TextBox 49"/>
          <p:cNvSpPr txBox="1"/>
          <p:nvPr/>
        </p:nvSpPr>
        <p:spPr>
          <a:xfrm>
            <a:off x="233980" y="5531511"/>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5.</a:t>
            </a:r>
          </a:p>
        </p:txBody>
      </p:sp>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5532" y="4282893"/>
            <a:ext cx="750633" cy="874266"/>
          </a:xfrm>
          <a:prstGeom prst="rect">
            <a:avLst/>
          </a:prstGeom>
        </p:spPr>
      </p:pic>
      <p:pic>
        <p:nvPicPr>
          <p:cNvPr id="52" name="Picture 2" descr="Image result for monster free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2908" y="4249119"/>
            <a:ext cx="604957" cy="94037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1810" y="5426263"/>
            <a:ext cx="999234" cy="721113"/>
          </a:xfrm>
          <a:prstGeom prst="rect">
            <a:avLst/>
          </a:prstGeom>
        </p:spPr>
      </p:pic>
      <p:pic>
        <p:nvPicPr>
          <p:cNvPr id="54" name="Picture 53"/>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79814" y="5333975"/>
            <a:ext cx="420858" cy="893950"/>
          </a:xfrm>
          <a:prstGeom prst="rect">
            <a:avLst/>
          </a:prstGeom>
        </p:spPr>
      </p:pic>
      <p:sp>
        <p:nvSpPr>
          <p:cNvPr id="55" name="TextBox 54"/>
          <p:cNvSpPr txBox="1"/>
          <p:nvPr/>
        </p:nvSpPr>
        <p:spPr>
          <a:xfrm>
            <a:off x="9714975" y="293728"/>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B</a:t>
            </a:r>
          </a:p>
        </p:txBody>
      </p:sp>
      <p:pic>
        <p:nvPicPr>
          <p:cNvPr id="56"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348099" y="1374560"/>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2994097" y="1320424"/>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Das</a:t>
            </a:r>
            <a:endParaRPr lang="en-GB" dirty="0">
              <a:latin typeface="Century Gothic" panose="020B0502020202020204" pitchFamily="34" charset="0"/>
            </a:endParaRPr>
          </a:p>
        </p:txBody>
      </p:sp>
      <p:sp>
        <p:nvSpPr>
          <p:cNvPr id="58" name="TextBox 57"/>
          <p:cNvSpPr txBox="1"/>
          <p:nvPr/>
        </p:nvSpPr>
        <p:spPr>
          <a:xfrm>
            <a:off x="4920020" y="1314349"/>
            <a:ext cx="1895980" cy="461665"/>
          </a:xfrm>
          <a:prstGeom prst="rect">
            <a:avLst/>
          </a:prstGeom>
          <a:noFill/>
        </p:spPr>
        <p:txBody>
          <a:bodyPr wrap="square" rtlCol="0">
            <a:spAutoFit/>
          </a:bodyPr>
          <a:lstStyle/>
          <a:p>
            <a:pPr algn="ctr"/>
            <a:r>
              <a:rPr lang="en-GB" sz="2400" dirty="0" err="1">
                <a:latin typeface="Century Gothic" panose="020B0502020202020204" pitchFamily="34" charset="0"/>
              </a:rPr>
              <a:t>Mädchen</a:t>
            </a:r>
            <a:endParaRPr lang="en-GB" dirty="0">
              <a:latin typeface="Century Gothic" panose="020B0502020202020204" pitchFamily="34" charset="0"/>
            </a:endParaRPr>
          </a:p>
        </p:txBody>
      </p:sp>
      <p:sp>
        <p:nvSpPr>
          <p:cNvPr id="59" name="TextBox 58"/>
          <p:cNvSpPr txBox="1"/>
          <p:nvPr/>
        </p:nvSpPr>
        <p:spPr>
          <a:xfrm>
            <a:off x="6965232" y="1322633"/>
            <a:ext cx="1895980" cy="461665"/>
          </a:xfrm>
          <a:prstGeom prst="rect">
            <a:avLst/>
          </a:prstGeom>
          <a:noFill/>
        </p:spPr>
        <p:txBody>
          <a:bodyPr wrap="square" rtlCol="0">
            <a:spAutoFit/>
          </a:bodyPr>
          <a:lstStyle/>
          <a:p>
            <a:pPr algn="ctr"/>
            <a:r>
              <a:rPr lang="en-GB" sz="2400" dirty="0" err="1">
                <a:latin typeface="Century Gothic" panose="020B0502020202020204" pitchFamily="34" charset="0"/>
              </a:rPr>
              <a:t>spielt</a:t>
            </a:r>
            <a:endParaRPr lang="en-GB" dirty="0">
              <a:latin typeface="Century Gothic" panose="020B0502020202020204" pitchFamily="34" charset="0"/>
            </a:endParaRPr>
          </a:p>
        </p:txBody>
      </p:sp>
      <p:sp>
        <p:nvSpPr>
          <p:cNvPr id="60" name="TextBox 59"/>
          <p:cNvSpPr txBox="1"/>
          <p:nvPr/>
        </p:nvSpPr>
        <p:spPr>
          <a:xfrm>
            <a:off x="8917548" y="1315045"/>
            <a:ext cx="1895980" cy="461665"/>
          </a:xfrm>
          <a:prstGeom prst="rect">
            <a:avLst/>
          </a:prstGeom>
          <a:noFill/>
        </p:spPr>
        <p:txBody>
          <a:bodyPr wrap="square" rtlCol="0">
            <a:spAutoFit/>
          </a:bodyPr>
          <a:lstStyle/>
          <a:p>
            <a:pPr algn="ctr"/>
            <a:r>
              <a:rPr lang="en-GB" sz="2400" dirty="0" err="1">
                <a:latin typeface="Century Gothic" panose="020B0502020202020204" pitchFamily="34" charset="0"/>
              </a:rPr>
              <a:t>Fußball</a:t>
            </a:r>
            <a:r>
              <a:rPr lang="en-GB" sz="2400" dirty="0">
                <a:latin typeface="Century Gothic" panose="020B0502020202020204" pitchFamily="34" charset="0"/>
              </a:rPr>
              <a:t>.</a:t>
            </a:r>
            <a:endParaRPr lang="en-GB" dirty="0">
              <a:latin typeface="Century Gothic" panose="020B0502020202020204" pitchFamily="34" charset="0"/>
            </a:endParaRPr>
          </a:p>
        </p:txBody>
      </p:sp>
      <p:pic>
        <p:nvPicPr>
          <p:cNvPr id="61"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53272" y="2436459"/>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3006158" y="2465541"/>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Die</a:t>
            </a:r>
            <a:endParaRPr lang="en-GB" dirty="0">
              <a:latin typeface="Century Gothic" panose="020B0502020202020204" pitchFamily="34" charset="0"/>
            </a:endParaRPr>
          </a:p>
        </p:txBody>
      </p:sp>
      <p:sp>
        <p:nvSpPr>
          <p:cNvPr id="63" name="TextBox 62"/>
          <p:cNvSpPr txBox="1"/>
          <p:nvPr/>
        </p:nvSpPr>
        <p:spPr>
          <a:xfrm>
            <a:off x="4911220" y="2508233"/>
            <a:ext cx="1895980" cy="461665"/>
          </a:xfrm>
          <a:prstGeom prst="rect">
            <a:avLst/>
          </a:prstGeom>
          <a:noFill/>
        </p:spPr>
        <p:txBody>
          <a:bodyPr wrap="square" rtlCol="0">
            <a:spAutoFit/>
          </a:bodyPr>
          <a:lstStyle/>
          <a:p>
            <a:pPr algn="ctr"/>
            <a:r>
              <a:rPr lang="en-GB" sz="2400" dirty="0">
                <a:latin typeface="Century Gothic" panose="020B0502020202020204" pitchFamily="34" charset="0"/>
              </a:rPr>
              <a:t>Mutter</a:t>
            </a:r>
            <a:endParaRPr lang="en-GB" dirty="0">
              <a:latin typeface="Century Gothic" panose="020B0502020202020204" pitchFamily="34" charset="0"/>
            </a:endParaRPr>
          </a:p>
        </p:txBody>
      </p:sp>
      <p:sp>
        <p:nvSpPr>
          <p:cNvPr id="64" name="TextBox 63"/>
          <p:cNvSpPr txBox="1"/>
          <p:nvPr/>
        </p:nvSpPr>
        <p:spPr>
          <a:xfrm>
            <a:off x="7169329" y="2498841"/>
            <a:ext cx="1493408" cy="461665"/>
          </a:xfrm>
          <a:prstGeom prst="rect">
            <a:avLst/>
          </a:prstGeom>
          <a:noFill/>
        </p:spPr>
        <p:txBody>
          <a:bodyPr wrap="square" rtlCol="0">
            <a:spAutoFit/>
          </a:bodyPr>
          <a:lstStyle/>
          <a:p>
            <a:pPr algn="ctr"/>
            <a:r>
              <a:rPr lang="en-GB" sz="2400" dirty="0" err="1">
                <a:latin typeface="Century Gothic" panose="020B0502020202020204" pitchFamily="34" charset="0"/>
              </a:rPr>
              <a:t>trinkt</a:t>
            </a:r>
            <a:endParaRPr lang="en-GB" dirty="0">
              <a:latin typeface="Century Gothic" panose="020B0502020202020204" pitchFamily="34" charset="0"/>
            </a:endParaRPr>
          </a:p>
        </p:txBody>
      </p:sp>
      <p:sp>
        <p:nvSpPr>
          <p:cNvPr id="65" name="TextBox 64"/>
          <p:cNvSpPr txBox="1"/>
          <p:nvPr/>
        </p:nvSpPr>
        <p:spPr>
          <a:xfrm>
            <a:off x="8935302" y="2508232"/>
            <a:ext cx="1895980" cy="461665"/>
          </a:xfrm>
          <a:prstGeom prst="rect">
            <a:avLst/>
          </a:prstGeom>
          <a:noFill/>
        </p:spPr>
        <p:txBody>
          <a:bodyPr wrap="square" rtlCol="0">
            <a:spAutoFit/>
          </a:bodyPr>
          <a:lstStyle/>
          <a:p>
            <a:pPr algn="ctr"/>
            <a:r>
              <a:rPr lang="en-GB" sz="2400" dirty="0">
                <a:latin typeface="Century Gothic" panose="020B0502020202020204" pitchFamily="34" charset="0"/>
              </a:rPr>
              <a:t>Wasser.</a:t>
            </a:r>
            <a:endParaRPr lang="en-GB" dirty="0">
              <a:latin typeface="Century Gothic" panose="020B0502020202020204" pitchFamily="34" charset="0"/>
            </a:endParaRPr>
          </a:p>
        </p:txBody>
      </p:sp>
      <p:sp>
        <p:nvSpPr>
          <p:cNvPr id="66" name="TextBox 65"/>
          <p:cNvSpPr txBox="1"/>
          <p:nvPr/>
        </p:nvSpPr>
        <p:spPr>
          <a:xfrm>
            <a:off x="2998138" y="3548382"/>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Die</a:t>
            </a:r>
            <a:endParaRPr lang="en-GB" dirty="0">
              <a:latin typeface="Century Gothic" panose="020B0502020202020204" pitchFamily="34" charset="0"/>
            </a:endParaRPr>
          </a:p>
        </p:txBody>
      </p:sp>
      <p:sp>
        <p:nvSpPr>
          <p:cNvPr id="67" name="TextBox 66"/>
          <p:cNvSpPr txBox="1"/>
          <p:nvPr/>
        </p:nvSpPr>
        <p:spPr>
          <a:xfrm>
            <a:off x="5288208" y="3591074"/>
            <a:ext cx="1192800" cy="461665"/>
          </a:xfrm>
          <a:prstGeom prst="rect">
            <a:avLst/>
          </a:prstGeom>
          <a:noFill/>
        </p:spPr>
        <p:txBody>
          <a:bodyPr wrap="square" rtlCol="0">
            <a:spAutoFit/>
          </a:bodyPr>
          <a:lstStyle/>
          <a:p>
            <a:pPr algn="ctr"/>
            <a:r>
              <a:rPr lang="en-GB" sz="2400" dirty="0" err="1">
                <a:latin typeface="Century Gothic" panose="020B0502020202020204" pitchFamily="34" charset="0"/>
              </a:rPr>
              <a:t>Tür</a:t>
            </a:r>
            <a:endParaRPr lang="en-GB" dirty="0">
              <a:latin typeface="Century Gothic" panose="020B0502020202020204" pitchFamily="34" charset="0"/>
            </a:endParaRPr>
          </a:p>
        </p:txBody>
      </p:sp>
      <p:sp>
        <p:nvSpPr>
          <p:cNvPr id="68" name="TextBox 67"/>
          <p:cNvSpPr txBox="1"/>
          <p:nvPr/>
        </p:nvSpPr>
        <p:spPr>
          <a:xfrm>
            <a:off x="7161309" y="3581682"/>
            <a:ext cx="1493408" cy="461665"/>
          </a:xfrm>
          <a:prstGeom prst="rect">
            <a:avLst/>
          </a:prstGeom>
          <a:noFill/>
        </p:spPr>
        <p:txBody>
          <a:bodyPr wrap="square" rtlCol="0">
            <a:spAutoFit/>
          </a:bodyPr>
          <a:lstStyle/>
          <a:p>
            <a:pPr algn="ctr"/>
            <a:r>
              <a:rPr lang="en-GB" sz="2400" dirty="0" err="1">
                <a:latin typeface="Century Gothic" panose="020B0502020202020204" pitchFamily="34" charset="0"/>
              </a:rPr>
              <a:t>ist</a:t>
            </a:r>
            <a:endParaRPr lang="en-GB" dirty="0">
              <a:latin typeface="Century Gothic" panose="020B0502020202020204" pitchFamily="34" charset="0"/>
            </a:endParaRPr>
          </a:p>
        </p:txBody>
      </p:sp>
      <p:sp>
        <p:nvSpPr>
          <p:cNvPr id="69" name="TextBox 68"/>
          <p:cNvSpPr txBox="1"/>
          <p:nvPr/>
        </p:nvSpPr>
        <p:spPr>
          <a:xfrm>
            <a:off x="8927282" y="3591073"/>
            <a:ext cx="1895980" cy="461665"/>
          </a:xfrm>
          <a:prstGeom prst="rect">
            <a:avLst/>
          </a:prstGeom>
          <a:noFill/>
        </p:spPr>
        <p:txBody>
          <a:bodyPr wrap="square" rtlCol="0">
            <a:spAutoFit/>
          </a:bodyPr>
          <a:lstStyle/>
          <a:p>
            <a:pPr algn="ctr"/>
            <a:r>
              <a:rPr lang="en-GB" sz="2400" dirty="0" err="1">
                <a:latin typeface="Century Gothic" panose="020B0502020202020204" pitchFamily="34" charset="0"/>
              </a:rPr>
              <a:t>offen</a:t>
            </a:r>
            <a:r>
              <a:rPr lang="en-GB" sz="2400" dirty="0">
                <a:latin typeface="Century Gothic" panose="020B0502020202020204" pitchFamily="34" charset="0"/>
              </a:rPr>
              <a:t>.</a:t>
            </a:r>
            <a:endParaRPr lang="en-GB" dirty="0">
              <a:latin typeface="Century Gothic" panose="020B0502020202020204" pitchFamily="34" charset="0"/>
            </a:endParaRPr>
          </a:p>
        </p:txBody>
      </p:sp>
      <p:sp>
        <p:nvSpPr>
          <p:cNvPr id="70" name="TextBox 69"/>
          <p:cNvSpPr txBox="1"/>
          <p:nvPr/>
        </p:nvSpPr>
        <p:spPr>
          <a:xfrm>
            <a:off x="3046264" y="4623207"/>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Das</a:t>
            </a:r>
            <a:endParaRPr lang="en-GB" dirty="0">
              <a:latin typeface="Century Gothic" panose="020B0502020202020204" pitchFamily="34" charset="0"/>
            </a:endParaRPr>
          </a:p>
        </p:txBody>
      </p:sp>
      <p:sp>
        <p:nvSpPr>
          <p:cNvPr id="71" name="TextBox 70"/>
          <p:cNvSpPr txBox="1"/>
          <p:nvPr/>
        </p:nvSpPr>
        <p:spPr>
          <a:xfrm>
            <a:off x="5095704" y="4649857"/>
            <a:ext cx="1545911" cy="461665"/>
          </a:xfrm>
          <a:prstGeom prst="rect">
            <a:avLst/>
          </a:prstGeom>
          <a:noFill/>
        </p:spPr>
        <p:txBody>
          <a:bodyPr wrap="square" rtlCol="0">
            <a:spAutoFit/>
          </a:bodyPr>
          <a:lstStyle/>
          <a:p>
            <a:pPr algn="ctr"/>
            <a:r>
              <a:rPr lang="en-GB" sz="2400" dirty="0">
                <a:latin typeface="Century Gothic" panose="020B0502020202020204" pitchFamily="34" charset="0"/>
              </a:rPr>
              <a:t>Monster</a:t>
            </a:r>
            <a:endParaRPr lang="en-GB" dirty="0">
              <a:latin typeface="Century Gothic" panose="020B0502020202020204" pitchFamily="34" charset="0"/>
            </a:endParaRPr>
          </a:p>
        </p:txBody>
      </p:sp>
      <p:sp>
        <p:nvSpPr>
          <p:cNvPr id="72" name="TextBox 71"/>
          <p:cNvSpPr txBox="1"/>
          <p:nvPr/>
        </p:nvSpPr>
        <p:spPr>
          <a:xfrm>
            <a:off x="7209435" y="4624423"/>
            <a:ext cx="1493408" cy="461665"/>
          </a:xfrm>
          <a:prstGeom prst="rect">
            <a:avLst/>
          </a:prstGeom>
          <a:noFill/>
        </p:spPr>
        <p:txBody>
          <a:bodyPr wrap="square" rtlCol="0">
            <a:spAutoFit/>
          </a:bodyPr>
          <a:lstStyle/>
          <a:p>
            <a:pPr algn="ctr"/>
            <a:r>
              <a:rPr lang="en-GB" sz="2400" dirty="0" err="1">
                <a:latin typeface="Century Gothic" panose="020B0502020202020204" pitchFamily="34" charset="0"/>
              </a:rPr>
              <a:t>ist</a:t>
            </a:r>
            <a:endParaRPr lang="en-GB" dirty="0">
              <a:latin typeface="Century Gothic" panose="020B0502020202020204" pitchFamily="34" charset="0"/>
            </a:endParaRPr>
          </a:p>
        </p:txBody>
      </p:sp>
      <p:sp>
        <p:nvSpPr>
          <p:cNvPr id="73" name="TextBox 72"/>
          <p:cNvSpPr txBox="1"/>
          <p:nvPr/>
        </p:nvSpPr>
        <p:spPr>
          <a:xfrm>
            <a:off x="9328332" y="4665898"/>
            <a:ext cx="1323624" cy="461665"/>
          </a:xfrm>
          <a:prstGeom prst="rect">
            <a:avLst/>
          </a:prstGeom>
          <a:noFill/>
        </p:spPr>
        <p:txBody>
          <a:bodyPr wrap="square" rtlCol="0">
            <a:spAutoFit/>
          </a:bodyPr>
          <a:lstStyle/>
          <a:p>
            <a:pPr algn="ctr"/>
            <a:r>
              <a:rPr lang="en-GB" sz="2400" dirty="0" err="1">
                <a:latin typeface="Century Gothic" panose="020B0502020202020204" pitchFamily="34" charset="0"/>
              </a:rPr>
              <a:t>gro</a:t>
            </a:r>
            <a:r>
              <a:rPr lang="en-GB" sz="2400" dirty="0" err="1">
                <a:latin typeface="Calibri" panose="020F0502020204030204" pitchFamily="34" charset="0"/>
              </a:rPr>
              <a:t>ß</a:t>
            </a:r>
            <a:r>
              <a:rPr lang="en-GB" sz="2400" dirty="0">
                <a:latin typeface="Century Gothic" panose="020B0502020202020204" pitchFamily="34" charset="0"/>
              </a:rPr>
              <a:t>.</a:t>
            </a:r>
            <a:endParaRPr lang="en-GB" dirty="0">
              <a:latin typeface="Century Gothic" panose="020B0502020202020204" pitchFamily="34" charset="0"/>
            </a:endParaRPr>
          </a:p>
        </p:txBody>
      </p:sp>
      <p:sp>
        <p:nvSpPr>
          <p:cNvPr id="74" name="TextBox 73"/>
          <p:cNvSpPr txBox="1"/>
          <p:nvPr/>
        </p:nvSpPr>
        <p:spPr>
          <a:xfrm>
            <a:off x="3054286" y="5706049"/>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Der</a:t>
            </a:r>
            <a:endParaRPr lang="en-GB" dirty="0">
              <a:latin typeface="Century Gothic" panose="020B0502020202020204" pitchFamily="34" charset="0"/>
            </a:endParaRPr>
          </a:p>
        </p:txBody>
      </p:sp>
      <p:sp>
        <p:nvSpPr>
          <p:cNvPr id="75" name="TextBox 74"/>
          <p:cNvSpPr txBox="1"/>
          <p:nvPr/>
        </p:nvSpPr>
        <p:spPr>
          <a:xfrm>
            <a:off x="5103726" y="5732699"/>
            <a:ext cx="1545911" cy="461665"/>
          </a:xfrm>
          <a:prstGeom prst="rect">
            <a:avLst/>
          </a:prstGeom>
          <a:noFill/>
        </p:spPr>
        <p:txBody>
          <a:bodyPr wrap="square" rtlCol="0">
            <a:spAutoFit/>
          </a:bodyPr>
          <a:lstStyle/>
          <a:p>
            <a:pPr algn="ctr"/>
            <a:r>
              <a:rPr lang="en-GB" sz="2400" dirty="0">
                <a:latin typeface="Century Gothic" panose="020B0502020202020204" pitchFamily="34" charset="0"/>
              </a:rPr>
              <a:t>Mann</a:t>
            </a:r>
            <a:endParaRPr lang="en-GB" dirty="0">
              <a:latin typeface="Century Gothic" panose="020B0502020202020204" pitchFamily="34" charset="0"/>
            </a:endParaRPr>
          </a:p>
        </p:txBody>
      </p:sp>
      <p:sp>
        <p:nvSpPr>
          <p:cNvPr id="76" name="TextBox 75"/>
          <p:cNvSpPr txBox="1"/>
          <p:nvPr/>
        </p:nvSpPr>
        <p:spPr>
          <a:xfrm>
            <a:off x="7217457" y="5707265"/>
            <a:ext cx="1493408" cy="461665"/>
          </a:xfrm>
          <a:prstGeom prst="rect">
            <a:avLst/>
          </a:prstGeom>
          <a:noFill/>
        </p:spPr>
        <p:txBody>
          <a:bodyPr wrap="square" rtlCol="0">
            <a:spAutoFit/>
          </a:bodyPr>
          <a:lstStyle/>
          <a:p>
            <a:pPr algn="ctr"/>
            <a:r>
              <a:rPr lang="en-GB" sz="2400" dirty="0" err="1">
                <a:latin typeface="Century Gothic" panose="020B0502020202020204" pitchFamily="34" charset="0"/>
              </a:rPr>
              <a:t>lächelt</a:t>
            </a:r>
            <a:endParaRPr lang="en-GB" dirty="0">
              <a:latin typeface="Century Gothic" panose="020B0502020202020204" pitchFamily="34" charset="0"/>
            </a:endParaRPr>
          </a:p>
        </p:txBody>
      </p:sp>
      <p:sp>
        <p:nvSpPr>
          <p:cNvPr id="77" name="TextBox 76"/>
          <p:cNvSpPr txBox="1"/>
          <p:nvPr/>
        </p:nvSpPr>
        <p:spPr>
          <a:xfrm>
            <a:off x="9272186" y="5748740"/>
            <a:ext cx="1323624" cy="461665"/>
          </a:xfrm>
          <a:prstGeom prst="rect">
            <a:avLst/>
          </a:prstGeom>
          <a:noFill/>
        </p:spPr>
        <p:txBody>
          <a:bodyPr wrap="square" rtlCol="0">
            <a:spAutoFit/>
          </a:bodyPr>
          <a:lstStyle/>
          <a:p>
            <a:pPr algn="ctr"/>
            <a:r>
              <a:rPr lang="en-GB" sz="2400" dirty="0" err="1">
                <a:latin typeface="Century Gothic" panose="020B0502020202020204" pitchFamily="34" charset="0"/>
              </a:rPr>
              <a:t>schön</a:t>
            </a:r>
            <a:r>
              <a:rPr lang="en-GB" sz="2400" dirty="0">
                <a:latin typeface="Century Gothic" panose="020B0502020202020204" pitchFamily="34" charset="0"/>
              </a:rPr>
              <a:t>.</a:t>
            </a:r>
            <a:endParaRPr lang="en-GB" dirty="0">
              <a:latin typeface="Century Gothic" panose="020B0502020202020204" pitchFamily="34" charset="0"/>
            </a:endParaRPr>
          </a:p>
        </p:txBody>
      </p:sp>
      <p:pic>
        <p:nvPicPr>
          <p:cNvPr id="78"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26925" y="3599522"/>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18527" y="4689992"/>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329563" y="5741640"/>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6803"/>
            <a:ext cx="10515600" cy="1325563"/>
          </a:xfrm>
        </p:spPr>
        <p:txBody>
          <a:bodyPr anchor="t"/>
          <a:lstStyle/>
          <a:p>
            <a:r>
              <a:rPr lang="en-GB" b="1">
                <a:solidFill>
                  <a:schemeClr val="bg1"/>
                </a:solidFill>
              </a:rPr>
              <a:t>Partnerarbeit</a:t>
            </a:r>
            <a:endParaRPr lang="en-GB" b="1" dirty="0">
              <a:solidFill>
                <a:schemeClr val="bg1"/>
              </a:solidFill>
            </a:endParaRPr>
          </a:p>
        </p:txBody>
      </p:sp>
    </p:spTree>
    <p:extLst>
      <p:ext uri="{BB962C8B-B14F-4D97-AF65-F5344CB8AC3E}">
        <p14:creationId xmlns:p14="http://schemas.microsoft.com/office/powerpoint/2010/main" val="284364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5886"/>
            <a:ext cx="6807200" cy="869950"/>
          </a:xfrm>
          <a:prstGeom prst="rect">
            <a:avLst/>
          </a:prstGeom>
        </p:spPr>
      </p:pic>
      <p:sp>
        <p:nvSpPr>
          <p:cNvPr id="12" name="Title 3"/>
          <p:cNvSpPr txBox="1">
            <a:spLocks/>
          </p:cNvSpPr>
          <p:nvPr/>
        </p:nvSpPr>
        <p:spPr>
          <a:xfrm>
            <a:off x="300038" y="388642"/>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3" name="TextBox 12"/>
          <p:cNvSpPr txBox="1"/>
          <p:nvPr/>
        </p:nvSpPr>
        <p:spPr>
          <a:xfrm>
            <a:off x="300038" y="1235257"/>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B  </a:t>
            </a:r>
          </a:p>
        </p:txBody>
      </p:sp>
      <p:sp>
        <p:nvSpPr>
          <p:cNvPr id="14" name="TextBox 13"/>
          <p:cNvSpPr txBox="1"/>
          <p:nvPr/>
        </p:nvSpPr>
        <p:spPr>
          <a:xfrm>
            <a:off x="300037" y="4214158"/>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A  </a:t>
            </a:r>
          </a:p>
        </p:txBody>
      </p:sp>
      <p:sp>
        <p:nvSpPr>
          <p:cNvPr id="15" name="TextBox 14"/>
          <p:cNvSpPr txBox="1"/>
          <p:nvPr/>
        </p:nvSpPr>
        <p:spPr>
          <a:xfrm>
            <a:off x="7490052" y="520028"/>
            <a:ext cx="2731634"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Now swap roles!</a:t>
            </a:r>
          </a:p>
        </p:txBody>
      </p:sp>
      <p:sp>
        <p:nvSpPr>
          <p:cNvPr id="16" name="TextBox 15"/>
          <p:cNvSpPr txBox="1"/>
          <p:nvPr/>
        </p:nvSpPr>
        <p:spPr>
          <a:xfrm>
            <a:off x="300037" y="1670984"/>
            <a:ext cx="11747583" cy="1446550"/>
          </a:xfrm>
          <a:prstGeom prst="rect">
            <a:avLst/>
          </a:prstGeom>
          <a:noFill/>
        </p:spPr>
        <p:txBody>
          <a:bodyPr wrap="square" rtlCol="0">
            <a:spAutoFit/>
          </a:bodyPr>
          <a:lstStyle/>
          <a:p>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Now say your five sentences to your partner in German, but </a:t>
            </a:r>
            <a:r>
              <a:rPr lang="en-GB" sz="2200" b="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do not say out loud the crossed out noun</a:t>
            </a: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 Use the correct word for ‘</a:t>
            </a:r>
            <a:r>
              <a:rPr lang="en-GB" sz="2200" b="1" i="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the</a:t>
            </a: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 (der, die or das).  </a:t>
            </a:r>
            <a:b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b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Your partner will choose between two pictures. </a:t>
            </a:r>
            <a:b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b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S/he will then write out the whole sentence in German – so give a moment to do this.</a:t>
            </a:r>
            <a:endParaRPr lang="en-GB" sz="2200" b="1" i="1" dirty="0">
              <a:solidFill>
                <a:srgbClr val="000066"/>
              </a:solidFill>
              <a:latin typeface="Century Gothic" panose="020B0502020202020204" pitchFamily="34" charset="0"/>
            </a:endParaRPr>
          </a:p>
        </p:txBody>
      </p:sp>
      <p:sp>
        <p:nvSpPr>
          <p:cNvPr id="17" name="TextBox 16"/>
          <p:cNvSpPr txBox="1"/>
          <p:nvPr/>
        </p:nvSpPr>
        <p:spPr>
          <a:xfrm>
            <a:off x="300037" y="4659612"/>
            <a:ext cx="11521848" cy="1179169"/>
          </a:xfrm>
          <a:prstGeom prst="rect">
            <a:avLst/>
          </a:prstGeom>
          <a:noFill/>
        </p:spPr>
        <p:txBody>
          <a:bodyPr wrap="square" rtlCol="0">
            <a:spAutoFit/>
          </a:bodyPr>
          <a:lstStyle/>
          <a:p>
            <a:pPr lvl="0">
              <a:lnSpc>
                <a:spcPct val="107000"/>
              </a:lnSpc>
              <a:spcAft>
                <a:spcPts val="800"/>
              </a:spcAft>
            </a:pP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Listen to your partner saying five sentences. For each, tick the noun that matches the word for </a:t>
            </a:r>
            <a:r>
              <a:rPr lang="en-GB" sz="2200" b="1" i="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the</a:t>
            </a:r>
            <a:r>
              <a:rPr lang="en-GB" sz="2200" i="1"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a:solidFill>
                  <a:srgbClr val="000066"/>
                </a:solidFill>
                <a:latin typeface="Century Gothic" panose="020B0502020202020204" pitchFamily="34" charset="0"/>
                <a:ea typeface="Calibri" panose="020F0502020204030204" pitchFamily="34" charset="0"/>
                <a:cs typeface="Times New Roman" panose="02020603050405020304" pitchFamily="18" charset="0"/>
              </a:rPr>
              <a:t>that your partner says. Then try to write the spelling of each whole sentence that your partner has read out. </a:t>
            </a:r>
            <a:endParaRPr lang="en-GB" sz="2200" dirty="0">
              <a:solidFill>
                <a:srgbClr val="0000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0" y="301256"/>
            <a:ext cx="10515600" cy="1325563"/>
          </a:xfrm>
        </p:spPr>
        <p:txBody>
          <a:bodyPr/>
          <a:lstStyle/>
          <a:p>
            <a:r>
              <a:rPr lang="en-GB" b="1">
                <a:solidFill>
                  <a:schemeClr val="bg1"/>
                </a:solidFill>
              </a:rPr>
              <a:t>Partnerarbeit [2]</a:t>
            </a:r>
            <a:br>
              <a:rPr lang="en-GB" b="1">
                <a:solidFill>
                  <a:schemeClr val="bg1"/>
                </a:solidFill>
              </a:rPr>
            </a:br>
            <a:endParaRPr lang="en-GB"/>
          </a:p>
        </p:txBody>
      </p:sp>
    </p:spTree>
    <p:extLst>
      <p:ext uri="{BB962C8B-B14F-4D97-AF65-F5344CB8AC3E}">
        <p14:creationId xmlns:p14="http://schemas.microsoft.com/office/powerpoint/2010/main" val="463786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txBox="1">
            <a:spLocks/>
          </p:cNvSpPr>
          <p:nvPr/>
        </p:nvSpPr>
        <p:spPr>
          <a:xfrm>
            <a:off x="300038" y="338225"/>
            <a:ext cx="473441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6280158" y="1796053"/>
            <a:ext cx="5488513" cy="1938992"/>
          </a:xfrm>
          <a:prstGeom prst="rect">
            <a:avLst/>
          </a:prstGeom>
          <a:noFill/>
        </p:spPr>
        <p:txBody>
          <a:bodyPr wrap="square" rtlCol="0">
            <a:spAutoFit/>
          </a:bodyPr>
          <a:lstStyle/>
          <a:p>
            <a:pPr marL="342900" indent="-342900">
              <a:buAutoNum type="arabicPeriod"/>
            </a:pPr>
            <a:r>
              <a:rPr lang="en-GB" sz="2400" dirty="0">
                <a:solidFill>
                  <a:srgbClr val="000066"/>
                </a:solidFill>
                <a:latin typeface="Century Gothic" panose="020B0502020202020204" pitchFamily="34" charset="0"/>
              </a:rPr>
              <a:t>Das </a:t>
            </a:r>
            <a:r>
              <a:rPr lang="en-GB" sz="2400" strike="sngStrike" dirty="0" err="1">
                <a:solidFill>
                  <a:srgbClr val="000066"/>
                </a:solidFill>
                <a:latin typeface="Century Gothic" panose="020B0502020202020204" pitchFamily="34" charset="0"/>
              </a:rPr>
              <a:t>Buch</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nicht</a:t>
            </a:r>
            <a:r>
              <a:rPr lang="en-GB" sz="2400" dirty="0">
                <a:solidFill>
                  <a:srgbClr val="000066"/>
                </a:solidFill>
                <a:latin typeface="Century Gothic" panose="020B0502020202020204" pitchFamily="34" charset="0"/>
              </a:rPr>
              <a:t> lang.</a:t>
            </a:r>
          </a:p>
          <a:p>
            <a:pPr marL="342900" indent="-342900">
              <a:buAutoNum type="arabicPeriod"/>
            </a:pPr>
            <a:r>
              <a:rPr lang="en-GB" sz="2400" dirty="0">
                <a:solidFill>
                  <a:srgbClr val="000066"/>
                </a:solidFill>
                <a:latin typeface="Century Gothic" panose="020B0502020202020204" pitchFamily="34" charset="0"/>
              </a:rPr>
              <a:t>Der </a:t>
            </a:r>
            <a:r>
              <a:rPr lang="en-GB" sz="2400" strike="sngStrike" dirty="0">
                <a:solidFill>
                  <a:srgbClr val="000066"/>
                </a:solidFill>
                <a:latin typeface="Century Gothic" panose="020B0502020202020204" pitchFamily="34" charset="0"/>
              </a:rPr>
              <a:t>Kopf</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explodiert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plötzlich</a:t>
            </a:r>
            <a:r>
              <a:rPr lang="en-GB" sz="2400" dirty="0">
                <a:solidFill>
                  <a:srgbClr val="000066"/>
                </a:solidFill>
                <a:latin typeface="Century Gothic" panose="020B0502020202020204" pitchFamily="34" charset="0"/>
              </a:rPr>
              <a:t>.</a:t>
            </a:r>
          </a:p>
          <a:p>
            <a:pPr marL="342900" indent="-342900">
              <a:buAutoNum type="arabicPeriod"/>
            </a:pPr>
            <a:r>
              <a:rPr lang="en-GB" sz="2400" dirty="0">
                <a:solidFill>
                  <a:srgbClr val="000066"/>
                </a:solidFill>
                <a:latin typeface="Century Gothic" panose="020B0502020202020204" pitchFamily="34" charset="0"/>
              </a:rPr>
              <a:t>Die </a:t>
            </a:r>
            <a:r>
              <a:rPr lang="en-GB" sz="2400" strike="sngStrike" dirty="0" err="1">
                <a:solidFill>
                  <a:srgbClr val="000066"/>
                </a:solidFill>
                <a:latin typeface="Century Gothic" panose="020B0502020202020204" pitchFamily="34" charset="0"/>
              </a:rPr>
              <a:t>Familie</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macht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ein</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Picknick</a:t>
            </a:r>
            <a:r>
              <a:rPr lang="en-GB" sz="2400" dirty="0">
                <a:solidFill>
                  <a:srgbClr val="000066"/>
                </a:solidFill>
                <a:latin typeface="Century Gothic" panose="020B0502020202020204" pitchFamily="34" charset="0"/>
              </a:rPr>
              <a:t>.</a:t>
            </a:r>
          </a:p>
          <a:p>
            <a:pPr marL="342900" lvl="0" indent="-342900">
              <a:buFontTx/>
              <a:buAutoNum type="arabicPeriod"/>
              <a:defRPr/>
            </a:pPr>
            <a:r>
              <a:rPr lang="en-GB" sz="2400" dirty="0">
                <a:solidFill>
                  <a:srgbClr val="000066"/>
                </a:solidFill>
                <a:latin typeface="Century Gothic" panose="020B0502020202020204" pitchFamily="34" charset="0"/>
              </a:rPr>
              <a:t>Das </a:t>
            </a:r>
            <a:r>
              <a:rPr lang="en-GB" sz="2400" strike="sngStrike" dirty="0" err="1">
                <a:solidFill>
                  <a:srgbClr val="000066"/>
                </a:solidFill>
                <a:latin typeface="Century Gothic" panose="020B0502020202020204" pitchFamily="34" charset="0"/>
              </a:rPr>
              <a:t>Haus</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kostet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eine</a:t>
            </a:r>
            <a:r>
              <a:rPr lang="en-GB" sz="2400" dirty="0">
                <a:solidFill>
                  <a:srgbClr val="000066"/>
                </a:solidFill>
                <a:latin typeface="Century Gothic" panose="020B0502020202020204" pitchFamily="34" charset="0"/>
              </a:rPr>
              <a:t> Million Euro.</a:t>
            </a:r>
          </a:p>
          <a:p>
            <a:pPr marL="342900" lvl="0" indent="-342900">
              <a:buFontTx/>
              <a:buAutoNum type="arabicPeriod"/>
              <a:defRPr/>
            </a:pPr>
            <a:r>
              <a:rPr lang="en-GB" sz="2400" dirty="0">
                <a:solidFill>
                  <a:srgbClr val="000066"/>
                </a:solidFill>
                <a:latin typeface="Century Gothic" panose="020B0502020202020204" pitchFamily="34" charset="0"/>
              </a:rPr>
              <a:t>Die </a:t>
            </a:r>
            <a:r>
              <a:rPr lang="en-GB" sz="2400" strike="sngStrike" dirty="0">
                <a:solidFill>
                  <a:srgbClr val="000066"/>
                </a:solidFill>
                <a:latin typeface="Century Gothic" panose="020B0502020202020204" pitchFamily="34" charset="0"/>
              </a:rPr>
              <a:t>Hand</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kalt</a:t>
            </a:r>
            <a:r>
              <a:rPr lang="en-GB" sz="2400" dirty="0">
                <a:solidFill>
                  <a:srgbClr val="000066"/>
                </a:solidFill>
                <a:latin typeface="Century Gothic" panose="020B0502020202020204" pitchFamily="34" charset="0"/>
              </a:rPr>
              <a:t>.</a:t>
            </a:r>
          </a:p>
        </p:txBody>
      </p:sp>
      <p:sp>
        <p:nvSpPr>
          <p:cNvPr id="7" name="TextBox 6"/>
          <p:cNvSpPr txBox="1"/>
          <p:nvPr/>
        </p:nvSpPr>
        <p:spPr>
          <a:xfrm>
            <a:off x="249242" y="1796053"/>
            <a:ext cx="5931430" cy="1938992"/>
          </a:xfrm>
          <a:prstGeom prst="rect">
            <a:avLst/>
          </a:prstGeom>
          <a:noFill/>
        </p:spPr>
        <p:txBody>
          <a:bodyPr wrap="square" rtlCol="0">
            <a:spAutoFit/>
          </a:bodyPr>
          <a:lstStyle/>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book</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nicht</a:t>
            </a:r>
            <a:r>
              <a:rPr lang="en-GB" sz="2400" dirty="0">
                <a:solidFill>
                  <a:srgbClr val="000066"/>
                </a:solidFill>
                <a:latin typeface="Century Gothic" panose="020B0502020202020204" pitchFamily="34" charset="0"/>
              </a:rPr>
              <a:t> lang.</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head</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explodiert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plötzlich</a:t>
            </a:r>
            <a:r>
              <a:rPr lang="en-GB" sz="2400" dirty="0">
                <a:solidFill>
                  <a:srgbClr val="000066"/>
                </a:solidFill>
                <a:latin typeface="Century Gothic" panose="020B0502020202020204" pitchFamily="34" charset="0"/>
              </a:rPr>
              <a:t>.</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family</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macht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ein</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Picknick</a:t>
            </a:r>
            <a:r>
              <a:rPr lang="en-GB" sz="2400" dirty="0">
                <a:solidFill>
                  <a:srgbClr val="000066"/>
                </a:solidFill>
                <a:latin typeface="Century Gothic" panose="020B0502020202020204" pitchFamily="34" charset="0"/>
              </a:rPr>
              <a:t>.</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house</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kostet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eine</a:t>
            </a:r>
            <a:r>
              <a:rPr lang="en-GB" sz="2400" dirty="0">
                <a:solidFill>
                  <a:srgbClr val="000066"/>
                </a:solidFill>
                <a:latin typeface="Century Gothic" panose="020B0502020202020204" pitchFamily="34" charset="0"/>
              </a:rPr>
              <a:t> Million Euro.</a:t>
            </a:r>
          </a:p>
          <a:p>
            <a:pPr marL="457200" indent="-457200">
              <a:buAutoNum type="arabicPeriod"/>
            </a:pPr>
            <a:r>
              <a:rPr lang="en-GB" sz="2400" dirty="0">
                <a:solidFill>
                  <a:srgbClr val="000066"/>
                </a:solidFill>
                <a:latin typeface="Century Gothic" panose="020B0502020202020204" pitchFamily="34" charset="0"/>
              </a:rPr>
              <a:t>[The </a:t>
            </a:r>
            <a:r>
              <a:rPr lang="en-GB" sz="2400" strike="sngStrike" dirty="0">
                <a:solidFill>
                  <a:srgbClr val="000066"/>
                </a:solidFill>
                <a:latin typeface="Century Gothic" panose="020B0502020202020204" pitchFamily="34" charset="0"/>
              </a:rPr>
              <a:t>hand</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ist</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kalt</a:t>
            </a:r>
            <a:r>
              <a:rPr lang="en-GB" sz="2400" dirty="0">
                <a:solidFill>
                  <a:srgbClr val="000066"/>
                </a:solidFill>
                <a:latin typeface="Century Gothic" panose="020B0502020202020204" pitchFamily="34" charset="0"/>
              </a:rPr>
              <a:t>.</a:t>
            </a:r>
          </a:p>
        </p:txBody>
      </p:sp>
      <p:sp>
        <p:nvSpPr>
          <p:cNvPr id="8" name="TextBox 7"/>
          <p:cNvSpPr txBox="1"/>
          <p:nvPr/>
        </p:nvSpPr>
        <p:spPr>
          <a:xfrm>
            <a:off x="283108" y="1398719"/>
            <a:ext cx="3556000"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B</a:t>
            </a:r>
          </a:p>
        </p:txBody>
      </p:sp>
      <p:sp>
        <p:nvSpPr>
          <p:cNvPr id="2" name="Title 1"/>
          <p:cNvSpPr>
            <a:spLocks noGrp="1"/>
          </p:cNvSpPr>
          <p:nvPr>
            <p:ph type="title"/>
          </p:nvPr>
        </p:nvSpPr>
        <p:spPr>
          <a:xfrm>
            <a:off x="0" y="277949"/>
            <a:ext cx="10515600" cy="1325563"/>
          </a:xfrm>
        </p:spPr>
        <p:txBody>
          <a:bodyPr/>
          <a:lstStyle/>
          <a:p>
            <a:r>
              <a:rPr lang="en-GB" b="1">
                <a:solidFill>
                  <a:schemeClr val="bg1"/>
                </a:solidFill>
              </a:rPr>
              <a:t>Partnerarbeit</a:t>
            </a:r>
            <a:br>
              <a:rPr lang="en-GB" b="1">
                <a:solidFill>
                  <a:schemeClr val="bg1"/>
                </a:solidFill>
              </a:rPr>
            </a:br>
            <a:endParaRPr lang="en-GB"/>
          </a:p>
        </p:txBody>
      </p:sp>
    </p:spTree>
    <p:extLst>
      <p:ext uri="{BB962C8B-B14F-4D97-AF65-F5344CB8AC3E}">
        <p14:creationId xmlns:p14="http://schemas.microsoft.com/office/powerpoint/2010/main" val="37517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37" y="3263576"/>
            <a:ext cx="773494" cy="787964"/>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80" y="4348050"/>
            <a:ext cx="1129758" cy="7439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807200" cy="869950"/>
          </a:xfrm>
          <a:prstGeom prst="rect">
            <a:avLst/>
          </a:prstGeom>
        </p:spPr>
      </p:pic>
      <p:sp>
        <p:nvSpPr>
          <p:cNvPr id="6"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ectangle 6"/>
          <p:cNvSpPr/>
          <p:nvPr/>
        </p:nvSpPr>
        <p:spPr>
          <a:xfrm>
            <a:off x="694265" y="917210"/>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862668" y="917214"/>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99896" y="125333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1.</a:t>
            </a:r>
          </a:p>
        </p:txBody>
      </p:sp>
      <p:sp>
        <p:nvSpPr>
          <p:cNvPr id="10" name="Rectangle 9"/>
          <p:cNvSpPr/>
          <p:nvPr/>
        </p:nvSpPr>
        <p:spPr>
          <a:xfrm>
            <a:off x="2994513" y="917210"/>
            <a:ext cx="8164554"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V="1">
            <a:off x="3194195" y="1776710"/>
            <a:ext cx="1119540" cy="759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07063" y="1776710"/>
            <a:ext cx="1205343" cy="651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56494" y="1773671"/>
            <a:ext cx="1283229" cy="3039"/>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137787" y="178430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94268" y="2085605"/>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862671" y="2085609"/>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994516" y="2085605"/>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V="1">
            <a:off x="3194198" y="2952693"/>
            <a:ext cx="1069553" cy="2"/>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629485" y="295269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862909" y="29526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137790" y="29526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94271" y="3152408"/>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862674" y="3152412"/>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994519" y="3152408"/>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flipV="1">
            <a:off x="3194201" y="4019496"/>
            <a:ext cx="1025810" cy="2"/>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369177" y="40194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29687" y="4019496"/>
            <a:ext cx="1083517" cy="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137793" y="4019501"/>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94271" y="4219203"/>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862674" y="4219207"/>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994519" y="4219203"/>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flipV="1">
            <a:off x="3194201" y="5086291"/>
            <a:ext cx="1025810"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225431" y="5075127"/>
            <a:ext cx="941659" cy="175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67125" y="5079935"/>
            <a:ext cx="1232419" cy="610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778517" y="5079935"/>
            <a:ext cx="1309276"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94272" y="528600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862675" y="528600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2994520" y="5286002"/>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p:cNvCxnSpPr/>
          <p:nvPr/>
        </p:nvCxnSpPr>
        <p:spPr>
          <a:xfrm flipV="1">
            <a:off x="3221498" y="6153087"/>
            <a:ext cx="1035541"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752320" y="615309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972097" y="615309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9137794" y="615309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99896" y="2343778"/>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2.</a:t>
            </a:r>
          </a:p>
        </p:txBody>
      </p:sp>
      <p:sp>
        <p:nvSpPr>
          <p:cNvPr id="44" name="TextBox 43"/>
          <p:cNvSpPr txBox="1"/>
          <p:nvPr/>
        </p:nvSpPr>
        <p:spPr>
          <a:xfrm>
            <a:off x="199896" y="340730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3.</a:t>
            </a:r>
          </a:p>
        </p:txBody>
      </p:sp>
      <p:sp>
        <p:nvSpPr>
          <p:cNvPr id="45" name="TextBox 44"/>
          <p:cNvSpPr txBox="1"/>
          <p:nvPr/>
        </p:nvSpPr>
        <p:spPr>
          <a:xfrm>
            <a:off x="206713" y="4470836"/>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4.</a:t>
            </a:r>
          </a:p>
        </p:txBody>
      </p:sp>
      <p:sp>
        <p:nvSpPr>
          <p:cNvPr id="46" name="TextBox 45"/>
          <p:cNvSpPr txBox="1"/>
          <p:nvPr/>
        </p:nvSpPr>
        <p:spPr>
          <a:xfrm>
            <a:off x="233980" y="5531511"/>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5.</a:t>
            </a:r>
          </a:p>
        </p:txBody>
      </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790" y="5343174"/>
            <a:ext cx="695380" cy="809913"/>
          </a:xfrm>
          <a:prstGeom prst="rect">
            <a:avLst/>
          </a:prstGeom>
        </p:spPr>
      </p:pic>
      <p:pic>
        <p:nvPicPr>
          <p:cNvPr id="48" name="Picture 2" descr="Image result for monster free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760" y="2120337"/>
            <a:ext cx="604957" cy="94037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046" y="3326441"/>
            <a:ext cx="999234" cy="721113"/>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96" y="1016506"/>
            <a:ext cx="977414" cy="912253"/>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6982" y="1059633"/>
            <a:ext cx="878326" cy="786102"/>
          </a:xfrm>
          <a:prstGeom prst="rect">
            <a:avLst/>
          </a:prstGeom>
        </p:spPr>
      </p:pic>
      <p:pic>
        <p:nvPicPr>
          <p:cNvPr id="52" name="Picture 5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7246" y="2076862"/>
            <a:ext cx="916534" cy="101912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5414" y="4311642"/>
            <a:ext cx="1081462" cy="751616"/>
          </a:xfrm>
          <a:prstGeom prst="rect">
            <a:avLst/>
          </a:prstGeom>
        </p:spPr>
      </p:pic>
      <p:cxnSp>
        <p:nvCxnSpPr>
          <p:cNvPr id="54" name="Straight Connector 53"/>
          <p:cNvCxnSpPr/>
          <p:nvPr/>
        </p:nvCxnSpPr>
        <p:spPr>
          <a:xfrm flipV="1">
            <a:off x="8273901" y="5080428"/>
            <a:ext cx="1309276"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9758833" y="5061500"/>
            <a:ext cx="941659" cy="175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409576" y="4019496"/>
            <a:ext cx="1395522"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35364" y="5468817"/>
            <a:ext cx="431882" cy="636006"/>
          </a:xfrm>
          <a:prstGeom prst="rect">
            <a:avLst/>
          </a:prstGeom>
        </p:spPr>
      </p:pic>
      <p:sp>
        <p:nvSpPr>
          <p:cNvPr id="58" name="TextBox 57"/>
          <p:cNvSpPr txBox="1"/>
          <p:nvPr/>
        </p:nvSpPr>
        <p:spPr>
          <a:xfrm>
            <a:off x="9765774" y="293728"/>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A</a:t>
            </a:r>
          </a:p>
        </p:txBody>
      </p:sp>
      <p:cxnSp>
        <p:nvCxnSpPr>
          <p:cNvPr id="59" name="Straight Connector 58"/>
          <p:cNvCxnSpPr/>
          <p:nvPr/>
        </p:nvCxnSpPr>
        <p:spPr>
          <a:xfrm>
            <a:off x="7322546" y="1770632"/>
            <a:ext cx="1283229" cy="3039"/>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539" y="28938"/>
            <a:ext cx="10515600" cy="1325563"/>
          </a:xfrm>
        </p:spPr>
        <p:txBody>
          <a:bodyPr/>
          <a:lstStyle/>
          <a:p>
            <a:r>
              <a:rPr lang="en-GB" b="1">
                <a:solidFill>
                  <a:schemeClr val="bg1"/>
                </a:solidFill>
              </a:rPr>
              <a:t>Partnerarbeit</a:t>
            </a:r>
            <a:br>
              <a:rPr lang="en-GB" b="1">
                <a:solidFill>
                  <a:schemeClr val="bg1"/>
                </a:solidFill>
              </a:rPr>
            </a:br>
            <a:endParaRPr lang="en-GB"/>
          </a:p>
        </p:txBody>
      </p:sp>
    </p:spTree>
    <p:extLst>
      <p:ext uri="{BB962C8B-B14F-4D97-AF65-F5344CB8AC3E}">
        <p14:creationId xmlns:p14="http://schemas.microsoft.com/office/powerpoint/2010/main" val="3388756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237" y="3263576"/>
            <a:ext cx="773494" cy="787964"/>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80" y="4348050"/>
            <a:ext cx="1129758" cy="7439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807200" cy="869950"/>
          </a:xfrm>
          <a:prstGeom prst="rect">
            <a:avLst/>
          </a:prstGeom>
        </p:spPr>
      </p:pic>
      <p:sp>
        <p:nvSpPr>
          <p:cNvPr id="6" name="Title 3"/>
          <p:cNvSpPr txBox="1">
            <a:spLocks/>
          </p:cNvSpPr>
          <p:nvPr/>
        </p:nvSpPr>
        <p:spPr>
          <a:xfrm>
            <a:off x="300038" y="72756"/>
            <a:ext cx="473441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ectangle 6"/>
          <p:cNvSpPr/>
          <p:nvPr/>
        </p:nvSpPr>
        <p:spPr>
          <a:xfrm>
            <a:off x="694265" y="917210"/>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862668" y="917214"/>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99896" y="125333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1.</a:t>
            </a:r>
          </a:p>
        </p:txBody>
      </p:sp>
      <p:sp>
        <p:nvSpPr>
          <p:cNvPr id="10" name="Rectangle 9"/>
          <p:cNvSpPr/>
          <p:nvPr/>
        </p:nvSpPr>
        <p:spPr>
          <a:xfrm>
            <a:off x="2994513" y="917210"/>
            <a:ext cx="8164554"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V="1">
            <a:off x="3194195" y="1776710"/>
            <a:ext cx="1119540" cy="759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07063" y="1776710"/>
            <a:ext cx="1205343" cy="651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56494" y="1773671"/>
            <a:ext cx="1283229" cy="3039"/>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137787" y="178430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94268" y="2085605"/>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862671" y="2085609"/>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994516" y="2085605"/>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V="1">
            <a:off x="3194198" y="2952693"/>
            <a:ext cx="1069553" cy="2"/>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629485" y="295269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862909" y="29526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137790" y="2952698"/>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94271" y="3152408"/>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862674" y="3152412"/>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994519" y="3152408"/>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p:nvCxnSpPr>
        <p:spPr>
          <a:xfrm flipV="1">
            <a:off x="3194201" y="4019496"/>
            <a:ext cx="1025810" cy="2"/>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369177" y="4019496"/>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29687" y="4019496"/>
            <a:ext cx="1083517" cy="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137793" y="4019501"/>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94271" y="4219203"/>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862674" y="4219207"/>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994519" y="4219203"/>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flipV="1">
            <a:off x="3194201" y="5086291"/>
            <a:ext cx="1025810"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225431" y="5075127"/>
            <a:ext cx="941659" cy="175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67125" y="5079935"/>
            <a:ext cx="1232419" cy="610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778517" y="5079935"/>
            <a:ext cx="1309276"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94272" y="528600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862675" y="528600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2994520" y="5286002"/>
            <a:ext cx="8164554"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p:cNvCxnSpPr/>
          <p:nvPr/>
        </p:nvCxnSpPr>
        <p:spPr>
          <a:xfrm flipV="1">
            <a:off x="3221498" y="6153087"/>
            <a:ext cx="1035541"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752320" y="615309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972097" y="6153093"/>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9137794" y="615309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99896" y="2343778"/>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2.</a:t>
            </a:r>
          </a:p>
        </p:txBody>
      </p:sp>
      <p:sp>
        <p:nvSpPr>
          <p:cNvPr id="44" name="TextBox 43"/>
          <p:cNvSpPr txBox="1"/>
          <p:nvPr/>
        </p:nvSpPr>
        <p:spPr>
          <a:xfrm>
            <a:off x="199896" y="3407307"/>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3.</a:t>
            </a:r>
          </a:p>
        </p:txBody>
      </p:sp>
      <p:sp>
        <p:nvSpPr>
          <p:cNvPr id="45" name="TextBox 44"/>
          <p:cNvSpPr txBox="1"/>
          <p:nvPr/>
        </p:nvSpPr>
        <p:spPr>
          <a:xfrm>
            <a:off x="206713" y="4470836"/>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4.</a:t>
            </a:r>
          </a:p>
        </p:txBody>
      </p:sp>
      <p:sp>
        <p:nvSpPr>
          <p:cNvPr id="46" name="TextBox 45"/>
          <p:cNvSpPr txBox="1"/>
          <p:nvPr/>
        </p:nvSpPr>
        <p:spPr>
          <a:xfrm>
            <a:off x="233980" y="5531511"/>
            <a:ext cx="418454" cy="400110"/>
          </a:xfrm>
          <a:prstGeom prst="rect">
            <a:avLst/>
          </a:prstGeom>
          <a:noFill/>
        </p:spPr>
        <p:txBody>
          <a:bodyPr wrap="square" rtlCol="0">
            <a:spAutoFit/>
          </a:bodyPr>
          <a:lstStyle/>
          <a:p>
            <a:r>
              <a:rPr lang="en-GB" sz="2000" dirty="0">
                <a:solidFill>
                  <a:srgbClr val="000066"/>
                </a:solidFill>
                <a:latin typeface="Century Gothic" panose="020B0502020202020204" pitchFamily="34" charset="0"/>
              </a:rPr>
              <a:t>5.</a:t>
            </a:r>
          </a:p>
        </p:txBody>
      </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790" y="5343174"/>
            <a:ext cx="695380" cy="809913"/>
          </a:xfrm>
          <a:prstGeom prst="rect">
            <a:avLst/>
          </a:prstGeom>
        </p:spPr>
      </p:pic>
      <p:pic>
        <p:nvPicPr>
          <p:cNvPr id="48" name="Picture 2" descr="Image result for monster free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760" y="2120337"/>
            <a:ext cx="604957" cy="94037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046" y="3326441"/>
            <a:ext cx="999234" cy="721113"/>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96" y="1016506"/>
            <a:ext cx="977414" cy="912253"/>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6982" y="1059633"/>
            <a:ext cx="878326" cy="786102"/>
          </a:xfrm>
          <a:prstGeom prst="rect">
            <a:avLst/>
          </a:prstGeom>
        </p:spPr>
      </p:pic>
      <p:pic>
        <p:nvPicPr>
          <p:cNvPr id="52" name="Picture 5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7246" y="2076862"/>
            <a:ext cx="916534" cy="101912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5414" y="4311642"/>
            <a:ext cx="1081462" cy="751616"/>
          </a:xfrm>
          <a:prstGeom prst="rect">
            <a:avLst/>
          </a:prstGeom>
        </p:spPr>
      </p:pic>
      <p:cxnSp>
        <p:nvCxnSpPr>
          <p:cNvPr id="54" name="Straight Connector 53"/>
          <p:cNvCxnSpPr/>
          <p:nvPr/>
        </p:nvCxnSpPr>
        <p:spPr>
          <a:xfrm flipV="1">
            <a:off x="8273901" y="5080428"/>
            <a:ext cx="1309276"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9758833" y="5061500"/>
            <a:ext cx="941659" cy="175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409576" y="4019496"/>
            <a:ext cx="1395522"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35364" y="5468817"/>
            <a:ext cx="431882" cy="636006"/>
          </a:xfrm>
          <a:prstGeom prst="rect">
            <a:avLst/>
          </a:prstGeom>
        </p:spPr>
      </p:pic>
      <p:sp>
        <p:nvSpPr>
          <p:cNvPr id="58" name="TextBox 57"/>
          <p:cNvSpPr txBox="1"/>
          <p:nvPr/>
        </p:nvSpPr>
        <p:spPr>
          <a:xfrm>
            <a:off x="9765774" y="293728"/>
            <a:ext cx="2036759"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Partner A</a:t>
            </a:r>
          </a:p>
        </p:txBody>
      </p:sp>
      <p:pic>
        <p:nvPicPr>
          <p:cNvPr id="59"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59888" y="1422675"/>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2994097" y="1320424"/>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Das</a:t>
            </a:r>
            <a:endParaRPr lang="en-GB" dirty="0">
              <a:latin typeface="Century Gothic" panose="020B0502020202020204" pitchFamily="34" charset="0"/>
            </a:endParaRPr>
          </a:p>
        </p:txBody>
      </p:sp>
      <p:sp>
        <p:nvSpPr>
          <p:cNvPr id="61" name="TextBox 60"/>
          <p:cNvSpPr txBox="1"/>
          <p:nvPr/>
        </p:nvSpPr>
        <p:spPr>
          <a:xfrm>
            <a:off x="4048547" y="1329873"/>
            <a:ext cx="1895980" cy="461665"/>
          </a:xfrm>
          <a:prstGeom prst="rect">
            <a:avLst/>
          </a:prstGeom>
          <a:noFill/>
        </p:spPr>
        <p:txBody>
          <a:bodyPr wrap="square" rtlCol="0">
            <a:spAutoFit/>
          </a:bodyPr>
          <a:lstStyle/>
          <a:p>
            <a:pPr algn="ctr"/>
            <a:r>
              <a:rPr lang="en-GB" sz="2400" dirty="0" err="1">
                <a:latin typeface="Century Gothic" panose="020B0502020202020204" pitchFamily="34" charset="0"/>
              </a:rPr>
              <a:t>Buch</a:t>
            </a:r>
            <a:endParaRPr lang="en-GB" dirty="0">
              <a:latin typeface="Century Gothic" panose="020B0502020202020204" pitchFamily="34" charset="0"/>
            </a:endParaRPr>
          </a:p>
        </p:txBody>
      </p:sp>
      <p:sp>
        <p:nvSpPr>
          <p:cNvPr id="62" name="TextBox 61"/>
          <p:cNvSpPr txBox="1"/>
          <p:nvPr/>
        </p:nvSpPr>
        <p:spPr>
          <a:xfrm>
            <a:off x="5889251" y="1320424"/>
            <a:ext cx="998322" cy="461665"/>
          </a:xfrm>
          <a:prstGeom prst="rect">
            <a:avLst/>
          </a:prstGeom>
          <a:noFill/>
        </p:spPr>
        <p:txBody>
          <a:bodyPr wrap="square" rtlCol="0">
            <a:spAutoFit/>
          </a:bodyPr>
          <a:lstStyle/>
          <a:p>
            <a:pPr algn="ctr"/>
            <a:r>
              <a:rPr lang="en-GB" sz="2400" dirty="0" err="1">
                <a:latin typeface="Century Gothic" panose="020B0502020202020204" pitchFamily="34" charset="0"/>
              </a:rPr>
              <a:t>ist</a:t>
            </a:r>
            <a:endParaRPr lang="en-GB" dirty="0">
              <a:latin typeface="Century Gothic" panose="020B0502020202020204" pitchFamily="34" charset="0"/>
            </a:endParaRPr>
          </a:p>
        </p:txBody>
      </p:sp>
      <p:sp>
        <p:nvSpPr>
          <p:cNvPr id="63" name="TextBox 62"/>
          <p:cNvSpPr txBox="1"/>
          <p:nvPr/>
        </p:nvSpPr>
        <p:spPr>
          <a:xfrm>
            <a:off x="8917548" y="1315045"/>
            <a:ext cx="1895980" cy="461665"/>
          </a:xfrm>
          <a:prstGeom prst="rect">
            <a:avLst/>
          </a:prstGeom>
          <a:noFill/>
        </p:spPr>
        <p:txBody>
          <a:bodyPr wrap="square" rtlCol="0">
            <a:spAutoFit/>
          </a:bodyPr>
          <a:lstStyle/>
          <a:p>
            <a:pPr algn="ctr"/>
            <a:r>
              <a:rPr lang="en-GB" sz="2400" dirty="0">
                <a:latin typeface="Century Gothic" panose="020B0502020202020204" pitchFamily="34" charset="0"/>
              </a:rPr>
              <a:t>lang.</a:t>
            </a:r>
            <a:endParaRPr lang="en-GB" dirty="0">
              <a:latin typeface="Century Gothic" panose="020B0502020202020204" pitchFamily="34" charset="0"/>
            </a:endParaRPr>
          </a:p>
        </p:txBody>
      </p:sp>
      <p:pic>
        <p:nvPicPr>
          <p:cNvPr id="64"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309593" y="2520002"/>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3006158" y="2465541"/>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Der</a:t>
            </a:r>
            <a:endParaRPr lang="en-GB" dirty="0">
              <a:latin typeface="Century Gothic" panose="020B0502020202020204" pitchFamily="34" charset="0"/>
            </a:endParaRPr>
          </a:p>
        </p:txBody>
      </p:sp>
      <p:sp>
        <p:nvSpPr>
          <p:cNvPr id="66" name="TextBox 65"/>
          <p:cNvSpPr txBox="1"/>
          <p:nvPr/>
        </p:nvSpPr>
        <p:spPr>
          <a:xfrm>
            <a:off x="4911220" y="2508233"/>
            <a:ext cx="1398505" cy="461665"/>
          </a:xfrm>
          <a:prstGeom prst="rect">
            <a:avLst/>
          </a:prstGeom>
          <a:noFill/>
        </p:spPr>
        <p:txBody>
          <a:bodyPr wrap="square" rtlCol="0">
            <a:spAutoFit/>
          </a:bodyPr>
          <a:lstStyle/>
          <a:p>
            <a:pPr algn="ctr"/>
            <a:r>
              <a:rPr lang="en-GB" sz="2400" dirty="0">
                <a:latin typeface="Century Gothic" panose="020B0502020202020204" pitchFamily="34" charset="0"/>
              </a:rPr>
              <a:t>Kopf</a:t>
            </a:r>
            <a:endParaRPr lang="en-GB" dirty="0">
              <a:latin typeface="Century Gothic" panose="020B0502020202020204" pitchFamily="34" charset="0"/>
            </a:endParaRPr>
          </a:p>
        </p:txBody>
      </p:sp>
      <p:sp>
        <p:nvSpPr>
          <p:cNvPr id="67" name="TextBox 66"/>
          <p:cNvSpPr txBox="1"/>
          <p:nvPr/>
        </p:nvSpPr>
        <p:spPr>
          <a:xfrm>
            <a:off x="6859544" y="2498841"/>
            <a:ext cx="1803193" cy="461665"/>
          </a:xfrm>
          <a:prstGeom prst="rect">
            <a:avLst/>
          </a:prstGeom>
          <a:noFill/>
        </p:spPr>
        <p:txBody>
          <a:bodyPr wrap="square" rtlCol="0">
            <a:spAutoFit/>
          </a:bodyPr>
          <a:lstStyle/>
          <a:p>
            <a:pPr algn="ctr"/>
            <a:r>
              <a:rPr lang="en-GB" sz="2400" dirty="0" err="1">
                <a:latin typeface="Century Gothic" panose="020B0502020202020204" pitchFamily="34" charset="0"/>
              </a:rPr>
              <a:t>explodiert</a:t>
            </a:r>
            <a:endParaRPr lang="en-GB" dirty="0">
              <a:latin typeface="Century Gothic" panose="020B0502020202020204" pitchFamily="34" charset="0"/>
            </a:endParaRPr>
          </a:p>
        </p:txBody>
      </p:sp>
      <p:sp>
        <p:nvSpPr>
          <p:cNvPr id="68" name="TextBox 67"/>
          <p:cNvSpPr txBox="1"/>
          <p:nvPr/>
        </p:nvSpPr>
        <p:spPr>
          <a:xfrm>
            <a:off x="8989894" y="2508232"/>
            <a:ext cx="1895980" cy="461665"/>
          </a:xfrm>
          <a:prstGeom prst="rect">
            <a:avLst/>
          </a:prstGeom>
          <a:noFill/>
        </p:spPr>
        <p:txBody>
          <a:bodyPr wrap="square" rtlCol="0">
            <a:spAutoFit/>
          </a:bodyPr>
          <a:lstStyle/>
          <a:p>
            <a:pPr algn="ctr"/>
            <a:r>
              <a:rPr lang="en-GB" sz="2400" dirty="0" err="1">
                <a:latin typeface="Century Gothic" panose="020B0502020202020204" pitchFamily="34" charset="0"/>
              </a:rPr>
              <a:t>plötzlich</a:t>
            </a:r>
            <a:r>
              <a:rPr lang="en-GB" sz="2400" dirty="0">
                <a:latin typeface="Century Gothic" panose="020B0502020202020204" pitchFamily="34" charset="0"/>
              </a:rPr>
              <a:t>.</a:t>
            </a:r>
            <a:endParaRPr lang="en-GB" dirty="0">
              <a:latin typeface="Century Gothic" panose="020B0502020202020204" pitchFamily="34" charset="0"/>
            </a:endParaRPr>
          </a:p>
        </p:txBody>
      </p:sp>
      <p:sp>
        <p:nvSpPr>
          <p:cNvPr id="69" name="TextBox 68"/>
          <p:cNvSpPr txBox="1"/>
          <p:nvPr/>
        </p:nvSpPr>
        <p:spPr>
          <a:xfrm>
            <a:off x="2998138" y="3548382"/>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Die</a:t>
            </a:r>
            <a:endParaRPr lang="en-GB" dirty="0">
              <a:latin typeface="Century Gothic" panose="020B0502020202020204" pitchFamily="34" charset="0"/>
            </a:endParaRPr>
          </a:p>
        </p:txBody>
      </p:sp>
      <p:sp>
        <p:nvSpPr>
          <p:cNvPr id="70" name="TextBox 69"/>
          <p:cNvSpPr txBox="1"/>
          <p:nvPr/>
        </p:nvSpPr>
        <p:spPr>
          <a:xfrm>
            <a:off x="4384599" y="3577426"/>
            <a:ext cx="1646030" cy="461665"/>
          </a:xfrm>
          <a:prstGeom prst="rect">
            <a:avLst/>
          </a:prstGeom>
          <a:noFill/>
        </p:spPr>
        <p:txBody>
          <a:bodyPr wrap="square" rtlCol="0">
            <a:spAutoFit/>
          </a:bodyPr>
          <a:lstStyle/>
          <a:p>
            <a:pPr algn="ctr"/>
            <a:r>
              <a:rPr lang="en-GB" sz="2400" dirty="0" err="1">
                <a:latin typeface="Century Gothic" panose="020B0502020202020204" pitchFamily="34" charset="0"/>
              </a:rPr>
              <a:t>Familie</a:t>
            </a:r>
            <a:endParaRPr lang="en-GB" dirty="0">
              <a:latin typeface="Century Gothic" panose="020B0502020202020204" pitchFamily="34" charset="0"/>
            </a:endParaRPr>
          </a:p>
        </p:txBody>
      </p:sp>
      <p:sp>
        <p:nvSpPr>
          <p:cNvPr id="71" name="TextBox 70"/>
          <p:cNvSpPr txBox="1"/>
          <p:nvPr/>
        </p:nvSpPr>
        <p:spPr>
          <a:xfrm>
            <a:off x="6330086" y="3583898"/>
            <a:ext cx="1493408" cy="461665"/>
          </a:xfrm>
          <a:prstGeom prst="rect">
            <a:avLst/>
          </a:prstGeom>
          <a:noFill/>
        </p:spPr>
        <p:txBody>
          <a:bodyPr wrap="square" rtlCol="0">
            <a:spAutoFit/>
          </a:bodyPr>
          <a:lstStyle/>
          <a:p>
            <a:pPr algn="ctr"/>
            <a:r>
              <a:rPr lang="en-GB" sz="2400" dirty="0" err="1">
                <a:latin typeface="Century Gothic" panose="020B0502020202020204" pitchFamily="34" charset="0"/>
              </a:rPr>
              <a:t>macht</a:t>
            </a:r>
            <a:endParaRPr lang="en-GB" dirty="0">
              <a:latin typeface="Century Gothic" panose="020B0502020202020204" pitchFamily="34" charset="0"/>
            </a:endParaRPr>
          </a:p>
        </p:txBody>
      </p:sp>
      <p:sp>
        <p:nvSpPr>
          <p:cNvPr id="72" name="TextBox 71"/>
          <p:cNvSpPr txBox="1"/>
          <p:nvPr/>
        </p:nvSpPr>
        <p:spPr>
          <a:xfrm>
            <a:off x="8927282" y="3591073"/>
            <a:ext cx="1895980" cy="461665"/>
          </a:xfrm>
          <a:prstGeom prst="rect">
            <a:avLst/>
          </a:prstGeom>
          <a:noFill/>
        </p:spPr>
        <p:txBody>
          <a:bodyPr wrap="square" rtlCol="0">
            <a:spAutoFit/>
          </a:bodyPr>
          <a:lstStyle/>
          <a:p>
            <a:pPr algn="ctr"/>
            <a:r>
              <a:rPr lang="en-GB" sz="2400" dirty="0" err="1">
                <a:latin typeface="Century Gothic" panose="020B0502020202020204" pitchFamily="34" charset="0"/>
              </a:rPr>
              <a:t>Picknick</a:t>
            </a:r>
            <a:r>
              <a:rPr lang="en-GB" sz="2400" dirty="0">
                <a:latin typeface="Century Gothic" panose="020B0502020202020204" pitchFamily="34" charset="0"/>
              </a:rPr>
              <a:t>.</a:t>
            </a:r>
            <a:endParaRPr lang="en-GB" dirty="0">
              <a:latin typeface="Century Gothic" panose="020B0502020202020204" pitchFamily="34" charset="0"/>
            </a:endParaRPr>
          </a:p>
        </p:txBody>
      </p:sp>
      <p:sp>
        <p:nvSpPr>
          <p:cNvPr id="73" name="TextBox 72"/>
          <p:cNvSpPr txBox="1"/>
          <p:nvPr/>
        </p:nvSpPr>
        <p:spPr>
          <a:xfrm>
            <a:off x="3046264" y="4623207"/>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Das</a:t>
            </a:r>
            <a:endParaRPr lang="en-GB" dirty="0">
              <a:latin typeface="Century Gothic" panose="020B0502020202020204" pitchFamily="34" charset="0"/>
            </a:endParaRPr>
          </a:p>
        </p:txBody>
      </p:sp>
      <p:sp>
        <p:nvSpPr>
          <p:cNvPr id="74" name="TextBox 73"/>
          <p:cNvSpPr txBox="1"/>
          <p:nvPr/>
        </p:nvSpPr>
        <p:spPr>
          <a:xfrm>
            <a:off x="4168811" y="4622220"/>
            <a:ext cx="1545911" cy="461665"/>
          </a:xfrm>
          <a:prstGeom prst="rect">
            <a:avLst/>
          </a:prstGeom>
          <a:noFill/>
        </p:spPr>
        <p:txBody>
          <a:bodyPr wrap="square" rtlCol="0">
            <a:spAutoFit/>
          </a:bodyPr>
          <a:lstStyle/>
          <a:p>
            <a:pPr algn="ctr"/>
            <a:r>
              <a:rPr lang="en-GB" sz="2400" dirty="0" err="1">
                <a:latin typeface="Century Gothic" panose="020B0502020202020204" pitchFamily="34" charset="0"/>
              </a:rPr>
              <a:t>Haus</a:t>
            </a:r>
            <a:endParaRPr lang="en-GB" dirty="0">
              <a:latin typeface="Century Gothic" panose="020B0502020202020204" pitchFamily="34" charset="0"/>
            </a:endParaRPr>
          </a:p>
        </p:txBody>
      </p:sp>
      <p:sp>
        <p:nvSpPr>
          <p:cNvPr id="75" name="TextBox 74"/>
          <p:cNvSpPr txBox="1"/>
          <p:nvPr/>
        </p:nvSpPr>
        <p:spPr>
          <a:xfrm>
            <a:off x="7059309" y="4624423"/>
            <a:ext cx="1114658" cy="461665"/>
          </a:xfrm>
          <a:prstGeom prst="rect">
            <a:avLst/>
          </a:prstGeom>
          <a:noFill/>
        </p:spPr>
        <p:txBody>
          <a:bodyPr wrap="square" rtlCol="0">
            <a:spAutoFit/>
          </a:bodyPr>
          <a:lstStyle/>
          <a:p>
            <a:pPr algn="ctr"/>
            <a:r>
              <a:rPr lang="en-GB" sz="2400" dirty="0" err="1">
                <a:latin typeface="Century Gothic" panose="020B0502020202020204" pitchFamily="34" charset="0"/>
              </a:rPr>
              <a:t>eine</a:t>
            </a:r>
            <a:endParaRPr lang="en-GB" dirty="0">
              <a:latin typeface="Century Gothic" panose="020B0502020202020204" pitchFamily="34" charset="0"/>
            </a:endParaRPr>
          </a:p>
        </p:txBody>
      </p:sp>
      <p:sp>
        <p:nvSpPr>
          <p:cNvPr id="76" name="TextBox 75"/>
          <p:cNvSpPr txBox="1"/>
          <p:nvPr/>
        </p:nvSpPr>
        <p:spPr>
          <a:xfrm>
            <a:off x="9573995" y="4665898"/>
            <a:ext cx="1323624" cy="461665"/>
          </a:xfrm>
          <a:prstGeom prst="rect">
            <a:avLst/>
          </a:prstGeom>
          <a:noFill/>
        </p:spPr>
        <p:txBody>
          <a:bodyPr wrap="square" rtlCol="0">
            <a:spAutoFit/>
          </a:bodyPr>
          <a:lstStyle/>
          <a:p>
            <a:pPr algn="ctr"/>
            <a:r>
              <a:rPr lang="en-GB" sz="2400" dirty="0">
                <a:latin typeface="Century Gothic" panose="020B0502020202020204" pitchFamily="34" charset="0"/>
              </a:rPr>
              <a:t>Euro.</a:t>
            </a:r>
            <a:endParaRPr lang="en-GB" dirty="0">
              <a:latin typeface="Century Gothic" panose="020B0502020202020204" pitchFamily="34" charset="0"/>
            </a:endParaRPr>
          </a:p>
        </p:txBody>
      </p:sp>
      <p:sp>
        <p:nvSpPr>
          <p:cNvPr id="77" name="TextBox 76"/>
          <p:cNvSpPr txBox="1"/>
          <p:nvPr/>
        </p:nvSpPr>
        <p:spPr>
          <a:xfrm>
            <a:off x="3054286" y="5706049"/>
            <a:ext cx="1564275" cy="461665"/>
          </a:xfrm>
          <a:prstGeom prst="rect">
            <a:avLst/>
          </a:prstGeom>
          <a:noFill/>
        </p:spPr>
        <p:txBody>
          <a:bodyPr wrap="square" rtlCol="0">
            <a:spAutoFit/>
          </a:bodyPr>
          <a:lstStyle/>
          <a:p>
            <a:pPr algn="ctr"/>
            <a:r>
              <a:rPr lang="en-GB" sz="2400" dirty="0">
                <a:latin typeface="Century Gothic" panose="020B0502020202020204" pitchFamily="34" charset="0"/>
              </a:rPr>
              <a:t>Die</a:t>
            </a:r>
            <a:endParaRPr lang="en-GB" dirty="0">
              <a:latin typeface="Century Gothic" panose="020B0502020202020204" pitchFamily="34" charset="0"/>
            </a:endParaRPr>
          </a:p>
        </p:txBody>
      </p:sp>
      <p:sp>
        <p:nvSpPr>
          <p:cNvPr id="78" name="TextBox 77"/>
          <p:cNvSpPr txBox="1"/>
          <p:nvPr/>
        </p:nvSpPr>
        <p:spPr>
          <a:xfrm>
            <a:off x="4789828" y="5732699"/>
            <a:ext cx="1545911" cy="461665"/>
          </a:xfrm>
          <a:prstGeom prst="rect">
            <a:avLst/>
          </a:prstGeom>
          <a:noFill/>
        </p:spPr>
        <p:txBody>
          <a:bodyPr wrap="square" rtlCol="0">
            <a:spAutoFit/>
          </a:bodyPr>
          <a:lstStyle/>
          <a:p>
            <a:pPr algn="ctr"/>
            <a:r>
              <a:rPr lang="en-GB" sz="2400" dirty="0">
                <a:latin typeface="Century Gothic" panose="020B0502020202020204" pitchFamily="34" charset="0"/>
              </a:rPr>
              <a:t>Hand</a:t>
            </a:r>
            <a:endParaRPr lang="en-GB" dirty="0">
              <a:latin typeface="Century Gothic" panose="020B0502020202020204" pitchFamily="34" charset="0"/>
            </a:endParaRPr>
          </a:p>
        </p:txBody>
      </p:sp>
      <p:sp>
        <p:nvSpPr>
          <p:cNvPr id="79" name="TextBox 78"/>
          <p:cNvSpPr txBox="1"/>
          <p:nvPr/>
        </p:nvSpPr>
        <p:spPr>
          <a:xfrm>
            <a:off x="7149219" y="5707265"/>
            <a:ext cx="1493408" cy="461665"/>
          </a:xfrm>
          <a:prstGeom prst="rect">
            <a:avLst/>
          </a:prstGeom>
          <a:noFill/>
        </p:spPr>
        <p:txBody>
          <a:bodyPr wrap="square" rtlCol="0">
            <a:spAutoFit/>
          </a:bodyPr>
          <a:lstStyle/>
          <a:p>
            <a:pPr algn="ctr"/>
            <a:r>
              <a:rPr lang="en-GB" sz="2400" dirty="0" err="1">
                <a:latin typeface="Century Gothic" panose="020B0502020202020204" pitchFamily="34" charset="0"/>
              </a:rPr>
              <a:t>ist</a:t>
            </a:r>
            <a:endParaRPr lang="en-GB" dirty="0">
              <a:latin typeface="Century Gothic" panose="020B0502020202020204" pitchFamily="34" charset="0"/>
            </a:endParaRPr>
          </a:p>
        </p:txBody>
      </p:sp>
      <p:sp>
        <p:nvSpPr>
          <p:cNvPr id="80" name="TextBox 79"/>
          <p:cNvSpPr txBox="1"/>
          <p:nvPr/>
        </p:nvSpPr>
        <p:spPr>
          <a:xfrm>
            <a:off x="9395018" y="5748740"/>
            <a:ext cx="1323624" cy="461665"/>
          </a:xfrm>
          <a:prstGeom prst="rect">
            <a:avLst/>
          </a:prstGeom>
          <a:noFill/>
        </p:spPr>
        <p:txBody>
          <a:bodyPr wrap="square" rtlCol="0">
            <a:spAutoFit/>
          </a:bodyPr>
          <a:lstStyle/>
          <a:p>
            <a:pPr algn="ctr"/>
            <a:r>
              <a:rPr lang="en-GB" sz="2400" dirty="0" err="1">
                <a:latin typeface="Century Gothic" panose="020B0502020202020204" pitchFamily="34" charset="0"/>
              </a:rPr>
              <a:t>kalt</a:t>
            </a:r>
            <a:r>
              <a:rPr lang="en-GB" sz="2400" dirty="0">
                <a:latin typeface="Century Gothic" panose="020B0502020202020204" pitchFamily="34" charset="0"/>
              </a:rPr>
              <a:t>.</a:t>
            </a:r>
            <a:endParaRPr lang="en-GB" dirty="0">
              <a:latin typeface="Century Gothic" panose="020B0502020202020204" pitchFamily="34" charset="0"/>
            </a:endParaRPr>
          </a:p>
        </p:txBody>
      </p:sp>
      <p:pic>
        <p:nvPicPr>
          <p:cNvPr id="81"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246761" y="3559616"/>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118527" y="4689992"/>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380x380 Green Tick Clipart Free To Use Clip Art Resource"/>
          <p:cNvPicPr>
            <a:picLocks noChangeAspect="1" noChangeArrowheads="1"/>
          </p:cNvPicPr>
          <p:nvPr/>
        </p:nvPicPr>
        <p:blipFill>
          <a:blip r:embed="rId14"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78281" y="5741640"/>
            <a:ext cx="934334" cy="934334"/>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Connector 83"/>
          <p:cNvCxnSpPr/>
          <p:nvPr/>
        </p:nvCxnSpPr>
        <p:spPr>
          <a:xfrm>
            <a:off x="7322546" y="1770632"/>
            <a:ext cx="1283229" cy="3039"/>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485737" y="1346135"/>
            <a:ext cx="998322" cy="461665"/>
          </a:xfrm>
          <a:prstGeom prst="rect">
            <a:avLst/>
          </a:prstGeom>
          <a:noFill/>
        </p:spPr>
        <p:txBody>
          <a:bodyPr wrap="square" rtlCol="0">
            <a:spAutoFit/>
          </a:bodyPr>
          <a:lstStyle/>
          <a:p>
            <a:pPr algn="ctr"/>
            <a:r>
              <a:rPr lang="en-GB" sz="2400" dirty="0" err="1">
                <a:latin typeface="Century Gothic" panose="020B0502020202020204" pitchFamily="34" charset="0"/>
              </a:rPr>
              <a:t>nicht</a:t>
            </a:r>
            <a:endParaRPr lang="en-GB" dirty="0">
              <a:latin typeface="Century Gothic" panose="020B0502020202020204" pitchFamily="34" charset="0"/>
            </a:endParaRPr>
          </a:p>
        </p:txBody>
      </p:sp>
      <p:sp>
        <p:nvSpPr>
          <p:cNvPr id="86" name="TextBox 85"/>
          <p:cNvSpPr txBox="1"/>
          <p:nvPr/>
        </p:nvSpPr>
        <p:spPr>
          <a:xfrm>
            <a:off x="7681781" y="3574103"/>
            <a:ext cx="1493408" cy="461665"/>
          </a:xfrm>
          <a:prstGeom prst="rect">
            <a:avLst/>
          </a:prstGeom>
          <a:noFill/>
        </p:spPr>
        <p:txBody>
          <a:bodyPr wrap="square" rtlCol="0">
            <a:spAutoFit/>
          </a:bodyPr>
          <a:lstStyle/>
          <a:p>
            <a:pPr algn="ctr"/>
            <a:r>
              <a:rPr lang="en-GB" sz="2400" dirty="0" err="1">
                <a:latin typeface="Century Gothic" panose="020B0502020202020204" pitchFamily="34" charset="0"/>
              </a:rPr>
              <a:t>ein</a:t>
            </a:r>
            <a:endParaRPr lang="en-GB" dirty="0">
              <a:latin typeface="Century Gothic" panose="020B0502020202020204" pitchFamily="34" charset="0"/>
            </a:endParaRPr>
          </a:p>
        </p:txBody>
      </p:sp>
      <p:sp>
        <p:nvSpPr>
          <p:cNvPr id="87" name="TextBox 86"/>
          <p:cNvSpPr txBox="1"/>
          <p:nvPr/>
        </p:nvSpPr>
        <p:spPr>
          <a:xfrm>
            <a:off x="5603890" y="4610260"/>
            <a:ext cx="1545911" cy="461665"/>
          </a:xfrm>
          <a:prstGeom prst="rect">
            <a:avLst/>
          </a:prstGeom>
          <a:noFill/>
        </p:spPr>
        <p:txBody>
          <a:bodyPr wrap="square" rtlCol="0">
            <a:spAutoFit/>
          </a:bodyPr>
          <a:lstStyle/>
          <a:p>
            <a:pPr algn="ctr"/>
            <a:r>
              <a:rPr lang="en-GB" sz="2400" dirty="0" err="1">
                <a:latin typeface="Century Gothic" panose="020B0502020202020204" pitchFamily="34" charset="0"/>
              </a:rPr>
              <a:t>kostet</a:t>
            </a:r>
            <a:endParaRPr lang="en-GB" dirty="0">
              <a:latin typeface="Century Gothic" panose="020B0502020202020204" pitchFamily="34" charset="0"/>
            </a:endParaRPr>
          </a:p>
        </p:txBody>
      </p:sp>
      <p:sp>
        <p:nvSpPr>
          <p:cNvPr id="88" name="TextBox 87"/>
          <p:cNvSpPr txBox="1"/>
          <p:nvPr/>
        </p:nvSpPr>
        <p:spPr>
          <a:xfrm>
            <a:off x="8372429" y="4640113"/>
            <a:ext cx="1114658" cy="461665"/>
          </a:xfrm>
          <a:prstGeom prst="rect">
            <a:avLst/>
          </a:prstGeom>
          <a:noFill/>
        </p:spPr>
        <p:txBody>
          <a:bodyPr wrap="square" rtlCol="0">
            <a:spAutoFit/>
          </a:bodyPr>
          <a:lstStyle/>
          <a:p>
            <a:pPr algn="ctr"/>
            <a:r>
              <a:rPr lang="en-GB" sz="2400" dirty="0">
                <a:latin typeface="Century Gothic" panose="020B0502020202020204" pitchFamily="34" charset="0"/>
              </a:rPr>
              <a:t>Million</a:t>
            </a:r>
            <a:endParaRPr lang="en-GB" dirty="0">
              <a:latin typeface="Century Gothic" panose="020B0502020202020204" pitchFamily="34" charset="0"/>
            </a:endParaRPr>
          </a:p>
        </p:txBody>
      </p:sp>
      <p:sp>
        <p:nvSpPr>
          <p:cNvPr id="2" name="Title 1"/>
          <p:cNvSpPr>
            <a:spLocks noGrp="1"/>
          </p:cNvSpPr>
          <p:nvPr>
            <p:ph type="title"/>
          </p:nvPr>
        </p:nvSpPr>
        <p:spPr>
          <a:xfrm>
            <a:off x="0" y="43974"/>
            <a:ext cx="10515600" cy="1325563"/>
          </a:xfrm>
        </p:spPr>
        <p:txBody>
          <a:bodyPr/>
          <a:lstStyle/>
          <a:p>
            <a:r>
              <a:rPr lang="en-GB" b="1">
                <a:solidFill>
                  <a:schemeClr val="bg1"/>
                </a:solidFill>
              </a:rPr>
              <a:t>Partnerarbeit</a:t>
            </a:r>
            <a:br>
              <a:rPr lang="en-GB" b="1">
                <a:solidFill>
                  <a:schemeClr val="bg1"/>
                </a:solidFill>
              </a:rPr>
            </a:br>
            <a:endParaRPr lang="en-GB"/>
          </a:p>
        </p:txBody>
      </p:sp>
    </p:spTree>
    <p:extLst>
      <p:ext uri="{BB962C8B-B14F-4D97-AF65-F5344CB8AC3E}">
        <p14:creationId xmlns:p14="http://schemas.microsoft.com/office/powerpoint/2010/main" val="23556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5" grpId="0"/>
      <p:bldP spid="86" grpId="0"/>
      <p:bldP spid="87" grpId="0"/>
      <p:bldP spid="8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txBox="1">
            <a:spLocks/>
          </p:cNvSpPr>
          <p:nvPr/>
        </p:nvSpPr>
        <p:spPr>
          <a:xfrm>
            <a:off x="123575" y="375091"/>
            <a:ext cx="473441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TextBox 5"/>
          <p:cNvSpPr txBox="1"/>
          <p:nvPr/>
        </p:nvSpPr>
        <p:spPr>
          <a:xfrm>
            <a:off x="424227" y="2791807"/>
            <a:ext cx="3560919" cy="2308324"/>
          </a:xfrm>
          <a:prstGeom prst="rect">
            <a:avLst/>
          </a:prstGeom>
          <a:noFill/>
        </p:spPr>
        <p:txBody>
          <a:bodyPr wrap="square" rtlCol="0">
            <a:spAutoFit/>
          </a:bodyPr>
          <a:lstStyle/>
          <a:p>
            <a:pPr marL="457200" indent="-457200">
              <a:buAutoNum type="arabicPeriod"/>
            </a:pPr>
            <a:r>
              <a:rPr lang="en-GB" sz="2400" dirty="0">
                <a:latin typeface="Century Gothic" panose="020B0502020202020204" pitchFamily="34" charset="0"/>
              </a:rPr>
              <a:t>Mann/</a:t>
            </a:r>
            <a:r>
              <a:rPr lang="en-GB" sz="2400" dirty="0" err="1">
                <a:latin typeface="Century Gothic" panose="020B0502020202020204" pitchFamily="34" charset="0"/>
              </a:rPr>
              <a:t>trinkt</a:t>
            </a:r>
            <a:endParaRPr lang="en-GB" sz="2400" dirty="0">
              <a:latin typeface="Century Gothic" panose="020B0502020202020204" pitchFamily="34" charset="0"/>
            </a:endParaRPr>
          </a:p>
          <a:p>
            <a:pPr marL="457200" indent="-457200">
              <a:buFontTx/>
              <a:buAutoNum type="arabicPeriod"/>
            </a:pPr>
            <a:r>
              <a:rPr lang="en-GB" sz="2400" dirty="0" err="1">
                <a:latin typeface="Century Gothic" panose="020B0502020202020204" pitchFamily="34" charset="0"/>
              </a:rPr>
              <a:t>Haus</a:t>
            </a:r>
            <a:r>
              <a:rPr lang="en-GB" sz="2400" dirty="0">
                <a:latin typeface="Century Gothic" panose="020B0502020202020204" pitchFamily="34" charset="0"/>
              </a:rPr>
              <a:t>/</a:t>
            </a:r>
            <a:r>
              <a:rPr lang="en-GB" sz="2400" dirty="0" err="1">
                <a:latin typeface="Century Gothic" panose="020B0502020202020204" pitchFamily="34" charset="0"/>
              </a:rPr>
              <a:t>ist</a:t>
            </a:r>
            <a:endParaRPr lang="en-GB" sz="2400" dirty="0">
              <a:latin typeface="Century Gothic" panose="020B0502020202020204" pitchFamily="34" charset="0"/>
            </a:endParaRPr>
          </a:p>
          <a:p>
            <a:pPr marL="457200" indent="-457200">
              <a:buAutoNum type="arabicPeriod"/>
            </a:pPr>
            <a:r>
              <a:rPr lang="en-GB" sz="2400" dirty="0" err="1">
                <a:latin typeface="Century Gothic" panose="020B0502020202020204" pitchFamily="34" charset="0"/>
              </a:rPr>
              <a:t>Mädchen</a:t>
            </a:r>
            <a:r>
              <a:rPr lang="en-GB" sz="2400" dirty="0">
                <a:latin typeface="Century Gothic" panose="020B0502020202020204" pitchFamily="34" charset="0"/>
              </a:rPr>
              <a:t>/</a:t>
            </a:r>
            <a:r>
              <a:rPr lang="en-GB" sz="2400" dirty="0" err="1">
                <a:latin typeface="Century Gothic" panose="020B0502020202020204" pitchFamily="34" charset="0"/>
              </a:rPr>
              <a:t>spielt</a:t>
            </a:r>
            <a:endParaRPr lang="en-GB" sz="2400" dirty="0">
              <a:latin typeface="Century Gothic" panose="020B0502020202020204" pitchFamily="34" charset="0"/>
            </a:endParaRPr>
          </a:p>
          <a:p>
            <a:pPr marL="457200" indent="-457200">
              <a:buFontTx/>
              <a:buAutoNum type="arabicPeriod"/>
            </a:pPr>
            <a:r>
              <a:rPr lang="en-GB" sz="2400" dirty="0" err="1">
                <a:latin typeface="Century Gothic" panose="020B0502020202020204" pitchFamily="34" charset="0"/>
              </a:rPr>
              <a:t>Nacht</a:t>
            </a:r>
            <a:r>
              <a:rPr lang="en-GB" sz="2400" dirty="0">
                <a:latin typeface="Century Gothic" panose="020B0502020202020204" pitchFamily="34" charset="0"/>
              </a:rPr>
              <a:t>/</a:t>
            </a:r>
            <a:r>
              <a:rPr lang="en-GB" sz="2400" dirty="0" err="1">
                <a:latin typeface="Century Gothic" panose="020B0502020202020204" pitchFamily="34" charset="0"/>
              </a:rPr>
              <a:t>ist</a:t>
            </a:r>
            <a:endParaRPr lang="en-GB" sz="2400" dirty="0">
              <a:latin typeface="Century Gothic" panose="020B0502020202020204" pitchFamily="34" charset="0"/>
            </a:endParaRPr>
          </a:p>
          <a:p>
            <a:pPr marL="457200" indent="-457200">
              <a:buAutoNum type="arabicPeriod"/>
            </a:pPr>
            <a:r>
              <a:rPr lang="en-GB" sz="2400" dirty="0" err="1">
                <a:latin typeface="Century Gothic" panose="020B0502020202020204" pitchFamily="34" charset="0"/>
              </a:rPr>
              <a:t>Junge</a:t>
            </a:r>
            <a:r>
              <a:rPr lang="en-GB" sz="2400" dirty="0">
                <a:latin typeface="Century Gothic" panose="020B0502020202020204" pitchFamily="34" charset="0"/>
              </a:rPr>
              <a:t>/</a:t>
            </a:r>
            <a:r>
              <a:rPr lang="en-GB" sz="2400" dirty="0" err="1">
                <a:latin typeface="Century Gothic" panose="020B0502020202020204" pitchFamily="34" charset="0"/>
              </a:rPr>
              <a:t>liest</a:t>
            </a:r>
            <a:endParaRPr lang="en-GB" sz="2400" dirty="0">
              <a:latin typeface="Century Gothic" panose="020B0502020202020204" pitchFamily="34" charset="0"/>
            </a:endParaRPr>
          </a:p>
          <a:p>
            <a:pPr marL="457200" indent="-457200">
              <a:buAutoNum type="arabicPeriod"/>
            </a:pPr>
            <a:r>
              <a:rPr lang="en-GB" sz="2400" dirty="0">
                <a:latin typeface="Century Gothic" panose="020B0502020202020204" pitchFamily="34" charset="0"/>
              </a:rPr>
              <a:t>Mutter/</a:t>
            </a:r>
            <a:r>
              <a:rPr lang="en-GB" sz="2400" dirty="0" err="1">
                <a:latin typeface="Century Gothic" panose="020B0502020202020204" pitchFamily="34" charset="0"/>
              </a:rPr>
              <a:t>spielt</a:t>
            </a:r>
            <a:endParaRPr lang="en-GB" sz="2400" dirty="0">
              <a:latin typeface="Century Gothic" panose="020B0502020202020204" pitchFamily="34" charset="0"/>
            </a:endParaRPr>
          </a:p>
        </p:txBody>
      </p:sp>
      <p:sp>
        <p:nvSpPr>
          <p:cNvPr id="7" name="TextBox 6"/>
          <p:cNvSpPr txBox="1"/>
          <p:nvPr/>
        </p:nvSpPr>
        <p:spPr>
          <a:xfrm>
            <a:off x="357676" y="1638175"/>
            <a:ext cx="11747583" cy="830997"/>
          </a:xfrm>
          <a:prstGeom prst="rect">
            <a:avLst/>
          </a:prstGeom>
          <a:noFill/>
        </p:spPr>
        <p:txBody>
          <a:bodyPr wrap="square" rtlCol="0">
            <a:spAutoFit/>
          </a:bodyPr>
          <a:lstStyle/>
          <a:p>
            <a:r>
              <a:rPr lang="en-GB" sz="2400" dirty="0">
                <a:latin typeface="Century Gothic" panose="020B0502020202020204" pitchFamily="34" charset="0"/>
              </a:rPr>
              <a:t>Write sentences in German based on these words. You may add other words. </a:t>
            </a:r>
            <a:br>
              <a:rPr lang="en-GB" sz="2400" dirty="0">
                <a:latin typeface="Century Gothic" panose="020B0502020202020204" pitchFamily="34" charset="0"/>
              </a:rPr>
            </a:br>
            <a:r>
              <a:rPr lang="en-GB" sz="2400" dirty="0">
                <a:latin typeface="Century Gothic" panose="020B0502020202020204" pitchFamily="34" charset="0"/>
              </a:rPr>
              <a:t>Choose the words for </a:t>
            </a:r>
            <a:r>
              <a:rPr lang="en-GB" sz="2400" b="1" i="1" dirty="0">
                <a:latin typeface="Century Gothic" panose="020B0502020202020204" pitchFamily="34" charset="0"/>
              </a:rPr>
              <a:t>the </a:t>
            </a:r>
            <a:r>
              <a:rPr lang="en-GB" sz="2400" dirty="0">
                <a:latin typeface="Century Gothic" panose="020B0502020202020204" pitchFamily="34" charset="0"/>
              </a:rPr>
              <a:t>carefully.</a:t>
            </a:r>
            <a:endParaRPr lang="en-GB" sz="2400" b="1" i="1" dirty="0">
              <a:latin typeface="Century Gothic" panose="020B0502020202020204" pitchFamily="34" charset="0"/>
            </a:endParaRPr>
          </a:p>
        </p:txBody>
      </p:sp>
      <p:sp>
        <p:nvSpPr>
          <p:cNvPr id="8" name="TextBox 7"/>
          <p:cNvSpPr txBox="1"/>
          <p:nvPr/>
        </p:nvSpPr>
        <p:spPr>
          <a:xfrm>
            <a:off x="3985146" y="2764511"/>
            <a:ext cx="4844955" cy="461665"/>
          </a:xfrm>
          <a:prstGeom prst="rect">
            <a:avLst/>
          </a:prstGeom>
          <a:noFill/>
        </p:spPr>
        <p:txBody>
          <a:bodyPr wrap="square" rtlCol="0">
            <a:spAutoFit/>
          </a:bodyPr>
          <a:lstStyle/>
          <a:p>
            <a:r>
              <a:rPr lang="de-DE" sz="2400" dirty="0">
                <a:latin typeface="Century Gothic" panose="020B0502020202020204" pitchFamily="34" charset="0"/>
              </a:rPr>
              <a:t>Der Mann trinkt Wasser.</a:t>
            </a:r>
          </a:p>
        </p:txBody>
      </p:sp>
      <p:sp>
        <p:nvSpPr>
          <p:cNvPr id="9" name="TextBox 8"/>
          <p:cNvSpPr txBox="1"/>
          <p:nvPr/>
        </p:nvSpPr>
        <p:spPr>
          <a:xfrm>
            <a:off x="3985146" y="3904278"/>
            <a:ext cx="4844955" cy="461665"/>
          </a:xfrm>
          <a:prstGeom prst="rect">
            <a:avLst/>
          </a:prstGeom>
          <a:noFill/>
        </p:spPr>
        <p:txBody>
          <a:bodyPr wrap="square" rtlCol="0">
            <a:spAutoFit/>
          </a:bodyPr>
          <a:lstStyle/>
          <a:p>
            <a:r>
              <a:rPr lang="de-DE" sz="2400" dirty="0">
                <a:latin typeface="Century Gothic" panose="020B0502020202020204" pitchFamily="34" charset="0"/>
              </a:rPr>
              <a:t>Die Nacht ist lang und dunkel.</a:t>
            </a:r>
          </a:p>
        </p:txBody>
      </p:sp>
      <p:sp>
        <p:nvSpPr>
          <p:cNvPr id="10" name="TextBox 9"/>
          <p:cNvSpPr txBox="1"/>
          <p:nvPr/>
        </p:nvSpPr>
        <p:spPr>
          <a:xfrm>
            <a:off x="3979080" y="3536745"/>
            <a:ext cx="7321266" cy="461665"/>
          </a:xfrm>
          <a:prstGeom prst="rect">
            <a:avLst/>
          </a:prstGeom>
          <a:noFill/>
        </p:spPr>
        <p:txBody>
          <a:bodyPr wrap="square" rtlCol="0">
            <a:spAutoFit/>
          </a:bodyPr>
          <a:lstStyle/>
          <a:p>
            <a:r>
              <a:rPr lang="de-DE" sz="2400" dirty="0">
                <a:latin typeface="Century Gothic" panose="020B0502020202020204" pitchFamily="34" charset="0"/>
              </a:rPr>
              <a:t>Das Mädchen spielt </a:t>
            </a:r>
            <a:r>
              <a:rPr lang="en-GB" sz="2400" dirty="0" err="1">
                <a:latin typeface="Century Gothic" panose="020B0502020202020204" pitchFamily="34" charset="0"/>
              </a:rPr>
              <a:t>Fußball</a:t>
            </a:r>
            <a:r>
              <a:rPr lang="en-GB" sz="2400" dirty="0">
                <a:latin typeface="Century Gothic" panose="020B0502020202020204" pitchFamily="34" charset="0"/>
              </a:rPr>
              <a:t> (</a:t>
            </a:r>
            <a:r>
              <a:rPr lang="en-GB" sz="2400" dirty="0" err="1">
                <a:latin typeface="Century Gothic" panose="020B0502020202020204" pitchFamily="34" charset="0"/>
              </a:rPr>
              <a:t>mit</a:t>
            </a:r>
            <a:r>
              <a:rPr lang="en-GB" sz="2400" dirty="0">
                <a:latin typeface="Century Gothic" panose="020B0502020202020204" pitchFamily="34" charset="0"/>
              </a:rPr>
              <a:t> </a:t>
            </a:r>
            <a:r>
              <a:rPr lang="en-GB" sz="2400" dirty="0" err="1">
                <a:latin typeface="Century Gothic" panose="020B0502020202020204" pitchFamily="34" charset="0"/>
              </a:rPr>
              <a:t>einem</a:t>
            </a:r>
            <a:r>
              <a:rPr lang="en-GB" sz="2400" dirty="0">
                <a:latin typeface="Century Gothic" panose="020B0502020202020204" pitchFamily="34" charset="0"/>
              </a:rPr>
              <a:t> Freund).</a:t>
            </a:r>
            <a:endParaRPr lang="de-DE" sz="2400" dirty="0">
              <a:latin typeface="Century Gothic" panose="020B0502020202020204" pitchFamily="34" charset="0"/>
            </a:endParaRPr>
          </a:p>
        </p:txBody>
      </p:sp>
      <p:sp>
        <p:nvSpPr>
          <p:cNvPr id="11" name="TextBox 10"/>
          <p:cNvSpPr txBox="1"/>
          <p:nvPr/>
        </p:nvSpPr>
        <p:spPr>
          <a:xfrm>
            <a:off x="3979080" y="3166290"/>
            <a:ext cx="7321266" cy="461665"/>
          </a:xfrm>
          <a:prstGeom prst="rect">
            <a:avLst/>
          </a:prstGeom>
          <a:noFill/>
        </p:spPr>
        <p:txBody>
          <a:bodyPr wrap="square" rtlCol="0">
            <a:spAutoFit/>
          </a:bodyPr>
          <a:lstStyle/>
          <a:p>
            <a:r>
              <a:rPr lang="de-DE" sz="2400" dirty="0">
                <a:latin typeface="Century Gothic" panose="020B0502020202020204" pitchFamily="34" charset="0"/>
              </a:rPr>
              <a:t>Das Haus ist klein/gro</a:t>
            </a:r>
            <a:r>
              <a:rPr lang="en-GB" sz="2400" dirty="0">
                <a:latin typeface="Century Gothic" panose="020B0502020202020204" pitchFamily="34" charset="0"/>
              </a:rPr>
              <a:t>ß/</a:t>
            </a:r>
            <a:r>
              <a:rPr lang="en-GB" sz="2400" dirty="0" err="1">
                <a:latin typeface="Century Gothic" panose="020B0502020202020204" pitchFamily="34" charset="0"/>
              </a:rPr>
              <a:t>neu</a:t>
            </a:r>
            <a:r>
              <a:rPr lang="en-GB" sz="2400" dirty="0">
                <a:latin typeface="Century Gothic" panose="020B0502020202020204" pitchFamily="34" charset="0"/>
              </a:rPr>
              <a:t>/</a:t>
            </a:r>
            <a:r>
              <a:rPr lang="en-GB" sz="2400" dirty="0" err="1">
                <a:latin typeface="Century Gothic" panose="020B0502020202020204" pitchFamily="34" charset="0"/>
              </a:rPr>
              <a:t>offen</a:t>
            </a:r>
            <a:r>
              <a:rPr lang="en-GB" sz="2400" dirty="0">
                <a:latin typeface="Century Gothic" panose="020B0502020202020204" pitchFamily="34" charset="0"/>
              </a:rPr>
              <a:t>/</a:t>
            </a:r>
            <a:r>
              <a:rPr lang="en-GB" sz="2400" dirty="0" err="1">
                <a:latin typeface="Century Gothic" panose="020B0502020202020204" pitchFamily="34" charset="0"/>
              </a:rPr>
              <a:t>schön</a:t>
            </a:r>
            <a:r>
              <a:rPr lang="en-GB" sz="2400" dirty="0">
                <a:latin typeface="Century Gothic" panose="020B0502020202020204" pitchFamily="34" charset="0"/>
              </a:rPr>
              <a:t>.</a:t>
            </a:r>
            <a:endParaRPr lang="de-DE" sz="2400" dirty="0">
              <a:latin typeface="Century Gothic" panose="020B0502020202020204" pitchFamily="34" charset="0"/>
            </a:endParaRPr>
          </a:p>
        </p:txBody>
      </p:sp>
      <p:sp>
        <p:nvSpPr>
          <p:cNvPr id="12" name="TextBox 11"/>
          <p:cNvSpPr txBox="1"/>
          <p:nvPr/>
        </p:nvSpPr>
        <p:spPr>
          <a:xfrm>
            <a:off x="3979080" y="4269133"/>
            <a:ext cx="7321266" cy="461665"/>
          </a:xfrm>
          <a:prstGeom prst="rect">
            <a:avLst/>
          </a:prstGeom>
          <a:noFill/>
        </p:spPr>
        <p:txBody>
          <a:bodyPr wrap="square" rtlCol="0">
            <a:spAutoFit/>
          </a:bodyPr>
          <a:lstStyle/>
          <a:p>
            <a:r>
              <a:rPr lang="de-DE" sz="2400" dirty="0">
                <a:latin typeface="Century Gothic" panose="020B0502020202020204" pitchFamily="34" charset="0"/>
              </a:rPr>
              <a:t>Der Junge </a:t>
            </a:r>
            <a:r>
              <a:rPr lang="en-GB" sz="2400" dirty="0" err="1">
                <a:latin typeface="Century Gothic" panose="020B0502020202020204" pitchFamily="34" charset="0"/>
              </a:rPr>
              <a:t>liest</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a:t>
            </a:r>
            <a:r>
              <a:rPr lang="en-GB" sz="2400" dirty="0" err="1">
                <a:latin typeface="Century Gothic" panose="020B0502020202020204" pitchFamily="34" charset="0"/>
              </a:rPr>
              <a:t>Buch</a:t>
            </a:r>
            <a:r>
              <a:rPr lang="en-GB" sz="2400" dirty="0">
                <a:latin typeface="Century Gothic" panose="020B0502020202020204" pitchFamily="34" charset="0"/>
              </a:rPr>
              <a:t>.</a:t>
            </a:r>
            <a:endParaRPr lang="de-DE" sz="2400" dirty="0">
              <a:latin typeface="Century Gothic" panose="020B0502020202020204" pitchFamily="34" charset="0"/>
            </a:endParaRPr>
          </a:p>
        </p:txBody>
      </p:sp>
      <p:sp>
        <p:nvSpPr>
          <p:cNvPr id="13" name="TextBox 12"/>
          <p:cNvSpPr txBox="1"/>
          <p:nvPr/>
        </p:nvSpPr>
        <p:spPr>
          <a:xfrm>
            <a:off x="3979080" y="4649216"/>
            <a:ext cx="7321266" cy="461665"/>
          </a:xfrm>
          <a:prstGeom prst="rect">
            <a:avLst/>
          </a:prstGeom>
          <a:noFill/>
        </p:spPr>
        <p:txBody>
          <a:bodyPr wrap="square" rtlCol="0">
            <a:spAutoFit/>
          </a:bodyPr>
          <a:lstStyle/>
          <a:p>
            <a:r>
              <a:rPr lang="de-DE" sz="2400" dirty="0">
                <a:latin typeface="Century Gothic" panose="020B0502020202020204" pitchFamily="34" charset="0"/>
              </a:rPr>
              <a:t>Die Mutter spielt Tennis.</a:t>
            </a:r>
          </a:p>
        </p:txBody>
      </p:sp>
      <p:sp>
        <p:nvSpPr>
          <p:cNvPr id="14" name="Rounded Rectangle 13">
            <a:extLst>
              <a:ext uri="{FF2B5EF4-FFF2-40B4-BE49-F238E27FC236}">
                <a16:creationId xmlns:a16="http://schemas.microsoft.com/office/drawing/2014/main" id="{FF9D5FC3-2828-4A20-AB45-539B08625342}"/>
              </a:ext>
            </a:extLst>
          </p:cNvPr>
          <p:cNvSpPr/>
          <p:nvPr/>
        </p:nvSpPr>
        <p:spPr>
          <a:xfrm>
            <a:off x="9924437" y="10689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schreiben</a:t>
            </a:r>
            <a:endParaRPr lang="en-GB" sz="24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0" y="246815"/>
            <a:ext cx="10515600" cy="1325563"/>
          </a:xfrm>
        </p:spPr>
        <p:txBody>
          <a:bodyPr>
            <a:normAutofit/>
          </a:bodyPr>
          <a:lstStyle/>
          <a:p>
            <a:r>
              <a:rPr lang="en-GB" sz="3600" b="1">
                <a:solidFill>
                  <a:schemeClr val="bg1"/>
                </a:solidFill>
              </a:rPr>
              <a:t>Schreib eine Filmszene</a:t>
            </a:r>
            <a:br>
              <a:rPr lang="en-GB" sz="3600" b="1">
                <a:solidFill>
                  <a:schemeClr val="bg1"/>
                </a:solidFill>
              </a:rPr>
            </a:br>
            <a:endParaRPr lang="en-GB" sz="3600"/>
          </a:p>
        </p:txBody>
      </p:sp>
    </p:spTree>
    <p:extLst>
      <p:ext uri="{BB962C8B-B14F-4D97-AF65-F5344CB8AC3E}">
        <p14:creationId xmlns:p14="http://schemas.microsoft.com/office/powerpoint/2010/main" val="383267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0E07524F-7673-4A83-9763-57CC8FA9C2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149" y="2099965"/>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26AADED8-DB8B-48B3-9001-179AE194A2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824" y="4030119"/>
            <a:ext cx="2716923" cy="1993871"/>
          </a:xfrm>
          <a:prstGeom prst="rect">
            <a:avLst/>
          </a:prstGeom>
        </p:spPr>
      </p:pic>
    </p:spTree>
    <p:extLst>
      <p:ext uri="{BB962C8B-B14F-4D97-AF65-F5344CB8AC3E}">
        <p14:creationId xmlns:p14="http://schemas.microsoft.com/office/powerpoint/2010/main" val="3381604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5149" y="2913755"/>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3" name="TextBox 12"/>
          <p:cNvSpPr txBox="1"/>
          <p:nvPr/>
        </p:nvSpPr>
        <p:spPr>
          <a:xfrm>
            <a:off x="175149" y="1971779"/>
            <a:ext cx="9978012" cy="830997"/>
          </a:xfrm>
          <a:prstGeom prst="rect">
            <a:avLst/>
          </a:prstGeom>
          <a:noFill/>
        </p:spPr>
        <p:txBody>
          <a:bodyPr wrap="square" rtlCol="0">
            <a:spAutoFit/>
          </a:bodyPr>
          <a:lstStyle/>
          <a:p>
            <a:r>
              <a:rPr lang="en-GB" sz="2400" u="sng">
                <a:hlinkClick r:id="rId4"/>
              </a:rPr>
              <a:t>Audio file</a:t>
            </a:r>
            <a:r>
              <a:rPr lang="en-GB" sz="2400" dirty="0"/>
              <a:t> </a:t>
            </a:r>
            <a:br>
              <a:rPr lang="en-GB" sz="2400" dirty="0">
                <a:solidFill>
                  <a:srgbClr val="115076"/>
                </a:solidFill>
                <a:latin typeface="Century Gothic" panose="020B0502020202020204" pitchFamily="34" charset="0"/>
              </a:rPr>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707886"/>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a:t>
            </a:r>
            <a:r>
              <a:rPr lang="en-GB" sz="2000" b="1">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hlinkClick r:id="rId5"/>
              </a:rPr>
              <a:t>Term 1.2 Week 3</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hlinkClick r:id="rId6"/>
              </a:rPr>
              <a:t>Term 1.1 Week 4</a:t>
            </a:r>
            <a:endParaRPr lang="en-GB" dirty="0"/>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7"/>
              </a:rPr>
              <a:t>Quizlet</a:t>
            </a:r>
            <a:br>
              <a:rPr lang="en-GB" sz="2400" dirty="0"/>
            </a:br>
            <a:endParaRPr lang="en-GB" sz="2400" dirty="0">
              <a:solidFill>
                <a:srgbClr val="115076"/>
              </a:solidFill>
              <a:latin typeface="Century Gothic" panose="020B0502020202020204" pitchFamily="34" charset="0"/>
            </a:endParaRPr>
          </a:p>
        </p:txBody>
      </p:sp>
      <p:pic>
        <p:nvPicPr>
          <p:cNvPr id="11" name="Picture 10">
            <a:extLst>
              <a:ext uri="{FF2B5EF4-FFF2-40B4-BE49-F238E27FC236}">
                <a16:creationId xmlns:a16="http://schemas.microsoft.com/office/drawing/2014/main" id="{6542F5EF-5D1E-4A1A-9FFF-51CF58E182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3849829"/>
            <a:ext cx="10338404" cy="461665"/>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9"/>
              </a:rPr>
              <a:t>Student worksheet</a:t>
            </a:r>
            <a:endParaRPr lang="en-GB" sz="2400" dirty="0">
              <a:solidFill>
                <a:srgbClr val="115076"/>
              </a:solidFill>
              <a:latin typeface="Century Gothic" panose="020B0502020202020204" pitchFamily="34" charset="0"/>
            </a:endParaRP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6881" y="2545410"/>
            <a:ext cx="1285875" cy="1285875"/>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3553" y="4970905"/>
            <a:ext cx="1285875" cy="1285875"/>
          </a:xfrm>
          <a:prstGeom prst="rect">
            <a:avLst/>
          </a:prstGeom>
        </p:spPr>
      </p:pic>
    </p:spTree>
    <p:extLst>
      <p:ext uri="{BB962C8B-B14F-4D97-AF65-F5344CB8AC3E}">
        <p14:creationId xmlns:p14="http://schemas.microsoft.com/office/powerpoint/2010/main" val="3746003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pic>
        <p:nvPicPr>
          <p:cNvPr id="4" name="Picture 3" descr="boy in a group pointing out at 'you'"/>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721664"/>
            <a:ext cx="5687568" cy="3904488"/>
          </a:xfrm>
          <a:prstGeom prst="rect">
            <a:avLst/>
          </a:prstGeom>
        </p:spPr>
      </p:pic>
      <p:sp>
        <p:nvSpPr>
          <p:cNvPr id="2" name="Rectangle 1"/>
          <p:cNvSpPr/>
          <p:nvPr/>
        </p:nvSpPr>
        <p:spPr>
          <a:xfrm>
            <a:off x="5015558" y="4326872"/>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8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59E8F05-CDC0-3448-9D73-6323D9373F21}"/>
              </a:ext>
            </a:extLst>
          </p:cNvPr>
          <p:cNvSpPr>
            <a:spLocks noGrp="1"/>
          </p:cNvSpPr>
          <p:nvPr>
            <p:ph type="title"/>
          </p:nvPr>
        </p:nvSpPr>
        <p:spPr>
          <a:xfrm>
            <a:off x="5047245" y="176652"/>
            <a:ext cx="2097505" cy="1381218"/>
          </a:xfrm>
        </p:spPr>
        <p:txBody>
          <a:bodyPr>
            <a:noAutofit/>
          </a:bodyPr>
          <a:lstStyle/>
          <a:p>
            <a:pPr algn="ctr"/>
            <a:r>
              <a:rPr lang="en-GB" sz="12000" b="1" dirty="0">
                <a:solidFill>
                  <a:srgbClr val="002060"/>
                </a:solidFill>
                <a:cs typeface="Calibri" panose="020F0502020204030204" pitchFamily="34" charset="0"/>
              </a:rPr>
              <a:t>u</a:t>
            </a:r>
            <a:endParaRPr lang="en-US" sz="12000" dirty="0"/>
          </a:p>
        </p:txBody>
      </p:sp>
      <p:sp>
        <p:nvSpPr>
          <p:cNvPr id="4" name="Rounded Rectangle 3"/>
          <p:cNvSpPr/>
          <p:nvPr/>
        </p:nvSpPr>
        <p:spPr>
          <a:xfrm>
            <a:off x="4218774" y="1994992"/>
            <a:ext cx="3802879" cy="288499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d</a:t>
            </a:r>
            <a:r>
              <a:rPr lang="en-GB" sz="6600" dirty="0">
                <a:solidFill>
                  <a:srgbClr val="FFCC00"/>
                </a:solidFill>
                <a:latin typeface="Century Gothic" panose="020B0502020202020204" pitchFamily="34" charset="0"/>
              </a:rPr>
              <a:t>u</a:t>
            </a:r>
            <a:endParaRPr lang="en-GB" sz="6600" dirty="0">
              <a:solidFill>
                <a:srgbClr val="002060"/>
              </a:solidFill>
              <a:latin typeface="Century Gothic" panose="020B0502020202020204" pitchFamily="34" charset="0"/>
            </a:endParaRPr>
          </a:p>
        </p:txBody>
      </p:sp>
      <p:sp>
        <p:nvSpPr>
          <p:cNvPr id="5" name="Rectangle 4"/>
          <p:cNvSpPr/>
          <p:nvPr/>
        </p:nvSpPr>
        <p:spPr>
          <a:xfrm>
            <a:off x="868676" y="876305"/>
            <a:ext cx="26468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absol</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6" name="Rectangle 5"/>
          <p:cNvSpPr/>
          <p:nvPr/>
        </p:nvSpPr>
        <p:spPr>
          <a:xfrm>
            <a:off x="8914464" y="3472543"/>
            <a:ext cx="24080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Sch</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le</a:t>
            </a:r>
            <a:endParaRPr lang="en-GB" sz="5400" dirty="0">
              <a:solidFill>
                <a:srgbClr val="002060"/>
              </a:solidFill>
              <a:latin typeface="Century Gothic" panose="020B0502020202020204" pitchFamily="34" charset="0"/>
            </a:endParaRPr>
          </a:p>
        </p:txBody>
      </p:sp>
      <p:sp>
        <p:nvSpPr>
          <p:cNvPr id="7" name="Rectangle 6"/>
          <p:cNvSpPr/>
          <p:nvPr/>
        </p:nvSpPr>
        <p:spPr>
          <a:xfrm>
            <a:off x="5465058" y="5043776"/>
            <a:ext cx="126188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948826" y="3364535"/>
            <a:ext cx="24865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Min</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te</a:t>
            </a:r>
          </a:p>
        </p:txBody>
      </p:sp>
      <p:sp>
        <p:nvSpPr>
          <p:cNvPr id="9" name="Rectangle 8"/>
          <p:cNvSpPr/>
          <p:nvPr/>
        </p:nvSpPr>
        <p:spPr>
          <a:xfrm>
            <a:off x="9465095" y="876305"/>
            <a:ext cx="1306769"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g</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a:t>
            </a:r>
          </a:p>
        </p:txBody>
      </p:sp>
      <p:pic>
        <p:nvPicPr>
          <p:cNvPr id="10" name="Picture 9" descr="boy in a group pointing out at 'you'"/>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pic>
        <p:nvPicPr>
          <p:cNvPr id="11" name="Picture 8" descr="school build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1432" y="4438765"/>
            <a:ext cx="2254096" cy="1153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oo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146106" y="1824293"/>
            <a:ext cx="2058052" cy="1094198"/>
          </a:xfrm>
          <a:prstGeom prst="rect">
            <a:avLst/>
          </a:prstGeom>
        </p:spPr>
      </p:pic>
      <p:pic>
        <p:nvPicPr>
          <p:cNvPr id="3" name="Picture 2" descr="time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5872" y="4395873"/>
            <a:ext cx="745964" cy="1239130"/>
          </a:xfrm>
          <a:prstGeom prst="rect">
            <a:avLst/>
          </a:prstGeom>
        </p:spPr>
      </p:pic>
      <p:grpSp>
        <p:nvGrpSpPr>
          <p:cNvPr id="17" name="Group 16" descr="100 percent"/>
          <p:cNvGrpSpPr/>
          <p:nvPr/>
        </p:nvGrpSpPr>
        <p:grpSpPr>
          <a:xfrm>
            <a:off x="1025063" y="1769347"/>
            <a:ext cx="3326278" cy="1107996"/>
            <a:chOff x="1025063" y="1769347"/>
            <a:chExt cx="3326278" cy="1107996"/>
          </a:xfrm>
        </p:grpSpPr>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5063" y="1994992"/>
              <a:ext cx="486704" cy="694788"/>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3887" y="1994992"/>
              <a:ext cx="477718" cy="682454"/>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6054" y="1994992"/>
              <a:ext cx="477718" cy="682454"/>
            </a:xfrm>
            <a:prstGeom prst="rect">
              <a:avLst/>
            </a:prstGeom>
          </p:spPr>
        </p:pic>
        <p:sp>
          <p:nvSpPr>
            <p:cNvPr id="15" name="TextBox 14" descr="100 percent"/>
            <p:cNvSpPr txBox="1"/>
            <p:nvPr/>
          </p:nvSpPr>
          <p:spPr>
            <a:xfrm>
              <a:off x="2573772" y="1769347"/>
              <a:ext cx="1777569" cy="1107996"/>
            </a:xfrm>
            <a:prstGeom prst="rect">
              <a:avLst/>
            </a:prstGeom>
            <a:noFill/>
          </p:spPr>
          <p:txBody>
            <a:bodyPr wrap="square" rtlCol="0">
              <a:spAutoFit/>
            </a:bodyPr>
            <a:lstStyle/>
            <a:p>
              <a:r>
                <a:rPr lang="en-GB" sz="6600" b="1" dirty="0">
                  <a:solidFill>
                    <a:srgbClr val="FF0000"/>
                  </a:solidFill>
                  <a:latin typeface="Century Gothic" panose="020B0502020202020204" pitchFamily="34" charset="0"/>
                </a:rPr>
                <a:t>%</a:t>
              </a:r>
            </a:p>
          </p:txBody>
        </p:sp>
      </p:grpSp>
      <p:sp>
        <p:nvSpPr>
          <p:cNvPr id="16" name="TextBox 15"/>
          <p:cNvSpPr txBox="1"/>
          <p:nvPr/>
        </p:nvSpPr>
        <p:spPr>
          <a:xfrm>
            <a:off x="5177457" y="5754231"/>
            <a:ext cx="1837083" cy="365760"/>
          </a:xfrm>
          <a:prstGeom prst="rect">
            <a:avLst/>
          </a:prstGeom>
          <a:noFill/>
        </p:spPr>
        <p:txBody>
          <a:bodyPr wrap="square" rtlCol="0">
            <a:spAutoFit/>
          </a:bodyPr>
          <a:lstStyle/>
          <a:p>
            <a:pPr algn="ctr"/>
            <a:r>
              <a:rPr lang="en-GB" dirty="0">
                <a:latin typeface="Century Gothic" panose="020B0502020202020204" pitchFamily="34" charset="0"/>
              </a:rPr>
              <a:t>[to do]</a:t>
            </a:r>
          </a:p>
        </p:txBody>
      </p:sp>
    </p:spTree>
    <p:extLst>
      <p:ext uri="{BB962C8B-B14F-4D97-AF65-F5344CB8AC3E}">
        <p14:creationId xmlns:p14="http://schemas.microsoft.com/office/powerpoint/2010/main" val="3770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absolu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5" name="absolu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gu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gu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Minut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Minut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tu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8" name="tu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Schul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chul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BC95-3E7F-064D-990F-BD232A6C59B9}"/>
              </a:ext>
            </a:extLst>
          </p:cNvPr>
          <p:cNvSpPr>
            <a:spLocks noGrp="1"/>
          </p:cNvSpPr>
          <p:nvPr>
            <p:ph type="title"/>
          </p:nvPr>
        </p:nvSpPr>
        <p:spPr>
          <a:xfrm>
            <a:off x="4797398" y="521073"/>
            <a:ext cx="2597204" cy="1229575"/>
          </a:xfrm>
        </p:spPr>
        <p:txBody>
          <a:bodyPr>
            <a:normAutofit fontScale="90000"/>
          </a:bodyPr>
          <a:lstStyle/>
          <a:p>
            <a:pPr algn="ctr"/>
            <a:r>
              <a:rPr lang="en-GB" sz="13300" b="1" dirty="0">
                <a:solidFill>
                  <a:srgbClr val="002060"/>
                </a:solidFill>
                <a:cs typeface="Calibri" panose="020F0502020204030204" pitchFamily="34" charset="0"/>
              </a:rPr>
              <a:t>u</a:t>
            </a:r>
            <a:br>
              <a:rPr lang="en-GB" sz="9600" b="1" dirty="0">
                <a:solidFill>
                  <a:srgbClr val="002060"/>
                </a:solidFill>
                <a:cs typeface="Calibri" panose="020F0502020204030204" pitchFamily="34" charset="0"/>
              </a:rPr>
            </a:br>
            <a:endParaRPr lang="en-US" dirty="0"/>
          </a:p>
        </p:txBody>
      </p:sp>
      <p:sp>
        <p:nvSpPr>
          <p:cNvPr id="4" name="Rounded Rectangle 3"/>
          <p:cNvSpPr/>
          <p:nvPr/>
        </p:nvSpPr>
        <p:spPr>
          <a:xfrm>
            <a:off x="4218774" y="1994992"/>
            <a:ext cx="3802879" cy="288499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d</a:t>
            </a:r>
            <a:r>
              <a:rPr lang="en-GB" sz="6600" dirty="0">
                <a:solidFill>
                  <a:srgbClr val="FFCC00"/>
                </a:solidFill>
                <a:latin typeface="Century Gothic" panose="020B0502020202020204" pitchFamily="34" charset="0"/>
              </a:rPr>
              <a:t>u</a:t>
            </a:r>
            <a:endParaRPr lang="en-GB" sz="6600" dirty="0">
              <a:solidFill>
                <a:srgbClr val="002060"/>
              </a:solidFill>
              <a:latin typeface="Century Gothic" panose="020B0502020202020204" pitchFamily="34" charset="0"/>
            </a:endParaRPr>
          </a:p>
        </p:txBody>
      </p:sp>
      <p:sp>
        <p:nvSpPr>
          <p:cNvPr id="5" name="Rectangle 4"/>
          <p:cNvSpPr/>
          <p:nvPr/>
        </p:nvSpPr>
        <p:spPr>
          <a:xfrm>
            <a:off x="868676" y="876305"/>
            <a:ext cx="26468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absol</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6" name="Rectangle 5"/>
          <p:cNvSpPr/>
          <p:nvPr/>
        </p:nvSpPr>
        <p:spPr>
          <a:xfrm>
            <a:off x="8914464" y="3472543"/>
            <a:ext cx="240803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Sch</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le</a:t>
            </a:r>
            <a:endParaRPr lang="en-GB" sz="5400" dirty="0">
              <a:solidFill>
                <a:srgbClr val="002060"/>
              </a:solidFill>
              <a:latin typeface="Century Gothic" panose="020B0502020202020204" pitchFamily="34" charset="0"/>
            </a:endParaRPr>
          </a:p>
        </p:txBody>
      </p:sp>
      <p:sp>
        <p:nvSpPr>
          <p:cNvPr id="7" name="Rectangle 6"/>
          <p:cNvSpPr/>
          <p:nvPr/>
        </p:nvSpPr>
        <p:spPr>
          <a:xfrm>
            <a:off x="5465058" y="5043776"/>
            <a:ext cx="126188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C00"/>
                </a:solidFill>
                <a:latin typeface="Century Gothic" panose="020B0502020202020204" pitchFamily="34" charset="0"/>
              </a:rPr>
              <a:t>u</a:t>
            </a:r>
            <a:r>
              <a:rPr lang="en-GB" sz="5400" dirty="0" err="1">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948826" y="3364535"/>
            <a:ext cx="24865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Min</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te</a:t>
            </a:r>
          </a:p>
        </p:txBody>
      </p:sp>
      <p:sp>
        <p:nvSpPr>
          <p:cNvPr id="9" name="Rectangle 8"/>
          <p:cNvSpPr/>
          <p:nvPr/>
        </p:nvSpPr>
        <p:spPr>
          <a:xfrm>
            <a:off x="9465095" y="876305"/>
            <a:ext cx="1306769"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g</a:t>
            </a:r>
            <a:r>
              <a:rPr lang="en-GB" sz="5400" dirty="0">
                <a:solidFill>
                  <a:srgbClr val="FFCC00"/>
                </a:solidFill>
                <a:latin typeface="Century Gothic" panose="020B0502020202020204" pitchFamily="34" charset="0"/>
              </a:rPr>
              <a:t>u</a:t>
            </a:r>
            <a:r>
              <a:rPr lang="en-GB" sz="5400" dirty="0">
                <a:solidFill>
                  <a:srgbClr val="002060"/>
                </a:solidFill>
                <a:latin typeface="Century Gothic" panose="020B0502020202020204" pitchFamily="34" charset="0"/>
              </a:rPr>
              <a:t>t</a:t>
            </a:r>
          </a:p>
        </p:txBody>
      </p:sp>
      <p:pic>
        <p:nvPicPr>
          <p:cNvPr id="10" name="Picture 9" descr="boy in a group pointing out at 'you'"/>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spTree>
    <p:extLst>
      <p:ext uri="{BB962C8B-B14F-4D97-AF65-F5344CB8AC3E}">
        <p14:creationId xmlns:p14="http://schemas.microsoft.com/office/powerpoint/2010/main" val="155856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absolu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gu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Minu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tu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Schul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1F7C-4D19-094F-BDC3-58E2C0C8F619}"/>
              </a:ext>
            </a:extLst>
          </p:cNvPr>
          <p:cNvSpPr>
            <a:spLocks noGrp="1"/>
          </p:cNvSpPr>
          <p:nvPr>
            <p:ph type="title"/>
          </p:nvPr>
        </p:nvSpPr>
        <p:spPr>
          <a:xfrm>
            <a:off x="4852116" y="84017"/>
            <a:ext cx="2487763" cy="1551917"/>
          </a:xfrm>
        </p:spPr>
        <p:txBody>
          <a:bodyPr>
            <a:noAutofit/>
          </a:bodyPr>
          <a:lstStyle/>
          <a:p>
            <a:pPr algn="ctr"/>
            <a:r>
              <a:rPr lang="en-GB" sz="12000" b="1" dirty="0">
                <a:solidFill>
                  <a:srgbClr val="002060"/>
                </a:solidFill>
                <a:cs typeface="Calibri" panose="020F0502020204030204" pitchFamily="34" charset="0"/>
              </a:rPr>
              <a:t>u</a:t>
            </a:r>
            <a:endParaRPr lang="en-US" sz="12000" dirty="0"/>
          </a:p>
        </p:txBody>
      </p:sp>
      <p:sp>
        <p:nvSpPr>
          <p:cNvPr id="4" name="Rounded Rectangle 3"/>
          <p:cNvSpPr/>
          <p:nvPr/>
        </p:nvSpPr>
        <p:spPr>
          <a:xfrm>
            <a:off x="4218774" y="1994992"/>
            <a:ext cx="3802879" cy="288499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68676" y="876305"/>
            <a:ext cx="26468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absol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4464" y="3472543"/>
            <a:ext cx="24080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5465058" y="5043776"/>
            <a:ext cx="12618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948826" y="3364535"/>
            <a:ext cx="248657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Min</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p:txBody>
      </p:sp>
      <p:sp>
        <p:nvSpPr>
          <p:cNvPr id="9" name="Rectangle 8"/>
          <p:cNvSpPr/>
          <p:nvPr/>
        </p:nvSpPr>
        <p:spPr>
          <a:xfrm>
            <a:off x="9465095" y="876305"/>
            <a:ext cx="13067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pic>
        <p:nvPicPr>
          <p:cNvPr id="10" name="Picture 9" descr="boy in a group pointing out at 'you'"/>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9876" y="2109772"/>
            <a:ext cx="2950557" cy="2025543"/>
          </a:xfrm>
          <a:prstGeom prst="rect">
            <a:avLst/>
          </a:prstGeom>
        </p:spPr>
      </p:pic>
      <p:sp>
        <p:nvSpPr>
          <p:cNvPr id="16" name="TextBox 15"/>
          <p:cNvSpPr txBox="1"/>
          <p:nvPr/>
        </p:nvSpPr>
        <p:spPr>
          <a:xfrm>
            <a:off x="5177457" y="5754231"/>
            <a:ext cx="1837083" cy="365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to do</a:t>
            </a: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5656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84080" y="247046"/>
            <a:ext cx="217324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Grammatik</a:t>
            </a:r>
            <a:endParaRPr lang="en-GB" b="1" dirty="0">
              <a:solidFill>
                <a:prstClr val="white"/>
              </a:solidFill>
              <a:latin typeface="Century Gothic" panose="020B0502020202020204" pitchFamily="34" charset="0"/>
            </a:endParaRPr>
          </a:p>
        </p:txBody>
      </p:sp>
      <p:pic>
        <p:nvPicPr>
          <p:cNvPr id="17" name="Picture 4" descr="Point, Shaking, Fingers, Pointer, Hand, Gesture, Sig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6308" y="11010105"/>
            <a:ext cx="200898" cy="2096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24" name="Title 3"/>
          <p:cNvSpPr txBox="1">
            <a:spLocks/>
          </p:cNvSpPr>
          <p:nvPr/>
        </p:nvSpPr>
        <p:spPr>
          <a:xfrm>
            <a:off x="10510" y="298522"/>
            <a:ext cx="4608293"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5"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6" name="TextBox 25"/>
          <p:cNvSpPr txBox="1"/>
          <p:nvPr/>
        </p:nvSpPr>
        <p:spPr>
          <a:xfrm>
            <a:off x="222764" y="1389428"/>
            <a:ext cx="11329585"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German nouns are divided up into </a:t>
            </a:r>
            <a:r>
              <a:rPr lang="en-GB" sz="2400" b="1" dirty="0">
                <a:solidFill>
                  <a:srgbClr val="000066"/>
                </a:solidFill>
                <a:latin typeface="Century Gothic" panose="020B0502020202020204" pitchFamily="34" charset="0"/>
              </a:rPr>
              <a:t>two </a:t>
            </a:r>
            <a:r>
              <a:rPr lang="en-GB" sz="2400" dirty="0">
                <a:solidFill>
                  <a:srgbClr val="000066"/>
                </a:solidFill>
                <a:latin typeface="Century Gothic" panose="020B0502020202020204" pitchFamily="34" charset="0"/>
              </a:rPr>
              <a:t>/ </a:t>
            </a:r>
            <a:r>
              <a:rPr lang="en-GB" sz="2400" b="1" dirty="0">
                <a:solidFill>
                  <a:srgbClr val="000066"/>
                </a:solidFill>
                <a:latin typeface="Century Gothic" panose="020B0502020202020204" pitchFamily="34" charset="0"/>
              </a:rPr>
              <a:t>three </a:t>
            </a:r>
            <a:r>
              <a:rPr lang="en-GB" sz="2400" dirty="0">
                <a:solidFill>
                  <a:srgbClr val="000066"/>
                </a:solidFill>
                <a:latin typeface="Century Gothic" panose="020B0502020202020204" pitchFamily="34" charset="0"/>
              </a:rPr>
              <a:t>/ </a:t>
            </a:r>
            <a:r>
              <a:rPr lang="en-GB" sz="2400" b="1" dirty="0">
                <a:solidFill>
                  <a:srgbClr val="000066"/>
                </a:solidFill>
                <a:latin typeface="Century Gothic" panose="020B0502020202020204" pitchFamily="34" charset="0"/>
              </a:rPr>
              <a:t>four</a:t>
            </a:r>
            <a:r>
              <a:rPr lang="en-GB" sz="2400" dirty="0">
                <a:solidFill>
                  <a:srgbClr val="000066"/>
                </a:solidFill>
                <a:latin typeface="Century Gothic" panose="020B0502020202020204" pitchFamily="34" charset="0"/>
              </a:rPr>
              <a:t> groups.</a:t>
            </a:r>
          </a:p>
        </p:txBody>
      </p:sp>
      <p:sp>
        <p:nvSpPr>
          <p:cNvPr id="27" name="TextBox 26"/>
          <p:cNvSpPr txBox="1"/>
          <p:nvPr/>
        </p:nvSpPr>
        <p:spPr>
          <a:xfrm>
            <a:off x="222764" y="1965801"/>
            <a:ext cx="11969236"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Each group has a </a:t>
            </a:r>
            <a:r>
              <a:rPr lang="en-GB" sz="2400" b="1" dirty="0">
                <a:solidFill>
                  <a:srgbClr val="000066"/>
                </a:solidFill>
                <a:latin typeface="Century Gothic" panose="020B0502020202020204" pitchFamily="34" charset="0"/>
              </a:rPr>
              <a:t>grammatical __________ </a:t>
            </a:r>
            <a:r>
              <a:rPr lang="en-GB" sz="2400" dirty="0">
                <a:solidFill>
                  <a:srgbClr val="000066"/>
                </a:solidFill>
                <a:latin typeface="Century Gothic" panose="020B0502020202020204" pitchFamily="34" charset="0"/>
              </a:rPr>
              <a:t>and a different word for </a:t>
            </a:r>
            <a:r>
              <a:rPr lang="en-GB" sz="2400" b="1" i="1" dirty="0">
                <a:solidFill>
                  <a:srgbClr val="000066"/>
                </a:solidFill>
                <a:latin typeface="Century Gothic" panose="020B0502020202020204" pitchFamily="34" charset="0"/>
              </a:rPr>
              <a:t>______</a:t>
            </a:r>
            <a:r>
              <a:rPr lang="en-GB" sz="2400" dirty="0">
                <a:solidFill>
                  <a:srgbClr val="000066"/>
                </a:solidFill>
                <a:latin typeface="Century Gothic" panose="020B0502020202020204" pitchFamily="34" charset="0"/>
              </a:rPr>
              <a:t>. </a:t>
            </a:r>
          </a:p>
        </p:txBody>
      </p:sp>
      <p:sp>
        <p:nvSpPr>
          <p:cNvPr id="28" name="TextBox 27"/>
          <p:cNvSpPr txBox="1"/>
          <p:nvPr/>
        </p:nvSpPr>
        <p:spPr>
          <a:xfrm>
            <a:off x="222764" y="5144417"/>
            <a:ext cx="11837857" cy="830997"/>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As you know, when you learn a German noun, you must ________ its grammatical gender.</a:t>
            </a:r>
          </a:p>
        </p:txBody>
      </p:sp>
      <p:graphicFrame>
        <p:nvGraphicFramePr>
          <p:cNvPr id="29" name="Table 28"/>
          <p:cNvGraphicFramePr>
            <a:graphicFrameLocks noGrp="1"/>
          </p:cNvGraphicFramePr>
          <p:nvPr>
            <p:extLst>
              <p:ext uri="{D42A27DB-BD31-4B8C-83A1-F6EECF244321}">
                <p14:modId xmlns:p14="http://schemas.microsoft.com/office/powerpoint/2010/main" val="642669693"/>
              </p:ext>
            </p:extLst>
          </p:nvPr>
        </p:nvGraphicFramePr>
        <p:xfrm>
          <a:off x="300038" y="2734419"/>
          <a:ext cx="7197064" cy="1371600"/>
        </p:xfrm>
        <a:graphic>
          <a:graphicData uri="http://schemas.openxmlformats.org/drawingml/2006/table">
            <a:tbl>
              <a:tblPr firstRow="1" bandRow="1">
                <a:tableStyleId>{5940675A-B579-460E-94D1-54222C63F5DA}</a:tableStyleId>
              </a:tblPr>
              <a:tblGrid>
                <a:gridCol w="1875096">
                  <a:extLst>
                    <a:ext uri="{9D8B030D-6E8A-4147-A177-3AD203B41FA5}">
                      <a16:colId xmlns:a16="http://schemas.microsoft.com/office/drawing/2014/main" val="20000"/>
                    </a:ext>
                  </a:extLst>
                </a:gridCol>
                <a:gridCol w="856202">
                  <a:extLst>
                    <a:ext uri="{9D8B030D-6E8A-4147-A177-3AD203B41FA5}">
                      <a16:colId xmlns:a16="http://schemas.microsoft.com/office/drawing/2014/main" val="20001"/>
                    </a:ext>
                  </a:extLst>
                </a:gridCol>
                <a:gridCol w="4465766">
                  <a:extLst>
                    <a:ext uri="{9D8B030D-6E8A-4147-A177-3AD203B41FA5}">
                      <a16:colId xmlns:a16="http://schemas.microsoft.com/office/drawing/2014/main" val="20002"/>
                    </a:ext>
                  </a:extLst>
                </a:gridCol>
              </a:tblGrid>
              <a:tr h="370840">
                <a:tc>
                  <a:txBody>
                    <a:bodyPr/>
                    <a:lstStyle/>
                    <a:p>
                      <a:r>
                        <a:rPr lang="en-GB" sz="2400" dirty="0">
                          <a:solidFill>
                            <a:srgbClr val="000066"/>
                          </a:solidFill>
                          <a:latin typeface="Century Gothic" panose="020B0502020202020204" pitchFamily="34" charset="0"/>
                        </a:rPr>
                        <a:t>masculine</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b="1" dirty="0">
                          <a:solidFill>
                            <a:srgbClr val="000066"/>
                          </a:solidFill>
                          <a:latin typeface="Century Gothic" panose="020B0502020202020204" pitchFamily="34" charset="0"/>
                        </a:rPr>
                        <a:t>der</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dirty="0">
                          <a:solidFill>
                            <a:srgbClr val="000066"/>
                          </a:solidFill>
                          <a:latin typeface="Century Gothic" panose="020B0502020202020204" pitchFamily="34" charset="0"/>
                        </a:rPr>
                        <a:t>e.g. </a:t>
                      </a:r>
                      <a:r>
                        <a:rPr lang="en-GB" sz="2400" b="1" dirty="0">
                          <a:solidFill>
                            <a:srgbClr val="000066"/>
                          </a:solidFill>
                          <a:latin typeface="Century Gothic" panose="020B0502020202020204" pitchFamily="34" charset="0"/>
                        </a:rPr>
                        <a:t>der</a:t>
                      </a:r>
                      <a:r>
                        <a:rPr lang="en-GB" sz="2400" b="1" baseline="0" dirty="0">
                          <a:solidFill>
                            <a:srgbClr val="000066"/>
                          </a:solidFill>
                          <a:latin typeface="Century Gothic" panose="020B0502020202020204" pitchFamily="34" charset="0"/>
                        </a:rPr>
                        <a:t> Zug </a:t>
                      </a:r>
                      <a:r>
                        <a:rPr lang="en-GB" sz="2400" i="1" baseline="0" dirty="0">
                          <a:solidFill>
                            <a:srgbClr val="000066"/>
                          </a:solidFill>
                          <a:latin typeface="Century Gothic" panose="020B0502020202020204" pitchFamily="34" charset="0"/>
                        </a:rPr>
                        <a:t>(the train)</a:t>
                      </a:r>
                      <a:endParaRPr lang="en-GB" sz="2400" dirty="0">
                        <a:solidFill>
                          <a:srgbClr val="000066"/>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400" dirty="0">
                          <a:solidFill>
                            <a:srgbClr val="000066"/>
                          </a:solidFill>
                          <a:latin typeface="Century Gothic" panose="020B0502020202020204" pitchFamily="34" charset="0"/>
                        </a:rPr>
                        <a:t>feminine</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b="1" dirty="0">
                          <a:solidFill>
                            <a:srgbClr val="000066"/>
                          </a:solidFill>
                          <a:latin typeface="Century Gothic" panose="020B0502020202020204" pitchFamily="34" charset="0"/>
                        </a:rPr>
                        <a:t>die</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dirty="0">
                          <a:solidFill>
                            <a:srgbClr val="000066"/>
                          </a:solidFill>
                          <a:latin typeface="Century Gothic" panose="020B0502020202020204" pitchFamily="34" charset="0"/>
                        </a:rPr>
                        <a:t>e.g. </a:t>
                      </a:r>
                      <a:r>
                        <a:rPr lang="en-GB" sz="2400" b="1" dirty="0">
                          <a:solidFill>
                            <a:srgbClr val="000066"/>
                          </a:solidFill>
                          <a:latin typeface="Century Gothic" panose="020B0502020202020204" pitchFamily="34" charset="0"/>
                        </a:rPr>
                        <a:t>die </a:t>
                      </a:r>
                      <a:r>
                        <a:rPr lang="en-GB" sz="2400" b="1" dirty="0" err="1">
                          <a:solidFill>
                            <a:srgbClr val="000066"/>
                          </a:solidFill>
                          <a:latin typeface="Century Gothic" panose="020B0502020202020204" pitchFamily="34" charset="0"/>
                        </a:rPr>
                        <a:t>Familie</a:t>
                      </a:r>
                      <a:r>
                        <a:rPr lang="en-GB" sz="2400" b="1" dirty="0">
                          <a:solidFill>
                            <a:srgbClr val="000066"/>
                          </a:solidFill>
                          <a:latin typeface="Century Gothic" panose="020B0502020202020204" pitchFamily="34" charset="0"/>
                        </a:rPr>
                        <a:t> </a:t>
                      </a:r>
                      <a:r>
                        <a:rPr lang="en-GB" sz="2400" i="1" dirty="0">
                          <a:solidFill>
                            <a:srgbClr val="000066"/>
                          </a:solidFill>
                          <a:latin typeface="Century Gothic" panose="020B0502020202020204" pitchFamily="34" charset="0"/>
                        </a:rPr>
                        <a:t>(the</a:t>
                      </a:r>
                      <a:r>
                        <a:rPr lang="en-GB" sz="2400" i="1" baseline="0" dirty="0">
                          <a:solidFill>
                            <a:srgbClr val="000066"/>
                          </a:solidFill>
                          <a:latin typeface="Century Gothic" panose="020B0502020202020204" pitchFamily="34" charset="0"/>
                        </a:rPr>
                        <a:t> family</a:t>
                      </a:r>
                      <a:r>
                        <a:rPr lang="en-GB" sz="2400" i="1" dirty="0">
                          <a:solidFill>
                            <a:srgbClr val="000066"/>
                          </a:solidFill>
                          <a:latin typeface="Century Gothic" panose="020B0502020202020204" pitchFamily="34" charset="0"/>
                        </a:rPr>
                        <a:t>)</a:t>
                      </a:r>
                      <a:endParaRPr lang="en-GB" sz="2400" dirty="0">
                        <a:solidFill>
                          <a:srgbClr val="000066"/>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400" dirty="0">
                          <a:solidFill>
                            <a:srgbClr val="000066"/>
                          </a:solidFill>
                          <a:latin typeface="Century Gothic" panose="020B0502020202020204" pitchFamily="34" charset="0"/>
                        </a:rPr>
                        <a:t>neuter</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b="1" dirty="0">
                          <a:solidFill>
                            <a:srgbClr val="000066"/>
                          </a:solidFill>
                          <a:latin typeface="Century Gothic" panose="020B0502020202020204" pitchFamily="34" charset="0"/>
                        </a:rPr>
                        <a:t>das</a:t>
                      </a: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tc>
                  <a:txBody>
                    <a:bodyPr/>
                    <a:lstStyle/>
                    <a:p>
                      <a:r>
                        <a:rPr lang="en-GB" sz="2400" dirty="0">
                          <a:solidFill>
                            <a:srgbClr val="000066"/>
                          </a:solidFill>
                          <a:latin typeface="Century Gothic" panose="020B0502020202020204" pitchFamily="34" charset="0"/>
                        </a:rPr>
                        <a:t>e.g. </a:t>
                      </a:r>
                      <a:r>
                        <a:rPr lang="en-GB" sz="2400" b="1" dirty="0">
                          <a:solidFill>
                            <a:srgbClr val="000066"/>
                          </a:solidFill>
                          <a:latin typeface="Century Gothic" panose="020B0502020202020204" pitchFamily="34" charset="0"/>
                        </a:rPr>
                        <a:t>das </a:t>
                      </a:r>
                      <a:r>
                        <a:rPr lang="en-GB" sz="2400" b="1" dirty="0" err="1">
                          <a:solidFill>
                            <a:srgbClr val="000066"/>
                          </a:solidFill>
                          <a:latin typeface="Century Gothic" panose="020B0502020202020204" pitchFamily="34" charset="0"/>
                        </a:rPr>
                        <a:t>Haus</a:t>
                      </a:r>
                      <a:r>
                        <a:rPr lang="en-GB" sz="2400" b="1" dirty="0">
                          <a:solidFill>
                            <a:srgbClr val="000066"/>
                          </a:solidFill>
                          <a:latin typeface="Century Gothic" panose="020B0502020202020204" pitchFamily="34" charset="0"/>
                        </a:rPr>
                        <a:t> </a:t>
                      </a:r>
                      <a:r>
                        <a:rPr lang="en-GB" sz="2400" i="1" dirty="0">
                          <a:solidFill>
                            <a:srgbClr val="000066"/>
                          </a:solidFill>
                          <a:latin typeface="Century Gothic" panose="020B0502020202020204" pitchFamily="34" charset="0"/>
                        </a:rPr>
                        <a:t>(the house)</a:t>
                      </a:r>
                      <a:endParaRPr lang="en-GB" sz="2400" dirty="0">
                        <a:solidFill>
                          <a:srgbClr val="000066"/>
                        </a:solidFill>
                        <a:latin typeface="Century Gothic" panose="020B0502020202020204" pitchFamily="34" charset="0"/>
                      </a:endParaRPr>
                    </a:p>
                  </a:txBody>
                  <a:tcP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0" name="TextBox 29"/>
          <p:cNvSpPr txBox="1"/>
          <p:nvPr/>
        </p:nvSpPr>
        <p:spPr>
          <a:xfrm>
            <a:off x="222764" y="4474527"/>
            <a:ext cx="7805358"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These words for </a:t>
            </a:r>
            <a:r>
              <a:rPr lang="en-GB" sz="2400" b="1" i="1" dirty="0">
                <a:solidFill>
                  <a:srgbClr val="000066"/>
                </a:solidFill>
                <a:latin typeface="Century Gothic" panose="020B0502020202020204" pitchFamily="34" charset="0"/>
              </a:rPr>
              <a:t>the</a:t>
            </a:r>
            <a:r>
              <a:rPr lang="en-GB" sz="2400" i="1" dirty="0">
                <a:solidFill>
                  <a:srgbClr val="000066"/>
                </a:solidFill>
                <a:latin typeface="Century Gothic" panose="020B0502020202020204" pitchFamily="34" charset="0"/>
              </a:rPr>
              <a:t> </a:t>
            </a:r>
            <a:r>
              <a:rPr lang="en-GB" sz="2400" dirty="0">
                <a:solidFill>
                  <a:srgbClr val="000066"/>
                </a:solidFill>
                <a:latin typeface="Century Gothic" panose="020B0502020202020204" pitchFamily="34" charset="0"/>
              </a:rPr>
              <a:t>are called _________ _________</a:t>
            </a:r>
            <a:r>
              <a:rPr lang="en-GB" sz="2400" i="1" dirty="0">
                <a:solidFill>
                  <a:srgbClr val="000066"/>
                </a:solidFill>
                <a:latin typeface="Century Gothic" panose="020B0502020202020204" pitchFamily="34" charset="0"/>
              </a:rPr>
              <a:t>.</a:t>
            </a:r>
            <a:r>
              <a:rPr lang="en-GB" sz="2400" dirty="0">
                <a:solidFill>
                  <a:srgbClr val="000066"/>
                </a:solidFill>
                <a:latin typeface="Century Gothic" panose="020B0502020202020204" pitchFamily="34" charset="0"/>
              </a:rPr>
              <a:t> </a:t>
            </a:r>
          </a:p>
        </p:txBody>
      </p:sp>
      <p:sp>
        <p:nvSpPr>
          <p:cNvPr id="31" name="Oval 30"/>
          <p:cNvSpPr/>
          <p:nvPr/>
        </p:nvSpPr>
        <p:spPr>
          <a:xfrm>
            <a:off x="6141692" y="1278699"/>
            <a:ext cx="1085018" cy="668723"/>
          </a:xfrm>
          <a:prstGeom prst="ellipse">
            <a:avLst/>
          </a:prstGeom>
          <a:noFill/>
          <a:ln w="762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5060288" y="1892066"/>
            <a:ext cx="1447832" cy="523220"/>
          </a:xfrm>
          <a:prstGeom prst="rect">
            <a:avLst/>
          </a:prstGeom>
        </p:spPr>
        <p:txBody>
          <a:bodyPr wrap="none">
            <a:spAutoFit/>
          </a:bodyPr>
          <a:lstStyle/>
          <a:p>
            <a:r>
              <a:rPr lang="en-GB" sz="2800" b="1" dirty="0">
                <a:solidFill>
                  <a:srgbClr val="000066"/>
                </a:solidFill>
                <a:latin typeface="Century Gothic" panose="020B0502020202020204" pitchFamily="34" charset="0"/>
              </a:rPr>
              <a:t>gender</a:t>
            </a:r>
            <a:endParaRPr lang="en-GB" sz="2800" dirty="0"/>
          </a:p>
        </p:txBody>
      </p:sp>
      <p:sp>
        <p:nvSpPr>
          <p:cNvPr id="33" name="Rectangle 32"/>
          <p:cNvSpPr/>
          <p:nvPr/>
        </p:nvSpPr>
        <p:spPr>
          <a:xfrm>
            <a:off x="10309305" y="1892066"/>
            <a:ext cx="736099" cy="523220"/>
          </a:xfrm>
          <a:prstGeom prst="rect">
            <a:avLst/>
          </a:prstGeom>
        </p:spPr>
        <p:txBody>
          <a:bodyPr wrap="none">
            <a:spAutoFit/>
          </a:bodyPr>
          <a:lstStyle/>
          <a:p>
            <a:r>
              <a:rPr lang="en-GB" sz="2800" b="1" dirty="0">
                <a:solidFill>
                  <a:srgbClr val="000066"/>
                </a:solidFill>
                <a:latin typeface="Century Gothic" panose="020B0502020202020204" pitchFamily="34" charset="0"/>
              </a:rPr>
              <a:t>the</a:t>
            </a:r>
            <a:endParaRPr lang="en-GB" sz="2800" dirty="0"/>
          </a:p>
        </p:txBody>
      </p:sp>
      <p:sp>
        <p:nvSpPr>
          <p:cNvPr id="34" name="Rectangle 33"/>
          <p:cNvSpPr/>
          <p:nvPr/>
        </p:nvSpPr>
        <p:spPr>
          <a:xfrm>
            <a:off x="4793373" y="4412972"/>
            <a:ext cx="2828018" cy="523220"/>
          </a:xfrm>
          <a:prstGeom prst="rect">
            <a:avLst/>
          </a:prstGeom>
        </p:spPr>
        <p:txBody>
          <a:bodyPr wrap="none">
            <a:spAutoFit/>
          </a:bodyPr>
          <a:lstStyle/>
          <a:p>
            <a:r>
              <a:rPr lang="en-GB" sz="2800" b="1" dirty="0">
                <a:solidFill>
                  <a:srgbClr val="000066"/>
                </a:solidFill>
                <a:latin typeface="Century Gothic" panose="020B0502020202020204" pitchFamily="34" charset="0"/>
              </a:rPr>
              <a:t>definite articles</a:t>
            </a:r>
            <a:endParaRPr lang="en-GB" sz="2800" dirty="0"/>
          </a:p>
        </p:txBody>
      </p:sp>
      <p:sp>
        <p:nvSpPr>
          <p:cNvPr id="35" name="Rectangle 34"/>
          <p:cNvSpPr/>
          <p:nvPr/>
        </p:nvSpPr>
        <p:spPr>
          <a:xfrm>
            <a:off x="8778325" y="5097402"/>
            <a:ext cx="1067921" cy="523220"/>
          </a:xfrm>
          <a:prstGeom prst="rect">
            <a:avLst/>
          </a:prstGeom>
        </p:spPr>
        <p:txBody>
          <a:bodyPr wrap="none">
            <a:spAutoFit/>
          </a:bodyPr>
          <a:lstStyle/>
          <a:p>
            <a:r>
              <a:rPr lang="en-GB" sz="2800" b="1" dirty="0">
                <a:solidFill>
                  <a:srgbClr val="000066"/>
                </a:solidFill>
                <a:latin typeface="Century Gothic" panose="020B0502020202020204" pitchFamily="34" charset="0"/>
              </a:rPr>
              <a:t>learn</a:t>
            </a:r>
            <a:endParaRPr lang="en-GB" sz="2800" dirty="0"/>
          </a:p>
        </p:txBody>
      </p:sp>
      <p:sp>
        <p:nvSpPr>
          <p:cNvPr id="2" name="Title 1"/>
          <p:cNvSpPr>
            <a:spLocks noGrp="1"/>
          </p:cNvSpPr>
          <p:nvPr>
            <p:ph type="title"/>
          </p:nvPr>
        </p:nvSpPr>
        <p:spPr>
          <a:xfrm>
            <a:off x="97014" y="303057"/>
            <a:ext cx="10515600" cy="1325563"/>
          </a:xfrm>
        </p:spPr>
        <p:txBody>
          <a:bodyPr/>
          <a:lstStyle/>
          <a:p>
            <a:r>
              <a:rPr lang="en-GB" b="1">
                <a:solidFill>
                  <a:schemeClr val="bg1"/>
                </a:solidFill>
              </a:rPr>
              <a:t>Definite articles</a:t>
            </a:r>
            <a:br>
              <a:rPr lang="en-GB" b="1">
                <a:solidFill>
                  <a:schemeClr val="bg1"/>
                </a:solidFill>
              </a:rPr>
            </a:br>
            <a:endParaRPr lang="en-GB"/>
          </a:p>
        </p:txBody>
      </p:sp>
    </p:spTree>
    <p:extLst>
      <p:ext uri="{BB962C8B-B14F-4D97-AF65-F5344CB8AC3E}">
        <p14:creationId xmlns:p14="http://schemas.microsoft.com/office/powerpoint/2010/main" val="20946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animBg="1"/>
      <p:bldP spid="32" grpId="0"/>
      <p:bldP spid="33" grpId="0"/>
      <p:bldP spid="34" grpId="0"/>
      <p:bldP spid="3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2829</TotalTime>
  <Words>7974</Words>
  <Application>Microsoft Macintosh PowerPoint</Application>
  <PresentationFormat>Widescreen</PresentationFormat>
  <Paragraphs>1118</Paragraphs>
  <Slides>48</Slides>
  <Notes>48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48</vt:i4>
      </vt:variant>
    </vt:vector>
  </HeadingPairs>
  <TitlesOfParts>
    <vt:vector size="53" baseType="lpstr">
      <vt:lpstr>arial</vt:lpstr>
      <vt:lpstr>Calibri</vt:lpstr>
      <vt:lpstr>Century Gothic</vt:lpstr>
      <vt:lpstr>1_Office Theme</vt:lpstr>
      <vt:lpstr>2_Office Theme</vt:lpstr>
      <vt:lpstr>Narrating with nouns –  using gender and words for 'the' correctly</vt:lpstr>
      <vt:lpstr>Vokabeln </vt:lpstr>
      <vt:lpstr>u </vt:lpstr>
      <vt:lpstr>u </vt:lpstr>
      <vt:lpstr>u </vt:lpstr>
      <vt:lpstr>u</vt:lpstr>
      <vt:lpstr>u </vt:lpstr>
      <vt:lpstr>u</vt:lpstr>
      <vt:lpstr>Definite articles </vt:lpstr>
      <vt:lpstr>Vokabeln </vt:lpstr>
      <vt:lpstr>Vokabeln </vt:lpstr>
      <vt:lpstr>Vokabeln </vt:lpstr>
      <vt:lpstr>Vokabeln </vt:lpstr>
      <vt:lpstr>Vokabeln </vt:lpstr>
      <vt:lpstr>Vokabeln </vt:lpstr>
      <vt:lpstr>ein Filmprojekt </vt:lpstr>
      <vt:lpstr>ein Filmprojekt [2] </vt:lpstr>
      <vt:lpstr>ein Computerspiel </vt:lpstr>
      <vt:lpstr>ein Computerspiel [2] </vt:lpstr>
      <vt:lpstr>Antworten </vt:lpstr>
      <vt:lpstr>Vokbeln</vt:lpstr>
      <vt:lpstr>Vokabeln</vt:lpstr>
      <vt:lpstr>Vokabeln</vt:lpstr>
      <vt:lpstr>Vokabeln</vt:lpstr>
      <vt:lpstr>Vokabeln</vt:lpstr>
      <vt:lpstr>Vokabeln</vt:lpstr>
      <vt:lpstr>Vokabeln</vt:lpstr>
      <vt:lpstr>Vokabeln</vt:lpstr>
      <vt:lpstr>Vokabeln</vt:lpstr>
      <vt:lpstr>Vokabeln</vt:lpstr>
      <vt:lpstr>Vokabeln</vt:lpstr>
      <vt:lpstr>Vokabeln</vt:lpstr>
      <vt:lpstr>Narrating with nouns –  using gender and words for 'the' correctly</vt:lpstr>
      <vt:lpstr>Vowels </vt:lpstr>
      <vt:lpstr>‘U’: lang oder kurz? </vt:lpstr>
      <vt:lpstr>Schreib diese Filmszene auf Deutsch </vt:lpstr>
      <vt:lpstr>Schreib diese Filmszene auf Deutsch </vt:lpstr>
      <vt:lpstr>Partnerarbeit </vt:lpstr>
      <vt:lpstr>Partnerarbeit </vt:lpstr>
      <vt:lpstr>Partnerarbeit</vt:lpstr>
      <vt:lpstr>Partnerarbeit</vt:lpstr>
      <vt:lpstr>Partnerarbeit [2] </vt:lpstr>
      <vt:lpstr>Partnerarbeit </vt:lpstr>
      <vt:lpstr>Partnerarbeit </vt:lpstr>
      <vt:lpstr>Partnerarbeit </vt:lpstr>
      <vt:lpstr>Schreib eine Filmszene </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717</cp:revision>
  <dcterms:created xsi:type="dcterms:W3CDTF">2020-06-03T16:44:05Z</dcterms:created>
  <dcterms:modified xsi:type="dcterms:W3CDTF">2021-12-15T13:21:27Z</dcterms:modified>
</cp:coreProperties>
</file>