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comments/comment2.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3"/>
  </p:notesMasterIdLst>
  <p:sldIdLst>
    <p:sldId id="259" r:id="rId3"/>
    <p:sldId id="319" r:id="rId4"/>
    <p:sldId id="320" r:id="rId5"/>
    <p:sldId id="321" r:id="rId6"/>
    <p:sldId id="322" r:id="rId7"/>
    <p:sldId id="323" r:id="rId8"/>
    <p:sldId id="324" r:id="rId9"/>
    <p:sldId id="275" r:id="rId10"/>
    <p:sldId id="325" r:id="rId11"/>
    <p:sldId id="326" r:id="rId12"/>
    <p:sldId id="327" r:id="rId13"/>
    <p:sldId id="328" r:id="rId14"/>
    <p:sldId id="329" r:id="rId15"/>
    <p:sldId id="330" r:id="rId16"/>
    <p:sldId id="331" r:id="rId17"/>
    <p:sldId id="332" r:id="rId18"/>
    <p:sldId id="335" r:id="rId19"/>
    <p:sldId id="333" r:id="rId20"/>
    <p:sldId id="337" r:id="rId21"/>
    <p:sldId id="338" r:id="rId22"/>
    <p:sldId id="339" r:id="rId23"/>
    <p:sldId id="340" r:id="rId24"/>
    <p:sldId id="341" r:id="rId25"/>
    <p:sldId id="342" r:id="rId26"/>
    <p:sldId id="343" r:id="rId27"/>
    <p:sldId id="344" r:id="rId28"/>
    <p:sldId id="345" r:id="rId29"/>
    <p:sldId id="346" r:id="rId30"/>
    <p:sldId id="347" r:id="rId31"/>
    <p:sldId id="374" r:id="rId32"/>
    <p:sldId id="348" r:id="rId33"/>
    <p:sldId id="349" r:id="rId34"/>
    <p:sldId id="350" r:id="rId35"/>
    <p:sldId id="351" r:id="rId36"/>
    <p:sldId id="352" r:id="rId37"/>
    <p:sldId id="353" r:id="rId38"/>
    <p:sldId id="373" r:id="rId39"/>
    <p:sldId id="361" r:id="rId40"/>
    <p:sldId id="362" r:id="rId41"/>
    <p:sldId id="363" r:id="rId42"/>
    <p:sldId id="277" r:id="rId43"/>
    <p:sldId id="274" r:id="rId44"/>
    <p:sldId id="370" r:id="rId45"/>
    <p:sldId id="356" r:id="rId46"/>
    <p:sldId id="364" r:id="rId47"/>
    <p:sldId id="365" r:id="rId48"/>
    <p:sldId id="366" r:id="rId49"/>
    <p:sldId id="371" r:id="rId50"/>
    <p:sldId id="607" r:id="rId51"/>
    <p:sldId id="37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Richardson" initials="MR" lastIdx="2" clrIdx="0">
    <p:extLst>
      <p:ext uri="{19B8F6BF-5375-455C-9EA6-DF929625EA0E}">
        <p15:presenceInfo xmlns:p15="http://schemas.microsoft.com/office/powerpoint/2012/main" userId="S::mfr518@york.ac.uk::dc0df779-47eb-4a44-b297-3c03b4b07f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B"/>
    <a:srgbClr val="FFF4E7"/>
    <a:srgbClr val="D1DFEF"/>
    <a:srgbClr val="EBEFF7"/>
    <a:srgbClr val="E3EAFD"/>
    <a:srgbClr val="DAA520"/>
    <a:srgbClr val="115076"/>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58" autoAdjust="0"/>
    <p:restoredTop sz="68536" autoAdjust="0"/>
  </p:normalViewPr>
  <p:slideViewPr>
    <p:cSldViewPr snapToGrid="0">
      <p:cViewPr varScale="1">
        <p:scale>
          <a:sx n="74" d="100"/>
          <a:sy n="74" d="100"/>
        </p:scale>
        <p:origin x="1424" y="168"/>
      </p:cViewPr>
      <p:guideLst/>
    </p:cSldViewPr>
  </p:slideViewPr>
  <p:outlineViewPr>
    <p:cViewPr>
      <p:scale>
        <a:sx n="33" d="100"/>
        <a:sy n="33" d="100"/>
      </p:scale>
      <p:origin x="0" y="-7014"/>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9T16:09:49.293"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09T16:12:19.119" idx="2">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HABEN / ich </a:t>
            </a:r>
            <a:r>
              <a:rPr lang="en-GB" sz="1200" b="0" dirty="0" err="1"/>
              <a:t>habe</a:t>
            </a:r>
            <a:r>
              <a:rPr lang="en-GB" sz="1200" b="0" dirty="0"/>
              <a:t>, du hast, er/</a:t>
            </a:r>
            <a:r>
              <a:rPr lang="en-GB" sz="1200" b="0" dirty="0" err="1"/>
              <a:t>sie</a:t>
            </a:r>
            <a:r>
              <a:rPr lang="en-GB" sz="1200" b="0" dirty="0"/>
              <a:t> hat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indefinite articles (singular) – Row 2 (accusative)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Wer hat einen Grund / eine Frage / ein Beispiel / ein Problem? Wer ist der/die/das Erste?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76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32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76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71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320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b="0"/>
              <a:t>To recap</a:t>
            </a:r>
            <a:r>
              <a:rPr lang="en-GB" b="0" baseline="0"/>
              <a:t> vocabulary from previous weeks.</a:t>
            </a:r>
            <a:br>
              <a:rPr lang="en-GB" b="0" dirty="0"/>
            </a:br>
            <a:br>
              <a:rPr lang="en-GB" dirty="0"/>
            </a:br>
            <a:r>
              <a:rPr lang="en-GB" b="1" dirty="0"/>
              <a:t>Procedure:</a:t>
            </a:r>
            <a:br>
              <a:rPr lang="en-GB"/>
            </a:br>
            <a:r>
              <a:rPr lang="en-GB" baseline="0"/>
              <a:t>1. Students write 1-12 in books.</a:t>
            </a:r>
          </a:p>
          <a:p>
            <a:r>
              <a:rPr lang="en-GB" baseline="0"/>
              <a:t>2. Click / press enter to flash a picture. They will disappear after 3 seconds. Note that they do not appear in alphabetical order to keep the students on their toes.</a:t>
            </a:r>
          </a:p>
          <a:p>
            <a:r>
              <a:rPr lang="en-GB" baseline="0"/>
              <a:t>3. Ask students to write down the German word before the picture has faded away.</a:t>
            </a:r>
            <a:br>
              <a:rPr lang="en-GB" baseline="0"/>
            </a:br>
            <a:r>
              <a:rPr lang="en-GB" baseline="0"/>
              <a:t>4. Check answers by eliciting the German from students, with definite article.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194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b="0"/>
              <a:t>To consolidate knowledge</a:t>
            </a:r>
            <a:r>
              <a:rPr lang="en-GB" b="0" baseline="0"/>
              <a:t> of noun gender (via definite article) with known vocabulary.</a:t>
            </a:r>
            <a:br>
              <a:rPr lang="en-GB" b="0" dirty="0"/>
            </a:br>
            <a:br>
              <a:rPr lang="en-GB" b="0" dirty="0"/>
            </a:br>
            <a:r>
              <a:rPr lang="en-GB" b="1" dirty="0"/>
              <a:t>Procedure:</a:t>
            </a:r>
            <a:br>
              <a:rPr lang="en-GB" dirty="0"/>
            </a:br>
            <a:r>
              <a:rPr lang="en-GB"/>
              <a:t>1. Click to bring up each item in turn.</a:t>
            </a:r>
            <a:endParaRPr lang="en-GB" dirty="0"/>
          </a:p>
          <a:p>
            <a:r>
              <a:rPr lang="en-GB"/>
              <a:t>2. Students say the colour of the correct</a:t>
            </a:r>
            <a:r>
              <a:rPr lang="en-GB" baseline="0"/>
              <a:t> gender box for the noun pictured.</a:t>
            </a:r>
            <a:endParaRPr lang="en-GB" dirty="0"/>
          </a:p>
          <a:p>
            <a:r>
              <a:rPr lang="en-GB"/>
              <a:t>3. Click to make the picture ‘fly’ to the correct box.</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957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dirty="0"/>
            </a:br>
            <a:br>
              <a:rPr lang="en-GB" b="1" dirty="0"/>
            </a:br>
            <a:r>
              <a:rPr lang="en-GB" b="1" dirty="0"/>
              <a:t>Aim</a:t>
            </a:r>
            <a:r>
              <a:rPr lang="en-GB" b="1"/>
              <a:t>: </a:t>
            </a:r>
            <a:r>
              <a:rPr lang="en-GB" b="0"/>
              <a:t>To</a:t>
            </a:r>
            <a:r>
              <a:rPr lang="en-GB" b="0" baseline="0"/>
              <a:t> consolidate understanding of the use of the definite or indefinite artile according to the concept -'the' one or just 'one/a' of several.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Procedure:</a:t>
            </a:r>
            <a:br>
              <a:rPr lang="en-GB" dirty="0"/>
            </a:br>
            <a:r>
              <a:rPr lang="en-GB"/>
              <a:t>1. </a:t>
            </a:r>
            <a:r>
              <a:rPr lang="en-GB" baseline="0"/>
              <a:t>Teacher contrasts the definite and indefinite articles using the cards from the previous lesson. </a:t>
            </a:r>
            <a:br>
              <a:rPr lang="en-GB" baseline="0"/>
            </a:br>
            <a:r>
              <a:rPr lang="en-GB" baseline="0"/>
              <a:t>E.g. Showing the card with the bottle, s/he says 'Das ist die Flasche.  Wer hat die Flasche?'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NB: at this point only 1 student has a card with a bottle --&gt; ich habe die Flasche.</a:t>
            </a:r>
          </a:p>
          <a:p>
            <a:r>
              <a:rPr lang="en-GB"/>
              <a:t>2. </a:t>
            </a:r>
            <a:r>
              <a:rPr lang="en-GB" baseline="0"/>
              <a:t>S/he checks again that students still understand the meaning of 'der, die, das'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GB" baseline="0"/>
              <a:t>S/he gives out several more cards with bottles and ask same question - this time the answer has to be: Ich habe eine Flasche. Clear modelling of concept -'the' one or just 'one/a' of several.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4. </a:t>
            </a:r>
            <a:r>
              <a:rPr lang="en-GB" baseline="0"/>
              <a:t>S/he checks again that students still understand the meaning of 'der, die, das' and 'ein/ein/eine'.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415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consolidate knowledge</a:t>
            </a:r>
            <a:r>
              <a:rPr lang="en-GB" b="0" baseline="0"/>
              <a:t> of noun gender (via indefinite article) with known vocabulary.</a:t>
            </a:r>
            <a:br>
              <a:rPr lang="en-GB" b="0"/>
            </a:br>
            <a:br>
              <a:rPr lang="en-GB" b="0"/>
            </a:br>
            <a:r>
              <a:rPr lang="en-GB" b="1"/>
              <a:t>Procedure:</a:t>
            </a:r>
            <a:br>
              <a:rPr lang="en-GB"/>
            </a:br>
            <a:r>
              <a:rPr lang="en-GB"/>
              <a:t>1. Click to bring up each item in turn.</a:t>
            </a:r>
          </a:p>
          <a:p>
            <a:r>
              <a:rPr lang="en-GB"/>
              <a:t>2. Students say the colour of the correct</a:t>
            </a:r>
            <a:r>
              <a:rPr lang="en-GB" baseline="0"/>
              <a:t> gender box for the noun pictured.</a:t>
            </a:r>
            <a:endParaRPr lang="en-GB"/>
          </a:p>
          <a:p>
            <a:r>
              <a:rPr lang="en-GB"/>
              <a:t>3. Click to make the picture ‘fly’ to the correct box.</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3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srgbClr val="000000"/>
                </a:solidFill>
                <a:effectLst/>
                <a:uLnTx/>
                <a:uFillTx/>
                <a:latin typeface="+mn-lt"/>
                <a:ea typeface="+mn-ea"/>
                <a:cs typeface="+mn-cs"/>
              </a:rPr>
              <a:t>T</a:t>
            </a:r>
            <a:r>
              <a:rPr kumimoji="0" lang="en-GB" sz="1200" b="0" i="0" u="none" strike="noStrike" kern="1200" cap="none" spc="0" normalizeH="0" baseline="0" noProof="0">
                <a:ln>
                  <a:noFill/>
                </a:ln>
                <a:solidFill>
                  <a:srgbClr val="000000"/>
                </a:solidFill>
                <a:effectLst/>
                <a:uLnTx/>
                <a:uFillTx/>
                <a:latin typeface="+mn-lt"/>
                <a:ea typeface="+mn-ea"/>
                <a:cs typeface="+mn-cs"/>
              </a:rPr>
              <a: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 </a:t>
            </a:r>
            <a:r>
              <a:rPr kumimoji="0" lang="en-GB" sz="1200" b="0" i="0" u="none" strike="noStrike" kern="1200" cap="none" spc="0" normalizeH="0" baseline="0" noProof="0">
                <a:ln>
                  <a:noFill/>
                </a:ln>
                <a:solidFill>
                  <a:srgbClr val="000000"/>
                </a:solidFill>
                <a:effectLst/>
                <a:uLnTx/>
                <a:uFillTx/>
                <a:latin typeface="+mn-lt"/>
                <a:ea typeface="+mn-ea"/>
                <a:cs typeface="+mn-cs"/>
              </a:rPr>
              <a:t>more </a:t>
            </a:r>
            <a:r>
              <a:rPr kumimoji="0" lang="en-GB" sz="1200" b="0" i="0" u="none" strike="noStrike" kern="1200" cap="none" spc="0" normalizeH="0" baseline="0" noProof="0" dirty="0">
                <a:ln>
                  <a:noFill/>
                </a:ln>
                <a:solidFill>
                  <a:srgbClr val="000000"/>
                </a:solidFill>
                <a:effectLst/>
                <a:uLnTx/>
                <a:uFillTx/>
                <a:latin typeface="+mn-lt"/>
                <a:ea typeface="+mn-ea"/>
                <a:cs typeface="+mn-cs"/>
              </a:rPr>
              <a:t>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sym typeface="Calibri"/>
              </a:rPr>
              <a:t>Note: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 </a:t>
            </a:r>
            <a:r>
              <a:rPr kumimoji="0" lang="en-GB" sz="1200" b="0" i="0" u="none" strike="noStrike" kern="1200" cap="none" spc="0" normalizeH="0" baseline="0" noProof="0">
                <a:ln>
                  <a:noFill/>
                </a:ln>
                <a:solidFill>
                  <a:srgbClr val="000000"/>
                </a:solidFill>
                <a:effectLst/>
                <a:uLnTx/>
                <a:uFillTx/>
                <a:latin typeface="+mn-lt"/>
                <a:ea typeface="+mn-ea"/>
                <a:cs typeface="+mn-cs"/>
              </a:rPr>
              <a:t>is </a:t>
            </a:r>
            <a:r>
              <a:rPr kumimoji="0" lang="en-GB" sz="1200" b="0" i="0" u="none" strike="noStrike" kern="1200" cap="none" spc="0" normalizeH="0" baseline="0" noProof="0" dirty="0">
                <a:ln>
                  <a:noFill/>
                </a:ln>
                <a:solidFill>
                  <a:srgbClr val="000000"/>
                </a:solidFill>
                <a:effectLst/>
                <a:uLnTx/>
                <a:uFillTx/>
                <a:latin typeface="+mn-lt"/>
                <a:ea typeface="+mn-ea"/>
                <a:cs typeface="+mn-cs"/>
              </a:rPr>
              <a:t>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haben</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the long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a:t>
            </a:r>
            <a:r>
              <a:rPr kumimoji="0" lang="en-GB"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Then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hat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the short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a:t>
            </a: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355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t>
            </a:r>
            <a:r>
              <a:rPr lang="en-GB" b="0" baseline="0" dirty="0"/>
              <a:t>practise the indefinite article in the </a:t>
            </a:r>
            <a:r>
              <a:rPr lang="en-GB" b="0" baseline="0"/>
              <a:t>spoken modality.</a:t>
            </a:r>
            <a:br>
              <a:rPr lang="en-GB" b="0" dirty="0"/>
            </a:br>
            <a:br>
              <a:rPr lang="en-GB" b="0" dirty="0"/>
            </a:br>
            <a:r>
              <a:rPr lang="en-GB" b="1" dirty="0"/>
              <a:t>Procedure:</a:t>
            </a:r>
            <a:br>
              <a:rPr lang="en-GB" dirty="0"/>
            </a:br>
            <a:r>
              <a:rPr lang="en-GB" dirty="0"/>
              <a:t>1. Using</a:t>
            </a:r>
            <a:r>
              <a:rPr lang="en-GB" baseline="0" dirty="0"/>
              <a:t> the cards on the next slide (do not display during the activity!), Person A provides the spoken prompt and person B ticks the corresponding picture. </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440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These cards are for use in</a:t>
            </a:r>
            <a:r>
              <a:rPr lang="en-GB" b="1" baseline="0"/>
              <a:t> the speaking activity explained on the previous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654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minutes</a:t>
            </a:r>
            <a:br>
              <a:rPr lang="en-GB" dirty="0"/>
            </a:br>
            <a:br>
              <a:rPr lang="en-GB" b="1" dirty="0"/>
            </a:br>
            <a:r>
              <a:rPr lang="en-GB" b="1" dirty="0"/>
              <a:t>Aim</a:t>
            </a:r>
            <a:r>
              <a:rPr lang="en-GB" b="1"/>
              <a:t>: </a:t>
            </a:r>
            <a:r>
              <a:rPr lang="en-GB" b="0"/>
              <a:t>To introduce</a:t>
            </a:r>
            <a:r>
              <a:rPr lang="en-GB" b="0" baseline="0"/>
              <a:t> the Row 2 (accusative) form of the indefinite article.</a:t>
            </a:r>
            <a:br>
              <a:rPr lang="en-GB" b="0" dirty="0"/>
            </a:br>
            <a:br>
              <a:rPr lang="en-GB" dirty="0"/>
            </a:br>
            <a:r>
              <a:rPr lang="en-GB" b="1" dirty="0"/>
              <a:t>Procedure:</a:t>
            </a:r>
            <a:br>
              <a:rPr lang="en-GB" dirty="0"/>
            </a:br>
            <a:r>
              <a:rPr lang="en-GB"/>
              <a:t>1. Click to animate the explanation.</a:t>
            </a:r>
            <a:endParaRPr lang="en-GB" dirty="0"/>
          </a:p>
          <a:p>
            <a:r>
              <a:rPr lang="en-GB"/>
              <a:t>2. Check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0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baseline="0" dirty="0"/>
              <a:t>To practise 'indefinite' article - nominative R1 and accusative R2 - in the listening modality. </a:t>
            </a:r>
          </a:p>
          <a:p>
            <a:br>
              <a:rPr lang="en-GB" b="1" dirty="0"/>
            </a:br>
            <a:r>
              <a:rPr lang="en-GB" b="1" dirty="0"/>
              <a:t>Procedure:</a:t>
            </a:r>
            <a:br>
              <a:rPr lang="en-GB" dirty="0"/>
            </a:br>
            <a:r>
              <a:rPr lang="en-GB" dirty="0"/>
              <a:t>1. Click on the audio buttons</a:t>
            </a:r>
            <a:r>
              <a:rPr lang="en-GB" baseline="0" dirty="0"/>
              <a:t> to play the sentences.</a:t>
            </a:r>
            <a:endParaRPr lang="en-GB" dirty="0"/>
          </a:p>
          <a:p>
            <a:r>
              <a:rPr lang="en-GB" dirty="0"/>
              <a:t>2. Students tick the column of the missing verb in each case (considering</a:t>
            </a:r>
            <a:r>
              <a:rPr lang="en-GB" baseline="0" dirty="0"/>
              <a:t> the form of the definite article which follows).</a:t>
            </a:r>
            <a:endParaRPr lang="en-GB" dirty="0"/>
          </a:p>
          <a:p>
            <a:r>
              <a:rPr lang="en-GB" dirty="0"/>
              <a:t>3. Click to bring up the answers.</a:t>
            </a:r>
          </a:p>
          <a:p>
            <a:endParaRPr lang="en-GB" dirty="0"/>
          </a:p>
          <a:p>
            <a:r>
              <a:rPr lang="en-GB" b="1" baseline="0" dirty="0"/>
              <a:t>Transcript:</a:t>
            </a:r>
          </a:p>
          <a:p>
            <a:pPr marL="228600" indent="-228600">
              <a:buFont typeface="+mj-lt"/>
              <a:buAutoNum type="arabicPeriod"/>
            </a:pPr>
            <a:r>
              <a:rPr lang="en-US" sz="1200" dirty="0">
                <a:solidFill>
                  <a:srgbClr val="115076"/>
                </a:solidFill>
                <a:latin typeface="Century Gothic" panose="020B0502020202020204" pitchFamily="34" charset="0"/>
              </a:rPr>
              <a:t>Jonah [hat] </a:t>
            </a:r>
            <a:r>
              <a:rPr lang="en-US" sz="1200" dirty="0" err="1">
                <a:solidFill>
                  <a:srgbClr val="115076"/>
                </a:solidFill>
                <a:latin typeface="Century Gothic" panose="020B0502020202020204" pitchFamily="34" charset="0"/>
              </a:rPr>
              <a:t>einen</a:t>
            </a:r>
            <a:r>
              <a:rPr lang="en-US" sz="1200" dirty="0">
                <a:solidFill>
                  <a:srgbClr val="115076"/>
                </a:solidFill>
                <a:latin typeface="Century Gothic" panose="020B0502020202020204" pitchFamily="34" charset="0"/>
              </a:rPr>
              <a:t> Freund.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115076"/>
                </a:solidFill>
                <a:latin typeface="Century Gothic" panose="020B0502020202020204" pitchFamily="34" charset="0"/>
              </a:rPr>
              <a:t>Niko [</a:t>
            </a:r>
            <a:r>
              <a:rPr lang="en-US" sz="1200" dirty="0" err="1">
                <a:solidFill>
                  <a:srgbClr val="115076"/>
                </a:solidFill>
                <a:latin typeface="Century Gothic" panose="020B0502020202020204" pitchFamily="34" charset="0"/>
              </a:rPr>
              <a:t>gewinnt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einen</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Fußball</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a:solidFill>
                  <a:srgbClr val="115076"/>
                </a:solidFill>
                <a:latin typeface="Century Gothic" panose="020B0502020202020204" pitchFamily="34" charset="0"/>
              </a:rPr>
              <a:t>Die Frau [hat] </a:t>
            </a:r>
            <a:r>
              <a:rPr lang="en-US" sz="1200" dirty="0" err="1">
                <a:solidFill>
                  <a:srgbClr val="115076"/>
                </a:solidFill>
                <a:latin typeface="Century Gothic" panose="020B0502020202020204" pitchFamily="34" charset="0"/>
              </a:rPr>
              <a:t>einen</a:t>
            </a:r>
            <a:r>
              <a:rPr lang="en-US" sz="1200" dirty="0">
                <a:solidFill>
                  <a:srgbClr val="115076"/>
                </a:solidFill>
                <a:latin typeface="Century Gothic" panose="020B0502020202020204" pitchFamily="34" charset="0"/>
              </a:rPr>
              <a:t> Tisch.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115076"/>
                </a:solidFill>
                <a:latin typeface="Century Gothic" panose="020B0502020202020204" pitchFamily="34" charset="0"/>
              </a:rPr>
              <a:t>Julius [</a:t>
            </a:r>
            <a:r>
              <a:rPr lang="en-US" sz="1200" dirty="0" err="1">
                <a:solidFill>
                  <a:srgbClr val="115076"/>
                </a:solidFill>
                <a:latin typeface="Century Gothic" panose="020B0502020202020204" pitchFamily="34" charset="0"/>
              </a:rPr>
              <a:t>ist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ein</a:t>
            </a:r>
            <a:r>
              <a:rPr lang="en-US" sz="1200" dirty="0">
                <a:solidFill>
                  <a:srgbClr val="115076"/>
                </a:solidFill>
                <a:latin typeface="Century Gothic" panose="020B0502020202020204" pitchFamily="34" charset="0"/>
              </a:rPr>
              <a:t> Mann.</a:t>
            </a:r>
          </a:p>
          <a:p>
            <a:pPr marL="228600" indent="-228600">
              <a:buFont typeface="+mj-lt"/>
              <a:buAutoNum type="arabicPeriod"/>
            </a:pPr>
            <a:r>
              <a:rPr lang="en-US" sz="1200" dirty="0">
                <a:solidFill>
                  <a:srgbClr val="115076"/>
                </a:solidFill>
                <a:latin typeface="Century Gothic" panose="020B0502020202020204" pitchFamily="34" charset="0"/>
              </a:rPr>
              <a:t>David [hat] </a:t>
            </a:r>
            <a:r>
              <a:rPr lang="en-US" sz="1200" dirty="0" err="1">
                <a:solidFill>
                  <a:srgbClr val="115076"/>
                </a:solidFill>
                <a:latin typeface="Century Gothic" panose="020B0502020202020204" pitchFamily="34" charset="0"/>
              </a:rPr>
              <a:t>einen</a:t>
            </a:r>
            <a:r>
              <a:rPr lang="en-US" sz="1200" dirty="0">
                <a:solidFill>
                  <a:srgbClr val="115076"/>
                </a:solidFill>
                <a:latin typeface="Century Gothic" panose="020B0502020202020204" pitchFamily="34" charset="0"/>
              </a:rPr>
              <a:t> Rucksack.</a:t>
            </a:r>
          </a:p>
          <a:p>
            <a:pPr marL="228600" indent="-228600">
              <a:buFont typeface="+mj-lt"/>
              <a:buAutoNum type="arabicPeriod"/>
            </a:pPr>
            <a:r>
              <a:rPr lang="en-US" sz="1200" dirty="0">
                <a:solidFill>
                  <a:srgbClr val="115076"/>
                </a:solidFill>
                <a:latin typeface="Century Gothic" panose="020B0502020202020204" pitchFamily="34" charset="0"/>
              </a:rPr>
              <a:t>Eine </a:t>
            </a:r>
            <a:r>
              <a:rPr lang="en-US" sz="1200" dirty="0" err="1">
                <a:solidFill>
                  <a:srgbClr val="115076"/>
                </a:solidFill>
                <a:latin typeface="Century Gothic" panose="020B0502020202020204" pitchFamily="34" charset="0"/>
              </a:rPr>
              <a:t>Trophäe</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ist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ein</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Preis</a:t>
            </a:r>
            <a:r>
              <a:rPr lang="en-US" sz="1200" dirty="0">
                <a:solidFill>
                  <a:srgbClr val="11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a:t>die </a:t>
            </a:r>
            <a:r>
              <a:rPr lang="en-US" sz="1200" dirty="0" err="1">
                <a:solidFill>
                  <a:srgbClr val="115076"/>
                </a:solidFill>
                <a:latin typeface="Century Gothic" panose="020B0502020202020204" pitchFamily="34" charset="0"/>
              </a:rPr>
              <a:t>Trophäe</a:t>
            </a:r>
            <a:r>
              <a:rPr lang="en-US" sz="1200" dirty="0">
                <a:solidFill>
                  <a:srgbClr val="115076"/>
                </a:solidFill>
                <a:latin typeface="Century Gothic" panose="020B0502020202020204" pitchFamily="34" charset="0"/>
              </a:rPr>
              <a:t> [&gt;5000] der Rucksack</a:t>
            </a:r>
            <a:r>
              <a:rPr lang="en-US" sz="1200" baseline="0" dirty="0">
                <a:solidFill>
                  <a:srgbClr val="115076"/>
                </a:solidFill>
                <a:latin typeface="Century Gothic" panose="020B0502020202020204" pitchFamily="34" charset="0"/>
              </a:rPr>
              <a:t> [3915] der </a:t>
            </a:r>
            <a:r>
              <a:rPr lang="en-US" sz="1200" baseline="0" dirty="0" err="1">
                <a:solidFill>
                  <a:srgbClr val="115076"/>
                </a:solidFill>
                <a:latin typeface="Century Gothic" panose="020B0502020202020204" pitchFamily="34" charset="0"/>
              </a:rPr>
              <a:t>Preis</a:t>
            </a:r>
            <a:r>
              <a:rPr lang="en-US" sz="1200" baseline="0" dirty="0">
                <a:solidFill>
                  <a:srgbClr val="115076"/>
                </a:solidFill>
                <a:latin typeface="Century Gothic" panose="020B0502020202020204" pitchFamily="34" charset="0"/>
              </a:rPr>
              <a:t> [438]</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11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b="0" baseline="0"/>
              <a:t>Continuing to practise 'indefinite' article nominative R1 and accusative R2.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a:t>1. </a:t>
            </a:r>
            <a:r>
              <a:rPr lang="en-GB" baseline="0"/>
              <a:t>Students fill in the correct form of the indefinite article. They use the verb and knowledge of the noun’s gender to determine which form to use.</a:t>
            </a:r>
            <a:endParaRPr lang="en-GB" dirty="0"/>
          </a:p>
          <a:p>
            <a:r>
              <a:rPr lang="en-GB"/>
              <a:t>2. Click to animate the answers.</a:t>
            </a:r>
            <a:br>
              <a:rPr lang="en-GB" dirty="0"/>
            </a:br>
            <a:br>
              <a:rPr lang="en-GB" dirty="0"/>
            </a:br>
            <a:br>
              <a:rPr lang="en-GB"/>
            </a:br>
            <a:r>
              <a:rPr lang="en-GB" b="1" baseline="0"/>
              <a:t>Word frequency (1 is the most frequent word in German): </a:t>
            </a:r>
            <a:br>
              <a:rPr lang="en-GB" baseline="0"/>
            </a:br>
            <a:r>
              <a:rPr lang="en-GB" baseline="0"/>
              <a:t>der Gast [675] </a:t>
            </a:r>
            <a:r>
              <a:rPr lang="en-US" sz="1200" baseline="0">
                <a:solidFill>
                  <a:srgbClr val="115076"/>
                </a:solidFill>
                <a:latin typeface="Century Gothic" panose="020B0502020202020204" pitchFamily="34" charset="0"/>
              </a:rPr>
              <a:t>der Preis [438]</a:t>
            </a:r>
            <a:br>
              <a:rPr lang="en-GB" baseline="0"/>
            </a:br>
            <a:br>
              <a:rPr lang="en-GB" baseline="0"/>
            </a:br>
            <a:r>
              <a:rPr lang="en-GB" i="1"/>
              <a:t>Source:  Jones, R.L</a:t>
            </a:r>
            <a:r>
              <a:rPr lang="en-GB" i="1" dirty="0"/>
              <a:t>.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606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 (all 4 ver</a:t>
            </a:r>
            <a:r>
              <a:rPr lang="en-GB" b="1" baseline="0"/>
              <a:t>b slides)</a:t>
            </a:r>
            <a:br>
              <a:rPr lang="en-GB" dirty="0"/>
            </a:br>
            <a:br>
              <a:rPr lang="en-GB" b="1" dirty="0"/>
            </a:br>
            <a:r>
              <a:rPr lang="en-GB" b="1" dirty="0"/>
              <a:t>Aim</a:t>
            </a:r>
            <a:r>
              <a:rPr lang="en-GB" b="1"/>
              <a:t>: </a:t>
            </a:r>
            <a:r>
              <a:rPr lang="en-GB" b="0" baseline="0"/>
              <a:t>Expanding the </a:t>
            </a:r>
            <a:r>
              <a:rPr lang="en-GB" b="0" i="1" baseline="0"/>
              <a:t>to have / having </a:t>
            </a:r>
            <a:r>
              <a:rPr lang="en-GB" b="0" baseline="0"/>
              <a:t>paradigm to include first person (I have / Ich habe) and second person (you have / du hast) singular. </a:t>
            </a:r>
            <a:br>
              <a:rPr lang="en-GB" b="0" dirty="0"/>
            </a:br>
            <a:br>
              <a:rPr lang="en-GB" b="0" dirty="0"/>
            </a:br>
            <a:r>
              <a:rPr lang="en-GB" b="1" dirty="0"/>
              <a:t>Procedure:</a:t>
            </a:r>
            <a:br>
              <a:rPr lang="en-GB" dirty="0"/>
            </a:br>
            <a:r>
              <a:rPr lang="en-GB"/>
              <a:t>1. Click to animate the slide.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baseline="0"/>
              <a:t>das Fahrrad [1596]</a:t>
            </a:r>
            <a:br>
              <a:rPr lang="en-GB" baseline="0"/>
            </a:br>
            <a:r>
              <a:rPr lang="en-GB" i="1"/>
              <a:t>Source:  Jones, R.L. &amp; Tschirner, E. (2011). A frequency dictionary of German: core vocabulary for learners. Routledge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78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Procedure:</a:t>
            </a:r>
            <a:br>
              <a:rPr lang="en-GB"/>
            </a:br>
            <a:r>
              <a:rPr lang="en-GB"/>
              <a:t>1. Click to animate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Elicit the English meaning</a:t>
            </a:r>
            <a:r>
              <a:rPr lang="en-GB" baseline="0"/>
              <a:t> and German verb form from students.</a:t>
            </a:r>
            <a:br>
              <a:rPr lang="en-GB" dirty="0"/>
            </a:br>
            <a:br>
              <a:rPr lang="en-GB"/>
            </a:br>
            <a:r>
              <a:rPr lang="en-GB" b="1" baseline="0"/>
              <a:t>Word frequency (1 is the most frequent word in German): </a:t>
            </a:r>
            <a:br>
              <a:rPr lang="en-GB" baseline="0"/>
            </a:br>
            <a:r>
              <a:rPr lang="en-GB" baseline="0"/>
              <a:t>das Fahrrad [1596]</a:t>
            </a:r>
            <a:br>
              <a:rPr lang="en-GB" baseline="0"/>
            </a:br>
            <a:r>
              <a:rPr lang="en-GB" i="1"/>
              <a:t>Source:  Jones, R.L. &amp; Tschirner,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689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Procedure:</a:t>
            </a:r>
            <a:br>
              <a:rPr lang="en-GB"/>
            </a:br>
            <a:r>
              <a:rPr lang="en-GB"/>
              <a:t>1. Click to animate the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baseline="0"/>
              <a:t>Word frequency (1 is the most frequent word in German): </a:t>
            </a:r>
            <a:br>
              <a:rPr lang="en-GB" baseline="0"/>
            </a:br>
            <a:r>
              <a:rPr lang="en-GB" baseline="0"/>
              <a:t>das Fahrrad [1596]</a:t>
            </a:r>
            <a:br>
              <a:rPr lang="en-GB" baseline="0"/>
            </a:br>
            <a:r>
              <a:rPr lang="en-GB" i="1"/>
              <a:t>Source:  Jones, R.L. &amp; Tschirner,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417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Procedure</a:t>
            </a:r>
            <a:r>
              <a:rPr lang="en-GB" b="1" dirty="0"/>
              <a:t>:</a:t>
            </a:r>
            <a:br>
              <a:rPr lang="en-GB" dirty="0"/>
            </a:br>
            <a:r>
              <a:rPr lang="en-GB" dirty="0"/>
              <a:t>1. Click to animate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Elicit the English meaning and German verb form</a:t>
            </a:r>
            <a:r>
              <a:rPr lang="en-GB" baseline="0" dirty="0"/>
              <a:t> </a:t>
            </a:r>
            <a:r>
              <a:rPr lang="en-GB" dirty="0"/>
              <a:t>from students.</a:t>
            </a:r>
            <a:br>
              <a:rPr lang="en-GB" dirty="0"/>
            </a:br>
            <a:br>
              <a:rPr lang="en-GB" dirty="0"/>
            </a:br>
            <a:r>
              <a:rPr lang="en-GB" b="1" baseline="0" dirty="0"/>
              <a:t>Word frequency (1 is the most frequent word in German): </a:t>
            </a:r>
            <a:br>
              <a:rPr lang="en-GB" baseline="0" dirty="0"/>
            </a:br>
            <a:r>
              <a:rPr lang="en-GB" baseline="0" dirty="0"/>
              <a:t>das </a:t>
            </a:r>
            <a:r>
              <a:rPr lang="en-GB" baseline="0" dirty="0" err="1"/>
              <a:t>Fahrrad</a:t>
            </a:r>
            <a:r>
              <a:rPr lang="en-GB" baseline="0" dirty="0"/>
              <a:t> [1596]</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405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a:t>5 minutes</a:t>
            </a:r>
            <a:br>
              <a:rPr lang="en-GB" dirty="0"/>
            </a:br>
            <a:br>
              <a:rPr lang="en-GB" b="1" dirty="0"/>
            </a:br>
            <a:r>
              <a:rPr lang="en-GB" b="1" dirty="0"/>
              <a:t>Aim: </a:t>
            </a:r>
            <a:r>
              <a:rPr lang="en-GB" b="0" dirty="0"/>
              <a:t>Practising I have / you have in a listening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write 1-7 in their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a:t>
            </a:r>
            <a:r>
              <a:rPr lang="en-GB" baseline="0" dirty="0"/>
              <a:t> on the audio </a:t>
            </a:r>
            <a:r>
              <a:rPr lang="en-GB" baseline="0"/>
              <a:t>button to </a:t>
            </a:r>
            <a:r>
              <a:rPr lang="en-GB" baseline="0" dirty="0"/>
              <a:t>play each sentence. </a:t>
            </a:r>
            <a:r>
              <a:rPr lang="en-GB" dirty="0"/>
              <a:t>The pronouns have been obscured, so students have to pay attention to the verb endings.</a:t>
            </a:r>
          </a:p>
          <a:p>
            <a:r>
              <a:rPr lang="en-GB" dirty="0"/>
              <a:t>3. Students tick the appropriate column, for ‘I have’ or ‘you</a:t>
            </a:r>
            <a:r>
              <a:rPr lang="en-GB" baseline="0" dirty="0"/>
              <a:t> have</a:t>
            </a:r>
            <a:r>
              <a:rPr lang="en-GB" i="1"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Click to bring up the answers.</a:t>
            </a:r>
          </a:p>
          <a:p>
            <a:br>
              <a:rPr lang="en-GB" dirty="0"/>
            </a:br>
            <a:r>
              <a:rPr lang="en-GB" b="1" baseline="0" dirty="0"/>
              <a:t>Word frequency (1 is the most frequent word in German): </a:t>
            </a:r>
            <a:br>
              <a:rPr lang="en-GB" baseline="0" dirty="0"/>
            </a:br>
            <a:r>
              <a:rPr lang="en-GB" baseline="0" dirty="0"/>
              <a:t>das </a:t>
            </a:r>
            <a:r>
              <a:rPr lang="en-GB" baseline="0" dirty="0" err="1"/>
              <a:t>Fahrrad</a:t>
            </a:r>
            <a:r>
              <a:rPr lang="en-GB" baseline="0" dirty="0"/>
              <a:t> [1596]</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992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845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dirty="0"/>
              <a:t>: 5 minutes</a:t>
            </a:r>
            <a:br>
              <a:rPr lang="en-GB" dirty="0"/>
            </a:br>
            <a:br>
              <a:rPr lang="en-GB" b="1" dirty="0"/>
            </a:br>
            <a:r>
              <a:rPr lang="en-GB" b="1" dirty="0"/>
              <a:t>Aim: </a:t>
            </a:r>
            <a:r>
              <a:rPr lang="en-GB" b="0" dirty="0"/>
              <a:t>Practising I have / you have in a reading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write 1-7 in their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a:t>
            </a:r>
            <a:r>
              <a:rPr lang="en-GB" baseline="0" dirty="0"/>
              <a:t> read each sentence. </a:t>
            </a:r>
            <a:r>
              <a:rPr lang="en-GB" dirty="0"/>
              <a:t>The pronouns have been obscured, so students have to pay attention to the verb endings.</a:t>
            </a:r>
          </a:p>
          <a:p>
            <a:r>
              <a:rPr lang="en-GB" dirty="0"/>
              <a:t>3. Students tick the appropriate column, for ‘I have’ or ‘you</a:t>
            </a:r>
            <a:r>
              <a:rPr lang="en-GB" baseline="0" dirty="0"/>
              <a:t> have</a:t>
            </a:r>
            <a:r>
              <a:rPr lang="en-GB" i="1"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Click to bring up the answers.</a:t>
            </a:r>
          </a:p>
          <a:p>
            <a:br>
              <a:rPr lang="en-GB" dirty="0"/>
            </a:br>
            <a:r>
              <a:rPr lang="en-GB" b="1" baseline="0" dirty="0"/>
              <a:t>Word frequency (1 is the most frequent word in German): </a:t>
            </a:r>
            <a:br>
              <a:rPr lang="en-GB" baseline="0" dirty="0"/>
            </a:br>
            <a:r>
              <a:rPr lang="en-GB" baseline="0" dirty="0"/>
              <a:t>das </a:t>
            </a:r>
            <a:r>
              <a:rPr lang="en-GB" baseline="0" dirty="0" err="1"/>
              <a:t>Fahrrad</a:t>
            </a:r>
            <a:r>
              <a:rPr lang="en-GB" baseline="0" dirty="0"/>
              <a:t> [1596]</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623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6</a:t>
            </a:r>
            <a:r>
              <a:rPr lang="en-GB" b="1" baseline="0"/>
              <a:t> </a:t>
            </a:r>
            <a:r>
              <a:rPr lang="en-GB" b="1"/>
              <a:t>minutes (all 6</a:t>
            </a:r>
            <a:r>
              <a:rPr lang="en-GB" b="1" baseline="0"/>
              <a:t> slides)</a:t>
            </a:r>
            <a:br>
              <a:rPr lang="en-GB" dirty="0"/>
            </a:br>
            <a:br>
              <a:rPr lang="en-GB" b="1" dirty="0"/>
            </a:br>
            <a:r>
              <a:rPr lang="en-GB" b="1" dirty="0"/>
              <a:t>Aim</a:t>
            </a:r>
            <a:r>
              <a:rPr lang="en-GB" b="1"/>
              <a:t>: </a:t>
            </a:r>
            <a:r>
              <a:rPr lang="en-GB"/>
              <a:t>Practising I have / you have, together with the Row 2 (accusative</a:t>
            </a:r>
            <a:r>
              <a:rPr lang="en-GB" baseline="0"/>
              <a:t>) forms of the definite article,</a:t>
            </a:r>
            <a:r>
              <a:rPr lang="en-GB"/>
              <a:t> in a</a:t>
            </a:r>
            <a:r>
              <a:rPr lang="en-GB" baseline="0"/>
              <a:t> writing </a:t>
            </a:r>
            <a:r>
              <a:rPr lang="en-GB"/>
              <a:t>activity. </a:t>
            </a:r>
            <a:br>
              <a:rPr lang="en-GB" dirty="0"/>
            </a:br>
            <a:br>
              <a:rPr lang="en-GB" dirty="0"/>
            </a:br>
            <a:r>
              <a:rPr lang="en-GB" b="1" dirty="0"/>
              <a:t>Procedure:</a:t>
            </a:r>
            <a:br>
              <a:rPr lang="en-GB" dirty="0"/>
            </a:br>
            <a:r>
              <a:rPr lang="en-GB"/>
              <a:t>1. Students</a:t>
            </a:r>
            <a:r>
              <a:rPr lang="en-GB" baseline="0"/>
              <a:t> consider the picture and write the sentence in German.</a:t>
            </a:r>
            <a:endParaRPr lang="en-GB" dirty="0"/>
          </a:p>
          <a:p>
            <a:r>
              <a:rPr lang="en-GB"/>
              <a:t>2. Click to bring up the answer.</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86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824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25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727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291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As for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737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HABEN / ich </a:t>
            </a:r>
            <a:r>
              <a:rPr lang="en-GB" sz="1200" b="0" dirty="0" err="1"/>
              <a:t>habe</a:t>
            </a:r>
            <a:r>
              <a:rPr lang="en-GB" sz="1200" b="0" dirty="0"/>
              <a:t>, du hast, er/</a:t>
            </a:r>
            <a:r>
              <a:rPr lang="en-GB" sz="1200" b="0" dirty="0" err="1"/>
              <a:t>sie</a:t>
            </a:r>
            <a:r>
              <a:rPr lang="en-GB" sz="1200" b="0" dirty="0"/>
              <a:t> hat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indefinite articles (singular) – Row 2 (accusative)</a:t>
            </a:r>
            <a:r>
              <a:rPr lang="de-DE" sz="1200" dirty="0">
                <a:solidFill>
                  <a:prstClr val="white"/>
                </a:solidFill>
              </a:rPr>
              <a:t>SSC </a:t>
            </a:r>
            <a:r>
              <a:rPr lang="pl-PL" sz="1200" dirty="0" err="1">
                <a:solidFill>
                  <a:prstClr val="white"/>
                </a:solidFill>
              </a:rPr>
              <a:t>Recap</a:t>
            </a:r>
            <a:r>
              <a:rPr lang="pl-PL" sz="1200" dirty="0">
                <a:solidFill>
                  <a:prstClr val="white"/>
                </a:solidFill>
              </a:rPr>
              <a:t> </a:t>
            </a:r>
            <a:r>
              <a:rPr lang="en-GB" sz="1200" dirty="0">
                <a:solidFill>
                  <a:prstClr val="white"/>
                </a:solidFill>
              </a:rPr>
              <a:t>[</a:t>
            </a:r>
            <a:r>
              <a:rPr lang="pl-PL" sz="1200" dirty="0">
                <a:solidFill>
                  <a:prstClr val="white"/>
                </a:solidFill>
              </a:rPr>
              <a:t>a</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e</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err="1">
                <a:solidFill>
                  <a:prstClr val="white"/>
                </a:solidFill>
              </a:rPr>
              <a:t>ei</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z </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w</a:t>
            </a:r>
            <a:r>
              <a:rPr lang="en-GB" sz="1200" dirty="0">
                <a:solidFill>
                  <a:prstClr val="white"/>
                </a:solidFill>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prstClr val="white"/>
                </a:solidFill>
              </a:rPr>
              <a:t>SSC - </a:t>
            </a:r>
            <a:r>
              <a:rPr lang="pl-PL" sz="1200" dirty="0" err="1">
                <a:solidFill>
                  <a:prstClr val="white"/>
                </a:solidFill>
              </a:rPr>
              <a:t>Recap</a:t>
            </a:r>
            <a:r>
              <a:rPr lang="pl-PL" sz="1200" dirty="0">
                <a:solidFill>
                  <a:prstClr val="white"/>
                </a:solidFill>
              </a:rPr>
              <a:t> </a:t>
            </a:r>
            <a:r>
              <a:rPr lang="en-GB" sz="1200" dirty="0">
                <a:solidFill>
                  <a:prstClr val="white"/>
                </a:solidFill>
              </a:rPr>
              <a:t>[</a:t>
            </a:r>
            <a:r>
              <a:rPr lang="pl-PL" sz="1200" dirty="0">
                <a:solidFill>
                  <a:prstClr val="white"/>
                </a:solidFill>
              </a:rPr>
              <a:t>a</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e</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err="1">
                <a:solidFill>
                  <a:prstClr val="white"/>
                </a:solidFill>
              </a:rPr>
              <a:t>ei</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z </a:t>
            </a:r>
            <a:r>
              <a:rPr lang="en-GB" sz="1200" dirty="0">
                <a:solidFill>
                  <a:prstClr val="white"/>
                </a:solidFill>
              </a:rPr>
              <a:t>]</a:t>
            </a:r>
            <a:r>
              <a:rPr lang="pl-PL" sz="1200" dirty="0">
                <a:solidFill>
                  <a:prstClr val="white"/>
                </a:solidFill>
              </a:rPr>
              <a:t> </a:t>
            </a:r>
            <a:r>
              <a:rPr lang="en-GB" sz="1200" dirty="0">
                <a:solidFill>
                  <a:prstClr val="white"/>
                </a:solidFill>
              </a:rPr>
              <a:t>[</a:t>
            </a:r>
            <a:r>
              <a:rPr lang="pl-PL" sz="1200" dirty="0">
                <a:solidFill>
                  <a:prstClr val="white"/>
                </a:solidFill>
              </a:rPr>
              <a:t>w</a:t>
            </a:r>
            <a:r>
              <a:rPr lang="en-GB" sz="1200" dirty="0">
                <a:solidFill>
                  <a:prstClr val="white"/>
                </a:solidFill>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Wer hat einen Grund / eine Frage / ein Beispiel / ein Problem? Wer ist der/die/das Erste?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a:t>
            </a:r>
            <a:r>
              <a:rPr lang="en-GB" sz="1200" b="1" i="0" u="none" strike="noStrike" kern="1200" cap="none" baseline="0" dirty="0">
                <a:solidFill>
                  <a:schemeClr val="tx1"/>
                </a:solidFill>
                <a:effectLst/>
                <a:latin typeface="+mn-lt"/>
                <a:ea typeface="Calibri"/>
                <a:cs typeface="Calibri"/>
                <a:sym typeface="Calibri"/>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065691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To </a:t>
            </a:r>
            <a:r>
              <a:rPr lang="en-GB" sz="1200" b="1" kern="1200" dirty="0">
                <a:solidFill>
                  <a:schemeClr val="tx1"/>
                </a:solidFill>
                <a:effectLst/>
                <a:latin typeface="+mn-lt"/>
                <a:ea typeface="+mn-ea"/>
                <a:cs typeface="+mn-cs"/>
              </a:rPr>
              <a:t>revise all the SSCs introduced so far: long and short a, long and short e, </a:t>
            </a:r>
            <a:r>
              <a:rPr lang="en-GB" sz="1200" b="1" kern="1200" dirty="0" err="1">
                <a:solidFill>
                  <a:schemeClr val="tx1"/>
                </a:solidFill>
                <a:effectLst/>
                <a:latin typeface="+mn-lt"/>
                <a:ea typeface="+mn-ea"/>
                <a:cs typeface="+mn-cs"/>
              </a:rPr>
              <a:t>ei</a:t>
            </a:r>
            <a:r>
              <a:rPr lang="en-GB" sz="1200" b="1" kern="1200" dirty="0">
                <a:solidFill>
                  <a:schemeClr val="tx1"/>
                </a:solidFill>
                <a:effectLst/>
                <a:latin typeface="+mn-lt"/>
                <a:ea typeface="+mn-ea"/>
                <a:cs typeface="+mn-cs"/>
              </a:rPr>
              <a:t>, W, Z.</a:t>
            </a:r>
          </a:p>
          <a:p>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Click on the word to play the audio. Repeat if necessary. </a:t>
            </a:r>
          </a:p>
          <a:p>
            <a:r>
              <a:rPr lang="en-GB" dirty="0"/>
              <a:t>2.</a:t>
            </a:r>
            <a:r>
              <a:rPr lang="en-GB" sz="1200" b="0" kern="1200" baseline="0" dirty="0">
                <a:solidFill>
                  <a:schemeClr val="tx1"/>
                </a:solidFill>
                <a:effectLst/>
                <a:latin typeface="+mn-lt"/>
                <a:ea typeface="+mn-ea"/>
                <a:cs typeface="+mn-cs"/>
              </a:rPr>
              <a:t> Students write the whole word in full in their exercise books.</a:t>
            </a:r>
            <a:endParaRPr lang="en-GB" dirty="0"/>
          </a:p>
          <a:p>
            <a:r>
              <a:rPr lang="en-GB" dirty="0"/>
              <a:t>3. The next slide allows</a:t>
            </a:r>
            <a:r>
              <a:rPr lang="en-GB" baseline="0" dirty="0"/>
              <a:t> removal of the ‘blots’ to reveal the missing SSCs.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4196965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 minute</a:t>
            </a:r>
            <a:br>
              <a:rPr lang="en-GB" dirty="0"/>
            </a:br>
            <a:br>
              <a:rPr lang="en-GB" b="1" dirty="0"/>
            </a:br>
            <a:r>
              <a:rPr lang="en-GB" b="1" dirty="0"/>
              <a:t>Aim</a:t>
            </a:r>
            <a:r>
              <a:rPr lang="en-GB" b="1"/>
              <a:t>: To reveal the answers to the activity.</a:t>
            </a:r>
            <a:br>
              <a:rPr lang="en-GB" dirty="0"/>
            </a:br>
            <a:br>
              <a:rPr lang="en-GB" dirty="0"/>
            </a:br>
            <a:r>
              <a:rPr lang="en-GB" b="1" dirty="0"/>
              <a:t>Procedure:</a:t>
            </a:r>
            <a:br>
              <a:rPr lang="en-GB" dirty="0"/>
            </a:br>
            <a:r>
              <a:rPr lang="en-GB"/>
              <a:t>1. Click</a:t>
            </a:r>
            <a:r>
              <a:rPr lang="en-GB" baseline="0"/>
              <a:t> on the ‘blots to remove them individually and reveal the missing SSCs.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277677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das </a:t>
            </a:r>
            <a:r>
              <a:rPr lang="en-GB" baseline="0" dirty="0" err="1"/>
              <a:t>Fahrrad</a:t>
            </a:r>
            <a:r>
              <a:rPr lang="en-GB" baseline="0" dirty="0"/>
              <a:t> [1596]</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18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br>
              <a:rPr lang="en-GB" dirty="0"/>
            </a:br>
            <a:br>
              <a:rPr lang="en-GB" b="1" dirty="0"/>
            </a:br>
            <a:r>
              <a:rPr lang="en-GB" b="1" dirty="0"/>
              <a:t>Aim: To</a:t>
            </a:r>
            <a:r>
              <a:rPr lang="en-GB" b="1" baseline="0" dirty="0"/>
              <a:t> consolidate SSC knowledge</a:t>
            </a:r>
          </a:p>
          <a:p>
            <a:endParaRPr lang="en-GB" baseline="0" dirty="0"/>
          </a:p>
          <a:p>
            <a:pPr marL="228600" indent="-228600">
              <a:buFont typeface="+mj-lt"/>
              <a:buAutoNum type="arabicPeriod"/>
            </a:pPr>
            <a:r>
              <a:rPr lang="en-GB" baseline="0" dirty="0"/>
              <a:t>Ask students to write down which pictures go together (based on the obscured SSC).</a:t>
            </a:r>
          </a:p>
          <a:p>
            <a:pPr marL="228600" indent="-228600">
              <a:buFont typeface="+mj-lt"/>
              <a:buAutoNum type="arabicPeriod"/>
            </a:pPr>
            <a:r>
              <a:rPr lang="en-GB" baseline="0" dirty="0"/>
              <a:t>The teacher can remind them of the source words they have just seen.</a:t>
            </a:r>
          </a:p>
          <a:p>
            <a:pPr marL="228600" indent="-228600">
              <a:buFont typeface="+mj-lt"/>
              <a:buAutoNum type="arabicPeriod"/>
            </a:pPr>
            <a:r>
              <a:rPr lang="en-GB" baseline="0" dirty="0"/>
              <a:t>Clicking on the pictures will play the word if the students need an extra prompt.</a:t>
            </a:r>
          </a:p>
          <a:p>
            <a:pPr marL="228600" indent="-228600">
              <a:buFont typeface="+mj-lt"/>
              <a:buAutoNum type="arabicPeriod"/>
            </a:pPr>
            <a:r>
              <a:rPr lang="en-GB" baseline="0" dirty="0"/>
              <a:t>Clicking on the paw prints will remove them.</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40</a:t>
            </a:fld>
            <a:endParaRPr lang="en-GB"/>
          </a:p>
        </p:txBody>
      </p:sp>
    </p:spTree>
    <p:extLst>
      <p:ext uri="{BB962C8B-B14F-4D97-AF65-F5344CB8AC3E}">
        <p14:creationId xmlns:p14="http://schemas.microsoft.com/office/powerpoint/2010/main" val="3099279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a:t>
            </a:r>
            <a:r>
              <a:rPr lang="en-GB" b="1" baseline="0" dirty="0"/>
              <a:t> minutes (one minute per attempt)</a:t>
            </a:r>
            <a:br>
              <a:rPr lang="en-GB" dirty="0"/>
            </a:br>
            <a:br>
              <a:rPr lang="en-GB" b="1" dirty="0"/>
            </a:br>
            <a:r>
              <a:rPr lang="en-GB" b="1" dirty="0"/>
              <a:t>Aim: </a:t>
            </a:r>
            <a:r>
              <a:rPr lang="en-GB" b="0" dirty="0"/>
              <a:t>To consolidate</a:t>
            </a:r>
            <a:r>
              <a:rPr lang="en-GB" b="0" baseline="0" dirty="0"/>
              <a:t> </a:t>
            </a:r>
            <a:r>
              <a:rPr lang="en-GB" b="0" baseline="0"/>
              <a:t>SSC knowledge.</a:t>
            </a:r>
            <a:br>
              <a:rPr lang="en-GB" dirty="0"/>
            </a:br>
            <a:br>
              <a:rPr lang="en-GB" dirty="0"/>
            </a:br>
            <a:r>
              <a:rPr lang="en-GB" b="1" dirty="0"/>
              <a:t>Procedure:</a:t>
            </a:r>
            <a:br>
              <a:rPr lang="en-GB" dirty="0"/>
            </a:br>
            <a:r>
              <a:rPr lang="en-GB" dirty="0"/>
              <a:t>1. </a:t>
            </a:r>
            <a:r>
              <a:rPr lang="en-GB" sz="1200" b="0" kern="1200" baseline="0" dirty="0">
                <a:solidFill>
                  <a:schemeClr val="tx1"/>
                </a:solidFill>
                <a:effectLst/>
                <a:latin typeface="+mn-lt"/>
                <a:ea typeface="+mn-ea"/>
                <a:cs typeface="+mn-cs"/>
              </a:rPr>
              <a:t>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 der </a:t>
            </a:r>
            <a:r>
              <a:rPr lang="en-GB" baseline="0" dirty="0" err="1"/>
              <a:t>Arzt</a:t>
            </a:r>
            <a:r>
              <a:rPr lang="en-GB" baseline="0" dirty="0"/>
              <a:t> [614]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1" dirty="0"/>
              <a:t>Timing: 5 minutes</a:t>
            </a:r>
            <a:br>
              <a:rPr lang="en-GB" dirty="0"/>
            </a:br>
            <a:br>
              <a:rPr lang="en-GB" b="1" dirty="0"/>
            </a:br>
            <a:r>
              <a:rPr lang="en-GB" b="1" dirty="0"/>
              <a:t>Aim: </a:t>
            </a:r>
            <a:r>
              <a:rPr lang="en-GB" b="0" dirty="0"/>
              <a:t>Revisiting</a:t>
            </a:r>
            <a:r>
              <a:rPr lang="en-GB" b="0" baseline="0" dirty="0"/>
              <a:t> known nouns with either indefinite or </a:t>
            </a:r>
            <a:r>
              <a:rPr lang="en-GB" b="0" baseline="0"/>
              <a:t>definite articles.</a:t>
            </a:r>
            <a:br>
              <a:rPr lang="en-GB" b="0" dirty="0"/>
            </a:br>
            <a:br>
              <a:rPr lang="en-GB" dirty="0"/>
            </a:br>
            <a:r>
              <a:rPr lang="en-GB" b="1" dirty="0"/>
              <a:t>Procedure:</a:t>
            </a:r>
            <a:br>
              <a:rPr lang="en-GB" dirty="0"/>
            </a:br>
            <a:r>
              <a:rPr lang="en-GB" dirty="0"/>
              <a:t>1. </a:t>
            </a:r>
            <a:r>
              <a:rPr lang="en-US" altLang="en-US" baseline="0" dirty="0"/>
              <a:t>This can be a whole class activity. Teams A/B (class halves)</a:t>
            </a:r>
            <a:br>
              <a:rPr lang="en-US" altLang="en-US" baseline="0" dirty="0"/>
            </a:br>
            <a:r>
              <a:rPr lang="en-US" altLang="en-US" baseline="0" dirty="0"/>
              <a:t>2. Students nominate any ‘card’ giving coordinates e.g. ‘M-I’</a:t>
            </a:r>
            <a:br>
              <a:rPr lang="en-US" altLang="en-US" baseline="0" dirty="0"/>
            </a:br>
            <a:r>
              <a:rPr lang="en-US" altLang="en-US" baseline="0" dirty="0"/>
              <a:t>3. Teacher clicks the card to reveal the English prompt for 2 seconds and then again to hide the card.</a:t>
            </a:r>
          </a:p>
          <a:p>
            <a:pPr marL="0" indent="0">
              <a:buFont typeface="+mj-lt"/>
              <a:buNone/>
            </a:pPr>
            <a:r>
              <a:rPr lang="en-US" altLang="en-US" baseline="0" dirty="0"/>
              <a:t>4. Student tries to name the item, giving the correct article. e.g. das Problem.</a:t>
            </a:r>
          </a:p>
          <a:p>
            <a:pPr marL="0" indent="0">
              <a:buFont typeface="+mj-lt"/>
              <a:buNone/>
            </a:pPr>
            <a:r>
              <a:rPr lang="en-US" altLang="en-US" baseline="0" dirty="0"/>
              <a:t>5. If unable to do so, item is re-covered, play continues with Team B.</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Note: The slide could be used for many other varieties of vocabulary retrieval, e.g. individual written production using mini whiteboards.</a:t>
            </a:r>
            <a:endParaRPr lang="en-US"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consolidate knowledge of the meanings of the definite and </a:t>
            </a:r>
            <a:r>
              <a:rPr lang="en-GB" b="0"/>
              <a:t>indefinite articles.</a:t>
            </a:r>
            <a:br>
              <a:rPr lang="en-GB" b="0" dirty="0"/>
            </a:br>
            <a:br>
              <a:rPr lang="en-GB" dirty="0"/>
            </a:br>
            <a:r>
              <a:rPr lang="en-GB" b="1" dirty="0"/>
              <a:t>Procedure:</a:t>
            </a:r>
            <a:br>
              <a:rPr lang="en-GB" dirty="0"/>
            </a:br>
            <a:r>
              <a:rPr lang="en-GB" dirty="0"/>
              <a:t>1. Click once </a:t>
            </a:r>
            <a:r>
              <a:rPr lang="en-GB" baseline="0" dirty="0"/>
              <a:t>to bring up the first set of pictures.</a:t>
            </a:r>
          </a:p>
          <a:p>
            <a:r>
              <a:rPr lang="en-GB" baseline="0" dirty="0"/>
              <a:t>2. Click </a:t>
            </a:r>
            <a:r>
              <a:rPr lang="en-GB" dirty="0"/>
              <a:t>on the audio</a:t>
            </a:r>
            <a:r>
              <a:rPr lang="en-GB" baseline="0" dirty="0"/>
              <a:t> button to play the question.</a:t>
            </a:r>
            <a:endParaRPr lang="en-GB" dirty="0"/>
          </a:p>
          <a:p>
            <a:r>
              <a:rPr lang="en-GB" dirty="0"/>
              <a:t>3. Students tick</a:t>
            </a:r>
            <a:r>
              <a:rPr lang="en-GB" baseline="0" dirty="0"/>
              <a:t> whether the item mentioned is the only one, or one of many, by considering whether the definite or indefinite article is used to refer to it.</a:t>
            </a:r>
            <a:endParaRPr lang="en-GB" dirty="0"/>
          </a:p>
          <a:p>
            <a:r>
              <a:rPr lang="en-GB" dirty="0"/>
              <a:t>4. Click a second time</a:t>
            </a:r>
            <a:r>
              <a:rPr lang="en-GB" baseline="0" dirty="0"/>
              <a:t> </a:t>
            </a:r>
            <a:r>
              <a:rPr lang="en-GB" dirty="0"/>
              <a:t>to bring up the correct answer.</a:t>
            </a:r>
          </a:p>
          <a:p>
            <a:r>
              <a:rPr lang="en-GB" dirty="0"/>
              <a:t>5. Repeat for the other questions in turn.</a:t>
            </a:r>
          </a:p>
          <a:p>
            <a:endParaRPr lang="en-GB" dirty="0"/>
          </a:p>
          <a:p>
            <a:endParaRPr lang="en-GB" dirty="0"/>
          </a:p>
          <a:p>
            <a:pPr marL="0" indent="0">
              <a:buNone/>
            </a:pPr>
            <a:r>
              <a:rPr lang="en-GB" b="1" dirty="0"/>
              <a:t>Transcript:</a:t>
            </a:r>
            <a:br>
              <a:rPr lang="en-GB" dirty="0"/>
            </a:br>
            <a:r>
              <a:rPr lang="en-GB" dirty="0"/>
              <a:t>1. </a:t>
            </a:r>
            <a:r>
              <a:rPr lang="en-GB" baseline="0" dirty="0"/>
              <a:t>Hast du </a:t>
            </a:r>
            <a:r>
              <a:rPr lang="en-GB" baseline="0" dirty="0" err="1"/>
              <a:t>eine</a:t>
            </a:r>
            <a:r>
              <a:rPr lang="en-GB" baseline="0" dirty="0"/>
              <a:t> </a:t>
            </a:r>
            <a:r>
              <a:rPr lang="en-GB" baseline="0" dirty="0" err="1"/>
              <a:t>Flasche</a:t>
            </a:r>
            <a:r>
              <a:rPr lang="en-GB" baseline="0" dirty="0"/>
              <a:t>?</a:t>
            </a:r>
          </a:p>
          <a:p>
            <a:pPr marL="0" indent="0">
              <a:buNone/>
            </a:pPr>
            <a:r>
              <a:rPr lang="en-GB" baseline="0" dirty="0"/>
              <a:t>2. Hast du den </a:t>
            </a:r>
            <a:r>
              <a:rPr lang="en-GB" baseline="0" dirty="0" err="1"/>
              <a:t>Fußball</a:t>
            </a:r>
            <a:r>
              <a:rPr lang="en-GB" baseline="0" dirty="0"/>
              <a:t>?</a:t>
            </a:r>
          </a:p>
          <a:p>
            <a:pPr marL="0" indent="0">
              <a:buNone/>
            </a:pPr>
            <a:r>
              <a:rPr lang="en-GB" baseline="0" dirty="0"/>
              <a:t>3. Hast du </a:t>
            </a:r>
            <a:r>
              <a:rPr lang="en-GB" baseline="0" dirty="0" err="1"/>
              <a:t>einen</a:t>
            </a:r>
            <a:r>
              <a:rPr lang="en-GB" baseline="0" dirty="0"/>
              <a:t> Tisch?</a:t>
            </a:r>
          </a:p>
          <a:p>
            <a:pPr marL="0" indent="0">
              <a:buNone/>
            </a:pPr>
            <a:r>
              <a:rPr lang="en-GB" baseline="0" dirty="0"/>
              <a:t>4. Hast du die Tafel?</a:t>
            </a:r>
          </a:p>
          <a:p>
            <a:pPr marL="0" indent="0">
              <a:buNone/>
            </a:pPr>
            <a:r>
              <a:rPr lang="en-GB" baseline="0" dirty="0"/>
              <a:t>5. Hast du das Heft?</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603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the grammar and vocabulary taught, in the writing</a:t>
            </a:r>
            <a:r>
              <a:rPr lang="en-GB" b="0" baseline="0" dirty="0"/>
              <a:t> modality.</a:t>
            </a:r>
            <a:br>
              <a:rPr lang="en-GB" b="0" dirty="0"/>
            </a:br>
            <a:br>
              <a:rPr lang="en-GB" b="0" dirty="0"/>
            </a:br>
            <a:r>
              <a:rPr lang="en-GB" b="1" dirty="0"/>
              <a:t>Procedure:</a:t>
            </a:r>
            <a:br>
              <a:rPr lang="en-GB" dirty="0"/>
            </a:br>
            <a:r>
              <a:rPr lang="en-GB" dirty="0"/>
              <a:t>1. Click to reveal the example sentence, then the translation.</a:t>
            </a:r>
          </a:p>
          <a:p>
            <a:r>
              <a:rPr lang="en-GB" dirty="0"/>
              <a:t>2. Do the same for the</a:t>
            </a:r>
            <a:r>
              <a:rPr lang="en-GB" baseline="0" dirty="0"/>
              <a:t> first question, eliciting the answer from students.</a:t>
            </a:r>
            <a:endParaRPr lang="en-GB" dirty="0"/>
          </a:p>
          <a:p>
            <a:r>
              <a:rPr lang="en-GB" dirty="0"/>
              <a:t>3. Then bring up</a:t>
            </a:r>
            <a:r>
              <a:rPr lang="en-GB" baseline="0" dirty="0"/>
              <a:t> the rest of the questions one by one (to avoid overload).</a:t>
            </a:r>
            <a:endParaRPr lang="en-GB" dirty="0"/>
          </a:p>
          <a:p>
            <a:r>
              <a:rPr lang="en-GB" dirty="0"/>
              <a:t>4. Click to bring</a:t>
            </a:r>
            <a:r>
              <a:rPr lang="en-GB" baseline="0" dirty="0"/>
              <a:t> up the answers one by one.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56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consolidate all SSCs introduced so far in a written</a:t>
            </a:r>
            <a:r>
              <a:rPr lang="en-GB" b="0" baseline="0" dirty="0"/>
              <a:t> </a:t>
            </a:r>
            <a:r>
              <a:rPr lang="en-GB" b="0" baseline="0"/>
              <a:t>transcription activity.</a:t>
            </a:r>
            <a:br>
              <a:rPr lang="en-GB" b="0" dirty="0"/>
            </a:br>
            <a:br>
              <a:rPr lang="en-GB" b="0" dirty="0"/>
            </a:br>
            <a:r>
              <a:rPr lang="en-GB" b="1" dirty="0"/>
              <a:t>Procedure:</a:t>
            </a:r>
            <a:br>
              <a:rPr lang="en-GB" dirty="0"/>
            </a:br>
            <a:r>
              <a:rPr lang="en-GB" dirty="0"/>
              <a:t>1. Click on the audio buttons to play</a:t>
            </a:r>
            <a:r>
              <a:rPr lang="en-GB" baseline="0" dirty="0"/>
              <a:t> the sentences. </a:t>
            </a:r>
            <a:endParaRPr lang="en-GB" dirty="0"/>
          </a:p>
          <a:p>
            <a:r>
              <a:rPr lang="en-GB" dirty="0"/>
              <a:t>2. </a:t>
            </a:r>
            <a:r>
              <a:rPr lang="en-GB" baseline="0" dirty="0"/>
              <a:t>Certain SSCs are missing from the transcript on the slide.</a:t>
            </a:r>
          </a:p>
          <a:p>
            <a:r>
              <a:rPr lang="en-GB" dirty="0"/>
              <a:t>Students listen and write out the sentences</a:t>
            </a:r>
            <a:r>
              <a:rPr lang="en-GB" baseline="0" dirty="0"/>
              <a:t> in full.</a:t>
            </a:r>
            <a:endParaRPr lang="en-GB" dirty="0"/>
          </a:p>
          <a:p>
            <a:r>
              <a:rPr lang="en-GB" dirty="0"/>
              <a:t>3. Click to bring up the missing SSCs.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As</a:t>
            </a:r>
            <a:r>
              <a:rPr lang="en-GB" baseline="0" dirty="0"/>
              <a:t> displayed on the slide.</a:t>
            </a:r>
            <a:br>
              <a:rPr lang="en-GB" dirty="0"/>
            </a:br>
            <a:br>
              <a:rPr lang="en-GB"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45</a:t>
            </a:fld>
            <a:endParaRPr lang="en-GB"/>
          </a:p>
        </p:txBody>
      </p:sp>
    </p:spTree>
    <p:extLst>
      <p:ext uri="{BB962C8B-B14F-4D97-AF65-F5344CB8AC3E}">
        <p14:creationId xmlns:p14="http://schemas.microsoft.com/office/powerpoint/2010/main" val="2127942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5-10 minutes</a:t>
            </a:r>
            <a:br>
              <a:rPr lang="en-GB" dirty="0"/>
            </a:br>
            <a:br>
              <a:rPr lang="en-GB" b="1" dirty="0"/>
            </a:br>
            <a:r>
              <a:rPr lang="en-GB" b="1" dirty="0"/>
              <a:t>Aim: </a:t>
            </a:r>
            <a:r>
              <a:rPr lang="en-GB" b="0" dirty="0"/>
              <a:t>To consolidate</a:t>
            </a:r>
            <a:r>
              <a:rPr lang="en-GB" b="0" baseline="0" dirty="0"/>
              <a:t> SSC and word knowledge in a listening and </a:t>
            </a:r>
            <a:r>
              <a:rPr lang="en-GB" b="0" baseline="0"/>
              <a:t>speaking activity.</a:t>
            </a:r>
            <a:br>
              <a:rPr lang="en-GB" b="0" dirty="0"/>
            </a:br>
            <a:br>
              <a:rPr lang="en-GB" b="0" dirty="0"/>
            </a:br>
            <a:r>
              <a:rPr lang="en-GB" b="1" dirty="0"/>
              <a:t>Procedure</a:t>
            </a:r>
            <a:r>
              <a:rPr lang="en-GB" b="1" baseline="0" dirty="0"/>
              <a:t> (alternatives)</a:t>
            </a:r>
            <a:r>
              <a:rPr lang="en-GB" b="1" dirty="0"/>
              <a:t>:</a:t>
            </a:r>
            <a:br>
              <a:rPr lang="en-GB" dirty="0"/>
            </a:br>
            <a:r>
              <a:rPr lang="en-GB" dirty="0">
                <a:solidFill>
                  <a:srgbClr val="002060"/>
                </a:solidFill>
              </a:rPr>
              <a:t>1. Students</a:t>
            </a:r>
            <a:r>
              <a:rPr lang="en-GB" baseline="0" dirty="0">
                <a:solidFill>
                  <a:srgbClr val="002060"/>
                </a:solidFill>
              </a:rPr>
              <a:t> r</a:t>
            </a:r>
            <a:r>
              <a:rPr lang="en-GB" dirty="0">
                <a:solidFill>
                  <a:srgbClr val="002060"/>
                </a:solidFill>
              </a:rPr>
              <a:t>ead each sentence</a:t>
            </a:r>
            <a:r>
              <a:rPr lang="en-GB" baseline="0" dirty="0">
                <a:solidFill>
                  <a:srgbClr val="002060"/>
                </a:solidFill>
              </a:rPr>
              <a:t> </a:t>
            </a:r>
            <a:r>
              <a:rPr lang="en-GB" dirty="0">
                <a:solidFill>
                  <a:srgbClr val="002060"/>
                </a:solidFill>
              </a:rPr>
              <a:t>aloud,</a:t>
            </a:r>
            <a:r>
              <a:rPr lang="en-GB" baseline="0" dirty="0">
                <a:solidFill>
                  <a:srgbClr val="002060"/>
                </a:solidFill>
              </a:rPr>
              <a:t> a</a:t>
            </a:r>
            <a:r>
              <a:rPr lang="en-GB" dirty="0">
                <a:solidFill>
                  <a:srgbClr val="002060"/>
                </a:solidFill>
              </a:rPr>
              <a:t>s a whole-class activity or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2) Students</a:t>
            </a:r>
            <a:r>
              <a:rPr lang="en-GB" baseline="0" dirty="0">
                <a:solidFill>
                  <a:srgbClr val="002060"/>
                </a:solidFill>
              </a:rPr>
              <a:t> t</a:t>
            </a:r>
            <a:r>
              <a:rPr lang="en-GB" dirty="0">
                <a:solidFill>
                  <a:srgbClr val="002060"/>
                </a:solidFill>
              </a:rPr>
              <a:t>ranslate</a:t>
            </a:r>
            <a:r>
              <a:rPr lang="en-GB" baseline="0" dirty="0">
                <a:solidFill>
                  <a:srgbClr val="002060"/>
                </a:solidFill>
              </a:rPr>
              <a:t> the sentences into English (orally or in writing)</a:t>
            </a:r>
            <a:r>
              <a:rPr lang="en-GB"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Students</a:t>
            </a:r>
            <a:r>
              <a:rPr lang="en-GB" baseline="0" dirty="0">
                <a:solidFill>
                  <a:srgbClr val="002060"/>
                </a:solidFill>
              </a:rPr>
              <a:t> play a p</a:t>
            </a:r>
            <a:r>
              <a:rPr lang="en-GB" dirty="0">
                <a:solidFill>
                  <a:srgbClr val="002060"/>
                </a:solidFill>
              </a:rPr>
              <a:t>aired vocabulary tennis task (with gestures for the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aseline="0" dirty="0"/>
            </a:br>
            <a:r>
              <a:rPr lang="en-GB" baseline="0" dirty="0" err="1"/>
              <a:t>gewinnen</a:t>
            </a:r>
            <a:r>
              <a:rPr lang="en-GB" baseline="0" dirty="0"/>
              <a:t> [410] der </a:t>
            </a:r>
            <a:r>
              <a:rPr lang="en-GB" baseline="0" dirty="0" err="1"/>
              <a:t>Arzt</a:t>
            </a:r>
            <a:r>
              <a:rPr lang="en-GB" baseline="0" dirty="0"/>
              <a:t> [614]</a:t>
            </a:r>
            <a:r>
              <a:rPr lang="en-GB" b="1" baseline="0" dirty="0"/>
              <a:t> </a:t>
            </a:r>
            <a:r>
              <a:rPr lang="en-GB" b="0" baseline="0" dirty="0"/>
              <a:t>der Gast [675] das Zimmer [609] </a:t>
            </a:r>
            <a:r>
              <a:rPr lang="en-GB" baseline="0" dirty="0" err="1"/>
              <a:t>allein</a:t>
            </a:r>
            <a:r>
              <a:rPr lang="en-GB" baseline="0" dirty="0"/>
              <a:t> [258]</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46</a:t>
            </a:fld>
            <a:endParaRPr lang="en-GB"/>
          </a:p>
        </p:txBody>
      </p:sp>
    </p:spTree>
    <p:extLst>
      <p:ext uri="{BB962C8B-B14F-4D97-AF65-F5344CB8AC3E}">
        <p14:creationId xmlns:p14="http://schemas.microsoft.com/office/powerpoint/2010/main" val="1831281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OPTIONAL</a:t>
            </a:r>
            <a:r>
              <a:rPr lang="en-GB" b="1" baseline="0"/>
              <a:t>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dirty="0"/>
            </a:br>
            <a:br>
              <a:rPr lang="en-GB" b="0" dirty="0"/>
            </a:br>
            <a:r>
              <a:rPr lang="en-GB" b="1" dirty="0"/>
              <a:t>Aim</a:t>
            </a:r>
            <a:r>
              <a:rPr lang="en-GB" b="1"/>
              <a:t>: </a:t>
            </a:r>
            <a:r>
              <a:rPr lang="en-GB" b="0"/>
              <a:t>To provide SSC practice</a:t>
            </a:r>
            <a:r>
              <a:rPr lang="en-GB" b="0" baseline="0"/>
              <a:t> in the form of a tonguetwister (</a:t>
            </a:r>
            <a:r>
              <a:rPr lang="en-US" b="0"/>
              <a:t>Zungenbrecher)</a:t>
            </a:r>
            <a:r>
              <a:rPr lang="en-GB" b="0"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a:t>
            </a:r>
            <a:r>
              <a:rPr lang="en-US"/>
              <a:t> The target SSC is ei, but some of the others are covered too: </a:t>
            </a:r>
            <a:r>
              <a:rPr lang="en-US" b="1"/>
              <a:t>W</a:t>
            </a:r>
            <a:r>
              <a:rPr lang="en-US"/>
              <a:t> in Weise, </a:t>
            </a:r>
            <a:r>
              <a:rPr lang="en-US" b="1"/>
              <a:t>Z</a:t>
            </a:r>
            <a:r>
              <a:rPr lang="en-US"/>
              <a:t> in zweite, </a:t>
            </a:r>
            <a:r>
              <a:rPr lang="en-US" b="1"/>
              <a:t>a </a:t>
            </a:r>
            <a:r>
              <a:rPr lang="en-US"/>
              <a:t>in allein. Most of the other sounds that have not been covered so far are similar to English with the exception of </a:t>
            </a:r>
            <a:r>
              <a:rPr lang="en-US" b="1"/>
              <a:t>sch</a:t>
            </a:r>
            <a:r>
              <a:rPr lang="en-US"/>
              <a:t>, which should be pointed out and modelled more carefully.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a:t>1.</a:t>
            </a:r>
            <a:r>
              <a:rPr lang="en-US"/>
              <a:t> Teacher reads out the whole sentence slowly and then takes the students through it word by word.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2. Teacher models word; students respond with word. </a:t>
            </a:r>
          </a:p>
          <a:p>
            <a:r>
              <a:rPr lang="en-GB"/>
              <a:t>3. </a:t>
            </a:r>
            <a:r>
              <a:rPr lang="en-US"/>
              <a:t>Discuss the meaning of the sentence.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t>4. </a:t>
            </a:r>
            <a:r>
              <a:rPr lang="en-US"/>
              <a:t>Students practise saying the sentence individually. </a:t>
            </a:r>
          </a:p>
          <a:p>
            <a:r>
              <a:rPr lang="en-GB"/>
              <a:t>5.</a:t>
            </a:r>
            <a:r>
              <a:rPr lang="en-US"/>
              <a:t> They could then do a competition to see who can say it the fastest without tripping up.</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As displayed on slide.</a:t>
            </a:r>
            <a:br>
              <a:rPr lang="en-GB" dirty="0"/>
            </a:br>
            <a:br>
              <a:rPr lang="en-GB"/>
            </a:br>
            <a:r>
              <a:rPr lang="en-GB" b="1" baseline="0"/>
              <a:t>Word </a:t>
            </a:r>
            <a:r>
              <a:rPr lang="en-GB" b="1" baseline="0" dirty="0"/>
              <a:t>frequency (1 is the most frequent word in German): </a:t>
            </a:r>
            <a:br>
              <a:rPr lang="en-GB" baseline="0"/>
            </a:br>
            <a:r>
              <a:rPr lang="en-GB" baseline="0"/>
              <a:t>geigen [&gt;5000] schweigen [863] die Meise [&gt;5000] die Weise [413] leise [1160] leider [642] </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47</a:t>
            </a:fld>
            <a:endParaRPr lang="en-GB"/>
          </a:p>
        </p:txBody>
      </p:sp>
    </p:spTree>
    <p:extLst>
      <p:ext uri="{BB962C8B-B14F-4D97-AF65-F5344CB8AC3E}">
        <p14:creationId xmlns:p14="http://schemas.microsoft.com/office/powerpoint/2010/main" val="2945121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effectLst/>
              </a:rPr>
              <a:t>To revisit some of the grammar, vocab, and phonics introduced over the past few weeks</a:t>
            </a:r>
            <a:r>
              <a:rPr lang="en-GB" b="1" dirty="0">
                <a:effectLst/>
              </a:rPr>
              <a:t>.</a:t>
            </a:r>
          </a:p>
          <a:p>
            <a:br>
              <a:rPr lang="en-GB" dirty="0"/>
            </a:br>
            <a:r>
              <a:rPr lang="en-GB" b="1" dirty="0"/>
              <a:t>Procedure:</a:t>
            </a:r>
            <a:br>
              <a:rPr lang="en-GB" dirty="0"/>
            </a:br>
            <a:r>
              <a:rPr lang="en-GB" dirty="0"/>
              <a:t>1. Students</a:t>
            </a:r>
            <a:r>
              <a:rPr lang="en-GB" baseline="0" dirty="0"/>
              <a:t> select the odd one out from the options presented.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1" dirty="0">
                <a:effectLst/>
              </a:rPr>
              <a:t> For the audio items click the letter to play the sound.</a:t>
            </a:r>
            <a:endParaRPr lang="en-GB" dirty="0"/>
          </a:p>
          <a:p>
            <a:r>
              <a:rPr lang="en-GB" dirty="0"/>
              <a:t>3. Click</a:t>
            </a:r>
            <a:r>
              <a:rPr lang="en-GB" baseline="0" dirty="0"/>
              <a:t> to show the correct answers (see below for rationale).</a:t>
            </a:r>
            <a:endParaRPr lang="en-GB" dirty="0"/>
          </a:p>
          <a:p>
            <a:endParaRPr lang="en-GB" dirty="0"/>
          </a:p>
          <a:p>
            <a:r>
              <a:rPr lang="en-GB" b="1" dirty="0"/>
              <a:t>Transcript/answers:</a:t>
            </a:r>
            <a:br>
              <a:rPr lang="en-GB" dirty="0"/>
            </a:br>
            <a:r>
              <a:rPr lang="en-GB" dirty="0">
                <a:effectLst/>
              </a:rPr>
              <a:t>1. Sein / </a:t>
            </a:r>
            <a:r>
              <a:rPr lang="en-GB" dirty="0" err="1">
                <a:effectLst/>
              </a:rPr>
              <a:t>bist</a:t>
            </a:r>
            <a:r>
              <a:rPr lang="en-GB" dirty="0">
                <a:effectLst/>
              </a:rPr>
              <a:t> / </a:t>
            </a:r>
            <a:r>
              <a:rPr lang="en-GB" b="1" dirty="0">
                <a:effectLst/>
              </a:rPr>
              <a:t>hast </a:t>
            </a:r>
            <a:r>
              <a:rPr lang="en-GB" dirty="0">
                <a:effectLst/>
              </a:rPr>
              <a:t>/ </a:t>
            </a:r>
            <a:r>
              <a:rPr lang="en-GB" b="0" dirty="0" err="1">
                <a:effectLst/>
              </a:rPr>
              <a:t>ist</a:t>
            </a:r>
            <a:r>
              <a:rPr lang="en-GB" b="0" dirty="0">
                <a:effectLst/>
              </a:rPr>
              <a:t>  (not a form of sein)</a:t>
            </a:r>
          </a:p>
          <a:p>
            <a:r>
              <a:rPr lang="en-GB" dirty="0"/>
              <a:t>2. die/</a:t>
            </a:r>
            <a:r>
              <a:rPr lang="en-GB" dirty="0" err="1"/>
              <a:t>eine</a:t>
            </a:r>
            <a:r>
              <a:rPr lang="en-GB" dirty="0"/>
              <a:t> </a:t>
            </a:r>
            <a:r>
              <a:rPr lang="en-GB" dirty="0" err="1"/>
              <a:t>Frage</a:t>
            </a:r>
            <a:r>
              <a:rPr lang="en-GB" dirty="0"/>
              <a:t> / </a:t>
            </a:r>
            <a:r>
              <a:rPr lang="en-GB" b="1" dirty="0"/>
              <a:t>der/</a:t>
            </a:r>
            <a:r>
              <a:rPr lang="en-GB" b="1" dirty="0" err="1"/>
              <a:t>ein</a:t>
            </a:r>
            <a:r>
              <a:rPr lang="en-GB" b="1" dirty="0"/>
              <a:t> Tisch </a:t>
            </a:r>
            <a:r>
              <a:rPr lang="en-GB" dirty="0"/>
              <a:t>/ die/</a:t>
            </a:r>
            <a:r>
              <a:rPr lang="en-GB" dirty="0" err="1"/>
              <a:t>eine</a:t>
            </a:r>
            <a:r>
              <a:rPr lang="en-GB" dirty="0"/>
              <a:t> </a:t>
            </a:r>
            <a:r>
              <a:rPr lang="en-GB" dirty="0" err="1"/>
              <a:t>Nummer</a:t>
            </a:r>
            <a:r>
              <a:rPr lang="en-GB" dirty="0"/>
              <a:t> / die/</a:t>
            </a:r>
            <a:r>
              <a:rPr lang="en-GB" dirty="0" err="1"/>
              <a:t>eine</a:t>
            </a:r>
            <a:r>
              <a:rPr lang="en-GB" dirty="0"/>
              <a:t> </a:t>
            </a:r>
            <a:r>
              <a:rPr lang="en-GB" dirty="0" err="1"/>
              <a:t>Farbe</a:t>
            </a:r>
            <a:r>
              <a:rPr lang="en-GB" baseline="0" dirty="0"/>
              <a:t> (der/</a:t>
            </a:r>
            <a:r>
              <a:rPr lang="en-GB" baseline="0" dirty="0" err="1"/>
              <a:t>ein</a:t>
            </a:r>
            <a:r>
              <a:rPr lang="en-GB" baseline="0" dirty="0"/>
              <a:t> Tisch – it’s masculine)</a:t>
            </a:r>
            <a:endParaRPr lang="en-GB" b="1" dirty="0"/>
          </a:p>
          <a:p>
            <a:r>
              <a:rPr lang="en-GB" b="1" dirty="0"/>
              <a:t>3.</a:t>
            </a:r>
            <a:r>
              <a:rPr lang="en-GB" dirty="0"/>
              <a:t> </a:t>
            </a:r>
            <a:r>
              <a:rPr lang="en-GB" dirty="0" err="1"/>
              <a:t>frei</a:t>
            </a:r>
            <a:r>
              <a:rPr lang="en-GB" dirty="0"/>
              <a:t> / </a:t>
            </a:r>
            <a:r>
              <a:rPr lang="en-GB" dirty="0" err="1"/>
              <a:t>allein</a:t>
            </a:r>
            <a:r>
              <a:rPr lang="en-GB" dirty="0"/>
              <a:t> / </a:t>
            </a:r>
            <a:r>
              <a:rPr lang="en-GB" b="1" dirty="0" err="1"/>
              <a:t>Idee</a:t>
            </a:r>
            <a:r>
              <a:rPr lang="en-GB" dirty="0"/>
              <a:t> / </a:t>
            </a:r>
            <a:r>
              <a:rPr lang="en-GB" dirty="0" err="1"/>
              <a:t>klein</a:t>
            </a:r>
            <a:r>
              <a:rPr lang="en-GB" dirty="0"/>
              <a:t> (audio – long</a:t>
            </a:r>
            <a:r>
              <a:rPr lang="en-GB" baseline="0" dirty="0"/>
              <a:t> ‘e’ not ‘</a:t>
            </a:r>
            <a:r>
              <a:rPr lang="en-GB" baseline="0" dirty="0" err="1"/>
              <a:t>ei</a:t>
            </a:r>
            <a:r>
              <a:rPr lang="en-GB" baseline="0" dirty="0"/>
              <a:t>)</a:t>
            </a:r>
            <a:endParaRPr lang="en-GB" dirty="0"/>
          </a:p>
          <a:p>
            <a:r>
              <a:rPr lang="en-GB" dirty="0"/>
              <a:t>4. Ein Fenster / Ein Wort / Ein </a:t>
            </a:r>
            <a:r>
              <a:rPr lang="en-GB" dirty="0" err="1"/>
              <a:t>Paar</a:t>
            </a:r>
            <a:r>
              <a:rPr lang="en-GB" dirty="0"/>
              <a:t> / </a:t>
            </a:r>
            <a:r>
              <a:rPr lang="en-GB" b="1" dirty="0"/>
              <a:t>Ein Freund </a:t>
            </a:r>
            <a:r>
              <a:rPr lang="en-GB" b="0" dirty="0"/>
              <a:t>(masculine)</a:t>
            </a:r>
          </a:p>
          <a:p>
            <a:r>
              <a:rPr lang="en-GB" dirty="0"/>
              <a:t>5. </a:t>
            </a:r>
            <a:r>
              <a:rPr lang="en-GB" dirty="0" err="1"/>
              <a:t>Geben</a:t>
            </a:r>
            <a:r>
              <a:rPr lang="en-GB" dirty="0"/>
              <a:t> / </a:t>
            </a:r>
            <a:r>
              <a:rPr lang="en-GB" b="1" dirty="0"/>
              <a:t>Welt </a:t>
            </a:r>
            <a:r>
              <a:rPr lang="en-GB" dirty="0"/>
              <a:t>/ Leben / </a:t>
            </a:r>
            <a:r>
              <a:rPr lang="en-GB" dirty="0" err="1"/>
              <a:t>sehen</a:t>
            </a:r>
            <a:r>
              <a:rPr lang="en-GB" dirty="0"/>
              <a:t> (audio – short ‘e’ not long ‘e’)</a:t>
            </a:r>
          </a:p>
          <a:p>
            <a:r>
              <a:rPr lang="en-GB" dirty="0"/>
              <a:t>7. </a:t>
            </a:r>
            <a:r>
              <a:rPr lang="en-GB" dirty="0" err="1"/>
              <a:t>groß</a:t>
            </a:r>
            <a:r>
              <a:rPr lang="en-GB" dirty="0"/>
              <a:t> / rot / </a:t>
            </a:r>
            <a:r>
              <a:rPr lang="en-GB" dirty="0" err="1"/>
              <a:t>kalt</a:t>
            </a:r>
            <a:r>
              <a:rPr lang="en-GB" dirty="0"/>
              <a:t> / </a:t>
            </a:r>
            <a:r>
              <a:rPr lang="en-GB" b="1" dirty="0" err="1"/>
              <a:t>sagt</a:t>
            </a:r>
            <a:r>
              <a:rPr lang="en-GB" b="1" dirty="0"/>
              <a:t> </a:t>
            </a:r>
            <a:r>
              <a:rPr lang="en-GB" b="0" dirty="0"/>
              <a:t>(verb not adjective)</a:t>
            </a:r>
            <a:endParaRPr lang="en-GB" b="1" dirty="0"/>
          </a:p>
          <a:p>
            <a:r>
              <a:rPr lang="en-GB" dirty="0"/>
              <a:t>9. Der Lehrer / Der Freund  /</a:t>
            </a:r>
            <a:r>
              <a:rPr lang="en-GB" b="1" dirty="0"/>
              <a:t> Das Heft </a:t>
            </a:r>
            <a:r>
              <a:rPr lang="en-GB" dirty="0"/>
              <a:t>/ Die Frau (thing not person)</a:t>
            </a:r>
          </a:p>
          <a:p>
            <a:r>
              <a:rPr lang="en-GB" dirty="0"/>
              <a:t>10. </a:t>
            </a:r>
            <a:r>
              <a:rPr lang="en-GB" b="1" dirty="0"/>
              <a:t>Wasser </a:t>
            </a:r>
            <a:r>
              <a:rPr lang="en-GB" dirty="0"/>
              <a:t>/ </a:t>
            </a:r>
            <a:r>
              <a:rPr lang="en-GB" dirty="0" err="1"/>
              <a:t>klar</a:t>
            </a:r>
            <a:r>
              <a:rPr lang="en-GB" dirty="0"/>
              <a:t> / </a:t>
            </a:r>
            <a:r>
              <a:rPr lang="en-GB" dirty="0" err="1"/>
              <a:t>haben</a:t>
            </a:r>
            <a:r>
              <a:rPr lang="en-GB" dirty="0"/>
              <a:t> / </a:t>
            </a:r>
            <a:r>
              <a:rPr lang="en-GB" dirty="0" err="1"/>
              <a:t>Paar</a:t>
            </a:r>
            <a:r>
              <a:rPr lang="en-GB" dirty="0"/>
              <a:t> (audio – long ‘a’ not</a:t>
            </a:r>
            <a:r>
              <a:rPr lang="en-GB" baseline="0" dirty="0"/>
              <a:t> long ‘a’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306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34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baseline="0"/>
              <a:t>das Fahrrad [1596]</a:t>
            </a:r>
            <a:br>
              <a:rPr lang="en-GB" baseline="0"/>
            </a:br>
            <a:r>
              <a:rPr lang="en-GB" i="1"/>
              <a:t>Source:  Jones, R.L. &amp; Tschirner, E. (2011).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529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41963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t>
            </a:r>
            <a:r>
              <a:rPr lang="en-GB"/>
              <a:t>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baseline="0"/>
              <a:t>das Fahrrad [1596]</a:t>
            </a:r>
            <a:br>
              <a:rPr lang="en-GB" baseline="0"/>
            </a:br>
            <a:r>
              <a:rPr lang="en-GB" i="1"/>
              <a:t>Source:  Jones, R.L. &amp; Tschirner,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796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 </a:t>
            </a:r>
            <a:br>
              <a:rPr lang="en-GB" baseline="0"/>
            </a:br>
            <a:r>
              <a:rPr lang="en-GB" baseline="0"/>
              <a:t>das Fahrrad [1596]</a:t>
            </a:r>
            <a:br>
              <a:rPr lang="en-GB" baseline="0"/>
            </a:br>
            <a:r>
              <a:rPr lang="en-GB" i="1"/>
              <a:t>Source:  Jones, R.L. &amp; Tschirner, E. (2011).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45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 (all 8 vocabulary slides)</a:t>
            </a:r>
            <a:br>
              <a:rPr lang="en-GB" dirty="0"/>
            </a:br>
            <a:br>
              <a:rPr lang="en-GB" b="1" dirty="0"/>
            </a:br>
            <a:r>
              <a:rPr lang="en-GB" b="1" dirty="0"/>
              <a:t>Aim</a:t>
            </a:r>
            <a:r>
              <a:rPr lang="en-GB" b="1"/>
              <a:t>: </a:t>
            </a:r>
            <a:r>
              <a:rPr lang="en-GB" b="0"/>
              <a:t>To introduce new vocabulary.</a:t>
            </a:r>
            <a:br>
              <a:rPr lang="en-GB" b="0" dirty="0"/>
            </a:br>
            <a:br>
              <a:rPr lang="en-GB" dirty="0"/>
            </a:br>
            <a:r>
              <a:rPr lang="en-GB" b="1" dirty="0"/>
              <a:t>Procedure:</a:t>
            </a:r>
            <a:br>
              <a:rPr lang="en-GB" dirty="0"/>
            </a:br>
            <a:r>
              <a:rPr lang="en-GB"/>
              <a:t>1. Elicit</a:t>
            </a:r>
            <a:r>
              <a:rPr lang="en-GB" baseline="0"/>
              <a:t> German word suggsted by picture.</a:t>
            </a:r>
            <a:endParaRPr lang="en-GB" dirty="0"/>
          </a:p>
          <a:p>
            <a:r>
              <a:rPr lang="en-GB"/>
              <a:t>2. Click to bring up the German.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a:br>
            <a:r>
              <a:rPr lang="en-GB" sz="1200" b="1" i="0" u="none" strike="noStrike" kern="1200" cap="none">
                <a:solidFill>
                  <a:schemeClr val="tx1"/>
                </a:solidFill>
                <a:effectLst/>
                <a:latin typeface="+mn-lt"/>
                <a:ea typeface="Calibri"/>
                <a:cs typeface="Calibri"/>
                <a:sym typeface="Calibri"/>
              </a:rPr>
              <a:t>7.1.1.6</a:t>
            </a:r>
            <a:r>
              <a:rPr lang="en-GB" sz="1200" b="1" i="0" u="none" strike="noStrike" kern="1200" cap="none" baseline="0">
                <a:solidFill>
                  <a:schemeClr val="tx1"/>
                </a:solidFill>
                <a:effectLst/>
                <a:latin typeface="+mn-lt"/>
                <a:ea typeface="Calibri"/>
                <a:cs typeface="Calibri"/>
                <a:sym typeface="Calibri"/>
              </a:rPr>
              <a:t> (introduce)</a:t>
            </a:r>
            <a:r>
              <a:rPr lang="en-GB" sz="1200" b="0" i="0" u="none" strike="noStrike" kern="1200" cap="none" baseline="0">
                <a:solidFill>
                  <a:schemeClr val="tx1"/>
                </a:solidFill>
                <a:effectLst/>
                <a:latin typeface="+mn-lt"/>
                <a:ea typeface="Calibri"/>
                <a:cs typeface="Calibri"/>
                <a:sym typeface="Calibri"/>
              </a:rPr>
              <a:t> </a:t>
            </a:r>
            <a:r>
              <a:rPr lang="de-DE" sz="1200" b="0" i="0" u="none" strike="noStrike" kern="1200" cap="none">
                <a:solidFill>
                  <a:schemeClr val="tx1"/>
                </a:solidFill>
                <a:effectLst/>
                <a:latin typeface="+mn-lt"/>
                <a:ea typeface="Calibri"/>
                <a:cs typeface="Calibri"/>
                <a:sym typeface="Calibri"/>
              </a:rPr>
              <a:t>ich habe [8/7] du hast [52/7] Beispiel [89] Erste [91] Frage [152] Frau1 [103] Grund [230] Hand [179] Herr [187] Problem [189] Schule [208]  </a:t>
            </a:r>
          </a:p>
          <a:p>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As for previous slide.</a:t>
            </a: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667550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9780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187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021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5950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09870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2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6538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70024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837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1810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7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29416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jp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7.xml"/><Relationship Id="rId16" Type="http://schemas.openxmlformats.org/officeDocument/2006/relationships/image" Target="../media/image21.png"/><Relationship Id="rId20"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jpg"/><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9.xml"/><Relationship Id="rId16" Type="http://schemas.openxmlformats.org/officeDocument/2006/relationships/image" Target="../media/image21.png"/><Relationship Id="rId20"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1.png"/><Relationship Id="rId12"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27.jpe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audio" Target="../media/audio10.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10" Type="http://schemas.openxmlformats.org/officeDocument/2006/relationships/image" Target="../media/image26.png"/><Relationship Id="rId4" Type="http://schemas.openxmlformats.org/officeDocument/2006/relationships/audio" Target="../media/audio7.wav"/><Relationship Id="rId9" Type="http://schemas.openxmlformats.org/officeDocument/2006/relationships/audio" Target="../media/audio12.wav"/></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image" Target="../media/image1.jp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audio" Target="../media/audio17.wav"/><Relationship Id="rId5" Type="http://schemas.openxmlformats.org/officeDocument/2006/relationships/image" Target="../media/image26.png"/><Relationship Id="rId10" Type="http://schemas.openxmlformats.org/officeDocument/2006/relationships/audio" Target="../media/audio16.wav"/><Relationship Id="rId4" Type="http://schemas.openxmlformats.org/officeDocument/2006/relationships/image" Target="../media/image3.png"/><Relationship Id="rId9" Type="http://schemas.openxmlformats.org/officeDocument/2006/relationships/audio" Target="../media/audio15.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33.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3.png"/><Relationship Id="rId7" Type="http://schemas.openxmlformats.org/officeDocument/2006/relationships/audio" Target="../media/audio23.wav"/><Relationship Id="rId12" Type="http://schemas.openxmlformats.org/officeDocument/2006/relationships/comments" Target="../comments/comment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image" Target="../media/image37.png"/><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3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comments" Target="../comments/comment2.xml"/><Relationship Id="rId3" Type="http://schemas.openxmlformats.org/officeDocument/2006/relationships/image" Target="../media/image3.png"/><Relationship Id="rId7" Type="http://schemas.openxmlformats.org/officeDocument/2006/relationships/audio" Target="../media/audio23.wav"/><Relationship Id="rId12" Type="http://schemas.openxmlformats.org/officeDocument/2006/relationships/audio" Target="../media/audio24.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image" Target="../media/image37.png"/><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wdp"/><Relationship Id="rId18" Type="http://schemas.openxmlformats.org/officeDocument/2006/relationships/audio" Target="../media/audio26.wav"/><Relationship Id="rId3" Type="http://schemas.openxmlformats.org/officeDocument/2006/relationships/audio" Target="../media/audio28.wav"/><Relationship Id="rId21" Type="http://schemas.openxmlformats.org/officeDocument/2006/relationships/image" Target="../media/image47.png"/><Relationship Id="rId7" Type="http://schemas.openxmlformats.org/officeDocument/2006/relationships/audio" Target="../media/audio30.wav"/><Relationship Id="rId12" Type="http://schemas.openxmlformats.org/officeDocument/2006/relationships/image" Target="../media/image43.png"/><Relationship Id="rId17" Type="http://schemas.openxmlformats.org/officeDocument/2006/relationships/image" Target="../media/image45.jpeg"/><Relationship Id="rId2" Type="http://schemas.openxmlformats.org/officeDocument/2006/relationships/notesSlide" Target="../notesSlides/notesSlide40.xml"/><Relationship Id="rId16" Type="http://schemas.openxmlformats.org/officeDocument/2006/relationships/audio" Target="../media/audio25.wav"/><Relationship Id="rId20" Type="http://schemas.openxmlformats.org/officeDocument/2006/relationships/audio" Target="../media/audio32.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png"/><Relationship Id="rId24" Type="http://schemas.openxmlformats.org/officeDocument/2006/relationships/image" Target="../media/image49.png"/><Relationship Id="rId5" Type="http://schemas.openxmlformats.org/officeDocument/2006/relationships/audio" Target="../media/audio29.wav"/><Relationship Id="rId15" Type="http://schemas.openxmlformats.org/officeDocument/2006/relationships/image" Target="../media/image44.jpeg"/><Relationship Id="rId23" Type="http://schemas.openxmlformats.org/officeDocument/2006/relationships/image" Target="../media/image48.png"/><Relationship Id="rId10" Type="http://schemas.openxmlformats.org/officeDocument/2006/relationships/audio" Target="../media/audio31.wav"/><Relationship Id="rId19" Type="http://schemas.openxmlformats.org/officeDocument/2006/relationships/image" Target="../media/image46.jpe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audio" Target="../media/audio24.wav"/><Relationship Id="rId22" Type="http://schemas.openxmlformats.org/officeDocument/2006/relationships/audio" Target="../media/audio33.wav"/></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37.wav"/><Relationship Id="rId3" Type="http://schemas.openxmlformats.org/officeDocument/2006/relationships/image" Target="../media/image51.png"/><Relationship Id="rId7" Type="http://schemas.openxmlformats.org/officeDocument/2006/relationships/image" Target="../media/image10.png"/><Relationship Id="rId12" Type="http://schemas.openxmlformats.org/officeDocument/2006/relationships/audio" Target="../media/audio36.wav"/><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audio" Target="../media/audio35.wav"/><Relationship Id="rId5" Type="http://schemas.openxmlformats.org/officeDocument/2006/relationships/image" Target="../media/image26.png"/><Relationship Id="rId10" Type="http://schemas.openxmlformats.org/officeDocument/2006/relationships/audio" Target="../media/audio34.wav"/><Relationship Id="rId4" Type="http://schemas.openxmlformats.org/officeDocument/2006/relationships/image" Target="../media/image52.png"/><Relationship Id="rId9" Type="http://schemas.openxmlformats.org/officeDocument/2006/relationships/image" Target="../media/image53.png"/><Relationship Id="rId14" Type="http://schemas.openxmlformats.org/officeDocument/2006/relationships/audio" Target="../media/audio38.wav"/></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jpg"/><Relationship Id="rId7" Type="http://schemas.openxmlformats.org/officeDocument/2006/relationships/audio" Target="../media/audio41.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audio" Target="../media/audio40.wav"/><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image" Target="../media/image3.png"/><Relationship Id="rId9" Type="http://schemas.openxmlformats.org/officeDocument/2006/relationships/audio" Target="../media/audio43.wav"/></Relationships>
</file>

<file path=ppt/slides/_rels/slide46.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image" Target="../media/image1.jpg"/><Relationship Id="rId7" Type="http://schemas.openxmlformats.org/officeDocument/2006/relationships/image" Target="../media/image55.png"/><Relationship Id="rId12" Type="http://schemas.openxmlformats.org/officeDocument/2006/relationships/audio" Target="../media/audio43.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audio" Target="../media/audio42.wav"/><Relationship Id="rId5" Type="http://schemas.openxmlformats.org/officeDocument/2006/relationships/audio" Target="../media/audio45.wav"/><Relationship Id="rId10" Type="http://schemas.openxmlformats.org/officeDocument/2006/relationships/audio" Target="../media/audio41.wav"/><Relationship Id="rId4" Type="http://schemas.openxmlformats.org/officeDocument/2006/relationships/image" Target="../media/image3.png"/><Relationship Id="rId9" Type="http://schemas.openxmlformats.org/officeDocument/2006/relationships/audio" Target="../media/audio40.wav"/></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3" Type="http://schemas.openxmlformats.org/officeDocument/2006/relationships/audio" Target="../media/audio27.wav"/><Relationship Id="rId7" Type="http://schemas.openxmlformats.org/officeDocument/2006/relationships/audio" Target="../media/audio49.wav"/><Relationship Id="rId12" Type="http://schemas.openxmlformats.org/officeDocument/2006/relationships/audio" Target="../media/audio54.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jpg"/><Relationship Id="rId7"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50.xml.rels><?xml version="1.0" encoding="UTF-8" standalone="yes"?>
<Relationships xmlns="http://schemas.openxmlformats.org/package/2006/relationships"><Relationship Id="rId8" Type="http://schemas.openxmlformats.org/officeDocument/2006/relationships/hyperlink" Target="https://resources.ncelp.org/concern/resources/4m90dv864?locale=en" TargetMode="External"/><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www.ncelp.org/audio/GY7T1-1W7" TargetMode="External"/><Relationship Id="rId5" Type="http://schemas.openxmlformats.org/officeDocument/2006/relationships/hyperlink" Target="https://quizlet.com/gb/422582325/year-7-german-term-11-week-3-flash-cards/" TargetMode="External"/><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hyperlink" Target="https://quizlet.com/gb/433581619/year-7-german-term-11-week-7-flash-cards/"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audio" Target="../media/audio3.wav"/><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audio" Target="../media/audio4.wav"/><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386878"/>
            <a:ext cx="7884790" cy="1485422"/>
          </a:xfrm>
        </p:spPr>
        <p:txBody>
          <a:bodyPr>
            <a:normAutofit fontScale="90000"/>
          </a:bodyPr>
          <a:lstStyle/>
          <a:p>
            <a:pPr algn="l"/>
            <a:r>
              <a:rPr lang="en-GB" sz="4000" b="1">
                <a:solidFill>
                  <a:prstClr val="white"/>
                </a:solidFill>
              </a:rPr>
              <a:t>I have 'the' vs I have 'a'</a:t>
            </a:r>
            <a:br>
              <a:rPr lang="en-GB" sz="4000" b="1">
                <a:solidFill>
                  <a:prstClr val="white"/>
                </a:solidFill>
              </a:rPr>
            </a:br>
            <a:r>
              <a:rPr lang="en-GB" sz="4000" b="1">
                <a:solidFill>
                  <a:prstClr val="white"/>
                </a:solidFill>
              </a:rPr>
              <a:t>Possession of the only one or one of many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Autofit/>
          </a:bodyPr>
          <a:lstStyle/>
          <a:p>
            <a:pPr algn="l"/>
            <a:r>
              <a:rPr lang="de-DE">
                <a:solidFill>
                  <a:prstClr val="white"/>
                </a:solidFill>
              </a:rPr>
              <a:t>Indefinite articles (singular) - Row 2 (accusative); HABEN /  ich habe, du hast, er/sie hat</a:t>
            </a:r>
            <a:endParaRPr lang="en-US" sz="1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1.1</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a:solidFill>
                  <a:prstClr val="white"/>
                </a:solidFill>
                <a:latin typeface="Century Gothic" panose="020B0502020202020204" pitchFamily="34" charset="0"/>
              </a:rPr>
              <a:t>6</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11</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Inge </a:t>
            </a:r>
            <a:r>
              <a:rPr lang="en-GB" sz="1400" dirty="0" err="1">
                <a:solidFill>
                  <a:prstClr val="white"/>
                </a:solidFill>
                <a:latin typeface="Century Gothic" panose="020B0502020202020204" pitchFamily="34" charset="0"/>
              </a:rPr>
              <a:t>Alferink</a:t>
            </a:r>
            <a:r>
              <a:rPr lang="en-GB" sz="1400" dirty="0">
                <a:solidFill>
                  <a:prstClr val="white"/>
                </a:solidFill>
                <a:latin typeface="Century Gothic" panose="020B0502020202020204" pitchFamily="34" charset="0"/>
              </a:rPr>
              <a:t>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a:t>
            </a:r>
            <a:r>
              <a:rPr lang="en-GB" sz="1400" dirty="0">
                <a:solidFill>
                  <a:srgbClr val="FFFFFF"/>
                </a:solidFill>
                <a:latin typeface="Century Gothic"/>
                <a:sym typeface="Century Gothic"/>
              </a:rPr>
              <a:t>15</a:t>
            </a:r>
            <a:r>
              <a:rPr lang="en-GB" sz="1400" dirty="0">
                <a:solidFill>
                  <a:srgbClr val="FFFFFF"/>
                </a:solidFill>
                <a:latin typeface="Century Gothic"/>
                <a:ea typeface="Century Gothic"/>
                <a:cs typeface="Century Gothic"/>
                <a:sym typeface="Century Gothic"/>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8" descr="http://www.clker.com/cliparts/H/e/L/H/P/2/school-building-hi.png">
            <a:extLst>
              <a:ext uri="{FF2B5EF4-FFF2-40B4-BE49-F238E27FC236}">
                <a16:creationId xmlns:a16="http://schemas.microsoft.com/office/drawing/2014/main" id="{CAFFAFE8-3579-D64D-BF66-13A01F8CB3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8259" y="3610782"/>
            <a:ext cx="4395482" cy="2249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53380" y="1352441"/>
            <a:ext cx="9353005"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die </a:t>
            </a:r>
            <a:r>
              <a:rPr lang="en-GB" sz="8800" b="1" dirty="0" err="1">
                <a:solidFill>
                  <a:srgbClr val="115076"/>
                </a:solidFill>
                <a:latin typeface="Century Gothic" panose="020B0502020202020204" pitchFamily="34" charset="0"/>
              </a:rPr>
              <a:t>Schule</a:t>
            </a:r>
            <a:endParaRPr lang="en-GB" sz="88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03432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24945106-AAEE-FE40-A515-75480DD40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0346" y="2857344"/>
            <a:ext cx="1931307" cy="3461777"/>
          </a:xfrm>
          <a:prstGeom prst="rect">
            <a:avLst/>
          </a:prstGeom>
        </p:spPr>
      </p:pic>
      <p:sp>
        <p:nvSpPr>
          <p:cNvPr id="9" name="TextBox 8"/>
          <p:cNvSpPr txBox="1"/>
          <p:nvPr/>
        </p:nvSpPr>
        <p:spPr>
          <a:xfrm>
            <a:off x="1353380" y="1072025"/>
            <a:ext cx="9353005"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der Herr</a:t>
            </a:r>
          </a:p>
        </p:txBody>
      </p:sp>
    </p:spTree>
    <p:extLst>
      <p:ext uri="{BB962C8B-B14F-4D97-AF65-F5344CB8AC3E}">
        <p14:creationId xmlns:p14="http://schemas.microsoft.com/office/powerpoint/2010/main" val="285311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1353380" y="1901081"/>
            <a:ext cx="9353005"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das Problem</a:t>
            </a:r>
          </a:p>
        </p:txBody>
      </p:sp>
      <p:sp>
        <p:nvSpPr>
          <p:cNvPr id="9" name="TextBox 8"/>
          <p:cNvSpPr txBox="1"/>
          <p:nvPr/>
        </p:nvSpPr>
        <p:spPr>
          <a:xfrm>
            <a:off x="1419497" y="3803904"/>
            <a:ext cx="9353005" cy="1446550"/>
          </a:xfrm>
          <a:prstGeom prst="rect">
            <a:avLst/>
          </a:prstGeom>
          <a:noFill/>
        </p:spPr>
        <p:txBody>
          <a:bodyPr wrap="square" rtlCol="0">
            <a:spAutoFit/>
          </a:bodyPr>
          <a:lstStyle/>
          <a:p>
            <a:pPr algn="ctr"/>
            <a:r>
              <a:rPr lang="en-GB" sz="8800" dirty="0">
                <a:solidFill>
                  <a:srgbClr val="115076"/>
                </a:solidFill>
                <a:latin typeface="Century Gothic" panose="020B0502020202020204" pitchFamily="34" charset="0"/>
              </a:rPr>
              <a:t>[problem]</a:t>
            </a:r>
          </a:p>
        </p:txBody>
      </p:sp>
    </p:spTree>
    <p:extLst>
      <p:ext uri="{BB962C8B-B14F-4D97-AF65-F5344CB8AC3E}">
        <p14:creationId xmlns:p14="http://schemas.microsoft.com/office/powerpoint/2010/main" val="215045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1353380" y="2254649"/>
            <a:ext cx="9353005"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das </a:t>
            </a:r>
            <a:r>
              <a:rPr lang="en-GB" sz="8800" b="1" dirty="0" err="1">
                <a:solidFill>
                  <a:srgbClr val="115076"/>
                </a:solidFill>
                <a:latin typeface="Century Gothic" panose="020B0502020202020204" pitchFamily="34" charset="0"/>
              </a:rPr>
              <a:t>Beispiel</a:t>
            </a:r>
            <a:endParaRPr lang="en-GB" sz="8800" b="1" dirty="0">
              <a:solidFill>
                <a:srgbClr val="115076"/>
              </a:solidFill>
              <a:latin typeface="Century Gothic" panose="020B0502020202020204" pitchFamily="34" charset="0"/>
            </a:endParaRPr>
          </a:p>
        </p:txBody>
      </p:sp>
      <p:sp>
        <p:nvSpPr>
          <p:cNvPr id="11" name="TextBox 10"/>
          <p:cNvSpPr txBox="1"/>
          <p:nvPr/>
        </p:nvSpPr>
        <p:spPr>
          <a:xfrm>
            <a:off x="1419497" y="4157472"/>
            <a:ext cx="9353005" cy="1446550"/>
          </a:xfrm>
          <a:prstGeom prst="rect">
            <a:avLst/>
          </a:prstGeom>
          <a:noFill/>
        </p:spPr>
        <p:txBody>
          <a:bodyPr wrap="square" rtlCol="0">
            <a:spAutoFit/>
          </a:bodyPr>
          <a:lstStyle/>
          <a:p>
            <a:pPr algn="ctr"/>
            <a:r>
              <a:rPr lang="en-GB" sz="8800" dirty="0">
                <a:solidFill>
                  <a:srgbClr val="115076"/>
                </a:solidFill>
                <a:latin typeface="Century Gothic" panose="020B0502020202020204" pitchFamily="34" charset="0"/>
              </a:rPr>
              <a:t>[example]</a:t>
            </a:r>
          </a:p>
        </p:txBody>
      </p:sp>
    </p:spTree>
    <p:extLst>
      <p:ext uri="{BB962C8B-B14F-4D97-AF65-F5344CB8AC3E}">
        <p14:creationId xmlns:p14="http://schemas.microsoft.com/office/powerpoint/2010/main" val="45976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908" y="2759745"/>
            <a:ext cx="5120640" cy="3411336"/>
          </a:xfrm>
          <a:prstGeom prst="rect">
            <a:avLst/>
          </a:prstGeom>
        </p:spPr>
      </p:pic>
      <p:sp>
        <p:nvSpPr>
          <p:cNvPr id="9" name="TextBox 8"/>
          <p:cNvSpPr txBox="1"/>
          <p:nvPr/>
        </p:nvSpPr>
        <p:spPr>
          <a:xfrm>
            <a:off x="1210493" y="1287069"/>
            <a:ext cx="9353005"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die </a:t>
            </a:r>
            <a:r>
              <a:rPr lang="en-GB" sz="8800" b="1" dirty="0" err="1">
                <a:solidFill>
                  <a:srgbClr val="115076"/>
                </a:solidFill>
                <a:latin typeface="Century Gothic" panose="020B0502020202020204" pitchFamily="34" charset="0"/>
              </a:rPr>
              <a:t>Frage</a:t>
            </a:r>
            <a:endParaRPr lang="en-GB" sz="88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47761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http://www.clker.com/cliparts/c/f/b/b/12585375491648303350podest.svg.med.png">
            <a:extLst>
              <a:ext uri="{FF2B5EF4-FFF2-40B4-BE49-F238E27FC236}">
                <a16:creationId xmlns:a16="http://schemas.microsoft.com/office/drawing/2014/main" id="{CB462D70-CFB6-4D43-9347-0CB7A68BF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873" y="3983401"/>
            <a:ext cx="2992399" cy="170566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7BE833D0-7082-8A49-B38C-AB0B717D2D1C}"/>
              </a:ext>
            </a:extLst>
          </p:cNvPr>
          <p:cNvCxnSpPr>
            <a:cxnSpLocks noChangeAspect="1"/>
          </p:cNvCxnSpPr>
          <p:nvPr/>
        </p:nvCxnSpPr>
        <p:spPr>
          <a:xfrm>
            <a:off x="5306223" y="3338515"/>
            <a:ext cx="309783" cy="603388"/>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1331074"/>
            <a:ext cx="12191999"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der / die / das </a:t>
            </a:r>
            <a:r>
              <a:rPr lang="en-GB" sz="8800" b="1" dirty="0" err="1">
                <a:solidFill>
                  <a:srgbClr val="115076"/>
                </a:solidFill>
                <a:latin typeface="Century Gothic" panose="020B0502020202020204" pitchFamily="34" charset="0"/>
              </a:rPr>
              <a:t>Erste</a:t>
            </a:r>
            <a:endParaRPr lang="en-GB" sz="88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9650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Rounded Rectangle 6">
            <a:extLst>
              <a:ext uri="{FF2B5EF4-FFF2-40B4-BE49-F238E27FC236}">
                <a16:creationId xmlns:a16="http://schemas.microsoft.com/office/drawing/2014/main" id="{923E499E-20E4-5B40-8548-E558C0B60A37}"/>
              </a:ext>
            </a:extLst>
          </p:cNvPr>
          <p:cNvSpPr/>
          <p:nvPr/>
        </p:nvSpPr>
        <p:spPr>
          <a:xfrm>
            <a:off x="1733123" y="521129"/>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id="{E3CA1E3F-83DF-F44B-9A04-ED0525EB9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609" y="953020"/>
            <a:ext cx="1205307" cy="730489"/>
          </a:xfrm>
          <a:prstGeom prst="rect">
            <a:avLst/>
          </a:prstGeom>
        </p:spPr>
      </p:pic>
      <p:sp>
        <p:nvSpPr>
          <p:cNvPr id="10" name="Rounded Rectangle 9">
            <a:extLst>
              <a:ext uri="{FF2B5EF4-FFF2-40B4-BE49-F238E27FC236}">
                <a16:creationId xmlns:a16="http://schemas.microsoft.com/office/drawing/2014/main" id="{BEC1F8B4-6755-CB43-BE84-615F3FC904F4}"/>
              </a:ext>
            </a:extLst>
          </p:cNvPr>
          <p:cNvSpPr/>
          <p:nvPr/>
        </p:nvSpPr>
        <p:spPr>
          <a:xfrm>
            <a:off x="3957870" y="5292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le 10">
            <a:extLst>
              <a:ext uri="{FF2B5EF4-FFF2-40B4-BE49-F238E27FC236}">
                <a16:creationId xmlns:a16="http://schemas.microsoft.com/office/drawing/2014/main" id="{3A6F8417-5454-3941-BC19-54C930B70CCA}"/>
              </a:ext>
            </a:extLst>
          </p:cNvPr>
          <p:cNvSpPr/>
          <p:nvPr/>
        </p:nvSpPr>
        <p:spPr>
          <a:xfrm>
            <a:off x="1733122" y="247476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ounded Rectangle 11">
            <a:extLst>
              <a:ext uri="{FF2B5EF4-FFF2-40B4-BE49-F238E27FC236}">
                <a16:creationId xmlns:a16="http://schemas.microsoft.com/office/drawing/2014/main" id="{EDB77240-D5BB-3F4D-A8CB-3A1ACD5233F9}"/>
              </a:ext>
            </a:extLst>
          </p:cNvPr>
          <p:cNvSpPr/>
          <p:nvPr/>
        </p:nvSpPr>
        <p:spPr>
          <a:xfrm>
            <a:off x="1733122" y="439653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a:extLst>
              <a:ext uri="{FF2B5EF4-FFF2-40B4-BE49-F238E27FC236}">
                <a16:creationId xmlns:a16="http://schemas.microsoft.com/office/drawing/2014/main" id="{EE7A561A-9D16-444B-B078-13205908D781}"/>
              </a:ext>
            </a:extLst>
          </p:cNvPr>
          <p:cNvSpPr/>
          <p:nvPr/>
        </p:nvSpPr>
        <p:spPr>
          <a:xfrm>
            <a:off x="3957868" y="24629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a:extLst>
              <a:ext uri="{FF2B5EF4-FFF2-40B4-BE49-F238E27FC236}">
                <a16:creationId xmlns:a16="http://schemas.microsoft.com/office/drawing/2014/main" id="{5CCC377C-E53F-864D-AD44-4AE045581591}"/>
              </a:ext>
            </a:extLst>
          </p:cNvPr>
          <p:cNvSpPr/>
          <p:nvPr/>
        </p:nvSpPr>
        <p:spPr>
          <a:xfrm>
            <a:off x="6182613" y="52112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a:extLst>
              <a:ext uri="{FF2B5EF4-FFF2-40B4-BE49-F238E27FC236}">
                <a16:creationId xmlns:a16="http://schemas.microsoft.com/office/drawing/2014/main" id="{9F6E1080-FFE1-6D45-8861-E45E2B9D4F6B}"/>
              </a:ext>
            </a:extLst>
          </p:cNvPr>
          <p:cNvSpPr/>
          <p:nvPr/>
        </p:nvSpPr>
        <p:spPr>
          <a:xfrm>
            <a:off x="8407356" y="5292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a:extLst>
              <a:ext uri="{FF2B5EF4-FFF2-40B4-BE49-F238E27FC236}">
                <a16:creationId xmlns:a16="http://schemas.microsoft.com/office/drawing/2014/main" id="{D0029263-89FE-704F-892A-6959D1EE8942}"/>
              </a:ext>
            </a:extLst>
          </p:cNvPr>
          <p:cNvSpPr/>
          <p:nvPr/>
        </p:nvSpPr>
        <p:spPr>
          <a:xfrm>
            <a:off x="6182614" y="246291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a:extLst>
              <a:ext uri="{FF2B5EF4-FFF2-40B4-BE49-F238E27FC236}">
                <a16:creationId xmlns:a16="http://schemas.microsoft.com/office/drawing/2014/main" id="{F23F8464-FE92-E748-AE14-2CBEC2134B60}"/>
              </a:ext>
            </a:extLst>
          </p:cNvPr>
          <p:cNvSpPr/>
          <p:nvPr/>
        </p:nvSpPr>
        <p:spPr>
          <a:xfrm>
            <a:off x="8407355" y="23958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a:extLst>
              <a:ext uri="{FF2B5EF4-FFF2-40B4-BE49-F238E27FC236}">
                <a16:creationId xmlns:a16="http://schemas.microsoft.com/office/drawing/2014/main" id="{BF693C99-49B3-AB40-B842-C1CD09ABEEE5}"/>
              </a:ext>
            </a:extLst>
          </p:cNvPr>
          <p:cNvSpPr/>
          <p:nvPr/>
        </p:nvSpPr>
        <p:spPr>
          <a:xfrm>
            <a:off x="3957868" y="43965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a:extLst>
              <a:ext uri="{FF2B5EF4-FFF2-40B4-BE49-F238E27FC236}">
                <a16:creationId xmlns:a16="http://schemas.microsoft.com/office/drawing/2014/main" id="{3FC95477-1E44-9E46-A67C-50B7FD770712}"/>
              </a:ext>
            </a:extLst>
          </p:cNvPr>
          <p:cNvSpPr/>
          <p:nvPr/>
        </p:nvSpPr>
        <p:spPr>
          <a:xfrm>
            <a:off x="6182613" y="439653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a:extLst>
              <a:ext uri="{FF2B5EF4-FFF2-40B4-BE49-F238E27FC236}">
                <a16:creationId xmlns:a16="http://schemas.microsoft.com/office/drawing/2014/main" id="{206B44FA-740A-9047-9617-0C7B6E264DC5}"/>
              </a:ext>
            </a:extLst>
          </p:cNvPr>
          <p:cNvSpPr/>
          <p:nvPr/>
        </p:nvSpPr>
        <p:spPr>
          <a:xfrm>
            <a:off x="8407354" y="43965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a:extLst>
              <a:ext uri="{FF2B5EF4-FFF2-40B4-BE49-F238E27FC236}">
                <a16:creationId xmlns:a16="http://schemas.microsoft.com/office/drawing/2014/main" id="{371E5BFB-F1A2-2B4A-BD52-19E67E88D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9231" y="792759"/>
            <a:ext cx="1045728" cy="1051009"/>
          </a:xfrm>
          <a:prstGeom prst="rect">
            <a:avLst/>
          </a:prstGeom>
        </p:spPr>
      </p:pic>
      <p:pic>
        <p:nvPicPr>
          <p:cNvPr id="22" name="Picture 21">
            <a:extLst>
              <a:ext uri="{FF2B5EF4-FFF2-40B4-BE49-F238E27FC236}">
                <a16:creationId xmlns:a16="http://schemas.microsoft.com/office/drawing/2014/main" id="{0E059DE2-2A66-CC4B-9459-F7878DBF5E51}"/>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67173" y="2530004"/>
            <a:ext cx="605864" cy="1286924"/>
          </a:xfrm>
          <a:prstGeom prst="rect">
            <a:avLst/>
          </a:prstGeom>
        </p:spPr>
      </p:pic>
      <p:grpSp>
        <p:nvGrpSpPr>
          <p:cNvPr id="23" name="Group 22">
            <a:extLst>
              <a:ext uri="{FF2B5EF4-FFF2-40B4-BE49-F238E27FC236}">
                <a16:creationId xmlns:a16="http://schemas.microsoft.com/office/drawing/2014/main" id="{6C8321C4-FDCF-E54F-AB39-F6284766B46E}"/>
              </a:ext>
            </a:extLst>
          </p:cNvPr>
          <p:cNvGrpSpPr/>
          <p:nvPr/>
        </p:nvGrpSpPr>
        <p:grpSpPr>
          <a:xfrm>
            <a:off x="1877821" y="4619607"/>
            <a:ext cx="1364881" cy="1148130"/>
            <a:chOff x="9088545" y="3559051"/>
            <a:chExt cx="2347637" cy="1937254"/>
          </a:xfrm>
        </p:grpSpPr>
        <p:pic>
          <p:nvPicPr>
            <p:cNvPr id="24" name="Picture 23">
              <a:extLst>
                <a:ext uri="{FF2B5EF4-FFF2-40B4-BE49-F238E27FC236}">
                  <a16:creationId xmlns:a16="http://schemas.microsoft.com/office/drawing/2014/main" id="{37405BD4-BD46-C94E-8006-E94A34EC6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25" name="Picture 24">
              <a:extLst>
                <a:ext uri="{FF2B5EF4-FFF2-40B4-BE49-F238E27FC236}">
                  <a16:creationId xmlns:a16="http://schemas.microsoft.com/office/drawing/2014/main" id="{2B7AD52D-7212-5B4C-A3AF-9F1501DEB5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26" name="Picture 25">
              <a:extLst>
                <a:ext uri="{FF2B5EF4-FFF2-40B4-BE49-F238E27FC236}">
                  <a16:creationId xmlns:a16="http://schemas.microsoft.com/office/drawing/2014/main" id="{F542C074-C80B-FA4E-B254-C47DAA9FAE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27" name="Picture 26">
              <a:extLst>
                <a:ext uri="{FF2B5EF4-FFF2-40B4-BE49-F238E27FC236}">
                  <a16:creationId xmlns:a16="http://schemas.microsoft.com/office/drawing/2014/main" id="{F9A6CD0C-64A3-624F-9039-CC4641DF13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28" name="Picture 27">
            <a:extLst>
              <a:ext uri="{FF2B5EF4-FFF2-40B4-BE49-F238E27FC236}">
                <a16:creationId xmlns:a16="http://schemas.microsoft.com/office/drawing/2014/main" id="{0C5551A4-29FC-2E4A-81C3-D797F2845F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09003" y="4659488"/>
            <a:ext cx="1040974" cy="1068368"/>
          </a:xfrm>
          <a:prstGeom prst="rect">
            <a:avLst/>
          </a:prstGeom>
        </p:spPr>
      </p:pic>
      <p:pic>
        <p:nvPicPr>
          <p:cNvPr id="29" name="Picture 38" descr="Man and Woman Holding Hands on Facebook 2.2">
            <a:extLst>
              <a:ext uri="{FF2B5EF4-FFF2-40B4-BE49-F238E27FC236}">
                <a16:creationId xmlns:a16="http://schemas.microsoft.com/office/drawing/2014/main" id="{3F8C92B3-10E7-EF4B-A37D-235AF3B1C9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5601" y="2676936"/>
            <a:ext cx="1128090" cy="11280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0/F/H/c/a/X/crossword-letter-tiles-hi.png">
            <a:extLst>
              <a:ext uri="{FF2B5EF4-FFF2-40B4-BE49-F238E27FC236}">
                <a16:creationId xmlns:a16="http://schemas.microsoft.com/office/drawing/2014/main" id="{58814433-5628-A444-A136-6D191C2712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35152" y="2777246"/>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1129DF9-068F-5A48-9975-B5B08F410B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08644" y="4724563"/>
            <a:ext cx="442002" cy="884003"/>
          </a:xfrm>
          <a:prstGeom prst="rect">
            <a:avLst/>
          </a:prstGeom>
        </p:spPr>
      </p:pic>
      <p:pic>
        <p:nvPicPr>
          <p:cNvPr id="32" name="Picture 31">
            <a:extLst>
              <a:ext uri="{FF2B5EF4-FFF2-40B4-BE49-F238E27FC236}">
                <a16:creationId xmlns:a16="http://schemas.microsoft.com/office/drawing/2014/main" id="{38DE784F-ADA4-3648-A69D-BFD4762CDC0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101" y="4659488"/>
            <a:ext cx="862007" cy="1060659"/>
          </a:xfrm>
          <a:prstGeom prst="rect">
            <a:avLst/>
          </a:prstGeom>
        </p:spPr>
      </p:pic>
      <p:sp>
        <p:nvSpPr>
          <p:cNvPr id="33" name="TextBox 32">
            <a:extLst>
              <a:ext uri="{FF2B5EF4-FFF2-40B4-BE49-F238E27FC236}">
                <a16:creationId xmlns:a16="http://schemas.microsoft.com/office/drawing/2014/main" id="{4C5CF16B-F524-824D-AEB4-AEBD0F7115C3}"/>
              </a:ext>
            </a:extLst>
          </p:cNvPr>
          <p:cNvSpPr txBox="1"/>
          <p:nvPr/>
        </p:nvSpPr>
        <p:spPr>
          <a:xfrm>
            <a:off x="2127496" y="2924555"/>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34" name="Picture 4" descr="Related image">
            <a:extLst>
              <a:ext uri="{FF2B5EF4-FFF2-40B4-BE49-F238E27FC236}">
                <a16:creationId xmlns:a16="http://schemas.microsoft.com/office/drawing/2014/main" id="{4B4B9B17-7F05-1547-98DF-B1DA84F5E19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33504" y="689663"/>
            <a:ext cx="1192281" cy="11922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F0C93F5-0DA1-9643-8385-9CD5A116FD4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67173" y="606538"/>
            <a:ext cx="726602" cy="1453204"/>
          </a:xfrm>
          <a:prstGeom prst="rect">
            <a:avLst/>
          </a:prstGeom>
        </p:spPr>
      </p:pic>
      <p:sp>
        <p:nvSpPr>
          <p:cNvPr id="36" name="Rounded Rectangle 35">
            <a:extLst>
              <a:ext uri="{FF2B5EF4-FFF2-40B4-BE49-F238E27FC236}">
                <a16:creationId xmlns:a16="http://schemas.microsoft.com/office/drawing/2014/main" id="{92328F57-76B0-D348-833E-8D535BF4B1A9}"/>
              </a:ext>
            </a:extLst>
          </p:cNvPr>
          <p:cNvSpPr/>
          <p:nvPr/>
        </p:nvSpPr>
        <p:spPr>
          <a:xfrm>
            <a:off x="1575163" y="37904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A</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3867124" y="37904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086376" y="38753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309938" y="38656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D</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1575163" y="239478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E</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867124" y="237545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110497" y="239478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309937" y="239478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H</a:t>
            </a:r>
          </a:p>
        </p:txBody>
      </p:sp>
      <p:sp>
        <p:nvSpPr>
          <p:cNvPr id="44" name="Rounded Rectangle 43">
            <a:extLst>
              <a:ext uri="{FF2B5EF4-FFF2-40B4-BE49-F238E27FC236}">
                <a16:creationId xmlns:a16="http://schemas.microsoft.com/office/drawing/2014/main" id="{578D22FC-BFAD-534E-B6F9-F050A36A2FDF}"/>
              </a:ext>
            </a:extLst>
          </p:cNvPr>
          <p:cNvSpPr/>
          <p:nvPr/>
        </p:nvSpPr>
        <p:spPr>
          <a:xfrm>
            <a:off x="1539726" y="436256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I</a:t>
            </a:r>
          </a:p>
        </p:txBody>
      </p:sp>
      <p:sp>
        <p:nvSpPr>
          <p:cNvPr id="45" name="Rounded Rectangle 44">
            <a:extLst>
              <a:ext uri="{FF2B5EF4-FFF2-40B4-BE49-F238E27FC236}">
                <a16:creationId xmlns:a16="http://schemas.microsoft.com/office/drawing/2014/main" id="{DB369CDD-2655-D446-AD48-353DAD27FF48}"/>
              </a:ext>
            </a:extLst>
          </p:cNvPr>
          <p:cNvSpPr/>
          <p:nvPr/>
        </p:nvSpPr>
        <p:spPr>
          <a:xfrm>
            <a:off x="3828526" y="437152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J</a:t>
            </a:r>
          </a:p>
        </p:txBody>
      </p:sp>
      <p:sp>
        <p:nvSpPr>
          <p:cNvPr id="46" name="Rounded Rectangle 45">
            <a:extLst>
              <a:ext uri="{FF2B5EF4-FFF2-40B4-BE49-F238E27FC236}">
                <a16:creationId xmlns:a16="http://schemas.microsoft.com/office/drawing/2014/main" id="{0FCD82F3-2759-5149-A51B-B37A8E70CE37}"/>
              </a:ext>
            </a:extLst>
          </p:cNvPr>
          <p:cNvSpPr/>
          <p:nvPr/>
        </p:nvSpPr>
        <p:spPr>
          <a:xfrm>
            <a:off x="6120419" y="436256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K</a:t>
            </a:r>
          </a:p>
        </p:txBody>
      </p:sp>
      <p:sp>
        <p:nvSpPr>
          <p:cNvPr id="47" name="Rounded Rectangle 46">
            <a:extLst>
              <a:ext uri="{FF2B5EF4-FFF2-40B4-BE49-F238E27FC236}">
                <a16:creationId xmlns:a16="http://schemas.microsoft.com/office/drawing/2014/main" id="{8F937E00-FBDB-0D4E-BCCC-234A27EE8685}"/>
              </a:ext>
            </a:extLst>
          </p:cNvPr>
          <p:cNvSpPr/>
          <p:nvPr/>
        </p:nvSpPr>
        <p:spPr>
          <a:xfrm>
            <a:off x="8309938" y="438741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115076"/>
                </a:solidFill>
                <a:latin typeface="Century Gothic" panose="020B0502020202020204" pitchFamily="34" charset="0"/>
              </a:rPr>
              <a:t>L</a:t>
            </a:r>
          </a:p>
        </p:txBody>
      </p:sp>
    </p:spTree>
    <p:extLst>
      <p:ext uri="{BB962C8B-B14F-4D97-AF65-F5344CB8AC3E}">
        <p14:creationId xmlns:p14="http://schemas.microsoft.com/office/powerpoint/2010/main" val="12816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6"/>
                                        </p:tgtEl>
                                        <p:attrNameLst>
                                          <p:attrName>style.opacity</p:attrName>
                                        </p:attrNameLst>
                                      </p:cBhvr>
                                      <p:to>
                                        <p:strVal val="0"/>
                                      </p:to>
                                    </p:set>
                                    <p:animEffect filter="image" prLst="opacity: 0">
                                      <p:cBhvr rctx="IE">
                                        <p:cTn id="7" dur="3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4"/>
                                        </p:tgtEl>
                                        <p:attrNameLst>
                                          <p:attrName>style.opacity</p:attrName>
                                        </p:attrNameLst>
                                      </p:cBhvr>
                                      <p:to>
                                        <p:strVal val="0"/>
                                      </p:to>
                                    </p:set>
                                    <p:animEffect filter="image" prLst="opacity: 0">
                                      <p:cBhvr rctx="IE">
                                        <p:cTn id="17" dur="30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6"/>
                                        </p:tgtEl>
                                        <p:attrNameLst>
                                          <p:attrName>style.opacity</p:attrName>
                                        </p:attrNameLst>
                                      </p:cBhvr>
                                      <p:to>
                                        <p:strVal val="0"/>
                                      </p:to>
                                    </p:set>
                                    <p:animEffect filter="image" prLst="opacity: 0">
                                      <p:cBhvr rctx="IE">
                                        <p:cTn id="37" dur="30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5"/>
                                        </p:tgtEl>
                                        <p:attrNameLst>
                                          <p:attrName>style.opacity</p:attrName>
                                        </p:attrNameLst>
                                      </p:cBhvr>
                                      <p:to>
                                        <p:strVal val="0"/>
                                      </p:to>
                                    </p:set>
                                    <p:animEffect filter="image" prLst="opacity: 0">
                                      <p:cBhvr rctx="IE">
                                        <p:cTn id="57" dur="30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7"/>
                                        </p:tgtEl>
                                        <p:attrNameLst>
                                          <p:attrName>style.opacity</p:attrName>
                                        </p:attrNameLst>
                                      </p:cBhvr>
                                      <p:to>
                                        <p:strVal val="0"/>
                                      </p:to>
                                    </p:set>
                                    <p:animEffect filter="image" prLst="opacity: 0">
                                      <p:cBhvr rctx="IE">
                                        <p:cTn id="62" dur="3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7" name="Group 6">
            <a:extLst>
              <a:ext uri="{FF2B5EF4-FFF2-40B4-BE49-F238E27FC236}">
                <a16:creationId xmlns:a16="http://schemas.microsoft.com/office/drawing/2014/main" id="{CC559739-170E-694D-BB77-E2D4C4037ABE}"/>
              </a:ext>
            </a:extLst>
          </p:cNvPr>
          <p:cNvGrpSpPr/>
          <p:nvPr/>
        </p:nvGrpSpPr>
        <p:grpSpPr>
          <a:xfrm>
            <a:off x="5430102" y="1480138"/>
            <a:ext cx="1725503" cy="1594277"/>
            <a:chOff x="10309235" y="4331176"/>
            <a:chExt cx="1725503" cy="1594277"/>
          </a:xfrm>
        </p:grpSpPr>
        <p:sp>
          <p:nvSpPr>
            <p:cNvPr id="9" name="Rounded Rectangle 8">
              <a:extLst>
                <a:ext uri="{FF2B5EF4-FFF2-40B4-BE49-F238E27FC236}">
                  <a16:creationId xmlns:a16="http://schemas.microsoft.com/office/drawing/2014/main" id="{FEACD180-D0E8-E849-B9EF-79B7E622F29B}"/>
                </a:ext>
              </a:extLst>
            </p:cNvPr>
            <p:cNvSpPr/>
            <p:nvPr/>
          </p:nvSpPr>
          <p:spPr>
            <a:xfrm>
              <a:off x="10309235" y="43311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descr="http://www.clker.com/cliparts/c/f/b/b/12585375491648303350podest.svg.med.png">
              <a:extLst>
                <a:ext uri="{FF2B5EF4-FFF2-40B4-BE49-F238E27FC236}">
                  <a16:creationId xmlns:a16="http://schemas.microsoft.com/office/drawing/2014/main" id="{A37E977E-DB2F-8749-B368-AD8C54B65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139" y="4983262"/>
              <a:ext cx="1444601" cy="82342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B388673F-60E6-D14E-9275-0AF129BA98A6}"/>
                </a:ext>
              </a:extLst>
            </p:cNvPr>
            <p:cNvCxnSpPr/>
            <p:nvPr/>
          </p:nvCxnSpPr>
          <p:spPr>
            <a:xfrm>
              <a:off x="10946452" y="4485495"/>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08B4EC7-BD42-A84D-B5B7-18C03708F1EC}"/>
              </a:ext>
            </a:extLst>
          </p:cNvPr>
          <p:cNvGrpSpPr/>
          <p:nvPr/>
        </p:nvGrpSpPr>
        <p:grpSpPr>
          <a:xfrm>
            <a:off x="1363733" y="1432744"/>
            <a:ext cx="1725503" cy="1594277"/>
            <a:chOff x="10309235" y="4331176"/>
            <a:chExt cx="1725503" cy="1594277"/>
          </a:xfrm>
        </p:grpSpPr>
        <p:sp>
          <p:nvSpPr>
            <p:cNvPr id="13" name="Rounded Rectangle 12">
              <a:extLst>
                <a:ext uri="{FF2B5EF4-FFF2-40B4-BE49-F238E27FC236}">
                  <a16:creationId xmlns:a16="http://schemas.microsoft.com/office/drawing/2014/main" id="{226E11A4-2BAB-434B-9927-1E53596B89C3}"/>
                </a:ext>
              </a:extLst>
            </p:cNvPr>
            <p:cNvSpPr/>
            <p:nvPr/>
          </p:nvSpPr>
          <p:spPr>
            <a:xfrm>
              <a:off x="10309235" y="43311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2" descr="http://www.clker.com/cliparts/c/f/b/b/12585375491648303350podest.svg.med.png">
              <a:extLst>
                <a:ext uri="{FF2B5EF4-FFF2-40B4-BE49-F238E27FC236}">
                  <a16:creationId xmlns:a16="http://schemas.microsoft.com/office/drawing/2014/main" id="{9AF754E4-0FFA-4F4D-83D1-8E80ACE32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139" y="4983262"/>
              <a:ext cx="1444601" cy="82342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47B67CD8-A6AD-9E48-A140-FD5606001107}"/>
                </a:ext>
              </a:extLst>
            </p:cNvPr>
            <p:cNvCxnSpPr/>
            <p:nvPr/>
          </p:nvCxnSpPr>
          <p:spPr>
            <a:xfrm>
              <a:off x="10946452" y="4485495"/>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8E126F8-41A3-3A49-A8CF-A52000431F5F}"/>
              </a:ext>
            </a:extLst>
          </p:cNvPr>
          <p:cNvGrpSpPr/>
          <p:nvPr/>
        </p:nvGrpSpPr>
        <p:grpSpPr>
          <a:xfrm>
            <a:off x="937872" y="564679"/>
            <a:ext cx="1725502" cy="1594277"/>
            <a:chOff x="223275" y="387017"/>
            <a:chExt cx="1725502" cy="1594277"/>
          </a:xfrm>
        </p:grpSpPr>
        <p:sp>
          <p:nvSpPr>
            <p:cNvPr id="18" name="Rounded Rectangle 17">
              <a:extLst>
                <a:ext uri="{FF2B5EF4-FFF2-40B4-BE49-F238E27FC236}">
                  <a16:creationId xmlns:a16="http://schemas.microsoft.com/office/drawing/2014/main" id="{923E499E-20E4-5B40-8548-E558C0B60A37}"/>
                </a:ext>
              </a:extLst>
            </p:cNvPr>
            <p:cNvSpPr/>
            <p:nvPr/>
          </p:nvSpPr>
          <p:spPr>
            <a:xfrm>
              <a:off x="223275" y="387017"/>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a:extLst>
                <a:ext uri="{FF2B5EF4-FFF2-40B4-BE49-F238E27FC236}">
                  <a16:creationId xmlns:a16="http://schemas.microsoft.com/office/drawing/2014/main" id="{E3CA1E3F-83DF-F44B-9A04-ED0525EB9F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61" y="818908"/>
              <a:ext cx="1205307" cy="730489"/>
            </a:xfrm>
            <a:prstGeom prst="rect">
              <a:avLst/>
            </a:prstGeom>
          </p:spPr>
        </p:pic>
      </p:grpSp>
      <p:grpSp>
        <p:nvGrpSpPr>
          <p:cNvPr id="20" name="Group 19">
            <a:extLst>
              <a:ext uri="{FF2B5EF4-FFF2-40B4-BE49-F238E27FC236}">
                <a16:creationId xmlns:a16="http://schemas.microsoft.com/office/drawing/2014/main" id="{96EAEB45-9F70-7E46-B117-5C3E1E3DB705}"/>
              </a:ext>
            </a:extLst>
          </p:cNvPr>
          <p:cNvGrpSpPr/>
          <p:nvPr/>
        </p:nvGrpSpPr>
        <p:grpSpPr>
          <a:xfrm>
            <a:off x="2448022" y="395181"/>
            <a:ext cx="1725503" cy="1594277"/>
            <a:chOff x="2448022" y="395181"/>
            <a:chExt cx="1725503" cy="1594277"/>
          </a:xfrm>
        </p:grpSpPr>
        <p:sp>
          <p:nvSpPr>
            <p:cNvPr id="21" name="Rounded Rectangle 20">
              <a:extLst>
                <a:ext uri="{FF2B5EF4-FFF2-40B4-BE49-F238E27FC236}">
                  <a16:creationId xmlns:a16="http://schemas.microsoft.com/office/drawing/2014/main" id="{BEC1F8B4-6755-CB43-BE84-615F3FC904F4}"/>
                </a:ext>
              </a:extLst>
            </p:cNvPr>
            <p:cNvSpPr/>
            <p:nvPr/>
          </p:nvSpPr>
          <p:spPr>
            <a:xfrm>
              <a:off x="2448022" y="39518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2" name="Picture 21">
              <a:extLst>
                <a:ext uri="{FF2B5EF4-FFF2-40B4-BE49-F238E27FC236}">
                  <a16:creationId xmlns:a16="http://schemas.microsoft.com/office/drawing/2014/main" id="{371E5BFB-F1A2-2B4A-BD52-19E67E88D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9383" y="658647"/>
              <a:ext cx="1045728" cy="1051009"/>
            </a:xfrm>
            <a:prstGeom prst="rect">
              <a:avLst/>
            </a:prstGeom>
          </p:spPr>
        </p:pic>
      </p:grpSp>
      <p:grpSp>
        <p:nvGrpSpPr>
          <p:cNvPr id="23" name="Group 22">
            <a:extLst>
              <a:ext uri="{FF2B5EF4-FFF2-40B4-BE49-F238E27FC236}">
                <a16:creationId xmlns:a16="http://schemas.microsoft.com/office/drawing/2014/main" id="{1C4CAB51-7B6A-5C44-A26D-E8BCE9989D6F}"/>
              </a:ext>
            </a:extLst>
          </p:cNvPr>
          <p:cNvGrpSpPr/>
          <p:nvPr/>
        </p:nvGrpSpPr>
        <p:grpSpPr>
          <a:xfrm>
            <a:off x="6897507" y="2261711"/>
            <a:ext cx="1725503" cy="1594277"/>
            <a:chOff x="6897507" y="2261711"/>
            <a:chExt cx="1725503" cy="1594277"/>
          </a:xfrm>
        </p:grpSpPr>
        <p:sp>
          <p:nvSpPr>
            <p:cNvPr id="24" name="Rounded Rectangle 23">
              <a:extLst>
                <a:ext uri="{FF2B5EF4-FFF2-40B4-BE49-F238E27FC236}">
                  <a16:creationId xmlns:a16="http://schemas.microsoft.com/office/drawing/2014/main" id="{F23F8464-FE92-E748-AE14-2CBEC2134B60}"/>
                </a:ext>
              </a:extLst>
            </p:cNvPr>
            <p:cNvSpPr/>
            <p:nvPr/>
          </p:nvSpPr>
          <p:spPr>
            <a:xfrm>
              <a:off x="6897507" y="22617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a:extLst>
                <a:ext uri="{FF2B5EF4-FFF2-40B4-BE49-F238E27FC236}">
                  <a16:creationId xmlns:a16="http://schemas.microsoft.com/office/drawing/2014/main" id="{0E059DE2-2A66-CC4B-9459-F7878DBF5E51}"/>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57325" y="2395892"/>
              <a:ext cx="605864" cy="1286924"/>
            </a:xfrm>
            <a:prstGeom prst="rect">
              <a:avLst/>
            </a:prstGeom>
          </p:spPr>
        </p:pic>
      </p:grpSp>
      <p:grpSp>
        <p:nvGrpSpPr>
          <p:cNvPr id="26" name="Group 25">
            <a:extLst>
              <a:ext uri="{FF2B5EF4-FFF2-40B4-BE49-F238E27FC236}">
                <a16:creationId xmlns:a16="http://schemas.microsoft.com/office/drawing/2014/main" id="{4E68B2A9-4597-2442-810D-34ED1C498C9D}"/>
              </a:ext>
            </a:extLst>
          </p:cNvPr>
          <p:cNvGrpSpPr/>
          <p:nvPr/>
        </p:nvGrpSpPr>
        <p:grpSpPr>
          <a:xfrm>
            <a:off x="641903" y="2786945"/>
            <a:ext cx="1725503" cy="1594277"/>
            <a:chOff x="223274" y="4262424"/>
            <a:chExt cx="1725503" cy="1594277"/>
          </a:xfrm>
        </p:grpSpPr>
        <p:sp>
          <p:nvSpPr>
            <p:cNvPr id="27" name="Rounded Rectangle 26">
              <a:extLst>
                <a:ext uri="{FF2B5EF4-FFF2-40B4-BE49-F238E27FC236}">
                  <a16:creationId xmlns:a16="http://schemas.microsoft.com/office/drawing/2014/main" id="{EDB77240-D5BB-3F4D-A8CB-3A1ACD5233F9}"/>
                </a:ext>
              </a:extLst>
            </p:cNvPr>
            <p:cNvSpPr/>
            <p:nvPr/>
          </p:nvSpPr>
          <p:spPr>
            <a:xfrm>
              <a:off x="223274" y="426242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27">
              <a:extLst>
                <a:ext uri="{FF2B5EF4-FFF2-40B4-BE49-F238E27FC236}">
                  <a16:creationId xmlns:a16="http://schemas.microsoft.com/office/drawing/2014/main" id="{6C8321C4-FDCF-E54F-AB39-F6284766B46E}"/>
                </a:ext>
              </a:extLst>
            </p:cNvPr>
            <p:cNvGrpSpPr/>
            <p:nvPr/>
          </p:nvGrpSpPr>
          <p:grpSpPr>
            <a:xfrm>
              <a:off x="367973" y="4485495"/>
              <a:ext cx="1364881" cy="1148130"/>
              <a:chOff x="9088545" y="3559051"/>
              <a:chExt cx="2347637" cy="1937254"/>
            </a:xfrm>
          </p:grpSpPr>
          <p:pic>
            <p:nvPicPr>
              <p:cNvPr id="29" name="Picture 28">
                <a:extLst>
                  <a:ext uri="{FF2B5EF4-FFF2-40B4-BE49-F238E27FC236}">
                    <a16:creationId xmlns:a16="http://schemas.microsoft.com/office/drawing/2014/main" id="{37405BD4-BD46-C94E-8006-E94A34EC60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30" name="Picture 29">
                <a:extLst>
                  <a:ext uri="{FF2B5EF4-FFF2-40B4-BE49-F238E27FC236}">
                    <a16:creationId xmlns:a16="http://schemas.microsoft.com/office/drawing/2014/main" id="{2B7AD52D-7212-5B4C-A3AF-9F1501DEB5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31" name="Picture 30">
                <a:extLst>
                  <a:ext uri="{FF2B5EF4-FFF2-40B4-BE49-F238E27FC236}">
                    <a16:creationId xmlns:a16="http://schemas.microsoft.com/office/drawing/2014/main" id="{F542C074-C80B-FA4E-B254-C47DAA9FAE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32" name="Picture 31">
                <a:extLst>
                  <a:ext uri="{FF2B5EF4-FFF2-40B4-BE49-F238E27FC236}">
                    <a16:creationId xmlns:a16="http://schemas.microsoft.com/office/drawing/2014/main" id="{F9A6CD0C-64A3-624F-9039-CC4641DF13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grpSp>
      <p:grpSp>
        <p:nvGrpSpPr>
          <p:cNvPr id="33" name="Group 32">
            <a:extLst>
              <a:ext uri="{FF2B5EF4-FFF2-40B4-BE49-F238E27FC236}">
                <a16:creationId xmlns:a16="http://schemas.microsoft.com/office/drawing/2014/main" id="{C65D464A-8AD5-9D47-B0B7-8F22030778C3}"/>
              </a:ext>
            </a:extLst>
          </p:cNvPr>
          <p:cNvGrpSpPr/>
          <p:nvPr/>
        </p:nvGrpSpPr>
        <p:grpSpPr>
          <a:xfrm>
            <a:off x="2950341" y="2753227"/>
            <a:ext cx="1725503" cy="1594277"/>
            <a:chOff x="2448020" y="4262425"/>
            <a:chExt cx="1725503" cy="1594277"/>
          </a:xfrm>
        </p:grpSpPr>
        <p:sp>
          <p:nvSpPr>
            <p:cNvPr id="34" name="Rounded Rectangle 33">
              <a:extLst>
                <a:ext uri="{FF2B5EF4-FFF2-40B4-BE49-F238E27FC236}">
                  <a16:creationId xmlns:a16="http://schemas.microsoft.com/office/drawing/2014/main" id="{BF693C99-49B3-AB40-B842-C1CD09ABEEE5}"/>
                </a:ext>
              </a:extLst>
            </p:cNvPr>
            <p:cNvSpPr/>
            <p:nvPr/>
          </p:nvSpPr>
          <p:spPr>
            <a:xfrm>
              <a:off x="2448020" y="426242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34">
              <a:extLst>
                <a:ext uri="{FF2B5EF4-FFF2-40B4-BE49-F238E27FC236}">
                  <a16:creationId xmlns:a16="http://schemas.microsoft.com/office/drawing/2014/main" id="{0C5551A4-29FC-2E4A-81C3-D797F2845F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9155" y="4525376"/>
              <a:ext cx="1040974" cy="1068368"/>
            </a:xfrm>
            <a:prstGeom prst="rect">
              <a:avLst/>
            </a:prstGeom>
          </p:spPr>
        </p:pic>
      </p:grpSp>
      <p:grpSp>
        <p:nvGrpSpPr>
          <p:cNvPr id="36" name="Group 35">
            <a:extLst>
              <a:ext uri="{FF2B5EF4-FFF2-40B4-BE49-F238E27FC236}">
                <a16:creationId xmlns:a16="http://schemas.microsoft.com/office/drawing/2014/main" id="{7A534C11-334C-1F45-8252-6E1DED1D74F7}"/>
              </a:ext>
            </a:extLst>
          </p:cNvPr>
          <p:cNvGrpSpPr/>
          <p:nvPr/>
        </p:nvGrpSpPr>
        <p:grpSpPr>
          <a:xfrm>
            <a:off x="4672766" y="2328802"/>
            <a:ext cx="1725503" cy="1594277"/>
            <a:chOff x="4672766" y="2328802"/>
            <a:chExt cx="1725503" cy="1594277"/>
          </a:xfrm>
        </p:grpSpPr>
        <p:sp>
          <p:nvSpPr>
            <p:cNvPr id="37" name="Rounded Rectangle 36">
              <a:extLst>
                <a:ext uri="{FF2B5EF4-FFF2-40B4-BE49-F238E27FC236}">
                  <a16:creationId xmlns:a16="http://schemas.microsoft.com/office/drawing/2014/main" id="{D0029263-89FE-704F-892A-6959D1EE8942}"/>
                </a:ext>
              </a:extLst>
            </p:cNvPr>
            <p:cNvSpPr/>
            <p:nvPr/>
          </p:nvSpPr>
          <p:spPr>
            <a:xfrm>
              <a:off x="4672766" y="232880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8" descr="Man and Woman Holding Hands on Facebook 2.2">
              <a:extLst>
                <a:ext uri="{FF2B5EF4-FFF2-40B4-BE49-F238E27FC236}">
                  <a16:creationId xmlns:a16="http://schemas.microsoft.com/office/drawing/2014/main" id="{3F8C92B3-10E7-EF4B-A37D-235AF3B1C9A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5753" y="2542824"/>
              <a:ext cx="1128090" cy="1128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39BFDE41-664E-7249-8FFE-28653ADA1247}"/>
              </a:ext>
            </a:extLst>
          </p:cNvPr>
          <p:cNvGrpSpPr/>
          <p:nvPr/>
        </p:nvGrpSpPr>
        <p:grpSpPr>
          <a:xfrm>
            <a:off x="2448020" y="2328803"/>
            <a:ext cx="1725503" cy="1594277"/>
            <a:chOff x="2448020" y="2328803"/>
            <a:chExt cx="1725503" cy="1594277"/>
          </a:xfrm>
        </p:grpSpPr>
        <p:sp>
          <p:nvSpPr>
            <p:cNvPr id="40" name="Rounded Rectangle 39">
              <a:extLst>
                <a:ext uri="{FF2B5EF4-FFF2-40B4-BE49-F238E27FC236}">
                  <a16:creationId xmlns:a16="http://schemas.microsoft.com/office/drawing/2014/main" id="{EE7A561A-9D16-444B-B078-13205908D781}"/>
                </a:ext>
              </a:extLst>
            </p:cNvPr>
            <p:cNvSpPr/>
            <p:nvPr/>
          </p:nvSpPr>
          <p:spPr>
            <a:xfrm>
              <a:off x="2448020" y="232880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1" name="Picture 2" descr="http://www.clker.com/cliparts/0/F/H/c/a/X/crossword-letter-tiles-hi.png">
              <a:extLst>
                <a:ext uri="{FF2B5EF4-FFF2-40B4-BE49-F238E27FC236}">
                  <a16:creationId xmlns:a16="http://schemas.microsoft.com/office/drawing/2014/main" id="{58814433-5628-A444-A136-6D191C27126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25304" y="2643134"/>
              <a:ext cx="1353885" cy="940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ADB1880A-4F58-9644-9EF1-CC6EEE307599}"/>
              </a:ext>
            </a:extLst>
          </p:cNvPr>
          <p:cNvGrpSpPr/>
          <p:nvPr/>
        </p:nvGrpSpPr>
        <p:grpSpPr>
          <a:xfrm>
            <a:off x="3761563" y="1304871"/>
            <a:ext cx="1725503" cy="1594277"/>
            <a:chOff x="4672765" y="4262423"/>
            <a:chExt cx="1725503" cy="1594277"/>
          </a:xfrm>
        </p:grpSpPr>
        <p:sp>
          <p:nvSpPr>
            <p:cNvPr id="43" name="Rounded Rectangle 42">
              <a:extLst>
                <a:ext uri="{FF2B5EF4-FFF2-40B4-BE49-F238E27FC236}">
                  <a16:creationId xmlns:a16="http://schemas.microsoft.com/office/drawing/2014/main" id="{3FC95477-1E44-9E46-A67C-50B7FD770712}"/>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4" name="Picture 43">
              <a:extLst>
                <a:ext uri="{FF2B5EF4-FFF2-40B4-BE49-F238E27FC236}">
                  <a16:creationId xmlns:a16="http://schemas.microsoft.com/office/drawing/2014/main" id="{E1129DF9-068F-5A48-9975-B5B08F410B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45" name="Group 44">
            <a:extLst>
              <a:ext uri="{FF2B5EF4-FFF2-40B4-BE49-F238E27FC236}">
                <a16:creationId xmlns:a16="http://schemas.microsoft.com/office/drawing/2014/main" id="{3289A1C4-EA91-6548-BC16-C313C0CF622D}"/>
              </a:ext>
            </a:extLst>
          </p:cNvPr>
          <p:cNvGrpSpPr/>
          <p:nvPr/>
        </p:nvGrpSpPr>
        <p:grpSpPr>
          <a:xfrm>
            <a:off x="5719084" y="1102302"/>
            <a:ext cx="1725503" cy="1594277"/>
            <a:chOff x="6897506" y="4262422"/>
            <a:chExt cx="1725503" cy="1594277"/>
          </a:xfrm>
        </p:grpSpPr>
        <p:sp>
          <p:nvSpPr>
            <p:cNvPr id="46" name="Rounded Rectangle 45">
              <a:extLst>
                <a:ext uri="{FF2B5EF4-FFF2-40B4-BE49-F238E27FC236}">
                  <a16:creationId xmlns:a16="http://schemas.microsoft.com/office/drawing/2014/main" id="{206B44FA-740A-9047-9617-0C7B6E264DC5}"/>
                </a:ext>
              </a:extLst>
            </p:cNvPr>
            <p:cNvSpPr/>
            <p:nvPr/>
          </p:nvSpPr>
          <p:spPr>
            <a:xfrm>
              <a:off x="6897506" y="426242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7" name="Picture 46">
              <a:extLst>
                <a:ext uri="{FF2B5EF4-FFF2-40B4-BE49-F238E27FC236}">
                  <a16:creationId xmlns:a16="http://schemas.microsoft.com/office/drawing/2014/main" id="{38DE784F-ADA4-3648-A69D-BFD4762CDC0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9253" y="4525376"/>
              <a:ext cx="862007" cy="1060659"/>
            </a:xfrm>
            <a:prstGeom prst="rect">
              <a:avLst/>
            </a:prstGeom>
          </p:spPr>
        </p:pic>
      </p:grpSp>
      <p:grpSp>
        <p:nvGrpSpPr>
          <p:cNvPr id="48" name="Group 47">
            <a:extLst>
              <a:ext uri="{FF2B5EF4-FFF2-40B4-BE49-F238E27FC236}">
                <a16:creationId xmlns:a16="http://schemas.microsoft.com/office/drawing/2014/main" id="{490EDE7C-4056-674F-A066-687D34FB34EA}"/>
              </a:ext>
            </a:extLst>
          </p:cNvPr>
          <p:cNvGrpSpPr/>
          <p:nvPr/>
        </p:nvGrpSpPr>
        <p:grpSpPr>
          <a:xfrm>
            <a:off x="1791054" y="1736378"/>
            <a:ext cx="1725503" cy="1594277"/>
            <a:chOff x="223274" y="2340651"/>
            <a:chExt cx="1725503" cy="1594277"/>
          </a:xfrm>
        </p:grpSpPr>
        <p:sp>
          <p:nvSpPr>
            <p:cNvPr id="49" name="Rounded Rectangle 48">
              <a:extLst>
                <a:ext uri="{FF2B5EF4-FFF2-40B4-BE49-F238E27FC236}">
                  <a16:creationId xmlns:a16="http://schemas.microsoft.com/office/drawing/2014/main" id="{3A6F8417-5454-3941-BC19-54C930B70CCA}"/>
                </a:ext>
              </a:extLst>
            </p:cNvPr>
            <p:cNvSpPr/>
            <p:nvPr/>
          </p:nvSpPr>
          <p:spPr>
            <a:xfrm>
              <a:off x="223274" y="234065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TextBox 49">
              <a:extLst>
                <a:ext uri="{FF2B5EF4-FFF2-40B4-BE49-F238E27FC236}">
                  <a16:creationId xmlns:a16="http://schemas.microsoft.com/office/drawing/2014/main" id="{4C5CF16B-F524-824D-AEB4-AEBD0F7115C3}"/>
                </a:ext>
              </a:extLst>
            </p:cNvPr>
            <p:cNvSpPr txBox="1"/>
            <p:nvPr/>
          </p:nvSpPr>
          <p:spPr>
            <a:xfrm>
              <a:off x="617648" y="2790443"/>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grpSp>
      <p:grpSp>
        <p:nvGrpSpPr>
          <p:cNvPr id="51" name="Group 50">
            <a:extLst>
              <a:ext uri="{FF2B5EF4-FFF2-40B4-BE49-F238E27FC236}">
                <a16:creationId xmlns:a16="http://schemas.microsoft.com/office/drawing/2014/main" id="{6E8B14D4-D355-564C-8D8D-3452D4609EE3}"/>
              </a:ext>
            </a:extLst>
          </p:cNvPr>
          <p:cNvGrpSpPr/>
          <p:nvPr/>
        </p:nvGrpSpPr>
        <p:grpSpPr>
          <a:xfrm>
            <a:off x="4652624" y="236626"/>
            <a:ext cx="1725503" cy="1594277"/>
            <a:chOff x="4672765" y="387015"/>
            <a:chExt cx="1725503" cy="1594277"/>
          </a:xfrm>
        </p:grpSpPr>
        <p:sp>
          <p:nvSpPr>
            <p:cNvPr id="52" name="Rounded Rectangle 51">
              <a:extLst>
                <a:ext uri="{FF2B5EF4-FFF2-40B4-BE49-F238E27FC236}">
                  <a16:creationId xmlns:a16="http://schemas.microsoft.com/office/drawing/2014/main" id="{5CCC377C-E53F-864D-AD44-4AE045581591}"/>
                </a:ext>
              </a:extLst>
            </p:cNvPr>
            <p:cNvSpPr/>
            <p:nvPr/>
          </p:nvSpPr>
          <p:spPr>
            <a:xfrm>
              <a:off x="4672765" y="3870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3" name="Picture 4" descr="Related image">
              <a:extLst>
                <a:ext uri="{FF2B5EF4-FFF2-40B4-BE49-F238E27FC236}">
                  <a16:creationId xmlns:a16="http://schemas.microsoft.com/office/drawing/2014/main" id="{4B4B9B17-7F05-1547-98DF-B1DA84F5E19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23656" y="555551"/>
              <a:ext cx="1192281" cy="11922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CBDBB817-121A-8540-9F85-778F255F2926}"/>
              </a:ext>
            </a:extLst>
          </p:cNvPr>
          <p:cNvGrpSpPr/>
          <p:nvPr/>
        </p:nvGrpSpPr>
        <p:grpSpPr>
          <a:xfrm>
            <a:off x="6897508" y="395181"/>
            <a:ext cx="1725503" cy="1594277"/>
            <a:chOff x="6897508" y="395181"/>
            <a:chExt cx="1725503" cy="1594277"/>
          </a:xfrm>
        </p:grpSpPr>
        <p:sp>
          <p:nvSpPr>
            <p:cNvPr id="55" name="Rounded Rectangle 54">
              <a:extLst>
                <a:ext uri="{FF2B5EF4-FFF2-40B4-BE49-F238E27FC236}">
                  <a16:creationId xmlns:a16="http://schemas.microsoft.com/office/drawing/2014/main" id="{9F6E1080-FFE1-6D45-8861-E45E2B9D4F6B}"/>
                </a:ext>
              </a:extLst>
            </p:cNvPr>
            <p:cNvSpPr/>
            <p:nvPr/>
          </p:nvSpPr>
          <p:spPr>
            <a:xfrm>
              <a:off x="6897508" y="39518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6" name="Picture 55">
              <a:extLst>
                <a:ext uri="{FF2B5EF4-FFF2-40B4-BE49-F238E27FC236}">
                  <a16:creationId xmlns:a16="http://schemas.microsoft.com/office/drawing/2014/main" id="{EF0C93F5-0DA1-9643-8385-9CD5A116FD4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57325" y="472426"/>
              <a:ext cx="726602" cy="1453204"/>
            </a:xfrm>
            <a:prstGeom prst="rect">
              <a:avLst/>
            </a:prstGeom>
          </p:spPr>
        </p:pic>
      </p:grpSp>
      <p:grpSp>
        <p:nvGrpSpPr>
          <p:cNvPr id="57" name="Group 56">
            <a:extLst>
              <a:ext uri="{FF2B5EF4-FFF2-40B4-BE49-F238E27FC236}">
                <a16:creationId xmlns:a16="http://schemas.microsoft.com/office/drawing/2014/main" id="{2D8C1217-FA39-5F42-BAD0-9E5991296E16}"/>
              </a:ext>
            </a:extLst>
          </p:cNvPr>
          <p:cNvGrpSpPr/>
          <p:nvPr/>
        </p:nvGrpSpPr>
        <p:grpSpPr>
          <a:xfrm>
            <a:off x="10243222" y="135409"/>
            <a:ext cx="1725503" cy="1594277"/>
            <a:chOff x="10243222" y="135409"/>
            <a:chExt cx="1725503" cy="1594277"/>
          </a:xfrm>
        </p:grpSpPr>
        <p:sp>
          <p:nvSpPr>
            <p:cNvPr id="58" name="Rounded Rectangle 57">
              <a:extLst>
                <a:ext uri="{FF2B5EF4-FFF2-40B4-BE49-F238E27FC236}">
                  <a16:creationId xmlns:a16="http://schemas.microsoft.com/office/drawing/2014/main" id="{B18DA06D-A4A9-5249-B6DB-ED82680EFA79}"/>
                </a:ext>
              </a:extLst>
            </p:cNvPr>
            <p:cNvSpPr/>
            <p:nvPr/>
          </p:nvSpPr>
          <p:spPr>
            <a:xfrm>
              <a:off x="10243222" y="13540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9" name="Picture 58" descr="http://www.clker.com/cliparts/c/f/b/a/1195444816475588749Gerald_G_Lady_Face_Cartoon.svg.hi.png">
              <a:extLst>
                <a:ext uri="{FF2B5EF4-FFF2-40B4-BE49-F238E27FC236}">
                  <a16:creationId xmlns:a16="http://schemas.microsoft.com/office/drawing/2014/main" id="{0F9D5A7A-E768-BC4C-87D9-B5A5064E9C4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48865" y="303192"/>
              <a:ext cx="1198325" cy="12292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557F428D-A0E1-A74D-A215-71D8E617A985}"/>
              </a:ext>
            </a:extLst>
          </p:cNvPr>
          <p:cNvGrpSpPr/>
          <p:nvPr/>
        </p:nvGrpSpPr>
        <p:grpSpPr>
          <a:xfrm>
            <a:off x="8591344" y="166396"/>
            <a:ext cx="1725503" cy="1594277"/>
            <a:chOff x="8591344" y="166396"/>
            <a:chExt cx="1725503" cy="1594277"/>
          </a:xfrm>
        </p:grpSpPr>
        <p:sp>
          <p:nvSpPr>
            <p:cNvPr id="61" name="Rounded Rectangle 60">
              <a:extLst>
                <a:ext uri="{FF2B5EF4-FFF2-40B4-BE49-F238E27FC236}">
                  <a16:creationId xmlns:a16="http://schemas.microsoft.com/office/drawing/2014/main" id="{FDA00B3A-595A-E747-8087-85691FC34C69}"/>
                </a:ext>
              </a:extLst>
            </p:cNvPr>
            <p:cNvSpPr/>
            <p:nvPr/>
          </p:nvSpPr>
          <p:spPr>
            <a:xfrm>
              <a:off x="8591344" y="16639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2" name="Picture 4" descr="http://www.clker.com/cliparts/9/6/9/1/1194985251383288862paper_RPSWB.svg.hi.png">
              <a:extLst>
                <a:ext uri="{FF2B5EF4-FFF2-40B4-BE49-F238E27FC236}">
                  <a16:creationId xmlns:a16="http://schemas.microsoft.com/office/drawing/2014/main" id="{066A567B-E116-8B49-B9DF-4372CD0C2CA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6200000">
              <a:off x="8875786" y="639194"/>
              <a:ext cx="1260008" cy="588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8772B787-2C20-9947-8107-23FCBFC5838D}"/>
              </a:ext>
            </a:extLst>
          </p:cNvPr>
          <p:cNvGrpSpPr/>
          <p:nvPr/>
        </p:nvGrpSpPr>
        <p:grpSpPr>
          <a:xfrm>
            <a:off x="8663622" y="2274806"/>
            <a:ext cx="1725503" cy="1594277"/>
            <a:chOff x="8663622" y="2274806"/>
            <a:chExt cx="1725503" cy="1594277"/>
          </a:xfrm>
        </p:grpSpPr>
        <p:sp>
          <p:nvSpPr>
            <p:cNvPr id="64" name="Rounded Rectangle 63">
              <a:extLst>
                <a:ext uri="{FF2B5EF4-FFF2-40B4-BE49-F238E27FC236}">
                  <a16:creationId xmlns:a16="http://schemas.microsoft.com/office/drawing/2014/main" id="{427E9333-21E2-D947-8472-1C2D9636F786}"/>
                </a:ext>
              </a:extLst>
            </p:cNvPr>
            <p:cNvSpPr/>
            <p:nvPr/>
          </p:nvSpPr>
          <p:spPr>
            <a:xfrm>
              <a:off x="8663622" y="227480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5" name="Picture 8" descr="http://www.clker.com/cliparts/H/e/L/H/P/2/school-building-hi.png">
              <a:extLst>
                <a:ext uri="{FF2B5EF4-FFF2-40B4-BE49-F238E27FC236}">
                  <a16:creationId xmlns:a16="http://schemas.microsoft.com/office/drawing/2014/main" id="{F0AF501F-4C9B-0E4A-8340-9F1F9BAF3D9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46309" y="2690088"/>
              <a:ext cx="1486735" cy="760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F4F43C28-2C87-8943-87AE-44BF934ED204}"/>
              </a:ext>
            </a:extLst>
          </p:cNvPr>
          <p:cNvGrpSpPr/>
          <p:nvPr/>
        </p:nvGrpSpPr>
        <p:grpSpPr>
          <a:xfrm>
            <a:off x="10243221" y="2076637"/>
            <a:ext cx="1725503" cy="1594277"/>
            <a:chOff x="10243221" y="2076637"/>
            <a:chExt cx="1725503" cy="1594277"/>
          </a:xfrm>
        </p:grpSpPr>
        <p:sp>
          <p:nvSpPr>
            <p:cNvPr id="67" name="Rounded Rectangle 66">
              <a:extLst>
                <a:ext uri="{FF2B5EF4-FFF2-40B4-BE49-F238E27FC236}">
                  <a16:creationId xmlns:a16="http://schemas.microsoft.com/office/drawing/2014/main" id="{6C5844C0-EDE0-4247-9C29-B67DE0DC4CAC}"/>
                </a:ext>
              </a:extLst>
            </p:cNvPr>
            <p:cNvSpPr/>
            <p:nvPr/>
          </p:nvSpPr>
          <p:spPr>
            <a:xfrm>
              <a:off x="10243221" y="20766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8" name="Picture 67">
              <a:extLst>
                <a:ext uri="{FF2B5EF4-FFF2-40B4-BE49-F238E27FC236}">
                  <a16:creationId xmlns:a16="http://schemas.microsoft.com/office/drawing/2014/main" id="{8D58D409-F446-CA48-8200-E5A8518D9FE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35194" y="2261711"/>
              <a:ext cx="741556" cy="1329204"/>
            </a:xfrm>
            <a:prstGeom prst="rect">
              <a:avLst/>
            </a:prstGeom>
          </p:spPr>
        </p:pic>
      </p:grpSp>
      <p:grpSp>
        <p:nvGrpSpPr>
          <p:cNvPr id="69" name="Group 68">
            <a:extLst>
              <a:ext uri="{FF2B5EF4-FFF2-40B4-BE49-F238E27FC236}">
                <a16:creationId xmlns:a16="http://schemas.microsoft.com/office/drawing/2014/main" id="{7DCBF7E7-71A1-E34D-8FA0-E30355ADF33E}"/>
              </a:ext>
            </a:extLst>
          </p:cNvPr>
          <p:cNvGrpSpPr/>
          <p:nvPr/>
        </p:nvGrpSpPr>
        <p:grpSpPr>
          <a:xfrm>
            <a:off x="9410206" y="1248511"/>
            <a:ext cx="1725503" cy="1594277"/>
            <a:chOff x="10309235" y="4331176"/>
            <a:chExt cx="1725503" cy="1594277"/>
          </a:xfrm>
        </p:grpSpPr>
        <p:sp>
          <p:nvSpPr>
            <p:cNvPr id="70" name="Rounded Rectangle 69">
              <a:extLst>
                <a:ext uri="{FF2B5EF4-FFF2-40B4-BE49-F238E27FC236}">
                  <a16:creationId xmlns:a16="http://schemas.microsoft.com/office/drawing/2014/main" id="{F6AEA63B-2C31-A242-8759-AF74ABDDD254}"/>
                </a:ext>
              </a:extLst>
            </p:cNvPr>
            <p:cNvSpPr/>
            <p:nvPr/>
          </p:nvSpPr>
          <p:spPr>
            <a:xfrm>
              <a:off x="10309235" y="43311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 name="Picture 2" descr="http://www.clker.com/cliparts/c/f/b/b/12585375491648303350podest.svg.med.png">
              <a:extLst>
                <a:ext uri="{FF2B5EF4-FFF2-40B4-BE49-F238E27FC236}">
                  <a16:creationId xmlns:a16="http://schemas.microsoft.com/office/drawing/2014/main" id="{E6679C93-85C4-4D4D-A9A0-636E67C98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139" y="4983262"/>
              <a:ext cx="1444601" cy="823423"/>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71">
              <a:extLst>
                <a:ext uri="{FF2B5EF4-FFF2-40B4-BE49-F238E27FC236}">
                  <a16:creationId xmlns:a16="http://schemas.microsoft.com/office/drawing/2014/main" id="{5CDB2E53-C4F7-EF48-9388-91A3ABA2BA83}"/>
                </a:ext>
              </a:extLst>
            </p:cNvPr>
            <p:cNvCxnSpPr/>
            <p:nvPr/>
          </p:nvCxnSpPr>
          <p:spPr>
            <a:xfrm>
              <a:off x="10946452" y="4485495"/>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3F152A4B-3F0A-E14B-A9F3-2A70A2261B23}"/>
              </a:ext>
            </a:extLst>
          </p:cNvPr>
          <p:cNvSpPr/>
          <p:nvPr/>
        </p:nvSpPr>
        <p:spPr>
          <a:xfrm>
            <a:off x="4098628" y="5013742"/>
            <a:ext cx="3934378" cy="1371600"/>
          </a:xfrm>
          <a:prstGeom prst="rect">
            <a:avLst/>
          </a:prstGeom>
          <a:solidFill>
            <a:srgbClr val="EA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entury Gothic" panose="020B0502020202020204" pitchFamily="34" charset="0"/>
              </a:rPr>
              <a:t>DIE</a:t>
            </a:r>
          </a:p>
        </p:txBody>
      </p:sp>
      <p:sp>
        <p:nvSpPr>
          <p:cNvPr id="74" name="Rectangle 73">
            <a:extLst>
              <a:ext uri="{FF2B5EF4-FFF2-40B4-BE49-F238E27FC236}">
                <a16:creationId xmlns:a16="http://schemas.microsoft.com/office/drawing/2014/main" id="{52F561A2-0A5F-BC46-A59E-B6E42672AC92}"/>
              </a:ext>
            </a:extLst>
          </p:cNvPr>
          <p:cNvSpPr/>
          <p:nvPr/>
        </p:nvSpPr>
        <p:spPr>
          <a:xfrm>
            <a:off x="0" y="5008536"/>
            <a:ext cx="4128811" cy="13716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entury Gothic" panose="020B0502020202020204" pitchFamily="34" charset="0"/>
              </a:rPr>
              <a:t>DER</a:t>
            </a:r>
          </a:p>
        </p:txBody>
      </p:sp>
      <p:sp>
        <p:nvSpPr>
          <p:cNvPr id="75" name="Rectangle 74">
            <a:extLst>
              <a:ext uri="{FF2B5EF4-FFF2-40B4-BE49-F238E27FC236}">
                <a16:creationId xmlns:a16="http://schemas.microsoft.com/office/drawing/2014/main" id="{B9683074-ED29-2441-AE52-E866C68FDE5F}"/>
              </a:ext>
            </a:extLst>
          </p:cNvPr>
          <p:cNvSpPr/>
          <p:nvPr/>
        </p:nvSpPr>
        <p:spPr>
          <a:xfrm>
            <a:off x="8033006" y="5013974"/>
            <a:ext cx="4158994" cy="1371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entury Gothic" panose="020B0502020202020204" pitchFamily="34" charset="0"/>
              </a:rPr>
              <a:t>DAS</a:t>
            </a:r>
          </a:p>
        </p:txBody>
      </p:sp>
    </p:spTree>
    <p:extLst>
      <p:ext uri="{BB962C8B-B14F-4D97-AF65-F5344CB8AC3E}">
        <p14:creationId xmlns:p14="http://schemas.microsoft.com/office/powerpoint/2010/main" val="359261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081 -0.01667 L -0.02917 0.74236 " pathEditMode="relative" rAng="0" ptsTypes="AA">
                                      <p:cBhvr>
                                        <p:cTn id="10" dur="2000" fill="hold"/>
                                        <p:tgtEl>
                                          <p:spTgt spid="17"/>
                                        </p:tgtEl>
                                        <p:attrNameLst>
                                          <p:attrName>ppt_x</p:attrName>
                                          <p:attrName>ppt_y</p:attrName>
                                        </p:attrNameLst>
                                      </p:cBhvr>
                                      <p:rCtr x="-924" y="37940"/>
                                    </p:animMotion>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1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08333E-6 1.85185E-6 L 0.17422 0.46412 " pathEditMode="relative" rAng="0" ptsTypes="AA">
                                      <p:cBhvr>
                                        <p:cTn id="21" dur="2000" fill="hold"/>
                                        <p:tgtEl>
                                          <p:spTgt spid="33"/>
                                        </p:tgtEl>
                                        <p:attrNameLst>
                                          <p:attrName>ppt_x</p:attrName>
                                          <p:attrName>ppt_y</p:attrName>
                                        </p:attrNameLst>
                                      </p:cBhvr>
                                      <p:rCtr x="8646" y="23241"/>
                                    </p:animMotion>
                                  </p:childTnLst>
                                </p:cTn>
                              </p:par>
                            </p:childTnLst>
                          </p:cTn>
                        </p:par>
                        <p:par>
                          <p:cTn id="22" fill="hold">
                            <p:stCondLst>
                              <p:cond delay="2000"/>
                            </p:stCondLst>
                            <p:childTnLst>
                              <p:par>
                                <p:cTn id="23" presetID="1" presetClass="exit" presetSubtype="0" fill="hold" nodeType="afterEffect">
                                  <p:stCondLst>
                                    <p:cond delay="0"/>
                                  </p:stCondLst>
                                  <p:childTnLst>
                                    <p:set>
                                      <p:cBhvr>
                                        <p:cTn id="24" dur="1" fill="hold">
                                          <p:stCondLst>
                                            <p:cond delay="0"/>
                                          </p:stCondLst>
                                        </p:cTn>
                                        <p:tgtEl>
                                          <p:spTgt spid="3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66667E-6 -2.59259E-6 L -0.4957 0.77222 " pathEditMode="relative" rAng="0" ptsTypes="AA">
                                      <p:cBhvr>
                                        <p:cTn id="32" dur="2000" fill="hold"/>
                                        <p:tgtEl>
                                          <p:spTgt spid="54"/>
                                        </p:tgtEl>
                                        <p:attrNameLst>
                                          <p:attrName>ppt_x</p:attrName>
                                          <p:attrName>ppt_y</p:attrName>
                                        </p:attrNameLst>
                                      </p:cBhvr>
                                      <p:rCtr x="-24792" y="38611"/>
                                    </p:animMotion>
                                  </p:childTnLst>
                                </p:cTn>
                              </p:par>
                            </p:childTnLst>
                          </p:cTn>
                        </p:par>
                        <p:par>
                          <p:cTn id="33" fill="hold">
                            <p:stCondLst>
                              <p:cond delay="2000"/>
                            </p:stCondLst>
                            <p:childTnLst>
                              <p:par>
                                <p:cTn id="34" presetID="1" presetClass="exit" presetSubtype="0" fill="hold" nodeType="afterEffect">
                                  <p:stCondLst>
                                    <p:cond delay="0"/>
                                  </p:stCondLst>
                                  <p:childTnLst>
                                    <p:set>
                                      <p:cBhvr>
                                        <p:cTn id="35" dur="1" fill="hold">
                                          <p:stCondLst>
                                            <p:cond delay="0"/>
                                          </p:stCondLst>
                                        </p:cTn>
                                        <p:tgtEl>
                                          <p:spTgt spid="5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00612 0.02523 L 0.1151 0.63958 " pathEditMode="relative" ptsTypes="AA">
                                      <p:cBhvr>
                                        <p:cTn id="43" dur="2000" fill="hold"/>
                                        <p:tgtEl>
                                          <p:spTgt spid="42"/>
                                        </p:tgtEl>
                                        <p:attrNameLst>
                                          <p:attrName>ppt_x</p:attrName>
                                          <p:attrName>ppt_y</p:attrName>
                                        </p:attrNameLst>
                                      </p:cBhvr>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70833E-6 -1.48148E-6 L -0.79896 0.48264 " pathEditMode="relative" rAng="0" ptsTypes="AA">
                                      <p:cBhvr>
                                        <p:cTn id="54" dur="2000" fill="hold"/>
                                        <p:tgtEl>
                                          <p:spTgt spid="66"/>
                                        </p:tgtEl>
                                        <p:attrNameLst>
                                          <p:attrName>ppt_x</p:attrName>
                                          <p:attrName>ppt_y</p:attrName>
                                        </p:attrNameLst>
                                      </p:cBhvr>
                                      <p:rCtr x="-39948" y="24120"/>
                                    </p:animMotion>
                                  </p:childTnLst>
                                </p:cTn>
                              </p:par>
                            </p:childTnLst>
                          </p:cTn>
                        </p:par>
                        <p:par>
                          <p:cTn id="55" fill="hold">
                            <p:stCondLst>
                              <p:cond delay="2000"/>
                            </p:stCondLst>
                            <p:childTnLst>
                              <p:par>
                                <p:cTn id="56" presetID="1" presetClass="exit" presetSubtype="0" fill="hold" nodeType="afterEffect">
                                  <p:stCondLst>
                                    <p:cond delay="0"/>
                                  </p:stCondLst>
                                  <p:childTnLst>
                                    <p:set>
                                      <p:cBhvr>
                                        <p:cTn id="57" dur="1" fill="hold">
                                          <p:stCondLst>
                                            <p:cond delay="0"/>
                                          </p:stCondLst>
                                        </p:cTn>
                                        <p:tgtEl>
                                          <p:spTgt spid="6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2226 0.03518 L -0.28255 0.80555 " pathEditMode="relative" ptsTypes="AA">
                                      <p:cBhvr>
                                        <p:cTn id="65" dur="2000" fill="hold"/>
                                        <p:tgtEl>
                                          <p:spTgt spid="60"/>
                                        </p:tgtEl>
                                        <p:attrNameLst>
                                          <p:attrName>ppt_x</p:attrName>
                                          <p:attrName>ppt_y</p:attrName>
                                        </p:attrNameLst>
                                      </p:cBhvr>
                                    </p:animMotion>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6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091 -0.00185 L -0.13632 0.74375 " pathEditMode="relative" ptsTypes="AA">
                                      <p:cBhvr>
                                        <p:cTn id="76" dur="2000" fill="hold"/>
                                        <p:tgtEl>
                                          <p:spTgt spid="20"/>
                                        </p:tgtEl>
                                        <p:attrNameLst>
                                          <p:attrName>ppt_x</p:attrName>
                                          <p:attrName>ppt_y</p:attrName>
                                        </p:attrNameLst>
                                      </p:cBhvr>
                                    </p:animMotion>
                                  </p:childTnLst>
                                </p:cTn>
                              </p:par>
                            </p:childTnLst>
                          </p:cTn>
                        </p:par>
                        <p:par>
                          <p:cTn id="77" fill="hold">
                            <p:stCondLst>
                              <p:cond delay="2000"/>
                            </p:stCondLst>
                            <p:childTnLst>
                              <p:par>
                                <p:cTn id="78" presetID="1" presetClass="exit" presetSubtype="0" fill="hold" nodeType="afterEffect">
                                  <p:stCondLst>
                                    <p:cond delay="0"/>
                                  </p:stCondLst>
                                  <p:childTnLst>
                                    <p:set>
                                      <p:cBhvr>
                                        <p:cTn id="79" dur="1" fill="hold">
                                          <p:stCondLst>
                                            <p:cond delay="0"/>
                                          </p:stCondLst>
                                        </p:cTn>
                                        <p:tgtEl>
                                          <p:spTgt spid="2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nodeType="clickEffect">
                                  <p:stCondLst>
                                    <p:cond delay="0"/>
                                  </p:stCondLst>
                                  <p:childTnLst>
                                    <p:animMotion origin="layout" path="M -0.00885 -0.03611 L -0.36679 0.98936 " pathEditMode="relative" rAng="0" ptsTypes="AA">
                                      <p:cBhvr>
                                        <p:cTn id="87" dur="2000" fill="hold"/>
                                        <p:tgtEl>
                                          <p:spTgt spid="51"/>
                                        </p:tgtEl>
                                        <p:attrNameLst>
                                          <p:attrName>ppt_x</p:attrName>
                                          <p:attrName>ppt_y</p:attrName>
                                        </p:attrNameLst>
                                      </p:cBhvr>
                                      <p:rCtr x="-17904" y="51273"/>
                                    </p:animMotion>
                                  </p:childTnLst>
                                </p:cTn>
                              </p:par>
                            </p:childTnLst>
                          </p:cTn>
                        </p:par>
                        <p:par>
                          <p:cTn id="88" fill="hold">
                            <p:stCondLst>
                              <p:cond delay="2000"/>
                            </p:stCondLst>
                            <p:childTnLst>
                              <p:par>
                                <p:cTn id="89" presetID="1" presetClass="exit" presetSubtype="0" fill="hold" nodeType="after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0.00091 0.02338 L 0.31381 0.55695 " pathEditMode="relative" ptsTypes="AA">
                                      <p:cBhvr>
                                        <p:cTn id="98" dur="2000" fill="hold"/>
                                        <p:tgtEl>
                                          <p:spTgt spid="45"/>
                                        </p:tgtEl>
                                        <p:attrNameLst>
                                          <p:attrName>ppt_x</p:attrName>
                                          <p:attrName>ppt_y</p:attrName>
                                        </p:attrNameLst>
                                      </p:cBhvr>
                                    </p:animMotion>
                                  </p:childTnLst>
                                </p:cTn>
                              </p:par>
                            </p:childTnLst>
                          </p:cTn>
                        </p:par>
                        <p:par>
                          <p:cTn id="99" fill="hold">
                            <p:stCondLst>
                              <p:cond delay="2000"/>
                            </p:stCondLst>
                            <p:childTnLst>
                              <p:par>
                                <p:cTn id="100" presetID="1" presetClass="exit" presetSubtype="0" fill="hold" nodeType="afterEffect">
                                  <p:stCondLst>
                                    <p:cond delay="0"/>
                                  </p:stCondLst>
                                  <p:childTnLst>
                                    <p:set>
                                      <p:cBhvr>
                                        <p:cTn id="101" dur="1" fill="hold">
                                          <p:stCondLst>
                                            <p:cond delay="0"/>
                                          </p:stCondLst>
                                        </p:cTn>
                                        <p:tgtEl>
                                          <p:spTgt spid="4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4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1.875E-6 -4.44444E-6 L 0.27695 0.59607 " pathEditMode="relative" rAng="0" ptsTypes="AA">
                                      <p:cBhvr>
                                        <p:cTn id="109" dur="2000" fill="hold"/>
                                        <p:tgtEl>
                                          <p:spTgt spid="48"/>
                                        </p:tgtEl>
                                        <p:attrNameLst>
                                          <p:attrName>ppt_x</p:attrName>
                                          <p:attrName>ppt_y</p:attrName>
                                        </p:attrNameLst>
                                      </p:cBhvr>
                                      <p:rCtr x="13841" y="29792"/>
                                    </p:animMotion>
                                  </p:childTnLst>
                                </p:cTn>
                              </p:par>
                            </p:childTnLst>
                          </p:cTn>
                        </p:par>
                        <p:par>
                          <p:cTn id="110" fill="hold">
                            <p:stCondLst>
                              <p:cond delay="2000"/>
                            </p:stCondLst>
                            <p:childTnLst>
                              <p:par>
                                <p:cTn id="111" presetID="1" presetClass="exit" presetSubtype="0" fill="hold" nodeType="afterEffect">
                                  <p:stCondLst>
                                    <p:cond delay="0"/>
                                  </p:stCondLst>
                                  <p:childTnLst>
                                    <p:set>
                                      <p:cBhvr>
                                        <p:cTn id="112" dur="1" fill="hold">
                                          <p:stCondLst>
                                            <p:cond delay="0"/>
                                          </p:stCondLst>
                                        </p:cTn>
                                        <p:tgtEl>
                                          <p:spTgt spid="4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0.01615 0.01851 L -0.00222 0.38194 " pathEditMode="relative" ptsTypes="AA">
                                      <p:cBhvr>
                                        <p:cTn id="120" dur="2000" fill="hold"/>
                                        <p:tgtEl>
                                          <p:spTgt spid="26"/>
                                        </p:tgtEl>
                                        <p:attrNameLst>
                                          <p:attrName>ppt_x</p:attrName>
                                          <p:attrName>ppt_y</p:attrName>
                                        </p:attrNameLst>
                                      </p:cBhvr>
                                    </p:animMotion>
                                  </p:childTnLst>
                                </p:cTn>
                              </p:par>
                            </p:childTnLst>
                          </p:cTn>
                        </p:par>
                        <p:par>
                          <p:cTn id="121" fill="hold">
                            <p:stCondLst>
                              <p:cond delay="2000"/>
                            </p:stCondLst>
                            <p:childTnLst>
                              <p:par>
                                <p:cTn id="122" presetID="1" presetClass="exit" presetSubtype="0" fill="hold" nodeType="afterEffect">
                                  <p:stCondLst>
                                    <p:cond delay="0"/>
                                  </p:stCondLst>
                                  <p:childTnLst>
                                    <p:set>
                                      <p:cBhvr>
                                        <p:cTn id="123" dur="1" fill="hold">
                                          <p:stCondLst>
                                            <p:cond delay="0"/>
                                          </p:stCondLst>
                                        </p:cTn>
                                        <p:tgtEl>
                                          <p:spTgt spid="2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57"/>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0" presetClass="path" presetSubtype="0" accel="50000" decel="50000" fill="hold" nodeType="clickEffect">
                                  <p:stCondLst>
                                    <p:cond delay="0"/>
                                  </p:stCondLst>
                                  <p:childTnLst>
                                    <p:animMotion origin="layout" path="M 0.00351 0.00463 L -0.41628 0.79792 " pathEditMode="relative" ptsTypes="AA">
                                      <p:cBhvr>
                                        <p:cTn id="131" dur="2000" fill="hold"/>
                                        <p:tgtEl>
                                          <p:spTgt spid="57"/>
                                        </p:tgtEl>
                                        <p:attrNameLst>
                                          <p:attrName>ppt_x</p:attrName>
                                          <p:attrName>ppt_y</p:attrName>
                                        </p:attrNameLst>
                                      </p:cBhvr>
                                    </p:animMotion>
                                  </p:childTnLst>
                                </p:cTn>
                              </p:par>
                            </p:childTnLst>
                          </p:cTn>
                        </p:par>
                        <p:par>
                          <p:cTn id="132" fill="hold">
                            <p:stCondLst>
                              <p:cond delay="2000"/>
                            </p:stCondLst>
                            <p:childTnLst>
                              <p:par>
                                <p:cTn id="133" presetID="1" presetClass="exit" presetSubtype="0" fill="hold" nodeType="afterEffect">
                                  <p:stCondLst>
                                    <p:cond delay="0"/>
                                  </p:stCondLst>
                                  <p:childTnLst>
                                    <p:set>
                                      <p:cBhvr>
                                        <p:cTn id="134" dur="1" fill="hold">
                                          <p:stCondLst>
                                            <p:cond delay="0"/>
                                          </p:stCondLst>
                                        </p:cTn>
                                        <p:tgtEl>
                                          <p:spTgt spid="5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0" presetClass="path" presetSubtype="0" accel="50000" decel="50000" fill="hold" nodeType="clickEffect">
                                  <p:stCondLst>
                                    <p:cond delay="0"/>
                                  </p:stCondLst>
                                  <p:childTnLst>
                                    <p:animMotion origin="layout" path="M 0.01941 0.01481 L 0.58737 0.38935 " pathEditMode="relative" ptsTypes="AA">
                                      <p:cBhvr>
                                        <p:cTn id="142" dur="2000" fill="hold"/>
                                        <p:tgtEl>
                                          <p:spTgt spid="39"/>
                                        </p:tgtEl>
                                        <p:attrNameLst>
                                          <p:attrName>ppt_x</p:attrName>
                                          <p:attrName>ppt_y</p:attrName>
                                        </p:attrNameLst>
                                      </p:cBhvr>
                                    </p:animMotion>
                                  </p:childTnLst>
                                </p:cTn>
                              </p:par>
                            </p:childTnLst>
                          </p:cTn>
                        </p:par>
                        <p:par>
                          <p:cTn id="143" fill="hold">
                            <p:stCondLst>
                              <p:cond delay="2000"/>
                            </p:stCondLst>
                            <p:childTnLst>
                              <p:par>
                                <p:cTn id="144" presetID="1" presetClass="exit" presetSubtype="0" fill="hold" nodeType="afterEffect">
                                  <p:stCondLst>
                                    <p:cond delay="0"/>
                                  </p:stCondLst>
                                  <p:childTnLst>
                                    <p:set>
                                      <p:cBhvr>
                                        <p:cTn id="145" dur="1" fill="hold">
                                          <p:stCondLst>
                                            <p:cond delay="0"/>
                                          </p:stCondLst>
                                        </p:cTn>
                                        <p:tgtEl>
                                          <p:spTgt spid="39"/>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36"/>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0.01432 0.04745 L -0.31745 0.47523 " pathEditMode="relative" ptsTypes="AA">
                                      <p:cBhvr>
                                        <p:cTn id="153" dur="2000" fill="hold"/>
                                        <p:tgtEl>
                                          <p:spTgt spid="36"/>
                                        </p:tgtEl>
                                        <p:attrNameLst>
                                          <p:attrName>ppt_x</p:attrName>
                                          <p:attrName>ppt_y</p:attrName>
                                        </p:attrNameLst>
                                      </p:cBhvr>
                                    </p:animMotion>
                                  </p:childTnLst>
                                </p:cTn>
                              </p:par>
                            </p:childTnLst>
                          </p:cTn>
                        </p:par>
                        <p:par>
                          <p:cTn id="154" fill="hold">
                            <p:stCondLst>
                              <p:cond delay="2000"/>
                            </p:stCondLst>
                            <p:childTnLst>
                              <p:par>
                                <p:cTn id="155" presetID="1" presetClass="exit" presetSubtype="0" fill="hold" nodeType="afterEffect">
                                  <p:stCondLst>
                                    <p:cond delay="0"/>
                                  </p:stCondLst>
                                  <p:childTnLst>
                                    <p:set>
                                      <p:cBhvr>
                                        <p:cTn id="156" dur="1" fill="hold">
                                          <p:stCondLst>
                                            <p:cond delay="0"/>
                                          </p:stCondLst>
                                        </p:cTn>
                                        <p:tgtEl>
                                          <p:spTgt spid="3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6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42" presetClass="path" presetSubtype="0" accel="50000" decel="50000" fill="hold" nodeType="clickEffect">
                                  <p:stCondLst>
                                    <p:cond delay="0"/>
                                  </p:stCondLst>
                                  <p:childTnLst>
                                    <p:animMotion origin="layout" path="M 0 3.33333E-6 L -0.27891 0.51759 " pathEditMode="relative" rAng="0" ptsTypes="AA">
                                      <p:cBhvr>
                                        <p:cTn id="164" dur="2000" fill="hold"/>
                                        <p:tgtEl>
                                          <p:spTgt spid="63"/>
                                        </p:tgtEl>
                                        <p:attrNameLst>
                                          <p:attrName>ppt_x</p:attrName>
                                          <p:attrName>ppt_y</p:attrName>
                                        </p:attrNameLst>
                                      </p:cBhvr>
                                      <p:rCtr x="-13945" y="25880"/>
                                    </p:animMotion>
                                  </p:childTnLst>
                                </p:cTn>
                              </p:par>
                            </p:childTnLst>
                          </p:cTn>
                        </p:par>
                        <p:par>
                          <p:cTn id="165" fill="hold">
                            <p:stCondLst>
                              <p:cond delay="2000"/>
                            </p:stCondLst>
                            <p:childTnLst>
                              <p:par>
                                <p:cTn id="166" presetID="1" presetClass="exit" presetSubtype="0" fill="hold" nodeType="afterEffect">
                                  <p:stCondLst>
                                    <p:cond delay="0"/>
                                  </p:stCondLst>
                                  <p:childTnLst>
                                    <p:set>
                                      <p:cBhvr>
                                        <p:cTn id="167" dur="1" fill="hold">
                                          <p:stCondLst>
                                            <p:cond delay="0"/>
                                          </p:stCondLst>
                                        </p:cTn>
                                        <p:tgtEl>
                                          <p:spTgt spid="63"/>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23"/>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42" presetClass="path" presetSubtype="0" accel="50000" decel="50000" fill="hold" nodeType="clickEffect">
                                  <p:stCondLst>
                                    <p:cond delay="0"/>
                                  </p:stCondLst>
                                  <p:childTnLst>
                                    <p:animMotion origin="layout" path="M 1.66667E-6 -4.81481E-6 L -0.52461 0.39329 " pathEditMode="relative" rAng="0" ptsTypes="AA">
                                      <p:cBhvr>
                                        <p:cTn id="175" dur="2000" fill="hold"/>
                                        <p:tgtEl>
                                          <p:spTgt spid="23"/>
                                        </p:tgtEl>
                                        <p:attrNameLst>
                                          <p:attrName>ppt_x</p:attrName>
                                          <p:attrName>ppt_y</p:attrName>
                                        </p:attrNameLst>
                                      </p:cBhvr>
                                      <p:rCtr x="-26237" y="19653"/>
                                    </p:animMotion>
                                  </p:childTnLst>
                                </p:cTn>
                              </p:par>
                            </p:childTnLst>
                          </p:cTn>
                        </p:par>
                        <p:par>
                          <p:cTn id="176" fill="hold">
                            <p:stCondLst>
                              <p:cond delay="2000"/>
                            </p:stCondLst>
                            <p:childTnLst>
                              <p:par>
                                <p:cTn id="177" presetID="1" presetClass="exit" presetSubtype="0" fill="hold" nodeType="afterEffect">
                                  <p:stCondLst>
                                    <p:cond delay="0"/>
                                  </p:stCondLst>
                                  <p:childTnLst>
                                    <p:set>
                                      <p:cBhvr>
                                        <p:cTn id="178" dur="1" fill="hold">
                                          <p:stCondLst>
                                            <p:cond delay="0"/>
                                          </p:stCondLst>
                                        </p:cTn>
                                        <p:tgtEl>
                                          <p:spTgt spid="23"/>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69"/>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7"/>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2"/>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42" presetClass="path" presetSubtype="0" accel="50000" decel="50000" fill="hold" nodeType="clickEffect">
                                  <p:stCondLst>
                                    <p:cond delay="0"/>
                                  </p:stCondLst>
                                  <p:childTnLst>
                                    <p:animMotion origin="layout" path="M 1.875E-6 1.85185E-6 L 0.01627 0.64791 " pathEditMode="relative" rAng="0" ptsTypes="AA">
                                      <p:cBhvr>
                                        <p:cTn id="192" dur="2000" fill="hold"/>
                                        <p:tgtEl>
                                          <p:spTgt spid="69"/>
                                        </p:tgtEl>
                                        <p:attrNameLst>
                                          <p:attrName>ppt_x</p:attrName>
                                          <p:attrName>ppt_y</p:attrName>
                                        </p:attrNameLst>
                                      </p:cBhvr>
                                      <p:rCtr x="807" y="32384"/>
                                    </p:animMotion>
                                  </p:childTnLst>
                                </p:cTn>
                              </p:par>
                              <p:par>
                                <p:cTn id="193" presetID="42" presetClass="path" presetSubtype="0" accel="50000" decel="50000" fill="hold" nodeType="withEffect">
                                  <p:stCondLst>
                                    <p:cond delay="0"/>
                                  </p:stCondLst>
                                  <p:childTnLst>
                                    <p:animMotion origin="layout" path="M -2.08333E-6 -1.48148E-6 L -0.01133 0.62083 " pathEditMode="relative" rAng="0" ptsTypes="AA">
                                      <p:cBhvr>
                                        <p:cTn id="194" dur="2000" fill="hold"/>
                                        <p:tgtEl>
                                          <p:spTgt spid="12"/>
                                        </p:tgtEl>
                                        <p:attrNameLst>
                                          <p:attrName>ppt_x</p:attrName>
                                          <p:attrName>ppt_y</p:attrName>
                                        </p:attrNameLst>
                                      </p:cBhvr>
                                      <p:rCtr x="-573" y="31042"/>
                                    </p:animMotion>
                                  </p:childTnLst>
                                </p:cTn>
                              </p:par>
                              <p:par>
                                <p:cTn id="195" presetID="42" presetClass="path" presetSubtype="0" accel="50000" decel="50000" fill="hold" nodeType="withEffect">
                                  <p:stCondLst>
                                    <p:cond delay="0"/>
                                  </p:stCondLst>
                                  <p:childTnLst>
                                    <p:animMotion origin="layout" path="M 4.16667E-6 -4.44444E-6 L -0.0017 0.65463 " pathEditMode="relative" rAng="0" ptsTypes="AA">
                                      <p:cBhvr>
                                        <p:cTn id="196" dur="2000" fill="hold"/>
                                        <p:tgtEl>
                                          <p:spTgt spid="7"/>
                                        </p:tgtEl>
                                        <p:attrNameLst>
                                          <p:attrName>ppt_x</p:attrName>
                                          <p:attrName>ppt_y</p:attrName>
                                        </p:attrNameLst>
                                      </p:cBhvr>
                                      <p:rCtr x="-91" y="32731"/>
                                    </p:animMotion>
                                  </p:childTnLst>
                                </p:cTn>
                              </p:par>
                            </p:childTnLst>
                          </p:cTn>
                        </p:par>
                        <p:par>
                          <p:cTn id="197" fill="hold">
                            <p:stCondLst>
                              <p:cond delay="2000"/>
                            </p:stCondLst>
                            <p:childTnLst>
                              <p:par>
                                <p:cTn id="198" presetID="1" presetClass="exit" presetSubtype="0" fill="hold" nodeType="afterEffect">
                                  <p:stCondLst>
                                    <p:cond delay="0"/>
                                  </p:stCondLst>
                                  <p:childTnLst>
                                    <p:set>
                                      <p:cBhvr>
                                        <p:cTn id="199" dur="1" fill="hold">
                                          <p:stCondLst>
                                            <p:cond delay="0"/>
                                          </p:stCondLst>
                                        </p:cTn>
                                        <p:tgtEl>
                                          <p:spTgt spid="69"/>
                                        </p:tgtEl>
                                        <p:attrNameLst>
                                          <p:attrName>style.visibility</p:attrName>
                                        </p:attrNameLst>
                                      </p:cBhvr>
                                      <p:to>
                                        <p:strVal val="hidden"/>
                                      </p:to>
                                    </p:set>
                                  </p:childTnLst>
                                </p:cTn>
                              </p:par>
                            </p:childTnLst>
                          </p:cTn>
                        </p:par>
                        <p:par>
                          <p:cTn id="200" fill="hold">
                            <p:stCondLst>
                              <p:cond delay="2000"/>
                            </p:stCondLst>
                            <p:childTnLst>
                              <p:par>
                                <p:cTn id="201" presetID="1" presetClass="exit" presetSubtype="0" fill="hold" nodeType="afterEffect">
                                  <p:stCondLst>
                                    <p:cond delay="0"/>
                                  </p:stCondLst>
                                  <p:childTnLst>
                                    <p:set>
                                      <p:cBhvr>
                                        <p:cTn id="202" dur="1" fill="hold">
                                          <p:stCondLst>
                                            <p:cond delay="0"/>
                                          </p:stCondLst>
                                        </p:cTn>
                                        <p:tgtEl>
                                          <p:spTgt spid="12"/>
                                        </p:tgtEl>
                                        <p:attrNameLst>
                                          <p:attrName>style.visibility</p:attrName>
                                        </p:attrNameLst>
                                      </p:cBhvr>
                                      <p:to>
                                        <p:strVal val="hidden"/>
                                      </p:to>
                                    </p:set>
                                  </p:childTnLst>
                                </p:cTn>
                              </p:par>
                            </p:childTnLst>
                          </p:cTn>
                        </p:par>
                        <p:par>
                          <p:cTn id="203" fill="hold">
                            <p:stCondLst>
                              <p:cond delay="2000"/>
                            </p:stCondLst>
                            <p:childTnLst>
                              <p:par>
                                <p:cTn id="204" presetID="1" presetClass="exit" presetSubtype="0" fill="hold" nodeType="afterEffect">
                                  <p:stCondLst>
                                    <p:cond delay="0"/>
                                  </p:stCondLst>
                                  <p:childTnLst>
                                    <p:set>
                                      <p:cBhvr>
                                        <p:cTn id="20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9" name="Group 8">
            <a:extLst>
              <a:ext uri="{FF2B5EF4-FFF2-40B4-BE49-F238E27FC236}">
                <a16:creationId xmlns:a16="http://schemas.microsoft.com/office/drawing/2014/main" id="{9DF3CFFD-B483-7D45-9E41-4F4D23830204}"/>
              </a:ext>
            </a:extLst>
          </p:cNvPr>
          <p:cNvGrpSpPr/>
          <p:nvPr/>
        </p:nvGrpSpPr>
        <p:grpSpPr>
          <a:xfrm>
            <a:off x="829445" y="3958852"/>
            <a:ext cx="1725503" cy="1594277"/>
            <a:chOff x="4672765" y="4262423"/>
            <a:chExt cx="1725503" cy="1594277"/>
          </a:xfrm>
        </p:grpSpPr>
        <p:sp>
          <p:nvSpPr>
            <p:cNvPr id="10" name="Rounded Rectangle 9">
              <a:extLst>
                <a:ext uri="{FF2B5EF4-FFF2-40B4-BE49-F238E27FC236}">
                  <a16:creationId xmlns:a16="http://schemas.microsoft.com/office/drawing/2014/main" id="{0E07F1D6-E159-E245-9953-AA4EFBDD6FE9}"/>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a:extLst>
                <a:ext uri="{FF2B5EF4-FFF2-40B4-BE49-F238E27FC236}">
                  <a16:creationId xmlns:a16="http://schemas.microsoft.com/office/drawing/2014/main" id="{2EC83458-6C40-D142-94F7-4EA1393E99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12" name="Group 11">
            <a:extLst>
              <a:ext uri="{FF2B5EF4-FFF2-40B4-BE49-F238E27FC236}">
                <a16:creationId xmlns:a16="http://schemas.microsoft.com/office/drawing/2014/main" id="{D106A3A5-A307-1B48-8E0E-5F110DD4E135}"/>
              </a:ext>
            </a:extLst>
          </p:cNvPr>
          <p:cNvGrpSpPr/>
          <p:nvPr/>
        </p:nvGrpSpPr>
        <p:grpSpPr>
          <a:xfrm>
            <a:off x="3925431" y="2764216"/>
            <a:ext cx="1725503" cy="1594277"/>
            <a:chOff x="4672765" y="4262423"/>
            <a:chExt cx="1725503" cy="1594277"/>
          </a:xfrm>
        </p:grpSpPr>
        <p:sp>
          <p:nvSpPr>
            <p:cNvPr id="13" name="Rounded Rectangle 12">
              <a:extLst>
                <a:ext uri="{FF2B5EF4-FFF2-40B4-BE49-F238E27FC236}">
                  <a16:creationId xmlns:a16="http://schemas.microsoft.com/office/drawing/2014/main" id="{40479727-EE36-4041-807E-11FAFA78A700}"/>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a:extLst>
                <a:ext uri="{FF2B5EF4-FFF2-40B4-BE49-F238E27FC236}">
                  <a16:creationId xmlns:a16="http://schemas.microsoft.com/office/drawing/2014/main" id="{4140D9B5-3F08-5F4D-A19B-D5E2FFD6C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15" name="Group 14">
            <a:extLst>
              <a:ext uri="{FF2B5EF4-FFF2-40B4-BE49-F238E27FC236}">
                <a16:creationId xmlns:a16="http://schemas.microsoft.com/office/drawing/2014/main" id="{97986684-31F6-1E41-B713-AB3ECEB0C6E8}"/>
              </a:ext>
            </a:extLst>
          </p:cNvPr>
          <p:cNvGrpSpPr/>
          <p:nvPr/>
        </p:nvGrpSpPr>
        <p:grpSpPr>
          <a:xfrm>
            <a:off x="5776925" y="2552113"/>
            <a:ext cx="1725503" cy="1594277"/>
            <a:chOff x="4672765" y="4262423"/>
            <a:chExt cx="1725503" cy="1594277"/>
          </a:xfrm>
        </p:grpSpPr>
        <p:sp>
          <p:nvSpPr>
            <p:cNvPr id="16" name="Rounded Rectangle 15">
              <a:extLst>
                <a:ext uri="{FF2B5EF4-FFF2-40B4-BE49-F238E27FC236}">
                  <a16:creationId xmlns:a16="http://schemas.microsoft.com/office/drawing/2014/main" id="{DC7DE0B6-E01F-EF41-ACAC-4C5659A88D98}"/>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a:extLst>
                <a:ext uri="{FF2B5EF4-FFF2-40B4-BE49-F238E27FC236}">
                  <a16:creationId xmlns:a16="http://schemas.microsoft.com/office/drawing/2014/main" id="{42FBF894-6801-D842-B7F1-1489026CB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18" name="Group 17">
            <a:extLst>
              <a:ext uri="{FF2B5EF4-FFF2-40B4-BE49-F238E27FC236}">
                <a16:creationId xmlns:a16="http://schemas.microsoft.com/office/drawing/2014/main" id="{0D97224B-F4D9-AD4C-B97E-A35DB3A466FD}"/>
              </a:ext>
            </a:extLst>
          </p:cNvPr>
          <p:cNvGrpSpPr/>
          <p:nvPr/>
        </p:nvGrpSpPr>
        <p:grpSpPr>
          <a:xfrm>
            <a:off x="9732868" y="3203948"/>
            <a:ext cx="1725503" cy="1594277"/>
            <a:chOff x="4672765" y="4262423"/>
            <a:chExt cx="1725503" cy="1594277"/>
          </a:xfrm>
        </p:grpSpPr>
        <p:sp>
          <p:nvSpPr>
            <p:cNvPr id="19" name="Rounded Rectangle 18">
              <a:extLst>
                <a:ext uri="{FF2B5EF4-FFF2-40B4-BE49-F238E27FC236}">
                  <a16:creationId xmlns:a16="http://schemas.microsoft.com/office/drawing/2014/main" id="{5CCD8A07-891C-B443-822B-03C84099C0E0}"/>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a:extLst>
                <a:ext uri="{FF2B5EF4-FFF2-40B4-BE49-F238E27FC236}">
                  <a16:creationId xmlns:a16="http://schemas.microsoft.com/office/drawing/2014/main" id="{5E41C19E-6F21-664C-9859-398F3330F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21" name="Group 20">
            <a:extLst>
              <a:ext uri="{FF2B5EF4-FFF2-40B4-BE49-F238E27FC236}">
                <a16:creationId xmlns:a16="http://schemas.microsoft.com/office/drawing/2014/main" id="{8A0CE303-AAA8-5641-9957-A5DC82F9395A}"/>
              </a:ext>
            </a:extLst>
          </p:cNvPr>
          <p:cNvGrpSpPr/>
          <p:nvPr/>
        </p:nvGrpSpPr>
        <p:grpSpPr>
          <a:xfrm>
            <a:off x="5960697" y="301312"/>
            <a:ext cx="1725503" cy="1594277"/>
            <a:chOff x="4672765" y="4262423"/>
            <a:chExt cx="1725503" cy="1594277"/>
          </a:xfrm>
        </p:grpSpPr>
        <p:sp>
          <p:nvSpPr>
            <p:cNvPr id="22" name="Rounded Rectangle 21">
              <a:extLst>
                <a:ext uri="{FF2B5EF4-FFF2-40B4-BE49-F238E27FC236}">
                  <a16:creationId xmlns:a16="http://schemas.microsoft.com/office/drawing/2014/main" id="{DDBC051B-46CE-874D-AC3B-4F595373BF6A}"/>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22">
              <a:extLst>
                <a:ext uri="{FF2B5EF4-FFF2-40B4-BE49-F238E27FC236}">
                  <a16:creationId xmlns:a16="http://schemas.microsoft.com/office/drawing/2014/main" id="{F9D92561-B6FB-AF46-A7AA-ED0FC948CD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24" name="Group 23">
            <a:extLst>
              <a:ext uri="{FF2B5EF4-FFF2-40B4-BE49-F238E27FC236}">
                <a16:creationId xmlns:a16="http://schemas.microsoft.com/office/drawing/2014/main" id="{F737AC25-2BF4-7346-8259-D810AEB85133}"/>
              </a:ext>
            </a:extLst>
          </p:cNvPr>
          <p:cNvGrpSpPr/>
          <p:nvPr/>
        </p:nvGrpSpPr>
        <p:grpSpPr>
          <a:xfrm>
            <a:off x="1241293" y="1277761"/>
            <a:ext cx="1725503" cy="1594277"/>
            <a:chOff x="4672765" y="4262423"/>
            <a:chExt cx="1725503" cy="1594277"/>
          </a:xfrm>
        </p:grpSpPr>
        <p:sp>
          <p:nvSpPr>
            <p:cNvPr id="25" name="Rounded Rectangle 24">
              <a:extLst>
                <a:ext uri="{FF2B5EF4-FFF2-40B4-BE49-F238E27FC236}">
                  <a16:creationId xmlns:a16="http://schemas.microsoft.com/office/drawing/2014/main" id="{B59E9B5F-0FF5-444A-9614-ACDCBA341190}"/>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a:extLst>
                <a:ext uri="{FF2B5EF4-FFF2-40B4-BE49-F238E27FC236}">
                  <a16:creationId xmlns:a16="http://schemas.microsoft.com/office/drawing/2014/main" id="{2F369722-B9AB-4F4D-BBCB-1AEA4B0BB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27" name="Group 26">
            <a:extLst>
              <a:ext uri="{FF2B5EF4-FFF2-40B4-BE49-F238E27FC236}">
                <a16:creationId xmlns:a16="http://schemas.microsoft.com/office/drawing/2014/main" id="{D68FB31D-FF6A-9F45-875A-2075C9CB58C0}"/>
              </a:ext>
            </a:extLst>
          </p:cNvPr>
          <p:cNvGrpSpPr/>
          <p:nvPr/>
        </p:nvGrpSpPr>
        <p:grpSpPr>
          <a:xfrm>
            <a:off x="4626926" y="4137589"/>
            <a:ext cx="1725503" cy="1594277"/>
            <a:chOff x="4672765" y="4262423"/>
            <a:chExt cx="1725503" cy="1594277"/>
          </a:xfrm>
        </p:grpSpPr>
        <p:sp>
          <p:nvSpPr>
            <p:cNvPr id="28" name="Rounded Rectangle 27">
              <a:extLst>
                <a:ext uri="{FF2B5EF4-FFF2-40B4-BE49-F238E27FC236}">
                  <a16:creationId xmlns:a16="http://schemas.microsoft.com/office/drawing/2014/main" id="{DE7896E1-8B71-E64B-BD95-BCFCC8743F5D}"/>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 name="Picture 28">
              <a:extLst>
                <a:ext uri="{FF2B5EF4-FFF2-40B4-BE49-F238E27FC236}">
                  <a16:creationId xmlns:a16="http://schemas.microsoft.com/office/drawing/2014/main" id="{26C71C3B-F22E-8541-A3CE-3E4BE8E1F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30" name="Group 29">
            <a:extLst>
              <a:ext uri="{FF2B5EF4-FFF2-40B4-BE49-F238E27FC236}">
                <a16:creationId xmlns:a16="http://schemas.microsoft.com/office/drawing/2014/main" id="{2BC42DDE-9D15-084C-AE08-3399E134C414}"/>
              </a:ext>
            </a:extLst>
          </p:cNvPr>
          <p:cNvGrpSpPr/>
          <p:nvPr/>
        </p:nvGrpSpPr>
        <p:grpSpPr>
          <a:xfrm>
            <a:off x="2256444" y="3161714"/>
            <a:ext cx="1725503" cy="1594277"/>
            <a:chOff x="4672765" y="4262423"/>
            <a:chExt cx="1725503" cy="1594277"/>
          </a:xfrm>
        </p:grpSpPr>
        <p:sp>
          <p:nvSpPr>
            <p:cNvPr id="31" name="Rounded Rectangle 30">
              <a:extLst>
                <a:ext uri="{FF2B5EF4-FFF2-40B4-BE49-F238E27FC236}">
                  <a16:creationId xmlns:a16="http://schemas.microsoft.com/office/drawing/2014/main" id="{C5A5F2C5-B680-9D4A-98D7-D1F75F8E6A2F}"/>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 name="Picture 31">
              <a:extLst>
                <a:ext uri="{FF2B5EF4-FFF2-40B4-BE49-F238E27FC236}">
                  <a16:creationId xmlns:a16="http://schemas.microsoft.com/office/drawing/2014/main" id="{7560EB8A-7E70-8A4C-924A-5B2531C0A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33" name="Group 32">
            <a:extLst>
              <a:ext uri="{FF2B5EF4-FFF2-40B4-BE49-F238E27FC236}">
                <a16:creationId xmlns:a16="http://schemas.microsoft.com/office/drawing/2014/main" id="{EAE11C6F-2C75-1A44-AB02-E6D61BB407A6}"/>
              </a:ext>
            </a:extLst>
          </p:cNvPr>
          <p:cNvGrpSpPr/>
          <p:nvPr/>
        </p:nvGrpSpPr>
        <p:grpSpPr>
          <a:xfrm>
            <a:off x="7179897" y="3508748"/>
            <a:ext cx="1725503" cy="1594277"/>
            <a:chOff x="4672765" y="4262423"/>
            <a:chExt cx="1725503" cy="1594277"/>
          </a:xfrm>
        </p:grpSpPr>
        <p:sp>
          <p:nvSpPr>
            <p:cNvPr id="34" name="Rounded Rectangle 33">
              <a:extLst>
                <a:ext uri="{FF2B5EF4-FFF2-40B4-BE49-F238E27FC236}">
                  <a16:creationId xmlns:a16="http://schemas.microsoft.com/office/drawing/2014/main" id="{FD2F862E-D489-694F-9C53-CF6A78B08098}"/>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34">
              <a:extLst>
                <a:ext uri="{FF2B5EF4-FFF2-40B4-BE49-F238E27FC236}">
                  <a16:creationId xmlns:a16="http://schemas.microsoft.com/office/drawing/2014/main" id="{67C04DB4-8B91-484B-B072-05BD4CC17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36" name="Group 35">
            <a:extLst>
              <a:ext uri="{FF2B5EF4-FFF2-40B4-BE49-F238E27FC236}">
                <a16:creationId xmlns:a16="http://schemas.microsoft.com/office/drawing/2014/main" id="{961EDC45-233B-DA45-8898-A037B235C6F2}"/>
              </a:ext>
            </a:extLst>
          </p:cNvPr>
          <p:cNvGrpSpPr/>
          <p:nvPr/>
        </p:nvGrpSpPr>
        <p:grpSpPr>
          <a:xfrm>
            <a:off x="7916162" y="1098451"/>
            <a:ext cx="1725503" cy="1594277"/>
            <a:chOff x="4672765" y="4262423"/>
            <a:chExt cx="1725503" cy="1594277"/>
          </a:xfrm>
        </p:grpSpPr>
        <p:sp>
          <p:nvSpPr>
            <p:cNvPr id="37" name="Rounded Rectangle 36">
              <a:extLst>
                <a:ext uri="{FF2B5EF4-FFF2-40B4-BE49-F238E27FC236}">
                  <a16:creationId xmlns:a16="http://schemas.microsoft.com/office/drawing/2014/main" id="{8C6FBE1F-9214-084D-9A4F-9E7F996A0EE9}"/>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a:extLst>
                <a:ext uri="{FF2B5EF4-FFF2-40B4-BE49-F238E27FC236}">
                  <a16:creationId xmlns:a16="http://schemas.microsoft.com/office/drawing/2014/main" id="{A7C485D0-038F-1C4C-93D7-1DC7DAAC7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39" name="Group 38">
            <a:extLst>
              <a:ext uri="{FF2B5EF4-FFF2-40B4-BE49-F238E27FC236}">
                <a16:creationId xmlns:a16="http://schemas.microsoft.com/office/drawing/2014/main" id="{635D5F45-4A51-804A-BF71-9AF14DF98377}"/>
              </a:ext>
            </a:extLst>
          </p:cNvPr>
          <p:cNvGrpSpPr/>
          <p:nvPr/>
        </p:nvGrpSpPr>
        <p:grpSpPr>
          <a:xfrm>
            <a:off x="3761563" y="1304871"/>
            <a:ext cx="1725503" cy="1594277"/>
            <a:chOff x="4672765" y="4262423"/>
            <a:chExt cx="1725503" cy="1594277"/>
          </a:xfrm>
        </p:grpSpPr>
        <p:sp>
          <p:nvSpPr>
            <p:cNvPr id="40" name="Rounded Rectangle 39">
              <a:extLst>
                <a:ext uri="{FF2B5EF4-FFF2-40B4-BE49-F238E27FC236}">
                  <a16:creationId xmlns:a16="http://schemas.microsoft.com/office/drawing/2014/main" id="{0AA199D6-FE06-0444-836B-DBB05D94B354}"/>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1" name="Picture 40">
              <a:extLst>
                <a:ext uri="{FF2B5EF4-FFF2-40B4-BE49-F238E27FC236}">
                  <a16:creationId xmlns:a16="http://schemas.microsoft.com/office/drawing/2014/main" id="{4AB6D1B7-5CBA-A749-9BAF-2C3F8FC11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42" name="Group 41">
            <a:extLst>
              <a:ext uri="{FF2B5EF4-FFF2-40B4-BE49-F238E27FC236}">
                <a16:creationId xmlns:a16="http://schemas.microsoft.com/office/drawing/2014/main" id="{B65A34FD-6741-7A49-94D1-A04F3204E0C8}"/>
              </a:ext>
            </a:extLst>
          </p:cNvPr>
          <p:cNvGrpSpPr/>
          <p:nvPr/>
        </p:nvGrpSpPr>
        <p:grpSpPr>
          <a:xfrm>
            <a:off x="2295252" y="153460"/>
            <a:ext cx="1725503" cy="1594277"/>
            <a:chOff x="4672765" y="4262423"/>
            <a:chExt cx="1725503" cy="1594277"/>
          </a:xfrm>
        </p:grpSpPr>
        <p:sp>
          <p:nvSpPr>
            <p:cNvPr id="43" name="Rounded Rectangle 42">
              <a:extLst>
                <a:ext uri="{FF2B5EF4-FFF2-40B4-BE49-F238E27FC236}">
                  <a16:creationId xmlns:a16="http://schemas.microsoft.com/office/drawing/2014/main" id="{648FBC7B-1C04-984C-9DB2-CC18CB83A098}"/>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4" name="Picture 43">
              <a:extLst>
                <a:ext uri="{FF2B5EF4-FFF2-40B4-BE49-F238E27FC236}">
                  <a16:creationId xmlns:a16="http://schemas.microsoft.com/office/drawing/2014/main" id="{049A8E09-87E6-684B-8611-1114B3EDB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45" name="Group 44">
            <a:extLst>
              <a:ext uri="{FF2B5EF4-FFF2-40B4-BE49-F238E27FC236}">
                <a16:creationId xmlns:a16="http://schemas.microsoft.com/office/drawing/2014/main" id="{FEB6E235-9B8C-4246-A0D7-6C793C176392}"/>
              </a:ext>
            </a:extLst>
          </p:cNvPr>
          <p:cNvGrpSpPr/>
          <p:nvPr/>
        </p:nvGrpSpPr>
        <p:grpSpPr>
          <a:xfrm>
            <a:off x="8582869" y="2117638"/>
            <a:ext cx="1725503" cy="1594277"/>
            <a:chOff x="4672765" y="4262423"/>
            <a:chExt cx="1725503" cy="1594277"/>
          </a:xfrm>
        </p:grpSpPr>
        <p:sp>
          <p:nvSpPr>
            <p:cNvPr id="46" name="Rounded Rectangle 45">
              <a:extLst>
                <a:ext uri="{FF2B5EF4-FFF2-40B4-BE49-F238E27FC236}">
                  <a16:creationId xmlns:a16="http://schemas.microsoft.com/office/drawing/2014/main" id="{75B1AD62-772D-5F43-A7C5-71541AF77117}"/>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7" name="Picture 46">
              <a:extLst>
                <a:ext uri="{FF2B5EF4-FFF2-40B4-BE49-F238E27FC236}">
                  <a16:creationId xmlns:a16="http://schemas.microsoft.com/office/drawing/2014/main" id="{6BAB55E2-0530-C248-925B-E791BAC45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spTree>
    <p:extLst>
      <p:ext uri="{BB962C8B-B14F-4D97-AF65-F5344CB8AC3E}">
        <p14:creationId xmlns:p14="http://schemas.microsoft.com/office/powerpoint/2010/main" val="168587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grpSp>
        <p:nvGrpSpPr>
          <p:cNvPr id="48" name="Group 47">
            <a:extLst>
              <a:ext uri="{FF2B5EF4-FFF2-40B4-BE49-F238E27FC236}">
                <a16:creationId xmlns:a16="http://schemas.microsoft.com/office/drawing/2014/main" id="{CC559739-170E-694D-BB77-E2D4C4037ABE}"/>
              </a:ext>
            </a:extLst>
          </p:cNvPr>
          <p:cNvGrpSpPr/>
          <p:nvPr/>
        </p:nvGrpSpPr>
        <p:grpSpPr>
          <a:xfrm>
            <a:off x="5430102" y="1480138"/>
            <a:ext cx="1725503" cy="1594277"/>
            <a:chOff x="10309235" y="4331176"/>
            <a:chExt cx="1725503" cy="1594277"/>
          </a:xfrm>
        </p:grpSpPr>
        <p:sp>
          <p:nvSpPr>
            <p:cNvPr id="49" name="Rounded Rectangle 48">
              <a:extLst>
                <a:ext uri="{FF2B5EF4-FFF2-40B4-BE49-F238E27FC236}">
                  <a16:creationId xmlns:a16="http://schemas.microsoft.com/office/drawing/2014/main" id="{FEACD180-D0E8-E849-B9EF-79B7E622F29B}"/>
                </a:ext>
              </a:extLst>
            </p:cNvPr>
            <p:cNvSpPr/>
            <p:nvPr/>
          </p:nvSpPr>
          <p:spPr>
            <a:xfrm>
              <a:off x="10309235" y="43311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0" name="Picture 2" descr="http://www.clker.com/cliparts/c/f/b/b/12585375491648303350podest.svg.med.png">
              <a:extLst>
                <a:ext uri="{FF2B5EF4-FFF2-40B4-BE49-F238E27FC236}">
                  <a16:creationId xmlns:a16="http://schemas.microsoft.com/office/drawing/2014/main" id="{A37E977E-DB2F-8749-B368-AD8C54B65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139" y="4983262"/>
              <a:ext cx="1444601" cy="823423"/>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a:extLst>
                <a:ext uri="{FF2B5EF4-FFF2-40B4-BE49-F238E27FC236}">
                  <a16:creationId xmlns:a16="http://schemas.microsoft.com/office/drawing/2014/main" id="{B388673F-60E6-D14E-9275-0AF129BA98A6}"/>
                </a:ext>
              </a:extLst>
            </p:cNvPr>
            <p:cNvCxnSpPr/>
            <p:nvPr/>
          </p:nvCxnSpPr>
          <p:spPr>
            <a:xfrm>
              <a:off x="10946452" y="4485495"/>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08B4EC7-BD42-A84D-B5B7-18C03708F1EC}"/>
              </a:ext>
            </a:extLst>
          </p:cNvPr>
          <p:cNvGrpSpPr/>
          <p:nvPr/>
        </p:nvGrpSpPr>
        <p:grpSpPr>
          <a:xfrm>
            <a:off x="1363733" y="1432744"/>
            <a:ext cx="1725503" cy="1594277"/>
            <a:chOff x="10309235" y="4331176"/>
            <a:chExt cx="1725503" cy="1594277"/>
          </a:xfrm>
        </p:grpSpPr>
        <p:sp>
          <p:nvSpPr>
            <p:cNvPr id="53" name="Rounded Rectangle 52">
              <a:extLst>
                <a:ext uri="{FF2B5EF4-FFF2-40B4-BE49-F238E27FC236}">
                  <a16:creationId xmlns:a16="http://schemas.microsoft.com/office/drawing/2014/main" id="{226E11A4-2BAB-434B-9927-1E53596B89C3}"/>
                </a:ext>
              </a:extLst>
            </p:cNvPr>
            <p:cNvSpPr/>
            <p:nvPr/>
          </p:nvSpPr>
          <p:spPr>
            <a:xfrm>
              <a:off x="10309235" y="43311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4" name="Picture 2" descr="http://www.clker.com/cliparts/c/f/b/b/12585375491648303350podest.svg.med.png">
              <a:extLst>
                <a:ext uri="{FF2B5EF4-FFF2-40B4-BE49-F238E27FC236}">
                  <a16:creationId xmlns:a16="http://schemas.microsoft.com/office/drawing/2014/main" id="{9AF754E4-0FFA-4F4D-83D1-8E80ACE32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139" y="4983262"/>
              <a:ext cx="1444601" cy="823423"/>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a:extLst>
                <a:ext uri="{FF2B5EF4-FFF2-40B4-BE49-F238E27FC236}">
                  <a16:creationId xmlns:a16="http://schemas.microsoft.com/office/drawing/2014/main" id="{47B67CD8-A6AD-9E48-A140-FD5606001107}"/>
                </a:ext>
              </a:extLst>
            </p:cNvPr>
            <p:cNvCxnSpPr/>
            <p:nvPr/>
          </p:nvCxnSpPr>
          <p:spPr>
            <a:xfrm>
              <a:off x="10946452" y="4485495"/>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18E126F8-41A3-3A49-A8CF-A52000431F5F}"/>
              </a:ext>
            </a:extLst>
          </p:cNvPr>
          <p:cNvGrpSpPr/>
          <p:nvPr/>
        </p:nvGrpSpPr>
        <p:grpSpPr>
          <a:xfrm>
            <a:off x="937872" y="564679"/>
            <a:ext cx="1725502" cy="1594277"/>
            <a:chOff x="223275" y="387017"/>
            <a:chExt cx="1725502" cy="1594277"/>
          </a:xfrm>
        </p:grpSpPr>
        <p:sp>
          <p:nvSpPr>
            <p:cNvPr id="57" name="Rounded Rectangle 56">
              <a:extLst>
                <a:ext uri="{FF2B5EF4-FFF2-40B4-BE49-F238E27FC236}">
                  <a16:creationId xmlns:a16="http://schemas.microsoft.com/office/drawing/2014/main" id="{923E499E-20E4-5B40-8548-E558C0B60A37}"/>
                </a:ext>
              </a:extLst>
            </p:cNvPr>
            <p:cNvSpPr/>
            <p:nvPr/>
          </p:nvSpPr>
          <p:spPr>
            <a:xfrm>
              <a:off x="223275" y="387017"/>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8" name="Picture 57">
              <a:extLst>
                <a:ext uri="{FF2B5EF4-FFF2-40B4-BE49-F238E27FC236}">
                  <a16:creationId xmlns:a16="http://schemas.microsoft.com/office/drawing/2014/main" id="{E3CA1E3F-83DF-F44B-9A04-ED0525EB9F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61" y="818908"/>
              <a:ext cx="1205307" cy="730489"/>
            </a:xfrm>
            <a:prstGeom prst="rect">
              <a:avLst/>
            </a:prstGeom>
          </p:spPr>
        </p:pic>
      </p:grpSp>
      <p:grpSp>
        <p:nvGrpSpPr>
          <p:cNvPr id="59" name="Group 58">
            <a:extLst>
              <a:ext uri="{FF2B5EF4-FFF2-40B4-BE49-F238E27FC236}">
                <a16:creationId xmlns:a16="http://schemas.microsoft.com/office/drawing/2014/main" id="{96EAEB45-9F70-7E46-B117-5C3E1E3DB705}"/>
              </a:ext>
            </a:extLst>
          </p:cNvPr>
          <p:cNvGrpSpPr/>
          <p:nvPr/>
        </p:nvGrpSpPr>
        <p:grpSpPr>
          <a:xfrm>
            <a:off x="2448022" y="395181"/>
            <a:ext cx="1725503" cy="1594277"/>
            <a:chOff x="2448022" y="395181"/>
            <a:chExt cx="1725503" cy="1594277"/>
          </a:xfrm>
        </p:grpSpPr>
        <p:sp>
          <p:nvSpPr>
            <p:cNvPr id="60" name="Rounded Rectangle 59">
              <a:extLst>
                <a:ext uri="{FF2B5EF4-FFF2-40B4-BE49-F238E27FC236}">
                  <a16:creationId xmlns:a16="http://schemas.microsoft.com/office/drawing/2014/main" id="{BEC1F8B4-6755-CB43-BE84-615F3FC904F4}"/>
                </a:ext>
              </a:extLst>
            </p:cNvPr>
            <p:cNvSpPr/>
            <p:nvPr/>
          </p:nvSpPr>
          <p:spPr>
            <a:xfrm>
              <a:off x="2448022" y="39518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 name="Picture 60">
              <a:extLst>
                <a:ext uri="{FF2B5EF4-FFF2-40B4-BE49-F238E27FC236}">
                  <a16:creationId xmlns:a16="http://schemas.microsoft.com/office/drawing/2014/main" id="{371E5BFB-F1A2-2B4A-BD52-19E67E88D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9383" y="658647"/>
              <a:ext cx="1045728" cy="1051009"/>
            </a:xfrm>
            <a:prstGeom prst="rect">
              <a:avLst/>
            </a:prstGeom>
          </p:spPr>
        </p:pic>
      </p:grpSp>
      <p:grpSp>
        <p:nvGrpSpPr>
          <p:cNvPr id="62" name="Group 61">
            <a:extLst>
              <a:ext uri="{FF2B5EF4-FFF2-40B4-BE49-F238E27FC236}">
                <a16:creationId xmlns:a16="http://schemas.microsoft.com/office/drawing/2014/main" id="{1C4CAB51-7B6A-5C44-A26D-E8BCE9989D6F}"/>
              </a:ext>
            </a:extLst>
          </p:cNvPr>
          <p:cNvGrpSpPr/>
          <p:nvPr/>
        </p:nvGrpSpPr>
        <p:grpSpPr>
          <a:xfrm>
            <a:off x="6897507" y="2261711"/>
            <a:ext cx="1725503" cy="1594277"/>
            <a:chOff x="6897507" y="2261711"/>
            <a:chExt cx="1725503" cy="1594277"/>
          </a:xfrm>
        </p:grpSpPr>
        <p:sp>
          <p:nvSpPr>
            <p:cNvPr id="63" name="Rounded Rectangle 62">
              <a:extLst>
                <a:ext uri="{FF2B5EF4-FFF2-40B4-BE49-F238E27FC236}">
                  <a16:creationId xmlns:a16="http://schemas.microsoft.com/office/drawing/2014/main" id="{F23F8464-FE92-E748-AE14-2CBEC2134B60}"/>
                </a:ext>
              </a:extLst>
            </p:cNvPr>
            <p:cNvSpPr/>
            <p:nvPr/>
          </p:nvSpPr>
          <p:spPr>
            <a:xfrm>
              <a:off x="6897507" y="22617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4" name="Picture 63">
              <a:extLst>
                <a:ext uri="{FF2B5EF4-FFF2-40B4-BE49-F238E27FC236}">
                  <a16:creationId xmlns:a16="http://schemas.microsoft.com/office/drawing/2014/main" id="{0E059DE2-2A66-CC4B-9459-F7878DBF5E51}"/>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57325" y="2395892"/>
              <a:ext cx="605864" cy="1286924"/>
            </a:xfrm>
            <a:prstGeom prst="rect">
              <a:avLst/>
            </a:prstGeom>
          </p:spPr>
        </p:pic>
      </p:grpSp>
      <p:grpSp>
        <p:nvGrpSpPr>
          <p:cNvPr id="65" name="Group 64">
            <a:extLst>
              <a:ext uri="{FF2B5EF4-FFF2-40B4-BE49-F238E27FC236}">
                <a16:creationId xmlns:a16="http://schemas.microsoft.com/office/drawing/2014/main" id="{4E68B2A9-4597-2442-810D-34ED1C498C9D}"/>
              </a:ext>
            </a:extLst>
          </p:cNvPr>
          <p:cNvGrpSpPr/>
          <p:nvPr/>
        </p:nvGrpSpPr>
        <p:grpSpPr>
          <a:xfrm>
            <a:off x="641903" y="2786945"/>
            <a:ext cx="1725503" cy="1594277"/>
            <a:chOff x="223274" y="4262424"/>
            <a:chExt cx="1725503" cy="1594277"/>
          </a:xfrm>
        </p:grpSpPr>
        <p:sp>
          <p:nvSpPr>
            <p:cNvPr id="66" name="Rounded Rectangle 65">
              <a:extLst>
                <a:ext uri="{FF2B5EF4-FFF2-40B4-BE49-F238E27FC236}">
                  <a16:creationId xmlns:a16="http://schemas.microsoft.com/office/drawing/2014/main" id="{EDB77240-D5BB-3F4D-A8CB-3A1ACD5233F9}"/>
                </a:ext>
              </a:extLst>
            </p:cNvPr>
            <p:cNvSpPr/>
            <p:nvPr/>
          </p:nvSpPr>
          <p:spPr>
            <a:xfrm>
              <a:off x="223274" y="426242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7" name="Group 66">
              <a:extLst>
                <a:ext uri="{FF2B5EF4-FFF2-40B4-BE49-F238E27FC236}">
                  <a16:creationId xmlns:a16="http://schemas.microsoft.com/office/drawing/2014/main" id="{6C8321C4-FDCF-E54F-AB39-F6284766B46E}"/>
                </a:ext>
              </a:extLst>
            </p:cNvPr>
            <p:cNvGrpSpPr/>
            <p:nvPr/>
          </p:nvGrpSpPr>
          <p:grpSpPr>
            <a:xfrm>
              <a:off x="367973" y="4485495"/>
              <a:ext cx="1364881" cy="1148130"/>
              <a:chOff x="9088545" y="3559051"/>
              <a:chExt cx="2347637" cy="1937254"/>
            </a:xfrm>
          </p:grpSpPr>
          <p:pic>
            <p:nvPicPr>
              <p:cNvPr id="68" name="Picture 67">
                <a:extLst>
                  <a:ext uri="{FF2B5EF4-FFF2-40B4-BE49-F238E27FC236}">
                    <a16:creationId xmlns:a16="http://schemas.microsoft.com/office/drawing/2014/main" id="{37405BD4-BD46-C94E-8006-E94A34EC60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69" name="Picture 68">
                <a:extLst>
                  <a:ext uri="{FF2B5EF4-FFF2-40B4-BE49-F238E27FC236}">
                    <a16:creationId xmlns:a16="http://schemas.microsoft.com/office/drawing/2014/main" id="{2B7AD52D-7212-5B4C-A3AF-9F1501DEB5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70" name="Picture 69">
                <a:extLst>
                  <a:ext uri="{FF2B5EF4-FFF2-40B4-BE49-F238E27FC236}">
                    <a16:creationId xmlns:a16="http://schemas.microsoft.com/office/drawing/2014/main" id="{F542C074-C80B-FA4E-B254-C47DAA9FAE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71" name="Picture 70">
                <a:extLst>
                  <a:ext uri="{FF2B5EF4-FFF2-40B4-BE49-F238E27FC236}">
                    <a16:creationId xmlns:a16="http://schemas.microsoft.com/office/drawing/2014/main" id="{F9A6CD0C-64A3-624F-9039-CC4641DF13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grpSp>
      <p:grpSp>
        <p:nvGrpSpPr>
          <p:cNvPr id="72" name="Group 71">
            <a:extLst>
              <a:ext uri="{FF2B5EF4-FFF2-40B4-BE49-F238E27FC236}">
                <a16:creationId xmlns:a16="http://schemas.microsoft.com/office/drawing/2014/main" id="{C65D464A-8AD5-9D47-B0B7-8F22030778C3}"/>
              </a:ext>
            </a:extLst>
          </p:cNvPr>
          <p:cNvGrpSpPr/>
          <p:nvPr/>
        </p:nvGrpSpPr>
        <p:grpSpPr>
          <a:xfrm>
            <a:off x="2950341" y="2753227"/>
            <a:ext cx="1725503" cy="1594277"/>
            <a:chOff x="2448020" y="4262425"/>
            <a:chExt cx="1725503" cy="1594277"/>
          </a:xfrm>
        </p:grpSpPr>
        <p:sp>
          <p:nvSpPr>
            <p:cNvPr id="73" name="Rounded Rectangle 72">
              <a:extLst>
                <a:ext uri="{FF2B5EF4-FFF2-40B4-BE49-F238E27FC236}">
                  <a16:creationId xmlns:a16="http://schemas.microsoft.com/office/drawing/2014/main" id="{BF693C99-49B3-AB40-B842-C1CD09ABEEE5}"/>
                </a:ext>
              </a:extLst>
            </p:cNvPr>
            <p:cNvSpPr/>
            <p:nvPr/>
          </p:nvSpPr>
          <p:spPr>
            <a:xfrm>
              <a:off x="2448020" y="426242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4" name="Picture 73">
              <a:extLst>
                <a:ext uri="{FF2B5EF4-FFF2-40B4-BE49-F238E27FC236}">
                  <a16:creationId xmlns:a16="http://schemas.microsoft.com/office/drawing/2014/main" id="{0C5551A4-29FC-2E4A-81C3-D797F2845F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9155" y="4525376"/>
              <a:ext cx="1040974" cy="1068368"/>
            </a:xfrm>
            <a:prstGeom prst="rect">
              <a:avLst/>
            </a:prstGeom>
          </p:spPr>
        </p:pic>
      </p:grpSp>
      <p:grpSp>
        <p:nvGrpSpPr>
          <p:cNvPr id="75" name="Group 74">
            <a:extLst>
              <a:ext uri="{FF2B5EF4-FFF2-40B4-BE49-F238E27FC236}">
                <a16:creationId xmlns:a16="http://schemas.microsoft.com/office/drawing/2014/main" id="{7A534C11-334C-1F45-8252-6E1DED1D74F7}"/>
              </a:ext>
            </a:extLst>
          </p:cNvPr>
          <p:cNvGrpSpPr/>
          <p:nvPr/>
        </p:nvGrpSpPr>
        <p:grpSpPr>
          <a:xfrm>
            <a:off x="4672766" y="2328802"/>
            <a:ext cx="1725503" cy="1594277"/>
            <a:chOff x="4672766" y="2328802"/>
            <a:chExt cx="1725503" cy="1594277"/>
          </a:xfrm>
        </p:grpSpPr>
        <p:sp>
          <p:nvSpPr>
            <p:cNvPr id="76" name="Rounded Rectangle 75">
              <a:extLst>
                <a:ext uri="{FF2B5EF4-FFF2-40B4-BE49-F238E27FC236}">
                  <a16:creationId xmlns:a16="http://schemas.microsoft.com/office/drawing/2014/main" id="{D0029263-89FE-704F-892A-6959D1EE8942}"/>
                </a:ext>
              </a:extLst>
            </p:cNvPr>
            <p:cNvSpPr/>
            <p:nvPr/>
          </p:nvSpPr>
          <p:spPr>
            <a:xfrm>
              <a:off x="4672766" y="232880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7" name="Picture 38" descr="Man and Woman Holding Hands on Facebook 2.2">
              <a:extLst>
                <a:ext uri="{FF2B5EF4-FFF2-40B4-BE49-F238E27FC236}">
                  <a16:creationId xmlns:a16="http://schemas.microsoft.com/office/drawing/2014/main" id="{3F8C92B3-10E7-EF4B-A37D-235AF3B1C9A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5753" y="2542824"/>
              <a:ext cx="1128090" cy="1128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39BFDE41-664E-7249-8FFE-28653ADA1247}"/>
              </a:ext>
            </a:extLst>
          </p:cNvPr>
          <p:cNvGrpSpPr/>
          <p:nvPr/>
        </p:nvGrpSpPr>
        <p:grpSpPr>
          <a:xfrm>
            <a:off x="2448020" y="2328803"/>
            <a:ext cx="1725503" cy="1594277"/>
            <a:chOff x="2448020" y="2328803"/>
            <a:chExt cx="1725503" cy="1594277"/>
          </a:xfrm>
        </p:grpSpPr>
        <p:sp>
          <p:nvSpPr>
            <p:cNvPr id="79" name="Rounded Rectangle 78">
              <a:extLst>
                <a:ext uri="{FF2B5EF4-FFF2-40B4-BE49-F238E27FC236}">
                  <a16:creationId xmlns:a16="http://schemas.microsoft.com/office/drawing/2014/main" id="{EE7A561A-9D16-444B-B078-13205908D781}"/>
                </a:ext>
              </a:extLst>
            </p:cNvPr>
            <p:cNvSpPr/>
            <p:nvPr/>
          </p:nvSpPr>
          <p:spPr>
            <a:xfrm>
              <a:off x="2448020" y="232880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0" name="Picture 2" descr="http://www.clker.com/cliparts/0/F/H/c/a/X/crossword-letter-tiles-hi.png">
              <a:extLst>
                <a:ext uri="{FF2B5EF4-FFF2-40B4-BE49-F238E27FC236}">
                  <a16:creationId xmlns:a16="http://schemas.microsoft.com/office/drawing/2014/main" id="{58814433-5628-A444-A136-6D191C27126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25304" y="2643134"/>
              <a:ext cx="1353885" cy="940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ADB1880A-4F58-9644-9EF1-CC6EEE307599}"/>
              </a:ext>
            </a:extLst>
          </p:cNvPr>
          <p:cNvGrpSpPr/>
          <p:nvPr/>
        </p:nvGrpSpPr>
        <p:grpSpPr>
          <a:xfrm>
            <a:off x="3761563" y="1304871"/>
            <a:ext cx="1725503" cy="1594277"/>
            <a:chOff x="4672765" y="4262423"/>
            <a:chExt cx="1725503" cy="1594277"/>
          </a:xfrm>
        </p:grpSpPr>
        <p:sp>
          <p:nvSpPr>
            <p:cNvPr id="82" name="Rounded Rectangle 81">
              <a:extLst>
                <a:ext uri="{FF2B5EF4-FFF2-40B4-BE49-F238E27FC236}">
                  <a16:creationId xmlns:a16="http://schemas.microsoft.com/office/drawing/2014/main" id="{3FC95477-1E44-9E46-A67C-50B7FD770712}"/>
                </a:ext>
              </a:extLst>
            </p:cNvPr>
            <p:cNvSpPr/>
            <p:nvPr/>
          </p:nvSpPr>
          <p:spPr>
            <a:xfrm>
              <a:off x="4672765"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3" name="Picture 82">
              <a:extLst>
                <a:ext uri="{FF2B5EF4-FFF2-40B4-BE49-F238E27FC236}">
                  <a16:creationId xmlns:a16="http://schemas.microsoft.com/office/drawing/2014/main" id="{E1129DF9-068F-5A48-9975-B5B08F410B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98796" y="4590451"/>
              <a:ext cx="442002" cy="884003"/>
            </a:xfrm>
            <a:prstGeom prst="rect">
              <a:avLst/>
            </a:prstGeom>
          </p:spPr>
        </p:pic>
      </p:grpSp>
      <p:grpSp>
        <p:nvGrpSpPr>
          <p:cNvPr id="84" name="Group 83">
            <a:extLst>
              <a:ext uri="{FF2B5EF4-FFF2-40B4-BE49-F238E27FC236}">
                <a16:creationId xmlns:a16="http://schemas.microsoft.com/office/drawing/2014/main" id="{3289A1C4-EA91-6548-BC16-C313C0CF622D}"/>
              </a:ext>
            </a:extLst>
          </p:cNvPr>
          <p:cNvGrpSpPr/>
          <p:nvPr/>
        </p:nvGrpSpPr>
        <p:grpSpPr>
          <a:xfrm>
            <a:off x="5719084" y="1102302"/>
            <a:ext cx="1725503" cy="1594277"/>
            <a:chOff x="6897506" y="4262422"/>
            <a:chExt cx="1725503" cy="1594277"/>
          </a:xfrm>
        </p:grpSpPr>
        <p:sp>
          <p:nvSpPr>
            <p:cNvPr id="85" name="Rounded Rectangle 84">
              <a:extLst>
                <a:ext uri="{FF2B5EF4-FFF2-40B4-BE49-F238E27FC236}">
                  <a16:creationId xmlns:a16="http://schemas.microsoft.com/office/drawing/2014/main" id="{206B44FA-740A-9047-9617-0C7B6E264DC5}"/>
                </a:ext>
              </a:extLst>
            </p:cNvPr>
            <p:cNvSpPr/>
            <p:nvPr/>
          </p:nvSpPr>
          <p:spPr>
            <a:xfrm>
              <a:off x="6897506" y="426242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6" name="Picture 85">
              <a:extLst>
                <a:ext uri="{FF2B5EF4-FFF2-40B4-BE49-F238E27FC236}">
                  <a16:creationId xmlns:a16="http://schemas.microsoft.com/office/drawing/2014/main" id="{38DE784F-ADA4-3648-A69D-BFD4762CDC0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9253" y="4525376"/>
              <a:ext cx="862007" cy="1060659"/>
            </a:xfrm>
            <a:prstGeom prst="rect">
              <a:avLst/>
            </a:prstGeom>
          </p:spPr>
        </p:pic>
      </p:grpSp>
      <p:grpSp>
        <p:nvGrpSpPr>
          <p:cNvPr id="87" name="Group 86">
            <a:extLst>
              <a:ext uri="{FF2B5EF4-FFF2-40B4-BE49-F238E27FC236}">
                <a16:creationId xmlns:a16="http://schemas.microsoft.com/office/drawing/2014/main" id="{490EDE7C-4056-674F-A066-687D34FB34EA}"/>
              </a:ext>
            </a:extLst>
          </p:cNvPr>
          <p:cNvGrpSpPr/>
          <p:nvPr/>
        </p:nvGrpSpPr>
        <p:grpSpPr>
          <a:xfrm>
            <a:off x="1791054" y="1736378"/>
            <a:ext cx="1725503" cy="1594277"/>
            <a:chOff x="223274" y="2340651"/>
            <a:chExt cx="1725503" cy="1594277"/>
          </a:xfrm>
        </p:grpSpPr>
        <p:sp>
          <p:nvSpPr>
            <p:cNvPr id="88" name="Rounded Rectangle 87">
              <a:extLst>
                <a:ext uri="{FF2B5EF4-FFF2-40B4-BE49-F238E27FC236}">
                  <a16:creationId xmlns:a16="http://schemas.microsoft.com/office/drawing/2014/main" id="{3A6F8417-5454-3941-BC19-54C930B70CCA}"/>
                </a:ext>
              </a:extLst>
            </p:cNvPr>
            <p:cNvSpPr/>
            <p:nvPr/>
          </p:nvSpPr>
          <p:spPr>
            <a:xfrm>
              <a:off x="223274" y="234065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TextBox 88">
              <a:extLst>
                <a:ext uri="{FF2B5EF4-FFF2-40B4-BE49-F238E27FC236}">
                  <a16:creationId xmlns:a16="http://schemas.microsoft.com/office/drawing/2014/main" id="{4C5CF16B-F524-824D-AEB4-AEBD0F7115C3}"/>
                </a:ext>
              </a:extLst>
            </p:cNvPr>
            <p:cNvSpPr txBox="1"/>
            <p:nvPr/>
          </p:nvSpPr>
          <p:spPr>
            <a:xfrm>
              <a:off x="617648" y="2790443"/>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grpSp>
      <p:grpSp>
        <p:nvGrpSpPr>
          <p:cNvPr id="90" name="Group 89">
            <a:extLst>
              <a:ext uri="{FF2B5EF4-FFF2-40B4-BE49-F238E27FC236}">
                <a16:creationId xmlns:a16="http://schemas.microsoft.com/office/drawing/2014/main" id="{6E8B14D4-D355-564C-8D8D-3452D4609EE3}"/>
              </a:ext>
            </a:extLst>
          </p:cNvPr>
          <p:cNvGrpSpPr/>
          <p:nvPr/>
        </p:nvGrpSpPr>
        <p:grpSpPr>
          <a:xfrm>
            <a:off x="4652624" y="236626"/>
            <a:ext cx="1725503" cy="1594277"/>
            <a:chOff x="4672765" y="387015"/>
            <a:chExt cx="1725503" cy="1594277"/>
          </a:xfrm>
        </p:grpSpPr>
        <p:sp>
          <p:nvSpPr>
            <p:cNvPr id="91" name="Rounded Rectangle 90">
              <a:extLst>
                <a:ext uri="{FF2B5EF4-FFF2-40B4-BE49-F238E27FC236}">
                  <a16:creationId xmlns:a16="http://schemas.microsoft.com/office/drawing/2014/main" id="{5CCC377C-E53F-864D-AD44-4AE045581591}"/>
                </a:ext>
              </a:extLst>
            </p:cNvPr>
            <p:cNvSpPr/>
            <p:nvPr/>
          </p:nvSpPr>
          <p:spPr>
            <a:xfrm>
              <a:off x="4672765" y="3870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 name="Picture 4" descr="Related image">
              <a:extLst>
                <a:ext uri="{FF2B5EF4-FFF2-40B4-BE49-F238E27FC236}">
                  <a16:creationId xmlns:a16="http://schemas.microsoft.com/office/drawing/2014/main" id="{4B4B9B17-7F05-1547-98DF-B1DA84F5E19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23656" y="555551"/>
              <a:ext cx="1192281" cy="11922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3" name="Group 92">
            <a:extLst>
              <a:ext uri="{FF2B5EF4-FFF2-40B4-BE49-F238E27FC236}">
                <a16:creationId xmlns:a16="http://schemas.microsoft.com/office/drawing/2014/main" id="{CBDBB817-121A-8540-9F85-778F255F2926}"/>
              </a:ext>
            </a:extLst>
          </p:cNvPr>
          <p:cNvGrpSpPr/>
          <p:nvPr/>
        </p:nvGrpSpPr>
        <p:grpSpPr>
          <a:xfrm>
            <a:off x="6897508" y="395181"/>
            <a:ext cx="1725503" cy="1594277"/>
            <a:chOff x="6897508" y="395181"/>
            <a:chExt cx="1725503" cy="1594277"/>
          </a:xfrm>
        </p:grpSpPr>
        <p:sp>
          <p:nvSpPr>
            <p:cNvPr id="94" name="Rounded Rectangle 93">
              <a:extLst>
                <a:ext uri="{FF2B5EF4-FFF2-40B4-BE49-F238E27FC236}">
                  <a16:creationId xmlns:a16="http://schemas.microsoft.com/office/drawing/2014/main" id="{9F6E1080-FFE1-6D45-8861-E45E2B9D4F6B}"/>
                </a:ext>
              </a:extLst>
            </p:cNvPr>
            <p:cNvSpPr/>
            <p:nvPr/>
          </p:nvSpPr>
          <p:spPr>
            <a:xfrm>
              <a:off x="6897508" y="39518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5" name="Picture 94">
              <a:extLst>
                <a:ext uri="{FF2B5EF4-FFF2-40B4-BE49-F238E27FC236}">
                  <a16:creationId xmlns:a16="http://schemas.microsoft.com/office/drawing/2014/main" id="{EF0C93F5-0DA1-9643-8385-9CD5A116FD4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57325" y="472426"/>
              <a:ext cx="726602" cy="1453204"/>
            </a:xfrm>
            <a:prstGeom prst="rect">
              <a:avLst/>
            </a:prstGeom>
          </p:spPr>
        </p:pic>
      </p:grpSp>
      <p:grpSp>
        <p:nvGrpSpPr>
          <p:cNvPr id="96" name="Group 95">
            <a:extLst>
              <a:ext uri="{FF2B5EF4-FFF2-40B4-BE49-F238E27FC236}">
                <a16:creationId xmlns:a16="http://schemas.microsoft.com/office/drawing/2014/main" id="{2D8C1217-FA39-5F42-BAD0-9E5991296E16}"/>
              </a:ext>
            </a:extLst>
          </p:cNvPr>
          <p:cNvGrpSpPr/>
          <p:nvPr/>
        </p:nvGrpSpPr>
        <p:grpSpPr>
          <a:xfrm>
            <a:off x="10243222" y="135409"/>
            <a:ext cx="1725503" cy="1594277"/>
            <a:chOff x="10243222" y="135409"/>
            <a:chExt cx="1725503" cy="1594277"/>
          </a:xfrm>
        </p:grpSpPr>
        <p:sp>
          <p:nvSpPr>
            <p:cNvPr id="97" name="Rounded Rectangle 96">
              <a:extLst>
                <a:ext uri="{FF2B5EF4-FFF2-40B4-BE49-F238E27FC236}">
                  <a16:creationId xmlns:a16="http://schemas.microsoft.com/office/drawing/2014/main" id="{B18DA06D-A4A9-5249-B6DB-ED82680EFA79}"/>
                </a:ext>
              </a:extLst>
            </p:cNvPr>
            <p:cNvSpPr/>
            <p:nvPr/>
          </p:nvSpPr>
          <p:spPr>
            <a:xfrm>
              <a:off x="10243222" y="135409"/>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8" name="Picture 97" descr="http://www.clker.com/cliparts/c/f/b/a/1195444816475588749Gerald_G_Lady_Face_Cartoon.svg.hi.png">
              <a:extLst>
                <a:ext uri="{FF2B5EF4-FFF2-40B4-BE49-F238E27FC236}">
                  <a16:creationId xmlns:a16="http://schemas.microsoft.com/office/drawing/2014/main" id="{0F9D5A7A-E768-BC4C-87D9-B5A5064E9C4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48865" y="303192"/>
              <a:ext cx="1198325" cy="12292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a:extLst>
              <a:ext uri="{FF2B5EF4-FFF2-40B4-BE49-F238E27FC236}">
                <a16:creationId xmlns:a16="http://schemas.microsoft.com/office/drawing/2014/main" id="{557F428D-A0E1-A74D-A215-71D8E617A985}"/>
              </a:ext>
            </a:extLst>
          </p:cNvPr>
          <p:cNvGrpSpPr/>
          <p:nvPr/>
        </p:nvGrpSpPr>
        <p:grpSpPr>
          <a:xfrm>
            <a:off x="8591344" y="166396"/>
            <a:ext cx="1725503" cy="1594277"/>
            <a:chOff x="8591344" y="166396"/>
            <a:chExt cx="1725503" cy="1594277"/>
          </a:xfrm>
        </p:grpSpPr>
        <p:sp>
          <p:nvSpPr>
            <p:cNvPr id="100" name="Rounded Rectangle 99">
              <a:extLst>
                <a:ext uri="{FF2B5EF4-FFF2-40B4-BE49-F238E27FC236}">
                  <a16:creationId xmlns:a16="http://schemas.microsoft.com/office/drawing/2014/main" id="{FDA00B3A-595A-E747-8087-85691FC34C69}"/>
                </a:ext>
              </a:extLst>
            </p:cNvPr>
            <p:cNvSpPr/>
            <p:nvPr/>
          </p:nvSpPr>
          <p:spPr>
            <a:xfrm>
              <a:off x="8591344" y="16639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1" name="Picture 4" descr="http://www.clker.com/cliparts/9/6/9/1/1194985251383288862paper_RPSWB.svg.hi.png">
              <a:extLst>
                <a:ext uri="{FF2B5EF4-FFF2-40B4-BE49-F238E27FC236}">
                  <a16:creationId xmlns:a16="http://schemas.microsoft.com/office/drawing/2014/main" id="{066A567B-E116-8B49-B9DF-4372CD0C2CA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6200000">
              <a:off x="8875786" y="639194"/>
              <a:ext cx="1260008" cy="5880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id="{8772B787-2C20-9947-8107-23FCBFC5838D}"/>
              </a:ext>
            </a:extLst>
          </p:cNvPr>
          <p:cNvGrpSpPr/>
          <p:nvPr/>
        </p:nvGrpSpPr>
        <p:grpSpPr>
          <a:xfrm>
            <a:off x="8663622" y="2274806"/>
            <a:ext cx="1725503" cy="1594277"/>
            <a:chOff x="8663622" y="2274806"/>
            <a:chExt cx="1725503" cy="1594277"/>
          </a:xfrm>
        </p:grpSpPr>
        <p:sp>
          <p:nvSpPr>
            <p:cNvPr id="103" name="Rounded Rectangle 102">
              <a:extLst>
                <a:ext uri="{FF2B5EF4-FFF2-40B4-BE49-F238E27FC236}">
                  <a16:creationId xmlns:a16="http://schemas.microsoft.com/office/drawing/2014/main" id="{427E9333-21E2-D947-8472-1C2D9636F786}"/>
                </a:ext>
              </a:extLst>
            </p:cNvPr>
            <p:cNvSpPr/>
            <p:nvPr/>
          </p:nvSpPr>
          <p:spPr>
            <a:xfrm>
              <a:off x="8663622" y="227480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4" name="Picture 8" descr="http://www.clker.com/cliparts/H/e/L/H/P/2/school-building-hi.png">
              <a:extLst>
                <a:ext uri="{FF2B5EF4-FFF2-40B4-BE49-F238E27FC236}">
                  <a16:creationId xmlns:a16="http://schemas.microsoft.com/office/drawing/2014/main" id="{F0AF501F-4C9B-0E4A-8340-9F1F9BAF3D9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46309" y="2690088"/>
              <a:ext cx="1486735" cy="7607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a:extLst>
              <a:ext uri="{FF2B5EF4-FFF2-40B4-BE49-F238E27FC236}">
                <a16:creationId xmlns:a16="http://schemas.microsoft.com/office/drawing/2014/main" id="{F4F43C28-2C87-8943-87AE-44BF934ED204}"/>
              </a:ext>
            </a:extLst>
          </p:cNvPr>
          <p:cNvGrpSpPr/>
          <p:nvPr/>
        </p:nvGrpSpPr>
        <p:grpSpPr>
          <a:xfrm>
            <a:off x="10243221" y="2076637"/>
            <a:ext cx="1725503" cy="1594277"/>
            <a:chOff x="10243221" y="2076637"/>
            <a:chExt cx="1725503" cy="1594277"/>
          </a:xfrm>
        </p:grpSpPr>
        <p:sp>
          <p:nvSpPr>
            <p:cNvPr id="106" name="Rounded Rectangle 105">
              <a:extLst>
                <a:ext uri="{FF2B5EF4-FFF2-40B4-BE49-F238E27FC236}">
                  <a16:creationId xmlns:a16="http://schemas.microsoft.com/office/drawing/2014/main" id="{6C5844C0-EDE0-4247-9C29-B67DE0DC4CAC}"/>
                </a:ext>
              </a:extLst>
            </p:cNvPr>
            <p:cNvSpPr/>
            <p:nvPr/>
          </p:nvSpPr>
          <p:spPr>
            <a:xfrm>
              <a:off x="10243221" y="2076637"/>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7" name="Picture 106">
              <a:extLst>
                <a:ext uri="{FF2B5EF4-FFF2-40B4-BE49-F238E27FC236}">
                  <a16:creationId xmlns:a16="http://schemas.microsoft.com/office/drawing/2014/main" id="{8D58D409-F446-CA48-8200-E5A8518D9FE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35194" y="2261711"/>
              <a:ext cx="741556" cy="1329204"/>
            </a:xfrm>
            <a:prstGeom prst="rect">
              <a:avLst/>
            </a:prstGeom>
          </p:spPr>
        </p:pic>
      </p:grpSp>
      <p:grpSp>
        <p:nvGrpSpPr>
          <p:cNvPr id="108" name="Group 107">
            <a:extLst>
              <a:ext uri="{FF2B5EF4-FFF2-40B4-BE49-F238E27FC236}">
                <a16:creationId xmlns:a16="http://schemas.microsoft.com/office/drawing/2014/main" id="{7DCBF7E7-71A1-E34D-8FA0-E30355ADF33E}"/>
              </a:ext>
            </a:extLst>
          </p:cNvPr>
          <p:cNvGrpSpPr/>
          <p:nvPr/>
        </p:nvGrpSpPr>
        <p:grpSpPr>
          <a:xfrm>
            <a:off x="9410206" y="1248511"/>
            <a:ext cx="1725503" cy="1594277"/>
            <a:chOff x="10309235" y="4331176"/>
            <a:chExt cx="1725503" cy="1594277"/>
          </a:xfrm>
        </p:grpSpPr>
        <p:sp>
          <p:nvSpPr>
            <p:cNvPr id="109" name="Rounded Rectangle 108">
              <a:extLst>
                <a:ext uri="{FF2B5EF4-FFF2-40B4-BE49-F238E27FC236}">
                  <a16:creationId xmlns:a16="http://schemas.microsoft.com/office/drawing/2014/main" id="{F6AEA63B-2C31-A242-8759-AF74ABDDD254}"/>
                </a:ext>
              </a:extLst>
            </p:cNvPr>
            <p:cNvSpPr/>
            <p:nvPr/>
          </p:nvSpPr>
          <p:spPr>
            <a:xfrm>
              <a:off x="10309235" y="4331176"/>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0" name="Picture 2" descr="http://www.clker.com/cliparts/c/f/b/b/12585375491648303350podest.svg.med.png">
              <a:extLst>
                <a:ext uri="{FF2B5EF4-FFF2-40B4-BE49-F238E27FC236}">
                  <a16:creationId xmlns:a16="http://schemas.microsoft.com/office/drawing/2014/main" id="{E6679C93-85C4-4D4D-A9A0-636E67C98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139" y="4983262"/>
              <a:ext cx="1444601" cy="823423"/>
            </a:xfrm>
            <a:prstGeom prst="rect">
              <a:avLst/>
            </a:prstGeom>
            <a:noFill/>
            <a:extLst>
              <a:ext uri="{909E8E84-426E-40DD-AFC4-6F175D3DCCD1}">
                <a14:hiddenFill xmlns:a14="http://schemas.microsoft.com/office/drawing/2010/main">
                  <a:solidFill>
                    <a:srgbClr val="FFFFFF"/>
                  </a:solidFill>
                </a14:hiddenFill>
              </a:ext>
            </a:extLst>
          </p:spPr>
        </p:pic>
        <p:cxnSp>
          <p:nvCxnSpPr>
            <p:cNvPr id="111" name="Straight Arrow Connector 110">
              <a:extLst>
                <a:ext uri="{FF2B5EF4-FFF2-40B4-BE49-F238E27FC236}">
                  <a16:creationId xmlns:a16="http://schemas.microsoft.com/office/drawing/2014/main" id="{5CDB2E53-C4F7-EF48-9388-91A3ABA2BA83}"/>
                </a:ext>
              </a:extLst>
            </p:cNvPr>
            <p:cNvCxnSpPr/>
            <p:nvPr/>
          </p:nvCxnSpPr>
          <p:spPr>
            <a:xfrm>
              <a:off x="10946452" y="4485495"/>
              <a:ext cx="225534" cy="439289"/>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3F152A4B-3F0A-E14B-A9F3-2A70A2261B23}"/>
              </a:ext>
            </a:extLst>
          </p:cNvPr>
          <p:cNvSpPr/>
          <p:nvPr/>
        </p:nvSpPr>
        <p:spPr>
          <a:xfrm>
            <a:off x="4098628" y="5013742"/>
            <a:ext cx="3934378" cy="1371600"/>
          </a:xfrm>
          <a:prstGeom prst="rect">
            <a:avLst/>
          </a:prstGeom>
          <a:solidFill>
            <a:srgbClr val="EA2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entury Gothic" panose="020B0502020202020204" pitchFamily="34" charset="0"/>
              </a:rPr>
              <a:t>EINE</a:t>
            </a:r>
          </a:p>
        </p:txBody>
      </p:sp>
      <p:sp>
        <p:nvSpPr>
          <p:cNvPr id="113" name="Rectangle 112">
            <a:extLst>
              <a:ext uri="{FF2B5EF4-FFF2-40B4-BE49-F238E27FC236}">
                <a16:creationId xmlns:a16="http://schemas.microsoft.com/office/drawing/2014/main" id="{52F561A2-0A5F-BC46-A59E-B6E42672AC92}"/>
              </a:ext>
            </a:extLst>
          </p:cNvPr>
          <p:cNvSpPr/>
          <p:nvPr/>
        </p:nvSpPr>
        <p:spPr>
          <a:xfrm>
            <a:off x="0" y="5008536"/>
            <a:ext cx="4128811" cy="13716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entury Gothic" panose="020B0502020202020204" pitchFamily="34" charset="0"/>
              </a:rPr>
              <a:t>EIN</a:t>
            </a:r>
          </a:p>
        </p:txBody>
      </p:sp>
      <p:sp>
        <p:nvSpPr>
          <p:cNvPr id="114" name="Rectangle 113">
            <a:extLst>
              <a:ext uri="{FF2B5EF4-FFF2-40B4-BE49-F238E27FC236}">
                <a16:creationId xmlns:a16="http://schemas.microsoft.com/office/drawing/2014/main" id="{B9683074-ED29-2441-AE52-E866C68FDE5F}"/>
              </a:ext>
            </a:extLst>
          </p:cNvPr>
          <p:cNvSpPr/>
          <p:nvPr/>
        </p:nvSpPr>
        <p:spPr>
          <a:xfrm>
            <a:off x="8033006" y="5013974"/>
            <a:ext cx="4158994" cy="1371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entury Gothic" panose="020B0502020202020204" pitchFamily="34" charset="0"/>
              </a:rPr>
              <a:t>EIN</a:t>
            </a:r>
          </a:p>
        </p:txBody>
      </p:sp>
    </p:spTree>
    <p:extLst>
      <p:ext uri="{BB962C8B-B14F-4D97-AF65-F5344CB8AC3E}">
        <p14:creationId xmlns:p14="http://schemas.microsoft.com/office/powerpoint/2010/main" val="298595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081 -0.01667 L -0.02396 0.73519 " pathEditMode="relative" rAng="0" ptsTypes="AA">
                                      <p:cBhvr>
                                        <p:cTn id="10" dur="2000" fill="hold"/>
                                        <p:tgtEl>
                                          <p:spTgt spid="56"/>
                                        </p:tgtEl>
                                        <p:attrNameLst>
                                          <p:attrName>ppt_x</p:attrName>
                                          <p:attrName>ppt_y</p:attrName>
                                        </p:attrNameLst>
                                      </p:cBhvr>
                                      <p:rCtr x="-664" y="37593"/>
                                    </p:animMotion>
                                  </p:childTnLst>
                                </p:cTn>
                              </p:par>
                            </p:childTnLst>
                          </p:cTn>
                        </p:par>
                        <p:par>
                          <p:cTn id="11" fill="hold">
                            <p:stCondLst>
                              <p:cond delay="2000"/>
                            </p:stCondLst>
                            <p:childTnLst>
                              <p:par>
                                <p:cTn id="12" presetID="1" presetClass="exit" presetSubtype="0" fill="hold" nodeType="afterEffect">
                                  <p:stCondLst>
                                    <p:cond delay="0"/>
                                  </p:stCondLst>
                                  <p:childTnLst>
                                    <p:set>
                                      <p:cBhvr>
                                        <p:cTn id="13" dur="1" fill="hold">
                                          <p:stCondLst>
                                            <p:cond delay="0"/>
                                          </p:stCondLst>
                                        </p:cTn>
                                        <p:tgtEl>
                                          <p:spTgt spid="5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08333E-7 -2.59259E-6 L 0.29805 0.60324 " pathEditMode="relative" rAng="0" ptsTypes="AA">
                                      <p:cBhvr>
                                        <p:cTn id="21" dur="2000" fill="hold"/>
                                        <p:tgtEl>
                                          <p:spTgt spid="72"/>
                                        </p:tgtEl>
                                        <p:attrNameLst>
                                          <p:attrName>ppt_x</p:attrName>
                                          <p:attrName>ppt_y</p:attrName>
                                        </p:attrNameLst>
                                      </p:cBhvr>
                                      <p:rCtr x="14896" y="30162"/>
                                    </p:animMotion>
                                  </p:childTnLst>
                                </p:cTn>
                              </p:par>
                            </p:childTnLst>
                          </p:cTn>
                        </p:par>
                        <p:par>
                          <p:cTn id="22" fill="hold">
                            <p:stCondLst>
                              <p:cond delay="2000"/>
                            </p:stCondLst>
                            <p:childTnLst>
                              <p:par>
                                <p:cTn id="23" presetID="1" presetClass="exit" presetSubtype="0" fill="hold" nodeType="afterEffect">
                                  <p:stCondLst>
                                    <p:cond delay="0"/>
                                  </p:stCondLst>
                                  <p:childTnLst>
                                    <p:set>
                                      <p:cBhvr>
                                        <p:cTn id="24" dur="1" fill="hold">
                                          <p:stCondLst>
                                            <p:cond delay="0"/>
                                          </p:stCondLst>
                                        </p:cTn>
                                        <p:tgtEl>
                                          <p:spTgt spid="7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66667E-6 -2.59259E-6 L -0.4957 0.77222 " pathEditMode="relative" rAng="0" ptsTypes="AA">
                                      <p:cBhvr>
                                        <p:cTn id="32" dur="2000" fill="hold"/>
                                        <p:tgtEl>
                                          <p:spTgt spid="93"/>
                                        </p:tgtEl>
                                        <p:attrNameLst>
                                          <p:attrName>ppt_x</p:attrName>
                                          <p:attrName>ppt_y</p:attrName>
                                        </p:attrNameLst>
                                      </p:cBhvr>
                                      <p:rCtr x="-24792" y="38611"/>
                                    </p:animMotion>
                                  </p:childTnLst>
                                </p:cTn>
                              </p:par>
                            </p:childTnLst>
                          </p:cTn>
                        </p:par>
                        <p:par>
                          <p:cTn id="33" fill="hold">
                            <p:stCondLst>
                              <p:cond delay="2000"/>
                            </p:stCondLst>
                            <p:childTnLst>
                              <p:par>
                                <p:cTn id="34" presetID="1" presetClass="exit" presetSubtype="0" fill="hold" nodeType="afterEffect">
                                  <p:stCondLst>
                                    <p:cond delay="0"/>
                                  </p:stCondLst>
                                  <p:childTnLst>
                                    <p:set>
                                      <p:cBhvr>
                                        <p:cTn id="35" dur="1" fill="hold">
                                          <p:stCondLst>
                                            <p:cond delay="0"/>
                                          </p:stCondLst>
                                        </p:cTn>
                                        <p:tgtEl>
                                          <p:spTgt spid="9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00612 0.02523 L 0.1151 0.63958 " pathEditMode="relative" ptsTypes="AA">
                                      <p:cBhvr>
                                        <p:cTn id="43" dur="2000" fill="hold"/>
                                        <p:tgtEl>
                                          <p:spTgt spid="81"/>
                                        </p:tgtEl>
                                        <p:attrNameLst>
                                          <p:attrName>ppt_x</p:attrName>
                                          <p:attrName>ppt_y</p:attrName>
                                        </p:attrNameLst>
                                      </p:cBhvr>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8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2.70833E-6 -1.48148E-6 L -0.79896 0.48264 " pathEditMode="relative" rAng="0" ptsTypes="AA">
                                      <p:cBhvr>
                                        <p:cTn id="54" dur="2000" fill="hold"/>
                                        <p:tgtEl>
                                          <p:spTgt spid="105"/>
                                        </p:tgtEl>
                                        <p:attrNameLst>
                                          <p:attrName>ppt_x</p:attrName>
                                          <p:attrName>ppt_y</p:attrName>
                                        </p:attrNameLst>
                                      </p:cBhvr>
                                      <p:rCtr x="-39948" y="24120"/>
                                    </p:animMotion>
                                  </p:childTnLst>
                                </p:cTn>
                              </p:par>
                            </p:childTnLst>
                          </p:cTn>
                        </p:par>
                        <p:par>
                          <p:cTn id="55" fill="hold">
                            <p:stCondLst>
                              <p:cond delay="2000"/>
                            </p:stCondLst>
                            <p:childTnLst>
                              <p:par>
                                <p:cTn id="56" presetID="1" presetClass="exit" presetSubtype="0" fill="hold" nodeType="afterEffect">
                                  <p:stCondLst>
                                    <p:cond delay="0"/>
                                  </p:stCondLst>
                                  <p:childTnLst>
                                    <p:set>
                                      <p:cBhvr>
                                        <p:cTn id="57" dur="1" fill="hold">
                                          <p:stCondLst>
                                            <p:cond delay="0"/>
                                          </p:stCondLst>
                                        </p:cTn>
                                        <p:tgtEl>
                                          <p:spTgt spid="10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2226 0.03518 L -0.28255 0.80555 " pathEditMode="relative" ptsTypes="AA">
                                      <p:cBhvr>
                                        <p:cTn id="65" dur="2000" fill="hold"/>
                                        <p:tgtEl>
                                          <p:spTgt spid="99"/>
                                        </p:tgtEl>
                                        <p:attrNameLst>
                                          <p:attrName>ppt_x</p:attrName>
                                          <p:attrName>ppt_y</p:attrName>
                                        </p:attrNameLst>
                                      </p:cBhvr>
                                    </p:animMotion>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9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091 -0.00185 L -0.13632 0.74375 " pathEditMode="relative" ptsTypes="AA">
                                      <p:cBhvr>
                                        <p:cTn id="76" dur="2000" fill="hold"/>
                                        <p:tgtEl>
                                          <p:spTgt spid="59"/>
                                        </p:tgtEl>
                                        <p:attrNameLst>
                                          <p:attrName>ppt_x</p:attrName>
                                          <p:attrName>ppt_y</p:attrName>
                                        </p:attrNameLst>
                                      </p:cBhvr>
                                    </p:animMotion>
                                  </p:childTnLst>
                                </p:cTn>
                              </p:par>
                            </p:childTnLst>
                          </p:cTn>
                        </p:par>
                        <p:par>
                          <p:cTn id="77" fill="hold">
                            <p:stCondLst>
                              <p:cond delay="2000"/>
                            </p:stCondLst>
                            <p:childTnLst>
                              <p:par>
                                <p:cTn id="78" presetID="1" presetClass="exit" presetSubtype="0" fill="hold" nodeType="afterEffect">
                                  <p:stCondLst>
                                    <p:cond delay="0"/>
                                  </p:stCondLst>
                                  <p:childTnLst>
                                    <p:set>
                                      <p:cBhvr>
                                        <p:cTn id="79" dur="1" fill="hold">
                                          <p:stCondLst>
                                            <p:cond delay="0"/>
                                          </p:stCondLst>
                                        </p:cTn>
                                        <p:tgtEl>
                                          <p:spTgt spid="5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9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nodeType="clickEffect">
                                  <p:stCondLst>
                                    <p:cond delay="0"/>
                                  </p:stCondLst>
                                  <p:childTnLst>
                                    <p:animMotion origin="layout" path="M -0.00885 -0.03611 L -0.41015 0.972 " pathEditMode="relative" rAng="0" ptsTypes="AA">
                                      <p:cBhvr>
                                        <p:cTn id="87" dur="2000" fill="hold"/>
                                        <p:tgtEl>
                                          <p:spTgt spid="90"/>
                                        </p:tgtEl>
                                        <p:attrNameLst>
                                          <p:attrName>ppt_x</p:attrName>
                                          <p:attrName>ppt_y</p:attrName>
                                        </p:attrNameLst>
                                      </p:cBhvr>
                                      <p:rCtr x="-20065" y="50394"/>
                                    </p:animMotion>
                                  </p:childTnLst>
                                </p:cTn>
                              </p:par>
                            </p:childTnLst>
                          </p:cTn>
                        </p:par>
                        <p:par>
                          <p:cTn id="88" fill="hold">
                            <p:stCondLst>
                              <p:cond delay="2000"/>
                            </p:stCondLst>
                            <p:childTnLst>
                              <p:par>
                                <p:cTn id="89" presetID="1" presetClass="exit" presetSubtype="0" fill="hold" nodeType="afterEffect">
                                  <p:stCondLst>
                                    <p:cond delay="0"/>
                                  </p:stCondLst>
                                  <p:childTnLst>
                                    <p:set>
                                      <p:cBhvr>
                                        <p:cTn id="90" dur="1" fill="hold">
                                          <p:stCondLst>
                                            <p:cond delay="0"/>
                                          </p:stCondLst>
                                        </p:cTn>
                                        <p:tgtEl>
                                          <p:spTgt spid="9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nodeType="clickEffect">
                                  <p:stCondLst>
                                    <p:cond delay="0"/>
                                  </p:stCondLst>
                                  <p:childTnLst>
                                    <p:animMotion origin="layout" path="M -0.00091 0.02338 L 0.31381 0.55695 " pathEditMode="relative" ptsTypes="AA">
                                      <p:cBhvr>
                                        <p:cTn id="98" dur="2000" fill="hold"/>
                                        <p:tgtEl>
                                          <p:spTgt spid="84"/>
                                        </p:tgtEl>
                                        <p:attrNameLst>
                                          <p:attrName>ppt_x</p:attrName>
                                          <p:attrName>ppt_y</p:attrName>
                                        </p:attrNameLst>
                                      </p:cBhvr>
                                    </p:animMotion>
                                  </p:childTnLst>
                                </p:cTn>
                              </p:par>
                            </p:childTnLst>
                          </p:cTn>
                        </p:par>
                        <p:par>
                          <p:cTn id="99" fill="hold">
                            <p:stCondLst>
                              <p:cond delay="2000"/>
                            </p:stCondLst>
                            <p:childTnLst>
                              <p:par>
                                <p:cTn id="100" presetID="1" presetClass="exit" presetSubtype="0" fill="hold" nodeType="afterEffect">
                                  <p:stCondLst>
                                    <p:cond delay="0"/>
                                  </p:stCondLst>
                                  <p:childTnLst>
                                    <p:set>
                                      <p:cBhvr>
                                        <p:cTn id="101" dur="1" fill="hold">
                                          <p:stCondLst>
                                            <p:cond delay="0"/>
                                          </p:stCondLst>
                                        </p:cTn>
                                        <p:tgtEl>
                                          <p:spTgt spid="8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87"/>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1.875E-6 -4.44444E-6 L 0.27695 0.59607 " pathEditMode="relative" rAng="0" ptsTypes="AA">
                                      <p:cBhvr>
                                        <p:cTn id="109" dur="2000" fill="hold"/>
                                        <p:tgtEl>
                                          <p:spTgt spid="87"/>
                                        </p:tgtEl>
                                        <p:attrNameLst>
                                          <p:attrName>ppt_x</p:attrName>
                                          <p:attrName>ppt_y</p:attrName>
                                        </p:attrNameLst>
                                      </p:cBhvr>
                                      <p:rCtr x="13841" y="29792"/>
                                    </p:animMotion>
                                  </p:childTnLst>
                                </p:cTn>
                              </p:par>
                            </p:childTnLst>
                          </p:cTn>
                        </p:par>
                        <p:par>
                          <p:cTn id="110" fill="hold">
                            <p:stCondLst>
                              <p:cond delay="2000"/>
                            </p:stCondLst>
                            <p:childTnLst>
                              <p:par>
                                <p:cTn id="111" presetID="1" presetClass="exit" presetSubtype="0" fill="hold" nodeType="afterEffect">
                                  <p:stCondLst>
                                    <p:cond delay="0"/>
                                  </p:stCondLst>
                                  <p:childTnLst>
                                    <p:set>
                                      <p:cBhvr>
                                        <p:cTn id="112" dur="1" fill="hold">
                                          <p:stCondLst>
                                            <p:cond delay="0"/>
                                          </p:stCondLst>
                                        </p:cTn>
                                        <p:tgtEl>
                                          <p:spTgt spid="8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0.01615 0.01851 L -0.00222 0.38194 " pathEditMode="relative" ptsTypes="AA">
                                      <p:cBhvr>
                                        <p:cTn id="120" dur="2000" fill="hold"/>
                                        <p:tgtEl>
                                          <p:spTgt spid="65"/>
                                        </p:tgtEl>
                                        <p:attrNameLst>
                                          <p:attrName>ppt_x</p:attrName>
                                          <p:attrName>ppt_y</p:attrName>
                                        </p:attrNameLst>
                                      </p:cBhvr>
                                    </p:animMotion>
                                  </p:childTnLst>
                                </p:cTn>
                              </p:par>
                            </p:childTnLst>
                          </p:cTn>
                        </p:par>
                        <p:par>
                          <p:cTn id="121" fill="hold">
                            <p:stCondLst>
                              <p:cond delay="2000"/>
                            </p:stCondLst>
                            <p:childTnLst>
                              <p:par>
                                <p:cTn id="122" presetID="1" presetClass="exit" presetSubtype="0" fill="hold" nodeType="afterEffect">
                                  <p:stCondLst>
                                    <p:cond delay="0"/>
                                  </p:stCondLst>
                                  <p:childTnLst>
                                    <p:set>
                                      <p:cBhvr>
                                        <p:cTn id="123" dur="1" fill="hold">
                                          <p:stCondLst>
                                            <p:cond delay="0"/>
                                          </p:stCondLst>
                                        </p:cTn>
                                        <p:tgtEl>
                                          <p:spTgt spid="65"/>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96"/>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0" presetClass="path" presetSubtype="0" accel="50000" decel="50000" fill="hold" nodeType="clickEffect">
                                  <p:stCondLst>
                                    <p:cond delay="0"/>
                                  </p:stCondLst>
                                  <p:childTnLst>
                                    <p:animMotion origin="layout" path="M 0.00351 0.00463 L -0.41628 0.79792 " pathEditMode="relative" ptsTypes="AA">
                                      <p:cBhvr>
                                        <p:cTn id="131" dur="2000" fill="hold"/>
                                        <p:tgtEl>
                                          <p:spTgt spid="96"/>
                                        </p:tgtEl>
                                        <p:attrNameLst>
                                          <p:attrName>ppt_x</p:attrName>
                                          <p:attrName>ppt_y</p:attrName>
                                        </p:attrNameLst>
                                      </p:cBhvr>
                                    </p:animMotion>
                                  </p:childTnLst>
                                </p:cTn>
                              </p:par>
                            </p:childTnLst>
                          </p:cTn>
                        </p:par>
                        <p:par>
                          <p:cTn id="132" fill="hold">
                            <p:stCondLst>
                              <p:cond delay="2000"/>
                            </p:stCondLst>
                            <p:childTnLst>
                              <p:par>
                                <p:cTn id="133" presetID="1" presetClass="exit" presetSubtype="0" fill="hold" nodeType="afterEffect">
                                  <p:stCondLst>
                                    <p:cond delay="0"/>
                                  </p:stCondLst>
                                  <p:childTnLst>
                                    <p:set>
                                      <p:cBhvr>
                                        <p:cTn id="134" dur="1" fill="hold">
                                          <p:stCondLst>
                                            <p:cond delay="0"/>
                                          </p:stCondLst>
                                        </p:cTn>
                                        <p:tgtEl>
                                          <p:spTgt spid="9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7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0" presetClass="path" presetSubtype="0" accel="50000" decel="50000" fill="hold" nodeType="clickEffect">
                                  <p:stCondLst>
                                    <p:cond delay="0"/>
                                  </p:stCondLst>
                                  <p:childTnLst>
                                    <p:animMotion origin="layout" path="M 0.01941 0.01481 L 0.58737 0.38935 " pathEditMode="relative" ptsTypes="AA">
                                      <p:cBhvr>
                                        <p:cTn id="142" dur="2000" fill="hold"/>
                                        <p:tgtEl>
                                          <p:spTgt spid="78"/>
                                        </p:tgtEl>
                                        <p:attrNameLst>
                                          <p:attrName>ppt_x</p:attrName>
                                          <p:attrName>ppt_y</p:attrName>
                                        </p:attrNameLst>
                                      </p:cBhvr>
                                    </p:animMotion>
                                  </p:childTnLst>
                                </p:cTn>
                              </p:par>
                            </p:childTnLst>
                          </p:cTn>
                        </p:par>
                        <p:par>
                          <p:cTn id="143" fill="hold">
                            <p:stCondLst>
                              <p:cond delay="2000"/>
                            </p:stCondLst>
                            <p:childTnLst>
                              <p:par>
                                <p:cTn id="144" presetID="1" presetClass="exit" presetSubtype="0" fill="hold" nodeType="afterEffect">
                                  <p:stCondLst>
                                    <p:cond delay="0"/>
                                  </p:stCondLst>
                                  <p:childTnLst>
                                    <p:set>
                                      <p:cBhvr>
                                        <p:cTn id="145" dur="1" fill="hold">
                                          <p:stCondLst>
                                            <p:cond delay="0"/>
                                          </p:stCondLst>
                                        </p:cTn>
                                        <p:tgtEl>
                                          <p:spTgt spid="7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75"/>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0.01432 0.04745 L -0.31745 0.47523 " pathEditMode="relative" ptsTypes="AA">
                                      <p:cBhvr>
                                        <p:cTn id="153" dur="2000" fill="hold"/>
                                        <p:tgtEl>
                                          <p:spTgt spid="75"/>
                                        </p:tgtEl>
                                        <p:attrNameLst>
                                          <p:attrName>ppt_x</p:attrName>
                                          <p:attrName>ppt_y</p:attrName>
                                        </p:attrNameLst>
                                      </p:cBhvr>
                                    </p:animMotion>
                                  </p:childTnLst>
                                </p:cTn>
                              </p:par>
                            </p:childTnLst>
                          </p:cTn>
                        </p:par>
                        <p:par>
                          <p:cTn id="154" fill="hold">
                            <p:stCondLst>
                              <p:cond delay="2000"/>
                            </p:stCondLst>
                            <p:childTnLst>
                              <p:par>
                                <p:cTn id="155" presetID="1" presetClass="exit" presetSubtype="0" fill="hold" nodeType="afterEffect">
                                  <p:stCondLst>
                                    <p:cond delay="0"/>
                                  </p:stCondLst>
                                  <p:childTnLst>
                                    <p:set>
                                      <p:cBhvr>
                                        <p:cTn id="156" dur="1" fill="hold">
                                          <p:stCondLst>
                                            <p:cond delay="0"/>
                                          </p:stCondLst>
                                        </p:cTn>
                                        <p:tgtEl>
                                          <p:spTgt spid="7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102"/>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42" presetClass="path" presetSubtype="0" accel="50000" decel="50000" fill="hold" nodeType="clickEffect">
                                  <p:stCondLst>
                                    <p:cond delay="0"/>
                                  </p:stCondLst>
                                  <p:childTnLst>
                                    <p:animMotion origin="layout" path="M 0 3.33333E-6 L -0.27891 0.51759 " pathEditMode="relative" rAng="0" ptsTypes="AA">
                                      <p:cBhvr>
                                        <p:cTn id="164" dur="2000" fill="hold"/>
                                        <p:tgtEl>
                                          <p:spTgt spid="102"/>
                                        </p:tgtEl>
                                        <p:attrNameLst>
                                          <p:attrName>ppt_x</p:attrName>
                                          <p:attrName>ppt_y</p:attrName>
                                        </p:attrNameLst>
                                      </p:cBhvr>
                                      <p:rCtr x="-13945" y="25880"/>
                                    </p:animMotion>
                                  </p:childTnLst>
                                </p:cTn>
                              </p:par>
                            </p:childTnLst>
                          </p:cTn>
                        </p:par>
                        <p:par>
                          <p:cTn id="165" fill="hold">
                            <p:stCondLst>
                              <p:cond delay="2000"/>
                            </p:stCondLst>
                            <p:childTnLst>
                              <p:par>
                                <p:cTn id="166" presetID="1" presetClass="exit" presetSubtype="0" fill="hold" nodeType="afterEffect">
                                  <p:stCondLst>
                                    <p:cond delay="0"/>
                                  </p:stCondLst>
                                  <p:childTnLst>
                                    <p:set>
                                      <p:cBhvr>
                                        <p:cTn id="167" dur="1" fill="hold">
                                          <p:stCondLst>
                                            <p:cond delay="0"/>
                                          </p:stCondLst>
                                        </p:cTn>
                                        <p:tgtEl>
                                          <p:spTgt spid="102"/>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62"/>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42" presetClass="path" presetSubtype="0" accel="50000" decel="50000" fill="hold" nodeType="clickEffect">
                                  <p:stCondLst>
                                    <p:cond delay="0"/>
                                  </p:stCondLst>
                                  <p:childTnLst>
                                    <p:animMotion origin="layout" path="M 1.66667E-6 -4.81481E-6 L -0.52461 0.39329 " pathEditMode="relative" rAng="0" ptsTypes="AA">
                                      <p:cBhvr>
                                        <p:cTn id="175" dur="2000" fill="hold"/>
                                        <p:tgtEl>
                                          <p:spTgt spid="62"/>
                                        </p:tgtEl>
                                        <p:attrNameLst>
                                          <p:attrName>ppt_x</p:attrName>
                                          <p:attrName>ppt_y</p:attrName>
                                        </p:attrNameLst>
                                      </p:cBhvr>
                                      <p:rCtr x="-26237" y="19653"/>
                                    </p:animMotion>
                                  </p:childTnLst>
                                </p:cTn>
                              </p:par>
                            </p:childTnLst>
                          </p:cTn>
                        </p:par>
                        <p:par>
                          <p:cTn id="176" fill="hold">
                            <p:stCondLst>
                              <p:cond delay="2000"/>
                            </p:stCondLst>
                            <p:childTnLst>
                              <p:par>
                                <p:cTn id="177" presetID="1" presetClass="exit" presetSubtype="0" fill="hold" nodeType="afterEffect">
                                  <p:stCondLst>
                                    <p:cond delay="0"/>
                                  </p:stCondLst>
                                  <p:childTnLst>
                                    <p:set>
                                      <p:cBhvr>
                                        <p:cTn id="178" dur="1" fill="hold">
                                          <p:stCondLst>
                                            <p:cond delay="0"/>
                                          </p:stCondLst>
                                        </p:cTn>
                                        <p:tgtEl>
                                          <p:spTgt spid="6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108"/>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48"/>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52"/>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42" presetClass="path" presetSubtype="0" accel="50000" decel="50000" fill="hold" nodeType="clickEffect">
                                  <p:stCondLst>
                                    <p:cond delay="0"/>
                                  </p:stCondLst>
                                  <p:childTnLst>
                                    <p:animMotion origin="layout" path="M 1.875E-6 1.85185E-6 L 0.01627 0.64791 " pathEditMode="relative" rAng="0" ptsTypes="AA">
                                      <p:cBhvr>
                                        <p:cTn id="192" dur="2000" fill="hold"/>
                                        <p:tgtEl>
                                          <p:spTgt spid="108"/>
                                        </p:tgtEl>
                                        <p:attrNameLst>
                                          <p:attrName>ppt_x</p:attrName>
                                          <p:attrName>ppt_y</p:attrName>
                                        </p:attrNameLst>
                                      </p:cBhvr>
                                      <p:rCtr x="807" y="32384"/>
                                    </p:animMotion>
                                  </p:childTnLst>
                                </p:cTn>
                              </p:par>
                              <p:par>
                                <p:cTn id="193" presetID="42" presetClass="path" presetSubtype="0" accel="50000" decel="50000" fill="hold" nodeType="withEffect">
                                  <p:stCondLst>
                                    <p:cond delay="0"/>
                                  </p:stCondLst>
                                  <p:childTnLst>
                                    <p:animMotion origin="layout" path="M -2.08333E-6 -1.48148E-6 L -0.01133 0.62083 " pathEditMode="relative" rAng="0" ptsTypes="AA">
                                      <p:cBhvr>
                                        <p:cTn id="194" dur="2000" fill="hold"/>
                                        <p:tgtEl>
                                          <p:spTgt spid="52"/>
                                        </p:tgtEl>
                                        <p:attrNameLst>
                                          <p:attrName>ppt_x</p:attrName>
                                          <p:attrName>ppt_y</p:attrName>
                                        </p:attrNameLst>
                                      </p:cBhvr>
                                      <p:rCtr x="-573" y="31042"/>
                                    </p:animMotion>
                                  </p:childTnLst>
                                </p:cTn>
                              </p:par>
                              <p:par>
                                <p:cTn id="195" presetID="42" presetClass="path" presetSubtype="0" accel="50000" decel="50000" fill="hold" nodeType="withEffect">
                                  <p:stCondLst>
                                    <p:cond delay="0"/>
                                  </p:stCondLst>
                                  <p:childTnLst>
                                    <p:animMotion origin="layout" path="M 4.16667E-6 -4.44444E-6 L -0.0017 0.65463 " pathEditMode="relative" rAng="0" ptsTypes="AA">
                                      <p:cBhvr>
                                        <p:cTn id="196" dur="2000" fill="hold"/>
                                        <p:tgtEl>
                                          <p:spTgt spid="48"/>
                                        </p:tgtEl>
                                        <p:attrNameLst>
                                          <p:attrName>ppt_x</p:attrName>
                                          <p:attrName>ppt_y</p:attrName>
                                        </p:attrNameLst>
                                      </p:cBhvr>
                                      <p:rCtr x="-91" y="32731"/>
                                    </p:animMotion>
                                  </p:childTnLst>
                                </p:cTn>
                              </p:par>
                            </p:childTnLst>
                          </p:cTn>
                        </p:par>
                        <p:par>
                          <p:cTn id="197" fill="hold">
                            <p:stCondLst>
                              <p:cond delay="2000"/>
                            </p:stCondLst>
                            <p:childTnLst>
                              <p:par>
                                <p:cTn id="198" presetID="1" presetClass="exit" presetSubtype="0" fill="hold" nodeType="afterEffect">
                                  <p:stCondLst>
                                    <p:cond delay="0"/>
                                  </p:stCondLst>
                                  <p:childTnLst>
                                    <p:set>
                                      <p:cBhvr>
                                        <p:cTn id="199" dur="1" fill="hold">
                                          <p:stCondLst>
                                            <p:cond delay="0"/>
                                          </p:stCondLst>
                                        </p:cTn>
                                        <p:tgtEl>
                                          <p:spTgt spid="108"/>
                                        </p:tgtEl>
                                        <p:attrNameLst>
                                          <p:attrName>style.visibility</p:attrName>
                                        </p:attrNameLst>
                                      </p:cBhvr>
                                      <p:to>
                                        <p:strVal val="hidden"/>
                                      </p:to>
                                    </p:set>
                                  </p:childTnLst>
                                </p:cTn>
                              </p:par>
                            </p:childTnLst>
                          </p:cTn>
                        </p:par>
                        <p:par>
                          <p:cTn id="200" fill="hold">
                            <p:stCondLst>
                              <p:cond delay="2000"/>
                            </p:stCondLst>
                            <p:childTnLst>
                              <p:par>
                                <p:cTn id="201" presetID="1" presetClass="exit" presetSubtype="0" fill="hold" nodeType="afterEffect">
                                  <p:stCondLst>
                                    <p:cond delay="0"/>
                                  </p:stCondLst>
                                  <p:childTnLst>
                                    <p:set>
                                      <p:cBhvr>
                                        <p:cTn id="202" dur="1" fill="hold">
                                          <p:stCondLst>
                                            <p:cond delay="0"/>
                                          </p:stCondLst>
                                        </p:cTn>
                                        <p:tgtEl>
                                          <p:spTgt spid="52"/>
                                        </p:tgtEl>
                                        <p:attrNameLst>
                                          <p:attrName>style.visibility</p:attrName>
                                        </p:attrNameLst>
                                      </p:cBhvr>
                                      <p:to>
                                        <p:strVal val="hidden"/>
                                      </p:to>
                                    </p:set>
                                  </p:childTnLst>
                                </p:cTn>
                              </p:par>
                            </p:childTnLst>
                          </p:cTn>
                        </p:par>
                        <p:par>
                          <p:cTn id="203" fill="hold">
                            <p:stCondLst>
                              <p:cond delay="2000"/>
                            </p:stCondLst>
                            <p:childTnLst>
                              <p:par>
                                <p:cTn id="204" presetID="1" presetClass="exit" presetSubtype="0" fill="hold" nodeType="afterEffect">
                                  <p:stCondLst>
                                    <p:cond delay="0"/>
                                  </p:stCondLst>
                                  <p:childTnLst>
                                    <p:set>
                                      <p:cBhvr>
                                        <p:cTn id="205"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haben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have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23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hat.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26B8DB96-9939-1940-BB7B-5F3B711DC776}"/>
              </a:ext>
            </a:extLst>
          </p:cNvPr>
          <p:cNvSpPr txBox="1"/>
          <p:nvPr/>
        </p:nvSpPr>
        <p:spPr>
          <a:xfrm>
            <a:off x="261258" y="1228538"/>
            <a:ext cx="5580000" cy="4936736"/>
          </a:xfrm>
          <a:prstGeom prst="rect">
            <a:avLst/>
          </a:prstGeom>
          <a:noFill/>
        </p:spPr>
        <p:txBody>
          <a:bodyPr wrap="square" rtlCol="0">
            <a:noAutofit/>
          </a:bodyPr>
          <a:lstStyle/>
          <a:p>
            <a:pPr lvl="0"/>
            <a:r>
              <a:rPr lang="en-GB" sz="2800" b="1" u="sng" dirty="0">
                <a:solidFill>
                  <a:srgbClr val="115076"/>
                </a:solidFill>
                <a:latin typeface="Century Gothic" panose="020B0502020202020204" pitchFamily="34" charset="0"/>
              </a:rPr>
              <a:t>PERSON A</a:t>
            </a:r>
            <a:br>
              <a:rPr lang="en-GB" sz="2800" b="1" u="sng" dirty="0">
                <a:solidFill>
                  <a:srgbClr val="115076"/>
                </a:solidFill>
                <a:latin typeface="Century Gothic" panose="020B0502020202020204" pitchFamily="34" charset="0"/>
              </a:rPr>
            </a:br>
            <a:endParaRPr lang="en-GB" sz="2800" b="1" u="sng" dirty="0">
              <a:solidFill>
                <a:srgbClr val="115076"/>
              </a:solidFill>
              <a:latin typeface="Century Gothic" panose="020B0502020202020204" pitchFamily="34" charset="0"/>
            </a:endParaRPr>
          </a:p>
          <a:p>
            <a:pPr marL="457200" lvl="0" indent="-457200">
              <a:lnSpc>
                <a:spcPct val="120000"/>
              </a:lnSpc>
              <a:buFont typeface="Arial" panose="020B0604020202020204" pitchFamily="34" charset="0"/>
              <a:buChar char="•"/>
            </a:pPr>
            <a:r>
              <a:rPr lang="en-GB" sz="2800" dirty="0">
                <a:solidFill>
                  <a:srgbClr val="115076"/>
                </a:solidFill>
                <a:latin typeface="Century Gothic" panose="020B0502020202020204" pitchFamily="34" charset="0"/>
              </a:rPr>
              <a:t>Say the </a:t>
            </a:r>
            <a:r>
              <a:rPr lang="en-GB" sz="2800" b="1" i="1" dirty="0">
                <a:solidFill>
                  <a:srgbClr val="115076"/>
                </a:solidFill>
                <a:latin typeface="Century Gothic" panose="020B0502020202020204" pitchFamily="34" charset="0"/>
              </a:rPr>
              <a:t>start</a:t>
            </a:r>
            <a:r>
              <a:rPr lang="en-GB" sz="2800" dirty="0">
                <a:solidFill>
                  <a:srgbClr val="115076"/>
                </a:solidFill>
                <a:latin typeface="Century Gothic" panose="020B0502020202020204" pitchFamily="34" charset="0"/>
              </a:rPr>
              <a:t> of the sentence in German. </a:t>
            </a:r>
          </a:p>
          <a:p>
            <a:pPr marL="457200" lvl="0" indent="-457200">
              <a:lnSpc>
                <a:spcPct val="120000"/>
              </a:lnSpc>
              <a:buFont typeface="Arial" panose="020B0604020202020204" pitchFamily="34" charset="0"/>
              <a:buChar char="•"/>
            </a:pPr>
            <a:r>
              <a:rPr lang="en-GB" sz="2800" dirty="0">
                <a:solidFill>
                  <a:srgbClr val="115076"/>
                </a:solidFill>
                <a:latin typeface="Century Gothic" panose="020B0502020202020204" pitchFamily="34" charset="0"/>
              </a:rPr>
              <a:t>Say the correct word for ‘a’: </a:t>
            </a:r>
            <a:br>
              <a:rPr lang="en-GB" sz="2800" dirty="0">
                <a:solidFill>
                  <a:srgbClr val="115076"/>
                </a:solidFill>
                <a:latin typeface="Century Gothic" panose="020B0502020202020204" pitchFamily="34" charset="0"/>
              </a:rPr>
            </a:br>
            <a:r>
              <a:rPr lang="en-GB" sz="2800" b="1" dirty="0" err="1">
                <a:solidFill>
                  <a:srgbClr val="115076"/>
                </a:solidFill>
                <a:latin typeface="Century Gothic" panose="020B0502020202020204" pitchFamily="34" charset="0"/>
              </a:rPr>
              <a:t>ein</a:t>
            </a:r>
            <a:r>
              <a:rPr lang="en-GB" sz="2800" dirty="0">
                <a:solidFill>
                  <a:srgbClr val="115076"/>
                </a:solidFill>
                <a:latin typeface="Century Gothic" panose="020B0502020202020204" pitchFamily="34" charset="0"/>
              </a:rPr>
              <a:t> or </a:t>
            </a:r>
            <a:r>
              <a:rPr lang="en-GB" sz="2800" b="1" dirty="0" err="1">
                <a:solidFill>
                  <a:srgbClr val="115076"/>
                </a:solidFill>
                <a:latin typeface="Century Gothic" panose="020B0502020202020204" pitchFamily="34" charset="0"/>
              </a:rPr>
              <a:t>eine</a:t>
            </a:r>
            <a:r>
              <a:rPr lang="en-GB" sz="2800" b="1" dirty="0">
                <a:solidFill>
                  <a:srgbClr val="115076"/>
                </a:solidFill>
                <a:latin typeface="Century Gothic" panose="020B0502020202020204" pitchFamily="34" charset="0"/>
              </a:rPr>
              <a:t>.</a:t>
            </a:r>
            <a:endParaRPr lang="en-GB" sz="2800" dirty="0">
              <a:solidFill>
                <a:srgbClr val="115076"/>
              </a:solidFill>
              <a:latin typeface="Century Gothic" panose="020B0502020202020204" pitchFamily="34" charset="0"/>
            </a:endParaRPr>
          </a:p>
          <a:p>
            <a:pPr marL="457200" lvl="0" indent="-457200">
              <a:lnSpc>
                <a:spcPct val="120000"/>
              </a:lnSpc>
              <a:buFont typeface="Arial" panose="020B0604020202020204" pitchFamily="34" charset="0"/>
              <a:buChar char="•"/>
            </a:pPr>
            <a:r>
              <a:rPr lang="en-GB" sz="2800" dirty="0">
                <a:solidFill>
                  <a:srgbClr val="115076"/>
                </a:solidFill>
                <a:latin typeface="Century Gothic" panose="020B0502020202020204" pitchFamily="34" charset="0"/>
              </a:rPr>
              <a:t>Do not say the noun!</a:t>
            </a:r>
            <a:endParaRPr lang="en-GB" sz="2800" dirty="0">
              <a:solidFill>
                <a:srgbClr val="115076"/>
              </a:solidFill>
            </a:endParaRPr>
          </a:p>
          <a:p>
            <a:endParaRPr lang="en-US" dirty="0"/>
          </a:p>
        </p:txBody>
      </p:sp>
      <p:sp>
        <p:nvSpPr>
          <p:cNvPr id="9" name="TextBox 8">
            <a:extLst>
              <a:ext uri="{FF2B5EF4-FFF2-40B4-BE49-F238E27FC236}">
                <a16:creationId xmlns:a16="http://schemas.microsoft.com/office/drawing/2014/main" id="{3A213FA2-AB99-1C4F-B4DC-5A708C912ACB}"/>
              </a:ext>
            </a:extLst>
          </p:cNvPr>
          <p:cNvSpPr txBox="1"/>
          <p:nvPr/>
        </p:nvSpPr>
        <p:spPr>
          <a:xfrm>
            <a:off x="6482442" y="1228538"/>
            <a:ext cx="5580000" cy="4936736"/>
          </a:xfrm>
          <a:prstGeom prst="rect">
            <a:avLst/>
          </a:prstGeom>
          <a:noFill/>
        </p:spPr>
        <p:txBody>
          <a:bodyPr wrap="square" rtlCol="0">
            <a:noAutofit/>
          </a:bodyPr>
          <a:lstStyle/>
          <a:p>
            <a:pPr lvl="0"/>
            <a:r>
              <a:rPr lang="en-GB" sz="2800" b="1" u="sng" dirty="0">
                <a:solidFill>
                  <a:srgbClr val="115076"/>
                </a:solidFill>
                <a:latin typeface="Century Gothic" panose="020B0502020202020204" pitchFamily="34" charset="0"/>
              </a:rPr>
              <a:t>PERSON B</a:t>
            </a:r>
            <a:br>
              <a:rPr lang="en-GB" sz="2800" b="1" u="sng" dirty="0">
                <a:solidFill>
                  <a:srgbClr val="115076"/>
                </a:solidFill>
                <a:latin typeface="Century Gothic" panose="020B0502020202020204" pitchFamily="34" charset="0"/>
              </a:rPr>
            </a:br>
            <a:endParaRPr lang="en-GB" sz="2800" b="1" u="sng" dirty="0">
              <a:solidFill>
                <a:srgbClr val="115076"/>
              </a:solidFill>
              <a:latin typeface="Century Gothic" panose="020B0502020202020204" pitchFamily="34" charset="0"/>
            </a:endParaRPr>
          </a:p>
          <a:p>
            <a:pPr marL="457200" lvl="0" indent="-457200">
              <a:lnSpc>
                <a:spcPct val="120000"/>
              </a:lnSpc>
              <a:buFont typeface="Arial" panose="020B0604020202020204" pitchFamily="34" charset="0"/>
              <a:buChar char="•"/>
            </a:pPr>
            <a:r>
              <a:rPr lang="en-GB" sz="2800" dirty="0">
                <a:solidFill>
                  <a:srgbClr val="115076"/>
                </a:solidFill>
                <a:latin typeface="Century Gothic" panose="020B0502020202020204" pitchFamily="34" charset="0"/>
              </a:rPr>
              <a:t>Listen carefully.</a:t>
            </a:r>
          </a:p>
          <a:p>
            <a:pPr marL="457200" lvl="0" indent="-457200">
              <a:lnSpc>
                <a:spcPct val="120000"/>
              </a:lnSpc>
              <a:buFont typeface="Arial" panose="020B0604020202020204" pitchFamily="34" charset="0"/>
              <a:buChar char="•"/>
            </a:pPr>
            <a:r>
              <a:rPr lang="en-GB" sz="2800" dirty="0">
                <a:solidFill>
                  <a:srgbClr val="115076"/>
                </a:solidFill>
                <a:latin typeface="Century Gothic" panose="020B0502020202020204" pitchFamily="34" charset="0"/>
              </a:rPr>
              <a:t>E.g., ‘</a:t>
            </a:r>
            <a:r>
              <a:rPr lang="en-GB" sz="2800" b="1" dirty="0">
                <a:solidFill>
                  <a:srgbClr val="115076"/>
                </a:solidFill>
                <a:latin typeface="Century Gothic" panose="020B0502020202020204" pitchFamily="34" charset="0"/>
              </a:rPr>
              <a:t>Das </a:t>
            </a:r>
            <a:r>
              <a:rPr lang="en-GB" sz="2800" b="1" dirty="0" err="1">
                <a:solidFill>
                  <a:srgbClr val="115076"/>
                </a:solidFill>
                <a:latin typeface="Century Gothic" panose="020B0502020202020204" pitchFamily="34" charset="0"/>
              </a:rPr>
              <a:t>ist</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ein</a:t>
            </a:r>
            <a:r>
              <a:rPr lang="en-GB" sz="2800">
                <a:solidFill>
                  <a:srgbClr val="115076"/>
                </a:solidFill>
                <a:latin typeface="Century Gothic" panose="020B0502020202020204" pitchFamily="34" charset="0"/>
              </a:rPr>
              <a:t>…’ </a:t>
            </a:r>
          </a:p>
          <a:p>
            <a:pPr marL="457200" lvl="0" indent="-457200">
              <a:lnSpc>
                <a:spcPct val="120000"/>
              </a:lnSpc>
              <a:buFont typeface="Arial" panose="020B0604020202020204" pitchFamily="34" charset="0"/>
              <a:buChar char="•"/>
            </a:pPr>
            <a:r>
              <a:rPr lang="en-GB" sz="2800">
                <a:solidFill>
                  <a:srgbClr val="115076"/>
                </a:solidFill>
                <a:latin typeface="Century Gothic" panose="020B0502020202020204" pitchFamily="34" charset="0"/>
              </a:rPr>
              <a:t>or </a:t>
            </a:r>
            <a:r>
              <a:rPr lang="en-GB" sz="2800" dirty="0">
                <a:solidFill>
                  <a:srgbClr val="115076"/>
                </a:solidFill>
                <a:latin typeface="Century Gothic" panose="020B0502020202020204" pitchFamily="34" charset="0"/>
              </a:rPr>
              <a:t>‘</a:t>
            </a:r>
            <a:r>
              <a:rPr lang="en-GB" sz="2800" b="1" dirty="0">
                <a:solidFill>
                  <a:srgbClr val="115076"/>
                </a:solidFill>
                <a:latin typeface="Century Gothic" panose="020B0502020202020204" pitchFamily="34" charset="0"/>
              </a:rPr>
              <a:t>Das </a:t>
            </a:r>
            <a:r>
              <a:rPr lang="en-GB" sz="2800" b="1" dirty="0" err="1">
                <a:solidFill>
                  <a:srgbClr val="115076"/>
                </a:solidFill>
                <a:latin typeface="Century Gothic" panose="020B0502020202020204" pitchFamily="34" charset="0"/>
              </a:rPr>
              <a:t>ist</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eine</a:t>
            </a:r>
            <a:r>
              <a:rPr lang="en-GB" sz="2800" b="1" dirty="0">
                <a:solidFill>
                  <a:srgbClr val="115076"/>
                </a:solidFill>
                <a:latin typeface="Century Gothic" panose="020B0502020202020204" pitchFamily="34" charset="0"/>
              </a:rPr>
              <a:t>…</a:t>
            </a:r>
            <a:r>
              <a:rPr lang="en-GB" sz="2800" dirty="0">
                <a:solidFill>
                  <a:srgbClr val="115076"/>
                </a:solidFill>
                <a:latin typeface="Century Gothic" panose="020B0502020202020204" pitchFamily="34" charset="0"/>
              </a:rPr>
              <a:t>’) </a:t>
            </a:r>
          </a:p>
          <a:p>
            <a:pPr marL="457200" lvl="0" indent="-457200">
              <a:lnSpc>
                <a:spcPct val="120000"/>
              </a:lnSpc>
              <a:buFont typeface="Arial" panose="020B0604020202020204" pitchFamily="34" charset="0"/>
              <a:buChar char="•"/>
            </a:pPr>
            <a:r>
              <a:rPr lang="en-GB" sz="2800" dirty="0">
                <a:solidFill>
                  <a:srgbClr val="115076"/>
                </a:solidFill>
                <a:latin typeface="Century Gothic" panose="020B0502020202020204" pitchFamily="34" charset="0"/>
              </a:rPr>
              <a:t>Which picture is it? </a:t>
            </a:r>
          </a:p>
          <a:p>
            <a:pPr marL="457200" lvl="0" indent="-457200">
              <a:lnSpc>
                <a:spcPct val="120000"/>
              </a:lnSpc>
              <a:buFont typeface="Arial" panose="020B0604020202020204" pitchFamily="34" charset="0"/>
              <a:buChar char="•"/>
            </a:pPr>
            <a:r>
              <a:rPr lang="en-GB" sz="2800" dirty="0">
                <a:solidFill>
                  <a:srgbClr val="115076"/>
                </a:solidFill>
                <a:latin typeface="Century Gothic" panose="020B0502020202020204" pitchFamily="34" charset="0"/>
              </a:rPr>
              <a:t>Choose based on the noun’s gender.</a:t>
            </a:r>
          </a:p>
          <a:p>
            <a:endParaRPr lang="en-US" dirty="0"/>
          </a:p>
        </p:txBody>
      </p:sp>
      <p:sp>
        <p:nvSpPr>
          <p:cNvPr id="10" name="Rectangle 9">
            <a:extLst>
              <a:ext uri="{FF2B5EF4-FFF2-40B4-BE49-F238E27FC236}">
                <a16:creationId xmlns:a16="http://schemas.microsoft.com/office/drawing/2014/main" id="{88C1C878-3C60-664C-A014-DAF4DA73080C}"/>
              </a:ext>
            </a:extLst>
          </p:cNvPr>
          <p:cNvSpPr/>
          <p:nvPr/>
        </p:nvSpPr>
        <p:spPr>
          <a:xfrm>
            <a:off x="673844" y="5594299"/>
            <a:ext cx="4984057" cy="523220"/>
          </a:xfrm>
          <a:prstGeom prst="rect">
            <a:avLst/>
          </a:prstGeom>
        </p:spPr>
        <p:txBody>
          <a:bodyPr wrap="none">
            <a:spAutoFit/>
          </a:bodyPr>
          <a:lstStyle/>
          <a:p>
            <a:r>
              <a:rPr lang="en-GB" sz="2800" dirty="0">
                <a:solidFill>
                  <a:srgbClr val="115076"/>
                </a:solidFill>
                <a:latin typeface="Century Gothic" panose="020B0502020202020204" pitchFamily="34" charset="0"/>
              </a:rPr>
              <a:t>E.g.               ‘</a:t>
            </a:r>
            <a:r>
              <a:rPr lang="en-GB" sz="2800" b="1" dirty="0">
                <a:solidFill>
                  <a:srgbClr val="115076"/>
                </a:solidFill>
                <a:latin typeface="Century Gothic" panose="020B0502020202020204" pitchFamily="34" charset="0"/>
              </a:rPr>
              <a:t>Das </a:t>
            </a:r>
            <a:r>
              <a:rPr lang="en-GB" sz="2800" b="1" dirty="0" err="1">
                <a:solidFill>
                  <a:srgbClr val="115076"/>
                </a:solidFill>
                <a:latin typeface="Century Gothic" panose="020B0502020202020204" pitchFamily="34" charset="0"/>
              </a:rPr>
              <a:t>ist</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eine</a:t>
            </a:r>
            <a:r>
              <a:rPr lang="en-GB" sz="2800" b="1" dirty="0">
                <a:solidFill>
                  <a:srgbClr val="115076"/>
                </a:solidFill>
                <a:latin typeface="Century Gothic" panose="020B0502020202020204" pitchFamily="34" charset="0"/>
              </a:rPr>
              <a:t> </a:t>
            </a:r>
            <a:r>
              <a:rPr lang="en-GB" sz="2800" dirty="0">
                <a:solidFill>
                  <a:srgbClr val="115076"/>
                </a:solidFill>
                <a:latin typeface="Century Gothic" panose="020B0502020202020204" pitchFamily="34" charset="0"/>
              </a:rPr>
              <a:t>…’</a:t>
            </a:r>
            <a:endParaRPr lang="en-GB" dirty="0">
              <a:solidFill>
                <a:srgbClr val="115076"/>
              </a:solidFill>
            </a:endParaRPr>
          </a:p>
        </p:txBody>
      </p:sp>
      <p:grpSp>
        <p:nvGrpSpPr>
          <p:cNvPr id="11" name="Group 10">
            <a:extLst>
              <a:ext uri="{FF2B5EF4-FFF2-40B4-BE49-F238E27FC236}">
                <a16:creationId xmlns:a16="http://schemas.microsoft.com/office/drawing/2014/main" id="{2FFF55A7-D773-E848-A9F1-A352C84C75CA}"/>
              </a:ext>
            </a:extLst>
          </p:cNvPr>
          <p:cNvGrpSpPr/>
          <p:nvPr/>
        </p:nvGrpSpPr>
        <p:grpSpPr>
          <a:xfrm>
            <a:off x="5173466" y="5410421"/>
            <a:ext cx="6139336" cy="873833"/>
            <a:chOff x="925740" y="5531872"/>
            <a:chExt cx="6139336" cy="873833"/>
          </a:xfrm>
        </p:grpSpPr>
        <p:pic>
          <p:nvPicPr>
            <p:cNvPr id="12" name="Picture 11">
              <a:extLst>
                <a:ext uri="{FF2B5EF4-FFF2-40B4-BE49-F238E27FC236}">
                  <a16:creationId xmlns:a16="http://schemas.microsoft.com/office/drawing/2014/main" id="{8369FD79-D337-D440-A319-E18C20FA05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6195" y="5531872"/>
              <a:ext cx="838881" cy="873833"/>
            </a:xfrm>
            <a:prstGeom prst="rect">
              <a:avLst/>
            </a:prstGeom>
          </p:spPr>
        </p:pic>
        <p:sp>
          <p:nvSpPr>
            <p:cNvPr id="13" name="Rectangle 12">
              <a:extLst>
                <a:ext uri="{FF2B5EF4-FFF2-40B4-BE49-F238E27FC236}">
                  <a16:creationId xmlns:a16="http://schemas.microsoft.com/office/drawing/2014/main" id="{116C6918-431A-0042-B801-E43BAE454F16}"/>
                </a:ext>
              </a:extLst>
            </p:cNvPr>
            <p:cNvSpPr/>
            <p:nvPr/>
          </p:nvSpPr>
          <p:spPr>
            <a:xfrm>
              <a:off x="925740" y="5575372"/>
              <a:ext cx="6096000" cy="523220"/>
            </a:xfrm>
            <a:prstGeom prst="rect">
              <a:avLst/>
            </a:prstGeom>
          </p:spPr>
          <p:txBody>
            <a:bodyPr>
              <a:spAutoFit/>
            </a:bodyPr>
            <a:lstStyle/>
            <a:p>
              <a:pPr lvl="0"/>
              <a:r>
                <a:rPr lang="en-GB" sz="2800" dirty="0">
                  <a:solidFill>
                    <a:srgbClr val="115076"/>
                  </a:solidFill>
                  <a:latin typeface="Century Gothic" panose="020B0502020202020204" pitchFamily="34" charset="0"/>
                </a:rPr>
                <a:t>	        E.g.  </a:t>
              </a:r>
            </a:p>
          </p:txBody>
        </p:sp>
      </p:grpSp>
      <p:pic>
        <p:nvPicPr>
          <p:cNvPr id="14" name="Picture 13">
            <a:extLst>
              <a:ext uri="{FF2B5EF4-FFF2-40B4-BE49-F238E27FC236}">
                <a16:creationId xmlns:a16="http://schemas.microsoft.com/office/drawing/2014/main" id="{71D02325-D8F1-324A-9384-793756B607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7327" y="5340671"/>
            <a:ext cx="745952" cy="749719"/>
          </a:xfrm>
          <a:prstGeom prst="rect">
            <a:avLst/>
          </a:prstGeom>
        </p:spPr>
      </p:pic>
      <p:pic>
        <p:nvPicPr>
          <p:cNvPr id="15" name="Picture 14">
            <a:extLst>
              <a:ext uri="{FF2B5EF4-FFF2-40B4-BE49-F238E27FC236}">
                <a16:creationId xmlns:a16="http://schemas.microsoft.com/office/drawing/2014/main" id="{7A5E9158-02C4-744E-B7AB-7CC7911AC0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6162" y="5240853"/>
            <a:ext cx="442002" cy="884003"/>
          </a:xfrm>
          <a:prstGeom prst="rect">
            <a:avLst/>
          </a:prstGeom>
        </p:spPr>
      </p:pic>
      <p:pic>
        <p:nvPicPr>
          <p:cNvPr id="16" name="Picture 15">
            <a:extLst>
              <a:ext uri="{FF2B5EF4-FFF2-40B4-BE49-F238E27FC236}">
                <a16:creationId xmlns:a16="http://schemas.microsoft.com/office/drawing/2014/main" id="{240259D6-8135-0B4B-8033-6AFDBD1C8B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8476" y="5351088"/>
            <a:ext cx="442002" cy="884003"/>
          </a:xfrm>
          <a:prstGeom prst="rect">
            <a:avLst/>
          </a:prstGeom>
        </p:spPr>
      </p:pic>
    </p:spTree>
    <p:extLst>
      <p:ext uri="{BB962C8B-B14F-4D97-AF65-F5344CB8AC3E}">
        <p14:creationId xmlns:p14="http://schemas.microsoft.com/office/powerpoint/2010/main" val="24415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6" name="TextBox 5"/>
          <p:cNvSpPr txBox="1"/>
          <p:nvPr/>
        </p:nvSpPr>
        <p:spPr>
          <a:xfrm>
            <a:off x="6029883" y="7220146"/>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Inge Alferink / Rachel Hawkes</a:t>
            </a:r>
          </a:p>
        </p:txBody>
      </p:sp>
      <p:sp>
        <p:nvSpPr>
          <p:cNvPr id="17" name="TextBox 16"/>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115076"/>
                </a:solidFill>
                <a:latin typeface="Century Gothic" panose="020B0502020202020204" pitchFamily="34" charset="0"/>
              </a:rPr>
              <a:t>PERSON A</a:t>
            </a:r>
          </a:p>
          <a:p>
            <a:endParaRPr lang="en-GB" sz="3200" dirty="0">
              <a:solidFill>
                <a:srgbClr val="115076"/>
              </a:solidFill>
              <a:latin typeface="Century Gothic" panose="020B0502020202020204" pitchFamily="34" charset="0"/>
            </a:endParaRPr>
          </a:p>
          <a:p>
            <a:pPr marL="514350" indent="-514350">
              <a:buAutoNum type="arabicParenR"/>
            </a:pPr>
            <a:r>
              <a:rPr lang="en-GB" sz="3200" dirty="0">
                <a:solidFill>
                  <a:srgbClr val="115076"/>
                </a:solidFill>
                <a:latin typeface="Century Gothic" panose="020B0502020202020204" pitchFamily="34" charset="0"/>
              </a:rPr>
              <a:t>Das </a:t>
            </a:r>
            <a:r>
              <a:rPr lang="en-GB" sz="3200" dirty="0" err="1">
                <a:solidFill>
                  <a:srgbClr val="115076"/>
                </a:solidFill>
                <a:latin typeface="Century Gothic" panose="020B0502020202020204" pitchFamily="34" charset="0"/>
              </a:rPr>
              <a:t>ist</a:t>
            </a:r>
            <a:r>
              <a:rPr lang="en-GB" sz="3200" dirty="0">
                <a:solidFill>
                  <a:srgbClr val="115076"/>
                </a:solidFill>
                <a:latin typeface="Century Gothic" panose="020B0502020202020204" pitchFamily="34" charset="0"/>
              </a:rPr>
              <a:t> _____</a:t>
            </a:r>
          </a:p>
          <a:p>
            <a:pPr marL="514350" indent="-514350">
              <a:buAutoNum type="arabicParenR"/>
            </a:pPr>
            <a:endParaRPr lang="en-GB" sz="3200" dirty="0">
              <a:solidFill>
                <a:srgbClr val="115076"/>
              </a:solidFill>
              <a:latin typeface="Century Gothic" panose="020B0502020202020204" pitchFamily="34" charset="0"/>
            </a:endParaRPr>
          </a:p>
          <a:p>
            <a:r>
              <a:rPr lang="en-GB" sz="3200" dirty="0">
                <a:solidFill>
                  <a:srgbClr val="115076"/>
                </a:solidFill>
                <a:latin typeface="Century Gothic" panose="020B0502020202020204" pitchFamily="34" charset="0"/>
              </a:rPr>
              <a:t>2) Das </a:t>
            </a:r>
            <a:r>
              <a:rPr lang="en-GB" sz="3200" dirty="0" err="1">
                <a:solidFill>
                  <a:srgbClr val="115076"/>
                </a:solidFill>
                <a:latin typeface="Century Gothic" panose="020B0502020202020204" pitchFamily="34" charset="0"/>
              </a:rPr>
              <a:t>ist</a:t>
            </a:r>
            <a:r>
              <a:rPr lang="en-GB" sz="3200" dirty="0">
                <a:solidFill>
                  <a:srgbClr val="115076"/>
                </a:solidFill>
                <a:latin typeface="Century Gothic" panose="020B0502020202020204" pitchFamily="34" charset="0"/>
              </a:rPr>
              <a:t> _____</a:t>
            </a:r>
          </a:p>
          <a:p>
            <a:r>
              <a:rPr lang="en-GB" sz="3200" dirty="0">
                <a:solidFill>
                  <a:srgbClr val="115076"/>
                </a:solidFill>
                <a:latin typeface="Century Gothic" panose="020B0502020202020204" pitchFamily="34" charset="0"/>
              </a:rPr>
              <a:t> </a:t>
            </a:r>
          </a:p>
          <a:p>
            <a:r>
              <a:rPr lang="en-GB" sz="3200" dirty="0">
                <a:solidFill>
                  <a:srgbClr val="115076"/>
                </a:solidFill>
                <a:latin typeface="Century Gothic" panose="020B0502020202020204" pitchFamily="34" charset="0"/>
              </a:rPr>
              <a:t>3) Das </a:t>
            </a:r>
            <a:r>
              <a:rPr lang="en-GB" sz="3200" dirty="0" err="1">
                <a:solidFill>
                  <a:srgbClr val="115076"/>
                </a:solidFill>
                <a:latin typeface="Century Gothic" panose="020B0502020202020204" pitchFamily="34" charset="0"/>
              </a:rPr>
              <a:t>ist</a:t>
            </a:r>
            <a:r>
              <a:rPr lang="en-GB" sz="3200" dirty="0">
                <a:solidFill>
                  <a:srgbClr val="115076"/>
                </a:solidFill>
                <a:latin typeface="Century Gothic" panose="020B0502020202020204" pitchFamily="34" charset="0"/>
              </a:rPr>
              <a:t> _____</a:t>
            </a:r>
          </a:p>
          <a:p>
            <a:endParaRPr lang="en-GB" sz="3200" dirty="0">
              <a:solidFill>
                <a:srgbClr val="115076"/>
              </a:solidFill>
              <a:latin typeface="Century Gothic" panose="020B0502020202020204" pitchFamily="34" charset="0"/>
            </a:endParaRPr>
          </a:p>
          <a:p>
            <a:r>
              <a:rPr lang="en-GB" sz="3200" dirty="0">
                <a:solidFill>
                  <a:srgbClr val="115076"/>
                </a:solidFill>
                <a:latin typeface="Century Gothic" panose="020B0502020202020204" pitchFamily="34" charset="0"/>
              </a:rPr>
              <a:t>4) Das </a:t>
            </a:r>
            <a:r>
              <a:rPr lang="en-GB" sz="3200" dirty="0" err="1">
                <a:solidFill>
                  <a:srgbClr val="115076"/>
                </a:solidFill>
                <a:latin typeface="Century Gothic" panose="020B0502020202020204" pitchFamily="34" charset="0"/>
              </a:rPr>
              <a:t>ist</a:t>
            </a:r>
            <a:r>
              <a:rPr lang="en-GB" sz="3200" dirty="0">
                <a:solidFill>
                  <a:srgbClr val="115076"/>
                </a:solidFill>
                <a:latin typeface="Century Gothic" panose="020B0502020202020204" pitchFamily="34" charset="0"/>
              </a:rPr>
              <a:t> _____</a:t>
            </a:r>
          </a:p>
          <a:p>
            <a:endParaRPr lang="en-GB" sz="3200" dirty="0">
              <a:solidFill>
                <a:srgbClr val="115076"/>
              </a:solidFill>
              <a:latin typeface="Century Gothic" panose="020B0502020202020204" pitchFamily="34" charset="0"/>
            </a:endParaRPr>
          </a:p>
          <a:p>
            <a:r>
              <a:rPr lang="en-GB" sz="3200" dirty="0">
                <a:solidFill>
                  <a:srgbClr val="115076"/>
                </a:solidFill>
                <a:latin typeface="Century Gothic" panose="020B0502020202020204" pitchFamily="34" charset="0"/>
              </a:rPr>
              <a:t>5) Das </a:t>
            </a:r>
            <a:r>
              <a:rPr lang="en-GB" sz="3200" dirty="0" err="1">
                <a:solidFill>
                  <a:srgbClr val="115076"/>
                </a:solidFill>
                <a:latin typeface="Century Gothic" panose="020B0502020202020204" pitchFamily="34" charset="0"/>
              </a:rPr>
              <a:t>ist</a:t>
            </a:r>
            <a:r>
              <a:rPr lang="en-GB" sz="3200" dirty="0">
                <a:solidFill>
                  <a:srgbClr val="115076"/>
                </a:solidFill>
                <a:latin typeface="Century Gothic" panose="020B0502020202020204" pitchFamily="34" charset="0"/>
              </a:rPr>
              <a:t> _____</a:t>
            </a:r>
          </a:p>
          <a:p>
            <a:endParaRPr lang="en-GB" sz="3200" dirty="0">
              <a:solidFill>
                <a:srgbClr val="115076"/>
              </a:solidFill>
              <a:latin typeface="Century Gothic" panose="020B0502020202020204" pitchFamily="34" charset="0"/>
            </a:endParaRPr>
          </a:p>
        </p:txBody>
      </p:sp>
      <p:sp>
        <p:nvSpPr>
          <p:cNvPr id="18" name="TextBox 17"/>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115076"/>
                </a:solidFill>
                <a:latin typeface="Century Gothic" panose="020B0502020202020204" pitchFamily="34" charset="0"/>
              </a:rPr>
              <a:t>PERSON B</a:t>
            </a:r>
          </a:p>
          <a:p>
            <a:endParaRPr lang="en-GB" sz="3200" dirty="0">
              <a:solidFill>
                <a:srgbClr val="115076"/>
              </a:solidFill>
              <a:latin typeface="Century Gothic" panose="020B0502020202020204" pitchFamily="34" charset="0"/>
            </a:endParaRPr>
          </a:p>
          <a:p>
            <a:pPr marL="514350" indent="-514350">
              <a:buAutoNum type="arabicParenR"/>
            </a:pPr>
            <a:r>
              <a:rPr lang="en-GB" sz="3200" dirty="0">
                <a:solidFill>
                  <a:srgbClr val="115076"/>
                </a:solidFill>
                <a:latin typeface="Century Gothic" panose="020B0502020202020204" pitchFamily="34" charset="0"/>
              </a:rPr>
              <a:t> </a:t>
            </a:r>
          </a:p>
          <a:p>
            <a:pPr marL="514350" indent="-514350">
              <a:buAutoNum type="arabicParenR"/>
            </a:pPr>
            <a:endParaRPr lang="en-GB" sz="3200" dirty="0">
              <a:solidFill>
                <a:srgbClr val="115076"/>
              </a:solidFill>
              <a:latin typeface="Century Gothic" panose="020B0502020202020204" pitchFamily="34" charset="0"/>
            </a:endParaRPr>
          </a:p>
          <a:p>
            <a:r>
              <a:rPr lang="en-GB" sz="3200" dirty="0">
                <a:solidFill>
                  <a:srgbClr val="115076"/>
                </a:solidFill>
                <a:latin typeface="Century Gothic" panose="020B0502020202020204" pitchFamily="34" charset="0"/>
              </a:rPr>
              <a:t>2) </a:t>
            </a:r>
          </a:p>
          <a:p>
            <a:endParaRPr lang="en-GB" sz="3200" dirty="0">
              <a:solidFill>
                <a:srgbClr val="115076"/>
              </a:solidFill>
              <a:latin typeface="Century Gothic" panose="020B0502020202020204" pitchFamily="34" charset="0"/>
            </a:endParaRPr>
          </a:p>
          <a:p>
            <a:r>
              <a:rPr lang="en-GB" sz="3200" dirty="0">
                <a:solidFill>
                  <a:srgbClr val="115076"/>
                </a:solidFill>
                <a:latin typeface="Century Gothic" panose="020B0502020202020204" pitchFamily="34" charset="0"/>
              </a:rPr>
              <a:t>3) </a:t>
            </a:r>
          </a:p>
          <a:p>
            <a:endParaRPr lang="en-GB" sz="3200" dirty="0">
              <a:solidFill>
                <a:srgbClr val="115076"/>
              </a:solidFill>
              <a:latin typeface="Century Gothic" panose="020B0502020202020204" pitchFamily="34" charset="0"/>
            </a:endParaRPr>
          </a:p>
          <a:p>
            <a:r>
              <a:rPr lang="en-GB" sz="3200" dirty="0">
                <a:solidFill>
                  <a:srgbClr val="115076"/>
                </a:solidFill>
                <a:latin typeface="Century Gothic" panose="020B0502020202020204" pitchFamily="34" charset="0"/>
              </a:rPr>
              <a:t>4) </a:t>
            </a:r>
          </a:p>
          <a:p>
            <a:endParaRPr lang="en-GB" sz="3200" dirty="0">
              <a:solidFill>
                <a:srgbClr val="115076"/>
              </a:solidFill>
              <a:latin typeface="Century Gothic" panose="020B0502020202020204" pitchFamily="34" charset="0"/>
            </a:endParaRPr>
          </a:p>
          <a:p>
            <a:r>
              <a:rPr lang="en-GB" sz="3200" dirty="0">
                <a:solidFill>
                  <a:srgbClr val="115076"/>
                </a:solidFill>
                <a:latin typeface="Century Gothic" panose="020B0502020202020204" pitchFamily="34" charset="0"/>
              </a:rPr>
              <a:t>5) </a:t>
            </a:r>
          </a:p>
          <a:p>
            <a:endParaRPr lang="en-GB" sz="3200" dirty="0">
              <a:solidFill>
                <a:srgbClr val="115076"/>
              </a:solidFill>
              <a:latin typeface="Century Gothic" panose="020B0502020202020204" pitchFamily="34" charset="0"/>
            </a:endParaRPr>
          </a:p>
        </p:txBody>
      </p:sp>
      <p:pic>
        <p:nvPicPr>
          <p:cNvPr id="19" name="Picture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5263" y="3112958"/>
            <a:ext cx="1339996" cy="882383"/>
          </a:xfrm>
          <a:prstGeom prst="rect">
            <a:avLst/>
          </a:prstGeom>
        </p:spPr>
      </p:pic>
      <p:sp>
        <p:nvSpPr>
          <p:cNvPr id="20" name="Rectangle 19"/>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 descr="http://www.clker.com/cliparts/0/F/H/c/a/X/crossword-letter-tiles-hi.png">
            <a:extLst>
              <a:ext uri="{FF2B5EF4-FFF2-40B4-BE49-F238E27FC236}">
                <a16:creationId xmlns:a16="http://schemas.microsoft.com/office/drawing/2014/main" id="{C2B90328-6BD3-A64E-A20B-8F71FCC345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2967" y="1138578"/>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ADE87BE-22A3-FC40-A24A-D42DACB055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6538" y="4303612"/>
            <a:ext cx="884353" cy="888819"/>
          </a:xfrm>
          <a:prstGeom prst="rect">
            <a:avLst/>
          </a:prstGeom>
        </p:spPr>
      </p:pic>
      <p:pic>
        <p:nvPicPr>
          <p:cNvPr id="32" name="Picture 31">
            <a:extLst>
              <a:ext uri="{FF2B5EF4-FFF2-40B4-BE49-F238E27FC236}">
                <a16:creationId xmlns:a16="http://schemas.microsoft.com/office/drawing/2014/main" id="{DD80BA77-09DB-8243-AB78-326FB1F063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9062" y="5189092"/>
            <a:ext cx="862007" cy="1060659"/>
          </a:xfrm>
          <a:prstGeom prst="rect">
            <a:avLst/>
          </a:prstGeom>
        </p:spPr>
      </p:pic>
      <p:pic>
        <p:nvPicPr>
          <p:cNvPr id="33" name="Picture 32">
            <a:extLst>
              <a:ext uri="{FF2B5EF4-FFF2-40B4-BE49-F238E27FC236}">
                <a16:creationId xmlns:a16="http://schemas.microsoft.com/office/drawing/2014/main" id="{6DF8DDE1-7206-DC47-8D0D-912473D145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1162" y="2143633"/>
            <a:ext cx="565796" cy="1131592"/>
          </a:xfrm>
          <a:prstGeom prst="rect">
            <a:avLst/>
          </a:prstGeom>
        </p:spPr>
      </p:pic>
      <p:pic>
        <p:nvPicPr>
          <p:cNvPr id="34" name="Picture 33" descr="http://www.clker.com/cliparts/c/f/b/a/1195444816475588749Gerald_G_Lady_Face_Cartoon.svg.hi.png">
            <a:extLst>
              <a:ext uri="{FF2B5EF4-FFF2-40B4-BE49-F238E27FC236}">
                <a16:creationId xmlns:a16="http://schemas.microsoft.com/office/drawing/2014/main" id="{E759DC29-D269-024F-A09D-FF153F4A06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24670" y="1138578"/>
            <a:ext cx="884353" cy="9071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www.clker.com/cliparts/9/6/9/1/1194985251383288862paper_RPSWB.svg.hi.png">
            <a:extLst>
              <a:ext uri="{FF2B5EF4-FFF2-40B4-BE49-F238E27FC236}">
                <a16:creationId xmlns:a16="http://schemas.microsoft.com/office/drawing/2014/main" id="{0C4266AC-05BA-7E43-A974-42D7528E1D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6719982" y="2332205"/>
            <a:ext cx="1131593" cy="5280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www.clker.com/cliparts/H/e/L/H/P/2/school-building-hi.png">
            <a:extLst>
              <a:ext uri="{FF2B5EF4-FFF2-40B4-BE49-F238E27FC236}">
                <a16:creationId xmlns:a16="http://schemas.microsoft.com/office/drawing/2014/main" id="{2C37F39C-A85D-7945-80A0-E09DDF29A7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72359" y="3309435"/>
            <a:ext cx="1516904" cy="7761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A4353150-5C9D-B246-802E-667D18B668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4080" y="4382229"/>
            <a:ext cx="1151657" cy="780567"/>
          </a:xfrm>
          <a:prstGeom prst="rect">
            <a:avLst/>
          </a:prstGeom>
        </p:spPr>
      </p:pic>
      <p:sp>
        <p:nvSpPr>
          <p:cNvPr id="38" name="TextBox 37">
            <a:extLst>
              <a:ext uri="{FF2B5EF4-FFF2-40B4-BE49-F238E27FC236}">
                <a16:creationId xmlns:a16="http://schemas.microsoft.com/office/drawing/2014/main" id="{FC2994BC-934D-D444-940A-BD7591F6A445}"/>
              </a:ext>
            </a:extLst>
          </p:cNvPr>
          <p:cNvSpPr txBox="1"/>
          <p:nvPr/>
        </p:nvSpPr>
        <p:spPr>
          <a:xfrm>
            <a:off x="9172085" y="5430913"/>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39" name="Picture 2" descr="http://www.clker.com/cliparts/0/F/H/c/a/X/crossword-letter-tiles-hi.png">
            <a:extLst>
              <a:ext uri="{FF2B5EF4-FFF2-40B4-BE49-F238E27FC236}">
                <a16:creationId xmlns:a16="http://schemas.microsoft.com/office/drawing/2014/main" id="{E465848D-9AF4-D449-BE70-6106179DEC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4421" y="981497"/>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6A46BE6A-9C95-9B44-BF5F-15576A472A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8237" y="1860837"/>
            <a:ext cx="565796" cy="1131592"/>
          </a:xfrm>
          <a:prstGeom prst="rect">
            <a:avLst/>
          </a:prstGeom>
        </p:spPr>
      </p:pic>
      <p:pic>
        <p:nvPicPr>
          <p:cNvPr id="41" name="Picture 8" descr="http://www.clker.com/cliparts/H/e/L/H/P/2/school-building-hi.png">
            <a:extLst>
              <a:ext uri="{FF2B5EF4-FFF2-40B4-BE49-F238E27FC236}">
                <a16:creationId xmlns:a16="http://schemas.microsoft.com/office/drawing/2014/main" id="{67EDDF95-C848-C749-8844-F87CA79D79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81281" y="3275225"/>
            <a:ext cx="1516904" cy="7761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BF9CF156-F419-354D-9987-31735387D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7219" y="4142882"/>
            <a:ext cx="884353" cy="888819"/>
          </a:xfrm>
          <a:prstGeom prst="rect">
            <a:avLst/>
          </a:prstGeom>
        </p:spPr>
      </p:pic>
      <p:pic>
        <p:nvPicPr>
          <p:cNvPr id="43" name="Picture 42">
            <a:extLst>
              <a:ext uri="{FF2B5EF4-FFF2-40B4-BE49-F238E27FC236}">
                <a16:creationId xmlns:a16="http://schemas.microsoft.com/office/drawing/2014/main" id="{C4FBB12B-7A40-F543-A61D-7B20DF5242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2026" y="5123209"/>
            <a:ext cx="862007" cy="1060659"/>
          </a:xfrm>
          <a:prstGeom prst="rect">
            <a:avLst/>
          </a:prstGeom>
        </p:spPr>
      </p:pic>
    </p:spTree>
    <p:extLst>
      <p:ext uri="{BB962C8B-B14F-4D97-AF65-F5344CB8AC3E}">
        <p14:creationId xmlns:p14="http://schemas.microsoft.com/office/powerpoint/2010/main" val="401908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10656" cy="707849"/>
          </a:xfrm>
        </p:spPr>
        <p:txBody>
          <a:bodyPr>
            <a:normAutofit fontScale="90000"/>
          </a:bodyPr>
          <a:lstStyle/>
          <a:p>
            <a:br>
              <a:rPr lang="en-GB" sz="3600" b="1">
                <a:solidFill>
                  <a:prstClr val="white"/>
                </a:solidFill>
              </a:rPr>
            </a:br>
            <a:r>
              <a:rPr lang="en-GB" sz="3600" b="1">
                <a:solidFill>
                  <a:prstClr val="white"/>
                </a:solidFill>
              </a:rPr>
              <a:t>einen = ‘a’ after a verb</a:t>
            </a:r>
            <a:br>
              <a:rPr lang="en-GB" sz="3600" b="1">
                <a:solidFill>
                  <a:prstClr val="white"/>
                </a:solidFill>
              </a:rPr>
            </a:b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Content Placeholder 2"/>
          <p:cNvSpPr>
            <a:spLocks noGrp="1"/>
          </p:cNvSpPr>
          <p:nvPr>
            <p:ph idx="1"/>
          </p:nvPr>
        </p:nvSpPr>
        <p:spPr>
          <a:xfrm>
            <a:off x="703235" y="1252227"/>
            <a:ext cx="10515600" cy="757154"/>
          </a:xfrm>
        </p:spPr>
        <p:txBody>
          <a:bodyPr>
            <a:normAutofit/>
          </a:bodyPr>
          <a:lstStyle/>
          <a:p>
            <a:pPr marL="0" indent="0">
              <a:buNone/>
            </a:pPr>
            <a:r>
              <a:rPr lang="en-GB" dirty="0"/>
              <a:t>As you know, German has three words for </a:t>
            </a:r>
            <a:r>
              <a:rPr lang="en-GB" b="1" i="1" dirty="0"/>
              <a:t>a</a:t>
            </a:r>
            <a:r>
              <a:rPr lang="en-GB" dirty="0"/>
              <a:t>:</a:t>
            </a:r>
            <a:endParaRPr lang="en-GB" dirty="0">
              <a:solidFill>
                <a:srgbClr val="DAA520"/>
              </a:solidFill>
            </a:endParaRPr>
          </a:p>
        </p:txBody>
      </p:sp>
      <p:sp>
        <p:nvSpPr>
          <p:cNvPr id="8" name="TextBox 7">
            <a:extLst>
              <a:ext uri="{FF2B5EF4-FFF2-40B4-BE49-F238E27FC236}">
                <a16:creationId xmlns:a16="http://schemas.microsoft.com/office/drawing/2014/main" id="{1908E545-7541-5643-8EE2-7AB9E76534DA}"/>
              </a:ext>
            </a:extLst>
          </p:cNvPr>
          <p:cNvSpPr txBox="1"/>
          <p:nvPr/>
        </p:nvSpPr>
        <p:spPr>
          <a:xfrm>
            <a:off x="7277682" y="1775066"/>
            <a:ext cx="147989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neuter</a:t>
            </a:r>
          </a:p>
        </p:txBody>
      </p:sp>
      <p:sp>
        <p:nvSpPr>
          <p:cNvPr id="9" name="TextBox 8">
            <a:extLst>
              <a:ext uri="{FF2B5EF4-FFF2-40B4-BE49-F238E27FC236}">
                <a16:creationId xmlns:a16="http://schemas.microsoft.com/office/drawing/2014/main" id="{503B5CC2-793C-ED41-8404-69FAF576D2BB}"/>
              </a:ext>
            </a:extLst>
          </p:cNvPr>
          <p:cNvSpPr txBox="1"/>
          <p:nvPr/>
        </p:nvSpPr>
        <p:spPr>
          <a:xfrm>
            <a:off x="1120583" y="1772797"/>
            <a:ext cx="2238113"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masculine</a:t>
            </a:r>
          </a:p>
        </p:txBody>
      </p:sp>
      <p:sp>
        <p:nvSpPr>
          <p:cNvPr id="10" name="TextBox 9">
            <a:extLst>
              <a:ext uri="{FF2B5EF4-FFF2-40B4-BE49-F238E27FC236}">
                <a16:creationId xmlns:a16="http://schemas.microsoft.com/office/drawing/2014/main" id="{EAF2BE74-B0B6-AA45-979B-036E930DE414}"/>
              </a:ext>
            </a:extLst>
          </p:cNvPr>
          <p:cNvSpPr txBox="1"/>
          <p:nvPr/>
        </p:nvSpPr>
        <p:spPr>
          <a:xfrm>
            <a:off x="4045127" y="1771158"/>
            <a:ext cx="18934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feminine</a:t>
            </a:r>
          </a:p>
        </p:txBody>
      </p:sp>
      <p:sp>
        <p:nvSpPr>
          <p:cNvPr id="11" name="TextBox 10">
            <a:extLst>
              <a:ext uri="{FF2B5EF4-FFF2-40B4-BE49-F238E27FC236}">
                <a16:creationId xmlns:a16="http://schemas.microsoft.com/office/drawing/2014/main" id="{61CFBD48-3016-684F-B62B-1963494DD7B0}"/>
              </a:ext>
            </a:extLst>
          </p:cNvPr>
          <p:cNvSpPr txBox="1"/>
          <p:nvPr/>
        </p:nvSpPr>
        <p:spPr>
          <a:xfrm>
            <a:off x="527667" y="2509789"/>
            <a:ext cx="2645276"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r>
              <a:rPr lang="en-US" sz="3200" b="1" dirty="0" err="1">
                <a:solidFill>
                  <a:srgbClr val="DAA520"/>
                </a:solidFill>
                <a:latin typeface="Century Gothic" panose="020B0502020202020204" pitchFamily="34" charset="0"/>
              </a:rPr>
              <a:t>ein</a:t>
            </a:r>
            <a:r>
              <a:rPr lang="en-US" sz="3200" dirty="0">
                <a:solidFill>
                  <a:srgbClr val="115076"/>
                </a:solidFill>
                <a:latin typeface="Century Gothic" panose="020B0502020202020204" pitchFamily="34" charset="0"/>
              </a:rPr>
              <a:t> Tisch</a:t>
            </a:r>
          </a:p>
        </p:txBody>
      </p:sp>
      <p:sp>
        <p:nvSpPr>
          <p:cNvPr id="12" name="TextBox 11">
            <a:extLst>
              <a:ext uri="{FF2B5EF4-FFF2-40B4-BE49-F238E27FC236}">
                <a16:creationId xmlns:a16="http://schemas.microsoft.com/office/drawing/2014/main" id="{1910836A-A558-4044-95B7-8A556E7DE7F6}"/>
              </a:ext>
            </a:extLst>
          </p:cNvPr>
          <p:cNvSpPr txBox="1"/>
          <p:nvPr/>
        </p:nvSpPr>
        <p:spPr>
          <a:xfrm>
            <a:off x="7277682" y="2454146"/>
            <a:ext cx="2310248"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a:t>
            </a:r>
            <a:r>
              <a:rPr lang="en-US" sz="3200" b="1" dirty="0">
                <a:solidFill>
                  <a:srgbClr val="115076"/>
                </a:solidFill>
                <a:latin typeface="Century Gothic" panose="020B0502020202020204" pitchFamily="34" charset="0"/>
              </a:rPr>
              <a:t> </a:t>
            </a:r>
            <a:r>
              <a:rPr lang="en-US" sz="3200" dirty="0">
                <a:solidFill>
                  <a:srgbClr val="115076"/>
                </a:solidFill>
                <a:latin typeface="Century Gothic" panose="020B0502020202020204" pitchFamily="34" charset="0"/>
              </a:rPr>
              <a:t>Fenster</a:t>
            </a:r>
          </a:p>
        </p:txBody>
      </p:sp>
      <p:sp>
        <p:nvSpPr>
          <p:cNvPr id="13" name="Content Placeholder 2">
            <a:extLst>
              <a:ext uri="{FF2B5EF4-FFF2-40B4-BE49-F238E27FC236}">
                <a16:creationId xmlns:a16="http://schemas.microsoft.com/office/drawing/2014/main" id="{4B10724D-6A27-2A4A-BD42-6F06B0351199}"/>
              </a:ext>
            </a:extLst>
          </p:cNvPr>
          <p:cNvSpPr txBox="1">
            <a:spLocks/>
          </p:cNvSpPr>
          <p:nvPr/>
        </p:nvSpPr>
        <p:spPr>
          <a:xfrm>
            <a:off x="703235" y="3216395"/>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After a verb the masculine word for </a:t>
            </a:r>
            <a:r>
              <a:rPr lang="en-GB" b="1" i="1" dirty="0"/>
              <a:t>a </a:t>
            </a:r>
            <a:r>
              <a:rPr lang="en-GB" dirty="0"/>
              <a:t>changes:</a:t>
            </a:r>
            <a:endParaRPr lang="en-GB" dirty="0">
              <a:solidFill>
                <a:srgbClr val="DAA520"/>
              </a:solidFill>
            </a:endParaRPr>
          </a:p>
        </p:txBody>
      </p:sp>
      <p:sp>
        <p:nvSpPr>
          <p:cNvPr id="14" name="Content Placeholder 2">
            <a:extLst>
              <a:ext uri="{FF2B5EF4-FFF2-40B4-BE49-F238E27FC236}">
                <a16:creationId xmlns:a16="http://schemas.microsoft.com/office/drawing/2014/main" id="{B3E77626-7757-364E-822B-175523BAE4D5}"/>
              </a:ext>
            </a:extLst>
          </p:cNvPr>
          <p:cNvSpPr txBox="1">
            <a:spLocks/>
          </p:cNvSpPr>
          <p:nvPr/>
        </p:nvSpPr>
        <p:spPr>
          <a:xfrm>
            <a:off x="703235" y="3900981"/>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Niko hat </a:t>
            </a:r>
            <a:r>
              <a:rPr lang="en-GB" b="1" dirty="0" err="1">
                <a:solidFill>
                  <a:srgbClr val="DAA520"/>
                </a:solidFill>
              </a:rPr>
              <a:t>einen</a:t>
            </a:r>
            <a:r>
              <a:rPr lang="en-GB" dirty="0"/>
              <a:t> Tisch</a:t>
            </a:r>
          </a:p>
        </p:txBody>
      </p:sp>
      <p:sp>
        <p:nvSpPr>
          <p:cNvPr id="15" name="Content Placeholder 2">
            <a:extLst>
              <a:ext uri="{FF2B5EF4-FFF2-40B4-BE49-F238E27FC236}">
                <a16:creationId xmlns:a16="http://schemas.microsoft.com/office/drawing/2014/main" id="{1AFFE229-D69B-BF43-8EBB-E0A2F5739104}"/>
              </a:ext>
            </a:extLst>
          </p:cNvPr>
          <p:cNvSpPr txBox="1">
            <a:spLocks/>
          </p:cNvSpPr>
          <p:nvPr/>
        </p:nvSpPr>
        <p:spPr>
          <a:xfrm>
            <a:off x="703234" y="4448424"/>
            <a:ext cx="4726016" cy="757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Niko hat </a:t>
            </a:r>
            <a:r>
              <a:rPr lang="en-GB" b="1" dirty="0" err="1">
                <a:solidFill>
                  <a:srgbClr val="DAA520"/>
                </a:solidFill>
              </a:rPr>
              <a:t>einen</a:t>
            </a:r>
            <a:r>
              <a:rPr lang="en-GB" dirty="0"/>
              <a:t> Rucksack</a:t>
            </a:r>
          </a:p>
        </p:txBody>
      </p:sp>
      <p:sp>
        <p:nvSpPr>
          <p:cNvPr id="16" name="Content Placeholder 2">
            <a:extLst>
              <a:ext uri="{FF2B5EF4-FFF2-40B4-BE49-F238E27FC236}">
                <a16:creationId xmlns:a16="http://schemas.microsoft.com/office/drawing/2014/main" id="{B3BBB7F0-8945-794A-A7BA-2D907054D104}"/>
              </a:ext>
            </a:extLst>
          </p:cNvPr>
          <p:cNvSpPr txBox="1">
            <a:spLocks/>
          </p:cNvSpPr>
          <p:nvPr/>
        </p:nvSpPr>
        <p:spPr>
          <a:xfrm>
            <a:off x="703233" y="4995867"/>
            <a:ext cx="4003686"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Niko hat </a:t>
            </a:r>
            <a:r>
              <a:rPr lang="en-GB" b="1" dirty="0" err="1">
                <a:solidFill>
                  <a:srgbClr val="DAA520"/>
                </a:solidFill>
              </a:rPr>
              <a:t>einen</a:t>
            </a:r>
            <a:r>
              <a:rPr lang="en-GB" dirty="0"/>
              <a:t> Mann</a:t>
            </a:r>
          </a:p>
        </p:txBody>
      </p:sp>
      <p:sp>
        <p:nvSpPr>
          <p:cNvPr id="17" name="Rounded Rectangle 16">
            <a:extLst>
              <a:ext uri="{FF2B5EF4-FFF2-40B4-BE49-F238E27FC236}">
                <a16:creationId xmlns:a16="http://schemas.microsoft.com/office/drawing/2014/main" id="{60B87303-B168-7743-AD25-B7EDEF8BE329}"/>
              </a:ext>
            </a:extLst>
          </p:cNvPr>
          <p:cNvSpPr/>
          <p:nvPr/>
        </p:nvSpPr>
        <p:spPr>
          <a:xfrm>
            <a:off x="307705" y="5662633"/>
            <a:ext cx="11738919" cy="577530"/>
          </a:xfrm>
          <a:prstGeom prst="roundRect">
            <a:avLst/>
          </a:prstGeom>
          <a:solidFill>
            <a:srgbClr val="1F4E7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bg1"/>
                </a:solidFill>
                <a:latin typeface="Century Gothic" panose="020B0502020202020204" pitchFamily="34" charset="0"/>
              </a:rPr>
              <a:t>This change happens after all verbs </a:t>
            </a:r>
            <a:r>
              <a:rPr lang="en-GB" sz="2300" b="1" u="sng" dirty="0">
                <a:solidFill>
                  <a:schemeClr val="bg1"/>
                </a:solidFill>
                <a:latin typeface="Century Gothic" panose="020B0502020202020204" pitchFamily="34" charset="0"/>
              </a:rPr>
              <a:t>except</a:t>
            </a:r>
            <a:r>
              <a:rPr lang="en-GB" sz="2300" b="1" dirty="0">
                <a:solidFill>
                  <a:schemeClr val="bg1"/>
                </a:solidFill>
                <a:latin typeface="Century Gothic" panose="020B0502020202020204" pitchFamily="34" charset="0"/>
              </a:rPr>
              <a:t> ‘to be/ is’</a:t>
            </a:r>
          </a:p>
        </p:txBody>
      </p:sp>
      <p:sp>
        <p:nvSpPr>
          <p:cNvPr id="18" name="Oval Callout 17">
            <a:extLst>
              <a:ext uri="{FF2B5EF4-FFF2-40B4-BE49-F238E27FC236}">
                <a16:creationId xmlns:a16="http://schemas.microsoft.com/office/drawing/2014/main" id="{AF84E0BA-1E58-DA40-990E-4CE7F9C4609B}"/>
              </a:ext>
            </a:extLst>
          </p:cNvPr>
          <p:cNvSpPr/>
          <p:nvPr/>
        </p:nvSpPr>
        <p:spPr>
          <a:xfrm>
            <a:off x="7750350" y="2881472"/>
            <a:ext cx="4358501" cy="2737007"/>
          </a:xfrm>
          <a:prstGeom prst="wedgeEllipseCallout">
            <a:avLst>
              <a:gd name="adj1" fmla="val -69789"/>
              <a:gd name="adj2" fmla="val 40823"/>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Only the masculine changes. Feminine and neuter words for ‘a’ stay the same! </a:t>
            </a:r>
          </a:p>
        </p:txBody>
      </p:sp>
      <p:sp>
        <p:nvSpPr>
          <p:cNvPr id="19" name="TextBox 18">
            <a:extLst>
              <a:ext uri="{FF2B5EF4-FFF2-40B4-BE49-F238E27FC236}">
                <a16:creationId xmlns:a16="http://schemas.microsoft.com/office/drawing/2014/main" id="{B7021E3A-B685-2447-BC8D-7B2ED2DFE52C}"/>
              </a:ext>
            </a:extLst>
          </p:cNvPr>
          <p:cNvSpPr txBox="1"/>
          <p:nvPr/>
        </p:nvSpPr>
        <p:spPr>
          <a:xfrm>
            <a:off x="3929027" y="2480519"/>
            <a:ext cx="2778325"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 </a:t>
            </a:r>
            <a:r>
              <a:rPr lang="en-US" sz="3200" b="1" dirty="0" err="1">
                <a:solidFill>
                  <a:srgbClr val="DAA520"/>
                </a:solidFill>
                <a:latin typeface="Century Gothic" panose="020B0502020202020204" pitchFamily="34" charset="0"/>
              </a:rPr>
              <a:t>eine</a:t>
            </a:r>
            <a:r>
              <a:rPr lang="en-US" sz="3200" b="1" dirty="0">
                <a:solidFill>
                  <a:srgbClr val="DAA520"/>
                </a:solidFill>
                <a:latin typeface="Century Gothic" panose="020B0502020202020204" pitchFamily="34" charset="0"/>
              </a:rPr>
              <a:t> </a:t>
            </a:r>
            <a:r>
              <a:rPr lang="en-US" sz="3200" dirty="0" err="1">
                <a:solidFill>
                  <a:srgbClr val="115076"/>
                </a:solidFill>
                <a:latin typeface="Century Gothic" panose="020B0502020202020204" pitchFamily="34" charset="0"/>
              </a:rPr>
              <a:t>Flasche</a:t>
            </a:r>
            <a:endParaRPr lang="en-US" sz="32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5440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p:bldP spid="10" grpId="0"/>
      <p:bldP spid="11" grpId="0"/>
      <p:bldP spid="12" grpId="0"/>
      <p:bldP spid="13" grpId="0" build="p"/>
      <p:bldP spid="14" grpId="0" build="p"/>
      <p:bldP spid="15" grpId="0" build="p"/>
      <p:bldP spid="16" grpId="0" build="p"/>
      <p:bldP spid="17" grpId="0" animBg="1"/>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780183753"/>
              </p:ext>
            </p:extLst>
          </p:nvPr>
        </p:nvGraphicFramePr>
        <p:xfrm>
          <a:off x="6018247" y="1919841"/>
          <a:ext cx="4964923" cy="3479469"/>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pPr algn="ctr"/>
                      <a:endParaRPr lang="en-GB" sz="2000" dirty="0">
                        <a:solidFill>
                          <a:schemeClr val="accent1">
                            <a:lumMod val="50000"/>
                          </a:schemeClr>
                        </a:solidFill>
                      </a:endParaRPr>
                    </a:p>
                  </a:txBody>
                  <a:tcPr/>
                </a:tc>
                <a:tc>
                  <a:txBody>
                    <a:bodyPr/>
                    <a:lstStyle/>
                    <a:p>
                      <a:pPr algn="ctr"/>
                      <a:r>
                        <a:rPr lang="en-GB" sz="2000">
                          <a:solidFill>
                            <a:schemeClr val="bg1"/>
                          </a:solidFill>
                        </a:rPr>
                        <a:t>other verb</a:t>
                      </a:r>
                      <a:endParaRPr lang="en-GB" sz="2000" dirty="0">
                        <a:solidFill>
                          <a:schemeClr val="bg1"/>
                        </a:solidFill>
                      </a:endParaRPr>
                    </a:p>
                  </a:txBody>
                  <a:tcPr anchor="ctr"/>
                </a:tc>
                <a:tc>
                  <a:txBody>
                    <a:bodyPr/>
                    <a:lstStyle/>
                    <a:p>
                      <a:pPr algn="ctr"/>
                      <a:r>
                        <a:rPr lang="en-GB" sz="2000">
                          <a:solidFill>
                            <a:schemeClr val="bg1"/>
                          </a:solidFill>
                        </a:rPr>
                        <a:t>to</a:t>
                      </a:r>
                      <a:r>
                        <a:rPr lang="en-GB" sz="2000" baseline="0">
                          <a:solidFill>
                            <a:schemeClr val="bg1"/>
                          </a:solidFill>
                        </a:rPr>
                        <a:t> be</a:t>
                      </a:r>
                      <a:endParaRPr lang="en-GB" sz="2000" dirty="0">
                        <a:solidFill>
                          <a:schemeClr val="bg1"/>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hat</a:t>
                      </a:r>
                    </a:p>
                  </a:txBody>
                  <a:tcPr/>
                </a:tc>
                <a:tc>
                  <a:txBody>
                    <a:bodyPr/>
                    <a:lstStyle/>
                    <a:p>
                      <a:r>
                        <a:rPr lang="en-GB" sz="2000">
                          <a:solidFill>
                            <a:schemeClr val="accent1">
                              <a:lumMod val="50000"/>
                            </a:schemeClr>
                          </a:solidFill>
                        </a:rPr>
                        <a:t>ist</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gewinnt</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ist</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hat</a:t>
                      </a:r>
                    </a:p>
                  </a:txBody>
                  <a:tcPr/>
                </a:tc>
                <a:tc>
                  <a:txBody>
                    <a:bodyPr/>
                    <a:lstStyle/>
                    <a:p>
                      <a:r>
                        <a:rPr lang="en-GB" sz="2000">
                          <a:solidFill>
                            <a:schemeClr val="accent1">
                              <a:lumMod val="50000"/>
                            </a:schemeClr>
                          </a:solidFill>
                        </a:rPr>
                        <a:t>ist</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hat</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ist</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hat</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ist</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gewinnt</a:t>
                      </a:r>
                      <a:endParaRPr lang="en-GB" sz="2000" dirty="0">
                        <a:solidFill>
                          <a:schemeClr val="accent1">
                            <a:lumMod val="50000"/>
                          </a:schemeClr>
                        </a:solidFill>
                      </a:endParaRPr>
                    </a:p>
                  </a:txBody>
                  <a:tcPr/>
                </a:tc>
                <a:tc>
                  <a:txBody>
                    <a:bodyPr/>
                    <a:lstStyle/>
                    <a:p>
                      <a:r>
                        <a:rPr lang="en-GB" sz="2000">
                          <a:solidFill>
                            <a:schemeClr val="accent1">
                              <a:lumMod val="50000"/>
                            </a:schemeClr>
                          </a:solidFill>
                        </a:rPr>
                        <a:t>ist</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media1.wav"/>
            </a:hlinkClick>
            <a:extLst>
              <a:ext uri="{FF2B5EF4-FFF2-40B4-BE49-F238E27FC236}">
                <a16:creationId xmlns:a16="http://schemas.microsoft.com/office/drawing/2014/main" id="{3B418770-1E72-B240-9307-3BBF955557C6}"/>
              </a:ext>
            </a:extLst>
          </p:cNvPr>
          <p:cNvSpPr/>
          <p:nvPr/>
        </p:nvSpPr>
        <p:spPr>
          <a:xfrm>
            <a:off x="6238696" y="24592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media2.wav"/>
            </a:hlinkClick>
            <a:extLst>
              <a:ext uri="{FF2B5EF4-FFF2-40B4-BE49-F238E27FC236}">
                <a16:creationId xmlns:a16="http://schemas.microsoft.com/office/drawing/2014/main" id="{F18D09F0-0D24-5B4F-A26E-132DCCD8073A}"/>
              </a:ext>
            </a:extLst>
          </p:cNvPr>
          <p:cNvSpPr/>
          <p:nvPr/>
        </p:nvSpPr>
        <p:spPr>
          <a:xfrm>
            <a:off x="6238696" y="29318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6" name="media3.wav"/>
            </a:hlinkClick>
            <a:extLst>
              <a:ext uri="{FF2B5EF4-FFF2-40B4-BE49-F238E27FC236}">
                <a16:creationId xmlns:a16="http://schemas.microsoft.com/office/drawing/2014/main" id="{747EFDEF-0DCF-DB44-BBF0-27990DDE521B}"/>
              </a:ext>
            </a:extLst>
          </p:cNvPr>
          <p:cNvSpPr/>
          <p:nvPr/>
        </p:nvSpPr>
        <p:spPr>
          <a:xfrm>
            <a:off x="6236618" y="34425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7" name="media4.wav"/>
            </a:hlinkClick>
            <a:extLst>
              <a:ext uri="{FF2B5EF4-FFF2-40B4-BE49-F238E27FC236}">
                <a16:creationId xmlns:a16="http://schemas.microsoft.com/office/drawing/2014/main" id="{408DED6B-8D00-7843-820C-3A35CED50594}"/>
              </a:ext>
            </a:extLst>
          </p:cNvPr>
          <p:cNvSpPr/>
          <p:nvPr/>
        </p:nvSpPr>
        <p:spPr>
          <a:xfrm>
            <a:off x="6236618" y="39247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8" name="media5.wav"/>
            </a:hlinkClick>
            <a:extLst>
              <a:ext uri="{FF2B5EF4-FFF2-40B4-BE49-F238E27FC236}">
                <a16:creationId xmlns:a16="http://schemas.microsoft.com/office/drawing/2014/main" id="{25121CCC-82F7-F14F-B30E-8A5AD31BE634}"/>
              </a:ext>
            </a:extLst>
          </p:cNvPr>
          <p:cNvSpPr/>
          <p:nvPr/>
        </p:nvSpPr>
        <p:spPr>
          <a:xfrm>
            <a:off x="6236618" y="44422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9" name="media6.wav"/>
            </a:hlinkClick>
            <a:extLst>
              <a:ext uri="{FF2B5EF4-FFF2-40B4-BE49-F238E27FC236}">
                <a16:creationId xmlns:a16="http://schemas.microsoft.com/office/drawing/2014/main" id="{DA5FAA28-0FFE-FD44-82BD-8BEA8CA05A2D}"/>
              </a:ext>
            </a:extLst>
          </p:cNvPr>
          <p:cNvSpPr/>
          <p:nvPr/>
        </p:nvSpPr>
        <p:spPr>
          <a:xfrm>
            <a:off x="6241412" y="49281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9" name="Picture 38">
            <a:extLst>
              <a:ext uri="{FF2B5EF4-FFF2-40B4-BE49-F238E27FC236}">
                <a16:creationId xmlns:a16="http://schemas.microsoft.com/office/drawing/2014/main" id="{A3B41A29-22A5-7042-B367-B84D11F0D5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1068" y="2417837"/>
            <a:ext cx="493476" cy="514037"/>
          </a:xfrm>
          <a:prstGeom prst="rect">
            <a:avLst/>
          </a:prstGeom>
        </p:spPr>
      </p:pic>
      <p:pic>
        <p:nvPicPr>
          <p:cNvPr id="40" name="Picture 39">
            <a:extLst>
              <a:ext uri="{FF2B5EF4-FFF2-40B4-BE49-F238E27FC236}">
                <a16:creationId xmlns:a16="http://schemas.microsoft.com/office/drawing/2014/main" id="{FF42FB15-BBDF-1E4D-9892-4FE3BB3211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3146" y="2872855"/>
            <a:ext cx="493476" cy="514037"/>
          </a:xfrm>
          <a:prstGeom prst="rect">
            <a:avLst/>
          </a:prstGeom>
        </p:spPr>
      </p:pic>
      <p:pic>
        <p:nvPicPr>
          <p:cNvPr id="41" name="Picture 40">
            <a:extLst>
              <a:ext uri="{FF2B5EF4-FFF2-40B4-BE49-F238E27FC236}">
                <a16:creationId xmlns:a16="http://schemas.microsoft.com/office/drawing/2014/main" id="{CE8E9A3E-5960-7742-AE86-AB433022AF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07232" y="3371153"/>
            <a:ext cx="493476" cy="514037"/>
          </a:xfrm>
          <a:prstGeom prst="rect">
            <a:avLst/>
          </a:prstGeom>
        </p:spPr>
      </p:pic>
      <p:pic>
        <p:nvPicPr>
          <p:cNvPr id="42" name="Picture 41">
            <a:extLst>
              <a:ext uri="{FF2B5EF4-FFF2-40B4-BE49-F238E27FC236}">
                <a16:creationId xmlns:a16="http://schemas.microsoft.com/office/drawing/2014/main" id="{A705B534-7FDB-E84E-80C4-FBDAF0AE64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28455" y="3883215"/>
            <a:ext cx="493476" cy="514037"/>
          </a:xfrm>
          <a:prstGeom prst="rect">
            <a:avLst/>
          </a:prstGeom>
        </p:spPr>
      </p:pic>
      <p:pic>
        <p:nvPicPr>
          <p:cNvPr id="43" name="Picture 42">
            <a:extLst>
              <a:ext uri="{FF2B5EF4-FFF2-40B4-BE49-F238E27FC236}">
                <a16:creationId xmlns:a16="http://schemas.microsoft.com/office/drawing/2014/main" id="{C9981104-3441-BB45-BACB-1AE569D390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07232" y="4414159"/>
            <a:ext cx="493476" cy="514037"/>
          </a:xfrm>
          <a:prstGeom prst="rect">
            <a:avLst/>
          </a:prstGeom>
        </p:spPr>
      </p:pic>
      <p:pic>
        <p:nvPicPr>
          <p:cNvPr id="46" name="Picture 45">
            <a:extLst>
              <a:ext uri="{FF2B5EF4-FFF2-40B4-BE49-F238E27FC236}">
                <a16:creationId xmlns:a16="http://schemas.microsoft.com/office/drawing/2014/main" id="{3648CF6E-8574-3A4D-80A4-BE9DC5078D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9363" y="4837089"/>
            <a:ext cx="493476" cy="514037"/>
          </a:xfrm>
          <a:prstGeom prst="rect">
            <a:avLst/>
          </a:prstGeom>
        </p:spPr>
      </p:pic>
      <p:sp>
        <p:nvSpPr>
          <p:cNvPr id="47" name="TextBox 3">
            <a:extLst>
              <a:ext uri="{FF2B5EF4-FFF2-40B4-BE49-F238E27FC236}">
                <a16:creationId xmlns:a16="http://schemas.microsoft.com/office/drawing/2014/main" id="{F9432A6D-E7A5-7042-961D-0622823614B2}"/>
              </a:ext>
            </a:extLst>
          </p:cNvPr>
          <p:cNvSpPr txBox="1"/>
          <p:nvPr/>
        </p:nvSpPr>
        <p:spPr>
          <a:xfrm>
            <a:off x="389291" y="2590320"/>
            <a:ext cx="5027877" cy="2246769"/>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Listen.</a:t>
            </a:r>
          </a:p>
          <a:p>
            <a:r>
              <a:rPr lang="en-GB" sz="2800" dirty="0">
                <a:solidFill>
                  <a:srgbClr val="115076"/>
                </a:solidFill>
                <a:latin typeface="Century Gothic" panose="020B0502020202020204" pitchFamily="34" charset="0"/>
              </a:rPr>
              <a:t>Is the missing verb a form of </a:t>
            </a:r>
            <a:r>
              <a:rPr lang="en-GB" sz="2800" b="1" i="1" dirty="0">
                <a:solidFill>
                  <a:srgbClr val="115076"/>
                </a:solidFill>
                <a:latin typeface="Century Gothic" panose="020B0502020202020204" pitchFamily="34" charset="0"/>
              </a:rPr>
              <a:t>to be </a:t>
            </a:r>
            <a:r>
              <a:rPr lang="en-GB" sz="2800" dirty="0">
                <a:solidFill>
                  <a:srgbClr val="115076"/>
                </a:solidFill>
                <a:latin typeface="Century Gothic" panose="020B0502020202020204" pitchFamily="34" charset="0"/>
              </a:rPr>
              <a:t>or a different verb?</a:t>
            </a:r>
          </a:p>
          <a:p>
            <a:r>
              <a:rPr lang="en-GB" sz="2800" b="1" dirty="0">
                <a:solidFill>
                  <a:srgbClr val="115076"/>
                </a:solidFill>
                <a:latin typeface="Century Gothic" panose="020B0502020202020204" pitchFamily="34" charset="0"/>
              </a:rPr>
              <a:t>Remember: </a:t>
            </a:r>
            <a:r>
              <a:rPr lang="en-GB" sz="2800" dirty="0">
                <a:solidFill>
                  <a:srgbClr val="115076"/>
                </a:solidFill>
                <a:latin typeface="Century Gothic" panose="020B0502020202020204" pitchFamily="34" charset="0"/>
              </a:rPr>
              <a:t>pay attention to the article.</a:t>
            </a:r>
          </a:p>
        </p:txBody>
      </p:sp>
    </p:spTree>
    <p:extLst>
      <p:ext uri="{BB962C8B-B14F-4D97-AF65-F5344CB8AC3E}">
        <p14:creationId xmlns:p14="http://schemas.microsoft.com/office/powerpoint/2010/main" val="38458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p:cNvSpPr txBox="1"/>
          <p:nvPr/>
        </p:nvSpPr>
        <p:spPr>
          <a:xfrm>
            <a:off x="9248571" y="6488626"/>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Inge Alferink / Rachel Hawkes</a:t>
            </a:r>
          </a:p>
        </p:txBody>
      </p:sp>
      <p:sp>
        <p:nvSpPr>
          <p:cNvPr id="25" name="TextBox 24">
            <a:extLst>
              <a:ext uri="{FF2B5EF4-FFF2-40B4-BE49-F238E27FC236}">
                <a16:creationId xmlns:a16="http://schemas.microsoft.com/office/drawing/2014/main" id="{8F6A40B1-B809-654D-82C7-94637B5AFB95}"/>
              </a:ext>
            </a:extLst>
          </p:cNvPr>
          <p:cNvSpPr txBox="1"/>
          <p:nvPr/>
        </p:nvSpPr>
        <p:spPr>
          <a:xfrm>
            <a:off x="4469583" y="1545777"/>
            <a:ext cx="7396843" cy="5312223"/>
          </a:xfrm>
          <a:prstGeom prst="rect">
            <a:avLst/>
          </a:prstGeom>
          <a:noFill/>
        </p:spPr>
        <p:txBody>
          <a:bodyPr wrap="square" rtlCol="0">
            <a:spAutoFit/>
          </a:bodyPr>
          <a:lstStyle/>
          <a:p>
            <a:pPr marL="514350" indent="-514350">
              <a:lnSpc>
                <a:spcPct val="120000"/>
              </a:lnSpc>
              <a:buFont typeface="+mj-lt"/>
              <a:buAutoNum type="arabicPeriod"/>
            </a:pPr>
            <a:r>
              <a:rPr lang="en-US" sz="3200" dirty="0">
                <a:solidFill>
                  <a:srgbClr val="115076"/>
                </a:solidFill>
                <a:latin typeface="Century Gothic" panose="020B0502020202020204" pitchFamily="34" charset="0"/>
              </a:rPr>
              <a:t>Niko </a:t>
            </a:r>
            <a:r>
              <a:rPr lang="en-US" sz="3200" dirty="0" err="1">
                <a:solidFill>
                  <a:srgbClr val="115076"/>
                </a:solidFill>
                <a:latin typeface="Century Gothic" panose="020B0502020202020204" pitchFamily="34" charset="0"/>
              </a:rPr>
              <a:t>ist</a:t>
            </a:r>
            <a:r>
              <a:rPr lang="en-US" sz="3200" dirty="0">
                <a:solidFill>
                  <a:srgbClr val="115076"/>
                </a:solidFill>
                <a:latin typeface="Century Gothic" panose="020B0502020202020204" pitchFamily="34" charset="0"/>
              </a:rPr>
              <a:t> ______ Mann.</a:t>
            </a:r>
          </a:p>
          <a:p>
            <a:pPr marL="514350" indent="-514350">
              <a:lnSpc>
                <a:spcPct val="120000"/>
              </a:lnSpc>
              <a:buFont typeface="+mj-lt"/>
              <a:buAutoNum type="arabicPeriod"/>
            </a:pPr>
            <a:r>
              <a:rPr lang="en-US" sz="3200" dirty="0">
                <a:solidFill>
                  <a:srgbClr val="115076"/>
                </a:solidFill>
                <a:latin typeface="Century Gothic" panose="020B0502020202020204" pitchFamily="34" charset="0"/>
              </a:rPr>
              <a:t>Das Tier hat _______ </a:t>
            </a:r>
            <a:r>
              <a:rPr lang="en-US" sz="3200" dirty="0" err="1">
                <a:solidFill>
                  <a:srgbClr val="115076"/>
                </a:solidFill>
                <a:latin typeface="Century Gothic" panose="020B0502020202020204" pitchFamily="34" charset="0"/>
              </a:rPr>
              <a:t>Fußball</a:t>
            </a:r>
            <a:r>
              <a:rPr lang="en-US" sz="3200" dirty="0">
                <a:solidFill>
                  <a:srgbClr val="115076"/>
                </a:solidFill>
                <a:latin typeface="Century Gothic" panose="020B0502020202020204" pitchFamily="34" charset="0"/>
              </a:rPr>
              <a:t>.</a:t>
            </a:r>
          </a:p>
          <a:p>
            <a:pPr marL="514350" indent="-514350">
              <a:lnSpc>
                <a:spcPct val="120000"/>
              </a:lnSpc>
              <a:buFont typeface="+mj-lt"/>
              <a:buAutoNum type="arabicPeriod"/>
            </a:pPr>
            <a:r>
              <a:rPr lang="en-US" sz="3200" dirty="0">
                <a:solidFill>
                  <a:srgbClr val="115076"/>
                </a:solidFill>
                <a:latin typeface="Century Gothic" panose="020B0502020202020204" pitchFamily="34" charset="0"/>
              </a:rPr>
              <a:t>Jonah </a:t>
            </a:r>
            <a:r>
              <a:rPr lang="en-US" sz="3200" dirty="0" err="1">
                <a:solidFill>
                  <a:srgbClr val="115076"/>
                </a:solidFill>
                <a:latin typeface="Century Gothic" panose="020B0502020202020204" pitchFamily="34" charset="0"/>
              </a:rPr>
              <a:t>ist</a:t>
            </a:r>
            <a:r>
              <a:rPr lang="en-US" sz="3200" dirty="0">
                <a:solidFill>
                  <a:srgbClr val="115076"/>
                </a:solidFill>
                <a:latin typeface="Century Gothic" panose="020B0502020202020204" pitchFamily="34" charset="0"/>
              </a:rPr>
              <a:t> ______ Freund.</a:t>
            </a:r>
          </a:p>
          <a:p>
            <a:pPr marL="514350" indent="-514350">
              <a:lnSpc>
                <a:spcPct val="120000"/>
              </a:lnSpc>
              <a:buFont typeface="+mj-lt"/>
              <a:buAutoNum type="arabicPeriod"/>
            </a:pPr>
            <a:r>
              <a:rPr lang="en-US" sz="3200" dirty="0" err="1">
                <a:solidFill>
                  <a:srgbClr val="115076"/>
                </a:solidFill>
                <a:latin typeface="Century Gothic" panose="020B0502020202020204" pitchFamily="34" charset="0"/>
              </a:rPr>
              <a:t>Wer</a:t>
            </a:r>
            <a:r>
              <a:rPr lang="en-US" sz="3200" dirty="0">
                <a:solidFill>
                  <a:srgbClr val="115076"/>
                </a:solidFill>
                <a:latin typeface="Century Gothic" panose="020B0502020202020204" pitchFamily="34" charset="0"/>
              </a:rPr>
              <a:t> hat ______ Tisch?</a:t>
            </a:r>
          </a:p>
          <a:p>
            <a:pPr marL="514350" indent="-514350">
              <a:lnSpc>
                <a:spcPct val="120000"/>
              </a:lnSpc>
              <a:buFont typeface="+mj-lt"/>
              <a:buAutoNum type="arabicPeriod"/>
            </a:pPr>
            <a:r>
              <a:rPr lang="en-US" sz="3200" dirty="0">
                <a:solidFill>
                  <a:srgbClr val="115076"/>
                </a:solidFill>
                <a:latin typeface="Century Gothic" panose="020B0502020202020204" pitchFamily="34" charset="0"/>
              </a:rPr>
              <a:t>Die Frau </a:t>
            </a:r>
            <a:r>
              <a:rPr lang="en-US" sz="3200" dirty="0" err="1">
                <a:solidFill>
                  <a:srgbClr val="115076"/>
                </a:solidFill>
                <a:latin typeface="Century Gothic" panose="020B0502020202020204" pitchFamily="34" charset="0"/>
              </a:rPr>
              <a:t>ist</a:t>
            </a:r>
            <a:r>
              <a:rPr lang="en-US" sz="3200" dirty="0">
                <a:solidFill>
                  <a:srgbClr val="115076"/>
                </a:solidFill>
                <a:latin typeface="Century Gothic" panose="020B0502020202020204" pitchFamily="34" charset="0"/>
              </a:rPr>
              <a:t> _______ Gast. </a:t>
            </a:r>
          </a:p>
          <a:p>
            <a:pPr marL="514350" indent="-514350">
              <a:lnSpc>
                <a:spcPct val="120000"/>
              </a:lnSpc>
              <a:buFont typeface="+mj-lt"/>
              <a:buAutoNum type="arabicPeriod"/>
            </a:pPr>
            <a:r>
              <a:rPr lang="en-US" sz="3200" dirty="0">
                <a:solidFill>
                  <a:srgbClr val="115076"/>
                </a:solidFill>
                <a:latin typeface="Century Gothic" panose="020B0502020202020204" pitchFamily="34" charset="0"/>
              </a:rPr>
              <a:t>David </a:t>
            </a:r>
            <a:r>
              <a:rPr lang="en-US" sz="3200" dirty="0" err="1">
                <a:solidFill>
                  <a:srgbClr val="115076"/>
                </a:solidFill>
                <a:latin typeface="Century Gothic" panose="020B0502020202020204" pitchFamily="34" charset="0"/>
              </a:rPr>
              <a:t>gewinnt</a:t>
            </a:r>
            <a:r>
              <a:rPr lang="en-US" sz="3200" dirty="0">
                <a:solidFill>
                  <a:srgbClr val="115076"/>
                </a:solidFill>
                <a:latin typeface="Century Gothic" panose="020B0502020202020204" pitchFamily="34" charset="0"/>
              </a:rPr>
              <a:t> _______ </a:t>
            </a:r>
            <a:r>
              <a:rPr lang="en-US" sz="3200" dirty="0" err="1">
                <a:solidFill>
                  <a:srgbClr val="115076"/>
                </a:solidFill>
                <a:latin typeface="Century Gothic" panose="020B0502020202020204" pitchFamily="34" charset="0"/>
              </a:rPr>
              <a:t>Preis</a:t>
            </a:r>
            <a:r>
              <a:rPr lang="en-US" sz="3200" dirty="0">
                <a:solidFill>
                  <a:srgbClr val="115076"/>
                </a:solidFill>
                <a:latin typeface="Century Gothic" panose="020B0502020202020204" pitchFamily="34" charset="0"/>
              </a:rPr>
              <a:t>.</a:t>
            </a:r>
          </a:p>
          <a:p>
            <a:pPr marL="514350" indent="-514350">
              <a:lnSpc>
                <a:spcPct val="120000"/>
              </a:lnSpc>
              <a:buFont typeface="+mj-lt"/>
              <a:buAutoNum type="arabicPeriod"/>
            </a:pPr>
            <a:r>
              <a:rPr lang="en-US" sz="3200" dirty="0">
                <a:solidFill>
                  <a:srgbClr val="115076"/>
                </a:solidFill>
                <a:latin typeface="Century Gothic" panose="020B0502020202020204" pitchFamily="34" charset="0"/>
              </a:rPr>
              <a:t>Der Lehrer </a:t>
            </a:r>
            <a:r>
              <a:rPr lang="en-US" sz="3200" dirty="0" err="1">
                <a:solidFill>
                  <a:srgbClr val="115076"/>
                </a:solidFill>
                <a:latin typeface="Century Gothic" panose="020B0502020202020204" pitchFamily="34" charset="0"/>
              </a:rPr>
              <a:t>schreibt</a:t>
            </a:r>
            <a:r>
              <a:rPr lang="en-US" sz="3200" dirty="0">
                <a:solidFill>
                  <a:srgbClr val="115076"/>
                </a:solidFill>
                <a:latin typeface="Century Gothic" panose="020B0502020202020204" pitchFamily="34" charset="0"/>
              </a:rPr>
              <a:t> _______ Wort.</a:t>
            </a:r>
          </a:p>
          <a:p>
            <a:pPr marL="514350" indent="-514350">
              <a:lnSpc>
                <a:spcPct val="120000"/>
              </a:lnSpc>
              <a:buFont typeface="+mj-lt"/>
              <a:buAutoNum type="arabicPeriod"/>
            </a:pPr>
            <a:r>
              <a:rPr lang="en-US" sz="3200" dirty="0">
                <a:solidFill>
                  <a:srgbClr val="115076"/>
                </a:solidFill>
                <a:latin typeface="Century Gothic" panose="020B0502020202020204" pitchFamily="34" charset="0"/>
              </a:rPr>
              <a:t>Das </a:t>
            </a:r>
            <a:r>
              <a:rPr lang="en-US" sz="3200" dirty="0" err="1">
                <a:solidFill>
                  <a:srgbClr val="115076"/>
                </a:solidFill>
                <a:latin typeface="Century Gothic" panose="020B0502020202020204" pitchFamily="34" charset="0"/>
              </a:rPr>
              <a:t>Lyzeum</a:t>
            </a:r>
            <a:r>
              <a:rPr lang="en-US" sz="3200" dirty="0">
                <a:solidFill>
                  <a:srgbClr val="115076"/>
                </a:solidFill>
                <a:latin typeface="Century Gothic" panose="020B0502020202020204" pitchFamily="34" charset="0"/>
              </a:rPr>
              <a:t> </a:t>
            </a:r>
            <a:r>
              <a:rPr lang="en-US" sz="3200" dirty="0" err="1">
                <a:solidFill>
                  <a:srgbClr val="115076"/>
                </a:solidFill>
                <a:latin typeface="Century Gothic" panose="020B0502020202020204" pitchFamily="34" charset="0"/>
              </a:rPr>
              <a:t>ist</a:t>
            </a:r>
            <a:r>
              <a:rPr lang="en-US" sz="3200" dirty="0">
                <a:solidFill>
                  <a:srgbClr val="115076"/>
                </a:solidFill>
                <a:latin typeface="Century Gothic" panose="020B0502020202020204" pitchFamily="34" charset="0"/>
              </a:rPr>
              <a:t> _______ Schule.</a:t>
            </a:r>
          </a:p>
          <a:p>
            <a:pPr marL="514350" indent="-514350">
              <a:buFont typeface="+mj-lt"/>
              <a:buAutoNum type="arabicPeriod"/>
            </a:pPr>
            <a:endParaRPr lang="en-US" sz="3200" dirty="0">
              <a:solidFill>
                <a:srgbClr val="115076"/>
              </a:solidFill>
              <a:latin typeface="Century Gothic" panose="020B0502020202020204" pitchFamily="34" charset="0"/>
            </a:endParaRPr>
          </a:p>
        </p:txBody>
      </p:sp>
      <p:sp>
        <p:nvSpPr>
          <p:cNvPr id="26" name="TextBox 25">
            <a:extLst>
              <a:ext uri="{FF2B5EF4-FFF2-40B4-BE49-F238E27FC236}">
                <a16:creationId xmlns:a16="http://schemas.microsoft.com/office/drawing/2014/main" id="{40A7DBAE-D308-C84D-AF4C-444472C28E8F}"/>
              </a:ext>
            </a:extLst>
          </p:cNvPr>
          <p:cNvSpPr txBox="1"/>
          <p:nvPr/>
        </p:nvSpPr>
        <p:spPr>
          <a:xfrm>
            <a:off x="6804025" y="1532501"/>
            <a:ext cx="792205"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a:t>
            </a:r>
            <a:endParaRPr lang="en-US" sz="3200" b="1" dirty="0">
              <a:solidFill>
                <a:srgbClr val="DAA520"/>
              </a:solidFill>
              <a:latin typeface="Century Gothic" panose="020B0502020202020204" pitchFamily="34" charset="0"/>
            </a:endParaRPr>
          </a:p>
        </p:txBody>
      </p:sp>
      <p:sp>
        <p:nvSpPr>
          <p:cNvPr id="27" name="TextBox 26">
            <a:extLst>
              <a:ext uri="{FF2B5EF4-FFF2-40B4-BE49-F238E27FC236}">
                <a16:creationId xmlns:a16="http://schemas.microsoft.com/office/drawing/2014/main" id="{E12028EA-EF55-4B43-A99C-E2822C2F4DE5}"/>
              </a:ext>
            </a:extLst>
          </p:cNvPr>
          <p:cNvSpPr txBox="1"/>
          <p:nvPr/>
        </p:nvSpPr>
        <p:spPr>
          <a:xfrm>
            <a:off x="8192387" y="5607877"/>
            <a:ext cx="1055097"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eine</a:t>
            </a:r>
            <a:endParaRPr lang="en-US" sz="3200" b="1" dirty="0">
              <a:solidFill>
                <a:srgbClr val="DAA520"/>
              </a:solidFill>
              <a:latin typeface="Century Gothic" panose="020B0502020202020204" pitchFamily="34" charset="0"/>
            </a:endParaRPr>
          </a:p>
        </p:txBody>
      </p:sp>
      <p:sp>
        <p:nvSpPr>
          <p:cNvPr id="28" name="TextBox 27">
            <a:extLst>
              <a:ext uri="{FF2B5EF4-FFF2-40B4-BE49-F238E27FC236}">
                <a16:creationId xmlns:a16="http://schemas.microsoft.com/office/drawing/2014/main" id="{DD552548-979E-5547-A733-7009EEDF650E}"/>
              </a:ext>
            </a:extLst>
          </p:cNvPr>
          <p:cNvSpPr txBox="1"/>
          <p:nvPr/>
        </p:nvSpPr>
        <p:spPr>
          <a:xfrm>
            <a:off x="7607446" y="3902863"/>
            <a:ext cx="792205"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a:t>
            </a:r>
            <a:endParaRPr lang="en-US"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1426CC46-9F49-D645-9A1B-6B11E0BE45BE}"/>
              </a:ext>
            </a:extLst>
          </p:cNvPr>
          <p:cNvSpPr txBox="1"/>
          <p:nvPr/>
        </p:nvSpPr>
        <p:spPr>
          <a:xfrm>
            <a:off x="8101598" y="4487638"/>
            <a:ext cx="1301959"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einen</a:t>
            </a:r>
            <a:endParaRPr lang="en-US" sz="3200" b="1" dirty="0">
              <a:solidFill>
                <a:srgbClr val="DAA520"/>
              </a:solidFill>
              <a:latin typeface="Century Gothic" panose="020B0502020202020204" pitchFamily="34" charset="0"/>
            </a:endParaRPr>
          </a:p>
        </p:txBody>
      </p:sp>
      <p:sp>
        <p:nvSpPr>
          <p:cNvPr id="30" name="TextBox 29">
            <a:extLst>
              <a:ext uri="{FF2B5EF4-FFF2-40B4-BE49-F238E27FC236}">
                <a16:creationId xmlns:a16="http://schemas.microsoft.com/office/drawing/2014/main" id="{CE0A2853-C2F1-8341-A310-B872D78738C4}"/>
              </a:ext>
            </a:extLst>
          </p:cNvPr>
          <p:cNvSpPr txBox="1"/>
          <p:nvPr/>
        </p:nvSpPr>
        <p:spPr>
          <a:xfrm>
            <a:off x="6724818" y="3278461"/>
            <a:ext cx="1301959"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einen</a:t>
            </a:r>
            <a:endParaRPr lang="en-US" sz="3200" b="1" dirty="0">
              <a:solidFill>
                <a:srgbClr val="DAA520"/>
              </a:solidFill>
              <a:latin typeface="Century Gothic" panose="020B0502020202020204" pitchFamily="34" charset="0"/>
            </a:endParaRPr>
          </a:p>
        </p:txBody>
      </p:sp>
      <p:sp>
        <p:nvSpPr>
          <p:cNvPr id="31" name="TextBox 30">
            <a:extLst>
              <a:ext uri="{FF2B5EF4-FFF2-40B4-BE49-F238E27FC236}">
                <a16:creationId xmlns:a16="http://schemas.microsoft.com/office/drawing/2014/main" id="{C83330CC-6583-A242-BC48-BC2D5A76A2E9}"/>
              </a:ext>
            </a:extLst>
          </p:cNvPr>
          <p:cNvSpPr txBox="1"/>
          <p:nvPr/>
        </p:nvSpPr>
        <p:spPr>
          <a:xfrm>
            <a:off x="7517023" y="2108911"/>
            <a:ext cx="1301959"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einen</a:t>
            </a:r>
            <a:endParaRPr lang="en-US" sz="3200" b="1" dirty="0">
              <a:solidFill>
                <a:srgbClr val="DAA520"/>
              </a:solidFill>
              <a:latin typeface="Century Gothic" panose="020B0502020202020204" pitchFamily="34" charset="0"/>
            </a:endParaRPr>
          </a:p>
        </p:txBody>
      </p:sp>
      <p:sp>
        <p:nvSpPr>
          <p:cNvPr id="32" name="TextBox 31">
            <a:extLst>
              <a:ext uri="{FF2B5EF4-FFF2-40B4-BE49-F238E27FC236}">
                <a16:creationId xmlns:a16="http://schemas.microsoft.com/office/drawing/2014/main" id="{37A2B343-8FAF-A446-8F09-AEA23D0C2440}"/>
              </a:ext>
            </a:extLst>
          </p:cNvPr>
          <p:cNvSpPr txBox="1"/>
          <p:nvPr/>
        </p:nvSpPr>
        <p:spPr>
          <a:xfrm>
            <a:off x="7120920" y="2713499"/>
            <a:ext cx="792205"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a:t>
            </a:r>
            <a:endParaRPr lang="en-US" sz="3200" b="1" dirty="0">
              <a:solidFill>
                <a:srgbClr val="DAA520"/>
              </a:solidFill>
              <a:latin typeface="Century Gothic" panose="020B0502020202020204" pitchFamily="34" charset="0"/>
            </a:endParaRPr>
          </a:p>
        </p:txBody>
      </p:sp>
      <p:sp>
        <p:nvSpPr>
          <p:cNvPr id="33" name="TextBox 32">
            <a:extLst>
              <a:ext uri="{FF2B5EF4-FFF2-40B4-BE49-F238E27FC236}">
                <a16:creationId xmlns:a16="http://schemas.microsoft.com/office/drawing/2014/main" id="{C29C4F09-0459-BA42-8DA9-C0C16E769CA8}"/>
              </a:ext>
            </a:extLst>
          </p:cNvPr>
          <p:cNvSpPr txBox="1"/>
          <p:nvPr/>
        </p:nvSpPr>
        <p:spPr>
          <a:xfrm>
            <a:off x="9176853" y="5016464"/>
            <a:ext cx="792205"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ein</a:t>
            </a:r>
            <a:endParaRPr lang="en-US" sz="3200" b="1" dirty="0">
              <a:solidFill>
                <a:srgbClr val="DAA520"/>
              </a:solidFill>
              <a:latin typeface="Century Gothic" panose="020B0502020202020204" pitchFamily="34" charset="0"/>
            </a:endParaRPr>
          </a:p>
        </p:txBody>
      </p:sp>
      <p:sp>
        <p:nvSpPr>
          <p:cNvPr id="34" name="TextBox 3">
            <a:extLst>
              <a:ext uri="{FF2B5EF4-FFF2-40B4-BE49-F238E27FC236}">
                <a16:creationId xmlns:a16="http://schemas.microsoft.com/office/drawing/2014/main" id="{877BADDC-D977-944A-9443-B389DFED92DB}"/>
              </a:ext>
            </a:extLst>
          </p:cNvPr>
          <p:cNvSpPr txBox="1"/>
          <p:nvPr/>
        </p:nvSpPr>
        <p:spPr>
          <a:xfrm>
            <a:off x="373589" y="2262798"/>
            <a:ext cx="3699887" cy="2739211"/>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Fill in the correct form of ‘a’.</a:t>
            </a:r>
          </a:p>
          <a:p>
            <a:r>
              <a:rPr lang="en-GB" sz="2800" dirty="0">
                <a:solidFill>
                  <a:srgbClr val="115076"/>
                </a:solidFill>
                <a:latin typeface="Century Gothic" panose="020B0502020202020204" pitchFamily="34" charset="0"/>
              </a:rPr>
              <a:t>Pay attention to the </a:t>
            </a:r>
            <a:r>
              <a:rPr lang="en-GB" sz="3200" b="1" dirty="0">
                <a:solidFill>
                  <a:srgbClr val="115076"/>
                </a:solidFill>
                <a:latin typeface="Century Gothic" panose="020B0502020202020204" pitchFamily="34" charset="0"/>
              </a:rPr>
              <a:t>verb</a:t>
            </a:r>
            <a:r>
              <a:rPr lang="en-GB" sz="2800" dirty="0">
                <a:solidFill>
                  <a:srgbClr val="115076"/>
                </a:solidFill>
                <a:latin typeface="Century Gothic" panose="020B0502020202020204" pitchFamily="34" charset="0"/>
              </a:rPr>
              <a:t> AND </a:t>
            </a:r>
            <a:r>
              <a:rPr lang="en-GB" sz="2800" b="1" dirty="0">
                <a:solidFill>
                  <a:srgbClr val="115076"/>
                </a:solidFill>
                <a:latin typeface="Century Gothic" panose="020B0502020202020204" pitchFamily="34" charset="0"/>
              </a:rPr>
              <a:t>noun</a:t>
            </a:r>
            <a:r>
              <a:rPr lang="en-GB" sz="2800" dirty="0">
                <a:solidFill>
                  <a:srgbClr val="115076"/>
                </a:solidFill>
                <a:latin typeface="Century Gothic" panose="020B0502020202020204" pitchFamily="34" charset="0"/>
              </a:rPr>
              <a:t> to decide which form to use.</a:t>
            </a:r>
          </a:p>
        </p:txBody>
      </p:sp>
    </p:spTree>
    <p:extLst>
      <p:ext uri="{BB962C8B-B14F-4D97-AF65-F5344CB8AC3E}">
        <p14:creationId xmlns:p14="http://schemas.microsoft.com/office/powerpoint/2010/main" val="123390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2651199" y="471852"/>
            <a:ext cx="6889601" cy="1446550"/>
          </a:xfrm>
          <a:prstGeom prst="rect">
            <a:avLst/>
          </a:prstGeom>
          <a:solidFill>
            <a:schemeClr val="bg1"/>
          </a:solidFill>
        </p:spPr>
        <p:txBody>
          <a:bodyPr wrap="square" rtlCol="0">
            <a:spAutoFit/>
          </a:bodyPr>
          <a:lstStyle/>
          <a:p>
            <a:pPr algn="ctr"/>
            <a:r>
              <a:rPr lang="en-GB" sz="8800" b="1" dirty="0">
                <a:solidFill>
                  <a:srgbClr val="5B9BD5">
                    <a:lumMod val="50000"/>
                  </a:srgbClr>
                </a:solidFill>
                <a:latin typeface="Century Gothic" panose="020B0502020202020204" pitchFamily="34" charset="0"/>
              </a:rPr>
              <a:t>ich </a:t>
            </a:r>
            <a:r>
              <a:rPr lang="en-GB" sz="8800" b="1" dirty="0" err="1">
                <a:solidFill>
                  <a:srgbClr val="DAA520"/>
                </a:solidFill>
                <a:latin typeface="Century Gothic" panose="020B0502020202020204" pitchFamily="34" charset="0"/>
              </a:rPr>
              <a:t>habe</a:t>
            </a:r>
            <a:endParaRPr lang="en-GB" sz="8800" b="1" dirty="0">
              <a:solidFill>
                <a:srgbClr val="DAA520"/>
              </a:solidFill>
              <a:latin typeface="Century Gothic" panose="020B0502020202020204" pitchFamily="34" charset="0"/>
            </a:endParaRPr>
          </a:p>
        </p:txBody>
      </p:sp>
      <p:sp>
        <p:nvSpPr>
          <p:cNvPr id="33" name="TextBox 32"/>
          <p:cNvSpPr txBox="1"/>
          <p:nvPr/>
        </p:nvSpPr>
        <p:spPr>
          <a:xfrm>
            <a:off x="3038170" y="2038801"/>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have]</a:t>
            </a:r>
          </a:p>
        </p:txBody>
      </p:sp>
      <p:sp>
        <p:nvSpPr>
          <p:cNvPr id="34" name="TextBox 33"/>
          <p:cNvSpPr txBox="1"/>
          <p:nvPr/>
        </p:nvSpPr>
        <p:spPr>
          <a:xfrm>
            <a:off x="0" y="3328752"/>
            <a:ext cx="12735231" cy="1446550"/>
          </a:xfrm>
          <a:prstGeom prst="rect">
            <a:avLst/>
          </a:prstGeom>
          <a:noFill/>
        </p:spPr>
        <p:txBody>
          <a:bodyPr wrap="square" rtlCol="0">
            <a:spAutoFit/>
          </a:bodyPr>
          <a:lstStyle/>
          <a:p>
            <a:pPr algn="ctr"/>
            <a:r>
              <a:rPr lang="en-GB" sz="8800" b="1" dirty="0" err="1">
                <a:solidFill>
                  <a:srgbClr val="5B9BD5">
                    <a:lumMod val="50000"/>
                  </a:srgbClr>
                </a:solidFill>
                <a:latin typeface="Century Gothic" panose="020B0502020202020204" pitchFamily="34" charset="0"/>
              </a:rPr>
              <a:t>Ich</a:t>
            </a:r>
            <a:r>
              <a:rPr lang="en-GB" sz="8800" b="1" dirty="0">
                <a:solidFill>
                  <a:srgbClr val="5B9BD5">
                    <a:lumMod val="50000"/>
                  </a:srgbClr>
                </a:solidFill>
                <a:latin typeface="Century Gothic" panose="020B0502020202020204" pitchFamily="34" charset="0"/>
              </a:rPr>
              <a:t> </a:t>
            </a:r>
            <a:r>
              <a:rPr lang="en-GB" sz="8800" b="1" dirty="0" err="1">
                <a:solidFill>
                  <a:srgbClr val="DAA520"/>
                </a:solidFill>
                <a:latin typeface="Century Gothic" panose="020B0502020202020204" pitchFamily="34" charset="0"/>
              </a:rPr>
              <a:t>habe</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ein</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Fahrrad</a:t>
            </a:r>
            <a:r>
              <a:rPr lang="en-GB" sz="8800" b="1" dirty="0">
                <a:solidFill>
                  <a:srgbClr val="5B9BD5">
                    <a:lumMod val="50000"/>
                  </a:srgbClr>
                </a:solidFill>
                <a:latin typeface="Century Gothic" panose="020B0502020202020204" pitchFamily="34" charset="0"/>
              </a:rPr>
              <a:t>. </a:t>
            </a:r>
          </a:p>
        </p:txBody>
      </p:sp>
      <p:sp>
        <p:nvSpPr>
          <p:cNvPr id="35" name="TextBox 34"/>
          <p:cNvSpPr txBox="1"/>
          <p:nvPr/>
        </p:nvSpPr>
        <p:spPr>
          <a:xfrm>
            <a:off x="3388547" y="4895703"/>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have a bicycle]</a:t>
            </a:r>
          </a:p>
        </p:txBody>
      </p:sp>
    </p:spTree>
    <p:extLst>
      <p:ext uri="{BB962C8B-B14F-4D97-AF65-F5344CB8AC3E}">
        <p14:creationId xmlns:p14="http://schemas.microsoft.com/office/powerpoint/2010/main" val="384842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651199" y="471852"/>
            <a:ext cx="6889601" cy="1446550"/>
          </a:xfrm>
          <a:prstGeom prst="rect">
            <a:avLst/>
          </a:prstGeom>
          <a:solidFill>
            <a:schemeClr val="bg1"/>
          </a:solidFill>
        </p:spPr>
        <p:txBody>
          <a:bodyPr wrap="square" rtlCol="0">
            <a:spAutoFit/>
          </a:bodyPr>
          <a:lstStyle/>
          <a:p>
            <a:pPr algn="ctr"/>
            <a:r>
              <a:rPr lang="en-GB" sz="8800" b="1" dirty="0">
                <a:solidFill>
                  <a:srgbClr val="5B9BD5">
                    <a:lumMod val="50000"/>
                  </a:srgbClr>
                </a:solidFill>
                <a:latin typeface="Century Gothic" panose="020B0502020202020204" pitchFamily="34" charset="0"/>
              </a:rPr>
              <a:t>ich </a:t>
            </a:r>
            <a:r>
              <a:rPr lang="en-GB" sz="8800" b="1" dirty="0" err="1">
                <a:solidFill>
                  <a:schemeClr val="bg1"/>
                </a:solidFill>
                <a:latin typeface="Century Gothic" panose="020B0502020202020204" pitchFamily="34" charset="0"/>
              </a:rPr>
              <a:t>habe</a:t>
            </a:r>
            <a:endParaRPr lang="en-GB" sz="8800" b="1" dirty="0">
              <a:solidFill>
                <a:schemeClr val="bg1"/>
              </a:solidFill>
              <a:latin typeface="Century Gothic" panose="020B0502020202020204" pitchFamily="34" charset="0"/>
            </a:endParaRPr>
          </a:p>
        </p:txBody>
      </p:sp>
      <p:sp>
        <p:nvSpPr>
          <p:cNvPr id="7" name="TextBox 6"/>
          <p:cNvSpPr txBox="1"/>
          <p:nvPr/>
        </p:nvSpPr>
        <p:spPr>
          <a:xfrm>
            <a:off x="3038170" y="2038801"/>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have]</a:t>
            </a:r>
          </a:p>
        </p:txBody>
      </p:sp>
      <p:sp>
        <p:nvSpPr>
          <p:cNvPr id="8" name="TextBox 7"/>
          <p:cNvSpPr txBox="1"/>
          <p:nvPr/>
        </p:nvSpPr>
        <p:spPr>
          <a:xfrm>
            <a:off x="0" y="3328752"/>
            <a:ext cx="12735231" cy="1446550"/>
          </a:xfrm>
          <a:prstGeom prst="rect">
            <a:avLst/>
          </a:prstGeom>
          <a:noFill/>
        </p:spPr>
        <p:txBody>
          <a:bodyPr wrap="square" rtlCol="0">
            <a:spAutoFit/>
          </a:bodyPr>
          <a:lstStyle/>
          <a:p>
            <a:pPr algn="ctr"/>
            <a:r>
              <a:rPr lang="en-GB" sz="8800" b="1" dirty="0" err="1">
                <a:solidFill>
                  <a:srgbClr val="5B9BD5">
                    <a:lumMod val="50000"/>
                  </a:srgbClr>
                </a:solidFill>
                <a:latin typeface="Century Gothic" panose="020B0502020202020204" pitchFamily="34" charset="0"/>
              </a:rPr>
              <a:t>Ich</a:t>
            </a:r>
            <a:r>
              <a:rPr lang="en-GB" sz="8800" b="1" dirty="0">
                <a:solidFill>
                  <a:srgbClr val="5B9BD5">
                    <a:lumMod val="50000"/>
                  </a:srgbClr>
                </a:solidFill>
                <a:latin typeface="Century Gothic" panose="020B0502020202020204" pitchFamily="34" charset="0"/>
              </a:rPr>
              <a:t> </a:t>
            </a:r>
            <a:r>
              <a:rPr lang="en-GB" sz="8800" b="1" dirty="0" err="1">
                <a:solidFill>
                  <a:schemeClr val="bg1"/>
                </a:solidFill>
                <a:latin typeface="Century Gothic" panose="020B0502020202020204" pitchFamily="34" charset="0"/>
              </a:rPr>
              <a:t>habe</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ein</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Fahrrad</a:t>
            </a:r>
            <a:r>
              <a:rPr lang="en-GB" sz="8800" b="1" dirty="0">
                <a:solidFill>
                  <a:srgbClr val="5B9BD5">
                    <a:lumMod val="50000"/>
                  </a:srgbClr>
                </a:solidFill>
                <a:latin typeface="Century Gothic" panose="020B0502020202020204" pitchFamily="34" charset="0"/>
              </a:rPr>
              <a:t>. </a:t>
            </a:r>
          </a:p>
        </p:txBody>
      </p:sp>
      <p:sp>
        <p:nvSpPr>
          <p:cNvPr id="9" name="TextBox 8"/>
          <p:cNvSpPr txBox="1"/>
          <p:nvPr/>
        </p:nvSpPr>
        <p:spPr>
          <a:xfrm>
            <a:off x="3388547" y="4895703"/>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have a bicycle]</a:t>
            </a:r>
          </a:p>
        </p:txBody>
      </p:sp>
      <p:sp>
        <p:nvSpPr>
          <p:cNvPr id="10" name="Action Button: Help 9">
            <a:hlinkClick r:id="" action="ppaction://noaction" highlightClick="1"/>
            <a:extLst>
              <a:ext uri="{FF2B5EF4-FFF2-40B4-BE49-F238E27FC236}">
                <a16:creationId xmlns:a16="http://schemas.microsoft.com/office/drawing/2014/main" id="{7E2BE942-D52C-4944-B1BE-B96C8B6C1246}"/>
              </a:ext>
            </a:extLst>
          </p:cNvPr>
          <p:cNvSpPr/>
          <p:nvPr/>
        </p:nvSpPr>
        <p:spPr>
          <a:xfrm>
            <a:off x="1695552" y="203880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a:extLst>
              <a:ext uri="{FF2B5EF4-FFF2-40B4-BE49-F238E27FC236}">
                <a16:creationId xmlns:a16="http://schemas.microsoft.com/office/drawing/2014/main" id="{30D24FE4-651C-A94D-81EE-C92C777B0256}"/>
              </a:ext>
            </a:extLst>
          </p:cNvPr>
          <p:cNvSpPr/>
          <p:nvPr/>
        </p:nvSpPr>
        <p:spPr>
          <a:xfrm>
            <a:off x="1696608" y="4895703"/>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a:extLst>
              <a:ext uri="{FF2B5EF4-FFF2-40B4-BE49-F238E27FC236}">
                <a16:creationId xmlns:a16="http://schemas.microsoft.com/office/drawing/2014/main" id="{01C3D770-227A-5A4F-B86C-C54C9982D715}"/>
              </a:ext>
            </a:extLst>
          </p:cNvPr>
          <p:cNvSpPr txBox="1"/>
          <p:nvPr/>
        </p:nvSpPr>
        <p:spPr>
          <a:xfrm>
            <a:off x="5519057" y="516175"/>
            <a:ext cx="3074881" cy="1446550"/>
          </a:xfrm>
          <a:prstGeom prst="rect">
            <a:avLst/>
          </a:prstGeom>
          <a:noFill/>
        </p:spPr>
        <p:txBody>
          <a:bodyPr wrap="none" rtlCol="0">
            <a:spAutoFit/>
          </a:bodyPr>
          <a:lstStyle/>
          <a:p>
            <a:r>
              <a:rPr lang="en-GB" sz="8800" b="1" dirty="0" err="1">
                <a:solidFill>
                  <a:srgbClr val="DAA520"/>
                </a:solidFill>
                <a:latin typeface="Century Gothic" panose="020B0502020202020204" pitchFamily="34" charset="0"/>
              </a:rPr>
              <a:t>habe</a:t>
            </a:r>
            <a:endParaRPr lang="en-US" dirty="0">
              <a:solidFill>
                <a:srgbClr val="DAA520"/>
              </a:solidFill>
            </a:endParaRPr>
          </a:p>
        </p:txBody>
      </p:sp>
      <p:sp>
        <p:nvSpPr>
          <p:cNvPr id="13" name="Rectangle 12">
            <a:extLst>
              <a:ext uri="{FF2B5EF4-FFF2-40B4-BE49-F238E27FC236}">
                <a16:creationId xmlns:a16="http://schemas.microsoft.com/office/drawing/2014/main" id="{BACE17F6-BC8D-3C4A-871B-7B4A05B97F96}"/>
              </a:ext>
            </a:extLst>
          </p:cNvPr>
          <p:cNvSpPr/>
          <p:nvPr/>
        </p:nvSpPr>
        <p:spPr>
          <a:xfrm>
            <a:off x="2651199" y="3372894"/>
            <a:ext cx="3074881" cy="1446550"/>
          </a:xfrm>
          <a:prstGeom prst="rect">
            <a:avLst/>
          </a:prstGeom>
        </p:spPr>
        <p:txBody>
          <a:bodyPr wrap="none">
            <a:spAutoFit/>
          </a:bodyPr>
          <a:lstStyle/>
          <a:p>
            <a:r>
              <a:rPr lang="en-GB" sz="8800" b="1" dirty="0" err="1">
                <a:solidFill>
                  <a:srgbClr val="DAA520"/>
                </a:solidFill>
                <a:latin typeface="Century Gothic" panose="020B0502020202020204" pitchFamily="34" charset="0"/>
              </a:rPr>
              <a:t>habe</a:t>
            </a:r>
            <a:endParaRPr lang="en-US" dirty="0">
              <a:solidFill>
                <a:srgbClr val="DAA520"/>
              </a:solidFill>
            </a:endParaRPr>
          </a:p>
        </p:txBody>
      </p:sp>
    </p:spTree>
    <p:extLst>
      <p:ext uri="{BB962C8B-B14F-4D97-AF65-F5344CB8AC3E}">
        <p14:creationId xmlns:p14="http://schemas.microsoft.com/office/powerpoint/2010/main" val="35383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651199" y="471852"/>
            <a:ext cx="6889601" cy="1446550"/>
          </a:xfrm>
          <a:prstGeom prst="rect">
            <a:avLst/>
          </a:prstGeom>
          <a:solidFill>
            <a:schemeClr val="bg1"/>
          </a:solidFill>
        </p:spPr>
        <p:txBody>
          <a:bodyPr wrap="square" rtlCol="0">
            <a:spAutoFit/>
          </a:bodyPr>
          <a:lstStyle/>
          <a:p>
            <a:pPr algn="ctr"/>
            <a:r>
              <a:rPr lang="en-GB" sz="8800" b="1" dirty="0">
                <a:solidFill>
                  <a:srgbClr val="5B9BD5">
                    <a:lumMod val="50000"/>
                  </a:srgbClr>
                </a:solidFill>
                <a:latin typeface="Century Gothic" panose="020B0502020202020204" pitchFamily="34" charset="0"/>
              </a:rPr>
              <a:t>du </a:t>
            </a:r>
            <a:r>
              <a:rPr lang="en-GB" sz="8800" b="1" dirty="0">
                <a:solidFill>
                  <a:srgbClr val="DAA520"/>
                </a:solidFill>
                <a:latin typeface="Century Gothic" panose="020B0502020202020204" pitchFamily="34" charset="0"/>
              </a:rPr>
              <a:t>hast</a:t>
            </a:r>
          </a:p>
        </p:txBody>
      </p:sp>
      <p:sp>
        <p:nvSpPr>
          <p:cNvPr id="7" name="TextBox 6"/>
          <p:cNvSpPr txBox="1"/>
          <p:nvPr/>
        </p:nvSpPr>
        <p:spPr>
          <a:xfrm>
            <a:off x="3388547" y="1930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have]</a:t>
            </a:r>
          </a:p>
        </p:txBody>
      </p:sp>
      <p:sp>
        <p:nvSpPr>
          <p:cNvPr id="8" name="TextBox 7"/>
          <p:cNvSpPr txBox="1"/>
          <p:nvPr/>
        </p:nvSpPr>
        <p:spPr>
          <a:xfrm>
            <a:off x="3388547" y="492333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have a bicycle]</a:t>
            </a:r>
          </a:p>
        </p:txBody>
      </p:sp>
      <p:sp>
        <p:nvSpPr>
          <p:cNvPr id="9" name="TextBox 8">
            <a:extLst>
              <a:ext uri="{FF2B5EF4-FFF2-40B4-BE49-F238E27FC236}">
                <a16:creationId xmlns:a16="http://schemas.microsoft.com/office/drawing/2014/main" id="{71E29B50-1F14-6740-B456-D1F426D3BC53}"/>
              </a:ext>
            </a:extLst>
          </p:cNvPr>
          <p:cNvSpPr txBox="1"/>
          <p:nvPr/>
        </p:nvSpPr>
        <p:spPr>
          <a:xfrm>
            <a:off x="226405" y="3288359"/>
            <a:ext cx="11739188" cy="1446550"/>
          </a:xfrm>
          <a:prstGeom prst="rect">
            <a:avLst/>
          </a:prstGeom>
          <a:noFill/>
        </p:spPr>
        <p:txBody>
          <a:bodyPr wrap="square" rtlCol="0">
            <a:spAutoFit/>
          </a:bodyPr>
          <a:lstStyle/>
          <a:p>
            <a:pPr algn="ctr"/>
            <a:r>
              <a:rPr lang="en-GB" sz="8800" b="1" dirty="0">
                <a:solidFill>
                  <a:srgbClr val="5B9BD5">
                    <a:lumMod val="50000"/>
                  </a:srgbClr>
                </a:solidFill>
                <a:latin typeface="Century Gothic" panose="020B0502020202020204" pitchFamily="34" charset="0"/>
              </a:rPr>
              <a:t>Du </a:t>
            </a:r>
            <a:r>
              <a:rPr lang="en-GB" sz="8800" b="1" dirty="0">
                <a:solidFill>
                  <a:srgbClr val="DAA520"/>
                </a:solidFill>
                <a:latin typeface="Century Gothic" panose="020B0502020202020204" pitchFamily="34" charset="0"/>
              </a:rPr>
              <a:t>hast</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ein</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Fahrrad</a:t>
            </a:r>
            <a:r>
              <a:rPr lang="en-GB" sz="8800" b="1" dirty="0">
                <a:solidFill>
                  <a:srgbClr val="5B9BD5">
                    <a:lumMod val="50000"/>
                  </a:srgbClr>
                </a:solidFill>
                <a:latin typeface="Century Gothic" panose="020B0502020202020204" pitchFamily="34" charset="0"/>
              </a:rPr>
              <a:t>. </a:t>
            </a:r>
          </a:p>
        </p:txBody>
      </p:sp>
    </p:spTree>
    <p:extLst>
      <p:ext uri="{BB962C8B-B14F-4D97-AF65-F5344CB8AC3E}">
        <p14:creationId xmlns:p14="http://schemas.microsoft.com/office/powerpoint/2010/main" val="30730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651199" y="471852"/>
            <a:ext cx="6889601" cy="1446550"/>
          </a:xfrm>
          <a:prstGeom prst="rect">
            <a:avLst/>
          </a:prstGeom>
          <a:solidFill>
            <a:schemeClr val="bg1"/>
          </a:solidFill>
        </p:spPr>
        <p:txBody>
          <a:bodyPr wrap="square" rtlCol="0">
            <a:spAutoFit/>
          </a:bodyPr>
          <a:lstStyle/>
          <a:p>
            <a:pPr algn="ctr"/>
            <a:r>
              <a:rPr lang="en-GB" sz="8800" b="1" dirty="0">
                <a:solidFill>
                  <a:srgbClr val="5B9BD5">
                    <a:lumMod val="50000"/>
                  </a:srgbClr>
                </a:solidFill>
                <a:latin typeface="Century Gothic" panose="020B0502020202020204" pitchFamily="34" charset="0"/>
              </a:rPr>
              <a:t>du </a:t>
            </a:r>
            <a:r>
              <a:rPr lang="en-GB" sz="8800" b="1" dirty="0">
                <a:solidFill>
                  <a:schemeClr val="bg1"/>
                </a:solidFill>
                <a:latin typeface="Century Gothic" panose="020B0502020202020204" pitchFamily="34" charset="0"/>
              </a:rPr>
              <a:t>hast</a:t>
            </a:r>
          </a:p>
        </p:txBody>
      </p:sp>
      <p:sp>
        <p:nvSpPr>
          <p:cNvPr id="7" name="TextBox 6"/>
          <p:cNvSpPr txBox="1"/>
          <p:nvPr/>
        </p:nvSpPr>
        <p:spPr>
          <a:xfrm>
            <a:off x="3388547" y="1930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have]</a:t>
            </a:r>
          </a:p>
        </p:txBody>
      </p:sp>
      <p:sp>
        <p:nvSpPr>
          <p:cNvPr id="8" name="TextBox 7"/>
          <p:cNvSpPr txBox="1"/>
          <p:nvPr/>
        </p:nvSpPr>
        <p:spPr>
          <a:xfrm>
            <a:off x="3388547" y="492333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have a bicycle]</a:t>
            </a:r>
          </a:p>
        </p:txBody>
      </p:sp>
      <p:sp>
        <p:nvSpPr>
          <p:cNvPr id="9" name="TextBox 8">
            <a:extLst>
              <a:ext uri="{FF2B5EF4-FFF2-40B4-BE49-F238E27FC236}">
                <a16:creationId xmlns:a16="http://schemas.microsoft.com/office/drawing/2014/main" id="{71E29B50-1F14-6740-B456-D1F426D3BC53}"/>
              </a:ext>
            </a:extLst>
          </p:cNvPr>
          <p:cNvSpPr txBox="1"/>
          <p:nvPr/>
        </p:nvSpPr>
        <p:spPr>
          <a:xfrm>
            <a:off x="226405" y="3288359"/>
            <a:ext cx="11739188" cy="1446550"/>
          </a:xfrm>
          <a:prstGeom prst="rect">
            <a:avLst/>
          </a:prstGeom>
          <a:noFill/>
        </p:spPr>
        <p:txBody>
          <a:bodyPr wrap="square" rtlCol="0">
            <a:spAutoFit/>
          </a:bodyPr>
          <a:lstStyle/>
          <a:p>
            <a:pPr algn="ctr"/>
            <a:r>
              <a:rPr lang="en-GB" sz="8800" b="1" dirty="0">
                <a:solidFill>
                  <a:srgbClr val="5B9BD5">
                    <a:lumMod val="50000"/>
                  </a:srgbClr>
                </a:solidFill>
                <a:latin typeface="Century Gothic" panose="020B0502020202020204" pitchFamily="34" charset="0"/>
              </a:rPr>
              <a:t>Du </a:t>
            </a:r>
            <a:r>
              <a:rPr lang="en-GB" sz="8800" b="1" dirty="0">
                <a:solidFill>
                  <a:schemeClr val="bg1"/>
                </a:solidFill>
                <a:latin typeface="Century Gothic" panose="020B0502020202020204" pitchFamily="34" charset="0"/>
              </a:rPr>
              <a:t>hast</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ein</a:t>
            </a:r>
            <a:r>
              <a:rPr lang="en-GB" sz="8800" b="1" dirty="0">
                <a:solidFill>
                  <a:srgbClr val="5B9BD5">
                    <a:lumMod val="50000"/>
                  </a:srgbClr>
                </a:solidFill>
                <a:latin typeface="Century Gothic" panose="020B0502020202020204" pitchFamily="34" charset="0"/>
              </a:rPr>
              <a:t> </a:t>
            </a:r>
            <a:r>
              <a:rPr lang="en-GB" sz="8800" b="1" dirty="0" err="1">
                <a:solidFill>
                  <a:srgbClr val="5B9BD5">
                    <a:lumMod val="50000"/>
                  </a:srgbClr>
                </a:solidFill>
                <a:latin typeface="Century Gothic" panose="020B0502020202020204" pitchFamily="34" charset="0"/>
              </a:rPr>
              <a:t>Fahrrad</a:t>
            </a:r>
            <a:r>
              <a:rPr lang="en-GB" sz="8800" b="1" dirty="0">
                <a:solidFill>
                  <a:srgbClr val="5B9BD5">
                    <a:lumMod val="50000"/>
                  </a:srgbClr>
                </a:solidFill>
                <a:latin typeface="Century Gothic" panose="020B0502020202020204" pitchFamily="34" charset="0"/>
              </a:rPr>
              <a:t>. </a:t>
            </a:r>
          </a:p>
        </p:txBody>
      </p:sp>
      <p:sp>
        <p:nvSpPr>
          <p:cNvPr id="10" name="Action Button: Help 9">
            <a:hlinkClick r:id="" action="ppaction://noaction" highlightClick="1"/>
            <a:extLst>
              <a:ext uri="{FF2B5EF4-FFF2-40B4-BE49-F238E27FC236}">
                <a16:creationId xmlns:a16="http://schemas.microsoft.com/office/drawing/2014/main" id="{5F06FDBA-35F3-DD47-AEA7-D162E54844D7}"/>
              </a:ext>
            </a:extLst>
          </p:cNvPr>
          <p:cNvSpPr/>
          <p:nvPr/>
        </p:nvSpPr>
        <p:spPr>
          <a:xfrm>
            <a:off x="1450624" y="1886348"/>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a:extLst>
              <a:ext uri="{FF2B5EF4-FFF2-40B4-BE49-F238E27FC236}">
                <a16:creationId xmlns:a16="http://schemas.microsoft.com/office/drawing/2014/main" id="{69B1A3F0-C8BF-4247-AFC3-ED9C86CF2735}"/>
              </a:ext>
            </a:extLst>
          </p:cNvPr>
          <p:cNvSpPr/>
          <p:nvPr/>
        </p:nvSpPr>
        <p:spPr>
          <a:xfrm>
            <a:off x="1450624" y="4952718"/>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a:extLst>
              <a:ext uri="{FF2B5EF4-FFF2-40B4-BE49-F238E27FC236}">
                <a16:creationId xmlns:a16="http://schemas.microsoft.com/office/drawing/2014/main" id="{308F713D-EEC2-6248-B180-2FEDA6B9931B}"/>
              </a:ext>
            </a:extLst>
          </p:cNvPr>
          <p:cNvSpPr txBox="1"/>
          <p:nvPr/>
        </p:nvSpPr>
        <p:spPr>
          <a:xfrm>
            <a:off x="5747658" y="483834"/>
            <a:ext cx="2441694" cy="1446550"/>
          </a:xfrm>
          <a:prstGeom prst="rect">
            <a:avLst/>
          </a:prstGeom>
          <a:noFill/>
        </p:spPr>
        <p:txBody>
          <a:bodyPr wrap="none" rtlCol="0">
            <a:spAutoFit/>
          </a:bodyPr>
          <a:lstStyle/>
          <a:p>
            <a:r>
              <a:rPr lang="en-GB" sz="8800" b="1" dirty="0">
                <a:solidFill>
                  <a:srgbClr val="DAA520"/>
                </a:solidFill>
                <a:latin typeface="Century Gothic" panose="020B0502020202020204" pitchFamily="34" charset="0"/>
              </a:rPr>
              <a:t>hast</a:t>
            </a:r>
            <a:endParaRPr lang="en-US" dirty="0"/>
          </a:p>
        </p:txBody>
      </p:sp>
      <p:sp>
        <p:nvSpPr>
          <p:cNvPr id="13" name="TextBox 12">
            <a:extLst>
              <a:ext uri="{FF2B5EF4-FFF2-40B4-BE49-F238E27FC236}">
                <a16:creationId xmlns:a16="http://schemas.microsoft.com/office/drawing/2014/main" id="{EEFC7CD8-4DDC-6E44-9FF1-01D57EB2E0FC}"/>
              </a:ext>
            </a:extLst>
          </p:cNvPr>
          <p:cNvSpPr txBox="1"/>
          <p:nvPr/>
        </p:nvSpPr>
        <p:spPr>
          <a:xfrm>
            <a:off x="2487387" y="3288359"/>
            <a:ext cx="2441694" cy="1446550"/>
          </a:xfrm>
          <a:prstGeom prst="rect">
            <a:avLst/>
          </a:prstGeom>
          <a:noFill/>
        </p:spPr>
        <p:txBody>
          <a:bodyPr wrap="none" rtlCol="0">
            <a:spAutoFit/>
          </a:bodyPr>
          <a:lstStyle/>
          <a:p>
            <a:r>
              <a:rPr lang="en-GB" sz="8800" b="1" dirty="0">
                <a:solidFill>
                  <a:srgbClr val="DAA520"/>
                </a:solidFill>
                <a:latin typeface="Century Gothic" panose="020B0502020202020204" pitchFamily="34" charset="0"/>
              </a:rPr>
              <a:t>hast</a:t>
            </a:r>
            <a:endParaRPr lang="en-US" dirty="0"/>
          </a:p>
        </p:txBody>
      </p:sp>
    </p:spTree>
    <p:extLst>
      <p:ext uri="{BB962C8B-B14F-4D97-AF65-F5344CB8AC3E}">
        <p14:creationId xmlns:p14="http://schemas.microsoft.com/office/powerpoint/2010/main" val="25525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animBg="1"/>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b="1">
                <a:solidFill>
                  <a:schemeClr val="bg1"/>
                </a:solidFill>
                <a:latin typeface="Century Gothic" panose="020B0502020202020204" pitchFamily="34" charset="0"/>
              </a:rPr>
              <a:t>hören</a:t>
            </a:r>
            <a:endParaRPr lang="en-US" sz="2000" b="1" dirty="0">
              <a:solidFill>
                <a:schemeClr val="bg1"/>
              </a:solidFill>
              <a:latin typeface="Century Gothic" panose="020B0502020202020204" pitchFamily="34" charset="0"/>
            </a:endParaRPr>
          </a:p>
        </p:txBody>
      </p:sp>
      <p:graphicFrame>
        <p:nvGraphicFramePr>
          <p:cNvPr id="44" name="Table 43"/>
          <p:cNvGraphicFramePr>
            <a:graphicFrameLocks noGrp="1"/>
          </p:cNvGraphicFramePr>
          <p:nvPr>
            <p:extLst>
              <p:ext uri="{D42A27DB-BD31-4B8C-83A1-F6EECF244321}">
                <p14:modId xmlns:p14="http://schemas.microsoft.com/office/powerpoint/2010/main" val="113627366"/>
              </p:ext>
            </p:extLst>
          </p:nvPr>
        </p:nvGraphicFramePr>
        <p:xfrm>
          <a:off x="1841348" y="2278237"/>
          <a:ext cx="8509303" cy="3846338"/>
        </p:xfrm>
        <a:graphic>
          <a:graphicData uri="http://schemas.openxmlformats.org/drawingml/2006/table">
            <a:tbl>
              <a:tblPr firstRow="1" bandRow="1">
                <a:tableStyleId>{5DA37D80-6434-44D0-A028-1B22A696006F}</a:tableStyleId>
              </a:tblPr>
              <a:tblGrid>
                <a:gridCol w="2221790">
                  <a:extLst>
                    <a:ext uri="{9D8B030D-6E8A-4147-A177-3AD203B41FA5}">
                      <a16:colId xmlns:a16="http://schemas.microsoft.com/office/drawing/2014/main" val="1107475559"/>
                    </a:ext>
                  </a:extLst>
                </a:gridCol>
                <a:gridCol w="2539000">
                  <a:extLst>
                    <a:ext uri="{9D8B030D-6E8A-4147-A177-3AD203B41FA5}">
                      <a16:colId xmlns:a16="http://schemas.microsoft.com/office/drawing/2014/main" val="568154920"/>
                    </a:ext>
                  </a:extLst>
                </a:gridCol>
                <a:gridCol w="3748513">
                  <a:extLst>
                    <a:ext uri="{9D8B030D-6E8A-4147-A177-3AD203B41FA5}">
                      <a16:colId xmlns:a16="http://schemas.microsoft.com/office/drawing/2014/main" val="181689695"/>
                    </a:ext>
                  </a:extLst>
                </a:gridCol>
              </a:tblGrid>
              <a:tr h="626618">
                <a:tc>
                  <a:txBody>
                    <a:bodyPr/>
                    <a:lstStyle/>
                    <a:p>
                      <a:pPr algn="ctr"/>
                      <a:r>
                        <a:rPr lang="en-GB" sz="2000" dirty="0">
                          <a:solidFill>
                            <a:schemeClr val="accent5">
                              <a:lumMod val="50000"/>
                            </a:schemeClr>
                          </a:solidFill>
                          <a:latin typeface="Century Gothic" panose="020B0502020202020204" pitchFamily="34" charset="0"/>
                        </a:rPr>
                        <a:t> </a:t>
                      </a:r>
                    </a:p>
                  </a:txBody>
                  <a:tcPr anchor="ctr"/>
                </a:tc>
                <a:tc>
                  <a:txBody>
                    <a:bodyPr/>
                    <a:lstStyle/>
                    <a:p>
                      <a:pPr algn="ctr"/>
                      <a:endParaRPr lang="en-GB" sz="1800" baseline="0" dirty="0">
                        <a:solidFill>
                          <a:schemeClr val="accent5">
                            <a:lumMod val="50000"/>
                          </a:schemeClr>
                        </a:solidFill>
                        <a:latin typeface="Century Gothic" panose="020B0502020202020204" pitchFamily="34" charset="0"/>
                      </a:endParaRPr>
                    </a:p>
                  </a:txBody>
                  <a:tcPr anchor="ctr"/>
                </a:tc>
                <a:tc>
                  <a:txBody>
                    <a:bodyPr/>
                    <a:lstStyle/>
                    <a:p>
                      <a:pPr algn="ctr"/>
                      <a:r>
                        <a:rPr lang="en-GB" sz="1800" baseline="0" dirty="0">
                          <a:solidFill>
                            <a:srgbClr val="115076"/>
                          </a:solidFill>
                          <a:latin typeface="Century Gothic" panose="020B0502020202020204" pitchFamily="34" charset="0"/>
                        </a:rPr>
                        <a:t>Object</a:t>
                      </a:r>
                    </a:p>
                  </a:txBody>
                  <a:tcPr anchor="ctr"/>
                </a:tc>
                <a:extLst>
                  <a:ext uri="{0D108BD9-81ED-4DB2-BD59-A6C34878D82A}">
                    <a16:rowId xmlns:a16="http://schemas.microsoft.com/office/drawing/2014/main" val="3598749083"/>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453837329"/>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31467994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751074005"/>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206347196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147530781"/>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90512164"/>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3142344857"/>
                  </a:ext>
                </a:extLst>
              </a:tr>
            </a:tbl>
          </a:graphicData>
        </a:graphic>
      </p:graphicFrame>
      <p:sp>
        <p:nvSpPr>
          <p:cNvPr id="52" name="TextBox 3"/>
          <p:cNvSpPr txBox="1"/>
          <p:nvPr/>
        </p:nvSpPr>
        <p:spPr>
          <a:xfrm>
            <a:off x="7261492" y="819463"/>
            <a:ext cx="4848740" cy="1323439"/>
          </a:xfrm>
          <a:prstGeom prst="rect">
            <a:avLst/>
          </a:prstGeom>
          <a:noFill/>
        </p:spPr>
        <p:txBody>
          <a:bodyPr wrap="square" rtlCol="0">
            <a:spAutoFit/>
          </a:bodyPr>
          <a:lstStyle/>
          <a:p>
            <a:r>
              <a:rPr lang="en-GB" sz="2000" b="1" dirty="0">
                <a:solidFill>
                  <a:srgbClr val="115076"/>
                </a:solidFill>
                <a:latin typeface="Century Gothic" panose="020B0502020202020204" pitchFamily="34" charset="0"/>
              </a:rPr>
              <a:t>Frau </a:t>
            </a:r>
            <a:r>
              <a:rPr lang="en-GB" sz="2000" b="1" dirty="0" err="1">
                <a:solidFill>
                  <a:srgbClr val="115076"/>
                </a:solidFill>
                <a:latin typeface="Century Gothic" panose="020B0502020202020204" pitchFamily="34" charset="0"/>
              </a:rPr>
              <a:t>Organisiert</a:t>
            </a:r>
            <a:r>
              <a:rPr lang="en-GB" sz="2000" b="1"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is organising for her husband, </a:t>
            </a:r>
            <a:r>
              <a:rPr lang="en-GB" sz="2000" b="1" dirty="0">
                <a:solidFill>
                  <a:srgbClr val="115076"/>
                </a:solidFill>
                <a:latin typeface="Century Gothic" panose="020B0502020202020204" pitchFamily="34" charset="0"/>
              </a:rPr>
              <a:t>Herr </a:t>
            </a:r>
            <a:r>
              <a:rPr lang="en-GB" sz="2000" b="1" dirty="0" err="1">
                <a:solidFill>
                  <a:srgbClr val="115076"/>
                </a:solidFill>
                <a:latin typeface="Century Gothic" panose="020B0502020202020204" pitchFamily="34" charset="0"/>
              </a:rPr>
              <a:t>Organisiert</a:t>
            </a:r>
            <a:r>
              <a:rPr lang="en-GB" sz="2000" dirty="0">
                <a:solidFill>
                  <a:srgbClr val="115076"/>
                </a:solidFill>
                <a:latin typeface="Century Gothic" panose="020B0502020202020204" pitchFamily="34" charset="0"/>
              </a:rPr>
              <a:t>! </a:t>
            </a:r>
          </a:p>
          <a:p>
            <a:r>
              <a:rPr lang="en-GB" sz="2000" dirty="0">
                <a:solidFill>
                  <a:srgbClr val="115076"/>
                </a:solidFill>
                <a:latin typeface="Century Gothic" panose="020B0502020202020204" pitchFamily="34" charset="0"/>
              </a:rPr>
              <a:t>Who has what</a:t>
            </a:r>
            <a:r>
              <a:rPr lang="en-GB" sz="2000">
                <a:solidFill>
                  <a:srgbClr val="115076"/>
                </a:solidFill>
                <a:latin typeface="Century Gothic" panose="020B0502020202020204" pitchFamily="34" charset="0"/>
              </a:rPr>
              <a:t>?  </a:t>
            </a:r>
          </a:p>
          <a:p>
            <a:r>
              <a:rPr lang="en-GB" sz="2000">
                <a:solidFill>
                  <a:srgbClr val="115076"/>
                </a:solidFill>
                <a:latin typeface="Century Gothic" panose="020B0502020202020204" pitchFamily="34" charset="0"/>
              </a:rPr>
              <a:t>Write </a:t>
            </a:r>
            <a:r>
              <a:rPr lang="en-GB" sz="2000" b="1" i="1" dirty="0">
                <a:solidFill>
                  <a:srgbClr val="115076"/>
                </a:solidFill>
                <a:latin typeface="Century Gothic" panose="020B0502020202020204" pitchFamily="34" charset="0"/>
              </a:rPr>
              <a:t>I have </a:t>
            </a:r>
            <a:r>
              <a:rPr lang="en-GB" sz="2000" dirty="0">
                <a:solidFill>
                  <a:srgbClr val="115076"/>
                </a:solidFill>
                <a:latin typeface="Century Gothic" panose="020B0502020202020204" pitchFamily="34" charset="0"/>
              </a:rPr>
              <a:t>or </a:t>
            </a:r>
            <a:r>
              <a:rPr lang="en-GB" sz="2000" b="1" i="1" dirty="0">
                <a:solidFill>
                  <a:srgbClr val="115076"/>
                </a:solidFill>
                <a:latin typeface="Century Gothic" panose="020B0502020202020204" pitchFamily="34" charset="0"/>
              </a:rPr>
              <a:t>you have</a:t>
            </a:r>
            <a:r>
              <a:rPr lang="en-GB" sz="2000" dirty="0">
                <a:solidFill>
                  <a:srgbClr val="115076"/>
                </a:solidFill>
                <a:latin typeface="Century Gothic" panose="020B0502020202020204" pitchFamily="34" charset="0"/>
              </a:rPr>
              <a:t>.    </a:t>
            </a:r>
          </a:p>
        </p:txBody>
      </p:sp>
      <p:sp>
        <p:nvSpPr>
          <p:cNvPr id="53" name="Rounded Rectangular Callout 52"/>
          <p:cNvSpPr/>
          <p:nvPr/>
        </p:nvSpPr>
        <p:spPr>
          <a:xfrm>
            <a:off x="1485691" y="2219891"/>
            <a:ext cx="1278966" cy="598035"/>
          </a:xfrm>
          <a:prstGeom prst="wedgeRoundRectCallout">
            <a:avLst>
              <a:gd name="adj1" fmla="val 83632"/>
              <a:gd name="adj2" fmla="val -43290"/>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I have</a:t>
            </a:r>
          </a:p>
        </p:txBody>
      </p:sp>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8054" y="2961088"/>
            <a:ext cx="348418" cy="362935"/>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0789" y="3412467"/>
            <a:ext cx="348418" cy="362935"/>
          </a:xfrm>
          <a:prstGeom prst="rect">
            <a:avLst/>
          </a:prstGeom>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3361" y="3893446"/>
            <a:ext cx="348418" cy="362935"/>
          </a:xfrm>
          <a:prstGeom prst="rect">
            <a:avLst/>
          </a:prstGeom>
        </p:spPr>
      </p:pic>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3899" y="4320039"/>
            <a:ext cx="348418" cy="362935"/>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3899" y="4804265"/>
            <a:ext cx="348418" cy="362935"/>
          </a:xfrm>
          <a:prstGeom prst="rect">
            <a:avLst/>
          </a:prstGeom>
        </p:spPr>
      </p:pic>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3899" y="5242281"/>
            <a:ext cx="348418" cy="362935"/>
          </a:xfrm>
          <a:prstGeom prst="rect">
            <a:avLst/>
          </a:prstGeom>
        </p:spPr>
      </p:pic>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3361" y="5673992"/>
            <a:ext cx="348418" cy="362935"/>
          </a:xfrm>
          <a:prstGeom prst="rect">
            <a:avLst/>
          </a:prstGeom>
        </p:spPr>
      </p:pic>
      <p:pic>
        <p:nvPicPr>
          <p:cNvPr id="61" name="Picture 60"/>
          <p:cNvPicPr>
            <a:picLocks noChangeAspect="1"/>
          </p:cNvPicPr>
          <p:nvPr/>
        </p:nvPicPr>
        <p:blipFill rotWithShape="1">
          <a:blip r:embed="rId6" cstate="print">
            <a:extLst>
              <a:ext uri="{28A0092B-C50C-407E-A947-70E740481C1C}">
                <a14:useLocalDpi xmlns:a14="http://schemas.microsoft.com/office/drawing/2010/main" val="0"/>
              </a:ext>
            </a:extLst>
          </a:blip>
          <a:srcRect r="48528" b="42638"/>
          <a:stretch/>
        </p:blipFill>
        <p:spPr>
          <a:xfrm>
            <a:off x="3008108" y="1647886"/>
            <a:ext cx="934594" cy="1254856"/>
          </a:xfrm>
          <a:prstGeom prst="rect">
            <a:avLst/>
          </a:prstGeom>
        </p:spPr>
      </p:pic>
      <p:pic>
        <p:nvPicPr>
          <p:cNvPr id="62" name="Picture 61"/>
          <p:cNvPicPr>
            <a:picLocks noChangeAspect="1"/>
          </p:cNvPicPr>
          <p:nvPr/>
        </p:nvPicPr>
        <p:blipFill rotWithShape="1">
          <a:blip r:embed="rId6" cstate="print">
            <a:extLst>
              <a:ext uri="{28A0092B-C50C-407E-A947-70E740481C1C}">
                <a14:useLocalDpi xmlns:a14="http://schemas.microsoft.com/office/drawing/2010/main" val="0"/>
              </a:ext>
            </a:extLst>
          </a:blip>
          <a:srcRect l="49002" b="42638"/>
          <a:stretch/>
        </p:blipFill>
        <p:spPr>
          <a:xfrm>
            <a:off x="5799419" y="1466341"/>
            <a:ext cx="1030521" cy="1396527"/>
          </a:xfrm>
          <a:prstGeom prst="rect">
            <a:avLst/>
          </a:prstGeom>
        </p:spPr>
      </p:pic>
      <p:sp>
        <p:nvSpPr>
          <p:cNvPr id="63" name="Rounded Rectangular Callout 62"/>
          <p:cNvSpPr/>
          <p:nvPr/>
        </p:nvSpPr>
        <p:spPr>
          <a:xfrm>
            <a:off x="4191237" y="2113737"/>
            <a:ext cx="1417962" cy="745373"/>
          </a:xfrm>
          <a:prstGeom prst="wedgeRoundRectCallout">
            <a:avLst>
              <a:gd name="adj1" fmla="val -93296"/>
              <a:gd name="adj2" fmla="val -4118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you have</a:t>
            </a:r>
          </a:p>
        </p:txBody>
      </p:sp>
      <p:sp>
        <p:nvSpPr>
          <p:cNvPr id="64" name="TextBox 63"/>
          <p:cNvSpPr txBox="1"/>
          <p:nvPr/>
        </p:nvSpPr>
        <p:spPr>
          <a:xfrm>
            <a:off x="6829941" y="2914652"/>
            <a:ext cx="238620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 football</a:t>
            </a:r>
          </a:p>
        </p:txBody>
      </p:sp>
      <p:sp>
        <p:nvSpPr>
          <p:cNvPr id="65" name="TextBox 64"/>
          <p:cNvSpPr txBox="1"/>
          <p:nvPr/>
        </p:nvSpPr>
        <p:spPr>
          <a:xfrm>
            <a:off x="6829941" y="3360072"/>
            <a:ext cx="238620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 bottle</a:t>
            </a:r>
          </a:p>
        </p:txBody>
      </p:sp>
      <p:sp>
        <p:nvSpPr>
          <p:cNvPr id="66" name="TextBox 65"/>
          <p:cNvSpPr txBox="1"/>
          <p:nvPr/>
        </p:nvSpPr>
        <p:spPr>
          <a:xfrm>
            <a:off x="6829940" y="3821737"/>
            <a:ext cx="1605599"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 pet</a:t>
            </a:r>
          </a:p>
        </p:txBody>
      </p:sp>
      <p:sp>
        <p:nvSpPr>
          <p:cNvPr id="67" name="TextBox 66"/>
          <p:cNvSpPr txBox="1"/>
          <p:nvPr/>
        </p:nvSpPr>
        <p:spPr>
          <a:xfrm>
            <a:off x="6802112" y="4267157"/>
            <a:ext cx="3170320"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an exercise book</a:t>
            </a:r>
          </a:p>
        </p:txBody>
      </p:sp>
      <p:sp>
        <p:nvSpPr>
          <p:cNvPr id="68" name="TextBox 67"/>
          <p:cNvSpPr txBox="1"/>
          <p:nvPr/>
        </p:nvSpPr>
        <p:spPr>
          <a:xfrm>
            <a:off x="6829941" y="4729517"/>
            <a:ext cx="1605599"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 house</a:t>
            </a:r>
          </a:p>
        </p:txBody>
      </p:sp>
      <p:sp>
        <p:nvSpPr>
          <p:cNvPr id="69" name="TextBox 68"/>
          <p:cNvSpPr txBox="1"/>
          <p:nvPr/>
        </p:nvSpPr>
        <p:spPr>
          <a:xfrm>
            <a:off x="6836155" y="5207267"/>
            <a:ext cx="2210312"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 number</a:t>
            </a:r>
          </a:p>
        </p:txBody>
      </p:sp>
      <p:sp>
        <p:nvSpPr>
          <p:cNvPr id="70" name="TextBox 69"/>
          <p:cNvSpPr txBox="1"/>
          <p:nvPr/>
        </p:nvSpPr>
        <p:spPr>
          <a:xfrm>
            <a:off x="6802112" y="5641859"/>
            <a:ext cx="1605599"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 bicycle</a:t>
            </a:r>
          </a:p>
        </p:txBody>
      </p:sp>
      <p:sp>
        <p:nvSpPr>
          <p:cNvPr id="39" name="Action Button: Custom 16">
            <a:hlinkClick r:id="" action="ppaction://noaction" highlightClick="1">
              <a:snd r:embed="rId7" name="media1.wav"/>
            </a:hlinkClick>
            <a:extLst>
              <a:ext uri="{FF2B5EF4-FFF2-40B4-BE49-F238E27FC236}">
                <a16:creationId xmlns:a16="http://schemas.microsoft.com/office/drawing/2014/main" id="{3B418770-1E72-B240-9307-3BBF955557C6}"/>
              </a:ext>
            </a:extLst>
          </p:cNvPr>
          <p:cNvSpPr/>
          <p:nvPr/>
        </p:nvSpPr>
        <p:spPr>
          <a:xfrm>
            <a:off x="1318353" y="295272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Action Button: Custom 16">
            <a:hlinkClick r:id="" action="ppaction://noaction" highlightClick="1">
              <a:snd r:embed="rId8" name="media2.wav"/>
            </a:hlinkClick>
            <a:extLst>
              <a:ext uri="{FF2B5EF4-FFF2-40B4-BE49-F238E27FC236}">
                <a16:creationId xmlns:a16="http://schemas.microsoft.com/office/drawing/2014/main" id="{F18D09F0-0D24-5B4F-A26E-132DCCD8073A}"/>
              </a:ext>
            </a:extLst>
          </p:cNvPr>
          <p:cNvSpPr/>
          <p:nvPr/>
        </p:nvSpPr>
        <p:spPr>
          <a:xfrm>
            <a:off x="1318353" y="33963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Action Button: Custom 16">
            <a:hlinkClick r:id="" action="ppaction://noaction" highlightClick="1">
              <a:snd r:embed="rId9" name="media3.wav"/>
            </a:hlinkClick>
            <a:extLst>
              <a:ext uri="{FF2B5EF4-FFF2-40B4-BE49-F238E27FC236}">
                <a16:creationId xmlns:a16="http://schemas.microsoft.com/office/drawing/2014/main" id="{747EFDEF-0DCF-DB44-BBF0-27990DDE521B}"/>
              </a:ext>
            </a:extLst>
          </p:cNvPr>
          <p:cNvSpPr/>
          <p:nvPr/>
        </p:nvSpPr>
        <p:spPr>
          <a:xfrm>
            <a:off x="1316275" y="38489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2" name="Action Button: Custom 41">
            <a:hlinkClick r:id="" action="ppaction://noaction" highlightClick="1">
              <a:snd r:embed="rId10" name="media4.wav"/>
            </a:hlinkClick>
            <a:extLst>
              <a:ext uri="{FF2B5EF4-FFF2-40B4-BE49-F238E27FC236}">
                <a16:creationId xmlns:a16="http://schemas.microsoft.com/office/drawing/2014/main" id="{408DED6B-8D00-7843-820C-3A35CED50594}"/>
              </a:ext>
            </a:extLst>
          </p:cNvPr>
          <p:cNvSpPr/>
          <p:nvPr/>
        </p:nvSpPr>
        <p:spPr>
          <a:xfrm>
            <a:off x="1316275" y="43021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11" name="media5.wav"/>
            </a:hlinkClick>
            <a:extLst>
              <a:ext uri="{FF2B5EF4-FFF2-40B4-BE49-F238E27FC236}">
                <a16:creationId xmlns:a16="http://schemas.microsoft.com/office/drawing/2014/main" id="{25121CCC-82F7-F14F-B30E-8A5AD31BE634}"/>
              </a:ext>
            </a:extLst>
          </p:cNvPr>
          <p:cNvSpPr/>
          <p:nvPr/>
        </p:nvSpPr>
        <p:spPr>
          <a:xfrm>
            <a:off x="1316275" y="47761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1" name="Action Button: Custom 16">
            <a:hlinkClick r:id="" action="ppaction://noaction" highlightClick="1">
              <a:snd r:embed="rId12" name="media7.wav"/>
            </a:hlinkClick>
            <a:extLst>
              <a:ext uri="{FF2B5EF4-FFF2-40B4-BE49-F238E27FC236}">
                <a16:creationId xmlns:a16="http://schemas.microsoft.com/office/drawing/2014/main" id="{DA5FAA28-0FFE-FD44-82BD-8BEA8CA05A2D}"/>
              </a:ext>
            </a:extLst>
          </p:cNvPr>
          <p:cNvSpPr/>
          <p:nvPr/>
        </p:nvSpPr>
        <p:spPr>
          <a:xfrm>
            <a:off x="1321069" y="52330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9" name="Action Button: Custom 16">
            <a:hlinkClick r:id="" action="ppaction://noaction" highlightClick="1">
              <a:snd r:embed="rId13" name="media6.wav"/>
            </a:hlinkClick>
            <a:extLst>
              <a:ext uri="{FF2B5EF4-FFF2-40B4-BE49-F238E27FC236}">
                <a16:creationId xmlns:a16="http://schemas.microsoft.com/office/drawing/2014/main" id="{DA5FAA28-0FFE-FD44-82BD-8BEA8CA05A2D}"/>
              </a:ext>
            </a:extLst>
          </p:cNvPr>
          <p:cNvSpPr/>
          <p:nvPr/>
        </p:nvSpPr>
        <p:spPr>
          <a:xfrm>
            <a:off x="1316275" y="57015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408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subTnLst>
                                    <p:cmd type="evt" cmd="onstopaudio">
                                      <p:cBhvr>
                                        <p:cTn display="0" masterRel="sameClick">
                                          <p:stCondLst>
                                            <p:cond evt="begin" delay="0">
                                              <p:tn val="31"/>
                                            </p:cond>
                                          </p:stCondLst>
                                        </p:cTn>
                                        <p:tgtEl>
                                          <p:sldTgt/>
                                        </p:tgtEl>
                                      </p:cBhvr>
                                    </p:cmd>
                                  </p:sub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3" grpId="0" animBg="1"/>
      <p:bldP spid="64" grpId="0"/>
      <p:bldP spid="65" grpId="0"/>
      <p:bldP spid="66" grpId="0"/>
      <p:bldP spid="67" grpId="0"/>
      <p:bldP spid="68" grpId="0"/>
      <p:bldP spid="69" grpId="0"/>
      <p:bldP spid="70" grpId="0"/>
      <p:bldP spid="39" grpId="0" animBg="1"/>
      <p:bldP spid="40" grpId="0" animBg="1"/>
      <p:bldP spid="41" grpId="0" animBg="1"/>
      <p:bldP spid="42" grpId="0" animBg="1"/>
      <p:bldP spid="43" grpId="0" animBg="1"/>
      <p:bldP spid="71" grpId="0" animBg="1"/>
      <p:bldP spid="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haben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have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47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3"/>
          <p:cNvSpPr txBox="1"/>
          <p:nvPr/>
        </p:nvSpPr>
        <p:spPr>
          <a:xfrm>
            <a:off x="29744" y="1157426"/>
            <a:ext cx="6096000" cy="1107996"/>
          </a:xfrm>
          <a:prstGeom prst="rect">
            <a:avLst/>
          </a:prstGeom>
          <a:noFill/>
        </p:spPr>
        <p:txBody>
          <a:bodyPr wrap="square" rtlCol="0">
            <a:spAutoFit/>
          </a:bodyPr>
          <a:lstStyle/>
          <a:p>
            <a:r>
              <a:rPr lang="en-GB" sz="2200" dirty="0">
                <a:solidFill>
                  <a:srgbClr val="115076"/>
                </a:solidFill>
                <a:latin typeface="Century Gothic" panose="020B0502020202020204" pitchFamily="34" charset="0"/>
              </a:rPr>
              <a:t>Herr</a:t>
            </a:r>
            <a:r>
              <a:rPr lang="en-GB" sz="2200" b="1"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Organisiert</a:t>
            </a:r>
            <a:r>
              <a:rPr lang="en-GB" sz="2200" dirty="0">
                <a:solidFill>
                  <a:srgbClr val="115076"/>
                </a:solidFill>
                <a:latin typeface="Century Gothic" panose="020B0502020202020204" pitchFamily="34" charset="0"/>
              </a:rPr>
              <a:t> wrote down his wife’s list, but spilt coffee on it. </a:t>
            </a:r>
            <a:br>
              <a:rPr lang="en-GB" sz="2200" dirty="0">
                <a:solidFill>
                  <a:srgbClr val="115076"/>
                </a:solidFill>
                <a:latin typeface="Century Gothic" panose="020B0502020202020204" pitchFamily="34" charset="0"/>
              </a:rPr>
            </a:br>
            <a:r>
              <a:rPr lang="en-GB" sz="2200" dirty="0">
                <a:solidFill>
                  <a:srgbClr val="115076"/>
                </a:solidFill>
                <a:latin typeface="Century Gothic" panose="020B0502020202020204" pitchFamily="34" charset="0"/>
              </a:rPr>
              <a:t>Who has what? Write </a:t>
            </a:r>
            <a:r>
              <a:rPr lang="en-GB" sz="2200" b="1" i="1" dirty="0">
                <a:solidFill>
                  <a:srgbClr val="115076"/>
                </a:solidFill>
                <a:latin typeface="Century Gothic" panose="020B0502020202020204" pitchFamily="34" charset="0"/>
              </a:rPr>
              <a:t>I have </a:t>
            </a:r>
            <a:r>
              <a:rPr lang="en-GB" sz="2200" dirty="0">
                <a:solidFill>
                  <a:srgbClr val="115076"/>
                </a:solidFill>
                <a:latin typeface="Century Gothic" panose="020B0502020202020204" pitchFamily="34" charset="0"/>
              </a:rPr>
              <a:t>or </a:t>
            </a:r>
            <a:r>
              <a:rPr lang="en-GB" sz="2200" b="1" i="1" dirty="0">
                <a:solidFill>
                  <a:srgbClr val="115076"/>
                </a:solidFill>
                <a:latin typeface="Century Gothic" panose="020B0502020202020204" pitchFamily="34" charset="0"/>
              </a:rPr>
              <a:t>you have</a:t>
            </a:r>
            <a:r>
              <a:rPr lang="en-GB" sz="2200" dirty="0">
                <a:solidFill>
                  <a:srgbClr val="115076"/>
                </a:solidFill>
                <a:latin typeface="Century Gothic" panose="020B0502020202020204" pitchFamily="34" charset="0"/>
              </a:rPr>
              <a:t>.    </a:t>
            </a:r>
          </a:p>
        </p:txBody>
      </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r="48528" b="42638"/>
          <a:stretch/>
        </p:blipFill>
        <p:spPr>
          <a:xfrm>
            <a:off x="9402700" y="987211"/>
            <a:ext cx="934594" cy="1254856"/>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49002" b="42638"/>
          <a:stretch/>
        </p:blipFill>
        <p:spPr>
          <a:xfrm>
            <a:off x="7015826" y="888840"/>
            <a:ext cx="1030521" cy="1396527"/>
          </a:xfrm>
          <a:prstGeom prst="rect">
            <a:avLst/>
          </a:prstGeom>
        </p:spPr>
      </p:pic>
      <p:sp>
        <p:nvSpPr>
          <p:cNvPr id="27" name="Rounded Rectangular Callout 26">
            <a:extLst>
              <a:ext uri="{FF2B5EF4-FFF2-40B4-BE49-F238E27FC236}">
                <a16:creationId xmlns:a16="http://schemas.microsoft.com/office/drawing/2014/main" id="{1C461CB0-7F2B-944F-B46D-DE9910365D27}"/>
              </a:ext>
            </a:extLst>
          </p:cNvPr>
          <p:cNvSpPr/>
          <p:nvPr/>
        </p:nvSpPr>
        <p:spPr>
          <a:xfrm>
            <a:off x="5827738" y="1587104"/>
            <a:ext cx="1278966" cy="598035"/>
          </a:xfrm>
          <a:prstGeom prst="wedgeRoundRectCallout">
            <a:avLst>
              <a:gd name="adj1" fmla="val 73418"/>
              <a:gd name="adj2" fmla="val -6950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I have</a:t>
            </a:r>
          </a:p>
        </p:txBody>
      </p:sp>
      <p:sp>
        <p:nvSpPr>
          <p:cNvPr id="28" name="Rounded Rectangular Callout 27">
            <a:extLst>
              <a:ext uri="{FF2B5EF4-FFF2-40B4-BE49-F238E27FC236}">
                <a16:creationId xmlns:a16="http://schemas.microsoft.com/office/drawing/2014/main" id="{DEFAFCF5-AE27-4943-BAA5-CD6301410BDB}"/>
              </a:ext>
            </a:extLst>
          </p:cNvPr>
          <p:cNvSpPr/>
          <p:nvPr/>
        </p:nvSpPr>
        <p:spPr>
          <a:xfrm>
            <a:off x="8014209" y="1451958"/>
            <a:ext cx="1141536" cy="745373"/>
          </a:xfrm>
          <a:prstGeom prst="wedgeRoundRectCallout">
            <a:avLst>
              <a:gd name="adj1" fmla="val -76714"/>
              <a:gd name="adj2" fmla="val -56955"/>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you have</a:t>
            </a:r>
          </a:p>
        </p:txBody>
      </p:sp>
      <p:sp>
        <p:nvSpPr>
          <p:cNvPr id="29" name="Rectangle 28">
            <a:extLst>
              <a:ext uri="{FF2B5EF4-FFF2-40B4-BE49-F238E27FC236}">
                <a16:creationId xmlns:a16="http://schemas.microsoft.com/office/drawing/2014/main" id="{097EBE1D-4780-DB4D-BFF7-A13562B06287}"/>
              </a:ext>
            </a:extLst>
          </p:cNvPr>
          <p:cNvSpPr/>
          <p:nvPr/>
        </p:nvSpPr>
        <p:spPr>
          <a:xfrm>
            <a:off x="449851" y="2329644"/>
            <a:ext cx="6096000" cy="4228850"/>
          </a:xfrm>
          <a:prstGeom prst="rect">
            <a:avLst/>
          </a:prstGeom>
        </p:spPr>
        <p:txBody>
          <a:bodyPr>
            <a:spAutoFit/>
          </a:bodyPr>
          <a:lstStyle/>
          <a:p>
            <a:pPr marL="228600" indent="-228600">
              <a:lnSpc>
                <a:spcPct val="120000"/>
              </a:lnSpc>
              <a:buAutoNum type="arabicParenR"/>
            </a:pPr>
            <a:r>
              <a:rPr lang="en-GB" sz="3200" dirty="0">
                <a:solidFill>
                  <a:srgbClr val="115076"/>
                </a:solidFill>
                <a:latin typeface="Century Gothic" panose="020B0502020202020204" pitchFamily="34" charset="0"/>
              </a:rPr>
              <a:t> du   hast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Fußball</a:t>
            </a:r>
            <a:r>
              <a:rPr lang="en-GB" sz="3200" dirty="0">
                <a:solidFill>
                  <a:srgbClr val="115076"/>
                </a:solidFill>
                <a:latin typeface="Century Gothic" panose="020B0502020202020204" pitchFamily="34" charset="0"/>
              </a:rPr>
              <a:t>.</a:t>
            </a:r>
          </a:p>
          <a:p>
            <a:pPr marL="228600" indent="-228600">
              <a:lnSpc>
                <a:spcPct val="120000"/>
              </a:lnSpc>
              <a:buAutoNum type="arabicParenR"/>
            </a:pPr>
            <a:r>
              <a:rPr lang="en-GB" sz="3200" dirty="0">
                <a:solidFill>
                  <a:srgbClr val="115076"/>
                </a:solidFill>
                <a:latin typeface="Century Gothic" panose="020B0502020202020204" pitchFamily="34" charset="0"/>
              </a:rPr>
              <a:t> du   </a:t>
            </a:r>
            <a:r>
              <a:rPr lang="en-GB" sz="3200" dirty="0" err="1">
                <a:solidFill>
                  <a:srgbClr val="115076"/>
                </a:solidFill>
                <a:latin typeface="Century Gothic" panose="020B0502020202020204" pitchFamily="34" charset="0"/>
              </a:rPr>
              <a:t>habe</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eine</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Flasche</a:t>
            </a:r>
            <a:r>
              <a:rPr lang="en-GB" sz="3200" dirty="0">
                <a:solidFill>
                  <a:srgbClr val="115076"/>
                </a:solidFill>
                <a:latin typeface="Century Gothic" panose="020B0502020202020204" pitchFamily="34" charset="0"/>
              </a:rPr>
              <a:t>.</a:t>
            </a:r>
          </a:p>
          <a:p>
            <a:pPr marL="228600" indent="-228600">
              <a:lnSpc>
                <a:spcPct val="120000"/>
              </a:lnSpc>
              <a:buAutoNum type="arabicParenR"/>
            </a:pPr>
            <a:r>
              <a:rPr lang="en-GB" sz="3200" dirty="0">
                <a:solidFill>
                  <a:srgbClr val="115076"/>
                </a:solidFill>
                <a:latin typeface="Century Gothic" panose="020B0502020202020204" pitchFamily="34" charset="0"/>
              </a:rPr>
              <a:t> ich  </a:t>
            </a:r>
            <a:r>
              <a:rPr lang="en-GB" sz="3200" dirty="0" err="1">
                <a:solidFill>
                  <a:srgbClr val="115076"/>
                </a:solidFill>
                <a:latin typeface="Century Gothic" panose="020B0502020202020204" pitchFamily="34" charset="0"/>
              </a:rPr>
              <a:t>habe</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Haustier</a:t>
            </a:r>
            <a:r>
              <a:rPr lang="en-GB" sz="3200" dirty="0">
                <a:solidFill>
                  <a:srgbClr val="115076"/>
                </a:solidFill>
                <a:latin typeface="Century Gothic" panose="020B0502020202020204" pitchFamily="34" charset="0"/>
              </a:rPr>
              <a:t>.</a:t>
            </a:r>
          </a:p>
          <a:p>
            <a:pPr marL="228600" indent="-228600">
              <a:lnSpc>
                <a:spcPct val="120000"/>
              </a:lnSpc>
              <a:buAutoNum type="arabicParenR"/>
            </a:pPr>
            <a:r>
              <a:rPr lang="en-GB" sz="3200">
                <a:solidFill>
                  <a:srgbClr val="115076"/>
                </a:solidFill>
                <a:latin typeface="Century Gothic" panose="020B0502020202020204" pitchFamily="34" charset="0"/>
              </a:rPr>
              <a:t> ich   </a:t>
            </a:r>
            <a:r>
              <a:rPr lang="en-GB" sz="3200" dirty="0" err="1">
                <a:solidFill>
                  <a:srgbClr val="115076"/>
                </a:solidFill>
                <a:latin typeface="Century Gothic" panose="020B0502020202020204" pitchFamily="34" charset="0"/>
              </a:rPr>
              <a:t>habe</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Heft.</a:t>
            </a:r>
          </a:p>
          <a:p>
            <a:pPr marL="228600" indent="-228600">
              <a:lnSpc>
                <a:spcPct val="120000"/>
              </a:lnSpc>
              <a:buAutoNum type="arabicParenR"/>
            </a:pPr>
            <a:r>
              <a:rPr lang="en-GB" sz="3200" dirty="0">
                <a:solidFill>
                  <a:srgbClr val="115076"/>
                </a:solidFill>
                <a:latin typeface="Century Gothic" panose="020B0502020202020204" pitchFamily="34" charset="0"/>
              </a:rPr>
              <a:t> du   hast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Haus</a:t>
            </a:r>
            <a:r>
              <a:rPr lang="en-GB" sz="3200" dirty="0">
                <a:solidFill>
                  <a:srgbClr val="115076"/>
                </a:solidFill>
                <a:latin typeface="Century Gothic" panose="020B0502020202020204" pitchFamily="34" charset="0"/>
              </a:rPr>
              <a:t>.</a:t>
            </a:r>
          </a:p>
          <a:p>
            <a:pPr marL="228600" indent="-228600">
              <a:lnSpc>
                <a:spcPct val="120000"/>
              </a:lnSpc>
              <a:buFontTx/>
              <a:buAutoNum type="arabicParenR"/>
            </a:pPr>
            <a:r>
              <a:rPr lang="en-GB" sz="3200" dirty="0">
                <a:solidFill>
                  <a:srgbClr val="115076"/>
                </a:solidFill>
                <a:latin typeface="Century Gothic" panose="020B0502020202020204" pitchFamily="34" charset="0"/>
              </a:rPr>
              <a:t> ich  </a:t>
            </a:r>
            <a:r>
              <a:rPr lang="en-GB" sz="3200" dirty="0" err="1">
                <a:solidFill>
                  <a:srgbClr val="115076"/>
                </a:solidFill>
                <a:latin typeface="Century Gothic" panose="020B0502020202020204" pitchFamily="34" charset="0"/>
              </a:rPr>
              <a:t>habe</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eine</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Nummer</a:t>
            </a:r>
            <a:r>
              <a:rPr lang="en-GB" sz="3200" dirty="0">
                <a:solidFill>
                  <a:srgbClr val="115076"/>
                </a:solidFill>
                <a:latin typeface="Century Gothic" panose="020B0502020202020204" pitchFamily="34" charset="0"/>
              </a:rPr>
              <a:t>.</a:t>
            </a:r>
          </a:p>
          <a:p>
            <a:pPr marL="228600" indent="-228600">
              <a:lnSpc>
                <a:spcPct val="120000"/>
              </a:lnSpc>
              <a:buAutoNum type="arabicParenR"/>
            </a:pPr>
            <a:r>
              <a:rPr lang="en-GB" sz="3200" dirty="0">
                <a:solidFill>
                  <a:srgbClr val="115076"/>
                </a:solidFill>
                <a:latin typeface="Century Gothic" panose="020B0502020202020204" pitchFamily="34" charset="0"/>
              </a:rPr>
              <a:t> du   hast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Fahrrad</a:t>
            </a:r>
            <a:r>
              <a:rPr lang="en-GB" sz="3200" dirty="0">
                <a:solidFill>
                  <a:srgbClr val="115076"/>
                </a:solidFill>
                <a:latin typeface="Century Gothic" panose="020B0502020202020204" pitchFamily="34" charset="0"/>
              </a:rPr>
              <a:t>.</a:t>
            </a:r>
          </a:p>
        </p:txBody>
      </p:sp>
      <p:pic>
        <p:nvPicPr>
          <p:cNvPr id="30" name="Graphic 19" descr="Splash">
            <a:extLst>
              <a:ext uri="{FF2B5EF4-FFF2-40B4-BE49-F238E27FC236}">
                <a16:creationId xmlns:a16="http://schemas.microsoft.com/office/drawing/2014/main" id="{4C73CF70-1A65-AA40-9969-9C00D558802D}"/>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0" y="2101261"/>
            <a:ext cx="1804415" cy="1107995"/>
          </a:xfrm>
          <a:prstGeom prst="rect">
            <a:avLst/>
          </a:prstGeom>
        </p:spPr>
      </p:pic>
      <p:pic>
        <p:nvPicPr>
          <p:cNvPr id="31" name="Graphic 41" descr="Splash">
            <a:extLst>
              <a:ext uri="{FF2B5EF4-FFF2-40B4-BE49-F238E27FC236}">
                <a16:creationId xmlns:a16="http://schemas.microsoft.com/office/drawing/2014/main" id="{FD51844E-008E-3742-99FF-EF35B4FC302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920" y="2693248"/>
            <a:ext cx="1516640" cy="1107995"/>
          </a:xfrm>
          <a:prstGeom prst="rect">
            <a:avLst/>
          </a:prstGeom>
        </p:spPr>
      </p:pic>
      <p:pic>
        <p:nvPicPr>
          <p:cNvPr id="32" name="Graphic 42" descr="Splash">
            <a:extLst>
              <a:ext uri="{FF2B5EF4-FFF2-40B4-BE49-F238E27FC236}">
                <a16:creationId xmlns:a16="http://schemas.microsoft.com/office/drawing/2014/main" id="{D9368DFE-E452-E742-80F5-59B2A552075F}"/>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0832" y="5608186"/>
            <a:ext cx="1633727" cy="1107995"/>
          </a:xfrm>
          <a:prstGeom prst="rect">
            <a:avLst/>
          </a:prstGeom>
        </p:spPr>
      </p:pic>
      <p:pic>
        <p:nvPicPr>
          <p:cNvPr id="33" name="Graphic 43" descr="Splash">
            <a:extLst>
              <a:ext uri="{FF2B5EF4-FFF2-40B4-BE49-F238E27FC236}">
                <a16:creationId xmlns:a16="http://schemas.microsoft.com/office/drawing/2014/main" id="{F89484F9-4803-4046-8485-874D6130FDF4}"/>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568" y="3292175"/>
            <a:ext cx="2145792" cy="1107995"/>
          </a:xfrm>
          <a:prstGeom prst="rect">
            <a:avLst/>
          </a:prstGeom>
        </p:spPr>
      </p:pic>
      <p:pic>
        <p:nvPicPr>
          <p:cNvPr id="34" name="Graphic 45" descr="Splash">
            <a:extLst>
              <a:ext uri="{FF2B5EF4-FFF2-40B4-BE49-F238E27FC236}">
                <a16:creationId xmlns:a16="http://schemas.microsoft.com/office/drawing/2014/main" id="{FB227095-69FB-C649-A720-0E319A547143}"/>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569" y="3846172"/>
            <a:ext cx="2242074" cy="1107995"/>
          </a:xfrm>
          <a:prstGeom prst="rect">
            <a:avLst/>
          </a:prstGeom>
        </p:spPr>
      </p:pic>
      <p:pic>
        <p:nvPicPr>
          <p:cNvPr id="35" name="Graphic 54" descr="Splash">
            <a:extLst>
              <a:ext uri="{FF2B5EF4-FFF2-40B4-BE49-F238E27FC236}">
                <a16:creationId xmlns:a16="http://schemas.microsoft.com/office/drawing/2014/main" id="{7230E840-E11B-234E-906A-120A489EE162}"/>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640" y="4427126"/>
            <a:ext cx="1645919" cy="1107995"/>
          </a:xfrm>
          <a:prstGeom prst="rect">
            <a:avLst/>
          </a:prstGeom>
        </p:spPr>
      </p:pic>
      <p:pic>
        <p:nvPicPr>
          <p:cNvPr id="36" name="Graphic 55" descr="Splash">
            <a:extLst>
              <a:ext uri="{FF2B5EF4-FFF2-40B4-BE49-F238E27FC236}">
                <a16:creationId xmlns:a16="http://schemas.microsoft.com/office/drawing/2014/main" id="{46D126CD-41B3-3B4E-84DF-A1867DD962A3}"/>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851" y="5030146"/>
            <a:ext cx="1903205" cy="1107995"/>
          </a:xfrm>
          <a:prstGeom prst="rect">
            <a:avLst/>
          </a:prstGeom>
        </p:spPr>
      </p:pic>
      <p:pic>
        <p:nvPicPr>
          <p:cNvPr id="37" name="Picture 36">
            <a:extLst>
              <a:ext uri="{FF2B5EF4-FFF2-40B4-BE49-F238E27FC236}">
                <a16:creationId xmlns:a16="http://schemas.microsoft.com/office/drawing/2014/main" id="{DE921BCB-B8B3-CC42-A349-6B7906DB46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5516" y="2473790"/>
            <a:ext cx="348418" cy="362935"/>
          </a:xfrm>
          <a:prstGeom prst="rect">
            <a:avLst/>
          </a:prstGeom>
        </p:spPr>
      </p:pic>
      <p:pic>
        <p:nvPicPr>
          <p:cNvPr id="38" name="Picture 37">
            <a:extLst>
              <a:ext uri="{FF2B5EF4-FFF2-40B4-BE49-F238E27FC236}">
                <a16:creationId xmlns:a16="http://schemas.microsoft.com/office/drawing/2014/main" id="{A45D2AF0-66F8-D04C-ABB3-FB78042D9F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392" y="3065779"/>
            <a:ext cx="348418" cy="362935"/>
          </a:xfrm>
          <a:prstGeom prst="rect">
            <a:avLst/>
          </a:prstGeom>
        </p:spPr>
      </p:pic>
      <p:pic>
        <p:nvPicPr>
          <p:cNvPr id="39" name="Picture 38">
            <a:extLst>
              <a:ext uri="{FF2B5EF4-FFF2-40B4-BE49-F238E27FC236}">
                <a16:creationId xmlns:a16="http://schemas.microsoft.com/office/drawing/2014/main" id="{01E8245A-8B3C-B349-8166-329970957E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8743" y="3586729"/>
            <a:ext cx="348418" cy="362935"/>
          </a:xfrm>
          <a:prstGeom prst="rect">
            <a:avLst/>
          </a:prstGeom>
        </p:spPr>
      </p:pic>
      <p:pic>
        <p:nvPicPr>
          <p:cNvPr id="40" name="Picture 39">
            <a:extLst>
              <a:ext uri="{FF2B5EF4-FFF2-40B4-BE49-F238E27FC236}">
                <a16:creationId xmlns:a16="http://schemas.microsoft.com/office/drawing/2014/main" id="{75B48F5F-2899-F440-A9A9-BA2C9BD1F8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5733" y="4179250"/>
            <a:ext cx="348418" cy="362935"/>
          </a:xfrm>
          <a:prstGeom prst="rect">
            <a:avLst/>
          </a:prstGeom>
        </p:spPr>
      </p:pic>
      <p:pic>
        <p:nvPicPr>
          <p:cNvPr id="41" name="Picture 40">
            <a:extLst>
              <a:ext uri="{FF2B5EF4-FFF2-40B4-BE49-F238E27FC236}">
                <a16:creationId xmlns:a16="http://schemas.microsoft.com/office/drawing/2014/main" id="{3B22982A-C7AD-C74D-9A99-C331873ED1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9066" y="4629224"/>
            <a:ext cx="348418" cy="362935"/>
          </a:xfrm>
          <a:prstGeom prst="rect">
            <a:avLst/>
          </a:prstGeom>
        </p:spPr>
      </p:pic>
      <p:pic>
        <p:nvPicPr>
          <p:cNvPr id="42" name="Picture 41">
            <a:extLst>
              <a:ext uri="{FF2B5EF4-FFF2-40B4-BE49-F238E27FC236}">
                <a16:creationId xmlns:a16="http://schemas.microsoft.com/office/drawing/2014/main" id="{58CAD8B8-FC1E-C14F-AD9D-8F73AF5F77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5733" y="5342898"/>
            <a:ext cx="348418" cy="362935"/>
          </a:xfrm>
          <a:prstGeom prst="rect">
            <a:avLst/>
          </a:prstGeom>
        </p:spPr>
      </p:pic>
      <p:pic>
        <p:nvPicPr>
          <p:cNvPr id="43" name="Picture 42">
            <a:extLst>
              <a:ext uri="{FF2B5EF4-FFF2-40B4-BE49-F238E27FC236}">
                <a16:creationId xmlns:a16="http://schemas.microsoft.com/office/drawing/2014/main" id="{BCDF7CAF-1DB7-B041-9059-D623CAAC98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5516" y="5980715"/>
            <a:ext cx="348418" cy="362935"/>
          </a:xfrm>
          <a:prstGeom prst="rect">
            <a:avLst/>
          </a:prstGeom>
        </p:spPr>
      </p:pic>
    </p:spTree>
    <p:extLst>
      <p:ext uri="{BB962C8B-B14F-4D97-AF65-F5344CB8AC3E}">
        <p14:creationId xmlns:p14="http://schemas.microsoft.com/office/powerpoint/2010/main" val="27179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1997711" y="4636758"/>
            <a:ext cx="8405776" cy="923330"/>
          </a:xfrm>
          <a:prstGeom prst="rect">
            <a:avLst/>
          </a:prstGeom>
          <a:noFill/>
        </p:spPr>
        <p:txBody>
          <a:bodyPr wrap="square" rtlCol="0">
            <a:spAutoFit/>
          </a:bodyPr>
          <a:lstStyle/>
          <a:p>
            <a:r>
              <a:rPr lang="en-GB" sz="5400" dirty="0">
                <a:solidFill>
                  <a:schemeClr val="accent5">
                    <a:lumMod val="50000"/>
                  </a:schemeClr>
                </a:solidFill>
                <a:latin typeface="Century Gothic" panose="020B0502020202020204" pitchFamily="34" charset="0"/>
              </a:rPr>
              <a:t>Du hast </a:t>
            </a:r>
            <a:r>
              <a:rPr lang="en-GB" sz="5400" dirty="0" err="1">
                <a:solidFill>
                  <a:schemeClr val="accent5">
                    <a:lumMod val="50000"/>
                  </a:schemeClr>
                </a:solidFill>
                <a:latin typeface="Century Gothic" panose="020B0502020202020204" pitchFamily="34" charset="0"/>
              </a:rPr>
              <a:t>ein</a:t>
            </a:r>
            <a:r>
              <a:rPr lang="en-GB" sz="5400" b="1" dirty="0" err="1">
                <a:solidFill>
                  <a:srgbClr val="DAA520"/>
                </a:solidFill>
                <a:latin typeface="Century Gothic" panose="020B0502020202020204" pitchFamily="34" charset="0"/>
              </a:rPr>
              <a:t>e</a:t>
            </a:r>
            <a:r>
              <a:rPr lang="en-GB" sz="5400" dirty="0">
                <a:solidFill>
                  <a:schemeClr val="accent5">
                    <a:lumMod val="50000"/>
                  </a:schemeClr>
                </a:solidFill>
                <a:latin typeface="Century Gothic" panose="020B0502020202020204" pitchFamily="34" charset="0"/>
              </a:rPr>
              <a:t> </a:t>
            </a:r>
            <a:r>
              <a:rPr lang="en-GB" sz="5400" dirty="0" err="1">
                <a:solidFill>
                  <a:schemeClr val="accent5">
                    <a:lumMod val="50000"/>
                  </a:schemeClr>
                </a:solidFill>
                <a:latin typeface="Century Gothic" panose="020B0502020202020204" pitchFamily="34" charset="0"/>
              </a:rPr>
              <a:t>Flasche</a:t>
            </a:r>
            <a:r>
              <a:rPr lang="en-GB" sz="5400" dirty="0">
                <a:solidFill>
                  <a:schemeClr val="accent5">
                    <a:lumMod val="50000"/>
                  </a:schemeClr>
                </a:solidFill>
                <a:latin typeface="Century Gothic" panose="020B0502020202020204" pitchFamily="34" charset="0"/>
              </a:rPr>
              <a:t>.</a:t>
            </a:r>
          </a:p>
        </p:txBody>
      </p:sp>
      <p:pic>
        <p:nvPicPr>
          <p:cNvPr id="8" name="Picture 3" descr="C:\Users\wdj\Google Drive\Primary\Y5 SoW\From Tracy\Pronouns\you.png">
            <a:extLst>
              <a:ext uri="{FF2B5EF4-FFF2-40B4-BE49-F238E27FC236}">
                <a16:creationId xmlns:a16="http://schemas.microsoft.com/office/drawing/2014/main" id="{288395BD-2D6E-0448-A07B-071A7DB210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590" y="1297912"/>
            <a:ext cx="3377009" cy="29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D95194B-4385-0F40-8AEE-B9B28A652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9393" y="1669427"/>
            <a:ext cx="1115135" cy="2230267"/>
          </a:xfrm>
          <a:prstGeom prst="rect">
            <a:avLst/>
          </a:prstGeom>
        </p:spPr>
      </p:pic>
    </p:spTree>
    <p:extLst>
      <p:ext uri="{BB962C8B-B14F-4D97-AF65-F5344CB8AC3E}">
        <p14:creationId xmlns:p14="http://schemas.microsoft.com/office/powerpoint/2010/main" val="77212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263369" y="4895784"/>
            <a:ext cx="8497159" cy="923330"/>
          </a:xfrm>
          <a:prstGeom prst="rect">
            <a:avLst/>
          </a:prstGeom>
          <a:noFill/>
        </p:spPr>
        <p:txBody>
          <a:bodyPr wrap="square" rtlCol="0">
            <a:spAutoFit/>
          </a:bodyPr>
          <a:lstStyle/>
          <a:p>
            <a:r>
              <a:rPr lang="en-GB" sz="5400" dirty="0">
                <a:solidFill>
                  <a:schemeClr val="accent5">
                    <a:lumMod val="50000"/>
                  </a:schemeClr>
                </a:solidFill>
                <a:latin typeface="Century Gothic" panose="020B0502020202020204" pitchFamily="34" charset="0"/>
              </a:rPr>
              <a:t>Ich </a:t>
            </a:r>
            <a:r>
              <a:rPr lang="en-GB" sz="5400" dirty="0" err="1">
                <a:solidFill>
                  <a:schemeClr val="accent5">
                    <a:lumMod val="50000"/>
                  </a:schemeClr>
                </a:solidFill>
                <a:latin typeface="Century Gothic" panose="020B0502020202020204" pitchFamily="34" charset="0"/>
              </a:rPr>
              <a:t>habe</a:t>
            </a:r>
            <a:r>
              <a:rPr lang="en-GB" sz="5400" dirty="0">
                <a:solidFill>
                  <a:schemeClr val="accent5">
                    <a:lumMod val="50000"/>
                  </a:schemeClr>
                </a:solidFill>
                <a:latin typeface="Century Gothic" panose="020B0502020202020204" pitchFamily="34" charset="0"/>
              </a:rPr>
              <a:t> </a:t>
            </a:r>
            <a:r>
              <a:rPr lang="en-GB" sz="5400" dirty="0" err="1">
                <a:solidFill>
                  <a:schemeClr val="accent5">
                    <a:lumMod val="50000"/>
                  </a:schemeClr>
                </a:solidFill>
                <a:latin typeface="Century Gothic" panose="020B0502020202020204" pitchFamily="34" charset="0"/>
              </a:rPr>
              <a:t>ein</a:t>
            </a:r>
            <a:r>
              <a:rPr lang="en-GB" sz="5400" b="1" dirty="0" err="1">
                <a:solidFill>
                  <a:srgbClr val="DAA520"/>
                </a:solidFill>
                <a:latin typeface="Century Gothic" panose="020B0502020202020204" pitchFamily="34" charset="0"/>
              </a:rPr>
              <a:t>en</a:t>
            </a:r>
            <a:r>
              <a:rPr lang="en-GB" sz="5400" dirty="0">
                <a:solidFill>
                  <a:schemeClr val="accent5">
                    <a:lumMod val="50000"/>
                  </a:schemeClr>
                </a:solidFill>
                <a:latin typeface="Century Gothic" panose="020B0502020202020204" pitchFamily="34" charset="0"/>
              </a:rPr>
              <a:t> </a:t>
            </a:r>
            <a:r>
              <a:rPr lang="en-GB" sz="5400" dirty="0" err="1">
                <a:solidFill>
                  <a:schemeClr val="accent5">
                    <a:lumMod val="50000"/>
                  </a:schemeClr>
                </a:solidFill>
                <a:latin typeface="Century Gothic" panose="020B0502020202020204" pitchFamily="34" charset="0"/>
              </a:rPr>
              <a:t>Fußball</a:t>
            </a:r>
            <a:r>
              <a:rPr lang="en-GB" sz="5400" dirty="0">
                <a:solidFill>
                  <a:schemeClr val="accent5">
                    <a:lumMod val="50000"/>
                  </a:schemeClr>
                </a:solidFill>
                <a:latin typeface="Century Gothic" panose="020B0502020202020204" pitchFamily="34" charset="0"/>
              </a:rPr>
              <a:t>.</a:t>
            </a:r>
          </a:p>
        </p:txBody>
      </p:sp>
      <p:pic>
        <p:nvPicPr>
          <p:cNvPr id="7"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9410" y="1213165"/>
            <a:ext cx="1477282" cy="345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66B3A98-5BEB-7A4D-8844-74BC73D1AE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3579" y="2063014"/>
            <a:ext cx="2323462" cy="2335196"/>
          </a:xfrm>
          <a:prstGeom prst="rect">
            <a:avLst/>
          </a:prstGeom>
        </p:spPr>
      </p:pic>
    </p:spTree>
    <p:extLst>
      <p:ext uri="{BB962C8B-B14F-4D97-AF65-F5344CB8AC3E}">
        <p14:creationId xmlns:p14="http://schemas.microsoft.com/office/powerpoint/2010/main" val="103071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8450" y="1208797"/>
            <a:ext cx="1477282" cy="345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281B960-B3AF-A948-9D72-CA1A6BEA3D9B}"/>
              </a:ext>
            </a:extLst>
          </p:cNvPr>
          <p:cNvSpPr txBox="1"/>
          <p:nvPr/>
        </p:nvSpPr>
        <p:spPr>
          <a:xfrm>
            <a:off x="2416161" y="5000512"/>
            <a:ext cx="8601413" cy="923330"/>
          </a:xfrm>
          <a:prstGeom prst="rect">
            <a:avLst/>
          </a:prstGeom>
          <a:noFill/>
        </p:spPr>
        <p:txBody>
          <a:bodyPr wrap="square" rtlCol="0">
            <a:spAutoFit/>
          </a:bodyPr>
          <a:lstStyle/>
          <a:p>
            <a:r>
              <a:rPr lang="en-GB" sz="5400" dirty="0">
                <a:solidFill>
                  <a:schemeClr val="accent5">
                    <a:lumMod val="50000"/>
                  </a:schemeClr>
                </a:solidFill>
                <a:latin typeface="Century Gothic" panose="020B0502020202020204" pitchFamily="34" charset="0"/>
              </a:rPr>
              <a:t>Ich </a:t>
            </a:r>
            <a:r>
              <a:rPr lang="en-GB" sz="5400" dirty="0" err="1">
                <a:solidFill>
                  <a:schemeClr val="accent5">
                    <a:lumMod val="50000"/>
                  </a:schemeClr>
                </a:solidFill>
                <a:latin typeface="Century Gothic" panose="020B0502020202020204" pitchFamily="34" charset="0"/>
              </a:rPr>
              <a:t>habe</a:t>
            </a:r>
            <a:r>
              <a:rPr lang="en-GB" sz="5400" dirty="0">
                <a:solidFill>
                  <a:schemeClr val="accent5">
                    <a:lumMod val="50000"/>
                  </a:schemeClr>
                </a:solidFill>
                <a:latin typeface="Century Gothic" panose="020B0502020202020204" pitchFamily="34" charset="0"/>
              </a:rPr>
              <a:t> </a:t>
            </a:r>
            <a:r>
              <a:rPr lang="en-GB" sz="5400" dirty="0" err="1">
                <a:solidFill>
                  <a:schemeClr val="accent5">
                    <a:lumMod val="50000"/>
                  </a:schemeClr>
                </a:solidFill>
                <a:latin typeface="Century Gothic" panose="020B0502020202020204" pitchFamily="34" charset="0"/>
              </a:rPr>
              <a:t>ein</a:t>
            </a:r>
            <a:r>
              <a:rPr lang="en-GB" sz="5400" dirty="0">
                <a:solidFill>
                  <a:schemeClr val="accent5">
                    <a:lumMod val="50000"/>
                  </a:schemeClr>
                </a:solidFill>
                <a:latin typeface="Century Gothic" panose="020B0502020202020204" pitchFamily="34" charset="0"/>
              </a:rPr>
              <a:t> </a:t>
            </a:r>
            <a:r>
              <a:rPr lang="en-GB" sz="5400" dirty="0" err="1">
                <a:solidFill>
                  <a:schemeClr val="accent5">
                    <a:lumMod val="50000"/>
                  </a:schemeClr>
                </a:solidFill>
                <a:latin typeface="Century Gothic" panose="020B0502020202020204" pitchFamily="34" charset="0"/>
              </a:rPr>
              <a:t>Haustier</a:t>
            </a:r>
            <a:r>
              <a:rPr lang="en-GB" sz="5400" dirty="0">
                <a:solidFill>
                  <a:schemeClr val="accent5">
                    <a:lumMod val="50000"/>
                  </a:schemeClr>
                </a:solidFill>
                <a:latin typeface="Century Gothic" panose="020B0502020202020204" pitchFamily="34" charset="0"/>
              </a:rPr>
              <a:t>.</a:t>
            </a:r>
          </a:p>
        </p:txBody>
      </p:sp>
      <p:pic>
        <p:nvPicPr>
          <p:cNvPr id="9" name="Picture 8">
            <a:extLst>
              <a:ext uri="{FF2B5EF4-FFF2-40B4-BE49-F238E27FC236}">
                <a16:creationId xmlns:a16="http://schemas.microsoft.com/office/drawing/2014/main" id="{B4D3658D-0B60-DA4C-82E4-5987BCDF3A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5098" y="1566294"/>
            <a:ext cx="2369788" cy="2915912"/>
          </a:xfrm>
          <a:prstGeom prst="rect">
            <a:avLst/>
          </a:prstGeom>
        </p:spPr>
      </p:pic>
    </p:spTree>
    <p:extLst>
      <p:ext uri="{BB962C8B-B14F-4D97-AF65-F5344CB8AC3E}">
        <p14:creationId xmlns:p14="http://schemas.microsoft.com/office/powerpoint/2010/main" val="39780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9410" y="1213165"/>
            <a:ext cx="1477282" cy="345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7A4290C-CF38-2B4A-AD0E-E29C5EB6C94F}"/>
              </a:ext>
            </a:extLst>
          </p:cNvPr>
          <p:cNvSpPr txBox="1"/>
          <p:nvPr/>
        </p:nvSpPr>
        <p:spPr>
          <a:xfrm>
            <a:off x="2821692" y="4946559"/>
            <a:ext cx="6548616" cy="923330"/>
          </a:xfrm>
          <a:prstGeom prst="rect">
            <a:avLst/>
          </a:prstGeom>
          <a:noFill/>
        </p:spPr>
        <p:txBody>
          <a:bodyPr wrap="square" rtlCol="0">
            <a:spAutoFit/>
          </a:bodyPr>
          <a:lstStyle/>
          <a:p>
            <a:r>
              <a:rPr lang="en-GB" sz="5400" dirty="0">
                <a:solidFill>
                  <a:schemeClr val="accent5">
                    <a:lumMod val="50000"/>
                  </a:schemeClr>
                </a:solidFill>
                <a:latin typeface="Century Gothic" panose="020B0502020202020204" pitchFamily="34" charset="0"/>
              </a:rPr>
              <a:t>Ich </a:t>
            </a:r>
            <a:r>
              <a:rPr lang="en-GB" sz="5400" dirty="0" err="1">
                <a:solidFill>
                  <a:schemeClr val="accent5">
                    <a:lumMod val="50000"/>
                  </a:schemeClr>
                </a:solidFill>
                <a:latin typeface="Century Gothic" panose="020B0502020202020204" pitchFamily="34" charset="0"/>
              </a:rPr>
              <a:t>habe</a:t>
            </a:r>
            <a:r>
              <a:rPr lang="en-GB" sz="5400" dirty="0">
                <a:solidFill>
                  <a:schemeClr val="accent5">
                    <a:lumMod val="50000"/>
                  </a:schemeClr>
                </a:solidFill>
                <a:latin typeface="Century Gothic" panose="020B0502020202020204" pitchFamily="34" charset="0"/>
              </a:rPr>
              <a:t> </a:t>
            </a:r>
            <a:r>
              <a:rPr lang="en-GB" sz="5400" dirty="0" err="1">
                <a:solidFill>
                  <a:schemeClr val="accent5">
                    <a:lumMod val="50000"/>
                  </a:schemeClr>
                </a:solidFill>
                <a:latin typeface="Century Gothic" panose="020B0502020202020204" pitchFamily="34" charset="0"/>
              </a:rPr>
              <a:t>ein</a:t>
            </a:r>
            <a:r>
              <a:rPr lang="en-GB" sz="5400" dirty="0">
                <a:solidFill>
                  <a:schemeClr val="accent5">
                    <a:lumMod val="50000"/>
                  </a:schemeClr>
                </a:solidFill>
                <a:latin typeface="Century Gothic" panose="020B0502020202020204" pitchFamily="34" charset="0"/>
              </a:rPr>
              <a:t> Wort.</a:t>
            </a:r>
          </a:p>
        </p:txBody>
      </p:sp>
      <p:pic>
        <p:nvPicPr>
          <p:cNvPr id="8" name="Picture 2" descr="http://www.clker.com/cliparts/0/F/H/c/a/X/crossword-letter-tiles-hi.png">
            <a:extLst>
              <a:ext uri="{FF2B5EF4-FFF2-40B4-BE49-F238E27FC236}">
                <a16:creationId xmlns:a16="http://schemas.microsoft.com/office/drawing/2014/main" id="{107436B7-1FA4-D740-9996-688BCCDCA2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6638" y="1872001"/>
            <a:ext cx="3295571" cy="229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2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3" descr="C:\Users\wdj\Google Drive\Primary\Y5 SoW\From Tracy\Pronouns\yo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590" y="1675864"/>
            <a:ext cx="3377009" cy="29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021740" y="6872027"/>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
        <p:nvSpPr>
          <p:cNvPr id="11" name="TextBox 10">
            <a:extLst>
              <a:ext uri="{FF2B5EF4-FFF2-40B4-BE49-F238E27FC236}">
                <a16:creationId xmlns:a16="http://schemas.microsoft.com/office/drawing/2014/main" id="{EFF6038C-5AF9-2B49-BF41-63B481A99B48}"/>
              </a:ext>
            </a:extLst>
          </p:cNvPr>
          <p:cNvSpPr txBox="1"/>
          <p:nvPr/>
        </p:nvSpPr>
        <p:spPr>
          <a:xfrm>
            <a:off x="2783244" y="4915590"/>
            <a:ext cx="8046548" cy="923330"/>
          </a:xfrm>
          <a:prstGeom prst="rect">
            <a:avLst/>
          </a:prstGeom>
          <a:noFill/>
        </p:spPr>
        <p:txBody>
          <a:bodyPr wrap="square" rtlCol="0">
            <a:spAutoFit/>
          </a:bodyPr>
          <a:lstStyle/>
          <a:p>
            <a:r>
              <a:rPr lang="en-GB" sz="5400" dirty="0">
                <a:solidFill>
                  <a:schemeClr val="accent5">
                    <a:lumMod val="50000"/>
                  </a:schemeClr>
                </a:solidFill>
                <a:latin typeface="Century Gothic" panose="020B0502020202020204" pitchFamily="34" charset="0"/>
              </a:rPr>
              <a:t>Du hast </a:t>
            </a:r>
            <a:r>
              <a:rPr lang="en-GB" sz="5400" dirty="0" err="1">
                <a:solidFill>
                  <a:schemeClr val="accent5">
                    <a:lumMod val="50000"/>
                  </a:schemeClr>
                </a:solidFill>
                <a:latin typeface="Century Gothic" panose="020B0502020202020204" pitchFamily="34" charset="0"/>
              </a:rPr>
              <a:t>ein</a:t>
            </a:r>
            <a:r>
              <a:rPr lang="en-GB" sz="5400" b="1" dirty="0" err="1">
                <a:solidFill>
                  <a:srgbClr val="DAA520"/>
                </a:solidFill>
                <a:latin typeface="Century Gothic" panose="020B0502020202020204" pitchFamily="34" charset="0"/>
              </a:rPr>
              <a:t>en</a:t>
            </a:r>
            <a:r>
              <a:rPr lang="en-GB" sz="5400" dirty="0">
                <a:solidFill>
                  <a:schemeClr val="accent5">
                    <a:lumMod val="50000"/>
                  </a:schemeClr>
                </a:solidFill>
                <a:latin typeface="Century Gothic" panose="020B0502020202020204" pitchFamily="34" charset="0"/>
              </a:rPr>
              <a:t> Freund.</a:t>
            </a:r>
          </a:p>
        </p:txBody>
      </p:sp>
      <p:pic>
        <p:nvPicPr>
          <p:cNvPr id="12" name="Picture 38" descr="Man and Woman Holding Hands on Facebook 2.2">
            <a:extLst>
              <a:ext uri="{FF2B5EF4-FFF2-40B4-BE49-F238E27FC236}">
                <a16:creationId xmlns:a16="http://schemas.microsoft.com/office/drawing/2014/main" id="{514A410B-9B14-AC4A-8385-804556761A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6518" y="1675864"/>
            <a:ext cx="2816647" cy="281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5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3" descr="C:\Users\wdj\Google Drive\Primary\Y5 SoW\From Tracy\Pronouns\yo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3590" y="1675864"/>
            <a:ext cx="3377009" cy="297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E59770F-523A-5B4A-8F6C-3E4D5362C99A}"/>
              </a:ext>
            </a:extLst>
          </p:cNvPr>
          <p:cNvSpPr txBox="1"/>
          <p:nvPr/>
        </p:nvSpPr>
        <p:spPr>
          <a:xfrm>
            <a:off x="3116218" y="5014710"/>
            <a:ext cx="8287656" cy="923330"/>
          </a:xfrm>
          <a:prstGeom prst="rect">
            <a:avLst/>
          </a:prstGeom>
          <a:noFill/>
        </p:spPr>
        <p:txBody>
          <a:bodyPr wrap="square" rtlCol="0">
            <a:spAutoFit/>
          </a:bodyPr>
          <a:lstStyle/>
          <a:p>
            <a:r>
              <a:rPr lang="en-GB" sz="5400" dirty="0">
                <a:solidFill>
                  <a:schemeClr val="accent5">
                    <a:lumMod val="50000"/>
                  </a:schemeClr>
                </a:solidFill>
                <a:latin typeface="Century Gothic" panose="020B0502020202020204" pitchFamily="34" charset="0"/>
              </a:rPr>
              <a:t>Du hast </a:t>
            </a:r>
            <a:r>
              <a:rPr lang="en-GB" sz="5400" dirty="0" err="1">
                <a:solidFill>
                  <a:schemeClr val="accent5">
                    <a:lumMod val="50000"/>
                  </a:schemeClr>
                </a:solidFill>
                <a:latin typeface="Century Gothic" panose="020B0502020202020204" pitchFamily="34" charset="0"/>
              </a:rPr>
              <a:t>ein</a:t>
            </a:r>
            <a:r>
              <a:rPr lang="en-GB" sz="5400" b="1" dirty="0" err="1">
                <a:solidFill>
                  <a:srgbClr val="DAA520"/>
                </a:solidFill>
                <a:latin typeface="Century Gothic" panose="020B0502020202020204" pitchFamily="34" charset="0"/>
              </a:rPr>
              <a:t>e</a:t>
            </a:r>
            <a:r>
              <a:rPr lang="en-GB" sz="5400" dirty="0">
                <a:solidFill>
                  <a:schemeClr val="accent5">
                    <a:lumMod val="50000"/>
                  </a:schemeClr>
                </a:solidFill>
                <a:latin typeface="Century Gothic" panose="020B0502020202020204" pitchFamily="34" charset="0"/>
              </a:rPr>
              <a:t> </a:t>
            </a:r>
            <a:r>
              <a:rPr lang="en-GB" sz="5400" dirty="0" err="1">
                <a:solidFill>
                  <a:schemeClr val="accent5">
                    <a:lumMod val="50000"/>
                  </a:schemeClr>
                </a:solidFill>
                <a:latin typeface="Century Gothic" panose="020B0502020202020204" pitchFamily="34" charset="0"/>
              </a:rPr>
              <a:t>Nummer</a:t>
            </a:r>
            <a:r>
              <a:rPr lang="en-GB" sz="5400" dirty="0">
                <a:solidFill>
                  <a:schemeClr val="accent5">
                    <a:lumMod val="50000"/>
                  </a:schemeClr>
                </a:solidFill>
                <a:latin typeface="Century Gothic" panose="020B0502020202020204" pitchFamily="34" charset="0"/>
              </a:rPr>
              <a:t>.</a:t>
            </a:r>
          </a:p>
        </p:txBody>
      </p:sp>
      <p:sp>
        <p:nvSpPr>
          <p:cNvPr id="8" name="TextBox 7">
            <a:extLst>
              <a:ext uri="{FF2B5EF4-FFF2-40B4-BE49-F238E27FC236}">
                <a16:creationId xmlns:a16="http://schemas.microsoft.com/office/drawing/2014/main" id="{459AE2C0-E347-AF4E-A7A4-7C212496ABE8}"/>
              </a:ext>
            </a:extLst>
          </p:cNvPr>
          <p:cNvSpPr txBox="1"/>
          <p:nvPr/>
        </p:nvSpPr>
        <p:spPr>
          <a:xfrm>
            <a:off x="7326955" y="2735959"/>
            <a:ext cx="2764101" cy="1446550"/>
          </a:xfrm>
          <a:prstGeom prst="rect">
            <a:avLst/>
          </a:prstGeom>
          <a:noFill/>
          <a:ln>
            <a:solidFill>
              <a:schemeClr val="accent1"/>
            </a:solidFill>
          </a:ln>
        </p:spPr>
        <p:txBody>
          <a:bodyPr wrap="square" rtlCol="0">
            <a:spAutoFit/>
          </a:bodyPr>
          <a:lstStyle/>
          <a:p>
            <a:pPr algn="ctr"/>
            <a:r>
              <a:rPr lang="en-GB" sz="88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spTree>
    <p:extLst>
      <p:ext uri="{BB962C8B-B14F-4D97-AF65-F5344CB8AC3E}">
        <p14:creationId xmlns:p14="http://schemas.microsoft.com/office/powerpoint/2010/main" val="80087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386878"/>
            <a:ext cx="7884790" cy="1485422"/>
          </a:xfrm>
        </p:spPr>
        <p:txBody>
          <a:bodyPr>
            <a:normAutofit fontScale="90000"/>
          </a:bodyPr>
          <a:lstStyle/>
          <a:p>
            <a:pPr algn="l"/>
            <a:r>
              <a:rPr lang="en-GB" sz="4000" b="1">
                <a:solidFill>
                  <a:prstClr val="white"/>
                </a:solidFill>
              </a:rPr>
              <a:t>I have 'the' vs I have 'a'</a:t>
            </a:r>
            <a:br>
              <a:rPr lang="en-GB" sz="4000" b="1">
                <a:solidFill>
                  <a:prstClr val="white"/>
                </a:solidFill>
              </a:rPr>
            </a:br>
            <a:r>
              <a:rPr lang="en-GB" sz="4000" b="1">
                <a:solidFill>
                  <a:prstClr val="white"/>
                </a:solidFill>
              </a:rPr>
              <a:t>Possession of the only one or one of many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Autofit/>
          </a:bodyPr>
          <a:lstStyle/>
          <a:p>
            <a:pPr algn="l"/>
            <a:r>
              <a:rPr lang="de-DE">
                <a:solidFill>
                  <a:prstClr val="white"/>
                </a:solidFill>
              </a:rPr>
              <a:t>Indefinite articles (singular) - Row 2 (accusative); HABEN /  ich habe, du hast, er/sie hat</a:t>
            </a:r>
          </a:p>
          <a:p>
            <a:pPr algn="l"/>
            <a:endParaRPr lang="de-DE" sz="1800">
              <a:solidFill>
                <a:prstClr val="white"/>
              </a:solidFill>
            </a:endParaRPr>
          </a:p>
          <a:p>
            <a:pPr algn="l"/>
            <a:r>
              <a:rPr lang="de-DE" sz="1800">
                <a:solidFill>
                  <a:prstClr val="white"/>
                </a:solidFill>
              </a:rPr>
              <a:t>SSC </a:t>
            </a:r>
            <a:r>
              <a:rPr lang="pl-PL" sz="1800">
                <a:solidFill>
                  <a:prstClr val="white"/>
                </a:solidFill>
              </a:rPr>
              <a:t>Recap </a:t>
            </a:r>
            <a:r>
              <a:rPr lang="en-GB" sz="1800">
                <a:solidFill>
                  <a:prstClr val="white"/>
                </a:solidFill>
              </a:rPr>
              <a:t>[</a:t>
            </a:r>
            <a:r>
              <a:rPr lang="pl-PL" sz="1800">
                <a:solidFill>
                  <a:prstClr val="white"/>
                </a:solidFill>
              </a:rPr>
              <a:t>a</a:t>
            </a:r>
            <a:r>
              <a:rPr lang="en-GB" sz="1800">
                <a:solidFill>
                  <a:prstClr val="white"/>
                </a:solidFill>
              </a:rPr>
              <a:t>]</a:t>
            </a:r>
            <a:r>
              <a:rPr lang="pl-PL" sz="1800">
                <a:solidFill>
                  <a:prstClr val="white"/>
                </a:solidFill>
              </a:rPr>
              <a:t> </a:t>
            </a:r>
            <a:r>
              <a:rPr lang="en-GB" sz="1800">
                <a:solidFill>
                  <a:prstClr val="white"/>
                </a:solidFill>
              </a:rPr>
              <a:t>[</a:t>
            </a:r>
            <a:r>
              <a:rPr lang="pl-PL" sz="1800">
                <a:solidFill>
                  <a:prstClr val="white"/>
                </a:solidFill>
              </a:rPr>
              <a:t>e</a:t>
            </a:r>
            <a:r>
              <a:rPr lang="en-GB" sz="1800">
                <a:solidFill>
                  <a:prstClr val="white"/>
                </a:solidFill>
              </a:rPr>
              <a:t>]</a:t>
            </a:r>
            <a:r>
              <a:rPr lang="pl-PL" sz="1800">
                <a:solidFill>
                  <a:prstClr val="white"/>
                </a:solidFill>
              </a:rPr>
              <a:t> </a:t>
            </a:r>
            <a:r>
              <a:rPr lang="en-GB" sz="1800">
                <a:solidFill>
                  <a:prstClr val="white"/>
                </a:solidFill>
              </a:rPr>
              <a:t>[</a:t>
            </a:r>
            <a:r>
              <a:rPr lang="pl-PL" sz="1800">
                <a:solidFill>
                  <a:prstClr val="white"/>
                </a:solidFill>
              </a:rPr>
              <a:t>ei</a:t>
            </a:r>
            <a:r>
              <a:rPr lang="en-GB" sz="1800">
                <a:solidFill>
                  <a:prstClr val="white"/>
                </a:solidFill>
              </a:rPr>
              <a:t>]</a:t>
            </a:r>
            <a:r>
              <a:rPr lang="pl-PL" sz="1800">
                <a:solidFill>
                  <a:prstClr val="white"/>
                </a:solidFill>
              </a:rPr>
              <a:t> </a:t>
            </a:r>
            <a:r>
              <a:rPr lang="en-GB" sz="1800">
                <a:solidFill>
                  <a:prstClr val="white"/>
                </a:solidFill>
              </a:rPr>
              <a:t>[</a:t>
            </a:r>
            <a:r>
              <a:rPr lang="pl-PL" sz="1800">
                <a:solidFill>
                  <a:prstClr val="white"/>
                </a:solidFill>
              </a:rPr>
              <a:t>z </a:t>
            </a:r>
            <a:r>
              <a:rPr lang="en-GB" sz="1800">
                <a:solidFill>
                  <a:prstClr val="white"/>
                </a:solidFill>
              </a:rPr>
              <a:t>]</a:t>
            </a:r>
            <a:r>
              <a:rPr lang="pl-PL" sz="1800">
                <a:solidFill>
                  <a:prstClr val="white"/>
                </a:solidFill>
              </a:rPr>
              <a:t> </a:t>
            </a:r>
            <a:r>
              <a:rPr lang="en-GB" sz="1800">
                <a:solidFill>
                  <a:prstClr val="white"/>
                </a:solidFill>
              </a:rPr>
              <a:t>[</a:t>
            </a:r>
            <a:r>
              <a:rPr lang="pl-PL" sz="1800">
                <a:solidFill>
                  <a:prstClr val="white"/>
                </a:solidFill>
              </a:rPr>
              <a:t>w</a:t>
            </a:r>
            <a:r>
              <a:rPr lang="en-GB" sz="1800">
                <a:solidFill>
                  <a:prstClr val="white"/>
                </a:solidFill>
              </a:rPr>
              <a:t>]</a:t>
            </a:r>
            <a:endParaRPr lang="en-US" sz="1800"/>
          </a:p>
          <a:p>
            <a:pPr algn="l"/>
            <a:endParaRPr lang="en-US" sz="1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1.1</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a:solidFill>
                  <a:prstClr val="white"/>
                </a:solidFill>
                <a:latin typeface="Century Gothic" panose="020B0502020202020204" pitchFamily="34" charset="0"/>
              </a:rPr>
              <a:t>6</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prstClr val="white"/>
                </a:solidFill>
                <a:latin typeface="Century Gothic" panose="020B0502020202020204" pitchFamily="34" charset="0"/>
              </a:rPr>
              <a:t>Inge Alferink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a:t>
            </a:r>
            <a:r>
              <a:rPr lang="en-GB" sz="1400" dirty="0">
                <a:solidFill>
                  <a:srgbClr val="FFFFFF"/>
                </a:solidFill>
                <a:latin typeface="Century Gothic"/>
                <a:ea typeface="Century Gothic"/>
                <a:cs typeface="Century Gothic"/>
                <a:sym typeface="Century Gothic"/>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79334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a:hlinkClick r:id="" action="ppaction://noaction">
              <a:snd r:embed="rId4" name="sagen new.wav"/>
            </a:hlinkClick>
            <a:extLst>
              <a:ext uri="{FF2B5EF4-FFF2-40B4-BE49-F238E27FC236}">
                <a16:creationId xmlns:a16="http://schemas.microsoft.com/office/drawing/2014/main" id="{036248A2-20F7-1C46-A577-41E9557D3DD0}"/>
              </a:ext>
            </a:extLst>
          </p:cNvPr>
          <p:cNvSpPr/>
          <p:nvPr/>
        </p:nvSpPr>
        <p:spPr>
          <a:xfrm>
            <a:off x="859536" y="531287"/>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7" name="Rectangle 6">
            <a:hlinkClick r:id="" action="ppaction://noaction">
              <a:snd r:embed="rId5" name="kalt new.wav"/>
            </a:hlinkClick>
            <a:extLst>
              <a:ext uri="{FF2B5EF4-FFF2-40B4-BE49-F238E27FC236}">
                <a16:creationId xmlns:a16="http://schemas.microsoft.com/office/drawing/2014/main" id="{FA20E5D3-98C4-6241-A599-6F67AE39210F}"/>
              </a:ext>
            </a:extLst>
          </p:cNvPr>
          <p:cNvSpPr/>
          <p:nvPr/>
        </p:nvSpPr>
        <p:spPr>
          <a:xfrm>
            <a:off x="1276082" y="4523901"/>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6" name="geben new.wav"/>
            </a:hlinkClick>
            <a:extLst>
              <a:ext uri="{FF2B5EF4-FFF2-40B4-BE49-F238E27FC236}">
                <a16:creationId xmlns:a16="http://schemas.microsoft.com/office/drawing/2014/main" id="{8920B481-9C2B-7D49-8EB7-61755FD9655C}"/>
              </a:ext>
            </a:extLst>
          </p:cNvPr>
          <p:cNvSpPr/>
          <p:nvPr/>
        </p:nvSpPr>
        <p:spPr>
          <a:xfrm>
            <a:off x="6500355" y="531287"/>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7" name="denken new (1).wav"/>
            </a:hlinkClick>
            <a:extLst>
              <a:ext uri="{FF2B5EF4-FFF2-40B4-BE49-F238E27FC236}">
                <a16:creationId xmlns:a16="http://schemas.microsoft.com/office/drawing/2014/main" id="{4804FF0B-CDFB-034F-B312-1C304BEE9B64}"/>
              </a:ext>
            </a:extLst>
          </p:cNvPr>
          <p:cNvSpPr/>
          <p:nvPr/>
        </p:nvSpPr>
        <p:spPr>
          <a:xfrm>
            <a:off x="5847386" y="4863954"/>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8" name="frei new.wav"/>
            </a:hlinkClick>
            <a:extLst>
              <a:ext uri="{FF2B5EF4-FFF2-40B4-BE49-F238E27FC236}">
                <a16:creationId xmlns:a16="http://schemas.microsoft.com/office/drawing/2014/main" id="{BE7AE240-217E-6B44-868F-0E7551ADAAD8}"/>
              </a:ext>
            </a:extLst>
          </p:cNvPr>
          <p:cNvSpPr/>
          <p:nvPr/>
        </p:nvSpPr>
        <p:spPr>
          <a:xfrm>
            <a:off x="9270344" y="2800370"/>
            <a:ext cx="243848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9" name="Zug new.wav"/>
            </a:hlinkClick>
            <a:extLst>
              <a:ext uri="{FF2B5EF4-FFF2-40B4-BE49-F238E27FC236}">
                <a16:creationId xmlns:a16="http://schemas.microsoft.com/office/drawing/2014/main" id="{884CCF3C-D4E6-984B-A5CB-4D8ED76DDE8A}"/>
              </a:ext>
            </a:extLst>
          </p:cNvPr>
          <p:cNvSpPr/>
          <p:nvPr/>
        </p:nvSpPr>
        <p:spPr>
          <a:xfrm>
            <a:off x="4636136" y="2800370"/>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2" name="Rectangle 11">
            <a:hlinkClick r:id="" action="ppaction://noaction">
              <a:snd r:embed="rId10" name="Welt new.wav"/>
            </a:hlinkClick>
            <a:extLst>
              <a:ext uri="{FF2B5EF4-FFF2-40B4-BE49-F238E27FC236}">
                <a16:creationId xmlns:a16="http://schemas.microsoft.com/office/drawing/2014/main" id="{6A8FE1C5-2CDD-F54B-9C66-6A30E3461322}"/>
              </a:ext>
            </a:extLst>
          </p:cNvPr>
          <p:cNvSpPr/>
          <p:nvPr/>
        </p:nvSpPr>
        <p:spPr>
          <a:xfrm>
            <a:off x="175868" y="2696214"/>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3" name="Picture 20">
            <a:hlinkClick r:id="" action="ppaction://noaction">
              <a:snd r:embed="rId4" name="sagen new.wav"/>
            </a:hlinkClick>
            <a:extLst>
              <a:ext uri="{FF2B5EF4-FFF2-40B4-BE49-F238E27FC236}">
                <a16:creationId xmlns:a16="http://schemas.microsoft.com/office/drawing/2014/main" id="{6B5A4978-4848-B843-911A-744901664334}"/>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27284" y="856639"/>
            <a:ext cx="2187638" cy="1798311"/>
          </a:xfrm>
          <a:prstGeom prst="rect">
            <a:avLst/>
          </a:prstGeom>
        </p:spPr>
      </p:pic>
      <p:pic>
        <p:nvPicPr>
          <p:cNvPr id="14" name="Picture 20">
            <a:hlinkClick r:id="" action="ppaction://noaction">
              <a:snd r:embed="rId6" name="geben new.wav"/>
            </a:hlinkClick>
            <a:extLst>
              <a:ext uri="{FF2B5EF4-FFF2-40B4-BE49-F238E27FC236}">
                <a16:creationId xmlns:a16="http://schemas.microsoft.com/office/drawing/2014/main" id="{A1706672-DB5E-A340-92C6-6FA710979555}"/>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03602" y="837012"/>
            <a:ext cx="2187638" cy="1798311"/>
          </a:xfrm>
          <a:prstGeom prst="rect">
            <a:avLst/>
          </a:prstGeom>
        </p:spPr>
      </p:pic>
      <p:pic>
        <p:nvPicPr>
          <p:cNvPr id="15" name="Picture 20">
            <a:hlinkClick r:id="" action="ppaction://noaction">
              <a:snd r:embed="rId10" name="Welt new.wav"/>
            </a:hlinkClick>
            <a:extLst>
              <a:ext uri="{FF2B5EF4-FFF2-40B4-BE49-F238E27FC236}">
                <a16:creationId xmlns:a16="http://schemas.microsoft.com/office/drawing/2014/main" id="{CA751209-0D7B-2240-9A16-8167D37C4C91}"/>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6551" y="2425708"/>
            <a:ext cx="2901453" cy="2385091"/>
          </a:xfrm>
          <a:prstGeom prst="rect">
            <a:avLst/>
          </a:prstGeom>
        </p:spPr>
      </p:pic>
      <p:pic>
        <p:nvPicPr>
          <p:cNvPr id="16" name="Picture 20">
            <a:hlinkClick r:id="" action="ppaction://noaction">
              <a:snd r:embed="rId9" name="Zug new.wav"/>
            </a:hlinkClick>
            <a:extLst>
              <a:ext uri="{FF2B5EF4-FFF2-40B4-BE49-F238E27FC236}">
                <a16:creationId xmlns:a16="http://schemas.microsoft.com/office/drawing/2014/main" id="{E946D36D-C4D1-644D-9BDA-2A3747B30392}"/>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96573" y="2778775"/>
            <a:ext cx="2901453" cy="2385091"/>
          </a:xfrm>
          <a:prstGeom prst="rect">
            <a:avLst/>
          </a:prstGeom>
        </p:spPr>
      </p:pic>
      <p:pic>
        <p:nvPicPr>
          <p:cNvPr id="17" name="Picture 20">
            <a:hlinkClick r:id="" action="ppaction://noaction">
              <a:snd r:embed="rId8" name="frei new.wav"/>
            </a:hlinkClick>
            <a:extLst>
              <a:ext uri="{FF2B5EF4-FFF2-40B4-BE49-F238E27FC236}">
                <a16:creationId xmlns:a16="http://schemas.microsoft.com/office/drawing/2014/main" id="{93525CD1-ADAB-B947-AC83-C5908CC0D1AA}"/>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52909" y="2634512"/>
            <a:ext cx="3126659" cy="2570217"/>
          </a:xfrm>
          <a:prstGeom prst="rect">
            <a:avLst/>
          </a:prstGeom>
        </p:spPr>
      </p:pic>
      <p:pic>
        <p:nvPicPr>
          <p:cNvPr id="18" name="Picture 20">
            <a:hlinkClick r:id="" action="ppaction://noaction">
              <a:snd r:embed="rId5" name="kalt new.wav"/>
            </a:hlinkClick>
            <a:extLst>
              <a:ext uri="{FF2B5EF4-FFF2-40B4-BE49-F238E27FC236}">
                <a16:creationId xmlns:a16="http://schemas.microsoft.com/office/drawing/2014/main" id="{91E48E8B-D75A-1541-8FF1-4DF06236CAFD}"/>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01080" y="4846981"/>
            <a:ext cx="2187638" cy="1798311"/>
          </a:xfrm>
          <a:prstGeom prst="rect">
            <a:avLst/>
          </a:prstGeom>
        </p:spPr>
      </p:pic>
      <p:pic>
        <p:nvPicPr>
          <p:cNvPr id="19" name="Picture 20">
            <a:hlinkClick r:id="" action="ppaction://noaction">
              <a:snd r:embed="rId7" name="denken new.wav"/>
            </a:hlinkClick>
            <a:extLst>
              <a:ext uri="{FF2B5EF4-FFF2-40B4-BE49-F238E27FC236}">
                <a16:creationId xmlns:a16="http://schemas.microsoft.com/office/drawing/2014/main" id="{CA97E439-937A-5745-81E3-CB76D17D25F3}"/>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94535" y="5185461"/>
            <a:ext cx="2187638" cy="1798311"/>
          </a:xfrm>
          <a:prstGeom prst="rect">
            <a:avLst/>
          </a:prstGeom>
        </p:spPr>
      </p:pic>
    </p:spTree>
    <p:extLst>
      <p:ext uri="{BB962C8B-B14F-4D97-AF65-F5344CB8AC3E}">
        <p14:creationId xmlns:p14="http://schemas.microsoft.com/office/powerpoint/2010/main" val="2312255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7" name="Rectangle 6">
            <a:hlinkClick r:id="" action="ppaction://noaction">
              <a:snd r:embed="rId4" name="sagen new.wav"/>
            </a:hlinkClick>
            <a:extLst>
              <a:ext uri="{FF2B5EF4-FFF2-40B4-BE49-F238E27FC236}">
                <a16:creationId xmlns:a16="http://schemas.microsoft.com/office/drawing/2014/main" id="{036248A2-20F7-1C46-A577-41E9557D3DD0}"/>
              </a:ext>
            </a:extLst>
          </p:cNvPr>
          <p:cNvSpPr/>
          <p:nvPr/>
        </p:nvSpPr>
        <p:spPr>
          <a:xfrm>
            <a:off x="843592" y="500340"/>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sp>
        <p:nvSpPr>
          <p:cNvPr id="8" name="Rectangle 7">
            <a:hlinkClick r:id="" action="ppaction://noaction">
              <a:snd r:embed="rId5" name="kalt new.wav"/>
            </a:hlinkClick>
            <a:extLst>
              <a:ext uri="{FF2B5EF4-FFF2-40B4-BE49-F238E27FC236}">
                <a16:creationId xmlns:a16="http://schemas.microsoft.com/office/drawing/2014/main" id="{FA20E5D3-98C4-6241-A599-6F67AE39210F}"/>
              </a:ext>
            </a:extLst>
          </p:cNvPr>
          <p:cNvSpPr/>
          <p:nvPr/>
        </p:nvSpPr>
        <p:spPr>
          <a:xfrm>
            <a:off x="1260138" y="4492954"/>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9" name="Rectangle 8">
            <a:hlinkClick r:id="" action="ppaction://noaction">
              <a:snd r:embed="rId6" name="geben new.wav"/>
            </a:hlinkClick>
            <a:extLst>
              <a:ext uri="{FF2B5EF4-FFF2-40B4-BE49-F238E27FC236}">
                <a16:creationId xmlns:a16="http://schemas.microsoft.com/office/drawing/2014/main" id="{8920B481-9C2B-7D49-8EB7-61755FD9655C}"/>
              </a:ext>
            </a:extLst>
          </p:cNvPr>
          <p:cNvSpPr/>
          <p:nvPr/>
        </p:nvSpPr>
        <p:spPr>
          <a:xfrm>
            <a:off x="6484411" y="500340"/>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10" name="Rectangle 9">
            <a:hlinkClick r:id="" action="ppaction://noaction">
              <a:snd r:embed="rId7" name="denken new (1).wav"/>
            </a:hlinkClick>
            <a:extLst>
              <a:ext uri="{FF2B5EF4-FFF2-40B4-BE49-F238E27FC236}">
                <a16:creationId xmlns:a16="http://schemas.microsoft.com/office/drawing/2014/main" id="{4804FF0B-CDFB-034F-B312-1C304BEE9B64}"/>
              </a:ext>
            </a:extLst>
          </p:cNvPr>
          <p:cNvSpPr/>
          <p:nvPr/>
        </p:nvSpPr>
        <p:spPr>
          <a:xfrm>
            <a:off x="5831442" y="4833007"/>
            <a:ext cx="5861446" cy="1938992"/>
          </a:xfrm>
          <a:prstGeom prst="rect">
            <a:avLst/>
          </a:prstGeom>
        </p:spPr>
        <p:txBody>
          <a:bodyPr wrap="squar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11" name="Rectangle 10">
            <a:hlinkClick r:id="" action="ppaction://noaction">
              <a:snd r:embed="rId8" name="frei_source.wav"/>
            </a:hlinkClick>
            <a:extLst>
              <a:ext uri="{FF2B5EF4-FFF2-40B4-BE49-F238E27FC236}">
                <a16:creationId xmlns:a16="http://schemas.microsoft.com/office/drawing/2014/main" id="{BE7AE240-217E-6B44-868F-0E7551ADAAD8}"/>
              </a:ext>
            </a:extLst>
          </p:cNvPr>
          <p:cNvSpPr/>
          <p:nvPr/>
        </p:nvSpPr>
        <p:spPr>
          <a:xfrm>
            <a:off x="8414075" y="2806400"/>
            <a:ext cx="3291286"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  </a:t>
            </a: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12" name="Rectangle 11">
            <a:hlinkClick r:id="" action="ppaction://noaction">
              <a:snd r:embed="rId9" name="Zug new.wav"/>
            </a:hlinkClick>
            <a:extLst>
              <a:ext uri="{FF2B5EF4-FFF2-40B4-BE49-F238E27FC236}">
                <a16:creationId xmlns:a16="http://schemas.microsoft.com/office/drawing/2014/main" id="{884CCF3C-D4E6-984B-A5CB-4D8ED76DDE8A}"/>
              </a:ext>
            </a:extLst>
          </p:cNvPr>
          <p:cNvSpPr/>
          <p:nvPr/>
        </p:nvSpPr>
        <p:spPr>
          <a:xfrm>
            <a:off x="4620192" y="2769423"/>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13" name="Rectangle 12">
            <a:hlinkClick r:id="" action="ppaction://noaction">
              <a:snd r:embed="rId10" name="Welt new.wav"/>
            </a:hlinkClick>
            <a:extLst>
              <a:ext uri="{FF2B5EF4-FFF2-40B4-BE49-F238E27FC236}">
                <a16:creationId xmlns:a16="http://schemas.microsoft.com/office/drawing/2014/main" id="{6A8FE1C5-2CDD-F54B-9C66-6A30E3461322}"/>
              </a:ext>
            </a:extLst>
          </p:cNvPr>
          <p:cNvSpPr/>
          <p:nvPr/>
        </p:nvSpPr>
        <p:spPr>
          <a:xfrm>
            <a:off x="159924" y="2665267"/>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pic>
        <p:nvPicPr>
          <p:cNvPr id="14" name="Picture 20">
            <a:hlinkClick r:id="" action="ppaction://noaction">
              <a:snd r:embed="rId4" name="sagen new.wav"/>
            </a:hlinkClick>
            <a:extLst>
              <a:ext uri="{FF2B5EF4-FFF2-40B4-BE49-F238E27FC236}">
                <a16:creationId xmlns:a16="http://schemas.microsoft.com/office/drawing/2014/main" id="{6B5A4978-4848-B843-911A-744901664334}"/>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98538" y="865892"/>
            <a:ext cx="2187638" cy="1798311"/>
          </a:xfrm>
          <a:prstGeom prst="rect">
            <a:avLst/>
          </a:prstGeom>
        </p:spPr>
      </p:pic>
      <p:pic>
        <p:nvPicPr>
          <p:cNvPr id="15" name="Picture 20">
            <a:hlinkClick r:id="" action="ppaction://noaction">
              <a:snd r:embed="rId6" name="geben new.wav"/>
            </a:hlinkClick>
            <a:extLst>
              <a:ext uri="{FF2B5EF4-FFF2-40B4-BE49-F238E27FC236}">
                <a16:creationId xmlns:a16="http://schemas.microsoft.com/office/drawing/2014/main" id="{E6562C7E-6713-0246-9B1F-4B9C7DA8C157}"/>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90502" y="787578"/>
            <a:ext cx="2187638" cy="1798311"/>
          </a:xfrm>
          <a:prstGeom prst="rect">
            <a:avLst/>
          </a:prstGeom>
        </p:spPr>
      </p:pic>
      <p:pic>
        <p:nvPicPr>
          <p:cNvPr id="16" name="Picture 20">
            <a:hlinkClick r:id="" action="ppaction://noaction">
              <a:snd r:embed="rId10" name="Welt new.wav"/>
            </a:hlinkClick>
            <a:extLst>
              <a:ext uri="{FF2B5EF4-FFF2-40B4-BE49-F238E27FC236}">
                <a16:creationId xmlns:a16="http://schemas.microsoft.com/office/drawing/2014/main" id="{4580D2DE-C470-5B43-BE1C-A4C637DFEB18}"/>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192" y="2585889"/>
            <a:ext cx="2837635" cy="2332630"/>
          </a:xfrm>
          <a:prstGeom prst="rect">
            <a:avLst/>
          </a:prstGeom>
        </p:spPr>
      </p:pic>
      <p:pic>
        <p:nvPicPr>
          <p:cNvPr id="17" name="Picture 20">
            <a:hlinkClick r:id="" action="ppaction://noaction">
              <a:snd r:embed="rId9" name="Zug new.wav"/>
            </a:hlinkClick>
            <a:extLst>
              <a:ext uri="{FF2B5EF4-FFF2-40B4-BE49-F238E27FC236}">
                <a16:creationId xmlns:a16="http://schemas.microsoft.com/office/drawing/2014/main" id="{52A9A77D-62BF-3243-AE25-D2B30BD3FB58}"/>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13286" y="2604377"/>
            <a:ext cx="3165629" cy="2602252"/>
          </a:xfrm>
          <a:prstGeom prst="rect">
            <a:avLst/>
          </a:prstGeom>
        </p:spPr>
      </p:pic>
      <p:pic>
        <p:nvPicPr>
          <p:cNvPr id="18" name="Picture 17">
            <a:hlinkClick r:id="" action="ppaction://noaction">
              <a:snd r:embed="rId12" name="frei new.wav"/>
            </a:hlinkClick>
            <a:extLst>
              <a:ext uri="{FF2B5EF4-FFF2-40B4-BE49-F238E27FC236}">
                <a16:creationId xmlns:a16="http://schemas.microsoft.com/office/drawing/2014/main" id="{0CED4446-6BA6-274E-BF16-10F1E140422F}"/>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80282" y="2954285"/>
            <a:ext cx="2526579" cy="2076932"/>
          </a:xfrm>
          <a:prstGeom prst="rect">
            <a:avLst/>
          </a:prstGeom>
        </p:spPr>
      </p:pic>
      <p:pic>
        <p:nvPicPr>
          <p:cNvPr id="19" name="Picture 20">
            <a:hlinkClick r:id="" action="ppaction://noaction">
              <a:snd r:embed="rId5" name="kalt new.wav"/>
            </a:hlinkClick>
            <a:extLst>
              <a:ext uri="{FF2B5EF4-FFF2-40B4-BE49-F238E27FC236}">
                <a16:creationId xmlns:a16="http://schemas.microsoft.com/office/drawing/2014/main" id="{CA3EFC76-8705-6946-8B09-886E1492C93B}"/>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45928" y="4829130"/>
            <a:ext cx="2187638" cy="1798311"/>
          </a:xfrm>
          <a:prstGeom prst="rect">
            <a:avLst/>
          </a:prstGeom>
        </p:spPr>
      </p:pic>
      <p:pic>
        <p:nvPicPr>
          <p:cNvPr id="20" name="Picture 20">
            <a:hlinkClick r:id="" action="ppaction://noaction">
              <a:snd r:embed="rId7" name="denken new.wav"/>
            </a:hlinkClick>
            <a:extLst>
              <a:ext uri="{FF2B5EF4-FFF2-40B4-BE49-F238E27FC236}">
                <a16:creationId xmlns:a16="http://schemas.microsoft.com/office/drawing/2014/main" id="{A2F07E89-6D4E-8944-9655-3BC6607632B8}"/>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21716" y="5157222"/>
            <a:ext cx="2187638" cy="1798311"/>
          </a:xfrm>
          <a:prstGeom prst="rect">
            <a:avLst/>
          </a:prstGeom>
        </p:spPr>
      </p:pic>
    </p:spTree>
    <p:extLst>
      <p:ext uri="{BB962C8B-B14F-4D97-AF65-F5344CB8AC3E}">
        <p14:creationId xmlns:p14="http://schemas.microsoft.com/office/powerpoint/2010/main" val="2267465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hat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lvl="0" algn="ctr">
              <a:defRPr/>
            </a:pPr>
            <a:r>
              <a:rPr lang="en-GB" sz="6000">
                <a:solidFill>
                  <a:srgbClr val="5B9BD5">
                    <a:lumMod val="50000"/>
                  </a:srgbClr>
                </a:solidFill>
                <a:latin typeface="Century Gothic" panose="020B0502020202020204" pitchFamily="34" charset="0"/>
              </a:rPr>
              <a:t>Markus </a:t>
            </a:r>
            <a:r>
              <a:rPr lang="en-GB" sz="6000" b="1">
                <a:solidFill>
                  <a:srgbClr val="EEC100"/>
                </a:solidFill>
                <a:latin typeface="Century Gothic" panose="020B0502020202020204" pitchFamily="34" charset="0"/>
                <a:cs typeface="Calibri" panose="020F0502020204030204" pitchFamily="34" charset="0"/>
              </a:rPr>
              <a:t>hat</a:t>
            </a:r>
            <a:r>
              <a:rPr lang="en-GB" sz="6000">
                <a:solidFill>
                  <a:srgbClr val="5B9BD5">
                    <a:lumMod val="50000"/>
                  </a:srgbClr>
                </a:solidFill>
                <a:latin typeface="Century Gothic" panose="020B0502020202020204" pitchFamily="34" charset="0"/>
              </a:rPr>
              <a:t> ein Fahrrad.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[Markus </a:t>
            </a:r>
            <a:r>
              <a:rPr lang="en-GB" sz="3200" b="1">
                <a:solidFill>
                  <a:srgbClr val="EEC100"/>
                </a:solidFill>
                <a:latin typeface="Century Gothic" panose="020B0502020202020204" pitchFamily="34" charset="0"/>
                <a:cs typeface="Calibri" panose="020F0502020204030204" pitchFamily="34" charset="0"/>
              </a:rPr>
              <a:t>has</a:t>
            </a:r>
            <a:r>
              <a:rPr lang="en-GB" sz="3200">
                <a:solidFill>
                  <a:srgbClr val="5B9BD5">
                    <a:lumMod val="50000"/>
                  </a:srgbClr>
                </a:solidFill>
                <a:latin typeface="Century Gothic" panose="020B0502020202020204" pitchFamily="34" charset="0"/>
              </a:rPr>
              <a:t> a bike.]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78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Markus 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EB8B08-15DB-DD4D-AAAA-3D5B7FF94CFF}"/>
              </a:ext>
            </a:extLst>
          </p:cNvPr>
          <p:cNvGrpSpPr/>
          <p:nvPr/>
        </p:nvGrpSpPr>
        <p:grpSpPr>
          <a:xfrm>
            <a:off x="8489978" y="186289"/>
            <a:ext cx="3656770" cy="1874576"/>
            <a:chOff x="8255531" y="790000"/>
            <a:chExt cx="3656770" cy="1874576"/>
          </a:xfrm>
        </p:grpSpPr>
        <p:sp>
          <p:nvSpPr>
            <p:cNvPr id="11" name="Rectangle 10">
              <a:hlinkClick r:id="" action="ppaction://noaction">
                <a:snd r:embed="rId3" name="antworten new.wav"/>
              </a:hlinkClick>
              <a:extLst>
                <a:ext uri="{FF2B5EF4-FFF2-40B4-BE49-F238E27FC236}">
                  <a16:creationId xmlns:a16="http://schemas.microsoft.com/office/drawing/2014/main" id="{ABE9DCD1-A788-5D46-A7A0-39CA53864351}"/>
                </a:ext>
              </a:extLst>
            </p:cNvPr>
            <p:cNvSpPr/>
            <p:nvPr/>
          </p:nvSpPr>
          <p:spPr>
            <a:xfrm>
              <a:off x="8255531" y="790000"/>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hlinkClick r:id="" action="ppaction://noaction">
                <a:snd r:embed="rId3" name="antworten new.wav"/>
              </a:hlinkClick>
              <a:extLst>
                <a:ext uri="{FF2B5EF4-FFF2-40B4-BE49-F238E27FC236}">
                  <a16:creationId xmlns:a16="http://schemas.microsoft.com/office/drawing/2014/main" id="{4FBF47FA-6099-8A42-8999-6EBD4C1C0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956" y="1698642"/>
              <a:ext cx="1459962" cy="965934"/>
            </a:xfrm>
            <a:prstGeom prst="rect">
              <a:avLst/>
            </a:prstGeom>
          </p:spPr>
        </p:pic>
      </p:grpSp>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grpSp>
        <p:nvGrpSpPr>
          <p:cNvPr id="7" name="Group 6">
            <a:extLst>
              <a:ext uri="{FF2B5EF4-FFF2-40B4-BE49-F238E27FC236}">
                <a16:creationId xmlns:a16="http://schemas.microsoft.com/office/drawing/2014/main" id="{B51C2D18-CFA9-7E4B-8A9E-4B3D6FB87449}"/>
              </a:ext>
            </a:extLst>
          </p:cNvPr>
          <p:cNvGrpSpPr/>
          <p:nvPr/>
        </p:nvGrpSpPr>
        <p:grpSpPr>
          <a:xfrm>
            <a:off x="63725" y="4013641"/>
            <a:ext cx="2520242" cy="2409418"/>
            <a:chOff x="1638202" y="3598456"/>
            <a:chExt cx="2520242" cy="2409418"/>
          </a:xfrm>
        </p:grpSpPr>
        <p:sp>
          <p:nvSpPr>
            <p:cNvPr id="8" name="Rectangle 7">
              <a:hlinkClick r:id="" action="ppaction://noaction">
                <a:snd r:embed="rId5" name="Wasser new.wav"/>
              </a:hlinkClick>
              <a:extLst>
                <a:ext uri="{FF2B5EF4-FFF2-40B4-BE49-F238E27FC236}">
                  <a16:creationId xmlns:a16="http://schemas.microsoft.com/office/drawing/2014/main" id="{B7B68285-1CC0-4641-820A-2D11D647D6AE}"/>
                </a:ext>
              </a:extLst>
            </p:cNvPr>
            <p:cNvSpPr/>
            <p:nvPr/>
          </p:nvSpPr>
          <p:spPr>
            <a:xfrm>
              <a:off x="1638202" y="3598456"/>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pic>
          <p:nvPicPr>
            <p:cNvPr id="9" name="Picture 8">
              <a:hlinkClick r:id="" action="ppaction://noaction">
                <a:snd r:embed="rId5" name="Wasser new.wav"/>
              </a:hlinkClick>
              <a:extLst>
                <a:ext uri="{FF2B5EF4-FFF2-40B4-BE49-F238E27FC236}">
                  <a16:creationId xmlns:a16="http://schemas.microsoft.com/office/drawing/2014/main" id="{AD1B8ECE-80D9-B74C-9027-E29294F0DF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914" y="4554649"/>
              <a:ext cx="986818" cy="1453225"/>
            </a:xfrm>
            <a:prstGeom prst="rect">
              <a:avLst/>
            </a:prstGeom>
          </p:spPr>
        </p:pic>
      </p:grpSp>
      <p:grpSp>
        <p:nvGrpSpPr>
          <p:cNvPr id="13" name="Group 12">
            <a:extLst>
              <a:ext uri="{FF2B5EF4-FFF2-40B4-BE49-F238E27FC236}">
                <a16:creationId xmlns:a16="http://schemas.microsoft.com/office/drawing/2014/main" id="{0BB622CC-C3D8-FD4A-9AC0-5373B27F98AE}"/>
              </a:ext>
            </a:extLst>
          </p:cNvPr>
          <p:cNvGrpSpPr/>
          <p:nvPr/>
        </p:nvGrpSpPr>
        <p:grpSpPr>
          <a:xfrm>
            <a:off x="3297214" y="3538356"/>
            <a:ext cx="2651455" cy="2750857"/>
            <a:chOff x="5341794" y="2262782"/>
            <a:chExt cx="2651455" cy="2750857"/>
          </a:xfrm>
        </p:grpSpPr>
        <p:sp>
          <p:nvSpPr>
            <p:cNvPr id="14" name="Rectangle 13">
              <a:hlinkClick r:id="" action="ppaction://noaction">
                <a:snd r:embed="rId7" name="klein new.wav"/>
              </a:hlinkClick>
              <a:extLst>
                <a:ext uri="{FF2B5EF4-FFF2-40B4-BE49-F238E27FC236}">
                  <a16:creationId xmlns:a16="http://schemas.microsoft.com/office/drawing/2014/main" id="{7A6177E7-A508-944A-A307-731DD8E0DEB4}"/>
                </a:ext>
              </a:extLst>
            </p:cNvPr>
            <p:cNvSpPr/>
            <p:nvPr/>
          </p:nvSpPr>
          <p:spPr>
            <a:xfrm>
              <a:off x="5565458" y="2262782"/>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DF37496-A996-BE46-B5A8-3D242D991004}"/>
                </a:ext>
              </a:extLst>
            </p:cNvPr>
            <p:cNvGrpSpPr/>
            <p:nvPr/>
          </p:nvGrpSpPr>
          <p:grpSpPr>
            <a:xfrm>
              <a:off x="5341794" y="3329755"/>
              <a:ext cx="2651455" cy="1683884"/>
              <a:chOff x="892414" y="4135141"/>
              <a:chExt cx="3255007" cy="1956970"/>
            </a:xfrm>
          </p:grpSpPr>
          <p:pic>
            <p:nvPicPr>
              <p:cNvPr id="16" name="Picture 15">
                <a:extLst>
                  <a:ext uri="{FF2B5EF4-FFF2-40B4-BE49-F238E27FC236}">
                    <a16:creationId xmlns:a16="http://schemas.microsoft.com/office/drawing/2014/main" id="{FB7E5024-B530-BA41-8EC4-55E4783827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4175" y="5457886"/>
                <a:ext cx="642796" cy="634225"/>
              </a:xfrm>
              <a:prstGeom prst="rect">
                <a:avLst/>
              </a:prstGeom>
            </p:spPr>
          </p:pic>
          <p:pic>
            <p:nvPicPr>
              <p:cNvPr id="17" name="Picture 16">
                <a:hlinkClick r:id="" action="ppaction://noaction">
                  <a:snd r:embed="rId7" name="klein new.wav"/>
                </a:hlinkClick>
                <a:extLst>
                  <a:ext uri="{FF2B5EF4-FFF2-40B4-BE49-F238E27FC236}">
                    <a16:creationId xmlns:a16="http://schemas.microsoft.com/office/drawing/2014/main" id="{B01BC7D3-BDC9-294C-A365-38DB030D71CF}"/>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92414" y="4135141"/>
                <a:ext cx="2369944" cy="1722159"/>
              </a:xfrm>
              <a:prstGeom prst="rect">
                <a:avLst/>
              </a:prstGeom>
            </p:spPr>
          </p:pic>
          <p:cxnSp>
            <p:nvCxnSpPr>
              <p:cNvPr id="18" name="Straight Arrow Connector 17">
                <a:extLst>
                  <a:ext uri="{FF2B5EF4-FFF2-40B4-BE49-F238E27FC236}">
                    <a16:creationId xmlns:a16="http://schemas.microsoft.com/office/drawing/2014/main" id="{D872D965-3BED-4842-B147-2787B49FCA79}"/>
                  </a:ext>
                </a:extLst>
              </p:cNvPr>
              <p:cNvCxnSpPr/>
              <p:nvPr/>
            </p:nvCxnSpPr>
            <p:spPr>
              <a:xfrm flipH="1">
                <a:off x="3666971" y="5208477"/>
                <a:ext cx="480450" cy="42196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8E6C3511-7693-7244-8812-1632A40ED0B5}"/>
              </a:ext>
            </a:extLst>
          </p:cNvPr>
          <p:cNvGrpSpPr/>
          <p:nvPr/>
        </p:nvGrpSpPr>
        <p:grpSpPr>
          <a:xfrm>
            <a:off x="6732551" y="1652952"/>
            <a:ext cx="3624432" cy="2860895"/>
            <a:chOff x="9209443" y="3140920"/>
            <a:chExt cx="3624432" cy="2860895"/>
          </a:xfrm>
        </p:grpSpPr>
        <p:sp>
          <p:nvSpPr>
            <p:cNvPr id="20" name="Rectangle 19">
              <a:hlinkClick r:id="" action="ppaction://noaction">
                <a:snd r:embed="rId10" name="allein new.wav"/>
              </a:hlinkClick>
              <a:extLst>
                <a:ext uri="{FF2B5EF4-FFF2-40B4-BE49-F238E27FC236}">
                  <a16:creationId xmlns:a16="http://schemas.microsoft.com/office/drawing/2014/main" id="{91609DB0-9638-2E4B-85D0-33D9DDD8E051}"/>
                </a:ext>
              </a:extLst>
            </p:cNvPr>
            <p:cNvSpPr/>
            <p:nvPr/>
          </p:nvSpPr>
          <p:spPr>
            <a:xfrm>
              <a:off x="9209443" y="3140920"/>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pic>
          <p:nvPicPr>
            <p:cNvPr id="21" name="Picture 20">
              <a:hlinkClick r:id="" action="ppaction://noaction">
                <a:snd r:embed="rId10" name="allein new.wav"/>
              </a:hlinkClick>
              <a:extLst>
                <a:ext uri="{FF2B5EF4-FFF2-40B4-BE49-F238E27FC236}">
                  <a16:creationId xmlns:a16="http://schemas.microsoft.com/office/drawing/2014/main" id="{8A706C20-CB56-FD45-ACAF-CB2AE32277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22" name="TextBox 21">
              <a:extLst>
                <a:ext uri="{FF2B5EF4-FFF2-40B4-BE49-F238E27FC236}">
                  <a16:creationId xmlns:a16="http://schemas.microsoft.com/office/drawing/2014/main" id="{F8BFDA30-A0A2-264E-8E69-1F4138D9C63D}"/>
                </a:ext>
              </a:extLst>
            </p:cNvPr>
            <p:cNvSpPr txBox="1"/>
            <p:nvPr/>
          </p:nvSpPr>
          <p:spPr>
            <a:xfrm>
              <a:off x="9579687" y="5191841"/>
              <a:ext cx="325418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[alone]</a:t>
              </a:r>
            </a:p>
          </p:txBody>
        </p:sp>
      </p:grpSp>
      <p:pic>
        <p:nvPicPr>
          <p:cNvPr id="23" name="Graphic 37" descr="Paw prints">
            <a:hlinkClick r:id="" action="ppaction://noaction">
              <a:snd r:embed="rId3" name="antworte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9636921" y="176340"/>
            <a:ext cx="759073" cy="827252"/>
          </a:xfrm>
          <a:prstGeom prst="rect">
            <a:avLst/>
          </a:prstGeom>
        </p:spPr>
      </p:pic>
      <p:grpSp>
        <p:nvGrpSpPr>
          <p:cNvPr id="24" name="Group 23">
            <a:extLst>
              <a:ext uri="{FF2B5EF4-FFF2-40B4-BE49-F238E27FC236}">
                <a16:creationId xmlns:a16="http://schemas.microsoft.com/office/drawing/2014/main" id="{C3E2BD63-951E-7B41-8FFB-53D7762C70A3}"/>
              </a:ext>
            </a:extLst>
          </p:cNvPr>
          <p:cNvGrpSpPr/>
          <p:nvPr/>
        </p:nvGrpSpPr>
        <p:grpSpPr>
          <a:xfrm>
            <a:off x="10116981" y="3666258"/>
            <a:ext cx="1726167" cy="2207011"/>
            <a:chOff x="10116981" y="3666258"/>
            <a:chExt cx="1726167" cy="2207011"/>
          </a:xfrm>
        </p:grpSpPr>
        <p:pic>
          <p:nvPicPr>
            <p:cNvPr id="25" name="Picture 24">
              <a:hlinkClick r:id="" action="ppaction://noaction">
                <a:snd r:embed="rId14" name="frei new.wav"/>
              </a:hlinkClick>
              <a:extLst>
                <a:ext uri="{FF2B5EF4-FFF2-40B4-BE49-F238E27FC236}">
                  <a16:creationId xmlns:a16="http://schemas.microsoft.com/office/drawing/2014/main" id="{1E68EC0F-0F76-B34E-94DF-17A137CEA18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29780" y="3666258"/>
              <a:ext cx="1613368" cy="1468302"/>
            </a:xfrm>
            <a:prstGeom prst="rect">
              <a:avLst/>
            </a:prstGeom>
          </p:spPr>
        </p:pic>
        <p:sp>
          <p:nvSpPr>
            <p:cNvPr id="26" name="TextBox 25">
              <a:hlinkClick r:id="" action="ppaction://noaction">
                <a:snd r:embed="rId14" name="frei new.wav"/>
              </a:hlinkClick>
              <a:extLst>
                <a:ext uri="{FF2B5EF4-FFF2-40B4-BE49-F238E27FC236}">
                  <a16:creationId xmlns:a16="http://schemas.microsoft.com/office/drawing/2014/main" id="{FF6D37FC-EB4C-1746-9AA8-5E83F64561CC}"/>
                </a:ext>
              </a:extLst>
            </p:cNvPr>
            <p:cNvSpPr txBox="1"/>
            <p:nvPr/>
          </p:nvSpPr>
          <p:spPr>
            <a:xfrm>
              <a:off x="10116981" y="4949939"/>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grpSp>
      <p:grpSp>
        <p:nvGrpSpPr>
          <p:cNvPr id="27" name="Group 26">
            <a:extLst>
              <a:ext uri="{FF2B5EF4-FFF2-40B4-BE49-F238E27FC236}">
                <a16:creationId xmlns:a16="http://schemas.microsoft.com/office/drawing/2014/main" id="{B5E4ACBF-8AF1-FF46-9366-CC37A62C21A9}"/>
              </a:ext>
            </a:extLst>
          </p:cNvPr>
          <p:cNvGrpSpPr/>
          <p:nvPr/>
        </p:nvGrpSpPr>
        <p:grpSpPr>
          <a:xfrm>
            <a:off x="443209" y="223214"/>
            <a:ext cx="1970351" cy="1911010"/>
            <a:chOff x="443209" y="223214"/>
            <a:chExt cx="1970351" cy="1911010"/>
          </a:xfrm>
        </p:grpSpPr>
        <p:pic>
          <p:nvPicPr>
            <p:cNvPr id="28" name="Picture 27">
              <a:hlinkClick r:id="" action="ppaction://noaction">
                <a:snd r:embed="rId16" name="Zug new.wav"/>
              </a:hlinkClick>
              <a:extLst>
                <a:ext uri="{FF2B5EF4-FFF2-40B4-BE49-F238E27FC236}">
                  <a16:creationId xmlns:a16="http://schemas.microsoft.com/office/drawing/2014/main" id="{2C9B4794-4D2C-E442-9FEE-CF05E105FE2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209" y="223214"/>
              <a:ext cx="1970351" cy="1110252"/>
            </a:xfrm>
            <a:prstGeom prst="rect">
              <a:avLst/>
            </a:prstGeom>
          </p:spPr>
        </p:pic>
        <p:sp>
          <p:nvSpPr>
            <p:cNvPr id="29" name="TextBox 28">
              <a:hlinkClick r:id="" action="ppaction://noaction">
                <a:snd r:embed="rId16" name="Zug new.wav"/>
              </a:hlinkClick>
              <a:extLst>
                <a:ext uri="{FF2B5EF4-FFF2-40B4-BE49-F238E27FC236}">
                  <a16:creationId xmlns:a16="http://schemas.microsoft.com/office/drawing/2014/main" id="{18E21DDA-B168-1247-A3E6-A3EEA36652DC}"/>
                </a:ext>
              </a:extLst>
            </p:cNvPr>
            <p:cNvSpPr txBox="1"/>
            <p:nvPr/>
          </p:nvSpPr>
          <p:spPr>
            <a:xfrm>
              <a:off x="634209" y="1210894"/>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grpSp>
      <p:grpSp>
        <p:nvGrpSpPr>
          <p:cNvPr id="30" name="Group 29">
            <a:extLst>
              <a:ext uri="{FF2B5EF4-FFF2-40B4-BE49-F238E27FC236}">
                <a16:creationId xmlns:a16="http://schemas.microsoft.com/office/drawing/2014/main" id="{462A8C5F-BB19-044D-9520-852A610F516A}"/>
              </a:ext>
            </a:extLst>
          </p:cNvPr>
          <p:cNvGrpSpPr/>
          <p:nvPr/>
        </p:nvGrpSpPr>
        <p:grpSpPr>
          <a:xfrm>
            <a:off x="1999754" y="1333466"/>
            <a:ext cx="1897492" cy="2309554"/>
            <a:chOff x="1999754" y="1333466"/>
            <a:chExt cx="1897492" cy="2309554"/>
          </a:xfrm>
        </p:grpSpPr>
        <p:sp>
          <p:nvSpPr>
            <p:cNvPr id="31" name="Rectangle 30">
              <a:hlinkClick r:id="" action="ppaction://noaction">
                <a:snd r:embed="rId18" name="Welt new.wav"/>
              </a:hlinkClick>
              <a:extLst>
                <a:ext uri="{FF2B5EF4-FFF2-40B4-BE49-F238E27FC236}">
                  <a16:creationId xmlns:a16="http://schemas.microsoft.com/office/drawing/2014/main" id="{F39F3087-4043-6F44-A6BC-245D80880E87}"/>
                </a:ext>
              </a:extLst>
            </p:cNvPr>
            <p:cNvSpPr/>
            <p:nvPr/>
          </p:nvSpPr>
          <p:spPr>
            <a:xfrm>
              <a:off x="1999754" y="2719690"/>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pic>
          <p:nvPicPr>
            <p:cNvPr id="32" name="Picture 31">
              <a:hlinkClick r:id="" action="ppaction://noaction">
                <a:snd r:embed="rId18" name="Welt new.wav"/>
              </a:hlinkClick>
              <a:extLst>
                <a:ext uri="{FF2B5EF4-FFF2-40B4-BE49-F238E27FC236}">
                  <a16:creationId xmlns:a16="http://schemas.microsoft.com/office/drawing/2014/main" id="{D76E0F3D-FED7-6449-AB69-C5D5B66A9935}"/>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5100" y="1333466"/>
              <a:ext cx="1862146" cy="1610415"/>
            </a:xfrm>
            <a:prstGeom prst="rect">
              <a:avLst/>
            </a:prstGeom>
          </p:spPr>
        </p:pic>
      </p:grpSp>
      <p:sp>
        <p:nvSpPr>
          <p:cNvPr id="33" name="Rectangle 32">
            <a:hlinkClick r:id="" action="ppaction://noaction">
              <a:snd r:embed="rId20" name="Arzt new.wav"/>
            </a:hlinkClick>
            <a:extLst>
              <a:ext uri="{FF2B5EF4-FFF2-40B4-BE49-F238E27FC236}">
                <a16:creationId xmlns:a16="http://schemas.microsoft.com/office/drawing/2014/main" id="{E4F44948-5046-354E-B06B-533C5859C3DC}"/>
              </a:ext>
            </a:extLst>
          </p:cNvPr>
          <p:cNvSpPr/>
          <p:nvPr/>
        </p:nvSpPr>
        <p:spPr>
          <a:xfrm>
            <a:off x="7030855" y="5206717"/>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34" name="Picture 33">
            <a:hlinkClick r:id="" action="ppaction://noaction">
              <a:snd r:embed="rId20" name="Arzt new.wav"/>
            </a:hlinkClick>
            <a:extLst>
              <a:ext uri="{FF2B5EF4-FFF2-40B4-BE49-F238E27FC236}">
                <a16:creationId xmlns:a16="http://schemas.microsoft.com/office/drawing/2014/main" id="{74CB6E73-64F8-BD47-BB6E-4F5B42FDE38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0983" y="4605329"/>
            <a:ext cx="743136" cy="2156552"/>
          </a:xfrm>
          <a:prstGeom prst="rect">
            <a:avLst/>
          </a:prstGeom>
        </p:spPr>
      </p:pic>
      <p:sp>
        <p:nvSpPr>
          <p:cNvPr id="35" name="Rectangle 34">
            <a:hlinkClick r:id="" action="ppaction://noaction">
              <a:snd r:embed="rId22" name="zehn new.wav"/>
            </a:hlinkClick>
            <a:extLst>
              <a:ext uri="{FF2B5EF4-FFF2-40B4-BE49-F238E27FC236}">
                <a16:creationId xmlns:a16="http://schemas.microsoft.com/office/drawing/2014/main" id="{F18FDBF1-4C2A-4548-9CA1-D3B715FBF6A7}"/>
              </a:ext>
            </a:extLst>
          </p:cNvPr>
          <p:cNvSpPr/>
          <p:nvPr/>
        </p:nvSpPr>
        <p:spPr>
          <a:xfrm>
            <a:off x="4448621" y="21200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E1351AC8-140E-304A-9F6D-08B7C0BF1B0C}"/>
              </a:ext>
            </a:extLst>
          </p:cNvPr>
          <p:cNvGrpSpPr/>
          <p:nvPr/>
        </p:nvGrpSpPr>
        <p:grpSpPr>
          <a:xfrm>
            <a:off x="4319012" y="1161697"/>
            <a:ext cx="1960522" cy="1351426"/>
            <a:chOff x="9152414" y="1551427"/>
            <a:chExt cx="1960522" cy="1351426"/>
          </a:xfrm>
        </p:grpSpPr>
        <p:pic>
          <p:nvPicPr>
            <p:cNvPr id="37" name="Picture 36">
              <a:hlinkClick r:id="" action="ppaction://noaction">
                <a:snd r:embed="rId22" name="zehn new.wav"/>
              </a:hlinkClick>
              <a:extLst>
                <a:ext uri="{FF2B5EF4-FFF2-40B4-BE49-F238E27FC236}">
                  <a16:creationId xmlns:a16="http://schemas.microsoft.com/office/drawing/2014/main" id="{9A20F529-AC53-EA4C-A090-98906AB46DD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38" name="Picture 37">
              <a:hlinkClick r:id="" action="ppaction://noaction">
                <a:snd r:embed="rId22" name="zehn new.wav"/>
              </a:hlinkClick>
              <a:extLst>
                <a:ext uri="{FF2B5EF4-FFF2-40B4-BE49-F238E27FC236}">
                  <a16:creationId xmlns:a16="http://schemas.microsoft.com/office/drawing/2014/main" id="{56AD7C41-1270-0844-880C-EB15EBA2022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sp>
        <p:nvSpPr>
          <p:cNvPr id="39" name="TextBox 38">
            <a:extLst>
              <a:ext uri="{FF2B5EF4-FFF2-40B4-BE49-F238E27FC236}">
                <a16:creationId xmlns:a16="http://schemas.microsoft.com/office/drawing/2014/main" id="{AD48BC6B-BDF0-6743-9B6F-CC2AAB7DC3F3}"/>
              </a:ext>
            </a:extLst>
          </p:cNvPr>
          <p:cNvSpPr txBox="1"/>
          <p:nvPr/>
        </p:nvSpPr>
        <p:spPr>
          <a:xfrm>
            <a:off x="45252" y="315644"/>
            <a:ext cx="48763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A</a:t>
            </a:r>
          </a:p>
        </p:txBody>
      </p:sp>
      <p:sp>
        <p:nvSpPr>
          <p:cNvPr id="40" name="TextBox 39">
            <a:extLst>
              <a:ext uri="{FF2B5EF4-FFF2-40B4-BE49-F238E27FC236}">
                <a16:creationId xmlns:a16="http://schemas.microsoft.com/office/drawing/2014/main" id="{776888CD-2C34-9B4B-B95A-C33B4926F54A}"/>
              </a:ext>
            </a:extLst>
          </p:cNvPr>
          <p:cNvSpPr txBox="1"/>
          <p:nvPr/>
        </p:nvSpPr>
        <p:spPr>
          <a:xfrm>
            <a:off x="343920" y="5025866"/>
            <a:ext cx="42351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B</a:t>
            </a:r>
          </a:p>
        </p:txBody>
      </p:sp>
      <p:sp>
        <p:nvSpPr>
          <p:cNvPr id="41" name="TextBox 40">
            <a:extLst>
              <a:ext uri="{FF2B5EF4-FFF2-40B4-BE49-F238E27FC236}">
                <a16:creationId xmlns:a16="http://schemas.microsoft.com/office/drawing/2014/main" id="{AE4859A6-5BEE-A848-ACD7-797831491A2B}"/>
              </a:ext>
            </a:extLst>
          </p:cNvPr>
          <p:cNvSpPr txBox="1"/>
          <p:nvPr/>
        </p:nvSpPr>
        <p:spPr>
          <a:xfrm>
            <a:off x="1856229" y="2100895"/>
            <a:ext cx="5052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C</a:t>
            </a:r>
          </a:p>
        </p:txBody>
      </p:sp>
      <p:sp>
        <p:nvSpPr>
          <p:cNvPr id="42" name="TextBox 41">
            <a:extLst>
              <a:ext uri="{FF2B5EF4-FFF2-40B4-BE49-F238E27FC236}">
                <a16:creationId xmlns:a16="http://schemas.microsoft.com/office/drawing/2014/main" id="{D1DACBD4-E7E0-454C-9794-A4978AC4B60F}"/>
              </a:ext>
            </a:extLst>
          </p:cNvPr>
          <p:cNvSpPr txBox="1"/>
          <p:nvPr/>
        </p:nvSpPr>
        <p:spPr>
          <a:xfrm>
            <a:off x="3852378" y="676781"/>
            <a:ext cx="471604"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D</a:t>
            </a:r>
          </a:p>
        </p:txBody>
      </p:sp>
      <p:sp>
        <p:nvSpPr>
          <p:cNvPr id="43" name="TextBox 42">
            <a:extLst>
              <a:ext uri="{FF2B5EF4-FFF2-40B4-BE49-F238E27FC236}">
                <a16:creationId xmlns:a16="http://schemas.microsoft.com/office/drawing/2014/main" id="{185B95C4-7138-5F44-96D6-2893B58A000C}"/>
              </a:ext>
            </a:extLst>
          </p:cNvPr>
          <p:cNvSpPr txBox="1"/>
          <p:nvPr/>
        </p:nvSpPr>
        <p:spPr>
          <a:xfrm>
            <a:off x="6790589" y="2533974"/>
            <a:ext cx="39786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E</a:t>
            </a:r>
          </a:p>
        </p:txBody>
      </p:sp>
      <p:sp>
        <p:nvSpPr>
          <p:cNvPr id="44" name="TextBox 43">
            <a:extLst>
              <a:ext uri="{FF2B5EF4-FFF2-40B4-BE49-F238E27FC236}">
                <a16:creationId xmlns:a16="http://schemas.microsoft.com/office/drawing/2014/main" id="{CECB8C24-049E-FF44-BC99-BB3DEF34A814}"/>
              </a:ext>
            </a:extLst>
          </p:cNvPr>
          <p:cNvSpPr txBox="1"/>
          <p:nvPr/>
        </p:nvSpPr>
        <p:spPr>
          <a:xfrm>
            <a:off x="3088761" y="4182918"/>
            <a:ext cx="381836"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a:t>
            </a:r>
          </a:p>
        </p:txBody>
      </p:sp>
      <p:sp>
        <p:nvSpPr>
          <p:cNvPr id="45" name="TextBox 44">
            <a:extLst>
              <a:ext uri="{FF2B5EF4-FFF2-40B4-BE49-F238E27FC236}">
                <a16:creationId xmlns:a16="http://schemas.microsoft.com/office/drawing/2014/main" id="{7568B93E-C9CA-604D-84FB-13086C7F752D}"/>
              </a:ext>
            </a:extLst>
          </p:cNvPr>
          <p:cNvSpPr txBox="1"/>
          <p:nvPr/>
        </p:nvSpPr>
        <p:spPr>
          <a:xfrm>
            <a:off x="7023494" y="4828481"/>
            <a:ext cx="52931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G</a:t>
            </a:r>
          </a:p>
        </p:txBody>
      </p:sp>
      <p:sp>
        <p:nvSpPr>
          <p:cNvPr id="46" name="TextBox 45">
            <a:extLst>
              <a:ext uri="{FF2B5EF4-FFF2-40B4-BE49-F238E27FC236}">
                <a16:creationId xmlns:a16="http://schemas.microsoft.com/office/drawing/2014/main" id="{6F368932-931F-374E-A752-4A56B294AC2B}"/>
              </a:ext>
            </a:extLst>
          </p:cNvPr>
          <p:cNvSpPr txBox="1"/>
          <p:nvPr/>
        </p:nvSpPr>
        <p:spPr>
          <a:xfrm>
            <a:off x="9024909" y="1119568"/>
            <a:ext cx="463588"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H</a:t>
            </a:r>
          </a:p>
        </p:txBody>
      </p:sp>
      <p:sp>
        <p:nvSpPr>
          <p:cNvPr id="47" name="TextBox 46">
            <a:extLst>
              <a:ext uri="{FF2B5EF4-FFF2-40B4-BE49-F238E27FC236}">
                <a16:creationId xmlns:a16="http://schemas.microsoft.com/office/drawing/2014/main" id="{6E4D007C-0C43-804F-AD1A-4AED8648D0B8}"/>
              </a:ext>
            </a:extLst>
          </p:cNvPr>
          <p:cNvSpPr txBox="1"/>
          <p:nvPr/>
        </p:nvSpPr>
        <p:spPr>
          <a:xfrm>
            <a:off x="10056901" y="4045181"/>
            <a:ext cx="30008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I</a:t>
            </a:r>
          </a:p>
        </p:txBody>
      </p:sp>
      <p:pic>
        <p:nvPicPr>
          <p:cNvPr id="48" name="Graphic 37" descr="Paw prints">
            <a:hlinkClick r:id="" action="ppaction://noaction">
              <a:snd r:embed="rId14" name="frei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10504086" y="4925662"/>
            <a:ext cx="812262" cy="827252"/>
          </a:xfrm>
          <a:prstGeom prst="rect">
            <a:avLst/>
          </a:prstGeom>
        </p:spPr>
      </p:pic>
      <p:pic>
        <p:nvPicPr>
          <p:cNvPr id="49" name="Graphic 37" descr="Paw prints">
            <a:hlinkClick r:id="" action="ppaction://noaction">
              <a:snd r:embed="rId20" name="Arzt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615086" y="5206717"/>
            <a:ext cx="757805" cy="825870"/>
          </a:xfrm>
          <a:prstGeom prst="rect">
            <a:avLst/>
          </a:prstGeom>
        </p:spPr>
      </p:pic>
      <p:pic>
        <p:nvPicPr>
          <p:cNvPr id="50" name="Graphic 37" descr="Paw prints">
            <a:hlinkClick r:id="" action="ppaction://noaction">
              <a:snd r:embed="rId10" name="allei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7464824" y="1611936"/>
            <a:ext cx="759073" cy="827252"/>
          </a:xfrm>
          <a:prstGeom prst="rect">
            <a:avLst/>
          </a:prstGeom>
        </p:spPr>
      </p:pic>
      <p:pic>
        <p:nvPicPr>
          <p:cNvPr id="51" name="Graphic 37" descr="Paw prints">
            <a:hlinkClick r:id="" action="ppaction://noaction">
              <a:snd r:embed="rId22" name="zeh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4258607" y="176340"/>
            <a:ext cx="759073" cy="827252"/>
          </a:xfrm>
          <a:prstGeom prst="rect">
            <a:avLst/>
          </a:prstGeom>
        </p:spPr>
      </p:pic>
      <p:pic>
        <p:nvPicPr>
          <p:cNvPr id="52" name="Graphic 37" descr="Paw prints">
            <a:hlinkClick r:id="" action="ppaction://noaction">
              <a:snd r:embed="rId18" name="Welt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2034023" y="2634943"/>
            <a:ext cx="759073" cy="827252"/>
          </a:xfrm>
          <a:prstGeom prst="rect">
            <a:avLst/>
          </a:prstGeom>
        </p:spPr>
      </p:pic>
      <p:pic>
        <p:nvPicPr>
          <p:cNvPr id="53" name="Graphic 37" descr="Paw prints">
            <a:hlinkClick r:id="" action="ppaction://noaction">
              <a:snd r:embed="rId7" name="klein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981475" y="3514610"/>
            <a:ext cx="759073" cy="827252"/>
          </a:xfrm>
          <a:prstGeom prst="rect">
            <a:avLst/>
          </a:prstGeom>
        </p:spPr>
      </p:pic>
      <p:pic>
        <p:nvPicPr>
          <p:cNvPr id="54" name="Graphic 37" descr="Paw prints">
            <a:hlinkClick r:id="" action="ppaction://noaction">
              <a:snd r:embed="rId5" name="Wasser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63725" y="3924746"/>
            <a:ext cx="816993" cy="827252"/>
          </a:xfrm>
          <a:prstGeom prst="rect">
            <a:avLst/>
          </a:prstGeom>
        </p:spPr>
      </p:pic>
      <p:pic>
        <p:nvPicPr>
          <p:cNvPr id="55" name="Graphic 37" descr="Paw prints">
            <a:hlinkClick r:id="" action="ppaction://noaction">
              <a:snd r:embed="rId16" name="Zug new.wav"/>
            </a:hlinkClick>
            <a:extLst>
              <a:ext uri="{FF2B5EF4-FFF2-40B4-BE49-F238E27FC236}">
                <a16:creationId xmlns:a16="http://schemas.microsoft.com/office/drawing/2014/main" id="{30B27312-2F95-D545-90DC-940340DE7061}"/>
              </a:ext>
            </a:extLst>
          </p:cNvPr>
          <p:cNvPicPr>
            <a:picLocks noChangeAspect="1"/>
          </p:cNvPicPr>
          <p:nvPr/>
        </p:nvPicPr>
        <p:blipFill rotWithShape="1">
          <a:blip r:embed="rId12" cstate="print">
            <a:duotone>
              <a:prstClr val="black"/>
              <a:schemeClr val="accent5">
                <a:tint val="45000"/>
                <a:satMod val="400000"/>
              </a:schemeClr>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r="48131" b="38787"/>
          <a:stretch/>
        </p:blipFill>
        <p:spPr>
          <a:xfrm>
            <a:off x="333019" y="1161697"/>
            <a:ext cx="801144" cy="827252"/>
          </a:xfrm>
          <a:prstGeom prst="rect">
            <a:avLst/>
          </a:prstGeom>
        </p:spPr>
      </p:pic>
    </p:spTree>
    <p:extLst>
      <p:ext uri="{BB962C8B-B14F-4D97-AF65-F5344CB8AC3E}">
        <p14:creationId xmlns:p14="http://schemas.microsoft.com/office/powerpoint/2010/main" val="2125243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4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 restart="whenNotActive" fill="hold" evtFilter="cancelBubble" nodeType="interactiveSeq">
                <p:stCondLst>
                  <p:cond evt="onClick" delay="0">
                    <p:tgtEl>
                      <p:spTgt spid="4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5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55"/>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32" name="Rectangle 31">
            <a:extLst>
              <a:ext uri="{FF2B5EF4-FFF2-40B4-BE49-F238E27FC236}">
                <a16:creationId xmlns:a16="http://schemas.microsoft.com/office/drawing/2014/main" id="{EA25DC14-CDDC-E94F-B4A3-E0DB3D410936}"/>
              </a:ext>
            </a:extLst>
          </p:cNvPr>
          <p:cNvSpPr/>
          <p:nvPr/>
        </p:nvSpPr>
        <p:spPr>
          <a:xfrm>
            <a:off x="1809455" y="1582822"/>
            <a:ext cx="1773242" cy="923330"/>
          </a:xfrm>
          <a:prstGeom prst="rect">
            <a:avLst/>
          </a:prstGeom>
        </p:spPr>
        <p:txBody>
          <a:bodyPr wrap="none">
            <a:spAutoFit/>
          </a:bodyPr>
          <a:lstStyle/>
          <a:p>
            <a:pPr algn="ctr" defTabSz="914400"/>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sp>
        <p:nvSpPr>
          <p:cNvPr id="33" name="Rectangle 32">
            <a:extLst>
              <a:ext uri="{FF2B5EF4-FFF2-40B4-BE49-F238E27FC236}">
                <a16:creationId xmlns:a16="http://schemas.microsoft.com/office/drawing/2014/main" id="{B7B68285-1CC0-4641-820A-2D11D647D6AE}"/>
              </a:ext>
            </a:extLst>
          </p:cNvPr>
          <p:cNvSpPr/>
          <p:nvPr/>
        </p:nvSpPr>
        <p:spPr>
          <a:xfrm>
            <a:off x="149069" y="5196265"/>
            <a:ext cx="2520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asser</a:t>
            </a:r>
          </a:p>
        </p:txBody>
      </p:sp>
      <p:sp>
        <p:nvSpPr>
          <p:cNvPr id="34" name="Rectangle 33">
            <a:extLst>
              <a:ext uri="{FF2B5EF4-FFF2-40B4-BE49-F238E27FC236}">
                <a16:creationId xmlns:a16="http://schemas.microsoft.com/office/drawing/2014/main" id="{ABE9DCD1-A788-5D46-A7A0-39CA53864351}"/>
              </a:ext>
            </a:extLst>
          </p:cNvPr>
          <p:cNvSpPr/>
          <p:nvPr/>
        </p:nvSpPr>
        <p:spPr>
          <a:xfrm>
            <a:off x="4566516" y="1274999"/>
            <a:ext cx="365677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7A6177E7-A508-944A-A307-731DD8E0DEB4}"/>
              </a:ext>
            </a:extLst>
          </p:cNvPr>
          <p:cNvSpPr/>
          <p:nvPr/>
        </p:nvSpPr>
        <p:spPr>
          <a:xfrm>
            <a:off x="3606222" y="4720980"/>
            <a:ext cx="168026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kl</a:t>
            </a:r>
            <a:r>
              <a:rPr lang="en-GB" sz="5400" i="1" dirty="0" err="1">
                <a:solidFill>
                  <a:srgbClr val="FFCC00"/>
                </a:solidFill>
                <a:latin typeface="Century Gothic" panose="020B0502020202020204" pitchFamily="34" charset="0"/>
              </a:rPr>
              <a:t>e</a:t>
            </a:r>
            <a:r>
              <a:rPr lang="en-GB" sz="5400" dirty="0" err="1">
                <a:solidFill>
                  <a:srgbClr val="FFCC00"/>
                </a:solidFill>
                <a:latin typeface="Century Gothic" panose="020B0502020202020204" pitchFamily="34" charset="0"/>
              </a:rPr>
              <a:t>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6" name="Rectangle 35">
            <a:extLst>
              <a:ext uri="{FF2B5EF4-FFF2-40B4-BE49-F238E27FC236}">
                <a16:creationId xmlns:a16="http://schemas.microsoft.com/office/drawing/2014/main" id="{91609DB0-9638-2E4B-85D0-33D9DDD8E051}"/>
              </a:ext>
            </a:extLst>
          </p:cNvPr>
          <p:cNvSpPr/>
          <p:nvPr/>
        </p:nvSpPr>
        <p:spPr>
          <a:xfrm>
            <a:off x="5642152" y="2787303"/>
            <a:ext cx="194316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all</a:t>
            </a:r>
            <a:r>
              <a:rPr lang="en-GB" sz="5400" dirty="0" err="1">
                <a:solidFill>
                  <a:srgbClr val="FFCC00"/>
                </a:solidFill>
                <a:latin typeface="Century Gothic" panose="020B0502020202020204" pitchFamily="34" charset="0"/>
              </a:rPr>
              <a:t>ei</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FF6D37FC-EB4C-1746-9AA8-5E83F64561CC}"/>
              </a:ext>
            </a:extLst>
          </p:cNvPr>
          <p:cNvSpPr txBox="1"/>
          <p:nvPr/>
        </p:nvSpPr>
        <p:spPr>
          <a:xfrm>
            <a:off x="6394901" y="4543536"/>
            <a:ext cx="1199367" cy="923330"/>
          </a:xfrm>
          <a:prstGeom prst="rect">
            <a:avLst/>
          </a:prstGeom>
          <a:noFill/>
        </p:spPr>
        <p:txBody>
          <a:bodyPr wrap="none" rtlCol="0">
            <a:spAutoFit/>
          </a:bodyPr>
          <a:lstStyle/>
          <a:p>
            <a:r>
              <a:rPr lang="en-GB" sz="5400" dirty="0" err="1">
                <a:solidFill>
                  <a:srgbClr val="002060"/>
                </a:solidFill>
                <a:latin typeface="Century Gothic" panose="020B0502020202020204" pitchFamily="34" charset="0"/>
              </a:rPr>
              <a:t>fr</a:t>
            </a:r>
            <a:r>
              <a:rPr lang="en-GB" sz="5400" dirty="0" err="1">
                <a:solidFill>
                  <a:srgbClr val="FFCC00"/>
                </a:solidFill>
                <a:latin typeface="Century Gothic" panose="020B0502020202020204" pitchFamily="34" charset="0"/>
              </a:rPr>
              <a:t>ei</a:t>
            </a:r>
            <a:endParaRPr lang="en-US" sz="5400" dirty="0"/>
          </a:p>
        </p:txBody>
      </p:sp>
      <p:sp>
        <p:nvSpPr>
          <p:cNvPr id="38" name="TextBox 37">
            <a:extLst>
              <a:ext uri="{FF2B5EF4-FFF2-40B4-BE49-F238E27FC236}">
                <a16:creationId xmlns:a16="http://schemas.microsoft.com/office/drawing/2014/main" id="{18E21DDA-B168-1247-A3E6-A3EEA36652DC}"/>
              </a:ext>
            </a:extLst>
          </p:cNvPr>
          <p:cNvSpPr txBox="1"/>
          <p:nvPr/>
        </p:nvSpPr>
        <p:spPr>
          <a:xfrm>
            <a:off x="476677" y="2787303"/>
            <a:ext cx="1404552" cy="923330"/>
          </a:xfrm>
          <a:prstGeom prst="rect">
            <a:avLst/>
          </a:prstGeom>
          <a:noFill/>
        </p:spPr>
        <p:txBody>
          <a:bodyPr wrap="none" rtlCol="0">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ug</a:t>
            </a:r>
          </a:p>
        </p:txBody>
      </p:sp>
      <p:sp>
        <p:nvSpPr>
          <p:cNvPr id="39" name="Rectangle 38">
            <a:extLst>
              <a:ext uri="{FF2B5EF4-FFF2-40B4-BE49-F238E27FC236}">
                <a16:creationId xmlns:a16="http://schemas.microsoft.com/office/drawing/2014/main" id="{F39F3087-4043-6F44-A6BC-245D80880E87}"/>
              </a:ext>
            </a:extLst>
          </p:cNvPr>
          <p:cNvSpPr/>
          <p:nvPr/>
        </p:nvSpPr>
        <p:spPr>
          <a:xfrm>
            <a:off x="2120064" y="3675453"/>
            <a:ext cx="1672253" cy="923330"/>
          </a:xfrm>
          <a:prstGeom prst="rect">
            <a:avLst/>
          </a:prstGeom>
        </p:spPr>
        <p:txBody>
          <a:bodyPr wrap="none">
            <a:spAutoFit/>
          </a:bodyPr>
          <a:lstStyle/>
          <a:p>
            <a:pPr lvl="0" algn="ctr"/>
            <a:r>
              <a:rPr lang="en-GB" sz="5400" dirty="0">
                <a:solidFill>
                  <a:srgbClr val="FFC000"/>
                </a:solidFill>
                <a:latin typeface="Century Gothic" panose="020B0502020202020204" pitchFamily="34" charset="0"/>
              </a:rPr>
              <a:t>W</a:t>
            </a:r>
            <a:r>
              <a:rPr lang="en-GB" sz="5400" dirty="0">
                <a:solidFill>
                  <a:srgbClr val="002060"/>
                </a:solidFill>
                <a:latin typeface="Century Gothic" panose="020B0502020202020204" pitchFamily="34" charset="0"/>
              </a:rPr>
              <a:t>elt</a:t>
            </a:r>
          </a:p>
        </p:txBody>
      </p:sp>
      <p:sp>
        <p:nvSpPr>
          <p:cNvPr id="40" name="Rectangle 39">
            <a:extLst>
              <a:ext uri="{FF2B5EF4-FFF2-40B4-BE49-F238E27FC236}">
                <a16:creationId xmlns:a16="http://schemas.microsoft.com/office/drawing/2014/main" id="{E4F44948-5046-354E-B06B-533C5859C3DC}"/>
              </a:ext>
            </a:extLst>
          </p:cNvPr>
          <p:cNvSpPr/>
          <p:nvPr/>
        </p:nvSpPr>
        <p:spPr>
          <a:xfrm>
            <a:off x="7620751" y="224360"/>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41" name="Picture 7"/>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5256" y="1301671"/>
            <a:ext cx="923697" cy="1021198"/>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Text Box 3"/>
          <p:cNvSpPr txBox="1">
            <a:spLocks noChangeArrowheads="1"/>
          </p:cNvSpPr>
          <p:nvPr/>
        </p:nvSpPr>
        <p:spPr bwMode="auto">
          <a:xfrm>
            <a:off x="2405198" y="3014678"/>
            <a:ext cx="214026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the example</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8" name="Rectangle 2">
            <a:hlinkClick r:id="rId4" action="ppaction://hlinksldjump"/>
          </p:cNvPr>
          <p:cNvSpPr>
            <a:spLocks noChangeArrowheads="1"/>
          </p:cNvSpPr>
          <p:nvPr/>
        </p:nvSpPr>
        <p:spPr bwMode="auto">
          <a:xfrm>
            <a:off x="2279650" y="549276"/>
            <a:ext cx="8388350" cy="6308725"/>
          </a:xfrm>
          <a:prstGeom prst="rect">
            <a:avLst/>
          </a:prstGeom>
          <a:noFill/>
          <a:ln>
            <a:noFill/>
          </a:ln>
          <a:effectLst/>
        </p:spPr>
        <p:txBody>
          <a:bodyPr wrap="none" anchor="ctr"/>
          <a:lstStyle/>
          <a:p>
            <a:endParaRPr lang="en-GB"/>
          </a:p>
        </p:txBody>
      </p:sp>
      <p:sp>
        <p:nvSpPr>
          <p:cNvPr id="9" name="Text Box 3"/>
          <p:cNvSpPr txBox="1">
            <a:spLocks noChangeArrowheads="1"/>
          </p:cNvSpPr>
          <p:nvPr/>
        </p:nvSpPr>
        <p:spPr bwMode="auto">
          <a:xfrm>
            <a:off x="4560086" y="2948376"/>
            <a:ext cx="18716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the board</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10" name="Text Box 4"/>
          <p:cNvSpPr txBox="1">
            <a:spLocks noChangeArrowheads="1"/>
          </p:cNvSpPr>
          <p:nvPr/>
        </p:nvSpPr>
        <p:spPr bwMode="auto">
          <a:xfrm>
            <a:off x="6527801" y="4793412"/>
            <a:ext cx="18716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the place</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11" name="Text Box 5"/>
          <p:cNvSpPr txBox="1">
            <a:spLocks noChangeArrowheads="1"/>
          </p:cNvSpPr>
          <p:nvPr/>
        </p:nvSpPr>
        <p:spPr bwMode="auto">
          <a:xfrm>
            <a:off x="8640189" y="2708067"/>
            <a:ext cx="1944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a woman</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12" name="Text Box 6"/>
          <p:cNvSpPr txBox="1">
            <a:spLocks noChangeArrowheads="1"/>
          </p:cNvSpPr>
          <p:nvPr/>
        </p:nvSpPr>
        <p:spPr bwMode="auto">
          <a:xfrm>
            <a:off x="4584701" y="1000755"/>
            <a:ext cx="18716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dirty="0">
                <a:solidFill>
                  <a:schemeClr val="accent5">
                    <a:lumMod val="50000"/>
                  </a:schemeClr>
                </a:solidFill>
                <a:latin typeface="Century Gothic" panose="020B0502020202020204" pitchFamily="34" charset="0"/>
                <a:cs typeface="Arial" panose="020B0604020202020204" pitchFamily="34" charset="0"/>
              </a:rPr>
              <a:t>the table</a:t>
            </a:r>
            <a:endParaRPr lang="en-US" altLang="en-US" sz="32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13" name="Text Box 7"/>
          <p:cNvSpPr txBox="1">
            <a:spLocks noChangeArrowheads="1"/>
          </p:cNvSpPr>
          <p:nvPr/>
        </p:nvSpPr>
        <p:spPr bwMode="auto">
          <a:xfrm>
            <a:off x="9047163" y="4793413"/>
            <a:ext cx="144145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a colour</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14" name="Text Box 8"/>
          <p:cNvSpPr txBox="1">
            <a:spLocks noChangeArrowheads="1"/>
          </p:cNvSpPr>
          <p:nvPr/>
        </p:nvSpPr>
        <p:spPr bwMode="auto">
          <a:xfrm>
            <a:off x="4484865" y="4803657"/>
            <a:ext cx="18716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a question</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15" name="Text Box 9"/>
          <p:cNvSpPr txBox="1">
            <a:spLocks noChangeArrowheads="1"/>
          </p:cNvSpPr>
          <p:nvPr/>
        </p:nvSpPr>
        <p:spPr bwMode="auto">
          <a:xfrm>
            <a:off x="2855913" y="44450"/>
            <a:ext cx="1008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5">
                    <a:lumMod val="50000"/>
                  </a:schemeClr>
                </a:solidFill>
                <a:latin typeface="Century Gothic" panose="020B0502020202020204" pitchFamily="34" charset="0"/>
                <a:cs typeface="Arial" panose="020B0604020202020204" pitchFamily="34" charset="0"/>
              </a:rPr>
              <a:t>I</a:t>
            </a:r>
            <a:endParaRPr lang="en-US" altLang="en-US" sz="36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16" name="Text Box 10"/>
          <p:cNvSpPr txBox="1">
            <a:spLocks noChangeArrowheads="1"/>
          </p:cNvSpPr>
          <p:nvPr/>
        </p:nvSpPr>
        <p:spPr bwMode="auto">
          <a:xfrm>
            <a:off x="4872038" y="44450"/>
            <a:ext cx="1008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5">
                    <a:lumMod val="50000"/>
                  </a:schemeClr>
                </a:solidFill>
                <a:latin typeface="Century Gothic" panose="020B0502020202020204" pitchFamily="34" charset="0"/>
                <a:cs typeface="Arial" panose="020B0604020202020204" pitchFamily="34" charset="0"/>
              </a:rPr>
              <a:t>J</a:t>
            </a:r>
            <a:endParaRPr lang="en-US" altLang="en-US" sz="36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17" name="Text Box 11"/>
          <p:cNvSpPr txBox="1">
            <a:spLocks noChangeArrowheads="1"/>
          </p:cNvSpPr>
          <p:nvPr/>
        </p:nvSpPr>
        <p:spPr bwMode="auto">
          <a:xfrm>
            <a:off x="6959601" y="44450"/>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5">
                    <a:lumMod val="50000"/>
                  </a:schemeClr>
                </a:solidFill>
                <a:latin typeface="Century Gothic" panose="020B0502020202020204" pitchFamily="34" charset="0"/>
                <a:cs typeface="Arial" panose="020B0604020202020204" pitchFamily="34" charset="0"/>
              </a:rPr>
              <a:t>K</a:t>
            </a:r>
            <a:endParaRPr lang="en-US" altLang="en-US" sz="36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18" name="Text Box 12"/>
          <p:cNvSpPr txBox="1">
            <a:spLocks noChangeArrowheads="1"/>
          </p:cNvSpPr>
          <p:nvPr/>
        </p:nvSpPr>
        <p:spPr bwMode="auto">
          <a:xfrm>
            <a:off x="9048751" y="44450"/>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5">
                    <a:lumMod val="50000"/>
                  </a:schemeClr>
                </a:solidFill>
                <a:latin typeface="Century Gothic" panose="020B0502020202020204" pitchFamily="34" charset="0"/>
                <a:cs typeface="Arial" panose="020B0604020202020204" pitchFamily="34" charset="0"/>
              </a:rPr>
              <a:t>L</a:t>
            </a:r>
            <a:endParaRPr lang="en-US" altLang="en-US" sz="36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19" name="Text Box 13"/>
          <p:cNvSpPr txBox="1">
            <a:spLocks noChangeArrowheads="1"/>
          </p:cNvSpPr>
          <p:nvPr/>
        </p:nvSpPr>
        <p:spPr bwMode="auto">
          <a:xfrm>
            <a:off x="1631951" y="1412875"/>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5">
                    <a:lumMod val="50000"/>
                  </a:schemeClr>
                </a:solidFill>
                <a:latin typeface="Century Gothic" panose="020B0502020202020204" pitchFamily="34" charset="0"/>
                <a:cs typeface="Arial" panose="020B0604020202020204" pitchFamily="34" charset="0"/>
              </a:rPr>
              <a:t>M</a:t>
            </a:r>
            <a:endParaRPr lang="en-US" altLang="en-US" sz="36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20" name="Text Box 14"/>
          <p:cNvSpPr txBox="1">
            <a:spLocks noChangeArrowheads="1"/>
          </p:cNvSpPr>
          <p:nvPr/>
        </p:nvSpPr>
        <p:spPr bwMode="auto">
          <a:xfrm>
            <a:off x="1631951" y="3429000"/>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5">
                    <a:lumMod val="50000"/>
                  </a:schemeClr>
                </a:solidFill>
                <a:latin typeface="Century Gothic" panose="020B0502020202020204" pitchFamily="34" charset="0"/>
                <a:cs typeface="Arial" panose="020B0604020202020204" pitchFamily="34" charset="0"/>
              </a:rPr>
              <a:t>N</a:t>
            </a:r>
            <a:endParaRPr lang="en-US" altLang="en-US" sz="36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21" name="Text Box 15"/>
          <p:cNvSpPr txBox="1">
            <a:spLocks noChangeArrowheads="1"/>
          </p:cNvSpPr>
          <p:nvPr/>
        </p:nvSpPr>
        <p:spPr bwMode="auto">
          <a:xfrm>
            <a:off x="1631951" y="5300663"/>
            <a:ext cx="10080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600" b="1" dirty="0">
                <a:solidFill>
                  <a:schemeClr val="accent5">
                    <a:lumMod val="50000"/>
                  </a:schemeClr>
                </a:solidFill>
                <a:latin typeface="Century Gothic" panose="020B0502020202020204" pitchFamily="34" charset="0"/>
                <a:cs typeface="Arial" panose="020B0604020202020204" pitchFamily="34" charset="0"/>
              </a:rPr>
              <a:t>O</a:t>
            </a:r>
            <a:endParaRPr lang="en-US" altLang="en-US" sz="36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22" name="AutoShape 16" descr="Solid diamond"/>
          <p:cNvSpPr>
            <a:spLocks noChangeArrowheads="1"/>
          </p:cNvSpPr>
          <p:nvPr/>
        </p:nvSpPr>
        <p:spPr bwMode="auto">
          <a:xfrm>
            <a:off x="4548603" y="636699"/>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23" name="AutoShape 17" descr="Solid diamond"/>
          <p:cNvSpPr>
            <a:spLocks noChangeArrowheads="1"/>
          </p:cNvSpPr>
          <p:nvPr/>
        </p:nvSpPr>
        <p:spPr bwMode="auto">
          <a:xfrm>
            <a:off x="8800121" y="2575662"/>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24" name="AutoShape 18" descr="Solid diamond"/>
          <p:cNvSpPr>
            <a:spLocks noChangeArrowheads="1"/>
          </p:cNvSpPr>
          <p:nvPr/>
        </p:nvSpPr>
        <p:spPr bwMode="auto">
          <a:xfrm>
            <a:off x="4584701" y="4493838"/>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25" name="AutoShape 19" descr="Solid diamond"/>
          <p:cNvSpPr>
            <a:spLocks noChangeArrowheads="1"/>
          </p:cNvSpPr>
          <p:nvPr/>
        </p:nvSpPr>
        <p:spPr bwMode="auto">
          <a:xfrm>
            <a:off x="6690519" y="4490753"/>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26" name="AutoShape 20" descr="Solid diamond"/>
          <p:cNvSpPr>
            <a:spLocks noChangeArrowheads="1"/>
          </p:cNvSpPr>
          <p:nvPr/>
        </p:nvSpPr>
        <p:spPr bwMode="auto">
          <a:xfrm>
            <a:off x="8806259" y="4505559"/>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27" name="AutoShape 21" descr="Solid diamond"/>
          <p:cNvSpPr>
            <a:spLocks noChangeArrowheads="1"/>
          </p:cNvSpPr>
          <p:nvPr/>
        </p:nvSpPr>
        <p:spPr bwMode="auto">
          <a:xfrm>
            <a:off x="4569428" y="2557776"/>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28" name="AutoShape 29" descr="Solid diamond"/>
          <p:cNvSpPr>
            <a:spLocks noChangeArrowheads="1"/>
          </p:cNvSpPr>
          <p:nvPr/>
        </p:nvSpPr>
        <p:spPr bwMode="auto">
          <a:xfrm>
            <a:off x="2466544" y="2534829"/>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29" name="Text Box 6"/>
          <p:cNvSpPr txBox="1">
            <a:spLocks noChangeArrowheads="1"/>
          </p:cNvSpPr>
          <p:nvPr/>
        </p:nvSpPr>
        <p:spPr bwMode="auto">
          <a:xfrm>
            <a:off x="2455863" y="1000755"/>
            <a:ext cx="18716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b="1" dirty="0">
                <a:solidFill>
                  <a:schemeClr val="accent5">
                    <a:lumMod val="50000"/>
                  </a:schemeClr>
                </a:solidFill>
                <a:latin typeface="Century Gothic" panose="020B0502020202020204" pitchFamily="34" charset="0"/>
                <a:cs typeface="Arial" panose="020B0604020202020204" pitchFamily="34" charset="0"/>
              </a:rPr>
              <a:t>the problem</a:t>
            </a:r>
            <a:endParaRPr lang="en-US" altLang="en-US" sz="3200" b="1" dirty="0">
              <a:solidFill>
                <a:schemeClr val="accent5">
                  <a:lumMod val="50000"/>
                </a:schemeClr>
              </a:solidFill>
              <a:latin typeface="Century Gothic" panose="020B0502020202020204" pitchFamily="34" charset="0"/>
              <a:cs typeface="Arial" panose="020B0604020202020204" pitchFamily="34" charset="0"/>
            </a:endParaRPr>
          </a:p>
        </p:txBody>
      </p:sp>
      <p:sp>
        <p:nvSpPr>
          <p:cNvPr id="30" name="AutoShape 23" descr="Solid diamond"/>
          <p:cNvSpPr>
            <a:spLocks noChangeArrowheads="1"/>
          </p:cNvSpPr>
          <p:nvPr/>
        </p:nvSpPr>
        <p:spPr bwMode="auto">
          <a:xfrm>
            <a:off x="2440385" y="617360"/>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31" name="Text Box 3"/>
          <p:cNvSpPr txBox="1">
            <a:spLocks noChangeArrowheads="1"/>
          </p:cNvSpPr>
          <p:nvPr/>
        </p:nvSpPr>
        <p:spPr bwMode="auto">
          <a:xfrm>
            <a:off x="6649811" y="958556"/>
            <a:ext cx="187166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the school</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32" name="AutoShape 25" descr="Solid diamond"/>
          <p:cNvSpPr>
            <a:spLocks noChangeArrowheads="1"/>
          </p:cNvSpPr>
          <p:nvPr/>
        </p:nvSpPr>
        <p:spPr bwMode="auto">
          <a:xfrm>
            <a:off x="6664124" y="634042"/>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33" name="Text Box 5"/>
          <p:cNvSpPr txBox="1">
            <a:spLocks noChangeArrowheads="1"/>
          </p:cNvSpPr>
          <p:nvPr/>
        </p:nvSpPr>
        <p:spPr bwMode="auto">
          <a:xfrm>
            <a:off x="8691348" y="754533"/>
            <a:ext cx="19446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the human being</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34" name="AutoShape 27" descr="Solid diamond"/>
          <p:cNvSpPr>
            <a:spLocks noChangeArrowheads="1"/>
          </p:cNvSpPr>
          <p:nvPr/>
        </p:nvSpPr>
        <p:spPr bwMode="auto">
          <a:xfrm>
            <a:off x="8776063" y="639655"/>
            <a:ext cx="1943100" cy="1822644"/>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35" name="Text Box 5"/>
          <p:cNvSpPr txBox="1">
            <a:spLocks noChangeArrowheads="1"/>
          </p:cNvSpPr>
          <p:nvPr/>
        </p:nvSpPr>
        <p:spPr bwMode="auto">
          <a:xfrm>
            <a:off x="6715327" y="2886663"/>
            <a:ext cx="1944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a friend (male)</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36" name="AutoShape 31" descr="Solid diamond"/>
          <p:cNvSpPr>
            <a:spLocks noChangeArrowheads="1"/>
          </p:cNvSpPr>
          <p:nvPr/>
        </p:nvSpPr>
        <p:spPr bwMode="auto">
          <a:xfrm>
            <a:off x="6679836" y="2579715"/>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
        <p:nvSpPr>
          <p:cNvPr id="37" name="Text Box 4"/>
          <p:cNvSpPr txBox="1">
            <a:spLocks noChangeArrowheads="1"/>
          </p:cNvSpPr>
          <p:nvPr/>
        </p:nvSpPr>
        <p:spPr bwMode="auto">
          <a:xfrm>
            <a:off x="2433816" y="4747611"/>
            <a:ext cx="18716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a:spcBef>
                <a:spcPct val="50000"/>
              </a:spcBef>
            </a:pPr>
            <a:r>
              <a:rPr lang="en-GB" altLang="en-US" sz="3200" b="1" dirty="0">
                <a:solidFill>
                  <a:srgbClr val="4472C4">
                    <a:lumMod val="50000"/>
                  </a:srgbClr>
                </a:solidFill>
                <a:latin typeface="Century Gothic" panose="020B0502020202020204" pitchFamily="34" charset="0"/>
                <a:cs typeface="Arial" panose="020B0604020202020204" pitchFamily="34" charset="0"/>
              </a:rPr>
              <a:t>an animal</a:t>
            </a:r>
            <a:endParaRPr lang="en-US" altLang="en-US" sz="3200" b="1" dirty="0">
              <a:solidFill>
                <a:srgbClr val="4472C4">
                  <a:lumMod val="50000"/>
                </a:srgbClr>
              </a:solidFill>
              <a:latin typeface="Century Gothic" panose="020B0502020202020204" pitchFamily="34" charset="0"/>
              <a:cs typeface="Arial" panose="020B0604020202020204" pitchFamily="34" charset="0"/>
            </a:endParaRPr>
          </a:p>
        </p:txBody>
      </p:sp>
      <p:sp>
        <p:nvSpPr>
          <p:cNvPr id="38" name="AutoShape 33" descr="Solid diamond"/>
          <p:cNvSpPr>
            <a:spLocks noChangeArrowheads="1"/>
          </p:cNvSpPr>
          <p:nvPr/>
        </p:nvSpPr>
        <p:spPr bwMode="auto">
          <a:xfrm>
            <a:off x="2466544" y="4475336"/>
            <a:ext cx="1943100" cy="1822645"/>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800" b="1">
              <a:cs typeface="Arial" panose="020B0604020202020204" pitchFamily="34" charset="0"/>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strVal val="ppt_h"/>
                                          </p:val>
                                        </p:tav>
                                      </p:tavLst>
                                    </p:anim>
                                    <p:set>
                                      <p:cBhvr>
                                        <p:cTn id="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2" presetClass="entr" presetSubtype="8" fill="hold" grpId="1"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32"/>
                    </p:tgtEl>
                  </p:cond>
                </p:stCondLst>
                <p:endSync evt="end" delay="0">
                  <p:rtn val="all"/>
                </p:endSync>
                <p:childTnLst>
                  <p:par>
                    <p:cTn id="16" fill="hold">
                      <p:stCondLst>
                        <p:cond delay="0"/>
                      </p:stCondLst>
                      <p:childTnLst>
                        <p:par>
                          <p:cTn id="17" fill="hold">
                            <p:stCondLst>
                              <p:cond delay="0"/>
                            </p:stCondLst>
                            <p:childTnLst>
                              <p:par>
                                <p:cTn id="18" presetID="17" presetClass="exit" presetSubtype="10" fill="hold" grpId="0" nodeType="clickEffect">
                                  <p:stCondLst>
                                    <p:cond delay="0"/>
                                  </p:stCondLst>
                                  <p:childTnLst>
                                    <p:anim calcmode="lin" valueType="num">
                                      <p:cBhvr>
                                        <p:cTn id="19" dur="500"/>
                                        <p:tgtEl>
                                          <p:spTgt spid="32"/>
                                        </p:tgtEl>
                                        <p:attrNameLst>
                                          <p:attrName>ppt_w</p:attrName>
                                        </p:attrNameLst>
                                      </p:cBhvr>
                                      <p:tavLst>
                                        <p:tav tm="0">
                                          <p:val>
                                            <p:strVal val="ppt_w"/>
                                          </p:val>
                                        </p:tav>
                                        <p:tav tm="100000">
                                          <p:val>
                                            <p:fltVal val="0"/>
                                          </p:val>
                                        </p:tav>
                                      </p:tavLst>
                                    </p:anim>
                                    <p:anim calcmode="lin" valueType="num">
                                      <p:cBhvr>
                                        <p:cTn id="20" dur="500"/>
                                        <p:tgtEl>
                                          <p:spTgt spid="32"/>
                                        </p:tgtEl>
                                        <p:attrNameLst>
                                          <p:attrName>ppt_h</p:attrName>
                                        </p:attrNameLst>
                                      </p:cBhvr>
                                      <p:tavLst>
                                        <p:tav tm="0">
                                          <p:val>
                                            <p:strVal val="ppt_h"/>
                                          </p:val>
                                        </p:tav>
                                        <p:tav tm="100000">
                                          <p:val>
                                            <p:strVal val="ppt_h"/>
                                          </p:val>
                                        </p:tav>
                                      </p:tavLst>
                                    </p:anim>
                                    <p:set>
                                      <p:cBhvr>
                                        <p:cTn id="2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17" presetClass="exit" presetSubtype="10" fill="hold" grpId="0" nodeType="clickEffect">
                                  <p:stCondLst>
                                    <p:cond delay="0"/>
                                  </p:stCondLst>
                                  <p:childTnLst>
                                    <p:anim calcmode="lin" valueType="num">
                                      <p:cBhvr>
                                        <p:cTn id="26" dur="500"/>
                                        <p:tgtEl>
                                          <p:spTgt spid="34"/>
                                        </p:tgtEl>
                                        <p:attrNameLst>
                                          <p:attrName>ppt_w</p:attrName>
                                        </p:attrNameLst>
                                      </p:cBhvr>
                                      <p:tavLst>
                                        <p:tav tm="0">
                                          <p:val>
                                            <p:strVal val="ppt_w"/>
                                          </p:val>
                                        </p:tav>
                                        <p:tav tm="100000">
                                          <p:val>
                                            <p:fltVal val="0"/>
                                          </p:val>
                                        </p:tav>
                                      </p:tavLst>
                                    </p:anim>
                                    <p:anim calcmode="lin" valueType="num">
                                      <p:cBhvr>
                                        <p:cTn id="27" dur="500"/>
                                        <p:tgtEl>
                                          <p:spTgt spid="34"/>
                                        </p:tgtEl>
                                        <p:attrNameLst>
                                          <p:attrName>ppt_h</p:attrName>
                                        </p:attrNameLst>
                                      </p:cBhvr>
                                      <p:tavLst>
                                        <p:tav tm="0">
                                          <p:val>
                                            <p:strVal val="ppt_h"/>
                                          </p:val>
                                        </p:tav>
                                        <p:tav tm="100000">
                                          <p:val>
                                            <p:strVal val="ppt_h"/>
                                          </p:val>
                                        </p:tav>
                                      </p:tavLst>
                                    </p:anim>
                                    <p:set>
                                      <p:cBhvr>
                                        <p:cTn id="2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7" presetClass="exit" presetSubtype="10" fill="hold" grpId="0" nodeType="clickEffect">
                                  <p:stCondLst>
                                    <p:cond delay="0"/>
                                  </p:stCondLst>
                                  <p:childTnLst>
                                    <p:anim calcmode="lin" valueType="num">
                                      <p:cBhvr>
                                        <p:cTn id="33" dur="500"/>
                                        <p:tgtEl>
                                          <p:spTgt spid="28"/>
                                        </p:tgtEl>
                                        <p:attrNameLst>
                                          <p:attrName>ppt_w</p:attrName>
                                        </p:attrNameLst>
                                      </p:cBhvr>
                                      <p:tavLst>
                                        <p:tav tm="0">
                                          <p:val>
                                            <p:strVal val="ppt_w"/>
                                          </p:val>
                                        </p:tav>
                                        <p:tav tm="100000">
                                          <p:val>
                                            <p:fltVal val="0"/>
                                          </p:val>
                                        </p:tav>
                                      </p:tavLst>
                                    </p:anim>
                                    <p:anim calcmode="lin" valueType="num">
                                      <p:cBhvr>
                                        <p:cTn id="34" dur="500"/>
                                        <p:tgtEl>
                                          <p:spTgt spid="28"/>
                                        </p:tgtEl>
                                        <p:attrNameLst>
                                          <p:attrName>ppt_h</p:attrName>
                                        </p:attrNameLst>
                                      </p:cBhvr>
                                      <p:tavLst>
                                        <p:tav tm="0">
                                          <p:val>
                                            <p:strVal val="ppt_h"/>
                                          </p:val>
                                        </p:tav>
                                        <p:tav tm="100000">
                                          <p:val>
                                            <p:strVal val="ppt_h"/>
                                          </p:val>
                                        </p:tav>
                                      </p:tavLst>
                                    </p:anim>
                                    <p:set>
                                      <p:cBhvr>
                                        <p:cTn id="3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7" presetClass="exit" presetSubtype="10" fill="hold" grpId="0" nodeType="clickEffect">
                                  <p:stCondLst>
                                    <p:cond delay="0"/>
                                  </p:stCondLst>
                                  <p:childTnLst>
                                    <p:anim calcmode="lin" valueType="num">
                                      <p:cBhvr>
                                        <p:cTn id="40" dur="500"/>
                                        <p:tgtEl>
                                          <p:spTgt spid="27"/>
                                        </p:tgtEl>
                                        <p:attrNameLst>
                                          <p:attrName>ppt_w</p:attrName>
                                        </p:attrNameLst>
                                      </p:cBhvr>
                                      <p:tavLst>
                                        <p:tav tm="0">
                                          <p:val>
                                            <p:strVal val="ppt_w"/>
                                          </p:val>
                                        </p:tav>
                                        <p:tav tm="100000">
                                          <p:val>
                                            <p:fltVal val="0"/>
                                          </p:val>
                                        </p:tav>
                                      </p:tavLst>
                                    </p:anim>
                                    <p:anim calcmode="lin" valueType="num">
                                      <p:cBhvr>
                                        <p:cTn id="41" dur="500"/>
                                        <p:tgtEl>
                                          <p:spTgt spid="27"/>
                                        </p:tgtEl>
                                        <p:attrNameLst>
                                          <p:attrName>ppt_h</p:attrName>
                                        </p:attrNameLst>
                                      </p:cBhvr>
                                      <p:tavLst>
                                        <p:tav tm="0">
                                          <p:val>
                                            <p:strVal val="ppt_h"/>
                                          </p:val>
                                        </p:tav>
                                        <p:tav tm="100000">
                                          <p:val>
                                            <p:strVal val="ppt_h"/>
                                          </p:val>
                                        </p:tav>
                                      </p:tavLst>
                                    </p:anim>
                                    <p:set>
                                      <p:cBhvr>
                                        <p:cTn id="4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2" presetClass="entr" presetSubtype="8" fill="hold" grpId="1"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17" presetClass="exit" presetSubtype="10"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strVal val="ppt_h"/>
                                          </p:val>
                                        </p:tav>
                                      </p:tavLst>
                                    </p:anim>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7" presetClass="exit" presetSubtype="10" fill="hold" grpId="0" nodeType="clickEffect">
                                  <p:stCondLst>
                                    <p:cond delay="0"/>
                                  </p:stCondLst>
                                  <p:childTnLst>
                                    <p:anim calcmode="lin" valueType="num">
                                      <p:cBhvr>
                                        <p:cTn id="60" dur="500"/>
                                        <p:tgtEl>
                                          <p:spTgt spid="23"/>
                                        </p:tgtEl>
                                        <p:attrNameLst>
                                          <p:attrName>ppt_w</p:attrName>
                                        </p:attrNameLst>
                                      </p:cBhvr>
                                      <p:tavLst>
                                        <p:tav tm="0">
                                          <p:val>
                                            <p:strVal val="ppt_w"/>
                                          </p:val>
                                        </p:tav>
                                        <p:tav tm="100000">
                                          <p:val>
                                            <p:fltVal val="0"/>
                                          </p:val>
                                        </p:tav>
                                      </p:tavLst>
                                    </p:anim>
                                    <p:anim calcmode="lin" valueType="num">
                                      <p:cBhvr>
                                        <p:cTn id="61" dur="500"/>
                                        <p:tgtEl>
                                          <p:spTgt spid="23"/>
                                        </p:tgtEl>
                                        <p:attrNameLst>
                                          <p:attrName>ppt_h</p:attrName>
                                        </p:attrNameLst>
                                      </p:cBhvr>
                                      <p:tavLst>
                                        <p:tav tm="0">
                                          <p:val>
                                            <p:strVal val="ppt_h"/>
                                          </p:val>
                                        </p:tav>
                                        <p:tav tm="100000">
                                          <p:val>
                                            <p:strVal val="ppt_h"/>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22" presetClass="entr" presetSubtype="8" fill="hold" grpId="1"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38"/>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grpId="0" nodeType="clickEffect">
                                  <p:stCondLst>
                                    <p:cond delay="0"/>
                                  </p:stCondLst>
                                  <p:childTnLst>
                                    <p:anim calcmode="lin" valueType="num">
                                      <p:cBhvr>
                                        <p:cTn id="73" dur="500"/>
                                        <p:tgtEl>
                                          <p:spTgt spid="38"/>
                                        </p:tgtEl>
                                        <p:attrNameLst>
                                          <p:attrName>ppt_w</p:attrName>
                                        </p:attrNameLst>
                                      </p:cBhvr>
                                      <p:tavLst>
                                        <p:tav tm="0">
                                          <p:val>
                                            <p:strVal val="ppt_w"/>
                                          </p:val>
                                        </p:tav>
                                        <p:tav tm="100000">
                                          <p:val>
                                            <p:fltVal val="0"/>
                                          </p:val>
                                        </p:tav>
                                      </p:tavLst>
                                    </p:anim>
                                    <p:anim calcmode="lin" valueType="num">
                                      <p:cBhvr>
                                        <p:cTn id="74" dur="500"/>
                                        <p:tgtEl>
                                          <p:spTgt spid="38"/>
                                        </p:tgtEl>
                                        <p:attrNameLst>
                                          <p:attrName>ppt_h</p:attrName>
                                        </p:attrNameLst>
                                      </p:cBhvr>
                                      <p:tavLst>
                                        <p:tav tm="0">
                                          <p:val>
                                            <p:strVal val="ppt_h"/>
                                          </p:val>
                                        </p:tav>
                                        <p:tav tm="100000">
                                          <p:val>
                                            <p:strVal val="ppt_h"/>
                                          </p:val>
                                        </p:tav>
                                      </p:tavLst>
                                    </p:anim>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17" presetClass="exit" presetSubtype="10" fill="hold" grpId="0" nodeType="clickEffect">
                                  <p:stCondLst>
                                    <p:cond delay="0"/>
                                  </p:stCondLst>
                                  <p:childTnLst>
                                    <p:anim calcmode="lin" valueType="num">
                                      <p:cBhvr>
                                        <p:cTn id="80" dur="500"/>
                                        <p:tgtEl>
                                          <p:spTgt spid="24"/>
                                        </p:tgtEl>
                                        <p:attrNameLst>
                                          <p:attrName>ppt_w</p:attrName>
                                        </p:attrNameLst>
                                      </p:cBhvr>
                                      <p:tavLst>
                                        <p:tav tm="0">
                                          <p:val>
                                            <p:strVal val="ppt_w"/>
                                          </p:val>
                                        </p:tav>
                                        <p:tav tm="100000">
                                          <p:val>
                                            <p:fltVal val="0"/>
                                          </p:val>
                                        </p:tav>
                                      </p:tavLst>
                                    </p:anim>
                                    <p:anim calcmode="lin" valueType="num">
                                      <p:cBhvr>
                                        <p:cTn id="81" dur="500"/>
                                        <p:tgtEl>
                                          <p:spTgt spid="24"/>
                                        </p:tgtEl>
                                        <p:attrNameLst>
                                          <p:attrName>ppt_h</p:attrName>
                                        </p:attrNameLst>
                                      </p:cBhvr>
                                      <p:tavLst>
                                        <p:tav tm="0">
                                          <p:val>
                                            <p:strVal val="ppt_h"/>
                                          </p:val>
                                        </p:tav>
                                        <p:tav tm="100000">
                                          <p:val>
                                            <p:strVal val="ppt_h"/>
                                          </p:val>
                                        </p:tav>
                                      </p:tavLst>
                                    </p:anim>
                                    <p:set>
                                      <p:cBhvr>
                                        <p:cTn id="8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22" presetClass="entr" presetSubtype="8" fill="hold" grpId="1"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left)">
                                      <p:cBhvr>
                                        <p:cTn id="88" dur="500"/>
                                        <p:tgtEl>
                                          <p:spTgt spid="24"/>
                                        </p:tgtEl>
                                      </p:cBhvr>
                                    </p:animEffect>
                                  </p:child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25"/>
                    </p:tgtEl>
                  </p:cond>
                </p:stCondLst>
                <p:endSync evt="end" delay="0">
                  <p:rtn val="all"/>
                </p:endSync>
                <p:childTnLst>
                  <p:par>
                    <p:cTn id="90" fill="hold">
                      <p:stCondLst>
                        <p:cond delay="0"/>
                      </p:stCondLst>
                      <p:childTnLst>
                        <p:par>
                          <p:cTn id="91" fill="hold">
                            <p:stCondLst>
                              <p:cond delay="0"/>
                            </p:stCondLst>
                            <p:childTnLst>
                              <p:par>
                                <p:cTn id="92" presetID="17" presetClass="exit" presetSubtype="10" fill="hold" grpId="0" nodeType="clickEffect">
                                  <p:stCondLst>
                                    <p:cond delay="0"/>
                                  </p:stCondLst>
                                  <p:childTnLst>
                                    <p:anim calcmode="lin" valueType="num">
                                      <p:cBhvr>
                                        <p:cTn id="93" dur="500"/>
                                        <p:tgtEl>
                                          <p:spTgt spid="25"/>
                                        </p:tgtEl>
                                        <p:attrNameLst>
                                          <p:attrName>ppt_w</p:attrName>
                                        </p:attrNameLst>
                                      </p:cBhvr>
                                      <p:tavLst>
                                        <p:tav tm="0">
                                          <p:val>
                                            <p:strVal val="ppt_w"/>
                                          </p:val>
                                        </p:tav>
                                        <p:tav tm="100000">
                                          <p:val>
                                            <p:fltVal val="0"/>
                                          </p:val>
                                        </p:tav>
                                      </p:tavLst>
                                    </p:anim>
                                    <p:anim calcmode="lin" valueType="num">
                                      <p:cBhvr>
                                        <p:cTn id="94" dur="500"/>
                                        <p:tgtEl>
                                          <p:spTgt spid="25"/>
                                        </p:tgtEl>
                                        <p:attrNameLst>
                                          <p:attrName>ppt_h</p:attrName>
                                        </p:attrNameLst>
                                      </p:cBhvr>
                                      <p:tavLst>
                                        <p:tav tm="0">
                                          <p:val>
                                            <p:strVal val="ppt_h"/>
                                          </p:val>
                                        </p:tav>
                                        <p:tav tm="100000">
                                          <p:val>
                                            <p:strVal val="ppt_h"/>
                                          </p:val>
                                        </p:tav>
                                      </p:tavLst>
                                    </p:anim>
                                    <p:set>
                                      <p:cBhvr>
                                        <p:cTn id="9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6" restart="whenNotActive" fill="hold" evtFilter="cancelBubble" nodeType="interactiveSeq">
                <p:stCondLst>
                  <p:cond evt="onClick" delay="0">
                    <p:tgtEl>
                      <p:spTgt spid="10"/>
                    </p:tgtEl>
                  </p:cond>
                </p:stCondLst>
                <p:endSync evt="end" delay="0">
                  <p:rtn val="all"/>
                </p:endSync>
                <p:childTnLst>
                  <p:par>
                    <p:cTn id="97" fill="hold">
                      <p:stCondLst>
                        <p:cond delay="0"/>
                      </p:stCondLst>
                      <p:childTnLst>
                        <p:par>
                          <p:cTn id="98" fill="hold">
                            <p:stCondLst>
                              <p:cond delay="0"/>
                            </p:stCondLst>
                            <p:childTnLst>
                              <p:par>
                                <p:cTn id="99" presetID="22" presetClass="entr" presetSubtype="8" fill="hold" grpId="1"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wipe(left)">
                                      <p:cBhvr>
                                        <p:cTn id="101" dur="500"/>
                                        <p:tgtEl>
                                          <p:spTgt spid="25"/>
                                        </p:tgtEl>
                                      </p:cBhvr>
                                    </p:animEffect>
                                  </p:childTnLst>
                                </p:cTn>
                              </p:par>
                            </p:childTnLst>
                          </p:cTn>
                        </p:par>
                      </p:childTnLst>
                    </p:cTn>
                  </p:par>
                </p:childTnLst>
              </p:cTn>
              <p:nextCondLst>
                <p:cond evt="onClick" delay="0">
                  <p:tgtEl>
                    <p:spTgt spid="10"/>
                  </p:tgtEl>
                </p:cond>
              </p:nextCondLst>
            </p:seq>
            <p:seq concurrent="1" nextAc="seek">
              <p:cTn id="102" restart="whenNotActive" fill="hold" evtFilter="cancelBubble" nodeType="interactiveSeq">
                <p:stCondLst>
                  <p:cond evt="onClick" delay="0">
                    <p:tgtEl>
                      <p:spTgt spid="26"/>
                    </p:tgtEl>
                  </p:cond>
                </p:stCondLst>
                <p:endSync evt="end" delay="0">
                  <p:rtn val="all"/>
                </p:endSync>
                <p:childTnLst>
                  <p:par>
                    <p:cTn id="103" fill="hold">
                      <p:stCondLst>
                        <p:cond delay="0"/>
                      </p:stCondLst>
                      <p:childTnLst>
                        <p:par>
                          <p:cTn id="104" fill="hold">
                            <p:stCondLst>
                              <p:cond delay="0"/>
                            </p:stCondLst>
                            <p:childTnLst>
                              <p:par>
                                <p:cTn id="105" presetID="17" presetClass="exit" presetSubtype="10" fill="hold" grpId="0" nodeType="clickEffect">
                                  <p:stCondLst>
                                    <p:cond delay="0"/>
                                  </p:stCondLst>
                                  <p:childTnLst>
                                    <p:anim calcmode="lin" valueType="num">
                                      <p:cBhvr>
                                        <p:cTn id="106" dur="500"/>
                                        <p:tgtEl>
                                          <p:spTgt spid="26"/>
                                        </p:tgtEl>
                                        <p:attrNameLst>
                                          <p:attrName>ppt_w</p:attrName>
                                        </p:attrNameLst>
                                      </p:cBhvr>
                                      <p:tavLst>
                                        <p:tav tm="0">
                                          <p:val>
                                            <p:strVal val="ppt_w"/>
                                          </p:val>
                                        </p:tav>
                                        <p:tav tm="100000">
                                          <p:val>
                                            <p:fltVal val="0"/>
                                          </p:val>
                                        </p:tav>
                                      </p:tavLst>
                                    </p:anim>
                                    <p:anim calcmode="lin" valueType="num">
                                      <p:cBhvr>
                                        <p:cTn id="107" dur="500"/>
                                        <p:tgtEl>
                                          <p:spTgt spid="26"/>
                                        </p:tgtEl>
                                        <p:attrNameLst>
                                          <p:attrName>ppt_h</p:attrName>
                                        </p:attrNameLst>
                                      </p:cBhvr>
                                      <p:tavLst>
                                        <p:tav tm="0">
                                          <p:val>
                                            <p:strVal val="ppt_h"/>
                                          </p:val>
                                        </p:tav>
                                        <p:tav tm="100000">
                                          <p:val>
                                            <p:strVal val="ppt_h"/>
                                          </p:val>
                                        </p:tav>
                                      </p:tavLst>
                                    </p:anim>
                                    <p:set>
                                      <p:cBhvr>
                                        <p:cTn id="10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13"/>
                    </p:tgtEl>
                  </p:cond>
                </p:stCondLst>
                <p:endSync evt="end" delay="0">
                  <p:rtn val="all"/>
                </p:endSync>
                <p:childTnLst>
                  <p:par>
                    <p:cTn id="110" fill="hold">
                      <p:stCondLst>
                        <p:cond delay="0"/>
                      </p:stCondLst>
                      <p:childTnLst>
                        <p:par>
                          <p:cTn id="111" fill="hold">
                            <p:stCondLst>
                              <p:cond delay="0"/>
                            </p:stCondLst>
                            <p:childTnLst>
                              <p:par>
                                <p:cTn id="112" presetID="22" presetClass="entr" presetSubtype="8" fill="hold" grpId="1"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wipe(left)">
                                      <p:cBhvr>
                                        <p:cTn id="114" dur="500"/>
                                        <p:tgtEl>
                                          <p:spTgt spid="26"/>
                                        </p:tgtEl>
                                      </p:cBhvr>
                                    </p:animEffect>
                                  </p:childTnLst>
                                </p:cTn>
                              </p:par>
                            </p:childTnLst>
                          </p:cTn>
                        </p:par>
                      </p:childTnLst>
                    </p:cTn>
                  </p:par>
                </p:childTnLst>
              </p:cTn>
              <p:nextCondLst>
                <p:cond evt="onClick" delay="0">
                  <p:tgtEl>
                    <p:spTgt spid="13"/>
                  </p:tgtEl>
                </p:cond>
              </p:nextCondLst>
            </p:seq>
            <p:seq concurrent="1" nextAc="seek">
              <p:cTn id="115" restart="whenNotActive" fill="hold" evtFilter="cancelBubble" nodeType="interactiveSeq">
                <p:stCondLst>
                  <p:cond evt="onClick" delay="0">
                    <p:tgtEl>
                      <p:spTgt spid="30"/>
                    </p:tgtEl>
                  </p:cond>
                </p:stCondLst>
                <p:endSync evt="end" delay="0">
                  <p:rtn val="all"/>
                </p:endSync>
                <p:childTnLst>
                  <p:par>
                    <p:cTn id="116" fill="hold">
                      <p:stCondLst>
                        <p:cond delay="0"/>
                      </p:stCondLst>
                      <p:childTnLst>
                        <p:par>
                          <p:cTn id="117" fill="hold">
                            <p:stCondLst>
                              <p:cond delay="0"/>
                            </p:stCondLst>
                            <p:childTnLst>
                              <p:par>
                                <p:cTn id="118" presetID="17" presetClass="exit" presetSubtype="10" fill="hold" grpId="0" nodeType="clickEffect">
                                  <p:stCondLst>
                                    <p:cond delay="0"/>
                                  </p:stCondLst>
                                  <p:childTnLst>
                                    <p:anim calcmode="lin" valueType="num">
                                      <p:cBhvr>
                                        <p:cTn id="119" dur="500"/>
                                        <p:tgtEl>
                                          <p:spTgt spid="30"/>
                                        </p:tgtEl>
                                        <p:attrNameLst>
                                          <p:attrName>ppt_w</p:attrName>
                                        </p:attrNameLst>
                                      </p:cBhvr>
                                      <p:tavLst>
                                        <p:tav tm="0">
                                          <p:val>
                                            <p:strVal val="ppt_w"/>
                                          </p:val>
                                        </p:tav>
                                        <p:tav tm="100000">
                                          <p:val>
                                            <p:fltVal val="0"/>
                                          </p:val>
                                        </p:tav>
                                      </p:tavLst>
                                    </p:anim>
                                    <p:anim calcmode="lin" valueType="num">
                                      <p:cBhvr>
                                        <p:cTn id="120" dur="500"/>
                                        <p:tgtEl>
                                          <p:spTgt spid="30"/>
                                        </p:tgtEl>
                                        <p:attrNameLst>
                                          <p:attrName>ppt_h</p:attrName>
                                        </p:attrNameLst>
                                      </p:cBhvr>
                                      <p:tavLst>
                                        <p:tav tm="0">
                                          <p:val>
                                            <p:strVal val="ppt_h"/>
                                          </p:val>
                                        </p:tav>
                                        <p:tav tm="100000">
                                          <p:val>
                                            <p:strVal val="ppt_h"/>
                                          </p:val>
                                        </p:tav>
                                      </p:tavLst>
                                    </p:anim>
                                    <p:set>
                                      <p:cBhvr>
                                        <p:cTn id="12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2" restart="whenNotActive" fill="hold" evtFilter="cancelBubble" nodeType="interactiveSeq">
                <p:stCondLst>
                  <p:cond evt="onClick" delay="0">
                    <p:tgtEl>
                      <p:spTgt spid="29"/>
                    </p:tgtEl>
                  </p:cond>
                </p:stCondLst>
                <p:endSync evt="end" delay="0">
                  <p:rtn val="all"/>
                </p:endSync>
                <p:childTnLst>
                  <p:par>
                    <p:cTn id="123" fill="hold">
                      <p:stCondLst>
                        <p:cond delay="0"/>
                      </p:stCondLst>
                      <p:childTnLst>
                        <p:par>
                          <p:cTn id="124" fill="hold">
                            <p:stCondLst>
                              <p:cond delay="0"/>
                            </p:stCondLst>
                            <p:childTnLst>
                              <p:par>
                                <p:cTn id="125" presetID="3" presetClass="entr" presetSubtype="10" fill="hold" grpId="1"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blinds(horizontal)">
                                      <p:cBhvr>
                                        <p:cTn id="127" dur="500"/>
                                        <p:tgtEl>
                                          <p:spTgt spid="30"/>
                                        </p:tgtEl>
                                      </p:cBhvr>
                                    </p:animEffect>
                                  </p:childTnLst>
                                </p:cTn>
                              </p:par>
                            </p:childTnLst>
                          </p:cTn>
                        </p:par>
                      </p:childTnLst>
                    </p:cTn>
                  </p:par>
                </p:childTnLst>
              </p:cTn>
              <p:nextCondLst>
                <p:cond evt="onClick" delay="0">
                  <p:tgtEl>
                    <p:spTgt spid="29"/>
                  </p:tgtEl>
                </p:cond>
              </p:nextCondLst>
            </p:seq>
            <p:seq concurrent="1" nextAc="seek">
              <p:cTn id="128" restart="whenNotActive" fill="hold" evtFilter="cancelBubble" nodeType="interactiveSeq">
                <p:stCondLst>
                  <p:cond evt="onClick" delay="0">
                    <p:tgtEl>
                      <p:spTgt spid="31"/>
                    </p:tgtEl>
                  </p:cond>
                </p:stCondLst>
                <p:endSync evt="end" delay="0">
                  <p:rtn val="all"/>
                </p:endSync>
                <p:childTnLst>
                  <p:par>
                    <p:cTn id="129" fill="hold">
                      <p:stCondLst>
                        <p:cond delay="0"/>
                      </p:stCondLst>
                      <p:childTnLst>
                        <p:par>
                          <p:cTn id="130" fill="hold">
                            <p:stCondLst>
                              <p:cond delay="0"/>
                            </p:stCondLst>
                            <p:childTnLst>
                              <p:par>
                                <p:cTn id="131" presetID="22" presetClass="entr" presetSubtype="8" fill="hold" grpId="1" nodeType="click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wipe(left)">
                                      <p:cBhvr>
                                        <p:cTn id="133" dur="500"/>
                                        <p:tgtEl>
                                          <p:spTgt spid="32"/>
                                        </p:tgtEl>
                                      </p:cBhvr>
                                    </p:animEffect>
                                  </p:childTnLst>
                                </p:cTn>
                              </p:par>
                            </p:childTnLst>
                          </p:cTn>
                        </p:par>
                      </p:childTnLst>
                    </p:cTn>
                  </p:par>
                </p:childTnLst>
              </p:cTn>
              <p:nextCondLst>
                <p:cond evt="onClick" delay="0">
                  <p:tgtEl>
                    <p:spTgt spid="31"/>
                  </p:tgtEl>
                </p:cond>
              </p:nextCondLst>
            </p:seq>
            <p:seq concurrent="1" nextAc="seek">
              <p:cTn id="134" restart="whenNotActive" fill="hold" evtFilter="cancelBubble" nodeType="interactiveSeq">
                <p:stCondLst>
                  <p:cond evt="onClick" delay="0">
                    <p:tgtEl>
                      <p:spTgt spid="33"/>
                    </p:tgtEl>
                  </p:cond>
                </p:stCondLst>
                <p:endSync evt="end" delay="0">
                  <p:rtn val="all"/>
                </p:endSync>
                <p:childTnLst>
                  <p:par>
                    <p:cTn id="135" fill="hold">
                      <p:stCondLst>
                        <p:cond delay="0"/>
                      </p:stCondLst>
                      <p:childTnLst>
                        <p:par>
                          <p:cTn id="136" fill="hold">
                            <p:stCondLst>
                              <p:cond delay="0"/>
                            </p:stCondLst>
                            <p:childTnLst>
                              <p:par>
                                <p:cTn id="137" presetID="3" presetClass="entr" presetSubtype="10" fill="hold" grpId="1" nodeType="click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blinds(horizontal)">
                                      <p:cBhvr>
                                        <p:cTn id="139" dur="500"/>
                                        <p:tgtEl>
                                          <p:spTgt spid="34"/>
                                        </p:tgtEl>
                                      </p:cBhvr>
                                    </p:animEffect>
                                  </p:childTnLst>
                                </p:cTn>
                              </p:par>
                            </p:childTnLst>
                          </p:cTn>
                        </p:par>
                      </p:childTnLst>
                    </p:cTn>
                  </p:par>
                </p:childTnLst>
              </p:cTn>
              <p:nextCondLst>
                <p:cond evt="onClick" delay="0">
                  <p:tgtEl>
                    <p:spTgt spid="33"/>
                  </p:tgtEl>
                </p:cond>
              </p:nextCondLst>
            </p:seq>
            <p:seq concurrent="1" nextAc="seek">
              <p:cTn id="140" restart="whenNotActive" fill="hold" evtFilter="cancelBubble" nodeType="interactiveSeq">
                <p:stCondLst>
                  <p:cond evt="onClick" delay="0">
                    <p:tgtEl>
                      <p:spTgt spid="7"/>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grpId="1" nodeType="clickEffect">
                                  <p:stCondLst>
                                    <p:cond delay="0"/>
                                  </p:stCondLst>
                                  <p:childTnLst>
                                    <p:set>
                                      <p:cBhvr>
                                        <p:cTn id="144" dur="1" fill="hold">
                                          <p:stCondLst>
                                            <p:cond delay="0"/>
                                          </p:stCondLst>
                                        </p:cTn>
                                        <p:tgtEl>
                                          <p:spTgt spid="28"/>
                                        </p:tgtEl>
                                        <p:attrNameLst>
                                          <p:attrName>style.visibility</p:attrName>
                                        </p:attrNameLst>
                                      </p:cBhvr>
                                      <p:to>
                                        <p:strVal val="visible"/>
                                      </p:to>
                                    </p:set>
                                    <p:animEffect transition="in" filter="wipe(left)">
                                      <p:cBhvr>
                                        <p:cTn id="145" dur="500"/>
                                        <p:tgtEl>
                                          <p:spTgt spid="28"/>
                                        </p:tgtEl>
                                      </p:cBhvr>
                                    </p:animEffect>
                                  </p:childTnLst>
                                </p:cTn>
                              </p:par>
                            </p:childTnLst>
                          </p:cTn>
                        </p:par>
                      </p:childTnLst>
                    </p:cTn>
                  </p:par>
                </p:childTnLst>
              </p:cTn>
              <p:nextCondLst>
                <p:cond evt="onClick" delay="0">
                  <p:tgtEl>
                    <p:spTgt spid="7"/>
                  </p:tgtEl>
                </p:cond>
              </p:nextCondLst>
            </p:seq>
            <p:seq concurrent="1" nextAc="seek">
              <p:cTn id="146" restart="whenNotActive" fill="hold" evtFilter="cancelBubble" nodeType="interactiveSeq">
                <p:stCondLst>
                  <p:cond evt="onClick" delay="0">
                    <p:tgtEl>
                      <p:spTgt spid="35"/>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8" fill="hold" grpId="1" nodeType="click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wipe(left)">
                                      <p:cBhvr>
                                        <p:cTn id="151" dur="500"/>
                                        <p:tgtEl>
                                          <p:spTgt spid="36"/>
                                        </p:tgtEl>
                                      </p:cBhvr>
                                    </p:animEffect>
                                  </p:childTnLst>
                                </p:cTn>
                              </p:par>
                            </p:childTnLst>
                          </p:cTn>
                        </p:par>
                      </p:childTnLst>
                    </p:cTn>
                  </p:par>
                </p:childTnLst>
              </p:cTn>
              <p:nextCondLst>
                <p:cond evt="onClick" delay="0">
                  <p:tgtEl>
                    <p:spTgt spid="35"/>
                  </p:tgtEl>
                </p:cond>
              </p:nextCondLst>
            </p:seq>
            <p:seq concurrent="1" nextAc="seek">
              <p:cTn id="152" restart="whenNotActive" fill="hold" evtFilter="cancelBubble" nodeType="interactiveSeq">
                <p:stCondLst>
                  <p:cond evt="onClick" delay="0">
                    <p:tgtEl>
                      <p:spTgt spid="37"/>
                    </p:tgtEl>
                  </p:cond>
                </p:stCondLst>
                <p:endSync evt="end" delay="0">
                  <p:rtn val="all"/>
                </p:endSync>
                <p:childTnLst>
                  <p:par>
                    <p:cTn id="153" fill="hold">
                      <p:stCondLst>
                        <p:cond delay="0"/>
                      </p:stCondLst>
                      <p:childTnLst>
                        <p:par>
                          <p:cTn id="154" fill="hold">
                            <p:stCondLst>
                              <p:cond delay="0"/>
                            </p:stCondLst>
                            <p:childTnLst>
                              <p:par>
                                <p:cTn id="155" presetID="22" presetClass="entr" presetSubtype="8" fill="hold" grpId="1" nodeType="click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wipe(left)">
                                      <p:cBhvr>
                                        <p:cTn id="157" dur="500"/>
                                        <p:tgtEl>
                                          <p:spTgt spid="38"/>
                                        </p:tgtEl>
                                      </p:cBhvr>
                                    </p:animEffect>
                                  </p:childTnLst>
                                </p:cTn>
                              </p:par>
                            </p:childTnLst>
                          </p:cTn>
                        </p:par>
                      </p:childTnLst>
                    </p:cTn>
                  </p:par>
                </p:childTnLst>
              </p:cTn>
              <p:nextCondLst>
                <p:cond evt="onClick" delay="0">
                  <p:tgtEl>
                    <p:spTgt spid="37"/>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2" grpId="0" animBg="1"/>
      <p:bldP spid="32" grpId="1" animBg="1"/>
      <p:bldP spid="34" grpId="0" animBg="1"/>
      <p:bldP spid="34" grpId="1" animBg="1"/>
      <p:bldP spid="36" grpId="0" animBg="1"/>
      <p:bldP spid="36" grpId="1" animBg="1"/>
      <p:bldP spid="38" grpId="0" animBg="1"/>
      <p:bldP spid="3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a:extLst>
              <a:ext uri="{FF2B5EF4-FFF2-40B4-BE49-F238E27FC236}">
                <a16:creationId xmlns:a16="http://schemas.microsoft.com/office/drawing/2014/main" id="{0EE75A7B-C6D0-094A-8FA9-BBAE8FE8D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9189" y="971573"/>
            <a:ext cx="545591" cy="1091181"/>
          </a:xfrm>
          <a:prstGeom prst="rect">
            <a:avLst/>
          </a:prstGeom>
        </p:spPr>
      </p:pic>
      <p:pic>
        <p:nvPicPr>
          <p:cNvPr id="33" name="Picture 32">
            <a:extLst>
              <a:ext uri="{FF2B5EF4-FFF2-40B4-BE49-F238E27FC236}">
                <a16:creationId xmlns:a16="http://schemas.microsoft.com/office/drawing/2014/main" id="{CBABFB36-ED45-A145-B75B-741BFBF2E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5308" y="985053"/>
            <a:ext cx="552484" cy="1104966"/>
          </a:xfrm>
          <a:prstGeom prst="rect">
            <a:avLst/>
          </a:prstGeom>
        </p:spPr>
      </p:pic>
      <p:pic>
        <p:nvPicPr>
          <p:cNvPr id="34" name="Picture 33">
            <a:extLst>
              <a:ext uri="{FF2B5EF4-FFF2-40B4-BE49-F238E27FC236}">
                <a16:creationId xmlns:a16="http://schemas.microsoft.com/office/drawing/2014/main" id="{7407617B-13D8-764B-84CE-317CBA79D3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334" y="975727"/>
            <a:ext cx="552484" cy="1104966"/>
          </a:xfrm>
          <a:prstGeom prst="rect">
            <a:avLst/>
          </a:prstGeom>
        </p:spPr>
      </p:pic>
      <p:pic>
        <p:nvPicPr>
          <p:cNvPr id="35" name="Picture 34">
            <a:extLst>
              <a:ext uri="{FF2B5EF4-FFF2-40B4-BE49-F238E27FC236}">
                <a16:creationId xmlns:a16="http://schemas.microsoft.com/office/drawing/2014/main" id="{1B139947-0A56-194C-A5AE-7F863A2A9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5325" y="975727"/>
            <a:ext cx="552484" cy="1104966"/>
          </a:xfrm>
          <a:prstGeom prst="rect">
            <a:avLst/>
          </a:prstGeom>
        </p:spPr>
      </p:pic>
      <p:pic>
        <p:nvPicPr>
          <p:cNvPr id="36" name="Picture 35">
            <a:extLst>
              <a:ext uri="{FF2B5EF4-FFF2-40B4-BE49-F238E27FC236}">
                <a16:creationId xmlns:a16="http://schemas.microsoft.com/office/drawing/2014/main" id="{109BF158-FB1B-C142-8509-5E5100A705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5316" y="975727"/>
            <a:ext cx="552484" cy="1104966"/>
          </a:xfrm>
          <a:prstGeom prst="rect">
            <a:avLst/>
          </a:prstGeom>
        </p:spPr>
      </p:pic>
      <p:cxnSp>
        <p:nvCxnSpPr>
          <p:cNvPr id="37" name="Straight Arrow Connector 36">
            <a:extLst>
              <a:ext uri="{FF2B5EF4-FFF2-40B4-BE49-F238E27FC236}">
                <a16:creationId xmlns:a16="http://schemas.microsoft.com/office/drawing/2014/main" id="{680164A3-B0D1-5F40-8798-11C7D7B63361}"/>
              </a:ext>
            </a:extLst>
          </p:cNvPr>
          <p:cNvCxnSpPr>
            <a:cxnSpLocks/>
          </p:cNvCxnSpPr>
          <p:nvPr/>
        </p:nvCxnSpPr>
        <p:spPr>
          <a:xfrm flipH="1">
            <a:off x="10180884" y="259953"/>
            <a:ext cx="504450" cy="628855"/>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8196A6C1-AE50-D747-BE2C-9243C3FAA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9620" y="1165228"/>
            <a:ext cx="696926" cy="725964"/>
          </a:xfrm>
          <a:prstGeom prst="rect">
            <a:avLst/>
          </a:prstGeom>
        </p:spPr>
      </p:pic>
      <p:cxnSp>
        <p:nvCxnSpPr>
          <p:cNvPr id="39" name="Straight Arrow Connector 38">
            <a:extLst>
              <a:ext uri="{FF2B5EF4-FFF2-40B4-BE49-F238E27FC236}">
                <a16:creationId xmlns:a16="http://schemas.microsoft.com/office/drawing/2014/main" id="{2755576A-9C40-7B4A-8187-E91873F776C1}"/>
              </a:ext>
            </a:extLst>
          </p:cNvPr>
          <p:cNvCxnSpPr>
            <a:cxnSpLocks/>
          </p:cNvCxnSpPr>
          <p:nvPr/>
        </p:nvCxnSpPr>
        <p:spPr>
          <a:xfrm flipH="1">
            <a:off x="4064780" y="971573"/>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733CFBB9-1B48-174F-AFD7-3DF9199DF8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520" y="2125852"/>
            <a:ext cx="1074574" cy="1080001"/>
          </a:xfrm>
          <a:prstGeom prst="rect">
            <a:avLst/>
          </a:prstGeom>
        </p:spPr>
      </p:pic>
      <p:pic>
        <p:nvPicPr>
          <p:cNvPr id="43" name="Picture 42">
            <a:extLst>
              <a:ext uri="{FF2B5EF4-FFF2-40B4-BE49-F238E27FC236}">
                <a16:creationId xmlns:a16="http://schemas.microsoft.com/office/drawing/2014/main" id="{39B5741B-BB8B-244B-B7B6-0FF083B41C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3439" y="2125850"/>
            <a:ext cx="1074574" cy="1080001"/>
          </a:xfrm>
          <a:prstGeom prst="rect">
            <a:avLst/>
          </a:prstGeom>
        </p:spPr>
      </p:pic>
      <p:pic>
        <p:nvPicPr>
          <p:cNvPr id="44" name="Picture 43">
            <a:extLst>
              <a:ext uri="{FF2B5EF4-FFF2-40B4-BE49-F238E27FC236}">
                <a16:creationId xmlns:a16="http://schemas.microsoft.com/office/drawing/2014/main" id="{B31D5CE2-03C4-8142-ADA6-C1D9F878FC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1972" y="2125850"/>
            <a:ext cx="1074574" cy="1080001"/>
          </a:xfrm>
          <a:prstGeom prst="rect">
            <a:avLst/>
          </a:prstGeom>
        </p:spPr>
      </p:pic>
      <p:pic>
        <p:nvPicPr>
          <p:cNvPr id="45" name="Picture 44">
            <a:extLst>
              <a:ext uri="{FF2B5EF4-FFF2-40B4-BE49-F238E27FC236}">
                <a16:creationId xmlns:a16="http://schemas.microsoft.com/office/drawing/2014/main" id="{E79D8AAD-E8D6-8E47-B944-3738E7541F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0225" y="2125851"/>
            <a:ext cx="1074574" cy="1080001"/>
          </a:xfrm>
          <a:prstGeom prst="rect">
            <a:avLst/>
          </a:prstGeom>
        </p:spPr>
      </p:pic>
      <p:pic>
        <p:nvPicPr>
          <p:cNvPr id="46" name="Picture 45">
            <a:extLst>
              <a:ext uri="{FF2B5EF4-FFF2-40B4-BE49-F238E27FC236}">
                <a16:creationId xmlns:a16="http://schemas.microsoft.com/office/drawing/2014/main" id="{CC838685-56ED-7A4A-8D0C-D278F5C68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1998" y="2125851"/>
            <a:ext cx="1074574" cy="1080001"/>
          </a:xfrm>
          <a:prstGeom prst="rect">
            <a:avLst/>
          </a:prstGeom>
        </p:spPr>
      </p:pic>
      <p:cxnSp>
        <p:nvCxnSpPr>
          <p:cNvPr id="47" name="Straight Arrow Connector 46">
            <a:extLst>
              <a:ext uri="{FF2B5EF4-FFF2-40B4-BE49-F238E27FC236}">
                <a16:creationId xmlns:a16="http://schemas.microsoft.com/office/drawing/2014/main" id="{D5F313D9-AC37-F24A-897F-91B68290FC54}"/>
              </a:ext>
            </a:extLst>
          </p:cNvPr>
          <p:cNvCxnSpPr>
            <a:cxnSpLocks/>
          </p:cNvCxnSpPr>
          <p:nvPr/>
        </p:nvCxnSpPr>
        <p:spPr>
          <a:xfrm flipH="1">
            <a:off x="4287657" y="1762376"/>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C2C1D16-51D8-2A43-A359-4C55DB330D7C}"/>
              </a:ext>
            </a:extLst>
          </p:cNvPr>
          <p:cNvCxnSpPr>
            <a:cxnSpLocks/>
          </p:cNvCxnSpPr>
          <p:nvPr/>
        </p:nvCxnSpPr>
        <p:spPr>
          <a:xfrm flipH="1">
            <a:off x="11557855" y="1713930"/>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93A6469D-32AB-5B43-9A29-D91533534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6594" y="2302868"/>
            <a:ext cx="696926" cy="725964"/>
          </a:xfrm>
          <a:prstGeom prst="rect">
            <a:avLst/>
          </a:prstGeom>
        </p:spPr>
      </p:pic>
      <p:sp>
        <p:nvSpPr>
          <p:cNvPr id="52" name="Rectangle 51">
            <a:extLst>
              <a:ext uri="{FF2B5EF4-FFF2-40B4-BE49-F238E27FC236}">
                <a16:creationId xmlns:a16="http://schemas.microsoft.com/office/drawing/2014/main" id="{FD11B9CF-3937-F84D-B132-E3B9B53C2FB3}"/>
              </a:ext>
            </a:extLst>
          </p:cNvPr>
          <p:cNvSpPr/>
          <p:nvPr/>
        </p:nvSpPr>
        <p:spPr>
          <a:xfrm>
            <a:off x="171154" y="184049"/>
            <a:ext cx="10246758" cy="461665"/>
          </a:xfrm>
          <a:prstGeom prst="rect">
            <a:avLst/>
          </a:prstGeom>
        </p:spPr>
        <p:txBody>
          <a:bodyPr wrap="square">
            <a:spAutoFit/>
          </a:bodyPr>
          <a:lstStyle/>
          <a:p>
            <a:r>
              <a:rPr lang="en-GB" sz="2400" dirty="0">
                <a:solidFill>
                  <a:srgbClr val="115076"/>
                </a:solidFill>
                <a:latin typeface="Century Gothic" panose="020B0502020202020204" pitchFamily="34" charset="0"/>
              </a:rPr>
              <a:t>Wolfgang is donating some things. Mia asks him what he has.</a:t>
            </a:r>
          </a:p>
        </p:txBody>
      </p:sp>
      <p:cxnSp>
        <p:nvCxnSpPr>
          <p:cNvPr id="59" name="Straight Arrow Connector 58">
            <a:extLst>
              <a:ext uri="{FF2B5EF4-FFF2-40B4-BE49-F238E27FC236}">
                <a16:creationId xmlns:a16="http://schemas.microsoft.com/office/drawing/2014/main" id="{2755576A-9C40-7B4A-8187-E91873F776C1}"/>
              </a:ext>
            </a:extLst>
          </p:cNvPr>
          <p:cNvCxnSpPr>
            <a:cxnSpLocks/>
          </p:cNvCxnSpPr>
          <p:nvPr/>
        </p:nvCxnSpPr>
        <p:spPr>
          <a:xfrm flipH="1">
            <a:off x="4485732" y="2915346"/>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675DD5BB-FDB3-6146-AE25-BB502B3F9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6583" y="4387138"/>
            <a:ext cx="696926" cy="725964"/>
          </a:xfrm>
          <a:prstGeom prst="rect">
            <a:avLst/>
          </a:prstGeom>
        </p:spPr>
      </p:pic>
      <p:pic>
        <p:nvPicPr>
          <p:cNvPr id="61" name="Picture 60">
            <a:extLst>
              <a:ext uri="{FF2B5EF4-FFF2-40B4-BE49-F238E27FC236}">
                <a16:creationId xmlns:a16="http://schemas.microsoft.com/office/drawing/2014/main" id="{582827C4-671B-4541-9E11-FC2757DDB4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3569" y="3398632"/>
            <a:ext cx="1205307" cy="730489"/>
          </a:xfrm>
          <a:prstGeom prst="rect">
            <a:avLst/>
          </a:prstGeom>
        </p:spPr>
      </p:pic>
      <p:pic>
        <p:nvPicPr>
          <p:cNvPr id="62" name="Picture 61">
            <a:extLst>
              <a:ext uri="{FF2B5EF4-FFF2-40B4-BE49-F238E27FC236}">
                <a16:creationId xmlns:a16="http://schemas.microsoft.com/office/drawing/2014/main" id="{C03AAA55-BC43-CF40-99A7-B5D3919BC9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6572" y="3398631"/>
            <a:ext cx="1205307" cy="730489"/>
          </a:xfrm>
          <a:prstGeom prst="rect">
            <a:avLst/>
          </a:prstGeom>
        </p:spPr>
      </p:pic>
      <p:pic>
        <p:nvPicPr>
          <p:cNvPr id="63" name="Picture 62">
            <a:extLst>
              <a:ext uri="{FF2B5EF4-FFF2-40B4-BE49-F238E27FC236}">
                <a16:creationId xmlns:a16="http://schemas.microsoft.com/office/drawing/2014/main" id="{B790921D-15B4-CC46-A268-AF8DBDACE2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392" y="3398630"/>
            <a:ext cx="1205307" cy="730489"/>
          </a:xfrm>
          <a:prstGeom prst="rect">
            <a:avLst/>
          </a:prstGeom>
        </p:spPr>
      </p:pic>
      <p:pic>
        <p:nvPicPr>
          <p:cNvPr id="64" name="Picture 63">
            <a:extLst>
              <a:ext uri="{FF2B5EF4-FFF2-40B4-BE49-F238E27FC236}">
                <a16:creationId xmlns:a16="http://schemas.microsoft.com/office/drawing/2014/main" id="{D6EC32E6-921C-154C-AB4A-986E926ED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0884" y="3398632"/>
            <a:ext cx="1205307" cy="730489"/>
          </a:xfrm>
          <a:prstGeom prst="rect">
            <a:avLst/>
          </a:prstGeom>
        </p:spPr>
      </p:pic>
      <p:cxnSp>
        <p:nvCxnSpPr>
          <p:cNvPr id="65" name="Straight Arrow Connector 64">
            <a:extLst>
              <a:ext uri="{FF2B5EF4-FFF2-40B4-BE49-F238E27FC236}">
                <a16:creationId xmlns:a16="http://schemas.microsoft.com/office/drawing/2014/main" id="{B9D747E4-51B7-AA4C-97ED-49F2C87812F4}"/>
              </a:ext>
            </a:extLst>
          </p:cNvPr>
          <p:cNvCxnSpPr>
            <a:cxnSpLocks/>
          </p:cNvCxnSpPr>
          <p:nvPr/>
        </p:nvCxnSpPr>
        <p:spPr>
          <a:xfrm flipH="1">
            <a:off x="11432474" y="2949700"/>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532B833B-7010-6E42-9232-25C9FBF44A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3702" y="3400892"/>
            <a:ext cx="696926" cy="725964"/>
          </a:xfrm>
          <a:prstGeom prst="rect">
            <a:avLst/>
          </a:prstGeom>
        </p:spPr>
      </p:pic>
      <p:pic>
        <p:nvPicPr>
          <p:cNvPr id="67" name="Picture 66">
            <a:extLst>
              <a:ext uri="{FF2B5EF4-FFF2-40B4-BE49-F238E27FC236}">
                <a16:creationId xmlns:a16="http://schemas.microsoft.com/office/drawing/2014/main" id="{D3A983FC-24A2-7641-8673-299718723E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8295" y="4382235"/>
            <a:ext cx="1151657" cy="780567"/>
          </a:xfrm>
          <a:prstGeom prst="rect">
            <a:avLst/>
          </a:prstGeom>
        </p:spPr>
      </p:pic>
      <p:pic>
        <p:nvPicPr>
          <p:cNvPr id="68" name="Picture 67">
            <a:extLst>
              <a:ext uri="{FF2B5EF4-FFF2-40B4-BE49-F238E27FC236}">
                <a16:creationId xmlns:a16="http://schemas.microsoft.com/office/drawing/2014/main" id="{233DCCC7-B23A-DB45-ACCB-61A6065C11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2728" y="4419454"/>
            <a:ext cx="1151657" cy="780567"/>
          </a:xfrm>
          <a:prstGeom prst="rect">
            <a:avLst/>
          </a:prstGeom>
        </p:spPr>
      </p:pic>
      <p:pic>
        <p:nvPicPr>
          <p:cNvPr id="69" name="Picture 68">
            <a:extLst>
              <a:ext uri="{FF2B5EF4-FFF2-40B4-BE49-F238E27FC236}">
                <a16:creationId xmlns:a16="http://schemas.microsoft.com/office/drawing/2014/main" id="{415C006B-AF6B-0948-BDDD-681AA2AC99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0578" y="4384951"/>
            <a:ext cx="1151657" cy="780567"/>
          </a:xfrm>
          <a:prstGeom prst="rect">
            <a:avLst/>
          </a:prstGeom>
        </p:spPr>
      </p:pic>
      <p:pic>
        <p:nvPicPr>
          <p:cNvPr id="70" name="Picture 69">
            <a:extLst>
              <a:ext uri="{FF2B5EF4-FFF2-40B4-BE49-F238E27FC236}">
                <a16:creationId xmlns:a16="http://schemas.microsoft.com/office/drawing/2014/main" id="{5C348B84-5D08-6D46-9012-206DFAA20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4621" y="4382235"/>
            <a:ext cx="1151657" cy="780567"/>
          </a:xfrm>
          <a:prstGeom prst="rect">
            <a:avLst/>
          </a:prstGeom>
        </p:spPr>
      </p:pic>
      <p:pic>
        <p:nvPicPr>
          <p:cNvPr id="71" name="Picture 70">
            <a:extLst>
              <a:ext uri="{FF2B5EF4-FFF2-40B4-BE49-F238E27FC236}">
                <a16:creationId xmlns:a16="http://schemas.microsoft.com/office/drawing/2014/main" id="{E1BDBBF3-A963-0D41-A69E-B9447E80DD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8678" y="4355350"/>
            <a:ext cx="1151657" cy="780567"/>
          </a:xfrm>
          <a:prstGeom prst="rect">
            <a:avLst/>
          </a:prstGeom>
        </p:spPr>
      </p:pic>
      <p:cxnSp>
        <p:nvCxnSpPr>
          <p:cNvPr id="72" name="Straight Arrow Connector 71">
            <a:extLst>
              <a:ext uri="{FF2B5EF4-FFF2-40B4-BE49-F238E27FC236}">
                <a16:creationId xmlns:a16="http://schemas.microsoft.com/office/drawing/2014/main" id="{166F23D8-490E-894D-B39E-C4258340C9E9}"/>
              </a:ext>
            </a:extLst>
          </p:cNvPr>
          <p:cNvCxnSpPr>
            <a:cxnSpLocks/>
          </p:cNvCxnSpPr>
          <p:nvPr/>
        </p:nvCxnSpPr>
        <p:spPr>
          <a:xfrm flipH="1">
            <a:off x="9793310" y="3856938"/>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0CE8390-D8F6-C045-B8DF-F84C8E850563}"/>
              </a:ext>
            </a:extLst>
          </p:cNvPr>
          <p:cNvCxnSpPr>
            <a:cxnSpLocks/>
          </p:cNvCxnSpPr>
          <p:nvPr/>
        </p:nvCxnSpPr>
        <p:spPr>
          <a:xfrm flipH="1">
            <a:off x="4832338" y="3931660"/>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34AF9E52-542C-C04B-B2E4-BF4B96B752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4314" y="5377936"/>
            <a:ext cx="752929" cy="947080"/>
          </a:xfrm>
          <a:prstGeom prst="rect">
            <a:avLst/>
          </a:prstGeom>
        </p:spPr>
      </p:pic>
      <p:pic>
        <p:nvPicPr>
          <p:cNvPr id="75" name="Picture 74">
            <a:extLst>
              <a:ext uri="{FF2B5EF4-FFF2-40B4-BE49-F238E27FC236}">
                <a16:creationId xmlns:a16="http://schemas.microsoft.com/office/drawing/2014/main" id="{550AEAA3-6441-9E4C-865B-79B15CAF01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5962" y="5335445"/>
            <a:ext cx="752929" cy="947080"/>
          </a:xfrm>
          <a:prstGeom prst="rect">
            <a:avLst/>
          </a:prstGeom>
        </p:spPr>
      </p:pic>
      <p:pic>
        <p:nvPicPr>
          <p:cNvPr id="76" name="Picture 75">
            <a:extLst>
              <a:ext uri="{FF2B5EF4-FFF2-40B4-BE49-F238E27FC236}">
                <a16:creationId xmlns:a16="http://schemas.microsoft.com/office/drawing/2014/main" id="{99868417-74AD-2A46-B794-0D720EAC1B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02513" y="5300433"/>
            <a:ext cx="752929" cy="947080"/>
          </a:xfrm>
          <a:prstGeom prst="rect">
            <a:avLst/>
          </a:prstGeom>
        </p:spPr>
      </p:pic>
      <p:pic>
        <p:nvPicPr>
          <p:cNvPr id="77" name="Picture 76">
            <a:extLst>
              <a:ext uri="{FF2B5EF4-FFF2-40B4-BE49-F238E27FC236}">
                <a16:creationId xmlns:a16="http://schemas.microsoft.com/office/drawing/2014/main" id="{BCC7A2BA-74D7-FD46-97B7-8D5BE4D347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5334" y="5300433"/>
            <a:ext cx="752929" cy="947080"/>
          </a:xfrm>
          <a:prstGeom prst="rect">
            <a:avLst/>
          </a:prstGeom>
        </p:spPr>
      </p:pic>
      <p:cxnSp>
        <p:nvCxnSpPr>
          <p:cNvPr id="78" name="Straight Arrow Connector 77">
            <a:extLst>
              <a:ext uri="{FF2B5EF4-FFF2-40B4-BE49-F238E27FC236}">
                <a16:creationId xmlns:a16="http://schemas.microsoft.com/office/drawing/2014/main" id="{0BA15557-4544-2A42-905A-E562E8EA3635}"/>
              </a:ext>
            </a:extLst>
          </p:cNvPr>
          <p:cNvCxnSpPr>
            <a:cxnSpLocks/>
          </p:cNvCxnSpPr>
          <p:nvPr/>
        </p:nvCxnSpPr>
        <p:spPr>
          <a:xfrm flipH="1">
            <a:off x="4652980" y="5237129"/>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4502F69-46CC-CF40-B038-F34BE3F12ABB}"/>
              </a:ext>
            </a:extLst>
          </p:cNvPr>
          <p:cNvCxnSpPr>
            <a:cxnSpLocks/>
          </p:cNvCxnSpPr>
          <p:nvPr/>
        </p:nvCxnSpPr>
        <p:spPr>
          <a:xfrm flipH="1">
            <a:off x="11491913" y="4875431"/>
            <a:ext cx="552484" cy="55935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87DC1CD1-8E74-C046-840F-0CC64E2B4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1057" y="5488494"/>
            <a:ext cx="696926" cy="725964"/>
          </a:xfrm>
          <a:prstGeom prst="rect">
            <a:avLst/>
          </a:prstGeom>
        </p:spPr>
      </p:pic>
      <p:sp>
        <p:nvSpPr>
          <p:cNvPr id="81" name="Rectangle 80"/>
          <p:cNvSpPr/>
          <p:nvPr/>
        </p:nvSpPr>
        <p:spPr>
          <a:xfrm>
            <a:off x="171154" y="531316"/>
            <a:ext cx="12020846" cy="461665"/>
          </a:xfrm>
          <a:prstGeom prst="rect">
            <a:avLst/>
          </a:prstGeom>
        </p:spPr>
        <p:txBody>
          <a:bodyPr wrap="square">
            <a:spAutoFit/>
          </a:bodyPr>
          <a:lstStyle/>
          <a:p>
            <a:pPr lvl="0"/>
            <a:r>
              <a:rPr lang="en-GB" sz="2400" dirty="0">
                <a:solidFill>
                  <a:srgbClr val="115076"/>
                </a:solidFill>
                <a:latin typeface="Century Gothic" panose="020B0502020202020204" pitchFamily="34" charset="0"/>
              </a:rPr>
              <a:t>For each item check whether it is </a:t>
            </a:r>
            <a:r>
              <a:rPr lang="en-GB" sz="2400" b="1" i="1" dirty="0">
                <a:solidFill>
                  <a:srgbClr val="115076"/>
                </a:solidFill>
                <a:latin typeface="Century Gothic" panose="020B0502020202020204" pitchFamily="34" charset="0"/>
              </a:rPr>
              <a:t>the</a:t>
            </a:r>
            <a:r>
              <a:rPr lang="en-GB" sz="2400" dirty="0">
                <a:solidFill>
                  <a:srgbClr val="115076"/>
                </a:solidFill>
                <a:latin typeface="Century Gothic" panose="020B0502020202020204" pitchFamily="34" charset="0"/>
              </a:rPr>
              <a:t> only one or </a:t>
            </a:r>
            <a:r>
              <a:rPr lang="en-GB" sz="2400" b="1" i="1" dirty="0">
                <a:solidFill>
                  <a:srgbClr val="115076"/>
                </a:solidFill>
                <a:latin typeface="Century Gothic" panose="020B0502020202020204" pitchFamily="34" charset="0"/>
              </a:rPr>
              <a:t>one</a:t>
            </a:r>
            <a:r>
              <a:rPr lang="en-GB" sz="2400" dirty="0">
                <a:solidFill>
                  <a:srgbClr val="115076"/>
                </a:solidFill>
                <a:latin typeface="Century Gothic" panose="020B0502020202020204" pitchFamily="34" charset="0"/>
              </a:rPr>
              <a:t> of many. </a:t>
            </a:r>
          </a:p>
        </p:txBody>
      </p:sp>
      <p:sp>
        <p:nvSpPr>
          <p:cNvPr id="87" name="Action Button: Custom 16">
            <a:hlinkClick r:id="" action="ppaction://noaction" highlightClick="1">
              <a:snd r:embed="rId10" name="media8.wav"/>
            </a:hlinkClick>
            <a:extLst>
              <a:ext uri="{FF2B5EF4-FFF2-40B4-BE49-F238E27FC236}">
                <a16:creationId xmlns:a16="http://schemas.microsoft.com/office/drawing/2014/main" id="{DA5FAA28-0FFE-FD44-82BD-8BEA8CA05A2D}"/>
              </a:ext>
            </a:extLst>
          </p:cNvPr>
          <p:cNvSpPr/>
          <p:nvPr/>
        </p:nvSpPr>
        <p:spPr>
          <a:xfrm>
            <a:off x="1145010" y="1168812"/>
            <a:ext cx="870518" cy="95127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Action Button: Custom 16">
            <a:hlinkClick r:id="" action="ppaction://noaction" highlightClick="1">
              <a:snd r:embed="rId11" name="media9.wav"/>
            </a:hlinkClick>
            <a:extLst>
              <a:ext uri="{FF2B5EF4-FFF2-40B4-BE49-F238E27FC236}">
                <a16:creationId xmlns:a16="http://schemas.microsoft.com/office/drawing/2014/main" id="{DA5FAA28-0FFE-FD44-82BD-8BEA8CA05A2D}"/>
              </a:ext>
            </a:extLst>
          </p:cNvPr>
          <p:cNvSpPr/>
          <p:nvPr/>
        </p:nvSpPr>
        <p:spPr>
          <a:xfrm>
            <a:off x="1145010" y="2225813"/>
            <a:ext cx="870518" cy="95127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Action Button: Custom 16">
            <a:hlinkClick r:id="" action="ppaction://noaction" highlightClick="1">
              <a:snd r:embed="rId12" name="media10.wav"/>
            </a:hlinkClick>
            <a:extLst>
              <a:ext uri="{FF2B5EF4-FFF2-40B4-BE49-F238E27FC236}">
                <a16:creationId xmlns:a16="http://schemas.microsoft.com/office/drawing/2014/main" id="{DA5FAA28-0FFE-FD44-82BD-8BEA8CA05A2D}"/>
              </a:ext>
            </a:extLst>
          </p:cNvPr>
          <p:cNvSpPr/>
          <p:nvPr/>
        </p:nvSpPr>
        <p:spPr>
          <a:xfrm>
            <a:off x="1145010" y="3274695"/>
            <a:ext cx="870518" cy="95127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Action Button: Custom 16">
            <a:hlinkClick r:id="" action="ppaction://noaction" highlightClick="1">
              <a:snd r:embed="rId13" name="media11.wav"/>
            </a:hlinkClick>
            <a:extLst>
              <a:ext uri="{FF2B5EF4-FFF2-40B4-BE49-F238E27FC236}">
                <a16:creationId xmlns:a16="http://schemas.microsoft.com/office/drawing/2014/main" id="{DA5FAA28-0FFE-FD44-82BD-8BEA8CA05A2D}"/>
              </a:ext>
            </a:extLst>
          </p:cNvPr>
          <p:cNvSpPr/>
          <p:nvPr/>
        </p:nvSpPr>
        <p:spPr>
          <a:xfrm>
            <a:off x="1130927" y="4319584"/>
            <a:ext cx="870518" cy="95127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6" name="Action Button: Custom 16">
            <a:hlinkClick r:id="" action="ppaction://noaction" highlightClick="1">
              <a:snd r:embed="rId14" name="media12.wav"/>
            </a:hlinkClick>
            <a:extLst>
              <a:ext uri="{FF2B5EF4-FFF2-40B4-BE49-F238E27FC236}">
                <a16:creationId xmlns:a16="http://schemas.microsoft.com/office/drawing/2014/main" id="{DA5FAA28-0FFE-FD44-82BD-8BEA8CA05A2D}"/>
              </a:ext>
            </a:extLst>
          </p:cNvPr>
          <p:cNvSpPr/>
          <p:nvPr/>
        </p:nvSpPr>
        <p:spPr>
          <a:xfrm>
            <a:off x="1135626" y="5349959"/>
            <a:ext cx="870518" cy="95127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311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5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6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6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73"/>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6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70"/>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7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6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7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78"/>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7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7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77"/>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7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7" grpId="0" animBg="1"/>
      <p:bldP spid="93" grpId="0" animBg="1"/>
      <p:bldP spid="94" grpId="0" animBg="1"/>
      <p:bldP spid="95" grpId="0" animBg="1"/>
      <p:bldP spid="9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841414D-9F6F-5E40-ADF6-D20573CF8AF2}"/>
              </a:ext>
            </a:extLst>
          </p:cNvPr>
          <p:cNvSpPr txBox="1"/>
          <p:nvPr/>
        </p:nvSpPr>
        <p:spPr>
          <a:xfrm>
            <a:off x="361846" y="1785632"/>
            <a:ext cx="5581977" cy="4573560"/>
          </a:xfrm>
          <a:prstGeom prst="rect">
            <a:avLst/>
          </a:prstGeom>
          <a:noFill/>
        </p:spPr>
        <p:txBody>
          <a:bodyPr wrap="none" rtlCol="0">
            <a:spAutoFit/>
          </a:bodyPr>
          <a:lstStyle/>
          <a:p>
            <a:pPr marL="342900" indent="-342900">
              <a:lnSpc>
                <a:spcPct val="130000"/>
              </a:lnSpc>
              <a:buFont typeface="+mj-lt"/>
              <a:buAutoNum type="arabicPeriod"/>
            </a:pPr>
            <a:r>
              <a:rPr lang="en-US" sz="2800" dirty="0">
                <a:solidFill>
                  <a:srgbClr val="115076"/>
                </a:solidFill>
                <a:latin typeface="Century Gothic" panose="020B0502020202020204" pitchFamily="34" charset="0"/>
              </a:rPr>
              <a:t> I have a bottle.</a:t>
            </a:r>
          </a:p>
          <a:p>
            <a:pPr marL="342900" indent="-342900">
              <a:lnSpc>
                <a:spcPct val="130000"/>
              </a:lnSpc>
              <a:buFont typeface="+mj-lt"/>
              <a:buAutoNum type="arabicPeriod"/>
            </a:pPr>
            <a:r>
              <a:rPr lang="en-US" sz="2800" dirty="0">
                <a:solidFill>
                  <a:srgbClr val="115076"/>
                </a:solidFill>
                <a:latin typeface="Century Gothic" panose="020B0502020202020204" pitchFamily="34" charset="0"/>
              </a:rPr>
              <a:t> You have the table.</a:t>
            </a:r>
          </a:p>
          <a:p>
            <a:pPr marL="342900" indent="-342900">
              <a:lnSpc>
                <a:spcPct val="130000"/>
              </a:lnSpc>
              <a:buFont typeface="+mj-lt"/>
              <a:buAutoNum type="arabicPeriod"/>
            </a:pPr>
            <a:r>
              <a:rPr lang="en-US" sz="2800" dirty="0">
                <a:solidFill>
                  <a:srgbClr val="115076"/>
                </a:solidFill>
                <a:latin typeface="Century Gothic" panose="020B0502020202020204" pitchFamily="34" charset="0"/>
              </a:rPr>
              <a:t> What is the </a:t>
            </a:r>
            <a:r>
              <a:rPr lang="en-US" sz="2800" dirty="0" err="1">
                <a:solidFill>
                  <a:srgbClr val="115076"/>
                </a:solidFill>
                <a:latin typeface="Century Gothic" panose="020B0502020202020204" pitchFamily="34" charset="0"/>
              </a:rPr>
              <a:t>colour</a:t>
            </a:r>
            <a:r>
              <a:rPr lang="en-US" sz="2800" dirty="0">
                <a:solidFill>
                  <a:srgbClr val="115076"/>
                </a:solidFill>
                <a:latin typeface="Century Gothic" panose="020B0502020202020204" pitchFamily="34" charset="0"/>
              </a:rPr>
              <a:t>?</a:t>
            </a:r>
          </a:p>
          <a:p>
            <a:pPr marL="342900" indent="-342900">
              <a:lnSpc>
                <a:spcPct val="130000"/>
              </a:lnSpc>
              <a:buFont typeface="+mj-lt"/>
              <a:buAutoNum type="arabicPeriod"/>
            </a:pPr>
            <a:r>
              <a:rPr lang="en-US" sz="2800" dirty="0">
                <a:solidFill>
                  <a:srgbClr val="115076"/>
                </a:solidFill>
                <a:latin typeface="Century Gothic" panose="020B0502020202020204" pitchFamily="34" charset="0"/>
              </a:rPr>
              <a:t> The woman has a boyfriend.</a:t>
            </a:r>
          </a:p>
          <a:p>
            <a:pPr marL="342900" indent="-342900">
              <a:lnSpc>
                <a:spcPct val="130000"/>
              </a:lnSpc>
              <a:buFont typeface="+mj-lt"/>
              <a:buAutoNum type="arabicPeriod"/>
            </a:pPr>
            <a:r>
              <a:rPr lang="en-US" sz="2800" dirty="0">
                <a:solidFill>
                  <a:srgbClr val="115076"/>
                </a:solidFill>
                <a:latin typeface="Century Gothic" panose="020B0502020202020204" pitchFamily="34" charset="0"/>
              </a:rPr>
              <a:t> Where is the place?</a:t>
            </a:r>
          </a:p>
          <a:p>
            <a:pPr marL="342900" indent="-342900">
              <a:lnSpc>
                <a:spcPct val="130000"/>
              </a:lnSpc>
              <a:buFont typeface="+mj-lt"/>
              <a:buAutoNum type="arabicPeriod"/>
            </a:pPr>
            <a:r>
              <a:rPr lang="en-US" sz="2800" dirty="0">
                <a:solidFill>
                  <a:srgbClr val="115076"/>
                </a:solidFill>
                <a:latin typeface="Century Gothic" panose="020B0502020202020204" pitchFamily="34" charset="0"/>
              </a:rPr>
              <a:t> Who is the guest?</a:t>
            </a:r>
          </a:p>
          <a:p>
            <a:pPr marL="342900" indent="-342900">
              <a:lnSpc>
                <a:spcPct val="130000"/>
              </a:lnSpc>
              <a:buFont typeface="+mj-lt"/>
              <a:buAutoNum type="arabicPeriod"/>
            </a:pPr>
            <a:r>
              <a:rPr lang="en-US" sz="2800" dirty="0">
                <a:solidFill>
                  <a:srgbClr val="115076"/>
                </a:solidFill>
                <a:latin typeface="Century Gothic" panose="020B0502020202020204" pitchFamily="34" charset="0"/>
              </a:rPr>
              <a:t> The man has a football.</a:t>
            </a:r>
          </a:p>
          <a:p>
            <a:pPr marL="342900" indent="-342900">
              <a:lnSpc>
                <a:spcPct val="130000"/>
              </a:lnSpc>
              <a:buFont typeface="+mj-lt"/>
              <a:buAutoNum type="arabicPeriod"/>
            </a:pPr>
            <a:r>
              <a:rPr lang="en-US" sz="2800" dirty="0">
                <a:solidFill>
                  <a:srgbClr val="115076"/>
                </a:solidFill>
                <a:latin typeface="Century Gothic" panose="020B0502020202020204" pitchFamily="34" charset="0"/>
              </a:rPr>
              <a:t> You are a human being.</a:t>
            </a:r>
          </a:p>
        </p:txBody>
      </p:sp>
      <p:sp>
        <p:nvSpPr>
          <p:cNvPr id="7" name="TextBox 6">
            <a:extLst>
              <a:ext uri="{FF2B5EF4-FFF2-40B4-BE49-F238E27FC236}">
                <a16:creationId xmlns:a16="http://schemas.microsoft.com/office/drawing/2014/main" id="{2BE869FF-F3C2-7D47-BB54-1D9DCE6C7B1C}"/>
              </a:ext>
            </a:extLst>
          </p:cNvPr>
          <p:cNvSpPr txBox="1"/>
          <p:nvPr/>
        </p:nvSpPr>
        <p:spPr>
          <a:xfrm>
            <a:off x="6913946" y="1785632"/>
            <a:ext cx="4137671"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Ich </a:t>
            </a:r>
            <a:r>
              <a:rPr lang="en-US" sz="2800" b="1" dirty="0" err="1">
                <a:solidFill>
                  <a:srgbClr val="115076"/>
                </a:solidFill>
                <a:latin typeface="Century Gothic" panose="020B0502020202020204" pitchFamily="34" charset="0"/>
              </a:rPr>
              <a:t>habe</a:t>
            </a:r>
            <a:r>
              <a:rPr lang="en-US" sz="2800" b="1" dirty="0">
                <a:solidFill>
                  <a:srgbClr val="115076"/>
                </a:solidFill>
                <a:latin typeface="Century Gothic" panose="020B0502020202020204" pitchFamily="34" charset="0"/>
              </a:rPr>
              <a:t> </a:t>
            </a:r>
            <a:r>
              <a:rPr lang="en-US" sz="2800" b="1" dirty="0" err="1">
                <a:solidFill>
                  <a:srgbClr val="DAA520"/>
                </a:solidFill>
                <a:latin typeface="Century Gothic" panose="020B0502020202020204" pitchFamily="34" charset="0"/>
              </a:rPr>
              <a:t>eine</a:t>
            </a:r>
            <a:r>
              <a:rPr lang="en-US" sz="2800" b="1" dirty="0">
                <a:solidFill>
                  <a:srgbClr val="115076"/>
                </a:solidFill>
                <a:latin typeface="Century Gothic" panose="020B0502020202020204" pitchFamily="34" charset="0"/>
              </a:rPr>
              <a:t> </a:t>
            </a:r>
            <a:r>
              <a:rPr lang="en-US" sz="2800" b="1" dirty="0" err="1">
                <a:solidFill>
                  <a:srgbClr val="115076"/>
                </a:solidFill>
                <a:latin typeface="Century Gothic" panose="020B0502020202020204" pitchFamily="34" charset="0"/>
              </a:rPr>
              <a:t>Flasche</a:t>
            </a:r>
            <a:r>
              <a:rPr lang="en-US" sz="2800" b="1" dirty="0">
                <a:solidFill>
                  <a:srgbClr val="115076"/>
                </a:solidFill>
                <a:latin typeface="Century Gothic" panose="020B0502020202020204" pitchFamily="34" charset="0"/>
              </a:rPr>
              <a:t>.</a:t>
            </a:r>
          </a:p>
        </p:txBody>
      </p:sp>
      <p:sp>
        <p:nvSpPr>
          <p:cNvPr id="8" name="TextBox 7">
            <a:extLst>
              <a:ext uri="{FF2B5EF4-FFF2-40B4-BE49-F238E27FC236}">
                <a16:creationId xmlns:a16="http://schemas.microsoft.com/office/drawing/2014/main" id="{CF1835E0-8861-5947-BA40-AC043FCB842C}"/>
              </a:ext>
            </a:extLst>
          </p:cNvPr>
          <p:cNvSpPr txBox="1"/>
          <p:nvPr/>
        </p:nvSpPr>
        <p:spPr>
          <a:xfrm>
            <a:off x="6921654" y="2360994"/>
            <a:ext cx="3291286"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Du hast </a:t>
            </a:r>
            <a:r>
              <a:rPr lang="en-US" sz="2800" b="1" dirty="0">
                <a:solidFill>
                  <a:srgbClr val="DAA520"/>
                </a:solidFill>
                <a:latin typeface="Century Gothic" panose="020B0502020202020204" pitchFamily="34" charset="0"/>
              </a:rPr>
              <a:t>den</a:t>
            </a:r>
            <a:r>
              <a:rPr lang="en-US" sz="2800" b="1" dirty="0">
                <a:solidFill>
                  <a:srgbClr val="115076"/>
                </a:solidFill>
                <a:latin typeface="Century Gothic" panose="020B0502020202020204" pitchFamily="34" charset="0"/>
              </a:rPr>
              <a:t> Tisch.</a:t>
            </a:r>
          </a:p>
        </p:txBody>
      </p:sp>
      <p:sp>
        <p:nvSpPr>
          <p:cNvPr id="9" name="TextBox 8">
            <a:extLst>
              <a:ext uri="{FF2B5EF4-FFF2-40B4-BE49-F238E27FC236}">
                <a16:creationId xmlns:a16="http://schemas.microsoft.com/office/drawing/2014/main" id="{20DCAFDC-0E83-B547-9F7F-8294E25206DD}"/>
              </a:ext>
            </a:extLst>
          </p:cNvPr>
          <p:cNvSpPr txBox="1"/>
          <p:nvPr/>
        </p:nvSpPr>
        <p:spPr>
          <a:xfrm>
            <a:off x="6921654" y="2921328"/>
            <a:ext cx="3316934"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Was </a:t>
            </a:r>
            <a:r>
              <a:rPr lang="en-US" sz="2800" b="1" dirty="0" err="1">
                <a:solidFill>
                  <a:srgbClr val="115076"/>
                </a:solidFill>
                <a:latin typeface="Century Gothic" panose="020B0502020202020204" pitchFamily="34" charset="0"/>
              </a:rPr>
              <a:t>ist</a:t>
            </a:r>
            <a:r>
              <a:rPr lang="en-US" sz="2800" b="1" dirty="0">
                <a:solidFill>
                  <a:srgbClr val="115076"/>
                </a:solidFill>
                <a:latin typeface="Century Gothic" panose="020B0502020202020204" pitchFamily="34" charset="0"/>
              </a:rPr>
              <a:t> </a:t>
            </a:r>
            <a:r>
              <a:rPr lang="en-US" sz="2800" b="1" dirty="0">
                <a:solidFill>
                  <a:srgbClr val="DAA520"/>
                </a:solidFill>
                <a:latin typeface="Century Gothic" panose="020B0502020202020204" pitchFamily="34" charset="0"/>
              </a:rPr>
              <a:t>die</a:t>
            </a:r>
            <a:r>
              <a:rPr lang="en-US" sz="2800" b="1" dirty="0">
                <a:solidFill>
                  <a:srgbClr val="115076"/>
                </a:solidFill>
                <a:latin typeface="Century Gothic" panose="020B0502020202020204" pitchFamily="34" charset="0"/>
              </a:rPr>
              <a:t> </a:t>
            </a:r>
            <a:r>
              <a:rPr lang="en-US" sz="2800" b="1" dirty="0" err="1">
                <a:solidFill>
                  <a:srgbClr val="115076"/>
                </a:solidFill>
                <a:latin typeface="Century Gothic" panose="020B0502020202020204" pitchFamily="34" charset="0"/>
              </a:rPr>
              <a:t>Farbe</a:t>
            </a:r>
            <a:r>
              <a:rPr lang="en-US" sz="2800" b="1" dirty="0">
                <a:solidFill>
                  <a:srgbClr val="115076"/>
                </a:solidFill>
                <a:latin typeface="Century Gothic" panose="020B0502020202020204" pitchFamily="34" charset="0"/>
              </a:rPr>
              <a:t>?</a:t>
            </a:r>
          </a:p>
        </p:txBody>
      </p:sp>
      <p:sp>
        <p:nvSpPr>
          <p:cNvPr id="10" name="TextBox 9">
            <a:extLst>
              <a:ext uri="{FF2B5EF4-FFF2-40B4-BE49-F238E27FC236}">
                <a16:creationId xmlns:a16="http://schemas.microsoft.com/office/drawing/2014/main" id="{9847330B-43F5-5046-9A7B-6C18F754FA37}"/>
              </a:ext>
            </a:extLst>
          </p:cNvPr>
          <p:cNvSpPr txBox="1"/>
          <p:nvPr/>
        </p:nvSpPr>
        <p:spPr>
          <a:xfrm>
            <a:off x="6921654" y="3498246"/>
            <a:ext cx="4716356"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Die Frau hat </a:t>
            </a:r>
            <a:r>
              <a:rPr lang="en-US" sz="2800" b="1" dirty="0" err="1">
                <a:solidFill>
                  <a:srgbClr val="DAA520"/>
                </a:solidFill>
                <a:latin typeface="Century Gothic" panose="020B0502020202020204" pitchFamily="34" charset="0"/>
              </a:rPr>
              <a:t>einen</a:t>
            </a:r>
            <a:r>
              <a:rPr lang="en-US" sz="2800" b="1" dirty="0">
                <a:solidFill>
                  <a:srgbClr val="115076"/>
                </a:solidFill>
                <a:latin typeface="Century Gothic" panose="020B0502020202020204" pitchFamily="34" charset="0"/>
              </a:rPr>
              <a:t> Freund.</a:t>
            </a:r>
          </a:p>
        </p:txBody>
      </p:sp>
      <p:sp>
        <p:nvSpPr>
          <p:cNvPr id="11" name="TextBox 10">
            <a:extLst>
              <a:ext uri="{FF2B5EF4-FFF2-40B4-BE49-F238E27FC236}">
                <a16:creationId xmlns:a16="http://schemas.microsoft.com/office/drawing/2014/main" id="{A779B9E8-4BD1-C740-8C84-C49AF4C04A90}"/>
              </a:ext>
            </a:extLst>
          </p:cNvPr>
          <p:cNvSpPr txBox="1"/>
          <p:nvPr/>
        </p:nvSpPr>
        <p:spPr>
          <a:xfrm>
            <a:off x="6921655" y="4045643"/>
            <a:ext cx="2699778"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Wo </a:t>
            </a:r>
            <a:r>
              <a:rPr lang="en-US" sz="2800" b="1" dirty="0" err="1">
                <a:solidFill>
                  <a:srgbClr val="115076"/>
                </a:solidFill>
                <a:latin typeface="Century Gothic" panose="020B0502020202020204" pitchFamily="34" charset="0"/>
              </a:rPr>
              <a:t>ist</a:t>
            </a:r>
            <a:r>
              <a:rPr lang="en-US" sz="2800" b="1" dirty="0">
                <a:solidFill>
                  <a:srgbClr val="115076"/>
                </a:solidFill>
                <a:latin typeface="Century Gothic" panose="020B0502020202020204" pitchFamily="34" charset="0"/>
              </a:rPr>
              <a:t> </a:t>
            </a:r>
            <a:r>
              <a:rPr lang="en-US" sz="2800" b="1" dirty="0">
                <a:solidFill>
                  <a:srgbClr val="DAA520"/>
                </a:solidFill>
                <a:latin typeface="Century Gothic" panose="020B0502020202020204" pitchFamily="34" charset="0"/>
              </a:rPr>
              <a:t>der </a:t>
            </a:r>
            <a:r>
              <a:rPr lang="en-US" sz="2800" b="1" dirty="0">
                <a:solidFill>
                  <a:srgbClr val="115076"/>
                </a:solidFill>
                <a:latin typeface="Century Gothic" panose="020B0502020202020204" pitchFamily="34" charset="0"/>
              </a:rPr>
              <a:t>Ort?</a:t>
            </a:r>
          </a:p>
        </p:txBody>
      </p:sp>
      <p:sp>
        <p:nvSpPr>
          <p:cNvPr id="12" name="TextBox 11">
            <a:extLst>
              <a:ext uri="{FF2B5EF4-FFF2-40B4-BE49-F238E27FC236}">
                <a16:creationId xmlns:a16="http://schemas.microsoft.com/office/drawing/2014/main" id="{774CA05F-45B0-0D4A-B7A8-BC42C17CECE7}"/>
              </a:ext>
            </a:extLst>
          </p:cNvPr>
          <p:cNvSpPr txBox="1"/>
          <p:nvPr/>
        </p:nvSpPr>
        <p:spPr>
          <a:xfrm>
            <a:off x="6921654" y="4568818"/>
            <a:ext cx="3095719" cy="523220"/>
          </a:xfrm>
          <a:prstGeom prst="rect">
            <a:avLst/>
          </a:prstGeom>
          <a:noFill/>
        </p:spPr>
        <p:txBody>
          <a:bodyPr wrap="none" rtlCol="0">
            <a:spAutoFit/>
          </a:bodyPr>
          <a:lstStyle/>
          <a:p>
            <a:r>
              <a:rPr lang="en-US" sz="2800" b="1" dirty="0" err="1">
                <a:solidFill>
                  <a:srgbClr val="115076"/>
                </a:solidFill>
                <a:latin typeface="Century Gothic" panose="020B0502020202020204" pitchFamily="34" charset="0"/>
              </a:rPr>
              <a:t>Wer</a:t>
            </a:r>
            <a:r>
              <a:rPr lang="en-US" sz="2800" b="1" dirty="0">
                <a:solidFill>
                  <a:srgbClr val="115076"/>
                </a:solidFill>
                <a:latin typeface="Century Gothic" panose="020B0502020202020204" pitchFamily="34" charset="0"/>
              </a:rPr>
              <a:t> </a:t>
            </a:r>
            <a:r>
              <a:rPr lang="en-US" sz="2800" b="1" dirty="0" err="1">
                <a:solidFill>
                  <a:srgbClr val="115076"/>
                </a:solidFill>
                <a:latin typeface="Century Gothic" panose="020B0502020202020204" pitchFamily="34" charset="0"/>
              </a:rPr>
              <a:t>ist</a:t>
            </a:r>
            <a:r>
              <a:rPr lang="en-US" sz="2800" b="1" dirty="0">
                <a:solidFill>
                  <a:srgbClr val="115076"/>
                </a:solidFill>
                <a:latin typeface="Century Gothic" panose="020B0502020202020204" pitchFamily="34" charset="0"/>
              </a:rPr>
              <a:t> </a:t>
            </a:r>
            <a:r>
              <a:rPr lang="en-US" sz="2800" b="1" dirty="0">
                <a:solidFill>
                  <a:srgbClr val="DAA520"/>
                </a:solidFill>
                <a:latin typeface="Century Gothic" panose="020B0502020202020204" pitchFamily="34" charset="0"/>
              </a:rPr>
              <a:t>der</a:t>
            </a:r>
            <a:r>
              <a:rPr lang="en-US" sz="2800" b="1" dirty="0">
                <a:solidFill>
                  <a:srgbClr val="115076"/>
                </a:solidFill>
                <a:latin typeface="Century Gothic" panose="020B0502020202020204" pitchFamily="34" charset="0"/>
              </a:rPr>
              <a:t> </a:t>
            </a:r>
            <a:r>
              <a:rPr lang="en-US" sz="2800" b="1" dirty="0" err="1">
                <a:solidFill>
                  <a:srgbClr val="115076"/>
                </a:solidFill>
                <a:latin typeface="Century Gothic" panose="020B0502020202020204" pitchFamily="34" charset="0"/>
              </a:rPr>
              <a:t>Gast</a:t>
            </a:r>
            <a:r>
              <a:rPr lang="en-US" sz="2800" b="1" dirty="0">
                <a:solidFill>
                  <a:srgbClr val="115076"/>
                </a:solidFill>
                <a:latin typeface="Century Gothic" panose="020B0502020202020204" pitchFamily="34" charset="0"/>
              </a:rPr>
              <a:t>?</a:t>
            </a:r>
          </a:p>
        </p:txBody>
      </p:sp>
      <p:sp>
        <p:nvSpPr>
          <p:cNvPr id="13" name="TextBox 12">
            <a:extLst>
              <a:ext uri="{FF2B5EF4-FFF2-40B4-BE49-F238E27FC236}">
                <a16:creationId xmlns:a16="http://schemas.microsoft.com/office/drawing/2014/main" id="{EC826697-08F3-B34A-81C8-94DEFBB3B79A}"/>
              </a:ext>
            </a:extLst>
          </p:cNvPr>
          <p:cNvSpPr txBox="1"/>
          <p:nvPr/>
        </p:nvSpPr>
        <p:spPr>
          <a:xfrm>
            <a:off x="6913946" y="5122522"/>
            <a:ext cx="5093061"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Der Mann hat </a:t>
            </a:r>
            <a:r>
              <a:rPr lang="en-US" sz="2800" b="1" dirty="0" err="1">
                <a:solidFill>
                  <a:srgbClr val="DAA520"/>
                </a:solidFill>
                <a:latin typeface="Century Gothic" panose="020B0502020202020204" pitchFamily="34" charset="0"/>
              </a:rPr>
              <a:t>einen</a:t>
            </a:r>
            <a:r>
              <a:rPr lang="en-US" sz="2800" b="1" dirty="0">
                <a:solidFill>
                  <a:srgbClr val="115076"/>
                </a:solidFill>
                <a:latin typeface="Century Gothic" panose="020B0502020202020204" pitchFamily="34" charset="0"/>
              </a:rPr>
              <a:t> </a:t>
            </a:r>
            <a:r>
              <a:rPr lang="en-US" sz="2800" b="1" dirty="0" err="1">
                <a:solidFill>
                  <a:srgbClr val="115076"/>
                </a:solidFill>
                <a:latin typeface="Century Gothic" panose="020B0502020202020204" pitchFamily="34" charset="0"/>
              </a:rPr>
              <a:t>Fußball</a:t>
            </a:r>
            <a:r>
              <a:rPr lang="en-US" sz="2800" dirty="0">
                <a:solidFill>
                  <a:srgbClr val="115076"/>
                </a:solidFill>
                <a:latin typeface="Century Gothic" panose="020B0502020202020204" pitchFamily="34" charset="0"/>
              </a:rPr>
              <a:t>.</a:t>
            </a:r>
          </a:p>
        </p:txBody>
      </p:sp>
      <p:sp>
        <p:nvSpPr>
          <p:cNvPr id="14" name="TextBox 13">
            <a:extLst>
              <a:ext uri="{FF2B5EF4-FFF2-40B4-BE49-F238E27FC236}">
                <a16:creationId xmlns:a16="http://schemas.microsoft.com/office/drawing/2014/main" id="{E95B7CDB-154E-DF40-947E-5F9B447F5751}"/>
              </a:ext>
            </a:extLst>
          </p:cNvPr>
          <p:cNvSpPr txBox="1"/>
          <p:nvPr/>
        </p:nvSpPr>
        <p:spPr>
          <a:xfrm>
            <a:off x="6921655" y="5676226"/>
            <a:ext cx="3552576"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Du </a:t>
            </a:r>
            <a:r>
              <a:rPr lang="en-US" sz="2800" b="1" dirty="0" err="1">
                <a:solidFill>
                  <a:srgbClr val="115076"/>
                </a:solidFill>
                <a:latin typeface="Century Gothic" panose="020B0502020202020204" pitchFamily="34" charset="0"/>
              </a:rPr>
              <a:t>bist</a:t>
            </a:r>
            <a:r>
              <a:rPr lang="en-US" sz="2800" b="1" dirty="0">
                <a:solidFill>
                  <a:srgbClr val="115076"/>
                </a:solidFill>
                <a:latin typeface="Century Gothic" panose="020B0502020202020204" pitchFamily="34" charset="0"/>
              </a:rPr>
              <a:t> </a:t>
            </a:r>
            <a:r>
              <a:rPr lang="en-US" sz="2800" b="1" dirty="0" err="1">
                <a:solidFill>
                  <a:srgbClr val="DAA520"/>
                </a:solidFill>
                <a:latin typeface="Century Gothic" panose="020B0502020202020204" pitchFamily="34" charset="0"/>
              </a:rPr>
              <a:t>ein</a:t>
            </a:r>
            <a:r>
              <a:rPr lang="en-US" sz="2800" b="1" dirty="0">
                <a:solidFill>
                  <a:srgbClr val="115076"/>
                </a:solidFill>
                <a:latin typeface="Century Gothic" panose="020B0502020202020204" pitchFamily="34" charset="0"/>
              </a:rPr>
              <a:t> Mensch.</a:t>
            </a:r>
          </a:p>
        </p:txBody>
      </p:sp>
      <p:sp>
        <p:nvSpPr>
          <p:cNvPr id="15" name="Rectangle 14"/>
          <p:cNvSpPr/>
          <p:nvPr/>
        </p:nvSpPr>
        <p:spPr>
          <a:xfrm>
            <a:off x="361846" y="1053124"/>
            <a:ext cx="5407249" cy="732508"/>
          </a:xfrm>
          <a:prstGeom prst="rect">
            <a:avLst/>
          </a:prstGeom>
        </p:spPr>
        <p:txBody>
          <a:bodyPr wrap="none">
            <a:spAutoFit/>
          </a:bodyPr>
          <a:lstStyle/>
          <a:p>
            <a:pPr>
              <a:lnSpc>
                <a:spcPct val="130000"/>
              </a:lnSpc>
            </a:pPr>
            <a:r>
              <a:rPr lang="en-US" sz="3200" b="1" dirty="0" err="1">
                <a:solidFill>
                  <a:srgbClr val="115076"/>
                </a:solidFill>
                <a:latin typeface="Century Gothic" panose="020B0502020202020204" pitchFamily="34" charset="0"/>
              </a:rPr>
              <a:t>Beispiel</a:t>
            </a:r>
            <a:r>
              <a:rPr lang="en-US" sz="3200" dirty="0">
                <a:solidFill>
                  <a:srgbClr val="115076"/>
                </a:solidFill>
                <a:latin typeface="Century Gothic" panose="020B0502020202020204" pitchFamily="34" charset="0"/>
              </a:rPr>
              <a:t>: 1. I have a bottle.</a:t>
            </a:r>
          </a:p>
        </p:txBody>
      </p:sp>
      <p:sp>
        <p:nvSpPr>
          <p:cNvPr id="16" name="TextBox 15">
            <a:extLst>
              <a:ext uri="{FF2B5EF4-FFF2-40B4-BE49-F238E27FC236}">
                <a16:creationId xmlns:a16="http://schemas.microsoft.com/office/drawing/2014/main" id="{2BE869FF-F3C2-7D47-BB54-1D9DCE6C7B1C}"/>
              </a:ext>
            </a:extLst>
          </p:cNvPr>
          <p:cNvSpPr txBox="1"/>
          <p:nvPr/>
        </p:nvSpPr>
        <p:spPr>
          <a:xfrm>
            <a:off x="6913945" y="1168765"/>
            <a:ext cx="4137671" cy="523220"/>
          </a:xfrm>
          <a:prstGeom prst="rect">
            <a:avLst/>
          </a:prstGeom>
          <a:noFill/>
        </p:spPr>
        <p:txBody>
          <a:bodyPr wrap="none" rtlCol="0">
            <a:spAutoFit/>
          </a:bodyPr>
          <a:lstStyle/>
          <a:p>
            <a:r>
              <a:rPr lang="en-US" sz="2800" b="1" dirty="0">
                <a:solidFill>
                  <a:srgbClr val="115076"/>
                </a:solidFill>
                <a:latin typeface="Century Gothic" panose="020B0502020202020204" pitchFamily="34" charset="0"/>
              </a:rPr>
              <a:t>Ich </a:t>
            </a:r>
            <a:r>
              <a:rPr lang="en-US" sz="2800" b="1" dirty="0" err="1">
                <a:solidFill>
                  <a:srgbClr val="115076"/>
                </a:solidFill>
                <a:latin typeface="Century Gothic" panose="020B0502020202020204" pitchFamily="34" charset="0"/>
              </a:rPr>
              <a:t>habe</a:t>
            </a:r>
            <a:r>
              <a:rPr lang="en-US" sz="2800" b="1" dirty="0">
                <a:solidFill>
                  <a:srgbClr val="115076"/>
                </a:solidFill>
                <a:latin typeface="Century Gothic" panose="020B0502020202020204" pitchFamily="34" charset="0"/>
              </a:rPr>
              <a:t> </a:t>
            </a:r>
            <a:r>
              <a:rPr lang="en-US" sz="2800" b="1" dirty="0" err="1">
                <a:solidFill>
                  <a:srgbClr val="DAA520"/>
                </a:solidFill>
                <a:latin typeface="Century Gothic" panose="020B0502020202020204" pitchFamily="34" charset="0"/>
              </a:rPr>
              <a:t>eine</a:t>
            </a:r>
            <a:r>
              <a:rPr lang="en-US" sz="2800" b="1" dirty="0">
                <a:solidFill>
                  <a:srgbClr val="115076"/>
                </a:solidFill>
                <a:latin typeface="Century Gothic" panose="020B0502020202020204" pitchFamily="34" charset="0"/>
              </a:rPr>
              <a:t> </a:t>
            </a:r>
            <a:r>
              <a:rPr lang="en-US" sz="2800" b="1" dirty="0" err="1">
                <a:solidFill>
                  <a:srgbClr val="115076"/>
                </a:solidFill>
                <a:latin typeface="Century Gothic" panose="020B0502020202020204" pitchFamily="34" charset="0"/>
              </a:rPr>
              <a:t>Flasche</a:t>
            </a:r>
            <a:r>
              <a:rPr lang="en-US" sz="2800" b="1" dirty="0">
                <a:solidFill>
                  <a:srgbClr val="115076"/>
                </a:solidFill>
                <a:latin typeface="Century Gothic" panose="020B0502020202020204" pitchFamily="34" charset="0"/>
              </a:rPr>
              <a:t>.</a:t>
            </a:r>
          </a:p>
        </p:txBody>
      </p:sp>
    </p:spTree>
    <p:extLst>
      <p:ext uri="{BB962C8B-B14F-4D97-AF65-F5344CB8AC3E}">
        <p14:creationId xmlns:p14="http://schemas.microsoft.com/office/powerpoint/2010/main" val="415448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schreiben</a:t>
            </a:r>
            <a:endParaRPr lang="en-GB" b="1" dirty="0">
              <a:solidFill>
                <a:prstClr val="white"/>
              </a:solidFill>
              <a:latin typeface="Century Gothic" panose="020B0502020202020204" pitchFamily="34" charset="0"/>
            </a:endParaRPr>
          </a:p>
        </p:txBody>
      </p:sp>
      <p:sp>
        <p:nvSpPr>
          <p:cNvPr id="6" name="Rectangle 5"/>
          <p:cNvSpPr/>
          <p:nvPr/>
        </p:nvSpPr>
        <p:spPr>
          <a:xfrm>
            <a:off x="4471140" y="1318286"/>
            <a:ext cx="4895892"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sit_t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all__n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447010" y="2136715"/>
            <a:ext cx="4556055"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d_nkt</a:t>
            </a:r>
            <a:r>
              <a:rPr lang="en-GB" sz="3200" dirty="0">
                <a:solidFill>
                  <a:srgbClr val="115076"/>
                </a:solidFill>
                <a:latin typeface="Century Gothic" panose="020B0502020202020204" pitchFamily="34" charset="0"/>
              </a:rPr>
              <a:t> ’W_s</a:t>
            </a:r>
            <a:r>
              <a:rPr lang="en-GB" sz="3200" b="1" dirty="0">
                <a:solidFill>
                  <a:srgbClr val="115076"/>
                </a:solidFill>
                <a:latin typeface="Century Gothic" panose="020B0502020202020204" pitchFamily="34" charset="0"/>
              </a:rPr>
              <a:t>?</a:t>
            </a:r>
            <a:r>
              <a:rPr lang="en-GB" sz="3200" dirty="0">
                <a:solidFill>
                  <a:srgbClr val="115076"/>
                </a:solidFill>
                <a:latin typeface="Century Gothic" panose="020B0502020202020204" pitchFamily="34" charset="0"/>
              </a:rPr>
              <a:t>!’ </a:t>
            </a:r>
          </a:p>
        </p:txBody>
      </p:sp>
      <p:sp>
        <p:nvSpPr>
          <p:cNvPr id="8" name="Rectangle 7"/>
          <p:cNvSpPr/>
          <p:nvPr/>
        </p:nvSpPr>
        <p:spPr>
          <a:xfrm>
            <a:off x="4471140" y="2943233"/>
            <a:ext cx="5277407"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__n </a:t>
            </a:r>
            <a:r>
              <a:rPr lang="en-GB" sz="3200" dirty="0" err="1">
                <a:solidFill>
                  <a:srgbClr val="115076"/>
                </a:solidFill>
                <a:latin typeface="Century Gothic" panose="020B0502020202020204" pitchFamily="34" charset="0"/>
              </a:rPr>
              <a:t>Z_mmer</a:t>
            </a:r>
            <a:r>
              <a:rPr lang="en-GB" sz="3200" dirty="0">
                <a:solidFill>
                  <a:srgbClr val="115076"/>
                </a:solidFill>
                <a:latin typeface="Century Gothic" panose="020B0502020202020204" pitchFamily="34" charset="0"/>
              </a:rPr>
              <a:t>.</a:t>
            </a:r>
          </a:p>
        </p:txBody>
      </p:sp>
      <p:sp>
        <p:nvSpPr>
          <p:cNvPr id="9" name="Rectangle 8"/>
          <p:cNvSpPr/>
          <p:nvPr/>
        </p:nvSpPr>
        <p:spPr>
          <a:xfrm>
            <a:off x="4471140" y="3806837"/>
            <a:ext cx="5780750"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a:t>
            </a:r>
            <a:r>
              <a:rPr lang="en-GB" sz="3200" dirty="0">
                <a:solidFill>
                  <a:srgbClr val="115076"/>
                </a:solidFill>
                <a:latin typeface="Century Gothic" panose="020B0502020202020204" pitchFamily="34" charset="0"/>
              </a:rPr>
              <a:t>_ </a:t>
            </a:r>
            <a:r>
              <a:rPr lang="en-GB" sz="3200" dirty="0" err="1">
                <a:solidFill>
                  <a:srgbClr val="115076"/>
                </a:solidFill>
                <a:latin typeface="Century Gothic" panose="020B0502020202020204" pitchFamily="34" charset="0"/>
              </a:rPr>
              <a:t>innt</a:t>
            </a:r>
            <a:r>
              <a:rPr lang="en-GB" sz="3200" dirty="0">
                <a:solidFill>
                  <a:srgbClr val="115076"/>
                </a:solidFill>
                <a:latin typeface="Century Gothic" panose="020B0502020202020204" pitchFamily="34" charset="0"/>
              </a:rPr>
              <a:t> __n </a:t>
            </a:r>
            <a:r>
              <a:rPr lang="en-GB" sz="3200" dirty="0" err="1">
                <a:solidFill>
                  <a:srgbClr val="115076"/>
                </a:solidFill>
                <a:latin typeface="Century Gothic" panose="020B0502020202020204" pitchFamily="34" charset="0"/>
              </a:rPr>
              <a:t>B_tt</a:t>
            </a:r>
            <a:r>
              <a:rPr lang="en-GB" sz="3200" dirty="0">
                <a:solidFill>
                  <a:srgbClr val="115076"/>
                </a:solidFill>
                <a:latin typeface="Century Gothic" panose="020B0502020202020204" pitchFamily="34" charset="0"/>
              </a:rPr>
              <a:t>.</a:t>
            </a:r>
          </a:p>
        </p:txBody>
      </p:sp>
      <p:sp>
        <p:nvSpPr>
          <p:cNvPr id="10" name="Rectangle 9"/>
          <p:cNvSpPr/>
          <p:nvPr/>
        </p:nvSpPr>
        <p:spPr>
          <a:xfrm>
            <a:off x="4509816" y="4546359"/>
            <a:ext cx="4892686"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a:t>
            </a:r>
            <a:r>
              <a:rPr lang="en-GB" sz="3200" dirty="0" err="1">
                <a:solidFill>
                  <a:srgbClr val="115076"/>
                </a:solidFill>
                <a:latin typeface="Century Gothic" panose="020B0502020202020204" pitchFamily="34" charset="0"/>
              </a:rPr>
              <a:t>h_t</a:t>
            </a:r>
            <a:r>
              <a:rPr lang="en-GB" sz="3200" dirty="0">
                <a:solidFill>
                  <a:srgbClr val="115076"/>
                </a:solidFill>
                <a:latin typeface="Century Gothic" panose="020B0502020202020204" pitchFamily="34" charset="0"/>
              </a:rPr>
              <a:t> __</a:t>
            </a:r>
            <a:r>
              <a:rPr lang="en-GB" sz="3200" dirty="0" err="1">
                <a:solidFill>
                  <a:srgbClr val="115076"/>
                </a:solidFill>
                <a:latin typeface="Century Gothic" panose="020B0502020202020204" pitchFamily="34" charset="0"/>
              </a:rPr>
              <a:t>nen</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G_st</a:t>
            </a:r>
            <a:r>
              <a:rPr lang="en-GB" sz="3200" dirty="0">
                <a:solidFill>
                  <a:srgbClr val="115076"/>
                </a:solidFill>
                <a:latin typeface="Century Gothic" panose="020B0502020202020204" pitchFamily="34" charset="0"/>
              </a:rPr>
              <a:t>.</a:t>
            </a:r>
          </a:p>
        </p:txBody>
      </p:sp>
      <p:sp>
        <p:nvSpPr>
          <p:cNvPr id="11" name="Rectangle 10"/>
          <p:cNvSpPr/>
          <p:nvPr/>
        </p:nvSpPr>
        <p:spPr>
          <a:xfrm>
            <a:off x="4471140" y="5458606"/>
            <a:ext cx="5178021"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s_gt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t>
            </a:r>
            <a:r>
              <a:rPr lang="en-GB" sz="3200" dirty="0">
                <a:solidFill>
                  <a:srgbClr val="115076"/>
                </a:solidFill>
                <a:latin typeface="Century Gothic" panose="020B0502020202020204" pitchFamily="34" charset="0"/>
              </a:rPr>
              <a:t>_’.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sp>
        <p:nvSpPr>
          <p:cNvPr id="24" name="TextBox 23">
            <a:extLst>
              <a:ext uri="{FF2B5EF4-FFF2-40B4-BE49-F238E27FC236}">
                <a16:creationId xmlns:a16="http://schemas.microsoft.com/office/drawing/2014/main" id="{D1AF5D9F-98B5-B642-9E6F-D94BA0D151A8}"/>
              </a:ext>
            </a:extLst>
          </p:cNvPr>
          <p:cNvSpPr txBox="1"/>
          <p:nvPr/>
        </p:nvSpPr>
        <p:spPr>
          <a:xfrm>
            <a:off x="6910866" y="1325265"/>
            <a:ext cx="37382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z</a:t>
            </a:r>
          </a:p>
        </p:txBody>
      </p:sp>
      <p:sp>
        <p:nvSpPr>
          <p:cNvPr id="25" name="TextBox 24">
            <a:extLst>
              <a:ext uri="{FF2B5EF4-FFF2-40B4-BE49-F238E27FC236}">
                <a16:creationId xmlns:a16="http://schemas.microsoft.com/office/drawing/2014/main" id="{B1C75367-B22C-034E-B436-AF2E2C268F6D}"/>
              </a:ext>
            </a:extLst>
          </p:cNvPr>
          <p:cNvSpPr txBox="1"/>
          <p:nvPr/>
        </p:nvSpPr>
        <p:spPr>
          <a:xfrm>
            <a:off x="7844924" y="1297687"/>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6" name="TextBox 25">
            <a:extLst>
              <a:ext uri="{FF2B5EF4-FFF2-40B4-BE49-F238E27FC236}">
                <a16:creationId xmlns:a16="http://schemas.microsoft.com/office/drawing/2014/main" id="{19619F69-88B3-F846-A73C-EFB5577F57D4}"/>
              </a:ext>
            </a:extLst>
          </p:cNvPr>
          <p:cNvSpPr txBox="1"/>
          <p:nvPr/>
        </p:nvSpPr>
        <p:spPr>
          <a:xfrm>
            <a:off x="6360715" y="2128377"/>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27" name="TextBox 26">
            <a:extLst>
              <a:ext uri="{FF2B5EF4-FFF2-40B4-BE49-F238E27FC236}">
                <a16:creationId xmlns:a16="http://schemas.microsoft.com/office/drawing/2014/main" id="{AA52DB82-1DEA-7F4A-8101-BAB376DB4E13}"/>
              </a:ext>
            </a:extLst>
          </p:cNvPr>
          <p:cNvSpPr txBox="1"/>
          <p:nvPr/>
        </p:nvSpPr>
        <p:spPr>
          <a:xfrm>
            <a:off x="7759930" y="212017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28" name="TextBox 27">
            <a:extLst>
              <a:ext uri="{FF2B5EF4-FFF2-40B4-BE49-F238E27FC236}">
                <a16:creationId xmlns:a16="http://schemas.microsoft.com/office/drawing/2014/main" id="{DA30F87F-B697-FA4A-86BD-96D914FBA00B}"/>
              </a:ext>
            </a:extLst>
          </p:cNvPr>
          <p:cNvSpPr txBox="1"/>
          <p:nvPr/>
        </p:nvSpPr>
        <p:spPr>
          <a:xfrm>
            <a:off x="7146451" y="293237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29" name="TextBox 28">
            <a:extLst>
              <a:ext uri="{FF2B5EF4-FFF2-40B4-BE49-F238E27FC236}">
                <a16:creationId xmlns:a16="http://schemas.microsoft.com/office/drawing/2014/main" id="{A1479DBE-9988-3045-914C-8BA20EEA8923}"/>
              </a:ext>
            </a:extLst>
          </p:cNvPr>
          <p:cNvSpPr txBox="1"/>
          <p:nvPr/>
        </p:nvSpPr>
        <p:spPr>
          <a:xfrm>
            <a:off x="8119365" y="2939805"/>
            <a:ext cx="282450"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i</a:t>
            </a:r>
          </a:p>
        </p:txBody>
      </p:sp>
      <p:sp>
        <p:nvSpPr>
          <p:cNvPr id="30" name="TextBox 29">
            <a:extLst>
              <a:ext uri="{FF2B5EF4-FFF2-40B4-BE49-F238E27FC236}">
                <a16:creationId xmlns:a16="http://schemas.microsoft.com/office/drawing/2014/main" id="{D55F0656-1F6C-AD44-911E-6B7019290270}"/>
              </a:ext>
            </a:extLst>
          </p:cNvPr>
          <p:cNvSpPr txBox="1"/>
          <p:nvPr/>
        </p:nvSpPr>
        <p:spPr>
          <a:xfrm>
            <a:off x="7256497" y="3823277"/>
            <a:ext cx="513282"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w</a:t>
            </a:r>
          </a:p>
        </p:txBody>
      </p:sp>
      <p:sp>
        <p:nvSpPr>
          <p:cNvPr id="31" name="TextBox 30">
            <a:extLst>
              <a:ext uri="{FF2B5EF4-FFF2-40B4-BE49-F238E27FC236}">
                <a16:creationId xmlns:a16="http://schemas.microsoft.com/office/drawing/2014/main" id="{022AAE80-D586-3140-95E5-BE6218D75AAF}"/>
              </a:ext>
            </a:extLst>
          </p:cNvPr>
          <p:cNvSpPr txBox="1"/>
          <p:nvPr/>
        </p:nvSpPr>
        <p:spPr>
          <a:xfrm>
            <a:off x="8502016" y="3822053"/>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2" name="TextBox 31">
            <a:extLst>
              <a:ext uri="{FF2B5EF4-FFF2-40B4-BE49-F238E27FC236}">
                <a16:creationId xmlns:a16="http://schemas.microsoft.com/office/drawing/2014/main" id="{6AFDCA4D-9678-B84F-84A4-E9EDA3039740}"/>
              </a:ext>
            </a:extLst>
          </p:cNvPr>
          <p:cNvSpPr txBox="1"/>
          <p:nvPr/>
        </p:nvSpPr>
        <p:spPr>
          <a:xfrm>
            <a:off x="9384664" y="3809052"/>
            <a:ext cx="447558"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e</a:t>
            </a:r>
          </a:p>
        </p:txBody>
      </p:sp>
      <p:sp>
        <p:nvSpPr>
          <p:cNvPr id="33" name="TextBox 32">
            <a:extLst>
              <a:ext uri="{FF2B5EF4-FFF2-40B4-BE49-F238E27FC236}">
                <a16:creationId xmlns:a16="http://schemas.microsoft.com/office/drawing/2014/main" id="{ED30D96B-23D0-1842-A977-C33BFB353607}"/>
              </a:ext>
            </a:extLst>
          </p:cNvPr>
          <p:cNvSpPr txBox="1"/>
          <p:nvPr/>
        </p:nvSpPr>
        <p:spPr>
          <a:xfrm>
            <a:off x="6463512" y="4557832"/>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4" name="TextBox 33">
            <a:extLst>
              <a:ext uri="{FF2B5EF4-FFF2-40B4-BE49-F238E27FC236}">
                <a16:creationId xmlns:a16="http://schemas.microsoft.com/office/drawing/2014/main" id="{A1FCCB49-B446-D04E-9798-6870F3796D0E}"/>
              </a:ext>
            </a:extLst>
          </p:cNvPr>
          <p:cNvSpPr txBox="1"/>
          <p:nvPr/>
        </p:nvSpPr>
        <p:spPr>
          <a:xfrm>
            <a:off x="6964757" y="4546358"/>
            <a:ext cx="545342" cy="584775"/>
          </a:xfrm>
          <a:prstGeom prst="rect">
            <a:avLst/>
          </a:prstGeom>
          <a:noFill/>
        </p:spPr>
        <p:txBody>
          <a:bodyPr wrap="none" rtlCol="0">
            <a:spAutoFit/>
          </a:bodyPr>
          <a:lstStyle/>
          <a:p>
            <a:r>
              <a:rPr lang="en-US" sz="3200" b="1" dirty="0" err="1">
                <a:solidFill>
                  <a:srgbClr val="DAA520"/>
                </a:solidFill>
                <a:latin typeface="Century Gothic" panose="020B0502020202020204" pitchFamily="34" charset="0"/>
              </a:rPr>
              <a:t>ei</a:t>
            </a:r>
            <a:endParaRPr lang="en-US" sz="3200" b="1" dirty="0">
              <a:solidFill>
                <a:srgbClr val="DAA520"/>
              </a:solidFill>
              <a:latin typeface="Century Gothic" panose="020B0502020202020204" pitchFamily="34" charset="0"/>
            </a:endParaRPr>
          </a:p>
        </p:txBody>
      </p:sp>
      <p:sp>
        <p:nvSpPr>
          <p:cNvPr id="35" name="TextBox 34">
            <a:extLst>
              <a:ext uri="{FF2B5EF4-FFF2-40B4-BE49-F238E27FC236}">
                <a16:creationId xmlns:a16="http://schemas.microsoft.com/office/drawing/2014/main" id="{EC61A742-CE07-834A-B514-9E6A76493FC7}"/>
              </a:ext>
            </a:extLst>
          </p:cNvPr>
          <p:cNvSpPr txBox="1"/>
          <p:nvPr/>
        </p:nvSpPr>
        <p:spPr>
          <a:xfrm>
            <a:off x="8519576" y="4542107"/>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6" name="TextBox 35">
            <a:extLst>
              <a:ext uri="{FF2B5EF4-FFF2-40B4-BE49-F238E27FC236}">
                <a16:creationId xmlns:a16="http://schemas.microsoft.com/office/drawing/2014/main" id="{E5C3243E-4FD7-7B47-8D32-512D921B0A19}"/>
              </a:ext>
            </a:extLst>
          </p:cNvPr>
          <p:cNvSpPr txBox="1"/>
          <p:nvPr/>
        </p:nvSpPr>
        <p:spPr>
          <a:xfrm>
            <a:off x="6725038" y="5458605"/>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7" name="TextBox 36">
            <a:extLst>
              <a:ext uri="{FF2B5EF4-FFF2-40B4-BE49-F238E27FC236}">
                <a16:creationId xmlns:a16="http://schemas.microsoft.com/office/drawing/2014/main" id="{7C51EA89-A327-5048-AF17-0EF90F4DC976}"/>
              </a:ext>
            </a:extLst>
          </p:cNvPr>
          <p:cNvSpPr txBox="1"/>
          <p:nvPr/>
        </p:nvSpPr>
        <p:spPr>
          <a:xfrm>
            <a:off x="8367162" y="5462853"/>
            <a:ext cx="455574"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a</a:t>
            </a:r>
          </a:p>
        </p:txBody>
      </p:sp>
      <p:sp>
        <p:nvSpPr>
          <p:cNvPr id="38" name="Action Button: Custom 16">
            <a:hlinkClick r:id="" action="ppaction://noaction" highlightClick="1">
              <a:snd r:embed="rId5" name="media13.wav"/>
            </a:hlinkClick>
            <a:extLst>
              <a:ext uri="{FF2B5EF4-FFF2-40B4-BE49-F238E27FC236}">
                <a16:creationId xmlns:a16="http://schemas.microsoft.com/office/drawing/2014/main" id="{DA5FAA28-0FFE-FD44-82BD-8BEA8CA05A2D}"/>
              </a:ext>
            </a:extLst>
          </p:cNvPr>
          <p:cNvSpPr/>
          <p:nvPr/>
        </p:nvSpPr>
        <p:spPr>
          <a:xfrm>
            <a:off x="3728957" y="11963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Action Button: Custom 16">
            <a:hlinkClick r:id="" action="ppaction://noaction" highlightClick="1">
              <a:snd r:embed="rId6" name="media14.wav"/>
            </a:hlinkClick>
            <a:extLst>
              <a:ext uri="{FF2B5EF4-FFF2-40B4-BE49-F238E27FC236}">
                <a16:creationId xmlns:a16="http://schemas.microsoft.com/office/drawing/2014/main" id="{DA5FAA28-0FFE-FD44-82BD-8BEA8CA05A2D}"/>
              </a:ext>
            </a:extLst>
          </p:cNvPr>
          <p:cNvSpPr/>
          <p:nvPr/>
        </p:nvSpPr>
        <p:spPr>
          <a:xfrm>
            <a:off x="3750321" y="20316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7" name="media15.wav"/>
            </a:hlinkClick>
            <a:extLst>
              <a:ext uri="{FF2B5EF4-FFF2-40B4-BE49-F238E27FC236}">
                <a16:creationId xmlns:a16="http://schemas.microsoft.com/office/drawing/2014/main" id="{DA5FAA28-0FFE-FD44-82BD-8BEA8CA05A2D}"/>
              </a:ext>
            </a:extLst>
          </p:cNvPr>
          <p:cNvSpPr/>
          <p:nvPr/>
        </p:nvSpPr>
        <p:spPr>
          <a:xfrm>
            <a:off x="3743874" y="28640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Action Button: Custom 16">
            <a:hlinkClick r:id="" action="ppaction://noaction" highlightClick="1">
              <a:snd r:embed="rId8" name="media17.wav"/>
            </a:hlinkClick>
            <a:extLst>
              <a:ext uri="{FF2B5EF4-FFF2-40B4-BE49-F238E27FC236}">
                <a16:creationId xmlns:a16="http://schemas.microsoft.com/office/drawing/2014/main" id="{DA5FAA28-0FFE-FD44-82BD-8BEA8CA05A2D}"/>
              </a:ext>
            </a:extLst>
          </p:cNvPr>
          <p:cNvSpPr/>
          <p:nvPr/>
        </p:nvSpPr>
        <p:spPr>
          <a:xfrm>
            <a:off x="3737281" y="36817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Action Button: Custom 16">
            <a:hlinkClick r:id="" action="ppaction://noaction" highlightClick="1">
              <a:snd r:embed="rId9" name="media16.wav"/>
            </a:hlinkClick>
            <a:extLst>
              <a:ext uri="{FF2B5EF4-FFF2-40B4-BE49-F238E27FC236}">
                <a16:creationId xmlns:a16="http://schemas.microsoft.com/office/drawing/2014/main" id="{DA5FAA28-0FFE-FD44-82BD-8BEA8CA05A2D}"/>
              </a:ext>
            </a:extLst>
          </p:cNvPr>
          <p:cNvSpPr/>
          <p:nvPr/>
        </p:nvSpPr>
        <p:spPr>
          <a:xfrm>
            <a:off x="3728957" y="45224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10" name="media18.wav"/>
            </a:hlinkClick>
            <a:extLst>
              <a:ext uri="{FF2B5EF4-FFF2-40B4-BE49-F238E27FC236}">
                <a16:creationId xmlns:a16="http://schemas.microsoft.com/office/drawing/2014/main" id="{DA5FAA28-0FFE-FD44-82BD-8BEA8CA05A2D}"/>
              </a:ext>
            </a:extLst>
          </p:cNvPr>
          <p:cNvSpPr/>
          <p:nvPr/>
        </p:nvSpPr>
        <p:spPr>
          <a:xfrm>
            <a:off x="3729361" y="53743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723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sp>
        <p:nvSpPr>
          <p:cNvPr id="6" name="Rectangle 5"/>
          <p:cNvSpPr/>
          <p:nvPr/>
        </p:nvSpPr>
        <p:spPr>
          <a:xfrm>
            <a:off x="4517551" y="1354757"/>
            <a:ext cx="4802918" cy="584775"/>
          </a:xfrm>
          <a:prstGeom prst="rect">
            <a:avLst/>
          </a:prstGeom>
        </p:spPr>
        <p:txBody>
          <a:bodyPr wrap="none">
            <a:spAutoFit/>
          </a:bodyPr>
          <a:lstStyle/>
          <a:p>
            <a:r>
              <a:rPr lang="en-GB" sz="3200" dirty="0">
                <a:solidFill>
                  <a:srgbClr val="115076"/>
                </a:solidFill>
                <a:latin typeface="Century Gothic" panose="020B0502020202020204" pitchFamily="34" charset="0"/>
              </a:rPr>
              <a:t>Der Mann </a:t>
            </a:r>
            <a:r>
              <a:rPr lang="en-GB" sz="3200" dirty="0" err="1">
                <a:solidFill>
                  <a:srgbClr val="115076"/>
                </a:solidFill>
                <a:latin typeface="Century Gothic" panose="020B0502020202020204" pitchFamily="34" charset="0"/>
              </a:rPr>
              <a:t>sitzt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allein</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a:t>
            </a:r>
            <a:r>
              <a:rPr lang="en-GB" sz="3200" dirty="0">
                <a:solidFill>
                  <a:srgbClr val="115076"/>
                </a:solidFill>
                <a:latin typeface="Century Gothic" panose="020B0502020202020204" pitchFamily="34" charset="0"/>
              </a:rPr>
              <a:t> </a:t>
            </a:r>
          </a:p>
        </p:txBody>
      </p:sp>
      <p:sp>
        <p:nvSpPr>
          <p:cNvPr id="7" name="Rectangle 6"/>
          <p:cNvSpPr/>
          <p:nvPr/>
        </p:nvSpPr>
        <p:spPr>
          <a:xfrm>
            <a:off x="4517551" y="2191235"/>
            <a:ext cx="4705134" cy="584775"/>
          </a:xfrm>
          <a:prstGeom prst="rect">
            <a:avLst/>
          </a:prstGeom>
        </p:spPr>
        <p:txBody>
          <a:bodyPr wrap="none">
            <a:spAutoFit/>
          </a:bodyPr>
          <a:lstStyle/>
          <a:p>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Arzt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denkt</a:t>
            </a:r>
            <a:r>
              <a:rPr lang="en-GB" sz="3200" dirty="0">
                <a:solidFill>
                  <a:srgbClr val="115076"/>
                </a:solidFill>
                <a:latin typeface="Century Gothic" panose="020B0502020202020204" pitchFamily="34" charset="0"/>
              </a:rPr>
              <a:t> ’Was?!’ </a:t>
            </a:r>
          </a:p>
        </p:txBody>
      </p:sp>
      <p:sp>
        <p:nvSpPr>
          <p:cNvPr id="8" name="Rectangle 7"/>
          <p:cNvSpPr/>
          <p:nvPr/>
        </p:nvSpPr>
        <p:spPr>
          <a:xfrm>
            <a:off x="4517551" y="3004724"/>
            <a:ext cx="5091458" cy="584775"/>
          </a:xfrm>
          <a:prstGeom prst="rect">
            <a:avLst/>
          </a:prstGeom>
        </p:spPr>
        <p:txBody>
          <a:bodyPr wrap="none">
            <a:spAutoFit/>
          </a:bodyPr>
          <a:lstStyle/>
          <a:p>
            <a:r>
              <a:rPr lang="en-GB" sz="3200" dirty="0">
                <a:solidFill>
                  <a:srgbClr val="115076"/>
                </a:solidFill>
                <a:latin typeface="Century Gothic" panose="020B0502020202020204" pitchFamily="34" charset="0"/>
              </a:rPr>
              <a:t>Der Gast hat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Zimmer.</a:t>
            </a:r>
          </a:p>
        </p:txBody>
      </p:sp>
      <p:sp>
        <p:nvSpPr>
          <p:cNvPr id="9" name="Rectangle 8"/>
          <p:cNvSpPr/>
          <p:nvPr/>
        </p:nvSpPr>
        <p:spPr>
          <a:xfrm>
            <a:off x="4517551" y="3851886"/>
            <a:ext cx="5801588" cy="584775"/>
          </a:xfrm>
          <a:prstGeom prst="rect">
            <a:avLst/>
          </a:prstGeom>
        </p:spPr>
        <p:txBody>
          <a:bodyPr wrap="none">
            <a:spAutoFit/>
          </a:bodyPr>
          <a:lstStyle/>
          <a:p>
            <a:r>
              <a:rPr lang="en-GB" sz="3200" dirty="0">
                <a:solidFill>
                  <a:srgbClr val="115076"/>
                </a:solidFill>
                <a:latin typeface="Century Gothic" panose="020B0502020202020204" pitchFamily="34" charset="0"/>
              </a:rPr>
              <a:t>Der Freund </a:t>
            </a:r>
            <a:r>
              <a:rPr lang="en-GB" sz="3200" dirty="0" err="1">
                <a:solidFill>
                  <a:srgbClr val="115076"/>
                </a:solidFill>
                <a:latin typeface="Century Gothic" panose="020B0502020202020204" pitchFamily="34" charset="0"/>
              </a:rPr>
              <a:t>gewinnt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ein</a:t>
            </a:r>
            <a:r>
              <a:rPr lang="en-GB" sz="3200" dirty="0">
                <a:solidFill>
                  <a:srgbClr val="115076"/>
                </a:solidFill>
                <a:latin typeface="Century Gothic" panose="020B0502020202020204" pitchFamily="34" charset="0"/>
              </a:rPr>
              <a:t> Bett.</a:t>
            </a:r>
          </a:p>
        </p:txBody>
      </p:sp>
      <p:sp>
        <p:nvSpPr>
          <p:cNvPr id="10" name="Rectangle 9"/>
          <p:cNvSpPr/>
          <p:nvPr/>
        </p:nvSpPr>
        <p:spPr>
          <a:xfrm>
            <a:off x="4517551" y="4692021"/>
            <a:ext cx="4980851" cy="584775"/>
          </a:xfrm>
          <a:prstGeom prst="rect">
            <a:avLst/>
          </a:prstGeom>
        </p:spPr>
        <p:txBody>
          <a:bodyPr wrap="none">
            <a:spAutoFit/>
          </a:bodyPr>
          <a:lstStyle/>
          <a:p>
            <a:r>
              <a:rPr lang="en-GB" sz="3200" dirty="0">
                <a:solidFill>
                  <a:srgbClr val="115076"/>
                </a:solidFill>
                <a:latin typeface="Century Gothic" panose="020B0502020202020204" pitchFamily="34" charset="0"/>
              </a:rPr>
              <a:t>Die Frau hat </a:t>
            </a:r>
            <a:r>
              <a:rPr lang="en-GB" sz="3200" dirty="0" err="1">
                <a:solidFill>
                  <a:srgbClr val="115076"/>
                </a:solidFill>
                <a:latin typeface="Century Gothic" panose="020B0502020202020204" pitchFamily="34" charset="0"/>
              </a:rPr>
              <a:t>einen</a:t>
            </a:r>
            <a:r>
              <a:rPr lang="en-GB" sz="3200" dirty="0">
                <a:solidFill>
                  <a:srgbClr val="115076"/>
                </a:solidFill>
                <a:latin typeface="Century Gothic" panose="020B0502020202020204" pitchFamily="34" charset="0"/>
              </a:rPr>
              <a:t> Gast.</a:t>
            </a:r>
          </a:p>
        </p:txBody>
      </p:sp>
      <p:sp>
        <p:nvSpPr>
          <p:cNvPr id="11" name="Rectangle 10"/>
          <p:cNvSpPr/>
          <p:nvPr/>
        </p:nvSpPr>
        <p:spPr>
          <a:xfrm>
            <a:off x="4517551" y="5489997"/>
            <a:ext cx="5328703" cy="584775"/>
          </a:xfrm>
          <a:prstGeom prst="rect">
            <a:avLst/>
          </a:prstGeom>
        </p:spPr>
        <p:txBody>
          <a:bodyPr wrap="none">
            <a:spAutoFit/>
          </a:bodyPr>
          <a:lstStyle/>
          <a:p>
            <a:r>
              <a:rPr lang="en-GB" sz="3200" dirty="0">
                <a:solidFill>
                  <a:srgbClr val="115076"/>
                </a:solidFill>
                <a:latin typeface="Century Gothic" panose="020B0502020202020204" pitchFamily="34" charset="0"/>
              </a:rPr>
              <a:t>Der Lehrer </a:t>
            </a:r>
            <a:r>
              <a:rPr lang="en-GB" sz="3200" dirty="0" err="1">
                <a:solidFill>
                  <a:srgbClr val="115076"/>
                </a:solidFill>
                <a:latin typeface="Century Gothic" panose="020B0502020202020204" pitchFamily="34" charset="0"/>
              </a:rPr>
              <a:t>sagt</a:t>
            </a:r>
            <a:r>
              <a:rPr lang="en-GB" sz="3200" dirty="0">
                <a:solidFill>
                  <a:srgbClr val="115076"/>
                </a:solidFill>
                <a:latin typeface="Century Gothic" panose="020B0502020202020204" pitchFamily="34" charset="0"/>
              </a:rPr>
              <a:t> ‘</a:t>
            </a:r>
            <a:r>
              <a:rPr lang="en-GB" sz="3200" dirty="0" err="1">
                <a:solidFill>
                  <a:srgbClr val="115076"/>
                </a:solidFill>
                <a:latin typeface="Century Gothic" panose="020B0502020202020204" pitchFamily="34" charset="0"/>
              </a:rPr>
              <a:t>Hurra</a:t>
            </a:r>
            <a:r>
              <a:rPr lang="en-GB" sz="3200" dirty="0">
                <a:solidFill>
                  <a:srgbClr val="115076"/>
                </a:solidFill>
                <a:latin typeface="Century Gothic" panose="020B0502020202020204" pitchFamily="34" charset="0"/>
              </a:rPr>
              <a:t>’. </a:t>
            </a:r>
            <a:r>
              <a:rPr lang="en-GB" sz="3200" dirty="0">
                <a:solidFill>
                  <a:srgbClr val="115076"/>
                </a:solidFill>
                <a:latin typeface="Century Gothic" panose="020B0502020202020204" pitchFamily="34" charset="0"/>
                <a:sym typeface="Wingdings" panose="05000000000000000000" pitchFamily="2" charset="2"/>
              </a:rPr>
              <a:t> </a:t>
            </a:r>
            <a:endParaRPr lang="en-GB" sz="3200" dirty="0">
              <a:solidFill>
                <a:srgbClr val="115076"/>
              </a:solidFill>
              <a:latin typeface="Century Gothic" panose="020B0502020202020204" pitchFamily="34" charset="0"/>
            </a:endParaRPr>
          </a:p>
        </p:txBody>
      </p:sp>
      <p:pic>
        <p:nvPicPr>
          <p:cNvPr id="12" name="Picture 11">
            <a:hlinkClick r:id="" action="ppaction://noaction">
              <a:snd r:embed="rId5" name="Arzt.wav"/>
            </a:hlinkClick>
            <a:extLst>
              <a:ext uri="{FF2B5EF4-FFF2-40B4-BE49-F238E27FC236}">
                <a16:creationId xmlns:a16="http://schemas.microsoft.com/office/drawing/2014/main" id="{C817E7E1-07C3-8145-8395-AB50148EE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5176" y="737461"/>
            <a:ext cx="743136" cy="2156552"/>
          </a:xfrm>
          <a:prstGeom prst="rect">
            <a:avLst/>
          </a:prstGeom>
        </p:spPr>
      </p:pic>
      <p:pic>
        <p:nvPicPr>
          <p:cNvPr id="13" name="Picture 12">
            <a:extLst>
              <a:ext uri="{FF2B5EF4-FFF2-40B4-BE49-F238E27FC236}">
                <a16:creationId xmlns:a16="http://schemas.microsoft.com/office/drawing/2014/main" id="{187ED417-9D74-8D4B-9DFB-2DEA06D46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13" y="2804345"/>
            <a:ext cx="1841232" cy="1304206"/>
          </a:xfrm>
          <a:prstGeom prst="rect">
            <a:avLst/>
          </a:prstGeom>
        </p:spPr>
      </p:pic>
      <p:sp>
        <p:nvSpPr>
          <p:cNvPr id="2" name="TextBox 1"/>
          <p:cNvSpPr txBox="1"/>
          <p:nvPr/>
        </p:nvSpPr>
        <p:spPr>
          <a:xfrm>
            <a:off x="10431469" y="2848584"/>
            <a:ext cx="1685645" cy="461665"/>
          </a:xfrm>
          <a:prstGeom prst="rect">
            <a:avLst/>
          </a:prstGeom>
          <a:noFill/>
        </p:spPr>
        <p:txBody>
          <a:bodyPr wrap="square" rtlCol="0">
            <a:spAutoFit/>
          </a:bodyPr>
          <a:lstStyle/>
          <a:p>
            <a:pPr algn="l"/>
            <a:r>
              <a:rPr lang="en-GB" sz="2400">
                <a:solidFill>
                  <a:schemeClr val="accent5">
                    <a:lumMod val="50000"/>
                  </a:schemeClr>
                </a:solidFill>
              </a:rPr>
              <a:t>der Artzt</a:t>
            </a:r>
            <a:endParaRPr lang="en-GB" sz="2400" dirty="0">
              <a:solidFill>
                <a:schemeClr val="accent5">
                  <a:lumMod val="50000"/>
                </a:schemeClr>
              </a:solidFill>
            </a:endParaRPr>
          </a:p>
        </p:txBody>
      </p:sp>
      <p:sp>
        <p:nvSpPr>
          <p:cNvPr id="46" name="TextBox 45"/>
          <p:cNvSpPr txBox="1"/>
          <p:nvPr/>
        </p:nvSpPr>
        <p:spPr>
          <a:xfrm>
            <a:off x="586813" y="4052556"/>
            <a:ext cx="2083193" cy="461665"/>
          </a:xfrm>
          <a:prstGeom prst="rect">
            <a:avLst/>
          </a:prstGeom>
          <a:noFill/>
        </p:spPr>
        <p:txBody>
          <a:bodyPr wrap="square" rtlCol="0">
            <a:spAutoFit/>
          </a:bodyPr>
          <a:lstStyle/>
          <a:p>
            <a:pPr algn="l"/>
            <a:r>
              <a:rPr lang="en-GB" sz="2400">
                <a:solidFill>
                  <a:schemeClr val="accent5">
                    <a:lumMod val="50000"/>
                  </a:schemeClr>
                </a:solidFill>
              </a:rPr>
              <a:t>das Zimmer</a:t>
            </a:r>
            <a:endParaRPr lang="en-GB" sz="2400" dirty="0">
              <a:solidFill>
                <a:schemeClr val="accent5">
                  <a:lumMod val="50000"/>
                </a:schemeClr>
              </a:solidFill>
            </a:endParaRPr>
          </a:p>
        </p:txBody>
      </p:sp>
      <p:sp>
        <p:nvSpPr>
          <p:cNvPr id="33" name="Action Button: Custom 16">
            <a:hlinkClick r:id="" action="ppaction://noaction" highlightClick="1">
              <a:snd r:embed="rId8" name="media13.wav"/>
            </a:hlinkClick>
            <a:extLst>
              <a:ext uri="{FF2B5EF4-FFF2-40B4-BE49-F238E27FC236}">
                <a16:creationId xmlns:a16="http://schemas.microsoft.com/office/drawing/2014/main" id="{DA5FAA28-0FFE-FD44-82BD-8BEA8CA05A2D}"/>
              </a:ext>
            </a:extLst>
          </p:cNvPr>
          <p:cNvSpPr/>
          <p:nvPr/>
        </p:nvSpPr>
        <p:spPr>
          <a:xfrm>
            <a:off x="3728957" y="127259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9" name="media14.wav"/>
            </a:hlinkClick>
            <a:extLst>
              <a:ext uri="{FF2B5EF4-FFF2-40B4-BE49-F238E27FC236}">
                <a16:creationId xmlns:a16="http://schemas.microsoft.com/office/drawing/2014/main" id="{DA5FAA28-0FFE-FD44-82BD-8BEA8CA05A2D}"/>
              </a:ext>
            </a:extLst>
          </p:cNvPr>
          <p:cNvSpPr/>
          <p:nvPr/>
        </p:nvSpPr>
        <p:spPr>
          <a:xfrm>
            <a:off x="3750321" y="2107810"/>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2</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10" name="media15.wav"/>
            </a:hlinkClick>
            <a:extLst>
              <a:ext uri="{FF2B5EF4-FFF2-40B4-BE49-F238E27FC236}">
                <a16:creationId xmlns:a16="http://schemas.microsoft.com/office/drawing/2014/main" id="{DA5FAA28-0FFE-FD44-82BD-8BEA8CA05A2D}"/>
              </a:ext>
            </a:extLst>
          </p:cNvPr>
          <p:cNvSpPr/>
          <p:nvPr/>
        </p:nvSpPr>
        <p:spPr>
          <a:xfrm>
            <a:off x="3743874" y="2940241"/>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3</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11" name="media17.wav"/>
            </a:hlinkClick>
            <a:extLst>
              <a:ext uri="{FF2B5EF4-FFF2-40B4-BE49-F238E27FC236}">
                <a16:creationId xmlns:a16="http://schemas.microsoft.com/office/drawing/2014/main" id="{DA5FAA28-0FFE-FD44-82BD-8BEA8CA05A2D}"/>
              </a:ext>
            </a:extLst>
          </p:cNvPr>
          <p:cNvSpPr/>
          <p:nvPr/>
        </p:nvSpPr>
        <p:spPr>
          <a:xfrm>
            <a:off x="3737281" y="3757935"/>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4</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2" name="media16.wav"/>
            </a:hlinkClick>
            <a:extLst>
              <a:ext uri="{FF2B5EF4-FFF2-40B4-BE49-F238E27FC236}">
                <a16:creationId xmlns:a16="http://schemas.microsoft.com/office/drawing/2014/main" id="{DA5FAA28-0FFE-FD44-82BD-8BEA8CA05A2D}"/>
              </a:ext>
            </a:extLst>
          </p:cNvPr>
          <p:cNvSpPr/>
          <p:nvPr/>
        </p:nvSpPr>
        <p:spPr>
          <a:xfrm>
            <a:off x="3728957" y="4598622"/>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5</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16">
            <a:hlinkClick r:id="" action="ppaction://noaction" highlightClick="1">
              <a:snd r:embed="rId13" name="media18.wav"/>
            </a:hlinkClick>
            <a:extLst>
              <a:ext uri="{FF2B5EF4-FFF2-40B4-BE49-F238E27FC236}">
                <a16:creationId xmlns:a16="http://schemas.microsoft.com/office/drawing/2014/main" id="{DA5FAA28-0FFE-FD44-82BD-8BEA8CA05A2D}"/>
              </a:ext>
            </a:extLst>
          </p:cNvPr>
          <p:cNvSpPr/>
          <p:nvPr/>
        </p:nvSpPr>
        <p:spPr>
          <a:xfrm>
            <a:off x="3729361" y="5450583"/>
            <a:ext cx="683790" cy="71365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prstClr val="white"/>
                </a:solidFill>
                <a:latin typeface="Century Gothic" panose="020B0502020202020204" pitchFamily="34" charset="0"/>
              </a:rPr>
              <a:t>6</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a:t>
            </a:r>
            <a:r>
              <a:rPr lang="en-GB" b="1">
                <a:solidFill>
                  <a:prstClr val="white"/>
                </a:solidFill>
                <a:latin typeface="Century Gothic" panose="020B0502020202020204" pitchFamily="34" charset="0"/>
              </a:rPr>
              <a:t>/ sprechen</a:t>
            </a:r>
            <a:endParaRPr lang="en-GB" b="1" dirty="0">
              <a:solidFill>
                <a:prstClr val="white"/>
              </a:solidFill>
              <a:latin typeface="Century Gothic" panose="020B0502020202020204" pitchFamily="34" charset="0"/>
            </a:endParaRPr>
          </a:p>
        </p:txBody>
      </p:sp>
      <p:pic>
        <p:nvPicPr>
          <p:cNvPr id="6" name="Picture 4" descr="Image result for bird chirping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805" y="3122700"/>
            <a:ext cx="5101823" cy="31438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ird chirping clip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65243" y="3348749"/>
            <a:ext cx="2335103" cy="26917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notes"/>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8020" y="3299226"/>
            <a:ext cx="1054427" cy="6363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notes"/>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524" y="2497560"/>
            <a:ext cx="1054427" cy="6363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00379" y="1141967"/>
            <a:ext cx="10368643" cy="1323439"/>
          </a:xfrm>
          <a:prstGeom prst="rect">
            <a:avLst/>
          </a:prstGeom>
        </p:spPr>
        <p:txBody>
          <a:bodyPr wrap="square">
            <a:spAutoFit/>
          </a:bodyPr>
          <a:lstStyle/>
          <a:p>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kl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M</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g</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all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zw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te schw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der.</a:t>
            </a:r>
          </a:p>
        </p:txBody>
      </p:sp>
    </p:spTree>
    <p:extLst>
      <p:ext uri="{BB962C8B-B14F-4D97-AF65-F5344CB8AC3E}">
        <p14:creationId xmlns:p14="http://schemas.microsoft.com/office/powerpoint/2010/main" val="2769121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43744" y="247046"/>
            <a:ext cx="18135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lesen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itle 1">
            <a:extLst>
              <a:ext uri="{FF2B5EF4-FFF2-40B4-BE49-F238E27FC236}">
                <a16:creationId xmlns:a16="http://schemas.microsoft.com/office/drawing/2014/main" id="{C790A1F8-EC50-E046-90A9-6D5CAE12B4A1}"/>
              </a:ext>
            </a:extLst>
          </p:cNvPr>
          <p:cNvSpPr txBox="1">
            <a:spLocks/>
          </p:cNvSpPr>
          <p:nvPr/>
        </p:nvSpPr>
        <p:spPr>
          <a:xfrm>
            <a:off x="83551" y="2998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Was </a:t>
            </a:r>
            <a:r>
              <a:rPr kumimoji="0" lang="en-GB" sz="4400" b="1"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ist</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 die </a:t>
            </a:r>
            <a:r>
              <a:rPr kumimoji="0" lang="en-GB" sz="4400" b="1" i="0" u="none" strike="noStrike" kern="1200" cap="none" spc="0" normalizeH="0" baseline="0" noProof="0" dirty="0" err="1">
                <a:ln>
                  <a:noFill/>
                </a:ln>
                <a:solidFill>
                  <a:srgbClr val="115076"/>
                </a:solidFill>
                <a:effectLst/>
                <a:uLnTx/>
                <a:uFillTx/>
                <a:latin typeface="Century Gothic" panose="020B0502020202020204" pitchFamily="34" charset="0"/>
                <a:ea typeface="+mj-ea"/>
                <a:cs typeface="+mj-cs"/>
              </a:rPr>
              <a:t>Ausnahme</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j-ea"/>
                <a:cs typeface="+mj-cs"/>
              </a:rPr>
              <a:t>?</a:t>
            </a:r>
          </a:p>
        </p:txBody>
      </p:sp>
      <p:sp>
        <p:nvSpPr>
          <p:cNvPr id="33" name="Content Placeholder 2">
            <a:extLst>
              <a:ext uri="{FF2B5EF4-FFF2-40B4-BE49-F238E27FC236}">
                <a16:creationId xmlns:a16="http://schemas.microsoft.com/office/drawing/2014/main" id="{1C2E352B-0767-6E4B-BFD8-D63502688CFC}"/>
              </a:ext>
            </a:extLst>
          </p:cNvPr>
          <p:cNvSpPr txBox="1">
            <a:spLocks/>
          </p:cNvSpPr>
          <p:nvPr/>
        </p:nvSpPr>
        <p:spPr>
          <a:xfrm>
            <a:off x="394063" y="14200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Action Button: Custom 33">
            <a:hlinkClick r:id="" action="ppaction://noaction" highlightClick="1"/>
            <a:extLst>
              <a:ext uri="{FF2B5EF4-FFF2-40B4-BE49-F238E27FC236}">
                <a16:creationId xmlns:a16="http://schemas.microsoft.com/office/drawing/2014/main" id="{5D3A85E9-C138-9946-9F95-D6853345103D}"/>
              </a:ext>
            </a:extLst>
          </p:cNvPr>
          <p:cNvSpPr/>
          <p:nvPr/>
        </p:nvSpPr>
        <p:spPr>
          <a:xfrm>
            <a:off x="394063" y="734639"/>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1</a:t>
            </a:r>
          </a:p>
        </p:txBody>
      </p:sp>
      <p:sp>
        <p:nvSpPr>
          <p:cNvPr id="35" name="Action Button: Custom 34">
            <a:hlinkClick r:id="" action="ppaction://noaction" highlightClick="1"/>
            <a:extLst>
              <a:ext uri="{FF2B5EF4-FFF2-40B4-BE49-F238E27FC236}">
                <a16:creationId xmlns:a16="http://schemas.microsoft.com/office/drawing/2014/main" id="{19FB27EC-48E0-AE4C-8312-9685668FD7E7}"/>
              </a:ext>
            </a:extLst>
          </p:cNvPr>
          <p:cNvSpPr/>
          <p:nvPr/>
        </p:nvSpPr>
        <p:spPr>
          <a:xfrm>
            <a:off x="394063" y="1467205"/>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2</a:t>
            </a:r>
          </a:p>
        </p:txBody>
      </p:sp>
      <p:sp>
        <p:nvSpPr>
          <p:cNvPr id="36" name="Action Button: Custom 35">
            <a:hlinkClick r:id="" action="ppaction://noaction" highlightClick="1"/>
            <a:extLst>
              <a:ext uri="{FF2B5EF4-FFF2-40B4-BE49-F238E27FC236}">
                <a16:creationId xmlns:a16="http://schemas.microsoft.com/office/drawing/2014/main" id="{429FC46F-606F-BE42-B2F4-101E792412D4}"/>
              </a:ext>
            </a:extLst>
          </p:cNvPr>
          <p:cNvSpPr/>
          <p:nvPr/>
        </p:nvSpPr>
        <p:spPr>
          <a:xfrm>
            <a:off x="394063" y="2186394"/>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3</a:t>
            </a:r>
          </a:p>
        </p:txBody>
      </p:sp>
      <p:sp>
        <p:nvSpPr>
          <p:cNvPr id="37" name="Action Button: Custom 36">
            <a:hlinkClick r:id="" action="ppaction://noaction" highlightClick="1"/>
            <a:extLst>
              <a:ext uri="{FF2B5EF4-FFF2-40B4-BE49-F238E27FC236}">
                <a16:creationId xmlns:a16="http://schemas.microsoft.com/office/drawing/2014/main" id="{5BAB5E89-1481-6C4D-A8A8-AE0F2A167C6C}"/>
              </a:ext>
            </a:extLst>
          </p:cNvPr>
          <p:cNvSpPr/>
          <p:nvPr/>
        </p:nvSpPr>
        <p:spPr>
          <a:xfrm>
            <a:off x="370917" y="2908261"/>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4</a:t>
            </a:r>
          </a:p>
        </p:txBody>
      </p:sp>
      <p:sp>
        <p:nvSpPr>
          <p:cNvPr id="38" name="Action Button: Custom 37">
            <a:hlinkClick r:id="" action="ppaction://noaction" highlightClick="1"/>
            <a:extLst>
              <a:ext uri="{FF2B5EF4-FFF2-40B4-BE49-F238E27FC236}">
                <a16:creationId xmlns:a16="http://schemas.microsoft.com/office/drawing/2014/main" id="{7211238F-97E5-AB42-BBBF-F6659C6759FB}"/>
              </a:ext>
            </a:extLst>
          </p:cNvPr>
          <p:cNvSpPr/>
          <p:nvPr/>
        </p:nvSpPr>
        <p:spPr>
          <a:xfrm>
            <a:off x="394063" y="3644868"/>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5</a:t>
            </a:r>
          </a:p>
        </p:txBody>
      </p:sp>
      <p:sp>
        <p:nvSpPr>
          <p:cNvPr id="39" name="TextBox 38">
            <a:extLst>
              <a:ext uri="{FF2B5EF4-FFF2-40B4-BE49-F238E27FC236}">
                <a16:creationId xmlns:a16="http://schemas.microsoft.com/office/drawing/2014/main" id="{D3357B3F-F686-1543-8886-94139C86FC43}"/>
              </a:ext>
            </a:extLst>
          </p:cNvPr>
          <p:cNvSpPr txBox="1"/>
          <p:nvPr/>
        </p:nvSpPr>
        <p:spPr>
          <a:xfrm>
            <a:off x="1016614" y="716761"/>
            <a:ext cx="4522392" cy="646331"/>
          </a:xfrm>
          <a:prstGeom prst="rect">
            <a:avLst/>
          </a:prstGeom>
          <a:noFill/>
        </p:spPr>
        <p:txBody>
          <a:bodyPr wrap="none" rtlCol="0">
            <a:spAutoFit/>
          </a:bodyPr>
          <a:lstStyle/>
          <a:p>
            <a:r>
              <a:rPr lang="en-US" sz="3600" dirty="0">
                <a:solidFill>
                  <a:srgbClr val="115076"/>
                </a:solidFill>
                <a:latin typeface="Century Gothic" panose="020B0502020202020204" pitchFamily="34" charset="0"/>
              </a:rPr>
              <a:t>sein / </a:t>
            </a:r>
            <a:r>
              <a:rPr lang="en-US" sz="3600" dirty="0" err="1">
                <a:solidFill>
                  <a:srgbClr val="115076"/>
                </a:solidFill>
                <a:latin typeface="Century Gothic" panose="020B0502020202020204" pitchFamily="34" charset="0"/>
              </a:rPr>
              <a:t>bist</a:t>
            </a:r>
            <a:r>
              <a:rPr lang="en-US" sz="3600" dirty="0">
                <a:solidFill>
                  <a:srgbClr val="115076"/>
                </a:solidFill>
                <a:latin typeface="Century Gothic" panose="020B0502020202020204" pitchFamily="34" charset="0"/>
              </a:rPr>
              <a:t> / hast / </a:t>
            </a:r>
            <a:r>
              <a:rPr lang="en-US" sz="3600" dirty="0" err="1">
                <a:solidFill>
                  <a:srgbClr val="115076"/>
                </a:solidFill>
                <a:latin typeface="Century Gothic" panose="020B0502020202020204" pitchFamily="34" charset="0"/>
              </a:rPr>
              <a:t>ist</a:t>
            </a:r>
            <a:endParaRPr lang="en-US" sz="3600" dirty="0">
              <a:solidFill>
                <a:srgbClr val="115076"/>
              </a:solidFill>
              <a:latin typeface="Century Gothic" panose="020B0502020202020204" pitchFamily="34" charset="0"/>
            </a:endParaRPr>
          </a:p>
        </p:txBody>
      </p:sp>
      <p:sp>
        <p:nvSpPr>
          <p:cNvPr id="40" name="TextBox 39">
            <a:extLst>
              <a:ext uri="{FF2B5EF4-FFF2-40B4-BE49-F238E27FC236}">
                <a16:creationId xmlns:a16="http://schemas.microsoft.com/office/drawing/2014/main" id="{F547094D-8BE0-8940-851C-B63527EFA830}"/>
              </a:ext>
            </a:extLst>
          </p:cNvPr>
          <p:cNvSpPr txBox="1"/>
          <p:nvPr/>
        </p:nvSpPr>
        <p:spPr>
          <a:xfrm>
            <a:off x="1016613" y="1421233"/>
            <a:ext cx="10532050" cy="646331"/>
          </a:xfrm>
          <a:prstGeom prst="rect">
            <a:avLst/>
          </a:prstGeom>
          <a:noFill/>
        </p:spPr>
        <p:txBody>
          <a:bodyPr wrap="none" rtlCol="0">
            <a:spAutoFit/>
          </a:bodyPr>
          <a:lstStyle/>
          <a:p>
            <a:r>
              <a:rPr lang="en-US" sz="3600" dirty="0">
                <a:solidFill>
                  <a:srgbClr val="115076"/>
                </a:solidFill>
                <a:latin typeface="Century Gothic" panose="020B0502020202020204" pitchFamily="34" charset="0"/>
              </a:rPr>
              <a:t>___ </a:t>
            </a:r>
            <a:r>
              <a:rPr lang="en-US" sz="3600" dirty="0" err="1">
                <a:solidFill>
                  <a:srgbClr val="115076"/>
                </a:solidFill>
                <a:latin typeface="Century Gothic" panose="020B0502020202020204" pitchFamily="34" charset="0"/>
              </a:rPr>
              <a:t>Frage</a:t>
            </a:r>
            <a:r>
              <a:rPr lang="en-US" sz="3600" dirty="0">
                <a:solidFill>
                  <a:srgbClr val="115076"/>
                </a:solidFill>
                <a:latin typeface="Century Gothic" panose="020B0502020202020204" pitchFamily="34" charset="0"/>
              </a:rPr>
              <a:t> / ___ </a:t>
            </a:r>
            <a:r>
              <a:rPr lang="en-US" sz="3600" dirty="0" err="1">
                <a:solidFill>
                  <a:srgbClr val="115076"/>
                </a:solidFill>
                <a:latin typeface="Century Gothic" panose="020B0502020202020204" pitchFamily="34" charset="0"/>
              </a:rPr>
              <a:t>Tisch</a:t>
            </a:r>
            <a:r>
              <a:rPr lang="en-US" sz="3600" dirty="0">
                <a:solidFill>
                  <a:srgbClr val="115076"/>
                </a:solidFill>
                <a:latin typeface="Century Gothic" panose="020B0502020202020204" pitchFamily="34" charset="0"/>
              </a:rPr>
              <a:t> / ___ </a:t>
            </a:r>
            <a:r>
              <a:rPr lang="en-US" sz="3600" dirty="0" err="1">
                <a:solidFill>
                  <a:srgbClr val="115076"/>
                </a:solidFill>
                <a:latin typeface="Century Gothic" panose="020B0502020202020204" pitchFamily="34" charset="0"/>
              </a:rPr>
              <a:t>Nummer</a:t>
            </a:r>
            <a:r>
              <a:rPr lang="en-US" sz="3600" dirty="0">
                <a:solidFill>
                  <a:srgbClr val="115076"/>
                </a:solidFill>
                <a:latin typeface="Century Gothic" panose="020B0502020202020204" pitchFamily="34" charset="0"/>
              </a:rPr>
              <a:t> / ___ </a:t>
            </a:r>
            <a:r>
              <a:rPr lang="en-US" sz="3600" dirty="0" err="1">
                <a:solidFill>
                  <a:srgbClr val="115076"/>
                </a:solidFill>
                <a:latin typeface="Century Gothic" panose="020B0502020202020204" pitchFamily="34" charset="0"/>
              </a:rPr>
              <a:t>Farbe</a:t>
            </a:r>
            <a:r>
              <a:rPr lang="en-US" sz="3600" dirty="0">
                <a:solidFill>
                  <a:srgbClr val="115076"/>
                </a:solidFill>
                <a:latin typeface="Century Gothic" panose="020B0502020202020204" pitchFamily="34" charset="0"/>
              </a:rPr>
              <a:t> </a:t>
            </a:r>
          </a:p>
        </p:txBody>
      </p:sp>
      <p:sp>
        <p:nvSpPr>
          <p:cNvPr id="41" name="TextBox 40">
            <a:extLst>
              <a:ext uri="{FF2B5EF4-FFF2-40B4-BE49-F238E27FC236}">
                <a16:creationId xmlns:a16="http://schemas.microsoft.com/office/drawing/2014/main" id="{6BD10995-324E-C140-95FC-6CF0F1DA2D02}"/>
              </a:ext>
            </a:extLst>
          </p:cNvPr>
          <p:cNvSpPr txBox="1"/>
          <p:nvPr/>
        </p:nvSpPr>
        <p:spPr>
          <a:xfrm>
            <a:off x="1016613" y="2920728"/>
            <a:ext cx="10068782" cy="646331"/>
          </a:xfrm>
          <a:prstGeom prst="rect">
            <a:avLst/>
          </a:prstGeom>
          <a:noFill/>
        </p:spPr>
        <p:txBody>
          <a:bodyPr wrap="none" rtlCol="0">
            <a:spAutoFit/>
          </a:bodyPr>
          <a:lstStyle/>
          <a:p>
            <a:r>
              <a:rPr lang="en-US" sz="3600" dirty="0" err="1">
                <a:solidFill>
                  <a:srgbClr val="115076"/>
                </a:solidFill>
                <a:latin typeface="Century Gothic" panose="020B0502020202020204" pitchFamily="34" charset="0"/>
              </a:rPr>
              <a:t>ein</a:t>
            </a:r>
            <a:r>
              <a:rPr lang="en-US" sz="3600" dirty="0">
                <a:solidFill>
                  <a:srgbClr val="115076"/>
                </a:solidFill>
                <a:latin typeface="Century Gothic" panose="020B0502020202020204" pitchFamily="34" charset="0"/>
              </a:rPr>
              <a:t> Fenster / </a:t>
            </a:r>
            <a:r>
              <a:rPr lang="en-US" sz="3600" dirty="0" err="1">
                <a:solidFill>
                  <a:srgbClr val="115076"/>
                </a:solidFill>
                <a:latin typeface="Century Gothic" panose="020B0502020202020204" pitchFamily="34" charset="0"/>
              </a:rPr>
              <a:t>ein</a:t>
            </a:r>
            <a:r>
              <a:rPr lang="en-US" sz="3600" dirty="0">
                <a:solidFill>
                  <a:srgbClr val="115076"/>
                </a:solidFill>
                <a:latin typeface="Century Gothic" panose="020B0502020202020204" pitchFamily="34" charset="0"/>
              </a:rPr>
              <a:t> Wort / </a:t>
            </a:r>
            <a:r>
              <a:rPr lang="en-US" sz="3600" dirty="0" err="1">
                <a:solidFill>
                  <a:srgbClr val="115076"/>
                </a:solidFill>
                <a:latin typeface="Century Gothic" panose="020B0502020202020204" pitchFamily="34" charset="0"/>
              </a:rPr>
              <a:t>ein</a:t>
            </a:r>
            <a:r>
              <a:rPr lang="en-US" sz="3600" dirty="0">
                <a:solidFill>
                  <a:srgbClr val="115076"/>
                </a:solidFill>
                <a:latin typeface="Century Gothic" panose="020B0502020202020204" pitchFamily="34" charset="0"/>
              </a:rPr>
              <a:t> </a:t>
            </a:r>
            <a:r>
              <a:rPr lang="en-US" sz="3600" dirty="0" err="1">
                <a:solidFill>
                  <a:srgbClr val="115076"/>
                </a:solidFill>
                <a:latin typeface="Century Gothic" panose="020B0502020202020204" pitchFamily="34" charset="0"/>
              </a:rPr>
              <a:t>Paar</a:t>
            </a:r>
            <a:r>
              <a:rPr lang="en-US" sz="3600" dirty="0">
                <a:solidFill>
                  <a:srgbClr val="115076"/>
                </a:solidFill>
                <a:latin typeface="Century Gothic" panose="020B0502020202020204" pitchFamily="34" charset="0"/>
              </a:rPr>
              <a:t> / </a:t>
            </a:r>
            <a:r>
              <a:rPr lang="en-US" sz="3600" dirty="0" err="1">
                <a:solidFill>
                  <a:srgbClr val="115076"/>
                </a:solidFill>
                <a:latin typeface="Century Gothic" panose="020B0502020202020204" pitchFamily="34" charset="0"/>
              </a:rPr>
              <a:t>ein</a:t>
            </a:r>
            <a:r>
              <a:rPr lang="en-US" sz="3600" dirty="0">
                <a:solidFill>
                  <a:srgbClr val="115076"/>
                </a:solidFill>
                <a:latin typeface="Century Gothic" panose="020B0502020202020204" pitchFamily="34" charset="0"/>
              </a:rPr>
              <a:t> Freund</a:t>
            </a:r>
          </a:p>
        </p:txBody>
      </p:sp>
      <p:sp>
        <p:nvSpPr>
          <p:cNvPr id="42" name="Oval 41">
            <a:extLst>
              <a:ext uri="{FF2B5EF4-FFF2-40B4-BE49-F238E27FC236}">
                <a16:creationId xmlns:a16="http://schemas.microsoft.com/office/drawing/2014/main" id="{E10FBD7E-8E89-6C43-9BA2-078F7E4DA2D1}"/>
              </a:ext>
            </a:extLst>
          </p:cNvPr>
          <p:cNvSpPr/>
          <p:nvPr/>
        </p:nvSpPr>
        <p:spPr>
          <a:xfrm>
            <a:off x="3276699" y="654265"/>
            <a:ext cx="1427747" cy="76291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CC0DBB8B-12CD-E64D-947E-E5EFA32E63D6}"/>
              </a:ext>
            </a:extLst>
          </p:cNvPr>
          <p:cNvSpPr/>
          <p:nvPr/>
        </p:nvSpPr>
        <p:spPr>
          <a:xfrm>
            <a:off x="3431900" y="1449276"/>
            <a:ext cx="2377280" cy="700866"/>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F0BA4AC1-377F-1948-842C-E3323D7432FA}"/>
              </a:ext>
            </a:extLst>
          </p:cNvPr>
          <p:cNvSpPr/>
          <p:nvPr/>
        </p:nvSpPr>
        <p:spPr>
          <a:xfrm>
            <a:off x="8400437" y="2848977"/>
            <a:ext cx="2641116" cy="76291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D3357B3F-F686-1543-8886-94139C86FC43}"/>
              </a:ext>
            </a:extLst>
          </p:cNvPr>
          <p:cNvSpPr txBox="1"/>
          <p:nvPr/>
        </p:nvSpPr>
        <p:spPr>
          <a:xfrm>
            <a:off x="1016613" y="4275290"/>
            <a:ext cx="4940776" cy="646331"/>
          </a:xfrm>
          <a:prstGeom prst="rect">
            <a:avLst/>
          </a:prstGeom>
          <a:noFill/>
        </p:spPr>
        <p:txBody>
          <a:bodyPr wrap="none" rtlCol="0">
            <a:spAutoFit/>
          </a:bodyPr>
          <a:lstStyle/>
          <a:p>
            <a:r>
              <a:rPr lang="en-US" sz="3600" dirty="0" err="1">
                <a:solidFill>
                  <a:srgbClr val="115076"/>
                </a:solidFill>
                <a:latin typeface="Century Gothic" panose="020B0502020202020204" pitchFamily="34" charset="0"/>
              </a:rPr>
              <a:t>groß</a:t>
            </a:r>
            <a:r>
              <a:rPr lang="en-US" sz="3600" dirty="0">
                <a:solidFill>
                  <a:srgbClr val="115076"/>
                </a:solidFill>
                <a:latin typeface="Century Gothic" panose="020B0502020202020204" pitchFamily="34" charset="0"/>
              </a:rPr>
              <a:t> – rot – </a:t>
            </a:r>
            <a:r>
              <a:rPr lang="en-US" sz="3600" dirty="0" err="1">
                <a:solidFill>
                  <a:srgbClr val="115076"/>
                </a:solidFill>
                <a:latin typeface="Century Gothic" panose="020B0502020202020204" pitchFamily="34" charset="0"/>
              </a:rPr>
              <a:t>kalt</a:t>
            </a:r>
            <a:r>
              <a:rPr lang="en-US" sz="3600" dirty="0">
                <a:solidFill>
                  <a:srgbClr val="115076"/>
                </a:solidFill>
                <a:latin typeface="Century Gothic" panose="020B0502020202020204" pitchFamily="34" charset="0"/>
              </a:rPr>
              <a:t> - </a:t>
            </a:r>
            <a:r>
              <a:rPr lang="en-US" sz="3600" dirty="0" err="1">
                <a:solidFill>
                  <a:srgbClr val="115076"/>
                </a:solidFill>
                <a:latin typeface="Century Gothic" panose="020B0502020202020204" pitchFamily="34" charset="0"/>
              </a:rPr>
              <a:t>sagt</a:t>
            </a:r>
            <a:endParaRPr lang="en-US" sz="3600" dirty="0">
              <a:solidFill>
                <a:srgbClr val="115076"/>
              </a:solidFill>
              <a:latin typeface="Century Gothic" panose="020B0502020202020204" pitchFamily="34" charset="0"/>
            </a:endParaRPr>
          </a:p>
        </p:txBody>
      </p:sp>
      <p:sp>
        <p:nvSpPr>
          <p:cNvPr id="46" name="TextBox 45">
            <a:extLst>
              <a:ext uri="{FF2B5EF4-FFF2-40B4-BE49-F238E27FC236}">
                <a16:creationId xmlns:a16="http://schemas.microsoft.com/office/drawing/2014/main" id="{6BD10995-324E-C140-95FC-6CF0F1DA2D02}"/>
              </a:ext>
            </a:extLst>
          </p:cNvPr>
          <p:cNvSpPr txBox="1"/>
          <p:nvPr/>
        </p:nvSpPr>
        <p:spPr>
          <a:xfrm>
            <a:off x="1016612" y="4971031"/>
            <a:ext cx="9982220" cy="646331"/>
          </a:xfrm>
          <a:prstGeom prst="rect">
            <a:avLst/>
          </a:prstGeom>
          <a:noFill/>
        </p:spPr>
        <p:txBody>
          <a:bodyPr wrap="none" rtlCol="0">
            <a:spAutoFit/>
          </a:bodyPr>
          <a:lstStyle/>
          <a:p>
            <a:r>
              <a:rPr lang="en-US" sz="3600" dirty="0">
                <a:solidFill>
                  <a:srgbClr val="115076"/>
                </a:solidFill>
                <a:latin typeface="Century Gothic" panose="020B0502020202020204" pitchFamily="34" charset="0"/>
              </a:rPr>
              <a:t>der Lehrer – der Freund – das Heft – die Frau</a:t>
            </a:r>
          </a:p>
        </p:txBody>
      </p:sp>
      <p:sp>
        <p:nvSpPr>
          <p:cNvPr id="47" name="Oval 46">
            <a:extLst>
              <a:ext uri="{FF2B5EF4-FFF2-40B4-BE49-F238E27FC236}">
                <a16:creationId xmlns:a16="http://schemas.microsoft.com/office/drawing/2014/main" id="{C6FAC295-D430-2649-A30D-E685BD98E7D0}"/>
              </a:ext>
            </a:extLst>
          </p:cNvPr>
          <p:cNvSpPr/>
          <p:nvPr/>
        </p:nvSpPr>
        <p:spPr>
          <a:xfrm>
            <a:off x="4642243" y="4294436"/>
            <a:ext cx="1427747" cy="76291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E85DBD57-C123-0B4F-B92D-63C14B212864}"/>
              </a:ext>
            </a:extLst>
          </p:cNvPr>
          <p:cNvSpPr/>
          <p:nvPr/>
        </p:nvSpPr>
        <p:spPr>
          <a:xfrm>
            <a:off x="6560118" y="4870829"/>
            <a:ext cx="2148799" cy="76291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Action Button: Custom 48">
            <a:hlinkClick r:id="" action="ppaction://noaction" highlightClick="1"/>
            <a:extLst>
              <a:ext uri="{FF2B5EF4-FFF2-40B4-BE49-F238E27FC236}">
                <a16:creationId xmlns:a16="http://schemas.microsoft.com/office/drawing/2014/main" id="{7211238F-97E5-AB42-BBBF-F6659C6759FB}"/>
              </a:ext>
            </a:extLst>
          </p:cNvPr>
          <p:cNvSpPr/>
          <p:nvPr/>
        </p:nvSpPr>
        <p:spPr>
          <a:xfrm>
            <a:off x="416637" y="4395712"/>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6</a:t>
            </a:r>
          </a:p>
        </p:txBody>
      </p:sp>
      <p:sp>
        <p:nvSpPr>
          <p:cNvPr id="50" name="Action Button: Custom 49">
            <a:hlinkClick r:id="" action="ppaction://noaction" highlightClick="1"/>
            <a:extLst>
              <a:ext uri="{FF2B5EF4-FFF2-40B4-BE49-F238E27FC236}">
                <a16:creationId xmlns:a16="http://schemas.microsoft.com/office/drawing/2014/main" id="{7211238F-97E5-AB42-BBBF-F6659C6759FB}"/>
              </a:ext>
            </a:extLst>
          </p:cNvPr>
          <p:cNvSpPr/>
          <p:nvPr/>
        </p:nvSpPr>
        <p:spPr>
          <a:xfrm>
            <a:off x="416637" y="5128653"/>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7</a:t>
            </a:r>
          </a:p>
        </p:txBody>
      </p:sp>
      <p:sp>
        <p:nvSpPr>
          <p:cNvPr id="51" name="Action Button: Custom 50">
            <a:hlinkClick r:id="" action="ppaction://noaction" highlightClick="1"/>
            <a:extLst>
              <a:ext uri="{FF2B5EF4-FFF2-40B4-BE49-F238E27FC236}">
                <a16:creationId xmlns:a16="http://schemas.microsoft.com/office/drawing/2014/main" id="{7211238F-97E5-AB42-BBBF-F6659C6759FB}"/>
              </a:ext>
            </a:extLst>
          </p:cNvPr>
          <p:cNvSpPr/>
          <p:nvPr/>
        </p:nvSpPr>
        <p:spPr>
          <a:xfrm>
            <a:off x="390505" y="5808878"/>
            <a:ext cx="513806" cy="478972"/>
          </a:xfrm>
          <a:prstGeom prst="actionButtonBlank">
            <a:avLst/>
          </a:prstGeom>
          <a:solidFill>
            <a:srgbClr val="DAA520"/>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2060"/>
                </a:solidFill>
              </a:rPr>
              <a:t>8</a:t>
            </a:r>
          </a:p>
        </p:txBody>
      </p:sp>
      <p:sp>
        <p:nvSpPr>
          <p:cNvPr id="52" name="Rectangle 51">
            <a:hlinkClick r:id="" action="ppaction://noaction">
              <a:snd r:embed="rId3" name="frei_source.wav"/>
            </a:hlinkClick>
          </p:cNvPr>
          <p:cNvSpPr/>
          <p:nvPr/>
        </p:nvSpPr>
        <p:spPr>
          <a:xfrm>
            <a:off x="1071377" y="2149869"/>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A</a:t>
            </a:r>
          </a:p>
        </p:txBody>
      </p:sp>
      <p:sp>
        <p:nvSpPr>
          <p:cNvPr id="53" name="Rectangle 52">
            <a:hlinkClick r:id="" action="ppaction://noaction">
              <a:snd r:embed="rId4" name="allein.wav"/>
            </a:hlinkClick>
          </p:cNvPr>
          <p:cNvSpPr/>
          <p:nvPr/>
        </p:nvSpPr>
        <p:spPr>
          <a:xfrm>
            <a:off x="2404159" y="2150679"/>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B</a:t>
            </a:r>
          </a:p>
        </p:txBody>
      </p:sp>
      <p:sp>
        <p:nvSpPr>
          <p:cNvPr id="54" name="Rectangle 53">
            <a:hlinkClick r:id="" action="ppaction://noaction">
              <a:snd r:embed="rId5" name="Idee.wav"/>
            </a:hlinkClick>
          </p:cNvPr>
          <p:cNvSpPr/>
          <p:nvPr/>
        </p:nvSpPr>
        <p:spPr>
          <a:xfrm>
            <a:off x="3851217" y="2147150"/>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C</a:t>
            </a:r>
          </a:p>
        </p:txBody>
      </p:sp>
      <p:sp>
        <p:nvSpPr>
          <p:cNvPr id="55" name="Rectangle 54">
            <a:hlinkClick r:id="" action="ppaction://noaction">
              <a:snd r:embed="rId6" name="klein.wav"/>
            </a:hlinkClick>
          </p:cNvPr>
          <p:cNvSpPr/>
          <p:nvPr/>
        </p:nvSpPr>
        <p:spPr>
          <a:xfrm>
            <a:off x="5372047" y="2121023"/>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D</a:t>
            </a:r>
          </a:p>
        </p:txBody>
      </p:sp>
      <p:sp>
        <p:nvSpPr>
          <p:cNvPr id="56" name="Rectangle 55">
            <a:hlinkClick r:id="" action="ppaction://noaction">
              <a:snd r:embed="rId7" name="geben_source.wav"/>
            </a:hlinkClick>
          </p:cNvPr>
          <p:cNvSpPr/>
          <p:nvPr/>
        </p:nvSpPr>
        <p:spPr>
          <a:xfrm>
            <a:off x="1143956" y="3608511"/>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A</a:t>
            </a:r>
          </a:p>
        </p:txBody>
      </p:sp>
      <p:sp>
        <p:nvSpPr>
          <p:cNvPr id="57" name="Rectangle 56">
            <a:hlinkClick r:id="" action="ppaction://noaction">
              <a:snd r:embed="rId8" name="Welt_source.wav"/>
            </a:hlinkClick>
          </p:cNvPr>
          <p:cNvSpPr/>
          <p:nvPr/>
        </p:nvSpPr>
        <p:spPr>
          <a:xfrm>
            <a:off x="2476738" y="3609321"/>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B</a:t>
            </a:r>
          </a:p>
        </p:txBody>
      </p:sp>
      <p:sp>
        <p:nvSpPr>
          <p:cNvPr id="58" name="Rectangle 57">
            <a:hlinkClick r:id="" action="ppaction://noaction">
              <a:snd r:embed="rId9" name="Leben.wav"/>
            </a:hlinkClick>
          </p:cNvPr>
          <p:cNvSpPr/>
          <p:nvPr/>
        </p:nvSpPr>
        <p:spPr>
          <a:xfrm>
            <a:off x="3923796" y="3605792"/>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C</a:t>
            </a:r>
          </a:p>
        </p:txBody>
      </p:sp>
      <p:sp>
        <p:nvSpPr>
          <p:cNvPr id="59" name="Rectangle 58">
            <a:hlinkClick r:id="" action="ppaction://noaction">
              <a:snd r:embed="rId10" name="sehen.wav"/>
            </a:hlinkClick>
          </p:cNvPr>
          <p:cNvSpPr/>
          <p:nvPr/>
        </p:nvSpPr>
        <p:spPr>
          <a:xfrm>
            <a:off x="5444626" y="3579665"/>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D</a:t>
            </a:r>
          </a:p>
        </p:txBody>
      </p:sp>
      <p:sp>
        <p:nvSpPr>
          <p:cNvPr id="60" name="Rectangle 59">
            <a:hlinkClick r:id="" action="ppaction://noaction">
              <a:snd r:embed="rId3" name="frei_source.wav"/>
            </a:hlinkClick>
          </p:cNvPr>
          <p:cNvSpPr/>
          <p:nvPr/>
        </p:nvSpPr>
        <p:spPr>
          <a:xfrm>
            <a:off x="1143956" y="5644116"/>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A</a:t>
            </a:r>
          </a:p>
        </p:txBody>
      </p:sp>
      <p:sp>
        <p:nvSpPr>
          <p:cNvPr id="61" name="Rectangle 60">
            <a:hlinkClick r:id="" action="ppaction://noaction">
              <a:snd r:embed="rId11" name="klar.wav"/>
            </a:hlinkClick>
          </p:cNvPr>
          <p:cNvSpPr/>
          <p:nvPr/>
        </p:nvSpPr>
        <p:spPr>
          <a:xfrm>
            <a:off x="2476738" y="5644926"/>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B</a:t>
            </a:r>
          </a:p>
        </p:txBody>
      </p:sp>
      <p:sp>
        <p:nvSpPr>
          <p:cNvPr id="62" name="Rectangle 61">
            <a:hlinkClick r:id="" action="ppaction://noaction">
              <a:snd r:embed="rId12" name="haben.wav"/>
            </a:hlinkClick>
          </p:cNvPr>
          <p:cNvSpPr/>
          <p:nvPr/>
        </p:nvSpPr>
        <p:spPr>
          <a:xfrm>
            <a:off x="3923796" y="5641397"/>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C</a:t>
            </a:r>
          </a:p>
        </p:txBody>
      </p:sp>
      <p:sp>
        <p:nvSpPr>
          <p:cNvPr id="63" name="Rectangle 62">
            <a:hlinkClick r:id="" action="ppaction://noaction">
              <a:snd r:embed="rId13" name="Paar.wav"/>
            </a:hlinkClick>
          </p:cNvPr>
          <p:cNvSpPr/>
          <p:nvPr/>
        </p:nvSpPr>
        <p:spPr>
          <a:xfrm>
            <a:off x="5444626" y="5615270"/>
            <a:ext cx="729107" cy="645647"/>
          </a:xfrm>
          <a:prstGeom prst="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entury Gothic" panose="020B0502020202020204" pitchFamily="34" charset="0"/>
              </a:rPr>
              <a:t>D</a:t>
            </a:r>
          </a:p>
        </p:txBody>
      </p:sp>
      <p:sp>
        <p:nvSpPr>
          <p:cNvPr id="64" name="Oval 63">
            <a:extLst>
              <a:ext uri="{FF2B5EF4-FFF2-40B4-BE49-F238E27FC236}">
                <a16:creationId xmlns:a16="http://schemas.microsoft.com/office/drawing/2014/main" id="{A4D8A233-585D-CD45-8B59-5E6975BBB936}"/>
              </a:ext>
            </a:extLst>
          </p:cNvPr>
          <p:cNvSpPr/>
          <p:nvPr/>
        </p:nvSpPr>
        <p:spPr>
          <a:xfrm>
            <a:off x="829109" y="5658130"/>
            <a:ext cx="1427747" cy="76291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ADAEA74A-87C8-DE46-91CB-03C48400CA00}"/>
              </a:ext>
            </a:extLst>
          </p:cNvPr>
          <p:cNvSpPr/>
          <p:nvPr/>
        </p:nvSpPr>
        <p:spPr>
          <a:xfrm>
            <a:off x="3490892" y="2118515"/>
            <a:ext cx="1427747" cy="76291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CB92856C-6BFC-BB4E-AB6D-FF5FD643DFEF}"/>
              </a:ext>
            </a:extLst>
          </p:cNvPr>
          <p:cNvSpPr/>
          <p:nvPr/>
        </p:nvSpPr>
        <p:spPr>
          <a:xfrm>
            <a:off x="2133469" y="3569244"/>
            <a:ext cx="1427747" cy="762911"/>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12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0"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fade">
                                      <p:cBhvr>
                                        <p:cTn id="65" dur="500"/>
                                        <p:tgtEl>
                                          <p:spTgt spid="5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5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0"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500"/>
                                        <p:tgtEl>
                                          <p:spTgt spid="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animEffect transition="in" filter="fade">
                                      <p:cBhvr>
                                        <p:cTn id="105" dur="500"/>
                                        <p:tgtEl>
                                          <p:spTgt spid="6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500"/>
                                        <p:tgtEl>
                                          <p:spTgt spid="63"/>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p:bldP spid="40" grpId="0"/>
      <p:bldP spid="41" grpId="0"/>
      <p:bldP spid="42" grpId="0" animBg="1"/>
      <p:bldP spid="43" grpId="0" animBg="1"/>
      <p:bldP spid="44" grpId="0" animBg="1"/>
      <p:bldP spid="45" grpId="0"/>
      <p:bldP spid="46" grpId="0"/>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a:extLst>
              <a:ext uri="{FF2B5EF4-FFF2-40B4-BE49-F238E27FC236}">
                <a16:creationId xmlns:a16="http://schemas.microsoft.com/office/drawing/2014/main" id="{155D4356-475F-4038-9380-8B0542313B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75" y="4228461"/>
            <a:ext cx="2716923" cy="1993871"/>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A97146CC-0185-4FB1-9DC8-8F29A4F98F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900" y="2298306"/>
            <a:ext cx="1280271" cy="1737511"/>
          </a:xfrm>
          <a:prstGeom prst="rect">
            <a:avLst/>
          </a:prstGeom>
        </p:spPr>
      </p:pic>
    </p:spTree>
    <p:extLst>
      <p:ext uri="{BB962C8B-B14F-4D97-AF65-F5344CB8AC3E}">
        <p14:creationId xmlns:p14="http://schemas.microsoft.com/office/powerpoint/2010/main" val="419872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haben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have |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520700" y="4073470"/>
            <a:ext cx="11281156" cy="1015663"/>
          </a:xfrm>
          <a:prstGeom prst="rect">
            <a:avLst/>
          </a:prstGeom>
          <a:solidFill>
            <a:schemeClr val="bg1"/>
          </a:solidFill>
        </p:spPr>
        <p:txBody>
          <a:bodyPr wrap="square" rtlCol="0">
            <a:spAutoFit/>
          </a:bodyPr>
          <a:lstStyle/>
          <a:p>
            <a:pPr algn="ctr">
              <a:defRPr/>
            </a:pPr>
            <a:r>
              <a:rPr lang="de" sz="5400">
                <a:solidFill>
                  <a:srgbClr val="5B9BD5">
                    <a:lumMod val="50000"/>
                  </a:srgbClr>
                </a:solidFill>
                <a:latin typeface="Century Gothic" panose="020B0502020202020204" pitchFamily="34" charset="0"/>
              </a:rPr>
              <a:t>Markus muss ein Fahrrad </a:t>
            </a:r>
            <a:r>
              <a:rPr lang="de" sz="5400" b="1">
                <a:solidFill>
                  <a:srgbClr val="EEC100"/>
                </a:solidFill>
                <a:latin typeface="Century Gothic" panose="020B0502020202020204" pitchFamily="34" charset="0"/>
                <a:cs typeface="Calibri" panose="020F0502020204030204" pitchFamily="34" charset="0"/>
              </a:rPr>
              <a:t>haben</a:t>
            </a:r>
            <a:r>
              <a:rPr lang="en-GB" sz="6000">
                <a:solidFill>
                  <a:srgbClr val="5B9BD5">
                    <a:lumMod val="50000"/>
                  </a:srgbClr>
                </a:solidFill>
                <a:latin typeface="Century Gothic" panose="020B0502020202020204" pitchFamily="34" charset="0"/>
              </a:rPr>
              <a:t>.        </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417217" y="4996800"/>
            <a:ext cx="5612483"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HK" sz="3200">
                <a:solidFill>
                  <a:srgbClr val="5B9BD5">
                    <a:lumMod val="50000"/>
                  </a:srgbClr>
                </a:solidFill>
                <a:latin typeface="Century Gothic" panose="020B0502020202020204" pitchFamily="34" charset="0"/>
              </a:rPr>
              <a:t>Markus must </a:t>
            </a:r>
            <a:r>
              <a:rPr lang="en-HK" sz="3200" b="1">
                <a:solidFill>
                  <a:srgbClr val="EEC100"/>
                </a:solidFill>
                <a:latin typeface="Century Gothic" panose="020B0502020202020204" pitchFamily="34" charset="0"/>
                <a:cs typeface="Calibri" panose="020F0502020204030204" pitchFamily="34" charset="0"/>
              </a:rPr>
              <a:t>have</a:t>
            </a:r>
            <a:r>
              <a:rPr lang="en-HK" sz="3200">
                <a:solidFill>
                  <a:srgbClr val="5B9BD5">
                    <a:lumMod val="50000"/>
                  </a:srgbClr>
                </a:solidFill>
                <a:latin typeface="Century Gothic" panose="020B0502020202020204" pitchFamily="34" charset="0"/>
              </a:rPr>
              <a:t> a bike</a:t>
            </a:r>
            <a:r>
              <a:rPr lang="en-GB" sz="3200">
                <a:solidFill>
                  <a:srgbClr val="5B9BD5">
                    <a:lumMod val="50000"/>
                  </a:srgbClr>
                </a:solidFill>
                <a:latin typeface="Century Gothic" panose="020B0502020202020204" pitchFamily="34" charset="0"/>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635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Markus mus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149" y="5457594"/>
            <a:ext cx="11066804" cy="461665"/>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rPr>
              <a:t>	</a:t>
            </a:r>
            <a:r>
              <a:rPr lang="en-GB" sz="2400">
                <a:solidFill>
                  <a:srgbClr val="5B9BD5">
                    <a:lumMod val="50000"/>
                  </a:srgbClr>
                </a:solidFill>
                <a:latin typeface="Century Gothic" panose="020B0502020202020204" pitchFamily="34" charset="0"/>
                <a:hlinkClick r:id="rId5"/>
              </a:rPr>
              <a:t>Term 1.1 Week 3</a:t>
            </a:r>
            <a:endParaRPr lang="en-GB" sz="2400" dirty="0">
              <a:solidFill>
                <a:srgbClr val="5B9BD5">
                  <a:lumMod val="50000"/>
                </a:srgbClr>
              </a:solidFill>
              <a:latin typeface="Century Gothic" panose="020B0502020202020204" pitchFamily="34" charset="0"/>
            </a:endParaRPr>
          </a:p>
        </p:txBody>
      </p:sp>
      <p:sp>
        <p:nvSpPr>
          <p:cNvPr id="17" name="TextBox 16"/>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1.1, Week 7)</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Audio file</a:t>
            </a:r>
            <a:endParaRPr lang="en-GB" sz="2400" dirty="0">
              <a:solidFill>
                <a:srgbClr val="115076"/>
              </a:solidFill>
              <a:latin typeface="Century Gothic" panose="020B0502020202020204" pitchFamily="34" charset="0"/>
            </a:endParaRPr>
          </a:p>
        </p:txBody>
      </p:sp>
      <p:sp>
        <p:nvSpPr>
          <p:cNvPr id="19" name="TextBox 18"/>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20" name="Picture 19"/>
          <p:cNvPicPr/>
          <p:nvPr/>
        </p:nvPicPr>
        <p:blipFill>
          <a:blip r:embed="rId7">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21" name="TextBox 20"/>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Student worksheet</a:t>
            </a:r>
            <a:endParaRPr lang="en-GB" sz="2400" dirty="0">
              <a:solidFill>
                <a:srgbClr val="115076"/>
              </a:solidFill>
              <a:latin typeface="Century Gothic" panose="020B0502020202020204" pitchFamily="34" charset="0"/>
            </a:endParaRPr>
          </a:p>
        </p:txBody>
      </p:sp>
      <p:sp>
        <p:nvSpPr>
          <p:cNvPr id="22" name="TextBox 21">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9"/>
              </a:rPr>
              <a:t>Quizlet link</a:t>
            </a:r>
            <a:br>
              <a:rPr lang="en-GB" sz="2400" dirty="0"/>
            </a:br>
            <a:endParaRPr lang="en-GB" sz="2400" dirty="0">
              <a:solidFill>
                <a:srgbClr val="115076"/>
              </a:solidFill>
              <a:latin typeface="Century Gothic" panose="020B0502020202020204" pitchFamily="34" charset="0"/>
            </a:endParaRPr>
          </a:p>
        </p:txBody>
      </p:sp>
      <p:pic>
        <p:nvPicPr>
          <p:cNvPr id="23" name="Picture 22"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333000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hat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[has]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1562794" y="4133814"/>
            <a:ext cx="987364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Markus </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 </a:t>
            </a:r>
            <a:r>
              <a:rPr kumimoji="0" lang="en-GB" sz="6000" b="0"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mn-cs"/>
              </a:rPr>
              <a:t>ein</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Fahrrad.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4880701" y="4109684"/>
            <a:ext cx="138531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hat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[Markus </a:t>
            </a:r>
            <a:r>
              <a:rPr lang="en-GB" sz="3200" b="1">
                <a:solidFill>
                  <a:srgbClr val="EEC100"/>
                </a:solidFill>
                <a:latin typeface="Century Gothic" panose="020B0502020202020204" pitchFamily="34" charset="0"/>
                <a:cs typeface="Calibri" panose="020F0502020204030204" pitchFamily="34" charset="0"/>
              </a:rPr>
              <a:t>has</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 bike].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02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audio5.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 ha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haben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have | having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Markus muss ein</a:t>
            </a:r>
            <a:r>
              <a:rPr kumimoji="0" lang="de-DE" sz="54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Fahrrad</a:t>
            </a:r>
            <a:r>
              <a:rPr kumimoji="0" lang="en-GB" sz="5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_______.</a:t>
            </a:r>
            <a:endPar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8886860" y="4082400"/>
            <a:ext cx="2372765"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haben</a:t>
            </a:r>
            <a:endParaRPr kumimoji="0" lang="en-GB" sz="5400" b="0" i="0" u="none" strike="noStrike" kern="1200" cap="none" spc="0" normalizeH="0" baseline="0" noProof="0" dirty="0">
              <a:ln>
                <a:noFill/>
              </a:ln>
              <a:solidFill>
                <a:srgbClr val="EEC100"/>
              </a:solidFill>
              <a:effectLst/>
              <a:uLnTx/>
              <a:uFillTx/>
              <a:latin typeface="Century Gothic" panose="020F0302020204030204"/>
              <a:ea typeface="+mn-ea"/>
            </a:endParaRPr>
          </a:p>
        </p:txBody>
      </p:sp>
      <p:sp>
        <p:nvSpPr>
          <p:cNvPr id="7" name="TextBox 6"/>
          <p:cNvSpPr txBox="1"/>
          <p:nvPr/>
        </p:nvSpPr>
        <p:spPr>
          <a:xfrm>
            <a:off x="3300427" y="4996800"/>
            <a:ext cx="56503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[Markus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must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have a bike.]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910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audio6.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 mus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http://www.clker.com/cliparts/c/f/b/a/1195444816475588749Gerald_G_Lady_Face_Cartoon.svg.hi.png">
            <a:extLst>
              <a:ext uri="{FF2B5EF4-FFF2-40B4-BE49-F238E27FC236}">
                <a16:creationId xmlns:a16="http://schemas.microsoft.com/office/drawing/2014/main" id="{7A59A90A-D94B-9D46-9947-1EA012983A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9378" y="3756979"/>
            <a:ext cx="2293243" cy="23523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53380" y="1376825"/>
            <a:ext cx="9353005"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die Frau</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4" descr="http://www.clker.com/cliparts/9/6/9/1/1194985251383288862paper_RPSWB.svg.hi.png">
            <a:extLst>
              <a:ext uri="{FF2B5EF4-FFF2-40B4-BE49-F238E27FC236}">
                <a16:creationId xmlns:a16="http://schemas.microsoft.com/office/drawing/2014/main" id="{EFC92803-A8AE-BE4B-9B47-57F1C73E78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4510612" y="4083674"/>
            <a:ext cx="3038542" cy="14179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53380" y="1132985"/>
            <a:ext cx="9353005" cy="1446550"/>
          </a:xfrm>
          <a:prstGeom prst="rect">
            <a:avLst/>
          </a:prstGeom>
          <a:noFill/>
        </p:spPr>
        <p:txBody>
          <a:bodyPr wrap="square" rtlCol="0">
            <a:spAutoFit/>
          </a:bodyPr>
          <a:lstStyle/>
          <a:p>
            <a:pPr algn="ctr"/>
            <a:r>
              <a:rPr lang="en-GB" sz="8800" b="1" dirty="0">
                <a:solidFill>
                  <a:srgbClr val="115076"/>
                </a:solidFill>
                <a:latin typeface="Century Gothic" panose="020B0502020202020204" pitchFamily="34" charset="0"/>
              </a:rPr>
              <a:t>die Hand</a:t>
            </a:r>
          </a:p>
        </p:txBody>
      </p:sp>
    </p:spTree>
    <p:extLst>
      <p:ext uri="{BB962C8B-B14F-4D97-AF65-F5344CB8AC3E}">
        <p14:creationId xmlns:p14="http://schemas.microsoft.com/office/powerpoint/2010/main" val="6724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2528</TotalTime>
  <Words>5554</Words>
  <Application>Microsoft Macintosh PowerPoint</Application>
  <PresentationFormat>Widescreen</PresentationFormat>
  <Paragraphs>732</Paragraphs>
  <Slides>50</Slides>
  <Notes>50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50</vt:i4>
      </vt:variant>
    </vt:vector>
  </HeadingPairs>
  <TitlesOfParts>
    <vt:vector size="55" baseType="lpstr">
      <vt:lpstr>arial</vt:lpstr>
      <vt:lpstr>Calibri</vt:lpstr>
      <vt:lpstr>Century Gothic</vt:lpstr>
      <vt:lpstr>1_Office Theme</vt:lpstr>
      <vt:lpstr>2_Office Theme</vt:lpstr>
      <vt:lpstr>I have 'the' vs I have 'a' Possession of the only one or one of many </vt:lpstr>
      <vt:lpstr>haben</vt:lpstr>
      <vt:lpstr>haben</vt:lpstr>
      <vt:lpstr>hat</vt:lpstr>
      <vt:lpstr>haben</vt:lpstr>
      <vt:lpstr>hat</vt:lpstr>
      <vt:lpstr>haben</vt:lpstr>
      <vt:lpstr>Vokabeln</vt:lpstr>
      <vt:lpstr>Vokabeln</vt:lpstr>
      <vt:lpstr>Vokabeln</vt:lpstr>
      <vt:lpstr>Vokabeln</vt:lpstr>
      <vt:lpstr>Vokabeln</vt:lpstr>
      <vt:lpstr>Vokabeln</vt:lpstr>
      <vt:lpstr>Vokabeln</vt:lpstr>
      <vt:lpstr>Vokabeln</vt:lpstr>
      <vt:lpstr>Vokabeln</vt:lpstr>
      <vt:lpstr>Vokabeln</vt:lpstr>
      <vt:lpstr>Vokabeln</vt:lpstr>
      <vt:lpstr>Vokabeln</vt:lpstr>
      <vt:lpstr>Grammatik</vt:lpstr>
      <vt:lpstr>Grammatik</vt:lpstr>
      <vt:lpstr> einen = ‘a’ after a verb </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Grammatik</vt:lpstr>
      <vt:lpstr>I have 'the' vs I have 'a' Possession of the only one or one of many </vt:lpstr>
      <vt:lpstr>Phonetik</vt:lpstr>
      <vt:lpstr>Phonetik</vt:lpstr>
      <vt:lpstr>Phonetik</vt:lpstr>
      <vt:lpstr>Phonetik</vt:lpstr>
      <vt:lpstr>Vokabeln</vt:lpstr>
      <vt:lpstr>Grammatik</vt:lpstr>
      <vt:lpstr>Grammatik</vt:lpstr>
      <vt:lpstr>Phonetik</vt:lpstr>
      <vt:lpstr>Phonetik</vt:lpstr>
      <vt:lpstr>Phonetik</vt:lpstr>
      <vt:lpstr>Grammatik</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293</cp:revision>
  <dcterms:created xsi:type="dcterms:W3CDTF">2020-06-03T16:44:05Z</dcterms:created>
  <dcterms:modified xsi:type="dcterms:W3CDTF">2021-12-15T12:28:16Z</dcterms:modified>
</cp:coreProperties>
</file>