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384" r:id="rId2"/>
    <p:sldId id="385" r:id="rId3"/>
    <p:sldId id="387" r:id="rId4"/>
    <p:sldId id="386" r:id="rId5"/>
    <p:sldId id="355" r:id="rId6"/>
    <p:sldId id="372" r:id="rId7"/>
    <p:sldId id="373" r:id="rId8"/>
    <p:sldId id="374" r:id="rId9"/>
    <p:sldId id="375" r:id="rId10"/>
    <p:sldId id="376" r:id="rId11"/>
    <p:sldId id="377" r:id="rId12"/>
    <p:sldId id="378" r:id="rId13"/>
    <p:sldId id="379" r:id="rId14"/>
    <p:sldId id="38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987"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sorterViewPr>
    <p:cViewPr>
      <p:scale>
        <a:sx n="100" d="100"/>
        <a:sy n="100" d="100"/>
      </p:scale>
      <p:origin x="0" y="-38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02820F-ED3A-459F-A768-8EBCDD02B5DD}" type="datetimeFigureOut">
              <a:rPr lang="en-GB" smtClean="0"/>
              <a:t>19/09/2019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6C71CB-B0F8-4D4F-BC54-39ABEE882AB5}" type="slidenum">
              <a:rPr lang="en-GB" smtClean="0"/>
              <a:t>‹#›</a:t>
            </a:fld>
            <a:endParaRPr lang="en-GB"/>
          </a:p>
        </p:txBody>
      </p:sp>
    </p:spTree>
    <p:extLst>
      <p:ext uri="{BB962C8B-B14F-4D97-AF65-F5344CB8AC3E}">
        <p14:creationId xmlns:p14="http://schemas.microsoft.com/office/powerpoint/2010/main" val="2376041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Presentation/introduction</a:t>
            </a:r>
            <a:r>
              <a:rPr lang="en-GB" baseline="0" dirty="0"/>
              <a:t> to the active nouns in the tasks that follow. </a:t>
            </a:r>
          </a:p>
          <a:p>
            <a:r>
              <a:rPr lang="en-GB" baseline="0" dirty="0"/>
              <a:t>Here, all the masculine nouns are introduced. All nouns to be taught this week have regular gender marking (i.e. -o ending with </a:t>
            </a:r>
            <a:r>
              <a:rPr lang="en-GB" baseline="0" dirty="0" err="1"/>
              <a:t>masc</a:t>
            </a:r>
            <a:r>
              <a:rPr lang="en-GB" baseline="0" dirty="0"/>
              <a:t> nouns; -a ending with feminine nouns).  This makes the gender recognition easier for students’ first encounter with the concept of gender of nouns.  You could point this out to students, but also so that this is not always the case. Some nouns have other endings (e.g. </a:t>
            </a:r>
            <a:r>
              <a:rPr lang="en-GB" baseline="0" dirty="0" err="1"/>
              <a:t>elefante</a:t>
            </a:r>
            <a:r>
              <a:rPr lang="en-GB" baseline="0" dirty="0"/>
              <a:t>).</a:t>
            </a:r>
          </a:p>
          <a:p>
            <a:endParaRPr lang="en-GB" baseline="0" dirty="0"/>
          </a:p>
          <a:p>
            <a:r>
              <a:rPr lang="es-ES" sz="1200" kern="1200" dirty="0" err="1">
                <a:solidFill>
                  <a:schemeClr val="tx1"/>
                </a:solidFill>
                <a:effectLst/>
                <a:ea typeface="+mn-ea"/>
                <a:cs typeface="+mn-cs"/>
              </a:rPr>
              <a:t>Frequency</a:t>
            </a:r>
            <a:r>
              <a:rPr lang="es-ES" sz="1200" kern="1200" dirty="0">
                <a:solidFill>
                  <a:schemeClr val="tx1"/>
                </a:solidFill>
                <a:effectLst/>
                <a:ea typeface="+mn-ea"/>
                <a:cs typeface="+mn-cs"/>
              </a:rPr>
              <a:t> ranking: barco [1384]; bolígrafo [&gt;5000 –in AQA]; gato [1728]; libro [230]</a:t>
            </a:r>
          </a:p>
          <a:p>
            <a:endParaRPr lang="es-ES" sz="1200" kern="1200" dirty="0">
              <a:solidFill>
                <a:schemeClr val="tx1"/>
              </a:solidFill>
              <a:effectLst/>
              <a:ea typeface="+mn-ea"/>
              <a:cs typeface="+mn-cs"/>
            </a:endParaRPr>
          </a:p>
          <a:p>
            <a:r>
              <a:rPr lang="en-GB" sz="1200" kern="1200" dirty="0">
                <a:solidFill>
                  <a:schemeClr val="tx1"/>
                </a:solidFill>
                <a:effectLst/>
                <a:ea typeface="+mn-ea"/>
                <a:cs typeface="+mn-cs"/>
              </a:rPr>
              <a:t>Source: Davies, M.</a:t>
            </a:r>
            <a:r>
              <a:rPr lang="en-GB" sz="1200" kern="1200" baseline="0" dirty="0">
                <a:solidFill>
                  <a:schemeClr val="tx1"/>
                </a:solidFill>
                <a:effectLst/>
                <a:ea typeface="+mn-ea"/>
                <a:cs typeface="+mn-cs"/>
              </a:rPr>
              <a:t> &amp; Davies, K</a:t>
            </a:r>
            <a:r>
              <a:rPr lang="en-GB" sz="1200" kern="1200" dirty="0">
                <a:solidFill>
                  <a:schemeClr val="tx1"/>
                </a:solidFill>
                <a:effectLst/>
                <a:ea typeface="+mn-ea"/>
                <a:cs typeface="+mn-cs"/>
              </a:rPr>
              <a:t>.  (2018). </a:t>
            </a:r>
            <a:r>
              <a:rPr lang="en-GB" sz="1200" i="1" kern="1200" dirty="0">
                <a:solidFill>
                  <a:schemeClr val="tx1"/>
                </a:solidFill>
                <a:effectLst/>
                <a:ea typeface="+mn-ea"/>
                <a:cs typeface="+mn-cs"/>
              </a:rPr>
              <a:t>A Frequency Dictionary of Spanish: Core vocabulary for learners </a:t>
            </a:r>
            <a:r>
              <a:rPr lang="en-GB" sz="1200" i="0" kern="1200" dirty="0">
                <a:solidFill>
                  <a:schemeClr val="tx1"/>
                </a:solidFill>
                <a:effectLst/>
                <a:ea typeface="+mn-ea"/>
                <a:cs typeface="+mn-cs"/>
              </a:rPr>
              <a:t>(2</a:t>
            </a:r>
            <a:r>
              <a:rPr lang="en-GB" sz="1200" i="0" kern="1200" baseline="30000" dirty="0">
                <a:solidFill>
                  <a:schemeClr val="tx1"/>
                </a:solidFill>
                <a:effectLst/>
                <a:ea typeface="+mn-ea"/>
                <a:cs typeface="+mn-cs"/>
              </a:rPr>
              <a:t>nd</a:t>
            </a:r>
            <a:r>
              <a:rPr lang="en-GB" sz="1200" i="0" kern="1200" baseline="0" dirty="0">
                <a:solidFill>
                  <a:schemeClr val="tx1"/>
                </a:solidFill>
                <a:effectLst/>
                <a:ea typeface="+mn-ea"/>
                <a:cs typeface="+mn-cs"/>
              </a:rPr>
              <a:t> ed.) </a:t>
            </a:r>
            <a:r>
              <a:rPr lang="en-GB" sz="1200" kern="1200" dirty="0">
                <a:solidFill>
                  <a:schemeClr val="tx1"/>
                </a:solidFill>
                <a:effectLst/>
                <a:ea typeface="+mn-ea"/>
                <a:cs typeface="+mn-cs"/>
              </a:rPr>
              <a:t>London: Routledge</a:t>
            </a:r>
            <a:endParaRPr lang="en-GB" baseline="0"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2191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Presentation/introduction</a:t>
            </a:r>
            <a:r>
              <a:rPr lang="en-GB" baseline="0" dirty="0"/>
              <a:t> to the active nouns from the tasks that follow. </a:t>
            </a:r>
          </a:p>
          <a:p>
            <a:r>
              <a:rPr lang="en-GB" baseline="0" dirty="0"/>
              <a:t>Here, all the feminine nouns are introduced.</a:t>
            </a:r>
          </a:p>
          <a:p>
            <a:endParaRPr lang="en-GB" dirty="0"/>
          </a:p>
          <a:p>
            <a:r>
              <a:rPr lang="es-ES" sz="1200" kern="1200" dirty="0" err="1">
                <a:solidFill>
                  <a:schemeClr val="tx1"/>
                </a:solidFill>
                <a:effectLst/>
                <a:ea typeface="+mn-ea"/>
                <a:cs typeface="+mn-cs"/>
              </a:rPr>
              <a:t>Frequency</a:t>
            </a:r>
            <a:r>
              <a:rPr lang="es-ES" sz="1200" kern="1200" baseline="0" dirty="0">
                <a:solidFill>
                  <a:schemeClr val="tx1"/>
                </a:solidFill>
                <a:effectLst/>
                <a:ea typeface="+mn-ea"/>
                <a:cs typeface="+mn-cs"/>
              </a:rPr>
              <a:t> ranking: </a:t>
            </a:r>
            <a:r>
              <a:rPr lang="es-ES" sz="1200" kern="1200" dirty="0">
                <a:solidFill>
                  <a:schemeClr val="tx1"/>
                </a:solidFill>
                <a:effectLst/>
                <a:ea typeface="+mn-ea"/>
                <a:cs typeface="+mn-cs"/>
              </a:rPr>
              <a:t>moneda [1577]; cama [609]; casa [106]; cámara [903]; bicicleta [3684]; </a:t>
            </a:r>
            <a:endParaRPr lang="en-GB" dirty="0"/>
          </a:p>
          <a:p>
            <a:r>
              <a:rPr lang="en-GB" sz="1200" kern="1200" dirty="0">
                <a:solidFill>
                  <a:schemeClr val="tx1"/>
                </a:solidFill>
                <a:effectLst/>
                <a:ea typeface="+mn-ea"/>
                <a:cs typeface="+mn-cs"/>
              </a:rPr>
              <a:t>Source: Davies, M.</a:t>
            </a:r>
            <a:r>
              <a:rPr lang="en-GB" sz="1200" kern="1200" baseline="0" dirty="0">
                <a:solidFill>
                  <a:schemeClr val="tx1"/>
                </a:solidFill>
                <a:effectLst/>
                <a:ea typeface="+mn-ea"/>
                <a:cs typeface="+mn-cs"/>
              </a:rPr>
              <a:t> &amp; Davies, K</a:t>
            </a:r>
            <a:r>
              <a:rPr lang="en-GB" sz="1200" kern="1200" dirty="0">
                <a:solidFill>
                  <a:schemeClr val="tx1"/>
                </a:solidFill>
                <a:effectLst/>
                <a:ea typeface="+mn-ea"/>
                <a:cs typeface="+mn-cs"/>
              </a:rPr>
              <a:t>.  (2018). </a:t>
            </a:r>
            <a:r>
              <a:rPr lang="en-GB" sz="1200" i="1" kern="1200" dirty="0">
                <a:solidFill>
                  <a:schemeClr val="tx1"/>
                </a:solidFill>
                <a:effectLst/>
                <a:ea typeface="+mn-ea"/>
                <a:cs typeface="+mn-cs"/>
              </a:rPr>
              <a:t>A Frequency Dictionary of Spanish: Core vocabulary for learners </a:t>
            </a:r>
            <a:r>
              <a:rPr lang="en-GB" sz="1200" i="0" kern="1200" dirty="0">
                <a:solidFill>
                  <a:schemeClr val="tx1"/>
                </a:solidFill>
                <a:effectLst/>
                <a:ea typeface="+mn-ea"/>
                <a:cs typeface="+mn-cs"/>
              </a:rPr>
              <a:t>(2</a:t>
            </a:r>
            <a:r>
              <a:rPr lang="en-GB" sz="1200" i="0" kern="1200" baseline="30000" dirty="0">
                <a:solidFill>
                  <a:schemeClr val="tx1"/>
                </a:solidFill>
                <a:effectLst/>
                <a:ea typeface="+mn-ea"/>
                <a:cs typeface="+mn-cs"/>
              </a:rPr>
              <a:t>nd</a:t>
            </a:r>
            <a:r>
              <a:rPr lang="en-GB" sz="1200" i="0" kern="1200" baseline="0" dirty="0">
                <a:solidFill>
                  <a:schemeClr val="tx1"/>
                </a:solidFill>
                <a:effectLst/>
                <a:ea typeface="+mn-ea"/>
                <a:cs typeface="+mn-cs"/>
              </a:rPr>
              <a:t> ed.) </a:t>
            </a:r>
            <a:r>
              <a:rPr lang="en-GB" sz="1200" kern="1200" dirty="0">
                <a:solidFill>
                  <a:schemeClr val="tx1"/>
                </a:solidFill>
                <a:effectLst/>
                <a:ea typeface="+mn-ea"/>
                <a:cs typeface="+mn-cs"/>
              </a:rPr>
              <a:t>London: Routledge</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2054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Students have to predict which</a:t>
            </a:r>
            <a:r>
              <a:rPr lang="en-GB" baseline="0" dirty="0"/>
              <a:t> </a:t>
            </a:r>
            <a:r>
              <a:rPr lang="en-GB" baseline="0" dirty="0" err="1"/>
              <a:t>pacman</a:t>
            </a:r>
            <a:r>
              <a:rPr lang="en-GB" baseline="0" dirty="0"/>
              <a:t> will eat the object depending on the noun’s gender.</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1952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Presentation/introduction</a:t>
            </a:r>
            <a:r>
              <a:rPr lang="en-GB" baseline="0" dirty="0"/>
              <a:t> to the active nouns from the tasks that follow. </a:t>
            </a:r>
          </a:p>
          <a:p>
            <a:r>
              <a:rPr lang="en-GB" baseline="0" dirty="0"/>
              <a:t>Here, pupils find the odd one out by identifying the gender of each noun.</a:t>
            </a:r>
          </a:p>
          <a:p>
            <a:endParaRPr lang="en-GB" baseline="0" dirty="0"/>
          </a:p>
          <a:p>
            <a:endParaRPr lang="en-GB" baseline="0"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12609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Vocabulary practice slide</a:t>
            </a:r>
            <a:br>
              <a:rPr lang="en-GB" dirty="0"/>
            </a:br>
            <a:r>
              <a:rPr lang="en-GB" dirty="0"/>
              <a:t>Pupils</a:t>
            </a:r>
            <a:r>
              <a:rPr lang="en-GB" baseline="0" dirty="0"/>
              <a:t> either work by themselves or in pairs, reading out the words and studying their English meaning (1 minute).</a:t>
            </a:r>
            <a:br>
              <a:rPr lang="en-GB" baseline="0" dirty="0"/>
            </a:br>
            <a:r>
              <a:rPr lang="en-GB" baseline="0" dirty="0"/>
              <a:t>Then the English meanings are removed and they try to recall them, looking at the Spanish (1 minute).</a:t>
            </a:r>
            <a:br>
              <a:rPr lang="en-GB" baseline="0" dirty="0"/>
            </a:br>
            <a:r>
              <a:rPr lang="en-GB" baseline="0" dirty="0"/>
              <a:t>Then the Spanish meaning are removed and they to recall them, looking at the English (1 minute)</a:t>
            </a:r>
            <a:br>
              <a:rPr lang="en-GB" baseline="0" dirty="0"/>
            </a:br>
            <a:r>
              <a:rPr lang="en-GB" baseline="0" dirty="0"/>
              <a:t>Further rounds of learning can be facilitated by one pupil turning away from the board, and his/her partner asking him/her the meanings.  This activity can work from L2 </a:t>
            </a:r>
            <a:r>
              <a:rPr lang="en-GB" baseline="0" dirty="0">
                <a:sym typeface="Wingdings" panose="05000000000000000000" pitchFamily="2" charset="2"/>
              </a:rPr>
              <a:t></a:t>
            </a:r>
            <a:r>
              <a:rPr lang="en-GB" baseline="0" dirty="0"/>
              <a:t> L1 or L1 </a:t>
            </a:r>
            <a:r>
              <a:rPr lang="en-GB" baseline="0" dirty="0">
                <a:sym typeface="Wingdings" panose="05000000000000000000" pitchFamily="2" charset="2"/>
              </a:rPr>
              <a:t> L2.</a:t>
            </a:r>
          </a:p>
          <a:p>
            <a:endParaRPr lang="en-GB" baseline="0"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1" i="0" kern="1200" dirty="0">
                <a:solidFill>
                  <a:schemeClr val="tx1"/>
                </a:solidFill>
                <a:effectLst/>
                <a:ea typeface="+mn-ea"/>
                <a:cs typeface="+mn-cs"/>
              </a:rPr>
              <a:t>Vocabulary for week 4:</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b="1" kern="1200" dirty="0">
                <a:solidFill>
                  <a:schemeClr val="tx1"/>
                </a:solidFill>
                <a:effectLst/>
                <a:ea typeface="+mn-ea"/>
                <a:cs typeface="+mn-cs"/>
              </a:rPr>
              <a:t>tener</a:t>
            </a:r>
            <a:r>
              <a:rPr lang="es-ES" sz="1200" kern="1200" dirty="0">
                <a:solidFill>
                  <a:schemeClr val="tx1"/>
                </a:solidFill>
                <a:effectLst/>
                <a:ea typeface="+mn-ea"/>
                <a:cs typeface="+mn-cs"/>
              </a:rPr>
              <a:t> [19]; </a:t>
            </a:r>
            <a:r>
              <a:rPr lang="es-ES" sz="1200" b="1" kern="1200" dirty="0">
                <a:solidFill>
                  <a:schemeClr val="tx1"/>
                </a:solidFill>
                <a:effectLst/>
                <a:ea typeface="+mn-ea"/>
                <a:cs typeface="+mn-cs"/>
              </a:rPr>
              <a:t>tengo; tiene; tienes</a:t>
            </a:r>
            <a:r>
              <a:rPr lang="es-ES" sz="1200" kern="1200" dirty="0">
                <a:solidFill>
                  <a:schemeClr val="tx1"/>
                </a:solidFill>
                <a:effectLst/>
                <a:ea typeface="+mn-ea"/>
                <a:cs typeface="+mn-cs"/>
              </a:rPr>
              <a:t>; </a:t>
            </a:r>
            <a:r>
              <a:rPr lang="es-ES" sz="1200" b="1" kern="1200" dirty="0">
                <a:solidFill>
                  <a:schemeClr val="tx1"/>
                </a:solidFill>
                <a:effectLst/>
                <a:ea typeface="+mn-ea"/>
                <a:cs typeface="+mn-cs"/>
              </a:rPr>
              <a:t>moneda</a:t>
            </a:r>
            <a:r>
              <a:rPr lang="es-ES" sz="1200" kern="1200" dirty="0">
                <a:solidFill>
                  <a:schemeClr val="tx1"/>
                </a:solidFill>
                <a:effectLst/>
                <a:ea typeface="+mn-ea"/>
                <a:cs typeface="+mn-cs"/>
              </a:rPr>
              <a:t> [1577]; </a:t>
            </a:r>
            <a:r>
              <a:rPr lang="es-ES" sz="1200" b="1" kern="1200" dirty="0">
                <a:solidFill>
                  <a:schemeClr val="tx1"/>
                </a:solidFill>
                <a:effectLst/>
                <a:ea typeface="+mn-ea"/>
                <a:cs typeface="+mn-cs"/>
              </a:rPr>
              <a:t>cama</a:t>
            </a:r>
            <a:r>
              <a:rPr lang="es-ES" sz="1200" kern="1200" dirty="0">
                <a:solidFill>
                  <a:schemeClr val="tx1"/>
                </a:solidFill>
                <a:effectLst/>
                <a:ea typeface="+mn-ea"/>
                <a:cs typeface="+mn-cs"/>
              </a:rPr>
              <a:t> [609]; </a:t>
            </a:r>
            <a:r>
              <a:rPr lang="es-ES" sz="1200" b="1" kern="1200" dirty="0">
                <a:solidFill>
                  <a:schemeClr val="tx1"/>
                </a:solidFill>
                <a:effectLst/>
                <a:ea typeface="+mn-ea"/>
                <a:cs typeface="+mn-cs"/>
              </a:rPr>
              <a:t>casa</a:t>
            </a:r>
            <a:r>
              <a:rPr lang="es-ES" sz="1200" kern="1200" dirty="0">
                <a:solidFill>
                  <a:schemeClr val="tx1"/>
                </a:solidFill>
                <a:effectLst/>
                <a:ea typeface="+mn-ea"/>
                <a:cs typeface="+mn-cs"/>
              </a:rPr>
              <a:t> [106]; </a:t>
            </a:r>
            <a:r>
              <a:rPr lang="es-ES" sz="1200" b="1" kern="1200" dirty="0">
                <a:solidFill>
                  <a:schemeClr val="tx1"/>
                </a:solidFill>
                <a:effectLst/>
                <a:ea typeface="+mn-ea"/>
                <a:cs typeface="+mn-cs"/>
              </a:rPr>
              <a:t>cámara</a:t>
            </a:r>
            <a:r>
              <a:rPr lang="es-ES" sz="1200" kern="1200" dirty="0">
                <a:solidFill>
                  <a:schemeClr val="tx1"/>
                </a:solidFill>
                <a:effectLst/>
                <a:ea typeface="+mn-ea"/>
                <a:cs typeface="+mn-cs"/>
              </a:rPr>
              <a:t> [903]; </a:t>
            </a:r>
            <a:r>
              <a:rPr lang="es-ES" sz="1200" b="1" kern="1200" dirty="0">
                <a:solidFill>
                  <a:schemeClr val="tx1"/>
                </a:solidFill>
                <a:effectLst/>
                <a:ea typeface="+mn-ea"/>
                <a:cs typeface="+mn-cs"/>
              </a:rPr>
              <a:t>bicicleta</a:t>
            </a:r>
            <a:r>
              <a:rPr lang="es-ES" sz="1200" kern="1200" dirty="0">
                <a:solidFill>
                  <a:schemeClr val="tx1"/>
                </a:solidFill>
                <a:effectLst/>
                <a:ea typeface="+mn-ea"/>
                <a:cs typeface="+mn-cs"/>
              </a:rPr>
              <a:t> [3684]; </a:t>
            </a:r>
            <a:r>
              <a:rPr lang="es-ES" sz="1200" b="1" kern="1200" dirty="0">
                <a:solidFill>
                  <a:schemeClr val="tx1"/>
                </a:solidFill>
                <a:effectLst/>
                <a:ea typeface="+mn-ea"/>
                <a:cs typeface="+mn-cs"/>
              </a:rPr>
              <a:t>radio</a:t>
            </a:r>
            <a:r>
              <a:rPr lang="es-ES" sz="1200" kern="1200" dirty="0">
                <a:solidFill>
                  <a:schemeClr val="tx1"/>
                </a:solidFill>
                <a:effectLst/>
                <a:ea typeface="+mn-ea"/>
                <a:cs typeface="+mn-cs"/>
              </a:rPr>
              <a:t> [933]; </a:t>
            </a:r>
            <a:r>
              <a:rPr lang="es-ES" sz="1200" b="1" kern="1200" dirty="0">
                <a:solidFill>
                  <a:schemeClr val="tx1"/>
                </a:solidFill>
                <a:effectLst/>
                <a:ea typeface="+mn-ea"/>
                <a:cs typeface="+mn-cs"/>
              </a:rPr>
              <a:t>barco</a:t>
            </a:r>
            <a:r>
              <a:rPr lang="es-ES" sz="1200" kern="1200" dirty="0">
                <a:solidFill>
                  <a:schemeClr val="tx1"/>
                </a:solidFill>
                <a:effectLst/>
                <a:ea typeface="+mn-ea"/>
                <a:cs typeface="+mn-cs"/>
              </a:rPr>
              <a:t> [1384]; </a:t>
            </a:r>
            <a:r>
              <a:rPr lang="es-ES" sz="1200" b="1" kern="1200" dirty="0">
                <a:solidFill>
                  <a:schemeClr val="tx1"/>
                </a:solidFill>
                <a:effectLst/>
                <a:ea typeface="+mn-ea"/>
                <a:cs typeface="+mn-cs"/>
              </a:rPr>
              <a:t>bolígrafo</a:t>
            </a:r>
            <a:r>
              <a:rPr lang="es-ES" sz="1200" kern="1200" dirty="0">
                <a:solidFill>
                  <a:schemeClr val="tx1"/>
                </a:solidFill>
                <a:effectLst/>
                <a:ea typeface="+mn-ea"/>
                <a:cs typeface="+mn-cs"/>
              </a:rPr>
              <a:t> [&gt;5000 –in AQA]; </a:t>
            </a:r>
            <a:r>
              <a:rPr lang="es-ES" sz="1200" b="1" kern="1200" dirty="0">
                <a:solidFill>
                  <a:schemeClr val="tx1"/>
                </a:solidFill>
                <a:effectLst/>
                <a:ea typeface="+mn-ea"/>
                <a:cs typeface="+mn-cs"/>
              </a:rPr>
              <a:t>gato</a:t>
            </a:r>
            <a:r>
              <a:rPr lang="es-ES" sz="1200" kern="1200" dirty="0">
                <a:solidFill>
                  <a:schemeClr val="tx1"/>
                </a:solidFill>
                <a:effectLst/>
                <a:ea typeface="+mn-ea"/>
                <a:cs typeface="+mn-cs"/>
              </a:rPr>
              <a:t> [1728]; </a:t>
            </a:r>
            <a:r>
              <a:rPr lang="es-ES" sz="1200" b="1" kern="1200" dirty="0">
                <a:solidFill>
                  <a:schemeClr val="tx1"/>
                </a:solidFill>
                <a:effectLst/>
                <a:ea typeface="+mn-ea"/>
                <a:cs typeface="+mn-cs"/>
              </a:rPr>
              <a:t>¿qué? </a:t>
            </a:r>
            <a:r>
              <a:rPr lang="es-ES" sz="1200" kern="1200" dirty="0">
                <a:solidFill>
                  <a:schemeClr val="tx1"/>
                </a:solidFill>
                <a:effectLst/>
                <a:ea typeface="+mn-ea"/>
                <a:cs typeface="+mn-cs"/>
              </a:rPr>
              <a:t>[50]; </a:t>
            </a:r>
            <a:r>
              <a:rPr lang="es-ES" sz="1200" b="1" kern="1200" dirty="0">
                <a:solidFill>
                  <a:schemeClr val="tx1"/>
                </a:solidFill>
                <a:effectLst/>
                <a:ea typeface="+mn-ea"/>
                <a:cs typeface="+mn-cs"/>
              </a:rPr>
              <a:t>nuevo</a:t>
            </a:r>
            <a:r>
              <a:rPr lang="es-ES" sz="1200" kern="1200" dirty="0">
                <a:solidFill>
                  <a:schemeClr val="tx1"/>
                </a:solidFill>
                <a:effectLst/>
                <a:ea typeface="+mn-ea"/>
                <a:cs typeface="+mn-cs"/>
              </a:rPr>
              <a:t> [94]; </a:t>
            </a:r>
            <a:r>
              <a:rPr lang="es-ES" sz="1200" b="1" kern="1200" dirty="0">
                <a:solidFill>
                  <a:schemeClr val="tx1"/>
                </a:solidFill>
                <a:effectLst/>
                <a:ea typeface="+mn-ea"/>
                <a:cs typeface="+mn-cs"/>
              </a:rPr>
              <a:t>un/a</a:t>
            </a:r>
            <a:r>
              <a:rPr lang="es-ES" sz="1200" kern="1200" dirty="0">
                <a:solidFill>
                  <a:schemeClr val="tx1"/>
                </a:solidFill>
                <a:effectLst/>
                <a:ea typeface="+mn-ea"/>
                <a:cs typeface="+mn-cs"/>
              </a:rPr>
              <a:t> [6]</a:t>
            </a:r>
            <a:endParaRPr lang="en-GB" sz="1200" kern="1200" dirty="0">
              <a:solidFill>
                <a:schemeClr val="tx1"/>
              </a:solidFill>
              <a:effectLst/>
              <a:ea typeface="+mn-ea"/>
              <a:cs typeface="+mn-cs"/>
            </a:endParaRPr>
          </a:p>
          <a:p>
            <a:endParaRPr lang="en-GB" b="1" dirty="0"/>
          </a:p>
          <a:p>
            <a:endParaRPr lang="en-GB" b="1" dirty="0"/>
          </a:p>
          <a:p>
            <a:r>
              <a:rPr lang="en-GB" b="1" dirty="0"/>
              <a:t>Note: </a:t>
            </a:r>
            <a:r>
              <a:rPr lang="en-GB" dirty="0"/>
              <a:t>Students</a:t>
            </a:r>
            <a:r>
              <a:rPr lang="en-GB" baseline="0" dirty="0"/>
              <a:t> may be able to do this activity very quickly as they have had input on the nouns from the indefinite article grammar point.  </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9040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Teachers may</a:t>
            </a:r>
            <a:r>
              <a:rPr lang="en-GB" baseline="0" dirty="0"/>
              <a:t> wish to use this slide to reinforce the vocabulary for Week 4, depending on how fresh the words are in students’ minds from the indefinite article work.  Alternatively, progress straight on to the </a:t>
            </a:r>
            <a:r>
              <a:rPr lang="en-GB" i="1" baseline="0" dirty="0" err="1"/>
              <a:t>tener</a:t>
            </a:r>
            <a:r>
              <a:rPr lang="en-GB" baseline="0" dirty="0"/>
              <a:t> grammar explanation.  Return to vocab recap at a later point should you wish.</a:t>
            </a:r>
          </a:p>
          <a:p>
            <a:endParaRPr lang="en-GB" baseline="0" dirty="0"/>
          </a:p>
          <a:p>
            <a:pPr marL="228600" indent="-228600">
              <a:buAutoNum type="arabicPeriod"/>
            </a:pPr>
            <a:r>
              <a:rPr lang="en-GB" baseline="0" dirty="0"/>
              <a:t>Pictures appear in order: teacher says them, students repeat.</a:t>
            </a:r>
          </a:p>
          <a:p>
            <a:pPr marL="228600" indent="-228600">
              <a:buAutoNum type="arabicPeriod"/>
            </a:pPr>
            <a:r>
              <a:rPr lang="en-GB" baseline="0" dirty="0"/>
              <a:t>Words remain only  - students pronounce chorally without teacher support </a:t>
            </a:r>
          </a:p>
          <a:p>
            <a:pPr marL="228600" indent="-228600">
              <a:buAutoNum type="arabicPeriod"/>
            </a:pPr>
            <a:r>
              <a:rPr lang="en-GB" baseline="0" dirty="0"/>
              <a:t>Question icons elicit the English meanings, one by one.</a:t>
            </a:r>
          </a:p>
          <a:p>
            <a:pPr marL="228600" indent="-228600">
              <a:buAutoNum type="arabicPeriod"/>
            </a:pPr>
            <a:r>
              <a:rPr lang="en-GB" dirty="0"/>
              <a:t>Pictures slowly appear eliciting</a:t>
            </a:r>
            <a:r>
              <a:rPr lang="en-GB" baseline="0" dirty="0"/>
              <a:t> Spanish (on next series of slides.)</a:t>
            </a:r>
            <a:endParaRPr lang="en-GB"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6426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32978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40205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8360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036877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19/09/2019</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580377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19/09/2019</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53503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28691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86517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0339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50843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206098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19/09/2019</a:t>
            </a:fld>
            <a:endParaRPr lang="en-GB" dirty="0">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588693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19/09/2019</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74342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19/09/2019</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751328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hyperlink" Target="https://creativecommons.org/licenses/by-nc-sa/4.0/"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85120" y="-61459"/>
            <a:ext cx="1627856" cy="563137"/>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 y="0"/>
            <a:ext cx="4775200" cy="417830"/>
          </a:xfrm>
          <a:prstGeom prst="rect">
            <a:avLst/>
          </a:prstGeom>
        </p:spPr>
      </p:pic>
      <p:sp>
        <p:nvSpPr>
          <p:cNvPr id="4" name="Rectangle 3"/>
          <p:cNvSpPr/>
          <p:nvPr userDrawn="1"/>
        </p:nvSpPr>
        <p:spPr>
          <a:xfrm>
            <a:off x="9088583" y="6572243"/>
            <a:ext cx="8434647" cy="430887"/>
          </a:xfrm>
          <a:prstGeom prst="rect">
            <a:avLst/>
          </a:prstGeom>
        </p:spPr>
        <p:txBody>
          <a:bodyPr wrap="square">
            <a:spAutoFit/>
          </a:bodyPr>
          <a:lstStyle/>
          <a:p>
            <a:r>
              <a:rPr lang="en-GB" sz="1100" dirty="0">
                <a:solidFill>
                  <a:srgbClr val="002060"/>
                </a:solidFill>
                <a:latin typeface="Century Gothic" panose="020B0502020202020204" pitchFamily="34" charset="0"/>
              </a:rPr>
              <a:t>Material</a:t>
            </a:r>
            <a:r>
              <a:rPr lang="en-GB" sz="1100" dirty="0">
                <a:solidFill>
                  <a:srgbClr val="002060"/>
                </a:solidFill>
                <a:latin typeface="Arial" panose="020B0604020202020204" pitchFamily="34" charset="0"/>
              </a:rPr>
              <a:t> </a:t>
            </a:r>
            <a:r>
              <a:rPr lang="en-GB" sz="1100" dirty="0">
                <a:solidFill>
                  <a:srgbClr val="002060"/>
                </a:solidFill>
                <a:latin typeface="Century Gothic" panose="020B0502020202020204" pitchFamily="34" charset="0"/>
              </a:rPr>
              <a:t>licensed as </a:t>
            </a:r>
            <a:r>
              <a:rPr lang="en-GB" sz="1100" b="1" u="sng" dirty="0">
                <a:solidFill>
                  <a:srgbClr val="FFFFFF"/>
                </a:solidFill>
                <a:latin typeface="Century Gothic" panose="020B0502020202020204" pitchFamily="34" charset="0"/>
                <a:hlinkClick r:id="rId16"/>
              </a:rPr>
              <a:t>CC BY-NC-SA 4.0</a:t>
            </a:r>
            <a:br>
              <a:rPr lang="en-GB" sz="1100" dirty="0">
                <a:solidFill>
                  <a:prstClr val="black"/>
                </a:solidFill>
                <a:latin typeface="Century Gothic" panose="020B0502020202020204" pitchFamily="34" charset="0"/>
              </a:rPr>
            </a:br>
            <a:endParaRPr lang="en-GB" sz="1100" dirty="0">
              <a:solidFill>
                <a:prstClr val="black"/>
              </a:solidFill>
              <a:latin typeface="Century Gothic" panose="020B0502020202020204" pitchFamily="34" charset="0"/>
            </a:endParaRPr>
          </a:p>
        </p:txBody>
      </p:sp>
      <p:sp>
        <p:nvSpPr>
          <p:cNvPr id="8" name="Rectangle 7"/>
          <p:cNvSpPr/>
          <p:nvPr userDrawn="1"/>
        </p:nvSpPr>
        <p:spPr>
          <a:xfrm>
            <a:off x="2" y="6572241"/>
            <a:ext cx="8434647" cy="261610"/>
          </a:xfrm>
          <a:prstGeom prst="rect">
            <a:avLst/>
          </a:prstGeom>
        </p:spPr>
        <p:txBody>
          <a:bodyPr wrap="square">
            <a:spAutoFit/>
          </a:bodyPr>
          <a:lstStyle/>
          <a:p>
            <a:r>
              <a:rPr lang="en-GB" sz="1050" dirty="0">
                <a:solidFill>
                  <a:srgbClr val="002060"/>
                </a:solidFill>
                <a:latin typeface="Century Gothic" panose="020B0502020202020204" pitchFamily="34" charset="0"/>
              </a:rPr>
              <a:t>Rachel Hawkes</a:t>
            </a:r>
            <a:endParaRPr lang="en-GB" sz="105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6113381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4.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5.png"/><Relationship Id="rId5" Type="http://schemas.openxmlformats.org/officeDocument/2006/relationships/image" Target="../media/image9.jpeg"/><Relationship Id="rId10"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5.png"/><Relationship Id="rId7" Type="http://schemas.openxmlformats.org/officeDocument/2006/relationships/image" Target="../media/image8.png"/><Relationship Id="rId12" Type="http://schemas.openxmlformats.org/officeDocument/2006/relationships/image" Target="../media/image19.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18.png"/><Relationship Id="rId5" Type="http://schemas.openxmlformats.org/officeDocument/2006/relationships/image" Target="../media/image15.png"/><Relationship Id="rId10"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17.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5.png"/><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3.png"/><Relationship Id="rId4" Type="http://schemas.openxmlformats.org/officeDocument/2006/relationships/image" Target="../media/image9.jpeg"/><Relationship Id="rId9"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04334"/>
            <a:ext cx="7258756" cy="867128"/>
          </a:xfrm>
          <a:prstGeom prst="rect">
            <a:avLst/>
          </a:prstGeom>
        </p:spPr>
      </p:pic>
      <p:sp>
        <p:nvSpPr>
          <p:cNvPr id="5" name="Title 1"/>
          <p:cNvSpPr txBox="1">
            <a:spLocks/>
          </p:cNvSpPr>
          <p:nvPr/>
        </p:nvSpPr>
        <p:spPr>
          <a:xfrm>
            <a:off x="0" y="281763"/>
            <a:ext cx="7341306" cy="798797"/>
          </a:xfrm>
          <a:prstGeom prst="rect">
            <a:avLst/>
          </a:prstGeom>
        </p:spPr>
        <p:txBody>
          <a:bodyP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600" b="1" i="0" u="none" strike="noStrike" kern="1200" cap="none" spc="0" normalizeH="0" baseline="0" noProof="0" dirty="0" err="1">
                <a:ln>
                  <a:noFill/>
                </a:ln>
                <a:solidFill>
                  <a:prstClr val="white"/>
                </a:solidFill>
                <a:effectLst/>
                <a:uLnTx/>
                <a:uFillTx/>
                <a:latin typeface="Century Gothic" panose="020B0502020202020204" pitchFamily="34" charset="0"/>
                <a:ea typeface="+mj-ea"/>
                <a:cs typeface="+mj-cs"/>
              </a:rPr>
              <a:t>Vocabulario</a:t>
            </a:r>
            <a:endParaRPr kumimoji="0" lang="en-GB" sz="36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sp>
        <p:nvSpPr>
          <p:cNvPr id="6" name="TextBox 5"/>
          <p:cNvSpPr txBox="1"/>
          <p:nvPr/>
        </p:nvSpPr>
        <p:spPr>
          <a:xfrm>
            <a:off x="7866103" y="107392"/>
            <a:ext cx="486164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rPr>
              <a:t>Masculine nouns (un = a)</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0758" y="1374874"/>
            <a:ext cx="2297970" cy="1723477"/>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30079" y="3449976"/>
            <a:ext cx="2016727" cy="2294897"/>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23108" y="903319"/>
            <a:ext cx="1899664" cy="2482895"/>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324821" y="4229533"/>
            <a:ext cx="3082563" cy="1623482"/>
          </a:xfrm>
          <a:prstGeom prst="rect">
            <a:avLst/>
          </a:prstGeom>
        </p:spPr>
      </p:pic>
      <p:sp>
        <p:nvSpPr>
          <p:cNvPr id="11" name="Rectangle 10"/>
          <p:cNvSpPr/>
          <p:nvPr/>
        </p:nvSpPr>
        <p:spPr>
          <a:xfrm>
            <a:off x="9088047" y="1599846"/>
            <a:ext cx="2157707"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un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barco</a:t>
            </a:r>
            <a:endPar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12" name="Rectangle 11"/>
          <p:cNvSpPr/>
          <p:nvPr/>
        </p:nvSpPr>
        <p:spPr>
          <a:xfrm>
            <a:off x="3246806" y="1574892"/>
            <a:ext cx="1680036"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un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g</a:t>
            </a:r>
            <a:r>
              <a:rPr kumimoji="0" lang="en-GB" sz="4000" b="0"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ato</a:t>
            </a:r>
            <a:endPar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13" name="Rectangle 12"/>
          <p:cNvSpPr/>
          <p:nvPr/>
        </p:nvSpPr>
        <p:spPr>
          <a:xfrm>
            <a:off x="9326882" y="3935704"/>
            <a:ext cx="1680036"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un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libro</a:t>
            </a:r>
          </a:p>
        </p:txBody>
      </p:sp>
      <p:sp>
        <p:nvSpPr>
          <p:cNvPr id="14" name="Rectangle 13"/>
          <p:cNvSpPr/>
          <p:nvPr/>
        </p:nvSpPr>
        <p:spPr>
          <a:xfrm>
            <a:off x="2796429" y="4020942"/>
            <a:ext cx="2635379"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un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bolígrafo</a:t>
            </a:r>
            <a:endPar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15" name="TextBox 14"/>
          <p:cNvSpPr txBox="1"/>
          <p:nvPr/>
        </p:nvSpPr>
        <p:spPr>
          <a:xfrm>
            <a:off x="7021740" y="6494075"/>
            <a:ext cx="238620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Victoria Hobson / Nick Avery</a:t>
            </a:r>
          </a:p>
        </p:txBody>
      </p:sp>
    </p:spTree>
    <p:extLst>
      <p:ext uri="{BB962C8B-B14F-4D97-AF65-F5344CB8AC3E}">
        <p14:creationId xmlns:p14="http://schemas.microsoft.com/office/powerpoint/2010/main" val="866793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3440" y="1047751"/>
            <a:ext cx="5025825" cy="3417562"/>
          </a:xfrm>
          <a:prstGeom prst="rect">
            <a:avLst/>
          </a:prstGeom>
        </p:spPr>
      </p:pic>
      <p:sp>
        <p:nvSpPr>
          <p:cNvPr id="5" name="Rectangle 4"/>
          <p:cNvSpPr/>
          <p:nvPr/>
        </p:nvSpPr>
        <p:spPr>
          <a:xfrm>
            <a:off x="3455953" y="4922502"/>
            <a:ext cx="5958473" cy="1077218"/>
          </a:xfrm>
          <a:prstGeom prst="rect">
            <a:avLst/>
          </a:prstGeom>
          <a:solidFill>
            <a:srgbClr val="115076"/>
          </a:solid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400" b="1" i="0" u="none" strike="noStrike" kern="1200" cap="none" spc="0" normalizeH="0" baseline="0" noProof="0" dirty="0" err="1">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una</a:t>
            </a:r>
            <a:r>
              <a:rPr kumimoji="0" lang="en-US" sz="64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 </a:t>
            </a:r>
            <a:r>
              <a:rPr kumimoji="0" lang="en-US" sz="6400" b="1" i="0" u="none" strike="noStrike" kern="1200" cap="none" spc="0" normalizeH="0" baseline="0" noProof="0" dirty="0" err="1">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bicicleta</a:t>
            </a:r>
            <a:endParaRPr kumimoji="0" lang="en-US" sz="64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endParaRPr>
          </a:p>
        </p:txBody>
      </p:sp>
      <p:sp>
        <p:nvSpPr>
          <p:cNvPr id="6" name="Rectangle 5"/>
          <p:cNvSpPr/>
          <p:nvPr/>
        </p:nvSpPr>
        <p:spPr>
          <a:xfrm>
            <a:off x="5448300" y="357098"/>
            <a:ext cx="2343150" cy="1984608"/>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7" name="Rectangle 6"/>
          <p:cNvSpPr/>
          <p:nvPr/>
        </p:nvSpPr>
        <p:spPr>
          <a:xfrm>
            <a:off x="7791450" y="4326314"/>
            <a:ext cx="2343150" cy="1984608"/>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8" name="Rectangle 7"/>
          <p:cNvSpPr/>
          <p:nvPr/>
        </p:nvSpPr>
        <p:spPr>
          <a:xfrm>
            <a:off x="5448300" y="2341706"/>
            <a:ext cx="2343150" cy="1984608"/>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9" name="Rectangle 8"/>
          <p:cNvSpPr/>
          <p:nvPr/>
        </p:nvSpPr>
        <p:spPr>
          <a:xfrm>
            <a:off x="3105150" y="357098"/>
            <a:ext cx="2343150" cy="1984608"/>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p:cNvSpPr/>
          <p:nvPr/>
        </p:nvSpPr>
        <p:spPr>
          <a:xfrm>
            <a:off x="7791450" y="2341706"/>
            <a:ext cx="2343150" cy="1984608"/>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1" name="Rectangle 10"/>
          <p:cNvSpPr/>
          <p:nvPr/>
        </p:nvSpPr>
        <p:spPr>
          <a:xfrm>
            <a:off x="7791450" y="357098"/>
            <a:ext cx="2343150" cy="1984608"/>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2" name="Rectangle 11"/>
          <p:cNvSpPr/>
          <p:nvPr/>
        </p:nvSpPr>
        <p:spPr>
          <a:xfrm>
            <a:off x="3105150" y="2341706"/>
            <a:ext cx="2343150" cy="1984608"/>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3" name="Rectangle 12"/>
          <p:cNvSpPr/>
          <p:nvPr/>
        </p:nvSpPr>
        <p:spPr>
          <a:xfrm>
            <a:off x="5448300" y="4295010"/>
            <a:ext cx="2343150" cy="1984608"/>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4" name="Rectangle 13"/>
          <p:cNvSpPr/>
          <p:nvPr/>
        </p:nvSpPr>
        <p:spPr>
          <a:xfrm>
            <a:off x="3105150" y="4310662"/>
            <a:ext cx="2343150" cy="1984608"/>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6" name="TextBox 15"/>
          <p:cNvSpPr txBox="1"/>
          <p:nvPr/>
        </p:nvSpPr>
        <p:spPr>
          <a:xfrm>
            <a:off x="7021740" y="6494075"/>
            <a:ext cx="238620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Victoria Hobson / Nick Avery</a:t>
            </a:r>
          </a:p>
        </p:txBody>
      </p:sp>
    </p:spTree>
    <p:extLst>
      <p:ext uri="{BB962C8B-B14F-4D97-AF65-F5344CB8AC3E}">
        <p14:creationId xmlns:p14="http://schemas.microsoft.com/office/powerpoint/2010/main" val="105869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13"/>
                                        </p:tgtEl>
                                      </p:cBhvr>
                                    </p:animEffect>
                                    <p:set>
                                      <p:cBhvr>
                                        <p:cTn id="17" dur="1" fill="hold">
                                          <p:stCondLst>
                                            <p:cond delay="499"/>
                                          </p:stCondLst>
                                        </p:cTn>
                                        <p:tgtEl>
                                          <p:spTgt spid="1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0" nodeType="clickEffect">
                                  <p:stCondLst>
                                    <p:cond delay="0"/>
                                  </p:stCondLst>
                                  <p:childTnLst>
                                    <p:animEffect transition="out" filter="wipe(down)">
                                      <p:cBhvr>
                                        <p:cTn id="21" dur="500"/>
                                        <p:tgtEl>
                                          <p:spTgt spid="14"/>
                                        </p:tgtEl>
                                      </p:cBhvr>
                                    </p:animEffect>
                                    <p:set>
                                      <p:cBhvr>
                                        <p:cTn id="22" dur="1" fill="hold">
                                          <p:stCondLst>
                                            <p:cond delay="499"/>
                                          </p:stCondLst>
                                        </p:cTn>
                                        <p:tgtEl>
                                          <p:spTgt spid="1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4" fill="hold" grpId="0" nodeType="clickEffect">
                                  <p:stCondLst>
                                    <p:cond delay="0"/>
                                  </p:stCondLst>
                                  <p:childTnLst>
                                    <p:animEffect transition="out" filter="wipe(down)">
                                      <p:cBhvr>
                                        <p:cTn id="26" dur="500"/>
                                        <p:tgtEl>
                                          <p:spTgt spid="9"/>
                                        </p:tgtEl>
                                      </p:cBhvr>
                                    </p:animEffect>
                                    <p:set>
                                      <p:cBhvr>
                                        <p:cTn id="27" dur="1" fill="hold">
                                          <p:stCondLst>
                                            <p:cond delay="4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4" fill="hold" grpId="0" nodeType="clickEffect">
                                  <p:stCondLst>
                                    <p:cond delay="0"/>
                                  </p:stCondLst>
                                  <p:childTnLst>
                                    <p:animEffect transition="out" filter="wipe(down)">
                                      <p:cBhvr>
                                        <p:cTn id="31" dur="500"/>
                                        <p:tgtEl>
                                          <p:spTgt spid="10"/>
                                        </p:tgtEl>
                                      </p:cBhvr>
                                    </p:animEffect>
                                    <p:set>
                                      <p:cBhvr>
                                        <p:cTn id="32" dur="1" fill="hold">
                                          <p:stCondLst>
                                            <p:cond delay="499"/>
                                          </p:stCondLst>
                                        </p:cTn>
                                        <p:tgtEl>
                                          <p:spTgt spid="1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4" fill="hold" grpId="0" nodeType="clickEffect">
                                  <p:stCondLst>
                                    <p:cond delay="0"/>
                                  </p:stCondLst>
                                  <p:childTnLst>
                                    <p:animEffect transition="out" filter="wipe(down)">
                                      <p:cBhvr>
                                        <p:cTn id="36" dur="500"/>
                                        <p:tgtEl>
                                          <p:spTgt spid="8"/>
                                        </p:tgtEl>
                                      </p:cBhvr>
                                    </p:animEffect>
                                    <p:set>
                                      <p:cBhvr>
                                        <p:cTn id="37" dur="1" fill="hold">
                                          <p:stCondLst>
                                            <p:cond delay="499"/>
                                          </p:stCondLst>
                                        </p:cTn>
                                        <p:tgtEl>
                                          <p:spTgt spid="8"/>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xit" presetSubtype="4" fill="hold" grpId="0" nodeType="clickEffect">
                                  <p:stCondLst>
                                    <p:cond delay="0"/>
                                  </p:stCondLst>
                                  <p:childTnLst>
                                    <p:animEffect transition="out" filter="wipe(down)">
                                      <p:cBhvr>
                                        <p:cTn id="41" dur="500"/>
                                        <p:tgtEl>
                                          <p:spTgt spid="12"/>
                                        </p:tgtEl>
                                      </p:cBhvr>
                                    </p:animEffect>
                                    <p:set>
                                      <p:cBhvr>
                                        <p:cTn id="42" dur="1" fill="hold">
                                          <p:stCondLst>
                                            <p:cond delay="499"/>
                                          </p:stCondLst>
                                        </p:cTn>
                                        <p:tgtEl>
                                          <p:spTgt spid="12"/>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xit" presetSubtype="4" fill="hold" grpId="0" nodeType="clickEffect">
                                  <p:stCondLst>
                                    <p:cond delay="0"/>
                                  </p:stCondLst>
                                  <p:childTnLst>
                                    <p:animEffect transition="out" filter="wipe(down)">
                                      <p:cBhvr>
                                        <p:cTn id="46" dur="500"/>
                                        <p:tgtEl>
                                          <p:spTgt spid="6"/>
                                        </p:tgtEl>
                                      </p:cBhvr>
                                    </p:animEffect>
                                    <p:set>
                                      <p:cBhvr>
                                        <p:cTn id="47" dur="1" fill="hold">
                                          <p:stCondLst>
                                            <p:cond delay="499"/>
                                          </p:stCondLst>
                                        </p:cTn>
                                        <p:tgtEl>
                                          <p:spTgt spid="6"/>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9407" y="401334"/>
            <a:ext cx="4373618" cy="4976878"/>
          </a:xfrm>
          <a:prstGeom prst="rect">
            <a:avLst/>
          </a:prstGeom>
        </p:spPr>
      </p:pic>
      <p:sp>
        <p:nvSpPr>
          <p:cNvPr id="5" name="Rectangle 4"/>
          <p:cNvSpPr/>
          <p:nvPr/>
        </p:nvSpPr>
        <p:spPr>
          <a:xfrm>
            <a:off x="3204288" y="5192940"/>
            <a:ext cx="5958473" cy="1077218"/>
          </a:xfrm>
          <a:prstGeom prst="rect">
            <a:avLst/>
          </a:prstGeom>
          <a:solidFill>
            <a:srgbClr val="115076"/>
          </a:solid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4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un </a:t>
            </a:r>
            <a:r>
              <a:rPr kumimoji="0" lang="en-US" sz="6400" b="1" i="0" u="none" strike="noStrike" kern="1200" cap="none" spc="0" normalizeH="0" baseline="0" noProof="0" dirty="0" err="1">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bolígrafo</a:t>
            </a:r>
            <a:endParaRPr kumimoji="0" lang="en-US" sz="64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endParaRPr>
          </a:p>
        </p:txBody>
      </p:sp>
      <p:sp>
        <p:nvSpPr>
          <p:cNvPr id="6" name="Rectangle 5"/>
          <p:cNvSpPr/>
          <p:nvPr/>
        </p:nvSpPr>
        <p:spPr>
          <a:xfrm>
            <a:off x="3105150" y="4326314"/>
            <a:ext cx="2343150" cy="1984608"/>
          </a:xfrm>
          <a:prstGeom prst="rect">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7" name="Rectangle 6"/>
          <p:cNvSpPr/>
          <p:nvPr/>
        </p:nvSpPr>
        <p:spPr>
          <a:xfrm>
            <a:off x="7791450" y="4326314"/>
            <a:ext cx="2343150" cy="1984608"/>
          </a:xfrm>
          <a:prstGeom prst="rect">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8" name="Rectangle 7"/>
          <p:cNvSpPr/>
          <p:nvPr/>
        </p:nvSpPr>
        <p:spPr>
          <a:xfrm>
            <a:off x="5448300" y="2341706"/>
            <a:ext cx="2343150" cy="1984608"/>
          </a:xfrm>
          <a:prstGeom prst="rect">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9" name="Rectangle 8"/>
          <p:cNvSpPr/>
          <p:nvPr/>
        </p:nvSpPr>
        <p:spPr>
          <a:xfrm>
            <a:off x="3105150" y="2341706"/>
            <a:ext cx="2343150" cy="1984608"/>
          </a:xfrm>
          <a:prstGeom prst="rect">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p:cNvSpPr/>
          <p:nvPr/>
        </p:nvSpPr>
        <p:spPr>
          <a:xfrm>
            <a:off x="5448300" y="357098"/>
            <a:ext cx="2343150" cy="1984608"/>
          </a:xfrm>
          <a:prstGeom prst="rect">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1" name="Rectangle 10"/>
          <p:cNvSpPr/>
          <p:nvPr/>
        </p:nvSpPr>
        <p:spPr>
          <a:xfrm>
            <a:off x="7791450" y="2341706"/>
            <a:ext cx="2343150" cy="1984608"/>
          </a:xfrm>
          <a:prstGeom prst="rect">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2" name="Rectangle 11"/>
          <p:cNvSpPr/>
          <p:nvPr/>
        </p:nvSpPr>
        <p:spPr>
          <a:xfrm>
            <a:off x="5448300" y="4326314"/>
            <a:ext cx="2343150" cy="1984608"/>
          </a:xfrm>
          <a:prstGeom prst="rect">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3" name="Rectangle 12"/>
          <p:cNvSpPr/>
          <p:nvPr/>
        </p:nvSpPr>
        <p:spPr>
          <a:xfrm>
            <a:off x="3105150" y="357098"/>
            <a:ext cx="2343150" cy="1984608"/>
          </a:xfrm>
          <a:prstGeom prst="rect">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4" name="Rectangle 13"/>
          <p:cNvSpPr/>
          <p:nvPr/>
        </p:nvSpPr>
        <p:spPr>
          <a:xfrm>
            <a:off x="7791450" y="357098"/>
            <a:ext cx="2343150" cy="1984608"/>
          </a:xfrm>
          <a:prstGeom prst="rect">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6" name="TextBox 15"/>
          <p:cNvSpPr txBox="1"/>
          <p:nvPr/>
        </p:nvSpPr>
        <p:spPr>
          <a:xfrm>
            <a:off x="7021740" y="6494075"/>
            <a:ext cx="238620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Victoria Hobson / Nick Avery</a:t>
            </a:r>
          </a:p>
        </p:txBody>
      </p:sp>
    </p:spTree>
    <p:extLst>
      <p:ext uri="{BB962C8B-B14F-4D97-AF65-F5344CB8AC3E}">
        <p14:creationId xmlns:p14="http://schemas.microsoft.com/office/powerpoint/2010/main" val="1498591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13"/>
                                        </p:tgtEl>
                                      </p:cBhvr>
                                    </p:animEffect>
                                    <p:set>
                                      <p:cBhvr>
                                        <p:cTn id="17" dur="1" fill="hold">
                                          <p:stCondLst>
                                            <p:cond delay="499"/>
                                          </p:stCondLst>
                                        </p:cTn>
                                        <p:tgtEl>
                                          <p:spTgt spid="1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0" nodeType="clickEffect">
                                  <p:stCondLst>
                                    <p:cond delay="0"/>
                                  </p:stCondLst>
                                  <p:childTnLst>
                                    <p:animEffect transition="out" filter="wipe(down)">
                                      <p:cBhvr>
                                        <p:cTn id="21" dur="500"/>
                                        <p:tgtEl>
                                          <p:spTgt spid="14"/>
                                        </p:tgtEl>
                                      </p:cBhvr>
                                    </p:animEffect>
                                    <p:set>
                                      <p:cBhvr>
                                        <p:cTn id="22" dur="1" fill="hold">
                                          <p:stCondLst>
                                            <p:cond delay="499"/>
                                          </p:stCondLst>
                                        </p:cTn>
                                        <p:tgtEl>
                                          <p:spTgt spid="1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4" fill="hold" grpId="0" nodeType="clickEffect">
                                  <p:stCondLst>
                                    <p:cond delay="0"/>
                                  </p:stCondLst>
                                  <p:childTnLst>
                                    <p:animEffect transition="out" filter="wipe(down)">
                                      <p:cBhvr>
                                        <p:cTn id="26" dur="500"/>
                                        <p:tgtEl>
                                          <p:spTgt spid="9"/>
                                        </p:tgtEl>
                                      </p:cBhvr>
                                    </p:animEffect>
                                    <p:set>
                                      <p:cBhvr>
                                        <p:cTn id="27" dur="1" fill="hold">
                                          <p:stCondLst>
                                            <p:cond delay="4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4" fill="hold" grpId="0" nodeType="clickEffect">
                                  <p:stCondLst>
                                    <p:cond delay="0"/>
                                  </p:stCondLst>
                                  <p:childTnLst>
                                    <p:animEffect transition="out" filter="wipe(down)">
                                      <p:cBhvr>
                                        <p:cTn id="31" dur="500"/>
                                        <p:tgtEl>
                                          <p:spTgt spid="12"/>
                                        </p:tgtEl>
                                      </p:cBhvr>
                                    </p:animEffect>
                                    <p:set>
                                      <p:cBhvr>
                                        <p:cTn id="32" dur="1" fill="hold">
                                          <p:stCondLst>
                                            <p:cond delay="499"/>
                                          </p:stCondLst>
                                        </p:cTn>
                                        <p:tgtEl>
                                          <p:spTgt spid="12"/>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4" fill="hold" grpId="0" nodeType="clickEffect">
                                  <p:stCondLst>
                                    <p:cond delay="0"/>
                                  </p:stCondLst>
                                  <p:childTnLst>
                                    <p:animEffect transition="out" filter="wipe(down)">
                                      <p:cBhvr>
                                        <p:cTn id="36" dur="500"/>
                                        <p:tgtEl>
                                          <p:spTgt spid="10"/>
                                        </p:tgtEl>
                                      </p:cBhvr>
                                    </p:animEffect>
                                    <p:set>
                                      <p:cBhvr>
                                        <p:cTn id="37" dur="1" fill="hold">
                                          <p:stCondLst>
                                            <p:cond delay="499"/>
                                          </p:stCondLst>
                                        </p:cTn>
                                        <p:tgtEl>
                                          <p:spTgt spid="1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xit" presetSubtype="4" fill="hold" grpId="0" nodeType="clickEffect">
                                  <p:stCondLst>
                                    <p:cond delay="0"/>
                                  </p:stCondLst>
                                  <p:childTnLst>
                                    <p:animEffect transition="out" filter="wipe(down)">
                                      <p:cBhvr>
                                        <p:cTn id="41" dur="500"/>
                                        <p:tgtEl>
                                          <p:spTgt spid="8"/>
                                        </p:tgtEl>
                                      </p:cBhvr>
                                    </p:animEffect>
                                    <p:set>
                                      <p:cBhvr>
                                        <p:cTn id="42" dur="1" fill="hold">
                                          <p:stCondLst>
                                            <p:cond delay="499"/>
                                          </p:stCondLst>
                                        </p:cTn>
                                        <p:tgtEl>
                                          <p:spTgt spid="8"/>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xit" presetSubtype="4" fill="hold" grpId="0" nodeType="clickEffect">
                                  <p:stCondLst>
                                    <p:cond delay="0"/>
                                  </p:stCondLst>
                                  <p:childTnLst>
                                    <p:animEffect transition="out" filter="wipe(down)">
                                      <p:cBhvr>
                                        <p:cTn id="46" dur="500"/>
                                        <p:tgtEl>
                                          <p:spTgt spid="6"/>
                                        </p:tgtEl>
                                      </p:cBhvr>
                                    </p:animEffect>
                                    <p:set>
                                      <p:cBhvr>
                                        <p:cTn id="47" dur="1" fill="hold">
                                          <p:stCondLst>
                                            <p:cond delay="499"/>
                                          </p:stCondLst>
                                        </p:cTn>
                                        <p:tgtEl>
                                          <p:spTgt spid="6"/>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7436" y="197122"/>
            <a:ext cx="3596275" cy="4700397"/>
          </a:xfrm>
          <a:prstGeom prst="rect">
            <a:avLst/>
          </a:prstGeom>
        </p:spPr>
      </p:pic>
      <p:sp>
        <p:nvSpPr>
          <p:cNvPr id="6" name="Rectangle 5"/>
          <p:cNvSpPr/>
          <p:nvPr/>
        </p:nvSpPr>
        <p:spPr>
          <a:xfrm>
            <a:off x="3830949" y="4605675"/>
            <a:ext cx="5958473" cy="1446550"/>
          </a:xfrm>
          <a:prstGeom prst="rect">
            <a:avLst/>
          </a:prstGeom>
          <a:solidFill>
            <a:srgbClr val="115076"/>
          </a:solid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8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un </a:t>
            </a:r>
            <a:r>
              <a:rPr kumimoji="0" lang="en-US" sz="8800" b="1" i="0" u="none" strike="noStrike" kern="1200" cap="none" spc="0" normalizeH="0" baseline="0" noProof="0" dirty="0" err="1">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barco</a:t>
            </a:r>
            <a:endParaRPr kumimoji="0" lang="en-US" sz="88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endParaRPr>
          </a:p>
        </p:txBody>
      </p:sp>
      <p:sp>
        <p:nvSpPr>
          <p:cNvPr id="7" name="Rectangle 6"/>
          <p:cNvSpPr/>
          <p:nvPr/>
        </p:nvSpPr>
        <p:spPr>
          <a:xfrm>
            <a:off x="5219700" y="65441"/>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8" name="Rectangle 7"/>
          <p:cNvSpPr/>
          <p:nvPr/>
        </p:nvSpPr>
        <p:spPr>
          <a:xfrm>
            <a:off x="7562850" y="65441"/>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9" name="Rectangle 8"/>
          <p:cNvSpPr/>
          <p:nvPr/>
        </p:nvSpPr>
        <p:spPr>
          <a:xfrm>
            <a:off x="5219700" y="2050049"/>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p:cNvSpPr/>
          <p:nvPr/>
        </p:nvSpPr>
        <p:spPr>
          <a:xfrm>
            <a:off x="2876550" y="2050049"/>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1" name="Rectangle 10"/>
          <p:cNvSpPr/>
          <p:nvPr/>
        </p:nvSpPr>
        <p:spPr>
          <a:xfrm>
            <a:off x="7562850" y="2050049"/>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2" name="Rectangle 11"/>
          <p:cNvSpPr/>
          <p:nvPr/>
        </p:nvSpPr>
        <p:spPr>
          <a:xfrm>
            <a:off x="2876550" y="4034657"/>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3" name="Rectangle 12"/>
          <p:cNvSpPr/>
          <p:nvPr/>
        </p:nvSpPr>
        <p:spPr>
          <a:xfrm>
            <a:off x="5219700" y="4034657"/>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4" name="Rectangle 13"/>
          <p:cNvSpPr/>
          <p:nvPr/>
        </p:nvSpPr>
        <p:spPr>
          <a:xfrm>
            <a:off x="2876550" y="65441"/>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5" name="Rectangle 14"/>
          <p:cNvSpPr/>
          <p:nvPr/>
        </p:nvSpPr>
        <p:spPr>
          <a:xfrm>
            <a:off x="7562850" y="4034657"/>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8" name="TextBox 17"/>
          <p:cNvSpPr txBox="1"/>
          <p:nvPr/>
        </p:nvSpPr>
        <p:spPr>
          <a:xfrm>
            <a:off x="7021740" y="6494075"/>
            <a:ext cx="238620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Victoria Hobson / Nick Avery</a:t>
            </a:r>
          </a:p>
        </p:txBody>
      </p:sp>
    </p:spTree>
    <p:extLst>
      <p:ext uri="{BB962C8B-B14F-4D97-AF65-F5344CB8AC3E}">
        <p14:creationId xmlns:p14="http://schemas.microsoft.com/office/powerpoint/2010/main" val="3745142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14"/>
                                        </p:tgtEl>
                                      </p:cBhvr>
                                    </p:animEffect>
                                    <p:set>
                                      <p:cBhvr>
                                        <p:cTn id="17" dur="1" fill="hold">
                                          <p:stCondLst>
                                            <p:cond delay="499"/>
                                          </p:stCondLst>
                                        </p:cTn>
                                        <p:tgtEl>
                                          <p:spTgt spid="1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0" nodeType="clickEffect">
                                  <p:stCondLst>
                                    <p:cond delay="0"/>
                                  </p:stCondLst>
                                  <p:childTnLst>
                                    <p:animEffect transition="out" filter="wipe(down)">
                                      <p:cBhvr>
                                        <p:cTn id="21" dur="500"/>
                                        <p:tgtEl>
                                          <p:spTgt spid="15"/>
                                        </p:tgtEl>
                                      </p:cBhvr>
                                    </p:animEffect>
                                    <p:set>
                                      <p:cBhvr>
                                        <p:cTn id="22" dur="1" fill="hold">
                                          <p:stCondLst>
                                            <p:cond delay="499"/>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4" fill="hold" grpId="0" nodeType="clickEffect">
                                  <p:stCondLst>
                                    <p:cond delay="0"/>
                                  </p:stCondLst>
                                  <p:childTnLst>
                                    <p:animEffect transition="out" filter="wipe(down)">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4" fill="hold" grpId="0" nodeType="clickEffect">
                                  <p:stCondLst>
                                    <p:cond delay="0"/>
                                  </p:stCondLst>
                                  <p:childTnLst>
                                    <p:animEffect transition="out" filter="wipe(down)">
                                      <p:cBhvr>
                                        <p:cTn id="31" dur="500"/>
                                        <p:tgtEl>
                                          <p:spTgt spid="11"/>
                                        </p:tgtEl>
                                      </p:cBhvr>
                                    </p:animEffect>
                                    <p:set>
                                      <p:cBhvr>
                                        <p:cTn id="32" dur="1" fill="hold">
                                          <p:stCondLst>
                                            <p:cond delay="499"/>
                                          </p:stCondLst>
                                        </p:cTn>
                                        <p:tgtEl>
                                          <p:spTgt spid="11"/>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4" fill="hold" grpId="0" nodeType="clickEffect">
                                  <p:stCondLst>
                                    <p:cond delay="0"/>
                                  </p:stCondLst>
                                  <p:childTnLst>
                                    <p:animEffect transition="out" filter="wipe(down)">
                                      <p:cBhvr>
                                        <p:cTn id="36" dur="500"/>
                                        <p:tgtEl>
                                          <p:spTgt spid="9"/>
                                        </p:tgtEl>
                                      </p:cBhvr>
                                    </p:animEffect>
                                    <p:set>
                                      <p:cBhvr>
                                        <p:cTn id="37" dur="1" fill="hold">
                                          <p:stCondLst>
                                            <p:cond delay="4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xit" presetSubtype="4" fill="hold" grpId="0" nodeType="clickEffect">
                                  <p:stCondLst>
                                    <p:cond delay="0"/>
                                  </p:stCondLst>
                                  <p:childTnLst>
                                    <p:animEffect transition="out" filter="wipe(down)">
                                      <p:cBhvr>
                                        <p:cTn id="41" dur="500"/>
                                        <p:tgtEl>
                                          <p:spTgt spid="13"/>
                                        </p:tgtEl>
                                      </p:cBhvr>
                                    </p:animEffect>
                                    <p:set>
                                      <p:cBhvr>
                                        <p:cTn id="42" dur="1" fill="hold">
                                          <p:stCondLst>
                                            <p:cond delay="499"/>
                                          </p:stCondLst>
                                        </p:cTn>
                                        <p:tgtEl>
                                          <p:spTgt spid="13"/>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xit" presetSubtype="4" fill="hold" grpId="0" nodeType="clickEffect">
                                  <p:stCondLst>
                                    <p:cond delay="0"/>
                                  </p:stCondLst>
                                  <p:childTnLst>
                                    <p:animEffect transition="out" filter="wipe(down)">
                                      <p:cBhvr>
                                        <p:cTn id="46" dur="500"/>
                                        <p:tgtEl>
                                          <p:spTgt spid="7"/>
                                        </p:tgtEl>
                                      </p:cBhvr>
                                    </p:animEffect>
                                    <p:set>
                                      <p:cBhvr>
                                        <p:cTn id="47" dur="1" fill="hold">
                                          <p:stCondLst>
                                            <p:cond delay="499"/>
                                          </p:stCondLst>
                                        </p:cTn>
                                        <p:tgtEl>
                                          <p:spTgt spid="7"/>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9843" y="542843"/>
            <a:ext cx="5772314" cy="5772314"/>
          </a:xfrm>
          <a:prstGeom prst="rect">
            <a:avLst/>
          </a:prstGeom>
        </p:spPr>
      </p:pic>
      <p:sp>
        <p:nvSpPr>
          <p:cNvPr id="5" name="Rectangle 4"/>
          <p:cNvSpPr/>
          <p:nvPr/>
        </p:nvSpPr>
        <p:spPr>
          <a:xfrm>
            <a:off x="3182375" y="5103952"/>
            <a:ext cx="5958473" cy="1077218"/>
          </a:xfrm>
          <a:prstGeom prst="rect">
            <a:avLst/>
          </a:prstGeom>
          <a:solidFill>
            <a:srgbClr val="115076"/>
          </a:solid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400" b="1" i="0" u="none" strike="noStrike" kern="1200" cap="none" spc="0" normalizeH="0" baseline="0" noProof="0" dirty="0" err="1">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una</a:t>
            </a:r>
            <a:r>
              <a:rPr kumimoji="0" lang="en-US" sz="64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 </a:t>
            </a:r>
            <a:r>
              <a:rPr kumimoji="0" lang="en-US" sz="6400" b="1" i="0" u="none" strike="noStrike" kern="1200" cap="none" spc="0" normalizeH="0" baseline="0" noProof="0" dirty="0" err="1">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moneda</a:t>
            </a:r>
            <a:endParaRPr kumimoji="0" lang="en-US" sz="64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endParaRPr>
          </a:p>
        </p:txBody>
      </p:sp>
      <p:sp>
        <p:nvSpPr>
          <p:cNvPr id="6" name="Rectangle 5"/>
          <p:cNvSpPr/>
          <p:nvPr/>
        </p:nvSpPr>
        <p:spPr>
          <a:xfrm>
            <a:off x="4881114" y="357098"/>
            <a:ext cx="2343150" cy="1984608"/>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7" name="Rectangle 6"/>
          <p:cNvSpPr/>
          <p:nvPr/>
        </p:nvSpPr>
        <p:spPr>
          <a:xfrm>
            <a:off x="7224264" y="357098"/>
            <a:ext cx="2343150" cy="1984608"/>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8" name="Rectangle 7"/>
          <p:cNvSpPr/>
          <p:nvPr/>
        </p:nvSpPr>
        <p:spPr>
          <a:xfrm>
            <a:off x="4870826" y="2352751"/>
            <a:ext cx="2343150" cy="1984608"/>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9" name="Rectangle 8"/>
          <p:cNvSpPr/>
          <p:nvPr/>
        </p:nvSpPr>
        <p:spPr>
          <a:xfrm>
            <a:off x="7224264" y="2341706"/>
            <a:ext cx="2343150" cy="1984608"/>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p:cNvSpPr/>
          <p:nvPr/>
        </p:nvSpPr>
        <p:spPr>
          <a:xfrm>
            <a:off x="2537964" y="4322505"/>
            <a:ext cx="2343150" cy="1984608"/>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1" name="Rectangle 10"/>
          <p:cNvSpPr/>
          <p:nvPr/>
        </p:nvSpPr>
        <p:spPr>
          <a:xfrm>
            <a:off x="2537964" y="357906"/>
            <a:ext cx="2343150" cy="1984608"/>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2" name="Rectangle 11"/>
          <p:cNvSpPr/>
          <p:nvPr/>
        </p:nvSpPr>
        <p:spPr>
          <a:xfrm>
            <a:off x="7227948" y="4326314"/>
            <a:ext cx="2343150" cy="1984608"/>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3" name="Rectangle 12"/>
          <p:cNvSpPr/>
          <p:nvPr/>
        </p:nvSpPr>
        <p:spPr>
          <a:xfrm>
            <a:off x="4875970" y="4314461"/>
            <a:ext cx="2343150" cy="1984608"/>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4" name="Rectangle 13"/>
          <p:cNvSpPr/>
          <p:nvPr/>
        </p:nvSpPr>
        <p:spPr>
          <a:xfrm>
            <a:off x="2537964" y="2341706"/>
            <a:ext cx="2343150" cy="1984608"/>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6" name="TextBox 15"/>
          <p:cNvSpPr txBox="1"/>
          <p:nvPr/>
        </p:nvSpPr>
        <p:spPr>
          <a:xfrm>
            <a:off x="7021740" y="6494075"/>
            <a:ext cx="238620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Victoria Hobson / Nick Avery</a:t>
            </a:r>
          </a:p>
        </p:txBody>
      </p:sp>
    </p:spTree>
    <p:extLst>
      <p:ext uri="{BB962C8B-B14F-4D97-AF65-F5344CB8AC3E}">
        <p14:creationId xmlns:p14="http://schemas.microsoft.com/office/powerpoint/2010/main" val="2089530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12"/>
                                        </p:tgtEl>
                                      </p:cBhvr>
                                    </p:animEffect>
                                    <p:set>
                                      <p:cBhvr>
                                        <p:cTn id="17" dur="1" fill="hold">
                                          <p:stCondLst>
                                            <p:cond delay="499"/>
                                          </p:stCondLst>
                                        </p:cTn>
                                        <p:tgtEl>
                                          <p:spTgt spid="1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0" nodeType="clickEffect">
                                  <p:stCondLst>
                                    <p:cond delay="0"/>
                                  </p:stCondLst>
                                  <p:childTnLst>
                                    <p:animEffect transition="out" filter="wipe(down)">
                                      <p:cBhvr>
                                        <p:cTn id="21" dur="500"/>
                                        <p:tgtEl>
                                          <p:spTgt spid="13"/>
                                        </p:tgtEl>
                                      </p:cBhvr>
                                    </p:animEffect>
                                    <p:set>
                                      <p:cBhvr>
                                        <p:cTn id="22" dur="1" fill="hold">
                                          <p:stCondLst>
                                            <p:cond delay="499"/>
                                          </p:stCondLst>
                                        </p:cTn>
                                        <p:tgtEl>
                                          <p:spTgt spid="1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4" fill="hold" grpId="0" nodeType="clickEffect">
                                  <p:stCondLst>
                                    <p:cond delay="0"/>
                                  </p:stCondLst>
                                  <p:childTnLst>
                                    <p:animEffect transition="out" filter="wipe(down)">
                                      <p:cBhvr>
                                        <p:cTn id="26" dur="500"/>
                                        <p:tgtEl>
                                          <p:spTgt spid="9"/>
                                        </p:tgtEl>
                                      </p:cBhvr>
                                    </p:animEffect>
                                    <p:set>
                                      <p:cBhvr>
                                        <p:cTn id="27" dur="1" fill="hold">
                                          <p:stCondLst>
                                            <p:cond delay="4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4" fill="hold" grpId="0" nodeType="clickEffect">
                                  <p:stCondLst>
                                    <p:cond delay="0"/>
                                  </p:stCondLst>
                                  <p:childTnLst>
                                    <p:animEffect transition="out" filter="wipe(down)">
                                      <p:cBhvr>
                                        <p:cTn id="31" dur="500"/>
                                        <p:tgtEl>
                                          <p:spTgt spid="8"/>
                                        </p:tgtEl>
                                      </p:cBhvr>
                                    </p:animEffect>
                                    <p:set>
                                      <p:cBhvr>
                                        <p:cTn id="32" dur="1" fill="hold">
                                          <p:stCondLst>
                                            <p:cond delay="4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4" fill="hold" grpId="0" nodeType="clickEffect">
                                  <p:stCondLst>
                                    <p:cond delay="0"/>
                                  </p:stCondLst>
                                  <p:childTnLst>
                                    <p:animEffect transition="out" filter="wipe(down)">
                                      <p:cBhvr>
                                        <p:cTn id="36" dur="500"/>
                                        <p:tgtEl>
                                          <p:spTgt spid="11"/>
                                        </p:tgtEl>
                                      </p:cBhvr>
                                    </p:animEffect>
                                    <p:set>
                                      <p:cBhvr>
                                        <p:cTn id="37" dur="1" fill="hold">
                                          <p:stCondLst>
                                            <p:cond delay="499"/>
                                          </p:stCondLst>
                                        </p:cTn>
                                        <p:tgtEl>
                                          <p:spTgt spid="11"/>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xit" presetSubtype="4" fill="hold" grpId="0" nodeType="clickEffect">
                                  <p:stCondLst>
                                    <p:cond delay="0"/>
                                  </p:stCondLst>
                                  <p:childTnLst>
                                    <p:animEffect transition="out" filter="wipe(down)">
                                      <p:cBhvr>
                                        <p:cTn id="41" dur="500"/>
                                        <p:tgtEl>
                                          <p:spTgt spid="6"/>
                                        </p:tgtEl>
                                      </p:cBhvr>
                                    </p:animEffect>
                                    <p:set>
                                      <p:cBhvr>
                                        <p:cTn id="42" dur="1" fill="hold">
                                          <p:stCondLst>
                                            <p:cond delay="499"/>
                                          </p:stCondLst>
                                        </p:cTn>
                                        <p:tgtEl>
                                          <p:spTgt spid="6"/>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xit" presetSubtype="4" fill="hold" grpId="0" nodeType="clickEffect">
                                  <p:stCondLst>
                                    <p:cond delay="0"/>
                                  </p:stCondLst>
                                  <p:childTnLst>
                                    <p:animEffect transition="out" filter="wipe(down)">
                                      <p:cBhvr>
                                        <p:cTn id="46" dur="500"/>
                                        <p:tgtEl>
                                          <p:spTgt spid="14"/>
                                        </p:tgtEl>
                                      </p:cBhvr>
                                    </p:animEffect>
                                    <p:set>
                                      <p:cBhvr>
                                        <p:cTn id="47" dur="1" fill="hold">
                                          <p:stCondLst>
                                            <p:cond delay="499"/>
                                          </p:stCondLst>
                                        </p:cTn>
                                        <p:tgtEl>
                                          <p:spTgt spid="14"/>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9332" y="1016083"/>
            <a:ext cx="6430418" cy="3962181"/>
          </a:xfrm>
          <a:prstGeom prst="rect">
            <a:avLst/>
          </a:prstGeom>
        </p:spPr>
      </p:pic>
      <p:sp>
        <p:nvSpPr>
          <p:cNvPr id="5" name="Rectangle 4"/>
          <p:cNvSpPr/>
          <p:nvPr/>
        </p:nvSpPr>
        <p:spPr>
          <a:xfrm>
            <a:off x="2909843" y="4711313"/>
            <a:ext cx="5958473" cy="1446550"/>
          </a:xfrm>
          <a:prstGeom prst="rect">
            <a:avLst/>
          </a:prstGeom>
          <a:solidFill>
            <a:srgbClr val="115076"/>
          </a:solid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800" b="1" i="0" u="none" strike="noStrike" kern="1200" cap="none" spc="0" normalizeH="0" baseline="0" noProof="0" dirty="0" err="1">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una</a:t>
            </a:r>
            <a:r>
              <a:rPr kumimoji="0" lang="en-US" sz="88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 </a:t>
            </a:r>
            <a:r>
              <a:rPr kumimoji="0" lang="en-US" sz="8800" b="1" i="0" u="none" strike="noStrike" kern="1200" cap="none" spc="0" normalizeH="0" baseline="0" noProof="0" dirty="0" err="1">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cama</a:t>
            </a:r>
            <a:endParaRPr kumimoji="0" lang="en-US" sz="88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endParaRPr>
          </a:p>
        </p:txBody>
      </p:sp>
      <p:sp>
        <p:nvSpPr>
          <p:cNvPr id="6" name="Rectangle 5"/>
          <p:cNvSpPr/>
          <p:nvPr/>
        </p:nvSpPr>
        <p:spPr>
          <a:xfrm>
            <a:off x="4991100" y="338048"/>
            <a:ext cx="2343150" cy="1984608"/>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7" name="Rectangle 6"/>
          <p:cNvSpPr/>
          <p:nvPr/>
        </p:nvSpPr>
        <p:spPr>
          <a:xfrm>
            <a:off x="7334250" y="4307264"/>
            <a:ext cx="2343150" cy="1984608"/>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8" name="Rectangle 7"/>
          <p:cNvSpPr/>
          <p:nvPr/>
        </p:nvSpPr>
        <p:spPr>
          <a:xfrm>
            <a:off x="4991100" y="2322656"/>
            <a:ext cx="2343150" cy="1984608"/>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9" name="Rectangle 8"/>
          <p:cNvSpPr/>
          <p:nvPr/>
        </p:nvSpPr>
        <p:spPr>
          <a:xfrm>
            <a:off x="2647950" y="2322656"/>
            <a:ext cx="2343150" cy="1984608"/>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p:cNvSpPr/>
          <p:nvPr/>
        </p:nvSpPr>
        <p:spPr>
          <a:xfrm>
            <a:off x="7334250" y="2322656"/>
            <a:ext cx="2343150" cy="1984608"/>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1" name="Rectangle 10"/>
          <p:cNvSpPr/>
          <p:nvPr/>
        </p:nvSpPr>
        <p:spPr>
          <a:xfrm>
            <a:off x="2647950" y="4300229"/>
            <a:ext cx="2343150" cy="1984608"/>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2" name="Rectangle 11"/>
          <p:cNvSpPr/>
          <p:nvPr/>
        </p:nvSpPr>
        <p:spPr>
          <a:xfrm>
            <a:off x="4991100" y="4307264"/>
            <a:ext cx="2343150" cy="1984608"/>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3" name="Rectangle 12"/>
          <p:cNvSpPr/>
          <p:nvPr/>
        </p:nvSpPr>
        <p:spPr>
          <a:xfrm>
            <a:off x="2647950" y="338048"/>
            <a:ext cx="2343150" cy="1984608"/>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4" name="Rectangle 13"/>
          <p:cNvSpPr/>
          <p:nvPr/>
        </p:nvSpPr>
        <p:spPr>
          <a:xfrm>
            <a:off x="7334250" y="338048"/>
            <a:ext cx="2343150" cy="1984608"/>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6" name="TextBox 15"/>
          <p:cNvSpPr txBox="1"/>
          <p:nvPr/>
        </p:nvSpPr>
        <p:spPr>
          <a:xfrm>
            <a:off x="7021740" y="6494075"/>
            <a:ext cx="238620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Victoria Hobson / Nick Avery</a:t>
            </a:r>
          </a:p>
        </p:txBody>
      </p:sp>
    </p:spTree>
    <p:extLst>
      <p:ext uri="{BB962C8B-B14F-4D97-AF65-F5344CB8AC3E}">
        <p14:creationId xmlns:p14="http://schemas.microsoft.com/office/powerpoint/2010/main" val="3524283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14"/>
                                        </p:tgtEl>
                                      </p:cBhvr>
                                    </p:animEffect>
                                    <p:set>
                                      <p:cBhvr>
                                        <p:cTn id="12" dur="1" fill="hold">
                                          <p:stCondLst>
                                            <p:cond delay="499"/>
                                          </p:stCondLst>
                                        </p:cTn>
                                        <p:tgtEl>
                                          <p:spTgt spid="1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11"/>
                                        </p:tgtEl>
                                      </p:cBhvr>
                                    </p:animEffect>
                                    <p:set>
                                      <p:cBhvr>
                                        <p:cTn id="17" dur="1" fill="hold">
                                          <p:stCondLst>
                                            <p:cond delay="499"/>
                                          </p:stCondLst>
                                        </p:cTn>
                                        <p:tgtEl>
                                          <p:spTgt spid="11"/>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0" nodeType="clickEffect">
                                  <p:stCondLst>
                                    <p:cond delay="0"/>
                                  </p:stCondLst>
                                  <p:childTnLst>
                                    <p:animEffect transition="out" filter="wipe(down)">
                                      <p:cBhvr>
                                        <p:cTn id="21" dur="500"/>
                                        <p:tgtEl>
                                          <p:spTgt spid="13"/>
                                        </p:tgtEl>
                                      </p:cBhvr>
                                    </p:animEffect>
                                    <p:set>
                                      <p:cBhvr>
                                        <p:cTn id="22" dur="1" fill="hold">
                                          <p:stCondLst>
                                            <p:cond delay="499"/>
                                          </p:stCondLst>
                                        </p:cTn>
                                        <p:tgtEl>
                                          <p:spTgt spid="1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4" fill="hold" grpId="0" nodeType="clickEffect">
                                  <p:stCondLst>
                                    <p:cond delay="0"/>
                                  </p:stCondLst>
                                  <p:childTnLst>
                                    <p:animEffect transition="out" filter="wipe(down)">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4" fill="hold" grpId="0" nodeType="clickEffect">
                                  <p:stCondLst>
                                    <p:cond delay="0"/>
                                  </p:stCondLst>
                                  <p:childTnLst>
                                    <p:animEffect transition="out" filter="wipe(down)">
                                      <p:cBhvr>
                                        <p:cTn id="31" dur="500"/>
                                        <p:tgtEl>
                                          <p:spTgt spid="12"/>
                                        </p:tgtEl>
                                      </p:cBhvr>
                                    </p:animEffect>
                                    <p:set>
                                      <p:cBhvr>
                                        <p:cTn id="32" dur="1" fill="hold">
                                          <p:stCondLst>
                                            <p:cond delay="499"/>
                                          </p:stCondLst>
                                        </p:cTn>
                                        <p:tgtEl>
                                          <p:spTgt spid="12"/>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4" fill="hold" grpId="0" nodeType="clickEffect">
                                  <p:stCondLst>
                                    <p:cond delay="0"/>
                                  </p:stCondLst>
                                  <p:childTnLst>
                                    <p:animEffect transition="out" filter="wipe(down)">
                                      <p:cBhvr>
                                        <p:cTn id="36" dur="500"/>
                                        <p:tgtEl>
                                          <p:spTgt spid="9"/>
                                        </p:tgtEl>
                                      </p:cBhvr>
                                    </p:animEffect>
                                    <p:set>
                                      <p:cBhvr>
                                        <p:cTn id="37" dur="1" fill="hold">
                                          <p:stCondLst>
                                            <p:cond delay="4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xit" presetSubtype="4" fill="hold" grpId="0" nodeType="clickEffect">
                                  <p:stCondLst>
                                    <p:cond delay="0"/>
                                  </p:stCondLst>
                                  <p:childTnLst>
                                    <p:animEffect transition="out" filter="wipe(down)">
                                      <p:cBhvr>
                                        <p:cTn id="41" dur="500"/>
                                        <p:tgtEl>
                                          <p:spTgt spid="6"/>
                                        </p:tgtEl>
                                      </p:cBhvr>
                                    </p:animEffect>
                                    <p:set>
                                      <p:cBhvr>
                                        <p:cTn id="42" dur="1" fill="hold">
                                          <p:stCondLst>
                                            <p:cond delay="499"/>
                                          </p:stCondLst>
                                        </p:cTn>
                                        <p:tgtEl>
                                          <p:spTgt spid="6"/>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xit" presetSubtype="4" fill="hold" grpId="0" nodeType="clickEffect">
                                  <p:stCondLst>
                                    <p:cond delay="0"/>
                                  </p:stCondLst>
                                  <p:childTnLst>
                                    <p:animEffect transition="out" filter="wipe(down)">
                                      <p:cBhvr>
                                        <p:cTn id="46" dur="500"/>
                                        <p:tgtEl>
                                          <p:spTgt spid="8"/>
                                        </p:tgtEl>
                                      </p:cBhvr>
                                    </p:animEffect>
                                    <p:set>
                                      <p:cBhvr>
                                        <p:cTn id="47" dur="1" fill="hold">
                                          <p:stCondLst>
                                            <p:cond delay="499"/>
                                          </p:stCondLst>
                                        </p:cTn>
                                        <p:tgtEl>
                                          <p:spTgt spid="8"/>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04334"/>
            <a:ext cx="7258756" cy="867128"/>
          </a:xfrm>
          <a:prstGeom prst="rect">
            <a:avLst/>
          </a:prstGeom>
        </p:spPr>
      </p:pic>
      <p:sp>
        <p:nvSpPr>
          <p:cNvPr id="6" name="TextBox 5"/>
          <p:cNvSpPr txBox="1"/>
          <p:nvPr/>
        </p:nvSpPr>
        <p:spPr>
          <a:xfrm>
            <a:off x="7866103" y="107392"/>
            <a:ext cx="486164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err="1">
                <a:ln>
                  <a:noFill/>
                </a:ln>
                <a:solidFill>
                  <a:srgbClr val="000066"/>
                </a:solidFill>
                <a:effectLst/>
                <a:uLnTx/>
                <a:uFillTx/>
                <a:latin typeface="Century Gothic" panose="020B0502020202020204" pitchFamily="34" charset="0"/>
                <a:ea typeface="+mn-ea"/>
                <a:cs typeface="+mn-cs"/>
              </a:rPr>
              <a:t>Feminine</a:t>
            </a:r>
            <a:r>
              <a:rPr kumimoji="0" lang="en-GB" sz="2400" b="1"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rPr>
              <a:t> nouns (</a:t>
            </a:r>
            <a:r>
              <a:rPr kumimoji="0" lang="en-GB" sz="2400" b="1" i="0" u="none" strike="noStrike" kern="1200" cap="none" spc="0" normalizeH="0" baseline="0" noProof="0" dirty="0" err="1">
                <a:ln>
                  <a:noFill/>
                </a:ln>
                <a:solidFill>
                  <a:srgbClr val="000066"/>
                </a:solidFill>
                <a:effectLst/>
                <a:uLnTx/>
                <a:uFillTx/>
                <a:latin typeface="Century Gothic" panose="020B0502020202020204" pitchFamily="34" charset="0"/>
                <a:ea typeface="+mn-ea"/>
                <a:cs typeface="+mn-cs"/>
              </a:rPr>
              <a:t>una</a:t>
            </a:r>
            <a:r>
              <a:rPr kumimoji="0" lang="en-GB" sz="2400" b="1"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rPr>
              <a:t> = a)</a:t>
            </a:r>
          </a:p>
        </p:txBody>
      </p:sp>
      <p:sp>
        <p:nvSpPr>
          <p:cNvPr id="11" name="Rectangle 10"/>
          <p:cNvSpPr/>
          <p:nvPr/>
        </p:nvSpPr>
        <p:spPr>
          <a:xfrm>
            <a:off x="8740013" y="1191748"/>
            <a:ext cx="2157707"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una</a:t>
            </a:r>
            <a:endPar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c</a:t>
            </a:r>
            <a:r>
              <a:rPr kumimoji="0" lang="en-GB" sz="4000" b="0"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ama</a:t>
            </a:r>
            <a:endPar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12" name="Rectangle 11"/>
          <p:cNvSpPr/>
          <p:nvPr/>
        </p:nvSpPr>
        <p:spPr>
          <a:xfrm>
            <a:off x="3261227" y="1318105"/>
            <a:ext cx="1680036"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una</a:t>
            </a:r>
            <a:endPar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casa</a:t>
            </a:r>
          </a:p>
        </p:txBody>
      </p:sp>
      <p:sp>
        <p:nvSpPr>
          <p:cNvPr id="13" name="Rectangle 12"/>
          <p:cNvSpPr/>
          <p:nvPr/>
        </p:nvSpPr>
        <p:spPr>
          <a:xfrm>
            <a:off x="8508213" y="4858079"/>
            <a:ext cx="2615717"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una</a:t>
            </a:r>
            <a:endPar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moneda</a:t>
            </a:r>
            <a:endPar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14" name="Rectangle 13"/>
          <p:cNvSpPr/>
          <p:nvPr/>
        </p:nvSpPr>
        <p:spPr>
          <a:xfrm>
            <a:off x="2739822" y="4884743"/>
            <a:ext cx="2635379"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una</a:t>
            </a:r>
            <a:endPar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bicicleta</a:t>
            </a:r>
            <a:endPar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pic>
        <p:nvPicPr>
          <p:cNvPr id="16" name="Picture 15"/>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06610" y="987145"/>
            <a:ext cx="2631216" cy="1732647"/>
          </a:xfrm>
          <a:prstGeom prst="rect">
            <a:avLst/>
          </a:prstGeom>
        </p:spPr>
      </p:pic>
      <p:pic>
        <p:nvPicPr>
          <p:cNvPr id="17" name="Picture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6610" y="4550822"/>
            <a:ext cx="2422002" cy="1646962"/>
          </a:xfrm>
          <a:prstGeom prst="rect">
            <a:avLst/>
          </a:prstGeom>
        </p:spPr>
      </p:pic>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92962" y="1194858"/>
            <a:ext cx="2647051" cy="1631013"/>
          </a:xfrm>
          <a:prstGeom prst="rect">
            <a:avLst/>
          </a:prstGeom>
        </p:spPr>
      </p:pic>
      <p:pic>
        <p:nvPicPr>
          <p:cNvPr id="19" name="Picture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748477" y="2915072"/>
            <a:ext cx="1970580" cy="1568171"/>
          </a:xfrm>
          <a:prstGeom prst="rect">
            <a:avLst/>
          </a:prstGeom>
        </p:spPr>
      </p:pic>
      <p:pic>
        <p:nvPicPr>
          <p:cNvPr id="2" name="Picture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711132" y="4483243"/>
            <a:ext cx="1820640" cy="1820640"/>
          </a:xfrm>
          <a:prstGeom prst="rect">
            <a:avLst/>
          </a:prstGeom>
        </p:spPr>
      </p:pic>
      <p:sp>
        <p:nvSpPr>
          <p:cNvPr id="20" name="Rectangle 19"/>
          <p:cNvSpPr/>
          <p:nvPr/>
        </p:nvSpPr>
        <p:spPr>
          <a:xfrm>
            <a:off x="5589253" y="3063645"/>
            <a:ext cx="2615717"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una</a:t>
            </a:r>
            <a:endPar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cámara</a:t>
            </a:r>
            <a:endPar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22" name="TextBox 21"/>
          <p:cNvSpPr txBox="1"/>
          <p:nvPr/>
        </p:nvSpPr>
        <p:spPr>
          <a:xfrm>
            <a:off x="7021740" y="6494075"/>
            <a:ext cx="238620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Victoria Hobson / Nick Avery</a:t>
            </a:r>
          </a:p>
        </p:txBody>
      </p:sp>
      <p:sp>
        <p:nvSpPr>
          <p:cNvPr id="21" name="Title 1">
            <a:extLst>
              <a:ext uri="{FF2B5EF4-FFF2-40B4-BE49-F238E27FC236}">
                <a16:creationId xmlns:a16="http://schemas.microsoft.com/office/drawing/2014/main" id="{AB685457-91A4-4E96-B22E-A52FD6D7A15D}"/>
              </a:ext>
            </a:extLst>
          </p:cNvPr>
          <p:cNvSpPr txBox="1">
            <a:spLocks/>
          </p:cNvSpPr>
          <p:nvPr/>
        </p:nvSpPr>
        <p:spPr>
          <a:xfrm>
            <a:off x="0" y="281763"/>
            <a:ext cx="7341306" cy="798797"/>
          </a:xfrm>
          <a:prstGeom prst="rect">
            <a:avLst/>
          </a:prstGeom>
        </p:spPr>
        <p:txBody>
          <a:bodyP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600" b="1" i="0" u="none" strike="noStrike" kern="1200" cap="none" spc="0" normalizeH="0" baseline="0" noProof="0" dirty="0" err="1">
                <a:ln>
                  <a:noFill/>
                </a:ln>
                <a:solidFill>
                  <a:prstClr val="white"/>
                </a:solidFill>
                <a:effectLst/>
                <a:uLnTx/>
                <a:uFillTx/>
                <a:latin typeface="Century Gothic" panose="020B0502020202020204" pitchFamily="34" charset="0"/>
                <a:ea typeface="+mj-ea"/>
                <a:cs typeface="+mj-cs"/>
              </a:rPr>
              <a:t>Vocabulario</a:t>
            </a:r>
            <a:endParaRPr kumimoji="0" lang="en-GB" sz="36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spTree>
    <p:extLst>
      <p:ext uri="{BB962C8B-B14F-4D97-AF65-F5344CB8AC3E}">
        <p14:creationId xmlns:p14="http://schemas.microsoft.com/office/powerpoint/2010/main" val="3242333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04334"/>
            <a:ext cx="7258756" cy="867128"/>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06970" y="2036084"/>
            <a:ext cx="1899664" cy="2482895"/>
          </a:xfrm>
          <a:prstGeom prst="rect">
            <a:avLst/>
          </a:prstGeom>
        </p:spPr>
      </p:pic>
      <p:pic>
        <p:nvPicPr>
          <p:cNvPr id="11" name="Picture 10"/>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689201" y="2717654"/>
            <a:ext cx="2631216" cy="1732647"/>
          </a:xfrm>
          <a:prstGeom prst="rect">
            <a:avLst/>
          </a:prstGeom>
        </p:spPr>
      </p:pic>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39798" y="2698339"/>
            <a:ext cx="1820640" cy="1820640"/>
          </a:xfrm>
          <a:prstGeom prst="rect">
            <a:avLst/>
          </a:prstGeom>
        </p:spPr>
      </p:pic>
      <p:pic>
        <p:nvPicPr>
          <p:cNvPr id="13" name="Picture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139798" y="2254754"/>
            <a:ext cx="2016727" cy="2294897"/>
          </a:xfrm>
          <a:prstGeom prst="rect">
            <a:avLst/>
          </a:prstGeom>
        </p:spPr>
      </p:pic>
      <p:pic>
        <p:nvPicPr>
          <p:cNvPr id="14" name="Picture 1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839117" y="2725433"/>
            <a:ext cx="2422002" cy="1646962"/>
          </a:xfrm>
          <a:prstGeom prst="rect">
            <a:avLst/>
          </a:prstGeom>
        </p:spPr>
      </p:pic>
      <p:pic>
        <p:nvPicPr>
          <p:cNvPr id="15" name="Picture 1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108985" y="2804224"/>
            <a:ext cx="1970580" cy="1568171"/>
          </a:xfrm>
          <a:prstGeom prst="rect">
            <a:avLst/>
          </a:prstGeom>
        </p:spPr>
      </p:pic>
      <p:pic>
        <p:nvPicPr>
          <p:cNvPr id="16" name="Picture 1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715520" y="2876494"/>
            <a:ext cx="3082563" cy="1623482"/>
          </a:xfrm>
          <a:prstGeom prst="rect">
            <a:avLst/>
          </a:prstGeom>
        </p:spPr>
      </p:pic>
      <p:pic>
        <p:nvPicPr>
          <p:cNvPr id="18" name="Picture 17"/>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726431" y="2540463"/>
            <a:ext cx="2297970" cy="1723477"/>
          </a:xfrm>
          <a:prstGeom prst="rect">
            <a:avLst/>
          </a:prstGeom>
        </p:spPr>
      </p:pic>
      <p:pic>
        <p:nvPicPr>
          <p:cNvPr id="19" name="Picture 18"/>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881336" y="2711718"/>
            <a:ext cx="2647051" cy="1631013"/>
          </a:xfrm>
          <a:prstGeom prst="rect">
            <a:avLst/>
          </a:prstGeom>
        </p:spPr>
      </p:pic>
      <p:pic>
        <p:nvPicPr>
          <p:cNvPr id="6" name="Picture 5"/>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25707" y="1318105"/>
            <a:ext cx="3616656" cy="4129360"/>
          </a:xfrm>
          <a:prstGeom prst="rect">
            <a:avLst/>
          </a:prstGeom>
        </p:spPr>
      </p:pic>
      <p:sp>
        <p:nvSpPr>
          <p:cNvPr id="9" name="Rectangle 8"/>
          <p:cNvSpPr/>
          <p:nvPr/>
        </p:nvSpPr>
        <p:spPr>
          <a:xfrm>
            <a:off x="1612518" y="3854439"/>
            <a:ext cx="1601721" cy="1508105"/>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2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un</a:t>
            </a:r>
          </a:p>
        </p:txBody>
      </p:sp>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flipH="1">
            <a:off x="7824403" y="1384431"/>
            <a:ext cx="3538985" cy="4082452"/>
          </a:xfrm>
          <a:prstGeom prst="rect">
            <a:avLst/>
          </a:prstGeom>
        </p:spPr>
      </p:pic>
      <p:sp>
        <p:nvSpPr>
          <p:cNvPr id="8" name="Rectangle 7"/>
          <p:cNvSpPr/>
          <p:nvPr/>
        </p:nvSpPr>
        <p:spPr>
          <a:xfrm>
            <a:off x="8237770" y="3846562"/>
            <a:ext cx="2380780" cy="1508105"/>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200" b="1" i="0" u="none" strike="noStrike" kern="1200" cap="none" spc="0" normalizeH="0" baseline="0" noProof="0" dirty="0" err="1">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una</a:t>
            </a:r>
            <a:endParaRPr kumimoji="0" lang="en-US" sz="92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endParaRPr>
          </a:p>
        </p:txBody>
      </p:sp>
      <p:sp>
        <p:nvSpPr>
          <p:cNvPr id="20" name="TextBox 19"/>
          <p:cNvSpPr txBox="1"/>
          <p:nvPr/>
        </p:nvSpPr>
        <p:spPr>
          <a:xfrm>
            <a:off x="7021740" y="6494075"/>
            <a:ext cx="238620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Victoria Hobson / Nick Avery</a:t>
            </a:r>
          </a:p>
        </p:txBody>
      </p:sp>
      <p:sp>
        <p:nvSpPr>
          <p:cNvPr id="21" name="Title 1">
            <a:extLst>
              <a:ext uri="{FF2B5EF4-FFF2-40B4-BE49-F238E27FC236}">
                <a16:creationId xmlns:a16="http://schemas.microsoft.com/office/drawing/2014/main" id="{849A12D1-1FFA-4300-8013-D68799CF7DC8}"/>
              </a:ext>
            </a:extLst>
          </p:cNvPr>
          <p:cNvSpPr txBox="1">
            <a:spLocks/>
          </p:cNvSpPr>
          <p:nvPr/>
        </p:nvSpPr>
        <p:spPr>
          <a:xfrm>
            <a:off x="0" y="281763"/>
            <a:ext cx="7341306" cy="798797"/>
          </a:xfrm>
          <a:prstGeom prst="rect">
            <a:avLst/>
          </a:prstGeom>
        </p:spPr>
        <p:txBody>
          <a:bodyP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600" b="1" i="0" u="none" strike="noStrike" kern="1200" cap="none" spc="0" normalizeH="0" baseline="0" noProof="0" dirty="0" err="1">
                <a:ln>
                  <a:noFill/>
                </a:ln>
                <a:solidFill>
                  <a:prstClr val="white"/>
                </a:solidFill>
                <a:effectLst/>
                <a:uLnTx/>
                <a:uFillTx/>
                <a:latin typeface="Century Gothic" panose="020B0502020202020204" pitchFamily="34" charset="0"/>
                <a:ea typeface="+mj-ea"/>
                <a:cs typeface="+mj-cs"/>
              </a:rPr>
              <a:t>Vocabulario</a:t>
            </a:r>
            <a:endParaRPr kumimoji="0" lang="en-GB" sz="36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spTree>
    <p:extLst>
      <p:ext uri="{BB962C8B-B14F-4D97-AF65-F5344CB8AC3E}">
        <p14:creationId xmlns:p14="http://schemas.microsoft.com/office/powerpoint/2010/main" val="549457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5" presetClass="path" presetSubtype="0" accel="50000" decel="50000" fill="hold" nodeType="clickEffect">
                                  <p:stCondLst>
                                    <p:cond delay="0"/>
                                  </p:stCondLst>
                                  <p:childTnLst>
                                    <p:animMotion origin="layout" path="M 0 0 L -0.25 0 E" pathEditMode="relative" ptsTypes="">
                                      <p:cBhvr>
                                        <p:cTn id="10" dur="2000" fill="hold"/>
                                        <p:tgtEl>
                                          <p:spTgt spid="10"/>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63" presetClass="path" presetSubtype="0" accel="50000" decel="50000" fill="hold" nodeType="clickEffect">
                                  <p:stCondLst>
                                    <p:cond delay="0"/>
                                  </p:stCondLst>
                                  <p:childTnLst>
                                    <p:animMotion origin="layout" path="M 0 0 L 0.25 0 E" pathEditMode="relative" ptsTypes="">
                                      <p:cBhvr>
                                        <p:cTn id="18" dur="2000" fill="hold"/>
                                        <p:tgtEl>
                                          <p:spTgt spid="11"/>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63" presetClass="path" presetSubtype="0" accel="50000" decel="50000" fill="hold" nodeType="clickEffect">
                                  <p:stCondLst>
                                    <p:cond delay="0"/>
                                  </p:stCondLst>
                                  <p:childTnLst>
                                    <p:animMotion origin="layout" path="M 0 0 L 0.25 0 E" pathEditMode="relative" ptsTypes="">
                                      <p:cBhvr>
                                        <p:cTn id="26" dur="2000" fill="hold"/>
                                        <p:tgtEl>
                                          <p:spTgt spid="12"/>
                                        </p:tgtEl>
                                        <p:attrNameLst>
                                          <p:attrName>ppt_x</p:attrName>
                                          <p:attrName>ppt_y</p:attrName>
                                        </p:attrNameLst>
                                      </p:cBhvr>
                                    </p:animMotion>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35" presetClass="path" presetSubtype="0" accel="50000" decel="50000" fill="hold" nodeType="clickEffect">
                                  <p:stCondLst>
                                    <p:cond delay="0"/>
                                  </p:stCondLst>
                                  <p:childTnLst>
                                    <p:animMotion origin="layout" path="M 0 0 L -0.25 0 E" pathEditMode="relative" ptsTypes="">
                                      <p:cBhvr>
                                        <p:cTn id="34" dur="2000" fill="hold"/>
                                        <p:tgtEl>
                                          <p:spTgt spid="13"/>
                                        </p:tgtEl>
                                        <p:attrNameLst>
                                          <p:attrName>ppt_x</p:attrName>
                                          <p:attrName>ppt_y</p:attrName>
                                        </p:attrNameLst>
                                      </p:cBhvr>
                                    </p:animMotion>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63" presetClass="path" presetSubtype="0" accel="50000" decel="50000" fill="hold" nodeType="clickEffect">
                                  <p:stCondLst>
                                    <p:cond delay="0"/>
                                  </p:stCondLst>
                                  <p:childTnLst>
                                    <p:animMotion origin="layout" path="M 0 0 L 0.25 0 E" pathEditMode="relative" ptsTypes="">
                                      <p:cBhvr>
                                        <p:cTn id="42" dur="2000" fill="hold"/>
                                        <p:tgtEl>
                                          <p:spTgt spid="14"/>
                                        </p:tgtEl>
                                        <p:attrNameLst>
                                          <p:attrName>ppt_x</p:attrName>
                                          <p:attrName>ppt_y</p:attrName>
                                        </p:attrNameLst>
                                      </p:cBhvr>
                                    </p:animMotion>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63" presetClass="path" presetSubtype="0" accel="50000" decel="50000" fill="hold" nodeType="clickEffect">
                                  <p:stCondLst>
                                    <p:cond delay="0"/>
                                  </p:stCondLst>
                                  <p:childTnLst>
                                    <p:animMotion origin="layout" path="M 0 0 L 0.25 0 E" pathEditMode="relative" ptsTypes="">
                                      <p:cBhvr>
                                        <p:cTn id="50" dur="2000" fill="hold"/>
                                        <p:tgtEl>
                                          <p:spTgt spid="15"/>
                                        </p:tgtEl>
                                        <p:attrNameLst>
                                          <p:attrName>ppt_x</p:attrName>
                                          <p:attrName>ppt_y</p:attrName>
                                        </p:attrNameLst>
                                      </p:cBhvr>
                                    </p:animMotion>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35" presetClass="path" presetSubtype="0" accel="50000" decel="50000" fill="hold" nodeType="clickEffect">
                                  <p:stCondLst>
                                    <p:cond delay="0"/>
                                  </p:stCondLst>
                                  <p:childTnLst>
                                    <p:animMotion origin="layout" path="M 0 0 L -0.25 0 E" pathEditMode="relative" ptsTypes="">
                                      <p:cBhvr>
                                        <p:cTn id="58" dur="2000" fill="hold"/>
                                        <p:tgtEl>
                                          <p:spTgt spid="16"/>
                                        </p:tgtEl>
                                        <p:attrNameLst>
                                          <p:attrName>ppt_x</p:attrName>
                                          <p:attrName>ppt_y</p:attrName>
                                        </p:attrNameLst>
                                      </p:cBhvr>
                                    </p:animMotion>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35" presetClass="path" presetSubtype="0" accel="50000" decel="50000" fill="hold" nodeType="clickEffect">
                                  <p:stCondLst>
                                    <p:cond delay="0"/>
                                  </p:stCondLst>
                                  <p:childTnLst>
                                    <p:animMotion origin="layout" path="M 0 0 L -0.25 0 E" pathEditMode="relative" ptsTypes="">
                                      <p:cBhvr>
                                        <p:cTn id="66" dur="2000" fill="hold"/>
                                        <p:tgtEl>
                                          <p:spTgt spid="18"/>
                                        </p:tgtEl>
                                        <p:attrNameLst>
                                          <p:attrName>ppt_x</p:attrName>
                                          <p:attrName>ppt_y</p:attrName>
                                        </p:attrNameLst>
                                      </p:cBhvr>
                                    </p:animMotion>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63" presetClass="path" presetSubtype="0" accel="50000" decel="50000" fill="hold" nodeType="clickEffect">
                                  <p:stCondLst>
                                    <p:cond delay="0"/>
                                  </p:stCondLst>
                                  <p:childTnLst>
                                    <p:animMotion origin="layout" path="M 0 0 L 0.25 0 E" pathEditMode="relative" ptsTypes="">
                                      <p:cBhvr>
                                        <p:cTn id="74" dur="2000" fill="hold"/>
                                        <p:tgtEl>
                                          <p:spTgt spid="1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0038" y="338225"/>
            <a:ext cx="5463948" cy="707849"/>
          </a:xfrm>
        </p:spPr>
        <p:txBody>
          <a:bodyPr>
            <a:normAutofit fontScale="90000"/>
          </a:bodyPr>
          <a:lstStyle/>
          <a:p>
            <a:r>
              <a:rPr lang="en-GB" sz="3600" b="1" dirty="0">
                <a:solidFill>
                  <a:schemeClr val="bg1"/>
                </a:solidFill>
              </a:rPr>
              <a:t>Vocabulary introduction</a:t>
            </a:r>
          </a:p>
        </p:txBody>
      </p:sp>
      <p:sp>
        <p:nvSpPr>
          <p:cNvPr id="10" name="Title 3"/>
          <p:cNvSpPr txBox="1">
            <a:spLocks/>
          </p:cNvSpPr>
          <p:nvPr/>
        </p:nvSpPr>
        <p:spPr>
          <a:xfrm>
            <a:off x="300038" y="338225"/>
            <a:ext cx="5931430" cy="7078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36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sp>
        <p:nvSpPr>
          <p:cNvPr id="5" name="TextBox 4"/>
          <p:cNvSpPr txBox="1"/>
          <p:nvPr/>
        </p:nvSpPr>
        <p:spPr>
          <a:xfrm>
            <a:off x="602453" y="5489753"/>
            <a:ext cx="2148984"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white"/>
                </a:solidFill>
                <a:effectLst/>
                <a:uLnTx/>
                <a:uFillTx/>
                <a:latin typeface="Tw Cen MT" panose="020B0602020104020603"/>
                <a:ea typeface="+mn-ea"/>
                <a:cs typeface="+mn-cs"/>
              </a:rPr>
              <a:t>der</a:t>
            </a:r>
          </a:p>
        </p:txBody>
      </p:sp>
      <p:sp>
        <p:nvSpPr>
          <p:cNvPr id="43" name="TextBox 42"/>
          <p:cNvSpPr txBox="1"/>
          <p:nvPr/>
        </p:nvSpPr>
        <p:spPr>
          <a:xfrm>
            <a:off x="7349295" y="116947"/>
            <a:ext cx="4596905"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err="1">
                <a:ln>
                  <a:noFill/>
                </a:ln>
                <a:solidFill>
                  <a:srgbClr val="000066"/>
                </a:solidFill>
                <a:effectLst/>
                <a:uLnTx/>
                <a:uFillTx/>
                <a:latin typeface="Century Gothic" panose="020B0502020202020204" pitchFamily="34" charset="0"/>
                <a:ea typeface="+mn-ea"/>
                <a:cs typeface="+mn-cs"/>
              </a:rPr>
              <a:t>İPilla</a:t>
            </a:r>
            <a:r>
              <a:rPr kumimoji="0" lang="en-GB" sz="2800" b="1"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rPr>
              <a:t> al </a:t>
            </a:r>
            <a:r>
              <a:rPr kumimoji="0" lang="en-GB" sz="2800" b="1" i="0" u="none" strike="noStrike" kern="1200" cap="none" spc="0" normalizeH="0" baseline="0" noProof="0" dirty="0" err="1">
                <a:ln>
                  <a:noFill/>
                </a:ln>
                <a:solidFill>
                  <a:srgbClr val="000066"/>
                </a:solidFill>
                <a:effectLst/>
                <a:uLnTx/>
                <a:uFillTx/>
                <a:latin typeface="Century Gothic" panose="020B0502020202020204" pitchFamily="34" charset="0"/>
                <a:ea typeface="+mn-ea"/>
                <a:cs typeface="+mn-cs"/>
              </a:rPr>
              <a:t>intruso</a:t>
            </a:r>
            <a:r>
              <a:rPr kumimoji="0" lang="en-GB" sz="2800" b="1"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rPr>
              <a:t>! </a:t>
            </a:r>
          </a:p>
        </p:txBody>
      </p:sp>
      <p:sp>
        <p:nvSpPr>
          <p:cNvPr id="46" name="TextBox 45"/>
          <p:cNvSpPr txBox="1"/>
          <p:nvPr/>
        </p:nvSpPr>
        <p:spPr>
          <a:xfrm>
            <a:off x="257687" y="1848769"/>
            <a:ext cx="41845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rPr>
              <a:t>1.</a:t>
            </a:r>
          </a:p>
        </p:txBody>
      </p:sp>
      <p:sp>
        <p:nvSpPr>
          <p:cNvPr id="6" name="Oval 5"/>
          <p:cNvSpPr/>
          <p:nvPr/>
        </p:nvSpPr>
        <p:spPr>
          <a:xfrm>
            <a:off x="3353071" y="1276536"/>
            <a:ext cx="1530686" cy="1007151"/>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47" name="TextBox 46"/>
          <p:cNvSpPr txBox="1"/>
          <p:nvPr/>
        </p:nvSpPr>
        <p:spPr>
          <a:xfrm>
            <a:off x="250470" y="3310628"/>
            <a:ext cx="41845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rPr>
              <a:t>2.</a:t>
            </a:r>
          </a:p>
        </p:txBody>
      </p:sp>
      <p:sp>
        <p:nvSpPr>
          <p:cNvPr id="7" name="TextBox 6"/>
          <p:cNvSpPr txBox="1"/>
          <p:nvPr/>
        </p:nvSpPr>
        <p:spPr>
          <a:xfrm>
            <a:off x="895804" y="2191656"/>
            <a:ext cx="8459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66"/>
                </a:solidFill>
                <a:effectLst/>
                <a:uLnTx/>
                <a:uFillTx/>
                <a:latin typeface="Tw Cen MT" panose="020B0602020104020603"/>
                <a:ea typeface="+mn-ea"/>
                <a:cs typeface="+mn-cs"/>
              </a:rPr>
              <a:t>un</a:t>
            </a:r>
            <a:endParaRPr kumimoji="0" lang="en-GB" sz="1800" b="0" i="0" u="none" strike="noStrike" kern="1200" cap="none" spc="0" normalizeH="0" baseline="0" noProof="0" dirty="0">
              <a:ln>
                <a:noFill/>
              </a:ln>
              <a:solidFill>
                <a:srgbClr val="000066"/>
              </a:solidFill>
              <a:effectLst/>
              <a:uLnTx/>
              <a:uFillTx/>
              <a:latin typeface="Tw Cen MT" panose="020B0602020104020603"/>
              <a:ea typeface="+mn-ea"/>
              <a:cs typeface="+mn-cs"/>
            </a:endParaRPr>
          </a:p>
        </p:txBody>
      </p:sp>
      <p:sp>
        <p:nvSpPr>
          <p:cNvPr id="48" name="TextBox 47"/>
          <p:cNvSpPr txBox="1"/>
          <p:nvPr/>
        </p:nvSpPr>
        <p:spPr>
          <a:xfrm>
            <a:off x="2281737" y="2205442"/>
            <a:ext cx="8459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66"/>
                </a:solidFill>
                <a:effectLst/>
                <a:uLnTx/>
                <a:uFillTx/>
                <a:latin typeface="Tw Cen MT" panose="020B0602020104020603"/>
                <a:ea typeface="+mn-ea"/>
                <a:cs typeface="+mn-cs"/>
              </a:rPr>
              <a:t>un</a:t>
            </a:r>
            <a:endParaRPr kumimoji="0" lang="en-GB" sz="1800" b="0" i="0" u="none" strike="noStrike" kern="1200" cap="none" spc="0" normalizeH="0" baseline="0" noProof="0" dirty="0">
              <a:ln>
                <a:noFill/>
              </a:ln>
              <a:solidFill>
                <a:srgbClr val="000066"/>
              </a:solidFill>
              <a:effectLst/>
              <a:uLnTx/>
              <a:uFillTx/>
              <a:latin typeface="Tw Cen MT" panose="020B0602020104020603"/>
              <a:ea typeface="+mn-ea"/>
              <a:cs typeface="+mn-cs"/>
            </a:endParaRPr>
          </a:p>
        </p:txBody>
      </p:sp>
      <p:sp>
        <p:nvSpPr>
          <p:cNvPr id="49" name="TextBox 48"/>
          <p:cNvSpPr txBox="1"/>
          <p:nvPr/>
        </p:nvSpPr>
        <p:spPr>
          <a:xfrm>
            <a:off x="3700108" y="2201601"/>
            <a:ext cx="8459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66"/>
                </a:solidFill>
                <a:effectLst/>
                <a:uLnTx/>
                <a:uFillTx/>
                <a:latin typeface="Tw Cen MT" panose="020B0602020104020603"/>
                <a:ea typeface="+mn-ea"/>
                <a:cs typeface="+mn-cs"/>
              </a:rPr>
              <a:t>una</a:t>
            </a:r>
            <a:endParaRPr kumimoji="0" lang="en-GB" sz="1800" b="0" i="0" u="none" strike="noStrike" kern="1200" cap="none" spc="0" normalizeH="0" baseline="0" noProof="0" dirty="0">
              <a:ln>
                <a:noFill/>
              </a:ln>
              <a:solidFill>
                <a:srgbClr val="000066"/>
              </a:solidFill>
              <a:effectLst/>
              <a:uLnTx/>
              <a:uFillTx/>
              <a:latin typeface="Tw Cen MT" panose="020B0602020104020603"/>
              <a:ea typeface="+mn-ea"/>
              <a:cs typeface="+mn-cs"/>
            </a:endParaRPr>
          </a:p>
        </p:txBody>
      </p:sp>
      <p:sp>
        <p:nvSpPr>
          <p:cNvPr id="50" name="Oval 49"/>
          <p:cNvSpPr/>
          <p:nvPr/>
        </p:nvSpPr>
        <p:spPr>
          <a:xfrm>
            <a:off x="1824694" y="2772372"/>
            <a:ext cx="1686671" cy="1115452"/>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51" name="TextBox 50"/>
          <p:cNvSpPr txBox="1"/>
          <p:nvPr/>
        </p:nvSpPr>
        <p:spPr>
          <a:xfrm>
            <a:off x="839302" y="3867669"/>
            <a:ext cx="8459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66"/>
                </a:solidFill>
                <a:effectLst/>
                <a:uLnTx/>
                <a:uFillTx/>
                <a:latin typeface="Tw Cen MT" panose="020B0602020104020603"/>
                <a:ea typeface="+mn-ea"/>
                <a:cs typeface="+mn-cs"/>
              </a:rPr>
              <a:t>un</a:t>
            </a:r>
            <a:endParaRPr kumimoji="0" lang="en-GB" sz="1800" b="0" i="0" u="none" strike="noStrike" kern="1200" cap="none" spc="0" normalizeH="0" baseline="0" noProof="0" dirty="0">
              <a:ln>
                <a:noFill/>
              </a:ln>
              <a:solidFill>
                <a:srgbClr val="000066"/>
              </a:solidFill>
              <a:effectLst/>
              <a:uLnTx/>
              <a:uFillTx/>
              <a:latin typeface="Tw Cen MT" panose="020B0602020104020603"/>
              <a:ea typeface="+mn-ea"/>
              <a:cs typeface="+mn-cs"/>
            </a:endParaRPr>
          </a:p>
        </p:txBody>
      </p:sp>
      <p:sp>
        <p:nvSpPr>
          <p:cNvPr id="52" name="TextBox 51"/>
          <p:cNvSpPr txBox="1"/>
          <p:nvPr/>
        </p:nvSpPr>
        <p:spPr>
          <a:xfrm>
            <a:off x="3847510" y="3860768"/>
            <a:ext cx="8459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66"/>
                </a:solidFill>
                <a:effectLst/>
                <a:uLnTx/>
                <a:uFillTx/>
                <a:latin typeface="Tw Cen MT" panose="020B0602020104020603"/>
                <a:ea typeface="+mn-ea"/>
                <a:cs typeface="+mn-cs"/>
              </a:rPr>
              <a:t>un</a:t>
            </a:r>
            <a:endParaRPr kumimoji="0" lang="en-GB" sz="1800" b="0" i="0" u="none" strike="noStrike" kern="1200" cap="none" spc="0" normalizeH="0" baseline="0" noProof="0" dirty="0">
              <a:ln>
                <a:noFill/>
              </a:ln>
              <a:solidFill>
                <a:srgbClr val="000066"/>
              </a:solidFill>
              <a:effectLst/>
              <a:uLnTx/>
              <a:uFillTx/>
              <a:latin typeface="Tw Cen MT" panose="020B0602020104020603"/>
              <a:ea typeface="+mn-ea"/>
              <a:cs typeface="+mn-cs"/>
            </a:endParaRPr>
          </a:p>
        </p:txBody>
      </p:sp>
      <p:sp>
        <p:nvSpPr>
          <p:cNvPr id="53" name="TextBox 52"/>
          <p:cNvSpPr txBox="1"/>
          <p:nvPr/>
        </p:nvSpPr>
        <p:spPr>
          <a:xfrm>
            <a:off x="2276885" y="3884039"/>
            <a:ext cx="8459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66"/>
                </a:solidFill>
                <a:effectLst/>
                <a:uLnTx/>
                <a:uFillTx/>
                <a:latin typeface="Tw Cen MT" panose="020B0602020104020603"/>
                <a:ea typeface="+mn-ea"/>
                <a:cs typeface="+mn-cs"/>
              </a:rPr>
              <a:t>una</a:t>
            </a:r>
            <a:endParaRPr kumimoji="0" lang="en-GB" sz="1800" b="0" i="0" u="none" strike="noStrike" kern="1200" cap="none" spc="0" normalizeH="0" baseline="0" noProof="0" dirty="0">
              <a:ln>
                <a:noFill/>
              </a:ln>
              <a:solidFill>
                <a:srgbClr val="000066"/>
              </a:solidFill>
              <a:effectLst/>
              <a:uLnTx/>
              <a:uFillTx/>
              <a:latin typeface="Tw Cen MT" panose="020B0602020104020603"/>
              <a:ea typeface="+mn-ea"/>
              <a:cs typeface="+mn-cs"/>
            </a:endParaRPr>
          </a:p>
        </p:txBody>
      </p:sp>
      <p:sp>
        <p:nvSpPr>
          <p:cNvPr id="54" name="TextBox 53"/>
          <p:cNvSpPr txBox="1"/>
          <p:nvPr/>
        </p:nvSpPr>
        <p:spPr>
          <a:xfrm>
            <a:off x="257687" y="4845245"/>
            <a:ext cx="41845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rPr>
              <a:t>3.</a:t>
            </a:r>
          </a:p>
        </p:txBody>
      </p:sp>
      <p:sp>
        <p:nvSpPr>
          <p:cNvPr id="55" name="Oval 54"/>
          <p:cNvSpPr/>
          <p:nvPr/>
        </p:nvSpPr>
        <p:spPr>
          <a:xfrm>
            <a:off x="3522668" y="4603234"/>
            <a:ext cx="1665295" cy="1298695"/>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56" name="TextBox 55"/>
          <p:cNvSpPr txBox="1"/>
          <p:nvPr/>
        </p:nvSpPr>
        <p:spPr>
          <a:xfrm>
            <a:off x="847356" y="5792551"/>
            <a:ext cx="8459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66"/>
                </a:solidFill>
                <a:effectLst/>
                <a:uLnTx/>
                <a:uFillTx/>
                <a:latin typeface="Tw Cen MT" panose="020B0602020104020603"/>
                <a:ea typeface="+mn-ea"/>
                <a:cs typeface="+mn-cs"/>
              </a:rPr>
              <a:t>una</a:t>
            </a:r>
            <a:endParaRPr kumimoji="0" lang="en-GB" sz="1800" b="0" i="0" u="none" strike="noStrike" kern="1200" cap="none" spc="0" normalizeH="0" baseline="0" noProof="0" dirty="0">
              <a:ln>
                <a:noFill/>
              </a:ln>
              <a:solidFill>
                <a:srgbClr val="000066"/>
              </a:solidFill>
              <a:effectLst/>
              <a:uLnTx/>
              <a:uFillTx/>
              <a:latin typeface="Tw Cen MT" panose="020B0602020104020603"/>
              <a:ea typeface="+mn-ea"/>
              <a:cs typeface="+mn-cs"/>
            </a:endParaRPr>
          </a:p>
        </p:txBody>
      </p:sp>
      <p:sp>
        <p:nvSpPr>
          <p:cNvPr id="57" name="TextBox 56"/>
          <p:cNvSpPr txBox="1"/>
          <p:nvPr/>
        </p:nvSpPr>
        <p:spPr>
          <a:xfrm>
            <a:off x="3903157" y="5784423"/>
            <a:ext cx="8459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66"/>
                </a:solidFill>
                <a:effectLst/>
                <a:uLnTx/>
                <a:uFillTx/>
                <a:latin typeface="Tw Cen MT" panose="020B0602020104020603"/>
                <a:ea typeface="+mn-ea"/>
                <a:cs typeface="+mn-cs"/>
              </a:rPr>
              <a:t>un</a:t>
            </a:r>
            <a:endParaRPr kumimoji="0" lang="en-GB" sz="1800" b="0" i="0" u="none" strike="noStrike" kern="1200" cap="none" spc="0" normalizeH="0" baseline="0" noProof="0" dirty="0">
              <a:ln>
                <a:noFill/>
              </a:ln>
              <a:solidFill>
                <a:srgbClr val="000066"/>
              </a:solidFill>
              <a:effectLst/>
              <a:uLnTx/>
              <a:uFillTx/>
              <a:latin typeface="Tw Cen MT" panose="020B0602020104020603"/>
              <a:ea typeface="+mn-ea"/>
              <a:cs typeface="+mn-cs"/>
            </a:endParaRPr>
          </a:p>
        </p:txBody>
      </p:sp>
      <p:sp>
        <p:nvSpPr>
          <p:cNvPr id="58" name="TextBox 57"/>
          <p:cNvSpPr txBox="1"/>
          <p:nvPr/>
        </p:nvSpPr>
        <p:spPr>
          <a:xfrm>
            <a:off x="2284939" y="5808921"/>
            <a:ext cx="8459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66"/>
                </a:solidFill>
                <a:effectLst/>
                <a:uLnTx/>
                <a:uFillTx/>
                <a:latin typeface="Tw Cen MT" panose="020B0602020104020603"/>
                <a:ea typeface="+mn-ea"/>
                <a:cs typeface="+mn-cs"/>
              </a:rPr>
              <a:t>una</a:t>
            </a:r>
            <a:endParaRPr kumimoji="0" lang="en-GB" sz="1800" b="0" i="0" u="none" strike="noStrike" kern="1200" cap="none" spc="0" normalizeH="0" baseline="0" noProof="0" dirty="0">
              <a:ln>
                <a:noFill/>
              </a:ln>
              <a:solidFill>
                <a:srgbClr val="000066"/>
              </a:solidFill>
              <a:effectLst/>
              <a:uLnTx/>
              <a:uFillTx/>
              <a:latin typeface="Tw Cen MT" panose="020B0602020104020603"/>
              <a:ea typeface="+mn-ea"/>
              <a:cs typeface="+mn-cs"/>
            </a:endParaRPr>
          </a:p>
        </p:txBody>
      </p:sp>
      <p:sp>
        <p:nvSpPr>
          <p:cNvPr id="59" name="TextBox 58"/>
          <p:cNvSpPr txBox="1"/>
          <p:nvPr/>
        </p:nvSpPr>
        <p:spPr>
          <a:xfrm>
            <a:off x="6128718" y="1841513"/>
            <a:ext cx="41845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rPr>
              <a:t>4.</a:t>
            </a:r>
          </a:p>
        </p:txBody>
      </p:sp>
      <p:sp>
        <p:nvSpPr>
          <p:cNvPr id="60" name="TextBox 59"/>
          <p:cNvSpPr txBox="1"/>
          <p:nvPr/>
        </p:nvSpPr>
        <p:spPr>
          <a:xfrm>
            <a:off x="6121501" y="3303372"/>
            <a:ext cx="41845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rPr>
              <a:t>5.</a:t>
            </a:r>
          </a:p>
        </p:txBody>
      </p:sp>
      <p:sp>
        <p:nvSpPr>
          <p:cNvPr id="61" name="TextBox 60"/>
          <p:cNvSpPr txBox="1"/>
          <p:nvPr/>
        </p:nvSpPr>
        <p:spPr>
          <a:xfrm>
            <a:off x="6128718" y="4837989"/>
            <a:ext cx="41845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rPr>
              <a:t>6.</a:t>
            </a:r>
          </a:p>
        </p:txBody>
      </p:sp>
      <p:sp>
        <p:nvSpPr>
          <p:cNvPr id="62" name="Oval 61"/>
          <p:cNvSpPr/>
          <p:nvPr/>
        </p:nvSpPr>
        <p:spPr>
          <a:xfrm>
            <a:off x="10054975" y="1160618"/>
            <a:ext cx="1582394" cy="1137817"/>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63" name="Oval 62"/>
          <p:cNvSpPr/>
          <p:nvPr/>
        </p:nvSpPr>
        <p:spPr>
          <a:xfrm>
            <a:off x="6861012" y="2706534"/>
            <a:ext cx="1588725" cy="114066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64" name="Oval 63"/>
          <p:cNvSpPr/>
          <p:nvPr/>
        </p:nvSpPr>
        <p:spPr>
          <a:xfrm>
            <a:off x="10356538" y="4658360"/>
            <a:ext cx="1350706" cy="135367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65" name="TextBox 64"/>
          <p:cNvSpPr txBox="1"/>
          <p:nvPr/>
        </p:nvSpPr>
        <p:spPr>
          <a:xfrm>
            <a:off x="7349295" y="5857435"/>
            <a:ext cx="8459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66"/>
                </a:solidFill>
                <a:effectLst/>
                <a:uLnTx/>
                <a:uFillTx/>
                <a:latin typeface="Tw Cen MT" panose="020B0602020104020603"/>
                <a:ea typeface="+mn-ea"/>
                <a:cs typeface="+mn-cs"/>
              </a:rPr>
              <a:t>una</a:t>
            </a:r>
            <a:endParaRPr kumimoji="0" lang="en-GB" sz="1800" b="0" i="0" u="none" strike="noStrike" kern="1200" cap="none" spc="0" normalizeH="0" baseline="0" noProof="0" dirty="0">
              <a:ln>
                <a:noFill/>
              </a:ln>
              <a:solidFill>
                <a:srgbClr val="000066"/>
              </a:solidFill>
              <a:effectLst/>
              <a:uLnTx/>
              <a:uFillTx/>
              <a:latin typeface="Tw Cen MT" panose="020B0602020104020603"/>
              <a:ea typeface="+mn-ea"/>
              <a:cs typeface="+mn-cs"/>
            </a:endParaRPr>
          </a:p>
        </p:txBody>
      </p:sp>
      <p:sp>
        <p:nvSpPr>
          <p:cNvPr id="66" name="TextBox 65"/>
          <p:cNvSpPr txBox="1"/>
          <p:nvPr/>
        </p:nvSpPr>
        <p:spPr>
          <a:xfrm>
            <a:off x="10448203" y="5891906"/>
            <a:ext cx="8459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66"/>
                </a:solidFill>
                <a:effectLst/>
                <a:uLnTx/>
                <a:uFillTx/>
                <a:latin typeface="Tw Cen MT" panose="020B0602020104020603"/>
                <a:ea typeface="+mn-ea"/>
                <a:cs typeface="+mn-cs"/>
              </a:rPr>
              <a:t>un</a:t>
            </a:r>
            <a:endParaRPr kumimoji="0" lang="en-GB" sz="1800" b="0" i="0" u="none" strike="noStrike" kern="1200" cap="none" spc="0" normalizeH="0" baseline="0" noProof="0" dirty="0">
              <a:ln>
                <a:noFill/>
              </a:ln>
              <a:solidFill>
                <a:srgbClr val="000066"/>
              </a:solidFill>
              <a:effectLst/>
              <a:uLnTx/>
              <a:uFillTx/>
              <a:latin typeface="Tw Cen MT" panose="020B0602020104020603"/>
              <a:ea typeface="+mn-ea"/>
              <a:cs typeface="+mn-cs"/>
            </a:endParaRPr>
          </a:p>
        </p:txBody>
      </p:sp>
      <p:sp>
        <p:nvSpPr>
          <p:cNvPr id="67" name="TextBox 66"/>
          <p:cNvSpPr txBox="1"/>
          <p:nvPr/>
        </p:nvSpPr>
        <p:spPr>
          <a:xfrm>
            <a:off x="8946205" y="5874473"/>
            <a:ext cx="8459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66"/>
                </a:solidFill>
                <a:effectLst/>
                <a:uLnTx/>
                <a:uFillTx/>
                <a:latin typeface="Tw Cen MT" panose="020B0602020104020603"/>
                <a:ea typeface="+mn-ea"/>
                <a:cs typeface="+mn-cs"/>
              </a:rPr>
              <a:t>una</a:t>
            </a:r>
            <a:endParaRPr kumimoji="0" lang="en-GB" sz="1800" b="0" i="0" u="none" strike="noStrike" kern="1200" cap="none" spc="0" normalizeH="0" baseline="0" noProof="0" dirty="0">
              <a:ln>
                <a:noFill/>
              </a:ln>
              <a:solidFill>
                <a:srgbClr val="000066"/>
              </a:solidFill>
              <a:effectLst/>
              <a:uLnTx/>
              <a:uFillTx/>
              <a:latin typeface="Tw Cen MT" panose="020B0602020104020603"/>
              <a:ea typeface="+mn-ea"/>
              <a:cs typeface="+mn-cs"/>
            </a:endParaRPr>
          </a:p>
        </p:txBody>
      </p:sp>
      <p:sp>
        <p:nvSpPr>
          <p:cNvPr id="68" name="TextBox 67"/>
          <p:cNvSpPr txBox="1"/>
          <p:nvPr/>
        </p:nvSpPr>
        <p:spPr>
          <a:xfrm>
            <a:off x="7226456" y="3773882"/>
            <a:ext cx="8459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66"/>
                </a:solidFill>
                <a:effectLst/>
                <a:uLnTx/>
                <a:uFillTx/>
                <a:latin typeface="Tw Cen MT" panose="020B0602020104020603"/>
                <a:ea typeface="+mn-ea"/>
                <a:cs typeface="+mn-cs"/>
              </a:rPr>
              <a:t>una</a:t>
            </a:r>
            <a:endParaRPr kumimoji="0" lang="en-GB" sz="1800" b="0" i="0" u="none" strike="noStrike" kern="1200" cap="none" spc="0" normalizeH="0" baseline="0" noProof="0" dirty="0">
              <a:ln>
                <a:noFill/>
              </a:ln>
              <a:solidFill>
                <a:srgbClr val="000066"/>
              </a:solidFill>
              <a:effectLst/>
              <a:uLnTx/>
              <a:uFillTx/>
              <a:latin typeface="Tw Cen MT" panose="020B0602020104020603"/>
              <a:ea typeface="+mn-ea"/>
              <a:cs typeface="+mn-cs"/>
            </a:endParaRPr>
          </a:p>
        </p:txBody>
      </p:sp>
      <p:sp>
        <p:nvSpPr>
          <p:cNvPr id="69" name="TextBox 68"/>
          <p:cNvSpPr txBox="1"/>
          <p:nvPr/>
        </p:nvSpPr>
        <p:spPr>
          <a:xfrm>
            <a:off x="10454168" y="3808353"/>
            <a:ext cx="8459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66"/>
                </a:solidFill>
                <a:effectLst/>
                <a:uLnTx/>
                <a:uFillTx/>
                <a:latin typeface="Tw Cen MT" panose="020B0602020104020603"/>
                <a:ea typeface="+mn-ea"/>
                <a:cs typeface="+mn-cs"/>
              </a:rPr>
              <a:t>un</a:t>
            </a:r>
            <a:endParaRPr kumimoji="0" lang="en-GB" sz="1800" b="0" i="0" u="none" strike="noStrike" kern="1200" cap="none" spc="0" normalizeH="0" baseline="0" noProof="0" dirty="0">
              <a:ln>
                <a:noFill/>
              </a:ln>
              <a:solidFill>
                <a:srgbClr val="000066"/>
              </a:solidFill>
              <a:effectLst/>
              <a:uLnTx/>
              <a:uFillTx/>
              <a:latin typeface="Tw Cen MT" panose="020B0602020104020603"/>
              <a:ea typeface="+mn-ea"/>
              <a:cs typeface="+mn-cs"/>
            </a:endParaRPr>
          </a:p>
        </p:txBody>
      </p:sp>
      <p:sp>
        <p:nvSpPr>
          <p:cNvPr id="70" name="TextBox 69"/>
          <p:cNvSpPr txBox="1"/>
          <p:nvPr/>
        </p:nvSpPr>
        <p:spPr>
          <a:xfrm>
            <a:off x="8879600" y="3790920"/>
            <a:ext cx="8459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66"/>
                </a:solidFill>
                <a:effectLst/>
                <a:uLnTx/>
                <a:uFillTx/>
                <a:latin typeface="Tw Cen MT" panose="020B0602020104020603"/>
                <a:ea typeface="+mn-ea"/>
                <a:cs typeface="+mn-cs"/>
              </a:rPr>
              <a:t>un</a:t>
            </a:r>
            <a:endParaRPr kumimoji="0" lang="en-GB" sz="1800" b="0" i="0" u="none" strike="noStrike" kern="1200" cap="none" spc="0" normalizeH="0" baseline="0" noProof="0" dirty="0">
              <a:ln>
                <a:noFill/>
              </a:ln>
              <a:solidFill>
                <a:srgbClr val="000066"/>
              </a:solidFill>
              <a:effectLst/>
              <a:uLnTx/>
              <a:uFillTx/>
              <a:latin typeface="Tw Cen MT" panose="020B0602020104020603"/>
              <a:ea typeface="+mn-ea"/>
              <a:cs typeface="+mn-cs"/>
            </a:endParaRPr>
          </a:p>
        </p:txBody>
      </p:sp>
      <p:sp>
        <p:nvSpPr>
          <p:cNvPr id="71" name="TextBox 70"/>
          <p:cNvSpPr txBox="1"/>
          <p:nvPr/>
        </p:nvSpPr>
        <p:spPr>
          <a:xfrm>
            <a:off x="7220491" y="2142008"/>
            <a:ext cx="8459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err="1">
                <a:ln>
                  <a:noFill/>
                </a:ln>
                <a:solidFill>
                  <a:srgbClr val="000066"/>
                </a:solidFill>
                <a:effectLst/>
                <a:uLnTx/>
                <a:uFillTx/>
                <a:latin typeface="Tw Cen MT" panose="020B0602020104020603"/>
                <a:ea typeface="+mn-ea"/>
                <a:cs typeface="+mn-cs"/>
              </a:rPr>
              <a:t>una</a:t>
            </a:r>
            <a:endParaRPr kumimoji="0" lang="en-GB" sz="1800" b="0" i="0" u="none" strike="noStrike" kern="1200" cap="none" spc="0" normalizeH="0" baseline="0" noProof="0" dirty="0">
              <a:ln>
                <a:noFill/>
              </a:ln>
              <a:solidFill>
                <a:srgbClr val="000066"/>
              </a:solidFill>
              <a:effectLst/>
              <a:uLnTx/>
              <a:uFillTx/>
              <a:latin typeface="Tw Cen MT" panose="020B0602020104020603"/>
              <a:ea typeface="+mn-ea"/>
              <a:cs typeface="+mn-cs"/>
            </a:endParaRPr>
          </a:p>
        </p:txBody>
      </p:sp>
      <p:sp>
        <p:nvSpPr>
          <p:cNvPr id="72" name="TextBox 71"/>
          <p:cNvSpPr txBox="1"/>
          <p:nvPr/>
        </p:nvSpPr>
        <p:spPr>
          <a:xfrm>
            <a:off x="10448203" y="2176479"/>
            <a:ext cx="8459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66"/>
                </a:solidFill>
                <a:effectLst/>
                <a:uLnTx/>
                <a:uFillTx/>
                <a:latin typeface="Tw Cen MT" panose="020B0602020104020603"/>
                <a:ea typeface="+mn-ea"/>
                <a:cs typeface="+mn-cs"/>
              </a:rPr>
              <a:t>un</a:t>
            </a:r>
            <a:endParaRPr kumimoji="0" lang="en-GB" sz="1800" b="0" i="0" u="none" strike="noStrike" kern="1200" cap="none" spc="0" normalizeH="0" baseline="0" noProof="0" dirty="0">
              <a:ln>
                <a:noFill/>
              </a:ln>
              <a:solidFill>
                <a:srgbClr val="000066"/>
              </a:solidFill>
              <a:effectLst/>
              <a:uLnTx/>
              <a:uFillTx/>
              <a:latin typeface="Tw Cen MT" panose="020B0602020104020603"/>
              <a:ea typeface="+mn-ea"/>
              <a:cs typeface="+mn-cs"/>
            </a:endParaRPr>
          </a:p>
        </p:txBody>
      </p:sp>
      <p:sp>
        <p:nvSpPr>
          <p:cNvPr id="73" name="TextBox 72"/>
          <p:cNvSpPr txBox="1"/>
          <p:nvPr/>
        </p:nvSpPr>
        <p:spPr>
          <a:xfrm>
            <a:off x="8873635" y="2159046"/>
            <a:ext cx="8459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66"/>
                </a:solidFill>
                <a:effectLst/>
                <a:uLnTx/>
                <a:uFillTx/>
                <a:latin typeface="Tw Cen MT" panose="020B0602020104020603"/>
                <a:ea typeface="+mn-ea"/>
                <a:cs typeface="+mn-cs"/>
              </a:rPr>
              <a:t>una</a:t>
            </a:r>
            <a:endParaRPr kumimoji="0" lang="en-GB" sz="1800" b="0" i="0" u="none" strike="noStrike" kern="1200" cap="none" spc="0" normalizeH="0" baseline="0" noProof="0" dirty="0">
              <a:ln>
                <a:noFill/>
              </a:ln>
              <a:solidFill>
                <a:srgbClr val="000066"/>
              </a:solidFill>
              <a:effectLst/>
              <a:uLnTx/>
              <a:uFillTx/>
              <a:latin typeface="Tw Cen MT" panose="020B0602020104020603"/>
              <a:ea typeface="+mn-ea"/>
              <a:cs typeface="+mn-cs"/>
            </a:endParaRPr>
          </a:p>
        </p:txBody>
      </p:sp>
      <p:pic>
        <p:nvPicPr>
          <p:cNvPr id="76" name="Picture 7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2318" y="1301388"/>
            <a:ext cx="1341989" cy="1006492"/>
          </a:xfrm>
          <a:prstGeom prst="rect">
            <a:avLst/>
          </a:prstGeom>
        </p:spPr>
      </p:pic>
      <p:pic>
        <p:nvPicPr>
          <p:cNvPr id="77" name="Picture 7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50041" y="1424449"/>
            <a:ext cx="1231362" cy="758719"/>
          </a:xfrm>
          <a:prstGeom prst="rect">
            <a:avLst/>
          </a:prstGeom>
        </p:spPr>
      </p:pic>
      <p:pic>
        <p:nvPicPr>
          <p:cNvPr id="80" name="Picture 7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055422" y="2939011"/>
            <a:ext cx="1175445" cy="799303"/>
          </a:xfrm>
          <a:prstGeom prst="rect">
            <a:avLst/>
          </a:prstGeom>
        </p:spPr>
      </p:pic>
      <p:pic>
        <p:nvPicPr>
          <p:cNvPr id="91" name="Picture 9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204334"/>
            <a:ext cx="7258756" cy="867128"/>
          </a:xfrm>
          <a:prstGeom prst="rect">
            <a:avLst/>
          </a:prstGeom>
        </p:spPr>
      </p:pic>
      <p:pic>
        <p:nvPicPr>
          <p:cNvPr id="93" name="Picture 9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98084" y="1502405"/>
            <a:ext cx="1252660" cy="659734"/>
          </a:xfrm>
          <a:prstGeom prst="rect">
            <a:avLst/>
          </a:prstGeom>
        </p:spPr>
      </p:pic>
      <p:pic>
        <p:nvPicPr>
          <p:cNvPr id="94" name="Picture 9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79416" y="2913277"/>
            <a:ext cx="842439" cy="958639"/>
          </a:xfrm>
          <a:prstGeom prst="rect">
            <a:avLst/>
          </a:prstGeom>
        </p:spPr>
      </p:pic>
      <p:pic>
        <p:nvPicPr>
          <p:cNvPr id="95" name="Picture 9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903157" y="2830343"/>
            <a:ext cx="806182" cy="1053696"/>
          </a:xfrm>
          <a:prstGeom prst="rect">
            <a:avLst/>
          </a:prstGeom>
        </p:spPr>
      </p:pic>
      <p:pic>
        <p:nvPicPr>
          <p:cNvPr id="96" name="Picture 9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18229" y="4944917"/>
            <a:ext cx="893625" cy="711139"/>
          </a:xfrm>
          <a:prstGeom prst="rect">
            <a:avLst/>
          </a:prstGeom>
        </p:spPr>
      </p:pic>
      <p:pic>
        <p:nvPicPr>
          <p:cNvPr id="97" name="Picture 9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243068" y="4845245"/>
            <a:ext cx="910485" cy="910485"/>
          </a:xfrm>
          <a:prstGeom prst="rect">
            <a:avLst/>
          </a:prstGeom>
        </p:spPr>
      </p:pic>
      <p:pic>
        <p:nvPicPr>
          <p:cNvPr id="98" name="Picture 9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4944" y="4839480"/>
            <a:ext cx="1272515" cy="954386"/>
          </a:xfrm>
          <a:prstGeom prst="rect">
            <a:avLst/>
          </a:prstGeom>
        </p:spPr>
      </p:pic>
      <p:pic>
        <p:nvPicPr>
          <p:cNvPr id="99" name="Picture 9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272794" y="1462781"/>
            <a:ext cx="1252660" cy="659734"/>
          </a:xfrm>
          <a:prstGeom prst="rect">
            <a:avLst/>
          </a:prstGeom>
        </p:spPr>
      </p:pic>
      <p:pic>
        <p:nvPicPr>
          <p:cNvPr id="100" name="Picture 99"/>
          <p:cNvPicPr>
            <a:picLocks noChangeAspect="1"/>
          </p:cNvPicPr>
          <p:nvPr/>
        </p:nvPicPr>
        <p:blipFill>
          <a:blip r:embed="rId1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592599" y="1369072"/>
            <a:ext cx="1339996" cy="882383"/>
          </a:xfrm>
          <a:prstGeom prst="rect">
            <a:avLst/>
          </a:prstGeom>
        </p:spPr>
      </p:pic>
      <p:pic>
        <p:nvPicPr>
          <p:cNvPr id="102" name="Picture 10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08969" y="2889350"/>
            <a:ext cx="1341989" cy="1006492"/>
          </a:xfrm>
          <a:prstGeom prst="rect">
            <a:avLst/>
          </a:prstGeom>
        </p:spPr>
      </p:pic>
      <p:pic>
        <p:nvPicPr>
          <p:cNvPr id="103" name="Picture 10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55738" y="2818179"/>
            <a:ext cx="806182" cy="1053696"/>
          </a:xfrm>
          <a:prstGeom prst="rect">
            <a:avLst/>
          </a:prstGeom>
        </p:spPr>
      </p:pic>
      <p:pic>
        <p:nvPicPr>
          <p:cNvPr id="104" name="Picture 10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200131" y="2840808"/>
            <a:ext cx="910485" cy="910485"/>
          </a:xfrm>
          <a:prstGeom prst="rect">
            <a:avLst/>
          </a:prstGeom>
        </p:spPr>
      </p:pic>
      <p:pic>
        <p:nvPicPr>
          <p:cNvPr id="105" name="Picture 10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141249" y="1494125"/>
            <a:ext cx="893625" cy="711139"/>
          </a:xfrm>
          <a:prstGeom prst="rect">
            <a:avLst/>
          </a:prstGeom>
        </p:spPr>
      </p:pic>
      <p:pic>
        <p:nvPicPr>
          <p:cNvPr id="106" name="Picture 10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683015" y="4825784"/>
            <a:ext cx="842439" cy="958639"/>
          </a:xfrm>
          <a:prstGeom prst="rect">
            <a:avLst/>
          </a:prstGeom>
        </p:spPr>
      </p:pic>
      <p:pic>
        <p:nvPicPr>
          <p:cNvPr id="107" name="Picture 10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84980" y="5055915"/>
            <a:ext cx="1231362" cy="758719"/>
          </a:xfrm>
          <a:prstGeom prst="rect">
            <a:avLst/>
          </a:prstGeom>
        </p:spPr>
      </p:pic>
      <p:pic>
        <p:nvPicPr>
          <p:cNvPr id="108" name="Picture 107"/>
          <p:cNvPicPr>
            <a:picLocks noChangeAspect="1"/>
          </p:cNvPicPr>
          <p:nvPr/>
        </p:nvPicPr>
        <p:blipFill>
          <a:blip r:embed="rId1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062302" y="4891599"/>
            <a:ext cx="1339996" cy="882383"/>
          </a:xfrm>
          <a:prstGeom prst="rect">
            <a:avLst/>
          </a:prstGeom>
        </p:spPr>
      </p:pic>
      <p:sp>
        <p:nvSpPr>
          <p:cNvPr id="74" name="TextBox 73"/>
          <p:cNvSpPr txBox="1"/>
          <p:nvPr/>
        </p:nvSpPr>
        <p:spPr>
          <a:xfrm>
            <a:off x="7021740" y="6494075"/>
            <a:ext cx="238620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Victoria Hobson / Nick Avery</a:t>
            </a:r>
          </a:p>
        </p:txBody>
      </p:sp>
      <p:sp>
        <p:nvSpPr>
          <p:cNvPr id="75" name="Title 1">
            <a:extLst>
              <a:ext uri="{FF2B5EF4-FFF2-40B4-BE49-F238E27FC236}">
                <a16:creationId xmlns:a16="http://schemas.microsoft.com/office/drawing/2014/main" id="{7CDE0293-884C-4AE8-8963-60E772B9BBEC}"/>
              </a:ext>
            </a:extLst>
          </p:cNvPr>
          <p:cNvSpPr txBox="1">
            <a:spLocks/>
          </p:cNvSpPr>
          <p:nvPr/>
        </p:nvSpPr>
        <p:spPr>
          <a:xfrm>
            <a:off x="0" y="281763"/>
            <a:ext cx="7341306" cy="798797"/>
          </a:xfrm>
          <a:prstGeom prst="rect">
            <a:avLst/>
          </a:prstGeom>
        </p:spPr>
        <p:txBody>
          <a:bodyP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600" b="1" i="0" u="none" strike="noStrike" kern="1200" cap="none" spc="0" normalizeH="0" baseline="0" noProof="0" dirty="0" err="1">
                <a:ln>
                  <a:noFill/>
                </a:ln>
                <a:solidFill>
                  <a:prstClr val="white"/>
                </a:solidFill>
                <a:effectLst/>
                <a:uLnTx/>
                <a:uFillTx/>
                <a:latin typeface="Century Gothic" panose="020B0502020202020204" pitchFamily="34" charset="0"/>
                <a:ea typeface="+mj-ea"/>
                <a:cs typeface="+mj-cs"/>
              </a:rPr>
              <a:t>Vocabulario</a:t>
            </a:r>
            <a:endParaRPr kumimoji="0" lang="en-GB" sz="36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spTree>
    <p:extLst>
      <p:ext uri="{BB962C8B-B14F-4D97-AF65-F5344CB8AC3E}">
        <p14:creationId xmlns:p14="http://schemas.microsoft.com/office/powerpoint/2010/main" val="2090326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4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50"/>
                                        </p:tgtEl>
                                        <p:attrNameLst>
                                          <p:attrName>style.visibility</p:attrName>
                                        </p:attrNameLst>
                                      </p:cBhvr>
                                      <p:to>
                                        <p:strVal val="visible"/>
                                      </p:to>
                                    </p:set>
                                    <p:animEffect transition="in" filter="wheel(1)">
                                      <p:cBhvr>
                                        <p:cTn id="24" dur="1500"/>
                                        <p:tgtEl>
                                          <p:spTgt spid="50"/>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grpId="0" nodeType="clickEffect">
                                  <p:stCondLst>
                                    <p:cond delay="0"/>
                                  </p:stCondLst>
                                  <p:childTnLst>
                                    <p:set>
                                      <p:cBhvr>
                                        <p:cTn id="40" dur="1" fill="hold">
                                          <p:stCondLst>
                                            <p:cond delay="0"/>
                                          </p:stCondLst>
                                        </p:cTn>
                                        <p:tgtEl>
                                          <p:spTgt spid="55"/>
                                        </p:tgtEl>
                                        <p:attrNameLst>
                                          <p:attrName>style.visibility</p:attrName>
                                        </p:attrNameLst>
                                      </p:cBhvr>
                                      <p:to>
                                        <p:strVal val="visible"/>
                                      </p:to>
                                    </p:set>
                                    <p:animEffect transition="in" filter="wheel(1)">
                                      <p:cBhvr>
                                        <p:cTn id="41" dur="1500"/>
                                        <p:tgtEl>
                                          <p:spTgt spid="55"/>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56"/>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58"/>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57"/>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21" presetClass="entr" presetSubtype="1" fill="hold" grpId="0" nodeType="clickEffect">
                                  <p:stCondLst>
                                    <p:cond delay="0"/>
                                  </p:stCondLst>
                                  <p:childTnLst>
                                    <p:set>
                                      <p:cBhvr>
                                        <p:cTn id="57" dur="1" fill="hold">
                                          <p:stCondLst>
                                            <p:cond delay="0"/>
                                          </p:stCondLst>
                                        </p:cTn>
                                        <p:tgtEl>
                                          <p:spTgt spid="62"/>
                                        </p:tgtEl>
                                        <p:attrNameLst>
                                          <p:attrName>style.visibility</p:attrName>
                                        </p:attrNameLst>
                                      </p:cBhvr>
                                      <p:to>
                                        <p:strVal val="visible"/>
                                      </p:to>
                                    </p:set>
                                    <p:animEffect transition="in" filter="wheel(1)">
                                      <p:cBhvr>
                                        <p:cTn id="58" dur="1500"/>
                                        <p:tgtEl>
                                          <p:spTgt spid="62"/>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7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7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21" presetClass="entr" presetSubtype="1" fill="hold" grpId="0" nodeType="clickEffect">
                                  <p:stCondLst>
                                    <p:cond delay="0"/>
                                  </p:stCondLst>
                                  <p:childTnLst>
                                    <p:set>
                                      <p:cBhvr>
                                        <p:cTn id="74" dur="1" fill="hold">
                                          <p:stCondLst>
                                            <p:cond delay="0"/>
                                          </p:stCondLst>
                                        </p:cTn>
                                        <p:tgtEl>
                                          <p:spTgt spid="63"/>
                                        </p:tgtEl>
                                        <p:attrNameLst>
                                          <p:attrName>style.visibility</p:attrName>
                                        </p:attrNameLst>
                                      </p:cBhvr>
                                      <p:to>
                                        <p:strVal val="visible"/>
                                      </p:to>
                                    </p:set>
                                    <p:animEffect transition="in" filter="wheel(1)">
                                      <p:cBhvr>
                                        <p:cTn id="75" dur="1500"/>
                                        <p:tgtEl>
                                          <p:spTgt spid="63"/>
                                        </p:tgtEl>
                                      </p:cBhvr>
                                    </p:animEffec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68"/>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70"/>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69"/>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21" presetClass="entr" presetSubtype="1" fill="hold" grpId="0" nodeType="clickEffect">
                                  <p:stCondLst>
                                    <p:cond delay="0"/>
                                  </p:stCondLst>
                                  <p:childTnLst>
                                    <p:set>
                                      <p:cBhvr>
                                        <p:cTn id="91" dur="1" fill="hold">
                                          <p:stCondLst>
                                            <p:cond delay="0"/>
                                          </p:stCondLst>
                                        </p:cTn>
                                        <p:tgtEl>
                                          <p:spTgt spid="64"/>
                                        </p:tgtEl>
                                        <p:attrNameLst>
                                          <p:attrName>style.visibility</p:attrName>
                                        </p:attrNameLst>
                                      </p:cBhvr>
                                      <p:to>
                                        <p:strVal val="visible"/>
                                      </p:to>
                                    </p:set>
                                    <p:animEffect transition="in" filter="wheel(1)">
                                      <p:cBhvr>
                                        <p:cTn id="92" dur="1500"/>
                                        <p:tgtEl>
                                          <p:spTgt spid="64"/>
                                        </p:tgtEl>
                                      </p:cBhvr>
                                    </p:animEffec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65"/>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67"/>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48" grpId="0"/>
      <p:bldP spid="49" grpId="0"/>
      <p:bldP spid="50" grpId="0" animBg="1"/>
      <p:bldP spid="51" grpId="0"/>
      <p:bldP spid="52" grpId="0"/>
      <p:bldP spid="53" grpId="0"/>
      <p:bldP spid="55" grpId="0" animBg="1"/>
      <p:bldP spid="56" grpId="0"/>
      <p:bldP spid="57" grpId="0"/>
      <p:bldP spid="58" grpId="0"/>
      <p:bldP spid="62" grpId="0" animBg="1"/>
      <p:bldP spid="63" grpId="0" animBg="1"/>
      <p:bldP spid="64" grpId="0" animBg="1"/>
      <p:bldP spid="65" grpId="0"/>
      <p:bldP spid="66" grpId="0"/>
      <p:bldP spid="67" grpId="0"/>
      <p:bldP spid="68" grpId="0"/>
      <p:bldP spid="69" grpId="0"/>
      <p:bldP spid="70" grpId="0"/>
      <p:bldP spid="71" grpId="0"/>
      <p:bldP spid="72" grpId="0"/>
      <p:bldP spid="7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Picture 4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6863"/>
            <a:ext cx="7258756" cy="867128"/>
          </a:xfrm>
          <a:prstGeom prst="rect">
            <a:avLst/>
          </a:prstGeom>
        </p:spPr>
      </p:pic>
      <p:sp>
        <p:nvSpPr>
          <p:cNvPr id="4" name="Rectangle 2"/>
          <p:cNvSpPr>
            <a:spLocks noChangeArrowheads="1"/>
          </p:cNvSpPr>
          <p:nvPr/>
        </p:nvSpPr>
        <p:spPr bwMode="auto">
          <a:xfrm>
            <a:off x="9512083" y="1362298"/>
            <a:ext cx="502131" cy="4156257"/>
          </a:xfrm>
          <a:prstGeom prst="rect">
            <a:avLst/>
          </a:prstGeom>
          <a:solidFill>
            <a:srgbClr val="CC0099"/>
          </a:solidFill>
          <a:ln w="9525">
            <a:solidFill>
              <a:schemeClr val="tx1"/>
            </a:solidFill>
            <a:miter lim="800000"/>
            <a:headEnd/>
            <a:tailEnd/>
          </a:ln>
          <a:effectLst/>
          <a:scene3d>
            <a:camera prst="orthographicFront"/>
            <a:lightRig rig="threePt" dir="t"/>
          </a:scene3d>
          <a:sp3d extrusionH="76200" prstMaterial="clear">
            <a:bevelT w="152400" h="50800" prst="softRound"/>
            <a:bevelB/>
            <a:extrusionClr>
              <a:schemeClr val="bg1"/>
            </a:extrusionClr>
          </a:sp3d>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5" name="Rectangle 3"/>
          <p:cNvSpPr>
            <a:spLocks noChangeArrowheads="1"/>
          </p:cNvSpPr>
          <p:nvPr/>
        </p:nvSpPr>
        <p:spPr bwMode="auto">
          <a:xfrm>
            <a:off x="9509717" y="1362296"/>
            <a:ext cx="503528" cy="4156259"/>
          </a:xfrm>
          <a:prstGeom prst="rect">
            <a:avLst/>
          </a:prstGeom>
          <a:ln>
            <a:solidFill>
              <a:srgbClr val="02456F"/>
            </a:solidFill>
            <a:headEnd/>
            <a:tailEnd/>
          </a:ln>
          <a:effectLst>
            <a:outerShdw blurRad="57150" dist="19050" dir="5400000" algn="ctr" rotWithShape="0">
              <a:schemeClr val="bg1">
                <a:alpha val="63000"/>
              </a:schemeClr>
            </a:outerShdw>
          </a:effectLst>
        </p:spPr>
        <p:style>
          <a:lnRef idx="0">
            <a:schemeClr val="accent2"/>
          </a:lnRef>
          <a:fillRef idx="3">
            <a:schemeClr val="accent2"/>
          </a:fillRef>
          <a:effectRef idx="3">
            <a:schemeClr val="accent2"/>
          </a:effectRef>
          <a:fontRef idx="minor">
            <a:schemeClr val="lt1"/>
          </a:fontRef>
        </p:style>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6" name="Line 4"/>
          <p:cNvSpPr>
            <a:spLocks noChangeShapeType="1"/>
          </p:cNvSpPr>
          <p:nvPr/>
        </p:nvSpPr>
        <p:spPr bwMode="auto">
          <a:xfrm>
            <a:off x="10195456" y="1350870"/>
            <a:ext cx="0" cy="4156259"/>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FR"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endParaRPr>
          </a:p>
        </p:txBody>
      </p:sp>
      <p:sp>
        <p:nvSpPr>
          <p:cNvPr id="9" name="Line 7"/>
          <p:cNvSpPr>
            <a:spLocks noChangeShapeType="1"/>
          </p:cNvSpPr>
          <p:nvPr/>
        </p:nvSpPr>
        <p:spPr bwMode="auto">
          <a:xfrm>
            <a:off x="10220144" y="1350870"/>
            <a:ext cx="216791" cy="0"/>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FR"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endParaRPr>
          </a:p>
        </p:txBody>
      </p:sp>
      <p:sp>
        <p:nvSpPr>
          <p:cNvPr id="11" name="Line 9"/>
          <p:cNvSpPr>
            <a:spLocks noChangeShapeType="1"/>
          </p:cNvSpPr>
          <p:nvPr/>
        </p:nvSpPr>
        <p:spPr bwMode="auto">
          <a:xfrm>
            <a:off x="10195456" y="5507129"/>
            <a:ext cx="216791" cy="0"/>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FR"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endParaRPr>
          </a:p>
        </p:txBody>
      </p:sp>
      <p:sp>
        <p:nvSpPr>
          <p:cNvPr id="12" name="Text Box 10"/>
          <p:cNvSpPr txBox="1">
            <a:spLocks noChangeArrowheads="1"/>
          </p:cNvSpPr>
          <p:nvPr/>
        </p:nvSpPr>
        <p:spPr bwMode="auto">
          <a:xfrm>
            <a:off x="10195456" y="3334772"/>
            <a:ext cx="1439862" cy="369332"/>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sz="1800" b="1" i="0" u="none" strike="noStrike" kern="1200" cap="none" spc="0" normalizeH="0" baseline="0" noProof="0" dirty="0" err="1">
                <a:ln>
                  <a:noFill/>
                </a:ln>
                <a:solidFill>
                  <a:srgbClr val="5B9BD5">
                    <a:lumMod val="50000"/>
                  </a:srgbClr>
                </a:solidFill>
                <a:effectLst/>
                <a:uLnTx/>
                <a:uFillTx/>
                <a:latin typeface="Century Gothic" panose="020B0502020202020204" pitchFamily="34" charset="0"/>
                <a:ea typeface="+mn-ea"/>
                <a:cs typeface="Arial" charset="0"/>
              </a:rPr>
              <a:t>Segundos</a:t>
            </a:r>
            <a:endParaRPr kumimoji="0" lang="en-GB" sz="18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Arial" charset="0"/>
            </a:endParaRPr>
          </a:p>
        </p:txBody>
      </p:sp>
      <p:sp>
        <p:nvSpPr>
          <p:cNvPr id="14" name="Text Box 12"/>
          <p:cNvSpPr txBox="1">
            <a:spLocks noChangeArrowheads="1"/>
          </p:cNvSpPr>
          <p:nvPr/>
        </p:nvSpPr>
        <p:spPr bwMode="auto">
          <a:xfrm>
            <a:off x="10436935" y="1193019"/>
            <a:ext cx="431800" cy="338554"/>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16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Arial" charset="0"/>
              </a:rPr>
              <a:t>60</a:t>
            </a:r>
          </a:p>
        </p:txBody>
      </p:sp>
      <p:sp>
        <p:nvSpPr>
          <p:cNvPr id="16" name="Text Box 14"/>
          <p:cNvSpPr txBox="1">
            <a:spLocks noChangeArrowheads="1"/>
          </p:cNvSpPr>
          <p:nvPr/>
        </p:nvSpPr>
        <p:spPr bwMode="auto">
          <a:xfrm>
            <a:off x="10412247" y="5326601"/>
            <a:ext cx="734174" cy="338554"/>
          </a:xfrm>
          <a:prstGeom prst="rect">
            <a:avLst/>
          </a:prstGeom>
          <a:noFill/>
          <a:ln>
            <a:noFill/>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16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Arial" charset="0"/>
              </a:rPr>
              <a:t>0</a:t>
            </a:r>
          </a:p>
        </p:txBody>
      </p:sp>
      <p:graphicFrame>
        <p:nvGraphicFramePr>
          <p:cNvPr id="20" name="Table 19"/>
          <p:cNvGraphicFramePr>
            <a:graphicFrameLocks noGrp="1"/>
          </p:cNvGraphicFramePr>
          <p:nvPr/>
        </p:nvGraphicFramePr>
        <p:xfrm>
          <a:off x="2668634" y="1379041"/>
          <a:ext cx="5517818" cy="4757335"/>
        </p:xfrm>
        <a:graphic>
          <a:graphicData uri="http://schemas.openxmlformats.org/drawingml/2006/table">
            <a:tbl>
              <a:tblPr firstRow="1" firstCol="1" bandRow="1">
                <a:tableStyleId>{5940675A-B579-460E-94D1-54222C63F5DA}</a:tableStyleId>
              </a:tblPr>
              <a:tblGrid>
                <a:gridCol w="473004">
                  <a:extLst>
                    <a:ext uri="{9D8B030D-6E8A-4147-A177-3AD203B41FA5}">
                      <a16:colId xmlns:a16="http://schemas.microsoft.com/office/drawing/2014/main" val="20000"/>
                    </a:ext>
                  </a:extLst>
                </a:gridCol>
                <a:gridCol w="2275739">
                  <a:extLst>
                    <a:ext uri="{9D8B030D-6E8A-4147-A177-3AD203B41FA5}">
                      <a16:colId xmlns:a16="http://schemas.microsoft.com/office/drawing/2014/main" val="20001"/>
                    </a:ext>
                  </a:extLst>
                </a:gridCol>
                <a:gridCol w="2769075">
                  <a:extLst>
                    <a:ext uri="{9D8B030D-6E8A-4147-A177-3AD203B41FA5}">
                      <a16:colId xmlns:a16="http://schemas.microsoft.com/office/drawing/2014/main" val="20002"/>
                    </a:ext>
                  </a:extLst>
                </a:gridCol>
              </a:tblGrid>
              <a:tr h="432485">
                <a:tc>
                  <a:txBody>
                    <a:bodyPr/>
                    <a:lstStyle/>
                    <a:p>
                      <a:pPr>
                        <a:lnSpc>
                          <a:spcPct val="107000"/>
                        </a:lnSpc>
                        <a:spcAft>
                          <a:spcPts val="0"/>
                        </a:spcAft>
                      </a:pPr>
                      <a:r>
                        <a:rPr lang="en-GB" sz="2000" b="1" dirty="0">
                          <a:solidFill>
                            <a:srgbClr val="02456F"/>
                          </a:solidFill>
                          <a:effectLst/>
                          <a:latin typeface="Century Gothic" panose="020B0502020202020204" pitchFamily="34" charset="0"/>
                        </a:rPr>
                        <a:t> </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Word</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English meaning</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0000"/>
                  </a:ext>
                </a:extLst>
              </a:tr>
              <a:tr h="432485">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1</a:t>
                      </a:r>
                      <a:endParaRPr lang="en-GB" sz="2000" b="1" dirty="0">
                        <a:solidFill>
                          <a:srgbClr val="02456F"/>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2000" dirty="0" err="1">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una</a:t>
                      </a:r>
                      <a:r>
                        <a:rPr lang="en-GB" sz="2000" baseline="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 </a:t>
                      </a:r>
                      <a:r>
                        <a:rPr lang="en-GB" sz="2000" dirty="0" err="1">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moneda</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a coin</a:t>
                      </a:r>
                    </a:p>
                  </a:txBody>
                  <a:tcPr marL="68580" marR="68580" marT="0" marB="0" anchor="ctr"/>
                </a:tc>
                <a:extLst>
                  <a:ext uri="{0D108BD9-81ED-4DB2-BD59-A6C34878D82A}">
                    <a16:rowId xmlns:a16="http://schemas.microsoft.com/office/drawing/2014/main" val="10001"/>
                  </a:ext>
                </a:extLst>
              </a:tr>
              <a:tr h="432485">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2</a:t>
                      </a:r>
                      <a:endParaRPr lang="en-GB" sz="2000" b="1" dirty="0">
                        <a:solidFill>
                          <a:srgbClr val="02456F"/>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2000" dirty="0" err="1">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una</a:t>
                      </a: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 </a:t>
                      </a:r>
                      <a:r>
                        <a:rPr lang="en-GB" sz="2000" dirty="0" err="1">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cama</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a bed</a:t>
                      </a:r>
                    </a:p>
                  </a:txBody>
                  <a:tcPr marL="68580" marR="68580" marT="0" marB="0" anchor="ctr"/>
                </a:tc>
                <a:extLst>
                  <a:ext uri="{0D108BD9-81ED-4DB2-BD59-A6C34878D82A}">
                    <a16:rowId xmlns:a16="http://schemas.microsoft.com/office/drawing/2014/main" val="10002"/>
                  </a:ext>
                </a:extLst>
              </a:tr>
              <a:tr h="432485">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3</a:t>
                      </a:r>
                      <a:endParaRPr lang="en-GB" sz="2000" b="1" dirty="0">
                        <a:solidFill>
                          <a:srgbClr val="02456F"/>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2000" dirty="0" err="1">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una</a:t>
                      </a: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 casa</a:t>
                      </a: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a house</a:t>
                      </a:r>
                    </a:p>
                  </a:txBody>
                  <a:tcPr marL="68580" marR="68580" marT="0" marB="0" anchor="ctr"/>
                </a:tc>
                <a:extLst>
                  <a:ext uri="{0D108BD9-81ED-4DB2-BD59-A6C34878D82A}">
                    <a16:rowId xmlns:a16="http://schemas.microsoft.com/office/drawing/2014/main" val="10003"/>
                  </a:ext>
                </a:extLst>
              </a:tr>
              <a:tr h="432485">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4</a:t>
                      </a:r>
                      <a:endParaRPr lang="en-GB" sz="2000" b="1" dirty="0">
                        <a:solidFill>
                          <a:srgbClr val="02456F"/>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2000" dirty="0" err="1">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una</a:t>
                      </a: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 </a:t>
                      </a:r>
                      <a:r>
                        <a:rPr lang="en-GB" sz="2000" dirty="0" err="1">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cámara</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a </a:t>
                      </a:r>
                      <a:r>
                        <a:rPr lang="en-GB" sz="2000" dirty="0" err="1">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camara</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432485">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5</a:t>
                      </a:r>
                      <a:endParaRPr lang="en-GB" sz="2000" b="1" dirty="0">
                        <a:solidFill>
                          <a:srgbClr val="02456F"/>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2000" dirty="0" err="1">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una</a:t>
                      </a: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 </a:t>
                      </a:r>
                      <a:r>
                        <a:rPr lang="en-GB" sz="2000" dirty="0" err="1">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bicleta</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a bike</a:t>
                      </a:r>
                    </a:p>
                  </a:txBody>
                  <a:tcPr marL="68580" marR="68580" marT="0" marB="0" anchor="ctr"/>
                </a:tc>
                <a:extLst>
                  <a:ext uri="{0D108BD9-81ED-4DB2-BD59-A6C34878D82A}">
                    <a16:rowId xmlns:a16="http://schemas.microsoft.com/office/drawing/2014/main" val="10005"/>
                  </a:ext>
                </a:extLst>
              </a:tr>
              <a:tr h="432485">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ea typeface="SimSun" panose="02010600030101010101" pitchFamily="2" charset="-122"/>
                          <a:cs typeface="Times New Roman" panose="02020603050405020304" pitchFamily="18" charset="0"/>
                        </a:rPr>
                        <a:t>6</a:t>
                      </a:r>
                    </a:p>
                  </a:txBody>
                  <a:tcPr marL="68580" marR="68580" marT="0" marB="0" anchor="ctr">
                    <a:solidFill>
                      <a:schemeClr val="bg1"/>
                    </a:solidFill>
                  </a:tcP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un libro</a:t>
                      </a: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a book</a:t>
                      </a:r>
                    </a:p>
                  </a:txBody>
                  <a:tcPr marL="68580" marR="68580" marT="0" marB="0" anchor="ctr"/>
                </a:tc>
                <a:extLst>
                  <a:ext uri="{0D108BD9-81ED-4DB2-BD59-A6C34878D82A}">
                    <a16:rowId xmlns:a16="http://schemas.microsoft.com/office/drawing/2014/main" val="1765568172"/>
                  </a:ext>
                </a:extLst>
              </a:tr>
              <a:tr h="432485">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ea typeface="SimSun" panose="02010600030101010101" pitchFamily="2" charset="-122"/>
                          <a:cs typeface="Times New Roman" panose="02020603050405020304" pitchFamily="18" charset="0"/>
                        </a:rPr>
                        <a:t>7</a:t>
                      </a:r>
                    </a:p>
                  </a:txBody>
                  <a:tcPr marL="68580" marR="68580" marT="0" marB="0" anchor="ctr">
                    <a:solidFill>
                      <a:schemeClr val="bg1"/>
                    </a:solidFill>
                  </a:tcP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un </a:t>
                      </a:r>
                      <a:r>
                        <a:rPr lang="en-GB" sz="2000" dirty="0" err="1">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barco</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a boat</a:t>
                      </a:r>
                    </a:p>
                  </a:txBody>
                  <a:tcPr marL="68580" marR="68580" marT="0" marB="0" anchor="ctr"/>
                </a:tc>
                <a:extLst>
                  <a:ext uri="{0D108BD9-81ED-4DB2-BD59-A6C34878D82A}">
                    <a16:rowId xmlns:a16="http://schemas.microsoft.com/office/drawing/2014/main" val="2640945472"/>
                  </a:ext>
                </a:extLst>
              </a:tr>
              <a:tr h="432485">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ea typeface="SimSun" panose="02010600030101010101" pitchFamily="2" charset="-122"/>
                          <a:cs typeface="Times New Roman" panose="02020603050405020304" pitchFamily="18" charset="0"/>
                        </a:rPr>
                        <a:t>8</a:t>
                      </a:r>
                    </a:p>
                  </a:txBody>
                  <a:tcPr marL="68580" marR="68580" marT="0" marB="0" anchor="ctr">
                    <a:solidFill>
                      <a:schemeClr val="bg1"/>
                    </a:solidFill>
                  </a:tcP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un </a:t>
                      </a:r>
                      <a:r>
                        <a:rPr lang="en-GB" sz="2000" dirty="0" err="1">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bolígrafo</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a pen</a:t>
                      </a:r>
                    </a:p>
                  </a:txBody>
                  <a:tcPr marL="68580" marR="68580" marT="0" marB="0" anchor="ctr"/>
                </a:tc>
                <a:extLst>
                  <a:ext uri="{0D108BD9-81ED-4DB2-BD59-A6C34878D82A}">
                    <a16:rowId xmlns:a16="http://schemas.microsoft.com/office/drawing/2014/main" val="1603673014"/>
                  </a:ext>
                </a:extLst>
              </a:tr>
              <a:tr h="432485">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ea typeface="SimSun" panose="02010600030101010101" pitchFamily="2" charset="-122"/>
                          <a:cs typeface="Times New Roman" panose="02020603050405020304" pitchFamily="18" charset="0"/>
                        </a:rPr>
                        <a:t>9</a:t>
                      </a:r>
                    </a:p>
                  </a:txBody>
                  <a:tcPr marL="68580" marR="68580" marT="0" marB="0" anchor="ctr">
                    <a:solidFill>
                      <a:schemeClr val="bg1"/>
                    </a:solidFill>
                  </a:tcP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un </a:t>
                      </a:r>
                      <a:r>
                        <a:rPr lang="en-GB" sz="2000" dirty="0" err="1">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gato</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a cat</a:t>
                      </a:r>
                    </a:p>
                  </a:txBody>
                  <a:tcPr marL="68580" marR="68580" marT="0" marB="0" anchor="ctr"/>
                </a:tc>
                <a:extLst>
                  <a:ext uri="{0D108BD9-81ED-4DB2-BD59-A6C34878D82A}">
                    <a16:rowId xmlns:a16="http://schemas.microsoft.com/office/drawing/2014/main" val="1874504275"/>
                  </a:ext>
                </a:extLst>
              </a:tr>
              <a:tr h="432485">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ea typeface="SimSun" panose="02010600030101010101" pitchFamily="2" charset="-122"/>
                          <a:cs typeface="Times New Roman" panose="02020603050405020304" pitchFamily="18" charset="0"/>
                        </a:rPr>
                        <a:t>10</a:t>
                      </a:r>
                    </a:p>
                  </a:txBody>
                  <a:tcPr marL="68580" marR="68580" marT="0" marB="0" anchor="ctr">
                    <a:solidFill>
                      <a:schemeClr val="bg1"/>
                    </a:solidFill>
                  </a:tcPr>
                </a:tc>
                <a:tc>
                  <a:txBody>
                    <a:bodyPr/>
                    <a:lstStyle/>
                    <a:p>
                      <a:pPr algn="ctr">
                        <a:lnSpc>
                          <a:spcPct val="107000"/>
                        </a:lnSpc>
                        <a:spcAft>
                          <a:spcPts val="0"/>
                        </a:spcAft>
                      </a:pPr>
                      <a:r>
                        <a:rPr lang="en-GB" sz="2000" dirty="0" err="1">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nuevo</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new</a:t>
                      </a:r>
                    </a:p>
                  </a:txBody>
                  <a:tcPr marL="68580" marR="68580" marT="0" marB="0" anchor="ctr"/>
                </a:tc>
                <a:extLst>
                  <a:ext uri="{0D108BD9-81ED-4DB2-BD59-A6C34878D82A}">
                    <a16:rowId xmlns:a16="http://schemas.microsoft.com/office/drawing/2014/main" val="1452410744"/>
                  </a:ext>
                </a:extLst>
              </a:tr>
            </a:tbl>
          </a:graphicData>
        </a:graphic>
      </p:graphicFrame>
      <p:sp>
        <p:nvSpPr>
          <p:cNvPr id="24" name="Title 1"/>
          <p:cNvSpPr txBox="1">
            <a:spLocks/>
          </p:cNvSpPr>
          <p:nvPr/>
        </p:nvSpPr>
        <p:spPr>
          <a:xfrm>
            <a:off x="215817" y="361821"/>
            <a:ext cx="7341306" cy="798797"/>
          </a:xfrm>
          <a:prstGeom prst="rect">
            <a:avLst/>
          </a:prstGeom>
        </p:spPr>
        <p:txBody>
          <a:bodyP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600" b="1" i="0" u="none" strike="noStrike" kern="1200" cap="none" spc="0" normalizeH="0" baseline="0" noProof="0" dirty="0" err="1">
                <a:ln>
                  <a:noFill/>
                </a:ln>
                <a:solidFill>
                  <a:prstClr val="white"/>
                </a:solidFill>
                <a:effectLst/>
                <a:uLnTx/>
                <a:uFillTx/>
                <a:latin typeface="Century Gothic" panose="020B0502020202020204" pitchFamily="34" charset="0"/>
                <a:ea typeface="+mj-ea"/>
                <a:cs typeface="+mj-cs"/>
              </a:rPr>
              <a:t>Vocabulario</a:t>
            </a:r>
            <a:r>
              <a:rPr kumimoji="0" lang="en-GB" sz="36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 </a:t>
            </a:r>
            <a:r>
              <a:rPr kumimoji="0" lang="en-GB" sz="3600" b="1" i="0" u="none" strike="noStrike" kern="1200" cap="none" spc="0" normalizeH="0" baseline="0" noProof="0" dirty="0" err="1">
                <a:ln>
                  <a:noFill/>
                </a:ln>
                <a:solidFill>
                  <a:prstClr val="white"/>
                </a:solidFill>
                <a:effectLst/>
                <a:uLnTx/>
                <a:uFillTx/>
                <a:latin typeface="Century Gothic" panose="020B0502020202020204" pitchFamily="34" charset="0"/>
                <a:ea typeface="+mj-ea"/>
                <a:cs typeface="+mj-cs"/>
              </a:rPr>
              <a:t>Semana</a:t>
            </a:r>
            <a:r>
              <a:rPr kumimoji="0" lang="en-GB" sz="36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 4</a:t>
            </a:r>
          </a:p>
        </p:txBody>
      </p:sp>
      <p:sp>
        <p:nvSpPr>
          <p:cNvPr id="2" name="Rectangle 1"/>
          <p:cNvSpPr/>
          <p:nvPr/>
        </p:nvSpPr>
        <p:spPr>
          <a:xfrm>
            <a:off x="9358489" y="5518555"/>
            <a:ext cx="745068" cy="7658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3" name="AutoShape 11">
            <a:hlinkClick r:id="" action="ppaction://noaction" highlightClick="1"/>
          </p:cNvPr>
          <p:cNvSpPr>
            <a:spLocks noChangeArrowheads="1"/>
          </p:cNvSpPr>
          <p:nvPr/>
        </p:nvSpPr>
        <p:spPr bwMode="auto">
          <a:xfrm>
            <a:off x="9191488" y="5546403"/>
            <a:ext cx="1058732" cy="382082"/>
          </a:xfrm>
          <a:prstGeom prst="actionButtonBlank">
            <a:avLst/>
          </a:prstGeom>
          <a:solidFill>
            <a:srgbClr val="1F4E79"/>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INICIO</a:t>
            </a:r>
          </a:p>
        </p:txBody>
      </p:sp>
      <p:grpSp>
        <p:nvGrpSpPr>
          <p:cNvPr id="19" name="Group 18"/>
          <p:cNvGrpSpPr/>
          <p:nvPr/>
        </p:nvGrpSpPr>
        <p:grpSpPr>
          <a:xfrm>
            <a:off x="3236843" y="1866624"/>
            <a:ext cx="2006648" cy="4227605"/>
            <a:chOff x="2634335" y="1842309"/>
            <a:chExt cx="2006648" cy="4227605"/>
          </a:xfrm>
        </p:grpSpPr>
        <p:sp>
          <p:nvSpPr>
            <p:cNvPr id="22" name="Rectangle 21"/>
            <p:cNvSpPr/>
            <p:nvPr/>
          </p:nvSpPr>
          <p:spPr>
            <a:xfrm>
              <a:off x="2634335" y="1842309"/>
              <a:ext cx="2006647" cy="3373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29" name="Rectangle 28"/>
            <p:cNvSpPr/>
            <p:nvPr/>
          </p:nvSpPr>
          <p:spPr>
            <a:xfrm>
              <a:off x="2634336" y="2278847"/>
              <a:ext cx="2006647" cy="3491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30" name="Rectangle 29"/>
            <p:cNvSpPr/>
            <p:nvPr/>
          </p:nvSpPr>
          <p:spPr>
            <a:xfrm>
              <a:off x="2634336" y="2697126"/>
              <a:ext cx="2006647" cy="341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31" name="Rectangle 30"/>
            <p:cNvSpPr/>
            <p:nvPr/>
          </p:nvSpPr>
          <p:spPr>
            <a:xfrm>
              <a:off x="2634336" y="3158394"/>
              <a:ext cx="2006647" cy="3077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32" name="Rectangle 31"/>
            <p:cNvSpPr/>
            <p:nvPr/>
          </p:nvSpPr>
          <p:spPr>
            <a:xfrm>
              <a:off x="2634336" y="3574870"/>
              <a:ext cx="2006647" cy="3390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33" name="Rectangle 32"/>
            <p:cNvSpPr/>
            <p:nvPr/>
          </p:nvSpPr>
          <p:spPr>
            <a:xfrm>
              <a:off x="2634336" y="3983084"/>
              <a:ext cx="2006647" cy="3556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34" name="Rectangle 33"/>
            <p:cNvSpPr/>
            <p:nvPr/>
          </p:nvSpPr>
          <p:spPr>
            <a:xfrm>
              <a:off x="2634336" y="4422814"/>
              <a:ext cx="2006647" cy="3572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35" name="Rectangle 34"/>
            <p:cNvSpPr/>
            <p:nvPr/>
          </p:nvSpPr>
          <p:spPr>
            <a:xfrm>
              <a:off x="2634335" y="4857372"/>
              <a:ext cx="2006647" cy="362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36" name="Rectangle 35"/>
            <p:cNvSpPr/>
            <p:nvPr/>
          </p:nvSpPr>
          <p:spPr>
            <a:xfrm>
              <a:off x="2634336" y="5288951"/>
              <a:ext cx="2006647" cy="3561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37" name="Rectangle 36"/>
            <p:cNvSpPr/>
            <p:nvPr/>
          </p:nvSpPr>
          <p:spPr>
            <a:xfrm>
              <a:off x="2634335" y="5738426"/>
              <a:ext cx="2006647" cy="331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grpSp>
      <p:grpSp>
        <p:nvGrpSpPr>
          <p:cNvPr id="38" name="Group 37"/>
          <p:cNvGrpSpPr/>
          <p:nvPr/>
        </p:nvGrpSpPr>
        <p:grpSpPr>
          <a:xfrm>
            <a:off x="5786119" y="1844355"/>
            <a:ext cx="2379502" cy="4227605"/>
            <a:chOff x="2634335" y="1842309"/>
            <a:chExt cx="2006648" cy="4227605"/>
          </a:xfrm>
        </p:grpSpPr>
        <p:sp>
          <p:nvSpPr>
            <p:cNvPr id="39" name="Rectangle 38"/>
            <p:cNvSpPr/>
            <p:nvPr/>
          </p:nvSpPr>
          <p:spPr>
            <a:xfrm>
              <a:off x="2634335" y="1842309"/>
              <a:ext cx="2006647" cy="3373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40" name="Rectangle 39"/>
            <p:cNvSpPr/>
            <p:nvPr/>
          </p:nvSpPr>
          <p:spPr>
            <a:xfrm>
              <a:off x="2634336" y="2278847"/>
              <a:ext cx="2006647" cy="3491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41" name="Rectangle 40"/>
            <p:cNvSpPr/>
            <p:nvPr/>
          </p:nvSpPr>
          <p:spPr>
            <a:xfrm>
              <a:off x="2634336" y="2697126"/>
              <a:ext cx="2006647" cy="341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42" name="Rectangle 41"/>
            <p:cNvSpPr/>
            <p:nvPr/>
          </p:nvSpPr>
          <p:spPr>
            <a:xfrm>
              <a:off x="2634336" y="3158394"/>
              <a:ext cx="2006647" cy="3077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43" name="Rectangle 42"/>
            <p:cNvSpPr/>
            <p:nvPr/>
          </p:nvSpPr>
          <p:spPr>
            <a:xfrm>
              <a:off x="2634336" y="3574870"/>
              <a:ext cx="2006647" cy="3390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44" name="Rectangle 43"/>
            <p:cNvSpPr/>
            <p:nvPr/>
          </p:nvSpPr>
          <p:spPr>
            <a:xfrm>
              <a:off x="2634336" y="3983084"/>
              <a:ext cx="2006647" cy="3556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45" name="Rectangle 44"/>
            <p:cNvSpPr/>
            <p:nvPr/>
          </p:nvSpPr>
          <p:spPr>
            <a:xfrm>
              <a:off x="2634336" y="4422814"/>
              <a:ext cx="2006647" cy="3572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46" name="Rectangle 45"/>
            <p:cNvSpPr/>
            <p:nvPr/>
          </p:nvSpPr>
          <p:spPr>
            <a:xfrm>
              <a:off x="2634335" y="4857372"/>
              <a:ext cx="2006647" cy="362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47" name="Rectangle 46"/>
            <p:cNvSpPr/>
            <p:nvPr/>
          </p:nvSpPr>
          <p:spPr>
            <a:xfrm>
              <a:off x="2634336" y="5288951"/>
              <a:ext cx="2006647" cy="3561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48" name="Rectangle 47"/>
            <p:cNvSpPr/>
            <p:nvPr/>
          </p:nvSpPr>
          <p:spPr>
            <a:xfrm>
              <a:off x="2634335" y="5738426"/>
              <a:ext cx="2006647" cy="331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grpSp>
      <p:sp>
        <p:nvSpPr>
          <p:cNvPr id="51" name="TextBox 50"/>
          <p:cNvSpPr txBox="1"/>
          <p:nvPr/>
        </p:nvSpPr>
        <p:spPr>
          <a:xfrm>
            <a:off x="7021740" y="6494075"/>
            <a:ext cx="238620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Victoria Hobson / Nick Avery</a:t>
            </a:r>
          </a:p>
        </p:txBody>
      </p:sp>
    </p:spTree>
    <p:extLst>
      <p:ext uri="{BB962C8B-B14F-4D97-AF65-F5344CB8AC3E}">
        <p14:creationId xmlns:p14="http://schemas.microsoft.com/office/powerpoint/2010/main" val="3496450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38"/>
                                        </p:tgtEl>
                                      </p:cBhvr>
                                    </p:animEffect>
                                    <p:set>
                                      <p:cBhvr>
                                        <p:cTn id="12" dur="1" fill="hold">
                                          <p:stCondLst>
                                            <p:cond delay="499"/>
                                          </p:stCondLst>
                                        </p:cTn>
                                        <p:tgtEl>
                                          <p:spTgt spid="3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19"/>
                                        </p:tgtEl>
                                      </p:cBhvr>
                                    </p:animEffect>
                                    <p:set>
                                      <p:cBhvr>
                                        <p:cTn id="22"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13"/>
                    </p:tgtEl>
                  </p:cond>
                </p:stCondLst>
                <p:endSync evt="end" delay="0">
                  <p:rtn val="all"/>
                </p:endSync>
                <p:childTnLst>
                  <p:par>
                    <p:cTn id="24" fill="hold">
                      <p:stCondLst>
                        <p:cond delay="0"/>
                      </p:stCondLst>
                      <p:childTnLst>
                        <p:par>
                          <p:cTn id="25" fill="hold">
                            <p:stCondLst>
                              <p:cond delay="0"/>
                            </p:stCondLst>
                            <p:childTnLst>
                              <p:par>
                                <p:cTn id="26" presetID="12" presetClass="exit" presetSubtype="4" fill="hold" nodeType="afterEffect">
                                  <p:stCondLst>
                                    <p:cond delay="0"/>
                                  </p:stCondLst>
                                  <p:childTnLst>
                                    <p:animEffect transition="out" filter="slide(fromBottom)">
                                      <p:cBhvr>
                                        <p:cTn id="27" dur="59000"/>
                                        <p:tgtEl>
                                          <p:spTgt spid="5"/>
                                        </p:tgtEl>
                                      </p:cBhvr>
                                    </p:animEffect>
                                    <p:set>
                                      <p:cBhvr>
                                        <p:cTn id="28" dur="1" fill="hold">
                                          <p:stCondLst>
                                            <p:cond delay="589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13"/>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7619" y="104303"/>
            <a:ext cx="1596531" cy="1197398"/>
          </a:xfrm>
          <a:prstGeom prst="rect">
            <a:avLst/>
          </a:prstGeom>
        </p:spPr>
      </p:pic>
      <p:pic>
        <p:nvPicPr>
          <p:cNvPr id="6" name="Picture 5"/>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99059" y="2520540"/>
            <a:ext cx="1865203" cy="122823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89085" y="4818069"/>
            <a:ext cx="1949595" cy="1325725"/>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2202" y="2654384"/>
            <a:ext cx="1707065" cy="1051829"/>
          </a:xfrm>
          <a:prstGeom prst="rect">
            <a:avLst/>
          </a:prstGeom>
        </p:spPr>
      </p:pic>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247133" y="35912"/>
            <a:ext cx="1335816" cy="1520067"/>
          </a:xfrm>
          <a:prstGeom prst="rect">
            <a:avLst/>
          </a:prstGeom>
        </p:spPr>
      </p:pic>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720495" y="0"/>
            <a:ext cx="1190480" cy="1555979"/>
          </a:xfrm>
          <a:prstGeom prst="rect">
            <a:avLst/>
          </a:prstGeom>
        </p:spPr>
      </p:pic>
      <p:pic>
        <p:nvPicPr>
          <p:cNvPr id="11" name="Picture 1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084913" y="2650474"/>
            <a:ext cx="1293400" cy="1029277"/>
          </a:xfrm>
          <a:prstGeom prst="rect">
            <a:avLst/>
          </a:prstGeom>
        </p:spPr>
      </p:pic>
      <p:sp>
        <p:nvSpPr>
          <p:cNvPr id="12" name="Rectangle 11"/>
          <p:cNvSpPr/>
          <p:nvPr/>
        </p:nvSpPr>
        <p:spPr>
          <a:xfrm>
            <a:off x="1007687" y="1555979"/>
            <a:ext cx="2766206" cy="830997"/>
          </a:xfrm>
          <a:prstGeom prst="rect">
            <a:avLst/>
          </a:prstGeom>
          <a:solidFill>
            <a:srgbClr val="115076"/>
          </a:solid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un </a:t>
            </a:r>
            <a:r>
              <a:rPr kumimoji="0" lang="en-US" sz="4800" b="1" i="0" u="none" strike="noStrike" kern="1200" cap="none" spc="0" normalizeH="0" baseline="0" noProof="0" dirty="0" err="1">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gato</a:t>
            </a:r>
            <a:endParaRPr kumimoji="0" lang="en-US" sz="48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endParaRPr>
          </a:p>
        </p:txBody>
      </p:sp>
      <p:sp>
        <p:nvSpPr>
          <p:cNvPr id="13" name="Action Button: Help 12">
            <a:hlinkClick r:id="" action="ppaction://noaction" highlightClick="1"/>
          </p:cNvPr>
          <p:cNvSpPr/>
          <p:nvPr/>
        </p:nvSpPr>
        <p:spPr>
          <a:xfrm>
            <a:off x="618808" y="1752227"/>
            <a:ext cx="542518" cy="478022"/>
          </a:xfrm>
          <a:prstGeom prst="actionButtonHelp">
            <a:avLst/>
          </a:prstGeom>
          <a:solidFill>
            <a:srgbClr val="EB6E19"/>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4" name="Rectangle 13"/>
          <p:cNvSpPr/>
          <p:nvPr/>
        </p:nvSpPr>
        <p:spPr>
          <a:xfrm>
            <a:off x="4796362" y="1573150"/>
            <a:ext cx="2918530" cy="830997"/>
          </a:xfrm>
          <a:prstGeom prst="rect">
            <a:avLst/>
          </a:prstGeom>
          <a:solidFill>
            <a:srgbClr val="115076"/>
          </a:solid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un </a:t>
            </a:r>
            <a:r>
              <a:rPr kumimoji="0" lang="en-US" sz="4800" b="1" i="0" u="none" strike="noStrike" kern="1200" cap="none" spc="0" normalizeH="0" baseline="0" noProof="0" dirty="0" err="1">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barco</a:t>
            </a:r>
            <a:endParaRPr kumimoji="0" lang="en-US" sz="48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endParaRPr>
          </a:p>
        </p:txBody>
      </p:sp>
      <p:sp>
        <p:nvSpPr>
          <p:cNvPr id="15" name="Rectangle 14"/>
          <p:cNvSpPr/>
          <p:nvPr/>
        </p:nvSpPr>
        <p:spPr>
          <a:xfrm>
            <a:off x="8376772" y="1555978"/>
            <a:ext cx="3759691" cy="830997"/>
          </a:xfrm>
          <a:prstGeom prst="rect">
            <a:avLst/>
          </a:prstGeom>
          <a:solidFill>
            <a:srgbClr val="115076"/>
          </a:solid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un </a:t>
            </a:r>
            <a:r>
              <a:rPr kumimoji="0" lang="en-US" sz="4800" b="1" i="0" u="none" strike="noStrike" kern="1200" cap="none" spc="0" normalizeH="0" baseline="0" noProof="0" dirty="0" err="1">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bolígrafo</a:t>
            </a:r>
            <a:endParaRPr kumimoji="0" lang="en-US" sz="48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endParaRPr>
          </a:p>
        </p:txBody>
      </p:sp>
      <p:sp>
        <p:nvSpPr>
          <p:cNvPr id="16" name="Rectangle 15"/>
          <p:cNvSpPr/>
          <p:nvPr/>
        </p:nvSpPr>
        <p:spPr>
          <a:xfrm>
            <a:off x="689334" y="3771523"/>
            <a:ext cx="3008275" cy="830997"/>
          </a:xfrm>
          <a:prstGeom prst="rect">
            <a:avLst/>
          </a:prstGeom>
          <a:solidFill>
            <a:srgbClr val="115076"/>
          </a:solid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err="1">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una</a:t>
            </a:r>
            <a:r>
              <a:rPr kumimoji="0" lang="en-US" sz="48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 casa</a:t>
            </a:r>
          </a:p>
        </p:txBody>
      </p:sp>
      <p:sp>
        <p:nvSpPr>
          <p:cNvPr id="17" name="Rectangle 16"/>
          <p:cNvSpPr/>
          <p:nvPr/>
        </p:nvSpPr>
        <p:spPr>
          <a:xfrm>
            <a:off x="4332275" y="3771523"/>
            <a:ext cx="3408266" cy="830997"/>
          </a:xfrm>
          <a:prstGeom prst="rect">
            <a:avLst/>
          </a:prstGeom>
          <a:solidFill>
            <a:srgbClr val="115076"/>
          </a:solid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err="1">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una</a:t>
            </a:r>
            <a:r>
              <a:rPr kumimoji="0" lang="en-US" sz="48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 </a:t>
            </a:r>
            <a:r>
              <a:rPr kumimoji="0" lang="en-US" sz="4800" b="1" i="0" u="none" strike="noStrike" kern="1200" cap="none" spc="0" normalizeH="0" baseline="0" noProof="0" dirty="0" err="1">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cama</a:t>
            </a:r>
            <a:endParaRPr kumimoji="0" lang="en-US" sz="48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endParaRPr>
          </a:p>
        </p:txBody>
      </p:sp>
      <p:sp>
        <p:nvSpPr>
          <p:cNvPr id="18" name="Rectangle 17"/>
          <p:cNvSpPr/>
          <p:nvPr/>
        </p:nvSpPr>
        <p:spPr>
          <a:xfrm>
            <a:off x="8270040" y="3771523"/>
            <a:ext cx="3915389" cy="830997"/>
          </a:xfrm>
          <a:prstGeom prst="rect">
            <a:avLst/>
          </a:prstGeom>
          <a:solidFill>
            <a:srgbClr val="115076"/>
          </a:solid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err="1">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una</a:t>
            </a:r>
            <a:r>
              <a:rPr kumimoji="0" lang="en-US" sz="48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 </a:t>
            </a:r>
            <a:r>
              <a:rPr kumimoji="0" lang="en-US" sz="4800" b="1" i="0" u="none" strike="noStrike" kern="1200" cap="none" spc="0" normalizeH="0" baseline="0" noProof="0" dirty="0" err="1">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cámara</a:t>
            </a:r>
            <a:endParaRPr kumimoji="0" lang="en-US" sz="48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endParaRPr>
          </a:p>
        </p:txBody>
      </p:sp>
      <p:sp>
        <p:nvSpPr>
          <p:cNvPr id="19" name="Rectangle 18"/>
          <p:cNvSpPr/>
          <p:nvPr/>
        </p:nvSpPr>
        <p:spPr>
          <a:xfrm>
            <a:off x="1884080" y="5291370"/>
            <a:ext cx="4205005" cy="830997"/>
          </a:xfrm>
          <a:prstGeom prst="rect">
            <a:avLst/>
          </a:prstGeom>
          <a:solidFill>
            <a:srgbClr val="115076"/>
          </a:solid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err="1">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una</a:t>
            </a:r>
            <a:r>
              <a:rPr kumimoji="0" lang="en-US" sz="48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 </a:t>
            </a:r>
            <a:r>
              <a:rPr kumimoji="0" lang="en-US" sz="4800" b="1" i="0" u="none" strike="noStrike" kern="1200" cap="none" spc="0" normalizeH="0" baseline="0" noProof="0" dirty="0" err="1">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moneda</a:t>
            </a:r>
            <a:endParaRPr kumimoji="0" lang="en-US" sz="48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endParaRPr>
          </a:p>
        </p:txBody>
      </p:sp>
      <p:sp>
        <p:nvSpPr>
          <p:cNvPr id="20" name="Rectangle 19"/>
          <p:cNvSpPr/>
          <p:nvPr/>
        </p:nvSpPr>
        <p:spPr>
          <a:xfrm>
            <a:off x="7994222" y="5353894"/>
            <a:ext cx="4231319" cy="830997"/>
          </a:xfrm>
          <a:prstGeom prst="rect">
            <a:avLst/>
          </a:prstGeom>
          <a:solidFill>
            <a:srgbClr val="115076"/>
          </a:solid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err="1">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una</a:t>
            </a:r>
            <a:r>
              <a:rPr kumimoji="0" lang="en-US" sz="48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 </a:t>
            </a:r>
            <a:r>
              <a:rPr kumimoji="0" lang="en-US" sz="4800" b="1" i="0" u="none" strike="noStrike" kern="1200" cap="none" spc="0" normalizeH="0" baseline="0" noProof="0" dirty="0" err="1">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bicicleta</a:t>
            </a:r>
            <a:endParaRPr kumimoji="0" lang="en-US" sz="48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endParaRPr>
          </a:p>
        </p:txBody>
      </p:sp>
      <p:sp>
        <p:nvSpPr>
          <p:cNvPr id="21" name="Action Button: Help 20">
            <a:hlinkClick r:id="" action="ppaction://noaction" highlightClick="1"/>
          </p:cNvPr>
          <p:cNvSpPr/>
          <p:nvPr/>
        </p:nvSpPr>
        <p:spPr>
          <a:xfrm>
            <a:off x="4287137" y="1752227"/>
            <a:ext cx="542518" cy="478022"/>
          </a:xfrm>
          <a:prstGeom prst="actionButtonHelp">
            <a:avLst/>
          </a:prstGeom>
          <a:solidFill>
            <a:srgbClr val="EB6E19"/>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2" name="Action Button: Help 21">
            <a:hlinkClick r:id="" action="ppaction://noaction" highlightClick="1"/>
          </p:cNvPr>
          <p:cNvSpPr/>
          <p:nvPr/>
        </p:nvSpPr>
        <p:spPr>
          <a:xfrm>
            <a:off x="7905146" y="1752227"/>
            <a:ext cx="542518" cy="478022"/>
          </a:xfrm>
          <a:prstGeom prst="actionButtonHelp">
            <a:avLst/>
          </a:prstGeom>
          <a:solidFill>
            <a:srgbClr val="EB6E19"/>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3" name="Action Button: Help 22">
            <a:hlinkClick r:id="" action="ppaction://noaction" highlightClick="1"/>
          </p:cNvPr>
          <p:cNvSpPr/>
          <p:nvPr/>
        </p:nvSpPr>
        <p:spPr>
          <a:xfrm>
            <a:off x="173280" y="3989168"/>
            <a:ext cx="542518" cy="478022"/>
          </a:xfrm>
          <a:prstGeom prst="actionButtonHelp">
            <a:avLst/>
          </a:prstGeom>
          <a:solidFill>
            <a:srgbClr val="EB6E19"/>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4" name="Action Button: Help 23">
            <a:hlinkClick r:id="" action="ppaction://noaction" highlightClick="1"/>
          </p:cNvPr>
          <p:cNvSpPr/>
          <p:nvPr/>
        </p:nvSpPr>
        <p:spPr>
          <a:xfrm>
            <a:off x="3913151" y="3948010"/>
            <a:ext cx="542518" cy="478022"/>
          </a:xfrm>
          <a:prstGeom prst="actionButtonHelp">
            <a:avLst/>
          </a:prstGeom>
          <a:solidFill>
            <a:srgbClr val="EB6E19"/>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5" name="Action Button: Help 24">
            <a:hlinkClick r:id="" action="ppaction://noaction" highlightClick="1"/>
          </p:cNvPr>
          <p:cNvSpPr/>
          <p:nvPr/>
        </p:nvSpPr>
        <p:spPr>
          <a:xfrm>
            <a:off x="7832689" y="4030289"/>
            <a:ext cx="542518" cy="478022"/>
          </a:xfrm>
          <a:prstGeom prst="actionButtonHelp">
            <a:avLst/>
          </a:prstGeom>
          <a:solidFill>
            <a:srgbClr val="EB6E19"/>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6" name="Action Button: Help 25">
            <a:hlinkClick r:id="" action="ppaction://noaction" highlightClick="1"/>
          </p:cNvPr>
          <p:cNvSpPr/>
          <p:nvPr/>
        </p:nvSpPr>
        <p:spPr>
          <a:xfrm>
            <a:off x="1526785" y="5449286"/>
            <a:ext cx="492572" cy="478022"/>
          </a:xfrm>
          <a:prstGeom prst="actionButtonHelp">
            <a:avLst/>
          </a:prstGeom>
          <a:solidFill>
            <a:srgbClr val="EB6E19"/>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7" name="Action Button: Help 26">
            <a:hlinkClick r:id="" action="ppaction://noaction" highlightClick="1"/>
          </p:cNvPr>
          <p:cNvSpPr/>
          <p:nvPr/>
        </p:nvSpPr>
        <p:spPr>
          <a:xfrm>
            <a:off x="7565348" y="5581353"/>
            <a:ext cx="542518" cy="478022"/>
          </a:xfrm>
          <a:prstGeom prst="actionButtonHelp">
            <a:avLst/>
          </a:prstGeom>
          <a:solidFill>
            <a:srgbClr val="EB6E19"/>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2" name="Picture 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24232" y="4870006"/>
            <a:ext cx="1460909" cy="1460909"/>
          </a:xfrm>
          <a:prstGeom prst="rect">
            <a:avLst/>
          </a:prstGeom>
        </p:spPr>
      </p:pic>
      <p:sp>
        <p:nvSpPr>
          <p:cNvPr id="28" name="TextBox 27"/>
          <p:cNvSpPr txBox="1"/>
          <p:nvPr/>
        </p:nvSpPr>
        <p:spPr>
          <a:xfrm>
            <a:off x="7021740" y="6494075"/>
            <a:ext cx="238620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Victoria Hobson / Nick Avery</a:t>
            </a:r>
          </a:p>
        </p:txBody>
      </p:sp>
    </p:spTree>
    <p:extLst>
      <p:ext uri="{BB962C8B-B14F-4D97-AF65-F5344CB8AC3E}">
        <p14:creationId xmlns:p14="http://schemas.microsoft.com/office/powerpoint/2010/main" val="2037368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nodeType="clickEffect">
                                  <p:stCondLst>
                                    <p:cond delay="0"/>
                                  </p:stCondLst>
                                  <p:childTnLst>
                                    <p:set>
                                      <p:cBhvr>
                                        <p:cTn id="70" dur="1" fill="hold">
                                          <p:stCondLst>
                                            <p:cond delay="0"/>
                                          </p:stCondLst>
                                        </p:cTn>
                                        <p:tgtEl>
                                          <p:spTgt spid="4"/>
                                        </p:tgtEl>
                                        <p:attrNameLst>
                                          <p:attrName>style.visibility</p:attrName>
                                        </p:attrNameLst>
                                      </p:cBhvr>
                                      <p:to>
                                        <p:strVal val="hidden"/>
                                      </p:to>
                                    </p:set>
                                  </p:childTnLst>
                                </p:cTn>
                              </p:par>
                              <p:par>
                                <p:cTn id="71" presetID="1" presetClass="exit" presetSubtype="0" fill="hold" nodeType="withEffect">
                                  <p:stCondLst>
                                    <p:cond delay="0"/>
                                  </p:stCondLst>
                                  <p:childTnLst>
                                    <p:set>
                                      <p:cBhvr>
                                        <p:cTn id="72" dur="1" fill="hold">
                                          <p:stCondLst>
                                            <p:cond delay="0"/>
                                          </p:stCondLst>
                                        </p:cTn>
                                        <p:tgtEl>
                                          <p:spTgt spid="10"/>
                                        </p:tgtEl>
                                        <p:attrNameLst>
                                          <p:attrName>style.visibility</p:attrName>
                                        </p:attrNameLst>
                                      </p:cBhvr>
                                      <p:to>
                                        <p:strVal val="hidden"/>
                                      </p:to>
                                    </p:set>
                                  </p:childTnLst>
                                </p:cTn>
                              </p:par>
                              <p:par>
                                <p:cTn id="73" presetID="1" presetClass="exit" presetSubtype="0" fill="hold" nodeType="withEffect">
                                  <p:stCondLst>
                                    <p:cond delay="0"/>
                                  </p:stCondLst>
                                  <p:childTnLst>
                                    <p:set>
                                      <p:cBhvr>
                                        <p:cTn id="74" dur="1" fill="hold">
                                          <p:stCondLst>
                                            <p:cond delay="0"/>
                                          </p:stCondLst>
                                        </p:cTn>
                                        <p:tgtEl>
                                          <p:spTgt spid="9"/>
                                        </p:tgtEl>
                                        <p:attrNameLst>
                                          <p:attrName>style.visibility</p:attrName>
                                        </p:attrNameLst>
                                      </p:cBhvr>
                                      <p:to>
                                        <p:strVal val="hidden"/>
                                      </p:to>
                                    </p:set>
                                  </p:childTnLst>
                                </p:cTn>
                              </p:par>
                              <p:par>
                                <p:cTn id="75" presetID="1" presetClass="exit" presetSubtype="0" fill="hold" nodeType="withEffect">
                                  <p:stCondLst>
                                    <p:cond delay="0"/>
                                  </p:stCondLst>
                                  <p:childTnLst>
                                    <p:set>
                                      <p:cBhvr>
                                        <p:cTn id="76" dur="1" fill="hold">
                                          <p:stCondLst>
                                            <p:cond delay="0"/>
                                          </p:stCondLst>
                                        </p:cTn>
                                        <p:tgtEl>
                                          <p:spTgt spid="6"/>
                                        </p:tgtEl>
                                        <p:attrNameLst>
                                          <p:attrName>style.visibility</p:attrName>
                                        </p:attrNameLst>
                                      </p:cBhvr>
                                      <p:to>
                                        <p:strVal val="hidden"/>
                                      </p:to>
                                    </p:set>
                                  </p:childTnLst>
                                </p:cTn>
                              </p:par>
                              <p:par>
                                <p:cTn id="77" presetID="1" presetClass="exit" presetSubtype="0" fill="hold" nodeType="withEffect">
                                  <p:stCondLst>
                                    <p:cond delay="0"/>
                                  </p:stCondLst>
                                  <p:childTnLst>
                                    <p:set>
                                      <p:cBhvr>
                                        <p:cTn id="78" dur="1" fill="hold">
                                          <p:stCondLst>
                                            <p:cond delay="0"/>
                                          </p:stCondLst>
                                        </p:cTn>
                                        <p:tgtEl>
                                          <p:spTgt spid="8"/>
                                        </p:tgtEl>
                                        <p:attrNameLst>
                                          <p:attrName>style.visibility</p:attrName>
                                        </p:attrNameLst>
                                      </p:cBhvr>
                                      <p:to>
                                        <p:strVal val="hidden"/>
                                      </p:to>
                                    </p:set>
                                  </p:childTnLst>
                                </p:cTn>
                              </p:par>
                              <p:par>
                                <p:cTn id="79" presetID="1" presetClass="exit" presetSubtype="0" fill="hold" nodeType="withEffect">
                                  <p:stCondLst>
                                    <p:cond delay="0"/>
                                  </p:stCondLst>
                                  <p:childTnLst>
                                    <p:set>
                                      <p:cBhvr>
                                        <p:cTn id="80" dur="1" fill="hold">
                                          <p:stCondLst>
                                            <p:cond delay="0"/>
                                          </p:stCondLst>
                                        </p:cTn>
                                        <p:tgtEl>
                                          <p:spTgt spid="11"/>
                                        </p:tgtEl>
                                        <p:attrNameLst>
                                          <p:attrName>style.visibility</p:attrName>
                                        </p:attrNameLst>
                                      </p:cBhvr>
                                      <p:to>
                                        <p:strVal val="hidden"/>
                                      </p:to>
                                    </p:set>
                                  </p:childTnLst>
                                </p:cTn>
                              </p:par>
                              <p:par>
                                <p:cTn id="81" presetID="1" presetClass="exit" presetSubtype="0" fill="hold" nodeType="withEffect">
                                  <p:stCondLst>
                                    <p:cond delay="0"/>
                                  </p:stCondLst>
                                  <p:childTnLst>
                                    <p:set>
                                      <p:cBhvr>
                                        <p:cTn id="82" dur="1" fill="hold">
                                          <p:stCondLst>
                                            <p:cond delay="0"/>
                                          </p:stCondLst>
                                        </p:cTn>
                                        <p:tgtEl>
                                          <p:spTgt spid="2"/>
                                        </p:tgtEl>
                                        <p:attrNameLst>
                                          <p:attrName>style.visibility</p:attrName>
                                        </p:attrNameLst>
                                      </p:cBhvr>
                                      <p:to>
                                        <p:strVal val="hidden"/>
                                      </p:to>
                                    </p:set>
                                  </p:childTnLst>
                                </p:cTn>
                              </p:par>
                              <p:par>
                                <p:cTn id="83" presetID="1" presetClass="exit" presetSubtype="0" fill="hold" nodeType="withEffect">
                                  <p:stCondLst>
                                    <p:cond delay="0"/>
                                  </p:stCondLst>
                                  <p:childTnLst>
                                    <p:set>
                                      <p:cBhvr>
                                        <p:cTn id="84" dur="1" fill="hold">
                                          <p:stCondLst>
                                            <p:cond delay="0"/>
                                          </p:stCondLst>
                                        </p:cTn>
                                        <p:tgtEl>
                                          <p:spTgt spid="7"/>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13"/>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xit" presetSubtype="0" fill="hold" grpId="1" nodeType="clickEffect">
                                  <p:stCondLst>
                                    <p:cond delay="0"/>
                                  </p:stCondLst>
                                  <p:childTnLst>
                                    <p:set>
                                      <p:cBhvr>
                                        <p:cTn id="92" dur="1" fill="hold">
                                          <p:stCondLst>
                                            <p:cond delay="0"/>
                                          </p:stCondLst>
                                        </p:cTn>
                                        <p:tgtEl>
                                          <p:spTgt spid="13"/>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21"/>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xit" presetSubtype="0" fill="hold" grpId="1" nodeType="clickEffect">
                                  <p:stCondLst>
                                    <p:cond delay="0"/>
                                  </p:stCondLst>
                                  <p:childTnLst>
                                    <p:set>
                                      <p:cBhvr>
                                        <p:cTn id="100" dur="1" fill="hold">
                                          <p:stCondLst>
                                            <p:cond delay="0"/>
                                          </p:stCondLst>
                                        </p:cTn>
                                        <p:tgtEl>
                                          <p:spTgt spid="21"/>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22"/>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xit" presetSubtype="0" fill="hold" grpId="1" nodeType="clickEffect">
                                  <p:stCondLst>
                                    <p:cond delay="0"/>
                                  </p:stCondLst>
                                  <p:childTnLst>
                                    <p:set>
                                      <p:cBhvr>
                                        <p:cTn id="108" dur="1" fill="hold">
                                          <p:stCondLst>
                                            <p:cond delay="0"/>
                                          </p:stCondLst>
                                        </p:cTn>
                                        <p:tgtEl>
                                          <p:spTgt spid="22"/>
                                        </p:tgtEl>
                                        <p:attrNameLst>
                                          <p:attrName>style.visibility</p:attrName>
                                        </p:attrNameLst>
                                      </p:cBhvr>
                                      <p:to>
                                        <p:strVal val="hidden"/>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23"/>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xit" presetSubtype="0" fill="hold" grpId="1" nodeType="clickEffect">
                                  <p:stCondLst>
                                    <p:cond delay="0"/>
                                  </p:stCondLst>
                                  <p:childTnLst>
                                    <p:set>
                                      <p:cBhvr>
                                        <p:cTn id="116" dur="1" fill="hold">
                                          <p:stCondLst>
                                            <p:cond delay="0"/>
                                          </p:stCondLst>
                                        </p:cTn>
                                        <p:tgtEl>
                                          <p:spTgt spid="23"/>
                                        </p:tgtEl>
                                        <p:attrNameLst>
                                          <p:attrName>style.visibility</p:attrName>
                                        </p:attrNameLst>
                                      </p:cBhvr>
                                      <p:to>
                                        <p:strVal val="hidden"/>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24"/>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xit" presetSubtype="0" fill="hold" grpId="1" nodeType="clickEffect">
                                  <p:stCondLst>
                                    <p:cond delay="0"/>
                                  </p:stCondLst>
                                  <p:childTnLst>
                                    <p:set>
                                      <p:cBhvr>
                                        <p:cTn id="124" dur="1" fill="hold">
                                          <p:stCondLst>
                                            <p:cond delay="0"/>
                                          </p:stCondLst>
                                        </p:cTn>
                                        <p:tgtEl>
                                          <p:spTgt spid="24"/>
                                        </p:tgtEl>
                                        <p:attrNameLst>
                                          <p:attrName>style.visibility</p:attrName>
                                        </p:attrNameLst>
                                      </p:cBhvr>
                                      <p:to>
                                        <p:strVal val="hidden"/>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25"/>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xit" presetSubtype="0" fill="hold" grpId="1" nodeType="clickEffect">
                                  <p:stCondLst>
                                    <p:cond delay="0"/>
                                  </p:stCondLst>
                                  <p:childTnLst>
                                    <p:set>
                                      <p:cBhvr>
                                        <p:cTn id="132" dur="1" fill="hold">
                                          <p:stCondLst>
                                            <p:cond delay="0"/>
                                          </p:stCondLst>
                                        </p:cTn>
                                        <p:tgtEl>
                                          <p:spTgt spid="25"/>
                                        </p:tgtEl>
                                        <p:attrNameLst>
                                          <p:attrName>style.visibility</p:attrName>
                                        </p:attrNameLst>
                                      </p:cBhvr>
                                      <p:to>
                                        <p:strVal val="hidden"/>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26"/>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xit" presetSubtype="0" fill="hold" grpId="1" nodeType="clickEffect">
                                  <p:stCondLst>
                                    <p:cond delay="0"/>
                                  </p:stCondLst>
                                  <p:childTnLst>
                                    <p:set>
                                      <p:cBhvr>
                                        <p:cTn id="140" dur="1" fill="hold">
                                          <p:stCondLst>
                                            <p:cond delay="0"/>
                                          </p:stCondLst>
                                        </p:cTn>
                                        <p:tgtEl>
                                          <p:spTgt spid="26"/>
                                        </p:tgtEl>
                                        <p:attrNameLst>
                                          <p:attrName>style.visibility</p:attrName>
                                        </p:attrNameLst>
                                      </p:cBhvr>
                                      <p:to>
                                        <p:strVal val="hidden"/>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27"/>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xit" presetSubtype="0" fill="hold" grpId="1" nodeType="clickEffect">
                                  <p:stCondLst>
                                    <p:cond delay="0"/>
                                  </p:stCondLst>
                                  <p:childTnLst>
                                    <p:set>
                                      <p:cBhvr>
                                        <p:cTn id="148" dur="1" fill="hold">
                                          <p:stCondLst>
                                            <p:cond delay="0"/>
                                          </p:stCondLst>
                                        </p:cTn>
                                        <p:tgtEl>
                                          <p:spTgt spid="27"/>
                                        </p:tgtEl>
                                        <p:attrNameLst>
                                          <p:attrName>style.visibility</p:attrName>
                                        </p:attrNameLst>
                                      </p:cBhvr>
                                      <p:to>
                                        <p:strVal val="hidden"/>
                                      </p:to>
                                    </p:set>
                                  </p:childTnLst>
                                </p:cTn>
                              </p:par>
                            </p:childTnLst>
                          </p:cTn>
                        </p:par>
                      </p:childTnLst>
                    </p:cTn>
                  </p:par>
                  <p:par>
                    <p:cTn id="149" fill="hold">
                      <p:stCondLst>
                        <p:cond delay="indefinite"/>
                      </p:stCondLst>
                      <p:childTnLst>
                        <p:par>
                          <p:cTn id="150" fill="hold">
                            <p:stCondLst>
                              <p:cond delay="0"/>
                            </p:stCondLst>
                            <p:childTnLst>
                              <p:par>
                                <p:cTn id="151" presetID="1" presetClass="exit" presetSubtype="0" fill="hold" grpId="1" nodeType="clickEffect">
                                  <p:stCondLst>
                                    <p:cond delay="0"/>
                                  </p:stCondLst>
                                  <p:childTnLst>
                                    <p:set>
                                      <p:cBhvr>
                                        <p:cTn id="152" dur="1" fill="hold">
                                          <p:stCondLst>
                                            <p:cond delay="0"/>
                                          </p:stCondLst>
                                        </p:cTn>
                                        <p:tgtEl>
                                          <p:spTgt spid="12"/>
                                        </p:tgtEl>
                                        <p:attrNameLst>
                                          <p:attrName>style.visibility</p:attrName>
                                        </p:attrNameLst>
                                      </p:cBhvr>
                                      <p:to>
                                        <p:strVal val="hidden"/>
                                      </p:to>
                                    </p:set>
                                  </p:childTnLst>
                                </p:cTn>
                              </p:par>
                              <p:par>
                                <p:cTn id="153" presetID="1" presetClass="exit" presetSubtype="0" fill="hold" grpId="1" nodeType="withEffect">
                                  <p:stCondLst>
                                    <p:cond delay="0"/>
                                  </p:stCondLst>
                                  <p:childTnLst>
                                    <p:set>
                                      <p:cBhvr>
                                        <p:cTn id="154" dur="1" fill="hold">
                                          <p:stCondLst>
                                            <p:cond delay="0"/>
                                          </p:stCondLst>
                                        </p:cTn>
                                        <p:tgtEl>
                                          <p:spTgt spid="14"/>
                                        </p:tgtEl>
                                        <p:attrNameLst>
                                          <p:attrName>style.visibility</p:attrName>
                                        </p:attrNameLst>
                                      </p:cBhvr>
                                      <p:to>
                                        <p:strVal val="hidden"/>
                                      </p:to>
                                    </p:set>
                                  </p:childTnLst>
                                </p:cTn>
                              </p:par>
                              <p:par>
                                <p:cTn id="155" presetID="1" presetClass="exit" presetSubtype="0" fill="hold" grpId="1" nodeType="withEffect">
                                  <p:stCondLst>
                                    <p:cond delay="0"/>
                                  </p:stCondLst>
                                  <p:childTnLst>
                                    <p:set>
                                      <p:cBhvr>
                                        <p:cTn id="156" dur="1" fill="hold">
                                          <p:stCondLst>
                                            <p:cond delay="0"/>
                                          </p:stCondLst>
                                        </p:cTn>
                                        <p:tgtEl>
                                          <p:spTgt spid="15"/>
                                        </p:tgtEl>
                                        <p:attrNameLst>
                                          <p:attrName>style.visibility</p:attrName>
                                        </p:attrNameLst>
                                      </p:cBhvr>
                                      <p:to>
                                        <p:strVal val="hidden"/>
                                      </p:to>
                                    </p:set>
                                  </p:childTnLst>
                                </p:cTn>
                              </p:par>
                              <p:par>
                                <p:cTn id="157" presetID="1" presetClass="exit" presetSubtype="0" fill="hold" grpId="1" nodeType="withEffect">
                                  <p:stCondLst>
                                    <p:cond delay="0"/>
                                  </p:stCondLst>
                                  <p:childTnLst>
                                    <p:set>
                                      <p:cBhvr>
                                        <p:cTn id="158" dur="1" fill="hold">
                                          <p:stCondLst>
                                            <p:cond delay="0"/>
                                          </p:stCondLst>
                                        </p:cTn>
                                        <p:tgtEl>
                                          <p:spTgt spid="16"/>
                                        </p:tgtEl>
                                        <p:attrNameLst>
                                          <p:attrName>style.visibility</p:attrName>
                                        </p:attrNameLst>
                                      </p:cBhvr>
                                      <p:to>
                                        <p:strVal val="hidden"/>
                                      </p:to>
                                    </p:set>
                                  </p:childTnLst>
                                </p:cTn>
                              </p:par>
                              <p:par>
                                <p:cTn id="159" presetID="1" presetClass="exit" presetSubtype="0" fill="hold" grpId="1" nodeType="withEffect">
                                  <p:stCondLst>
                                    <p:cond delay="0"/>
                                  </p:stCondLst>
                                  <p:childTnLst>
                                    <p:set>
                                      <p:cBhvr>
                                        <p:cTn id="160" dur="1" fill="hold">
                                          <p:stCondLst>
                                            <p:cond delay="0"/>
                                          </p:stCondLst>
                                        </p:cTn>
                                        <p:tgtEl>
                                          <p:spTgt spid="17"/>
                                        </p:tgtEl>
                                        <p:attrNameLst>
                                          <p:attrName>style.visibility</p:attrName>
                                        </p:attrNameLst>
                                      </p:cBhvr>
                                      <p:to>
                                        <p:strVal val="hidden"/>
                                      </p:to>
                                    </p:set>
                                  </p:childTnLst>
                                </p:cTn>
                              </p:par>
                              <p:par>
                                <p:cTn id="161" presetID="1" presetClass="exit" presetSubtype="0" fill="hold" grpId="1" nodeType="withEffect">
                                  <p:stCondLst>
                                    <p:cond delay="0"/>
                                  </p:stCondLst>
                                  <p:childTnLst>
                                    <p:set>
                                      <p:cBhvr>
                                        <p:cTn id="162" dur="1" fill="hold">
                                          <p:stCondLst>
                                            <p:cond delay="0"/>
                                          </p:stCondLst>
                                        </p:cTn>
                                        <p:tgtEl>
                                          <p:spTgt spid="18"/>
                                        </p:tgtEl>
                                        <p:attrNameLst>
                                          <p:attrName>style.visibility</p:attrName>
                                        </p:attrNameLst>
                                      </p:cBhvr>
                                      <p:to>
                                        <p:strVal val="hidden"/>
                                      </p:to>
                                    </p:set>
                                  </p:childTnLst>
                                </p:cTn>
                              </p:par>
                              <p:par>
                                <p:cTn id="163" presetID="1" presetClass="exit" presetSubtype="0" fill="hold" grpId="1" nodeType="withEffect">
                                  <p:stCondLst>
                                    <p:cond delay="0"/>
                                  </p:stCondLst>
                                  <p:childTnLst>
                                    <p:set>
                                      <p:cBhvr>
                                        <p:cTn id="164" dur="1" fill="hold">
                                          <p:stCondLst>
                                            <p:cond delay="0"/>
                                          </p:stCondLst>
                                        </p:cTn>
                                        <p:tgtEl>
                                          <p:spTgt spid="19"/>
                                        </p:tgtEl>
                                        <p:attrNameLst>
                                          <p:attrName>style.visibility</p:attrName>
                                        </p:attrNameLst>
                                      </p:cBhvr>
                                      <p:to>
                                        <p:strVal val="hidden"/>
                                      </p:to>
                                    </p:set>
                                  </p:childTnLst>
                                </p:cTn>
                              </p:par>
                              <p:par>
                                <p:cTn id="165" presetID="1" presetClass="exit" presetSubtype="0" fill="hold" grpId="1" nodeType="withEffect">
                                  <p:stCondLst>
                                    <p:cond delay="0"/>
                                  </p:stCondLst>
                                  <p:childTnLst>
                                    <p:set>
                                      <p:cBhvr>
                                        <p:cTn id="166" dur="1" fill="hold">
                                          <p:stCondLst>
                                            <p:cond delay="0"/>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3143251" y="4656493"/>
            <a:ext cx="7029450" cy="1446550"/>
          </a:xfrm>
          <a:prstGeom prst="rect">
            <a:avLst/>
          </a:prstGeom>
          <a:solidFill>
            <a:srgbClr val="115076"/>
          </a:solid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800" b="1" i="0" u="none" strike="noStrike" kern="1200" cap="none" spc="0" normalizeH="0" baseline="0" noProof="0" dirty="0" err="1">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una</a:t>
            </a:r>
            <a:r>
              <a:rPr kumimoji="0" lang="en-US" sz="88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 </a:t>
            </a:r>
            <a:r>
              <a:rPr kumimoji="0" lang="en-US" sz="8800" b="1" i="0" u="none" strike="noStrike" kern="1200" cap="none" spc="0" normalizeH="0" baseline="0" noProof="0" dirty="0" err="1">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cámara</a:t>
            </a:r>
            <a:endParaRPr kumimoji="0" lang="en-US" sz="88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6200" y="1202674"/>
            <a:ext cx="4263263" cy="3392669"/>
          </a:xfrm>
          <a:prstGeom prst="rect">
            <a:avLst/>
          </a:prstGeom>
        </p:spPr>
      </p:pic>
      <p:sp>
        <p:nvSpPr>
          <p:cNvPr id="7" name="Rectangle 6"/>
          <p:cNvSpPr/>
          <p:nvPr/>
        </p:nvSpPr>
        <p:spPr>
          <a:xfrm>
            <a:off x="548640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8" name="Rectangle 7"/>
          <p:cNvSpPr/>
          <p:nvPr/>
        </p:nvSpPr>
        <p:spPr>
          <a:xfrm>
            <a:off x="782955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9" name="Rectangle 8"/>
          <p:cNvSpPr/>
          <p:nvPr/>
        </p:nvSpPr>
        <p:spPr>
          <a:xfrm>
            <a:off x="548640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p:cNvSpPr/>
          <p:nvPr/>
        </p:nvSpPr>
        <p:spPr>
          <a:xfrm>
            <a:off x="314325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1" name="Rectangle 10"/>
          <p:cNvSpPr/>
          <p:nvPr/>
        </p:nvSpPr>
        <p:spPr>
          <a:xfrm>
            <a:off x="782955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2" name="Rectangle 11"/>
          <p:cNvSpPr/>
          <p:nvPr/>
        </p:nvSpPr>
        <p:spPr>
          <a:xfrm>
            <a:off x="3143250" y="4180199"/>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3" name="Rectangle 12"/>
          <p:cNvSpPr/>
          <p:nvPr/>
        </p:nvSpPr>
        <p:spPr>
          <a:xfrm>
            <a:off x="5486400" y="4179586"/>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5" name="Rectangle 14"/>
          <p:cNvSpPr/>
          <p:nvPr/>
        </p:nvSpPr>
        <p:spPr>
          <a:xfrm>
            <a:off x="314325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6" name="Rectangle 15"/>
          <p:cNvSpPr/>
          <p:nvPr/>
        </p:nvSpPr>
        <p:spPr>
          <a:xfrm>
            <a:off x="7829550" y="4179586"/>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8" name="TextBox 17"/>
          <p:cNvSpPr txBox="1"/>
          <p:nvPr/>
        </p:nvSpPr>
        <p:spPr>
          <a:xfrm>
            <a:off x="7021740" y="6494075"/>
            <a:ext cx="238620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Victoria Hobson / Nick Avery</a:t>
            </a:r>
          </a:p>
        </p:txBody>
      </p:sp>
    </p:spTree>
    <p:extLst>
      <p:ext uri="{BB962C8B-B14F-4D97-AF65-F5344CB8AC3E}">
        <p14:creationId xmlns:p14="http://schemas.microsoft.com/office/powerpoint/2010/main" val="1470053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15"/>
                                        </p:tgtEl>
                                      </p:cBhvr>
                                    </p:animEffect>
                                    <p:set>
                                      <p:cBhvr>
                                        <p:cTn id="17" dur="1" fill="hold">
                                          <p:stCondLst>
                                            <p:cond delay="499"/>
                                          </p:stCondLst>
                                        </p:cTn>
                                        <p:tgtEl>
                                          <p:spTgt spid="1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0" nodeType="clickEffect">
                                  <p:stCondLst>
                                    <p:cond delay="0"/>
                                  </p:stCondLst>
                                  <p:childTnLst>
                                    <p:animEffect transition="out" filter="wipe(down)">
                                      <p:cBhvr>
                                        <p:cTn id="21" dur="500"/>
                                        <p:tgtEl>
                                          <p:spTgt spid="16"/>
                                        </p:tgtEl>
                                      </p:cBhvr>
                                    </p:animEffect>
                                    <p:set>
                                      <p:cBhvr>
                                        <p:cTn id="22" dur="1" fill="hold">
                                          <p:stCondLst>
                                            <p:cond delay="499"/>
                                          </p:stCondLst>
                                        </p:cTn>
                                        <p:tgtEl>
                                          <p:spTgt spid="1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4" fill="hold" grpId="0" nodeType="clickEffect">
                                  <p:stCondLst>
                                    <p:cond delay="0"/>
                                  </p:stCondLst>
                                  <p:childTnLst>
                                    <p:animEffect transition="out" filter="wipe(down)">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4" fill="hold" grpId="0" nodeType="clickEffect">
                                  <p:stCondLst>
                                    <p:cond delay="0"/>
                                  </p:stCondLst>
                                  <p:childTnLst>
                                    <p:animEffect transition="out" filter="wipe(down)">
                                      <p:cBhvr>
                                        <p:cTn id="31" dur="500"/>
                                        <p:tgtEl>
                                          <p:spTgt spid="11"/>
                                        </p:tgtEl>
                                      </p:cBhvr>
                                    </p:animEffect>
                                    <p:set>
                                      <p:cBhvr>
                                        <p:cTn id="32" dur="1" fill="hold">
                                          <p:stCondLst>
                                            <p:cond delay="499"/>
                                          </p:stCondLst>
                                        </p:cTn>
                                        <p:tgtEl>
                                          <p:spTgt spid="11"/>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4" fill="hold" grpId="0" nodeType="clickEffect">
                                  <p:stCondLst>
                                    <p:cond delay="0"/>
                                  </p:stCondLst>
                                  <p:childTnLst>
                                    <p:animEffect transition="out" filter="wipe(down)">
                                      <p:cBhvr>
                                        <p:cTn id="36" dur="500"/>
                                        <p:tgtEl>
                                          <p:spTgt spid="9"/>
                                        </p:tgtEl>
                                      </p:cBhvr>
                                    </p:animEffect>
                                    <p:set>
                                      <p:cBhvr>
                                        <p:cTn id="37" dur="1" fill="hold">
                                          <p:stCondLst>
                                            <p:cond delay="4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xit" presetSubtype="4" fill="hold" grpId="0" nodeType="clickEffect">
                                  <p:stCondLst>
                                    <p:cond delay="0"/>
                                  </p:stCondLst>
                                  <p:childTnLst>
                                    <p:animEffect transition="out" filter="wipe(down)">
                                      <p:cBhvr>
                                        <p:cTn id="41" dur="500"/>
                                        <p:tgtEl>
                                          <p:spTgt spid="13"/>
                                        </p:tgtEl>
                                      </p:cBhvr>
                                    </p:animEffect>
                                    <p:set>
                                      <p:cBhvr>
                                        <p:cTn id="42" dur="1" fill="hold">
                                          <p:stCondLst>
                                            <p:cond delay="499"/>
                                          </p:stCondLst>
                                        </p:cTn>
                                        <p:tgtEl>
                                          <p:spTgt spid="13"/>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xit" presetSubtype="4" fill="hold" grpId="0" nodeType="clickEffect">
                                  <p:stCondLst>
                                    <p:cond delay="0"/>
                                  </p:stCondLst>
                                  <p:childTnLst>
                                    <p:animEffect transition="out" filter="wipe(down)">
                                      <p:cBhvr>
                                        <p:cTn id="46" dur="500"/>
                                        <p:tgtEl>
                                          <p:spTgt spid="7"/>
                                        </p:tgtEl>
                                      </p:cBhvr>
                                    </p:animEffect>
                                    <p:set>
                                      <p:cBhvr>
                                        <p:cTn id="47" dur="1" fill="hold">
                                          <p:stCondLst>
                                            <p:cond delay="499"/>
                                          </p:stCondLst>
                                        </p:cTn>
                                        <p:tgtEl>
                                          <p:spTgt spid="7"/>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7" grpId="0" animBg="1"/>
      <p:bldP spid="8" grpId="0" animBg="1"/>
      <p:bldP spid="9" grpId="0" animBg="1"/>
      <p:bldP spid="10" grpId="0" animBg="1"/>
      <p:bldP spid="11" grpId="0" animBg="1"/>
      <p:bldP spid="12" grpId="0" animBg="1"/>
      <p:bldP spid="13" grpId="0" animBg="1"/>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3324224" y="4780561"/>
            <a:ext cx="5958473" cy="1446550"/>
          </a:xfrm>
          <a:prstGeom prst="rect">
            <a:avLst/>
          </a:prstGeom>
          <a:solidFill>
            <a:srgbClr val="115076"/>
          </a:solid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8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un </a:t>
            </a:r>
            <a:r>
              <a:rPr kumimoji="0" lang="en-US" sz="8800" b="1" i="0" u="none" strike="noStrike" kern="1200" cap="none" spc="0" normalizeH="0" baseline="0" noProof="0" dirty="0" err="1">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gato</a:t>
            </a:r>
            <a:endParaRPr kumimoji="0" lang="en-US" sz="88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1450" y="1258133"/>
            <a:ext cx="4324349" cy="3243261"/>
          </a:xfrm>
          <a:prstGeom prst="rect">
            <a:avLst/>
          </a:prstGeom>
        </p:spPr>
      </p:pic>
      <p:sp>
        <p:nvSpPr>
          <p:cNvPr id="7" name="Rectangle 6"/>
          <p:cNvSpPr/>
          <p:nvPr/>
        </p:nvSpPr>
        <p:spPr>
          <a:xfrm>
            <a:off x="5448300" y="357098"/>
            <a:ext cx="2343150" cy="1984608"/>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8" name="Rectangle 7"/>
          <p:cNvSpPr/>
          <p:nvPr/>
        </p:nvSpPr>
        <p:spPr>
          <a:xfrm>
            <a:off x="7791450" y="4326314"/>
            <a:ext cx="2343150" cy="1984608"/>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9" name="Rectangle 8"/>
          <p:cNvSpPr/>
          <p:nvPr/>
        </p:nvSpPr>
        <p:spPr>
          <a:xfrm>
            <a:off x="5448300" y="2341706"/>
            <a:ext cx="2343150" cy="1984608"/>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p:cNvSpPr/>
          <p:nvPr/>
        </p:nvSpPr>
        <p:spPr>
          <a:xfrm>
            <a:off x="3105150" y="2341706"/>
            <a:ext cx="2343150" cy="1984608"/>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1" name="Rectangle 10"/>
          <p:cNvSpPr/>
          <p:nvPr/>
        </p:nvSpPr>
        <p:spPr>
          <a:xfrm>
            <a:off x="7791450" y="2341706"/>
            <a:ext cx="2343150" cy="1984608"/>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2" name="Rectangle 11"/>
          <p:cNvSpPr/>
          <p:nvPr/>
        </p:nvSpPr>
        <p:spPr>
          <a:xfrm>
            <a:off x="3129547" y="4326314"/>
            <a:ext cx="2343150" cy="1984608"/>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3" name="Rectangle 12"/>
          <p:cNvSpPr/>
          <p:nvPr/>
        </p:nvSpPr>
        <p:spPr>
          <a:xfrm>
            <a:off x="5448300" y="4326314"/>
            <a:ext cx="2343150" cy="1984608"/>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5" name="Rectangle 14"/>
          <p:cNvSpPr/>
          <p:nvPr/>
        </p:nvSpPr>
        <p:spPr>
          <a:xfrm>
            <a:off x="3105150" y="357098"/>
            <a:ext cx="2343150" cy="1984608"/>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6" name="Rectangle 15"/>
          <p:cNvSpPr/>
          <p:nvPr/>
        </p:nvSpPr>
        <p:spPr>
          <a:xfrm>
            <a:off x="7791450" y="357098"/>
            <a:ext cx="2343150" cy="1984608"/>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9" name="TextBox 18"/>
          <p:cNvSpPr txBox="1"/>
          <p:nvPr/>
        </p:nvSpPr>
        <p:spPr>
          <a:xfrm>
            <a:off x="7021740" y="6494075"/>
            <a:ext cx="238620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Victoria Hobson / Nick Avery</a:t>
            </a:r>
          </a:p>
        </p:txBody>
      </p:sp>
    </p:spTree>
    <p:extLst>
      <p:ext uri="{BB962C8B-B14F-4D97-AF65-F5344CB8AC3E}">
        <p14:creationId xmlns:p14="http://schemas.microsoft.com/office/powerpoint/2010/main" val="255268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15"/>
                                        </p:tgtEl>
                                      </p:cBhvr>
                                    </p:animEffect>
                                    <p:set>
                                      <p:cBhvr>
                                        <p:cTn id="17" dur="1" fill="hold">
                                          <p:stCondLst>
                                            <p:cond delay="499"/>
                                          </p:stCondLst>
                                        </p:cTn>
                                        <p:tgtEl>
                                          <p:spTgt spid="1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0" nodeType="clickEffect">
                                  <p:stCondLst>
                                    <p:cond delay="0"/>
                                  </p:stCondLst>
                                  <p:childTnLst>
                                    <p:animEffect transition="out" filter="wipe(down)">
                                      <p:cBhvr>
                                        <p:cTn id="21" dur="500"/>
                                        <p:tgtEl>
                                          <p:spTgt spid="16"/>
                                        </p:tgtEl>
                                      </p:cBhvr>
                                    </p:animEffect>
                                    <p:set>
                                      <p:cBhvr>
                                        <p:cTn id="22" dur="1" fill="hold">
                                          <p:stCondLst>
                                            <p:cond delay="499"/>
                                          </p:stCondLst>
                                        </p:cTn>
                                        <p:tgtEl>
                                          <p:spTgt spid="1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4" fill="hold" grpId="0" nodeType="clickEffect">
                                  <p:stCondLst>
                                    <p:cond delay="0"/>
                                  </p:stCondLst>
                                  <p:childTnLst>
                                    <p:animEffect transition="out" filter="wipe(down)">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4" fill="hold" grpId="0" nodeType="clickEffect">
                                  <p:stCondLst>
                                    <p:cond delay="0"/>
                                  </p:stCondLst>
                                  <p:childTnLst>
                                    <p:animEffect transition="out" filter="wipe(down)">
                                      <p:cBhvr>
                                        <p:cTn id="31" dur="500"/>
                                        <p:tgtEl>
                                          <p:spTgt spid="11"/>
                                        </p:tgtEl>
                                      </p:cBhvr>
                                    </p:animEffect>
                                    <p:set>
                                      <p:cBhvr>
                                        <p:cTn id="32" dur="1" fill="hold">
                                          <p:stCondLst>
                                            <p:cond delay="499"/>
                                          </p:stCondLst>
                                        </p:cTn>
                                        <p:tgtEl>
                                          <p:spTgt spid="11"/>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4" fill="hold" grpId="0" nodeType="clickEffect">
                                  <p:stCondLst>
                                    <p:cond delay="0"/>
                                  </p:stCondLst>
                                  <p:childTnLst>
                                    <p:animEffect transition="out" filter="wipe(down)">
                                      <p:cBhvr>
                                        <p:cTn id="36" dur="500"/>
                                        <p:tgtEl>
                                          <p:spTgt spid="9"/>
                                        </p:tgtEl>
                                      </p:cBhvr>
                                    </p:animEffect>
                                    <p:set>
                                      <p:cBhvr>
                                        <p:cTn id="37" dur="1" fill="hold">
                                          <p:stCondLst>
                                            <p:cond delay="4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xit" presetSubtype="4" fill="hold" grpId="0" nodeType="clickEffect">
                                  <p:stCondLst>
                                    <p:cond delay="0"/>
                                  </p:stCondLst>
                                  <p:childTnLst>
                                    <p:animEffect transition="out" filter="wipe(down)">
                                      <p:cBhvr>
                                        <p:cTn id="41" dur="500"/>
                                        <p:tgtEl>
                                          <p:spTgt spid="13"/>
                                        </p:tgtEl>
                                      </p:cBhvr>
                                    </p:animEffect>
                                    <p:set>
                                      <p:cBhvr>
                                        <p:cTn id="42" dur="1" fill="hold">
                                          <p:stCondLst>
                                            <p:cond delay="499"/>
                                          </p:stCondLst>
                                        </p:cTn>
                                        <p:tgtEl>
                                          <p:spTgt spid="13"/>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xit" presetSubtype="4" fill="hold" grpId="0" nodeType="clickEffect">
                                  <p:stCondLst>
                                    <p:cond delay="0"/>
                                  </p:stCondLst>
                                  <p:childTnLst>
                                    <p:animEffect transition="out" filter="wipe(down)">
                                      <p:cBhvr>
                                        <p:cTn id="46" dur="500"/>
                                        <p:tgtEl>
                                          <p:spTgt spid="7"/>
                                        </p:tgtEl>
                                      </p:cBhvr>
                                    </p:animEffect>
                                    <p:set>
                                      <p:cBhvr>
                                        <p:cTn id="47" dur="1" fill="hold">
                                          <p:stCondLst>
                                            <p:cond delay="499"/>
                                          </p:stCondLst>
                                        </p:cTn>
                                        <p:tgtEl>
                                          <p:spTgt spid="7"/>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7" grpId="0" animBg="1"/>
      <p:bldP spid="8" grpId="0" animBg="1"/>
      <p:bldP spid="9" grpId="0" animBg="1"/>
      <p:bldP spid="10" grpId="0" animBg="1"/>
      <p:bldP spid="11" grpId="0" animBg="1"/>
      <p:bldP spid="12" grpId="0" animBg="1"/>
      <p:bldP spid="13" grpId="0" animBg="1"/>
      <p:bldP spid="15"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156459" y="634590"/>
            <a:ext cx="5663691" cy="3729522"/>
          </a:xfrm>
          <a:prstGeom prst="rect">
            <a:avLst/>
          </a:prstGeom>
        </p:spPr>
      </p:pic>
      <p:sp>
        <p:nvSpPr>
          <p:cNvPr id="5" name="Rectangle 4"/>
          <p:cNvSpPr/>
          <p:nvPr/>
        </p:nvSpPr>
        <p:spPr>
          <a:xfrm>
            <a:off x="3678738" y="4713010"/>
            <a:ext cx="5958473" cy="1446550"/>
          </a:xfrm>
          <a:prstGeom prst="rect">
            <a:avLst/>
          </a:prstGeom>
          <a:solidFill>
            <a:srgbClr val="115076"/>
          </a:solid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800" b="1" i="0" u="none" strike="noStrike" kern="1200" cap="none" spc="0" normalizeH="0" baseline="0" noProof="0" dirty="0" err="1">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una</a:t>
            </a:r>
            <a:r>
              <a:rPr kumimoji="0" lang="en-US" sz="88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Century Gothic" panose="020B0502020202020204" pitchFamily="34" charset="0"/>
                <a:ea typeface="+mn-ea"/>
                <a:cs typeface="+mn-cs"/>
              </a:rPr>
              <a:t> casa</a:t>
            </a:r>
          </a:p>
        </p:txBody>
      </p:sp>
      <p:sp>
        <p:nvSpPr>
          <p:cNvPr id="6" name="Rectangle 5"/>
          <p:cNvSpPr/>
          <p:nvPr/>
        </p:nvSpPr>
        <p:spPr>
          <a:xfrm>
            <a:off x="5486400" y="210370"/>
            <a:ext cx="2343150" cy="1984608"/>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7" name="Rectangle 6"/>
          <p:cNvSpPr/>
          <p:nvPr/>
        </p:nvSpPr>
        <p:spPr>
          <a:xfrm>
            <a:off x="7829550" y="210370"/>
            <a:ext cx="2343150" cy="1984608"/>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8" name="Rectangle 7"/>
          <p:cNvSpPr/>
          <p:nvPr/>
        </p:nvSpPr>
        <p:spPr>
          <a:xfrm>
            <a:off x="5486400" y="2194978"/>
            <a:ext cx="2343150" cy="1984608"/>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9" name="Rectangle 8"/>
          <p:cNvSpPr/>
          <p:nvPr/>
        </p:nvSpPr>
        <p:spPr>
          <a:xfrm>
            <a:off x="7829550" y="2194978"/>
            <a:ext cx="2343150" cy="1984608"/>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p:cNvSpPr/>
          <p:nvPr/>
        </p:nvSpPr>
        <p:spPr>
          <a:xfrm>
            <a:off x="3156459" y="4174952"/>
            <a:ext cx="2343150" cy="1984608"/>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1" name="Rectangle 10"/>
          <p:cNvSpPr/>
          <p:nvPr/>
        </p:nvSpPr>
        <p:spPr>
          <a:xfrm>
            <a:off x="3143250" y="211178"/>
            <a:ext cx="2343150" cy="1984608"/>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2" name="Rectangle 11"/>
          <p:cNvSpPr/>
          <p:nvPr/>
        </p:nvSpPr>
        <p:spPr>
          <a:xfrm>
            <a:off x="7833234" y="4179586"/>
            <a:ext cx="2343150" cy="1984608"/>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3" name="Rectangle 12"/>
          <p:cNvSpPr/>
          <p:nvPr/>
        </p:nvSpPr>
        <p:spPr>
          <a:xfrm>
            <a:off x="5479796" y="4179586"/>
            <a:ext cx="2343150" cy="1984608"/>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4" name="Rectangle 13"/>
          <p:cNvSpPr/>
          <p:nvPr/>
        </p:nvSpPr>
        <p:spPr>
          <a:xfrm>
            <a:off x="3143250" y="2194978"/>
            <a:ext cx="2343150" cy="1984608"/>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6" name="TextBox 15"/>
          <p:cNvSpPr txBox="1"/>
          <p:nvPr/>
        </p:nvSpPr>
        <p:spPr>
          <a:xfrm>
            <a:off x="7021740" y="6494075"/>
            <a:ext cx="238620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Victoria Hobson / Nick Avery</a:t>
            </a:r>
          </a:p>
        </p:txBody>
      </p:sp>
    </p:spTree>
    <p:extLst>
      <p:ext uri="{BB962C8B-B14F-4D97-AF65-F5344CB8AC3E}">
        <p14:creationId xmlns:p14="http://schemas.microsoft.com/office/powerpoint/2010/main" val="4158710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12"/>
                                        </p:tgtEl>
                                      </p:cBhvr>
                                    </p:animEffect>
                                    <p:set>
                                      <p:cBhvr>
                                        <p:cTn id="17" dur="1" fill="hold">
                                          <p:stCondLst>
                                            <p:cond delay="499"/>
                                          </p:stCondLst>
                                        </p:cTn>
                                        <p:tgtEl>
                                          <p:spTgt spid="1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0" nodeType="clickEffect">
                                  <p:stCondLst>
                                    <p:cond delay="0"/>
                                  </p:stCondLst>
                                  <p:childTnLst>
                                    <p:animEffect transition="out" filter="wipe(down)">
                                      <p:cBhvr>
                                        <p:cTn id="21" dur="500"/>
                                        <p:tgtEl>
                                          <p:spTgt spid="13"/>
                                        </p:tgtEl>
                                      </p:cBhvr>
                                    </p:animEffect>
                                    <p:set>
                                      <p:cBhvr>
                                        <p:cTn id="22" dur="1" fill="hold">
                                          <p:stCondLst>
                                            <p:cond delay="499"/>
                                          </p:stCondLst>
                                        </p:cTn>
                                        <p:tgtEl>
                                          <p:spTgt spid="1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4" fill="hold" grpId="0" nodeType="clickEffect">
                                  <p:stCondLst>
                                    <p:cond delay="0"/>
                                  </p:stCondLst>
                                  <p:childTnLst>
                                    <p:animEffect transition="out" filter="wipe(down)">
                                      <p:cBhvr>
                                        <p:cTn id="26" dur="500"/>
                                        <p:tgtEl>
                                          <p:spTgt spid="9"/>
                                        </p:tgtEl>
                                      </p:cBhvr>
                                    </p:animEffect>
                                    <p:set>
                                      <p:cBhvr>
                                        <p:cTn id="27" dur="1" fill="hold">
                                          <p:stCondLst>
                                            <p:cond delay="4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4" fill="hold" grpId="0" nodeType="clickEffect">
                                  <p:stCondLst>
                                    <p:cond delay="0"/>
                                  </p:stCondLst>
                                  <p:childTnLst>
                                    <p:animEffect transition="out" filter="wipe(down)">
                                      <p:cBhvr>
                                        <p:cTn id="31" dur="500"/>
                                        <p:tgtEl>
                                          <p:spTgt spid="8"/>
                                        </p:tgtEl>
                                      </p:cBhvr>
                                    </p:animEffect>
                                    <p:set>
                                      <p:cBhvr>
                                        <p:cTn id="32" dur="1" fill="hold">
                                          <p:stCondLst>
                                            <p:cond delay="4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4" fill="hold" grpId="0" nodeType="clickEffect">
                                  <p:stCondLst>
                                    <p:cond delay="0"/>
                                  </p:stCondLst>
                                  <p:childTnLst>
                                    <p:animEffect transition="out" filter="wipe(down)">
                                      <p:cBhvr>
                                        <p:cTn id="36" dur="500"/>
                                        <p:tgtEl>
                                          <p:spTgt spid="11"/>
                                        </p:tgtEl>
                                      </p:cBhvr>
                                    </p:animEffect>
                                    <p:set>
                                      <p:cBhvr>
                                        <p:cTn id="37" dur="1" fill="hold">
                                          <p:stCondLst>
                                            <p:cond delay="499"/>
                                          </p:stCondLst>
                                        </p:cTn>
                                        <p:tgtEl>
                                          <p:spTgt spid="11"/>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xit" presetSubtype="4" fill="hold" grpId="0" nodeType="clickEffect">
                                  <p:stCondLst>
                                    <p:cond delay="0"/>
                                  </p:stCondLst>
                                  <p:childTnLst>
                                    <p:animEffect transition="out" filter="wipe(down)">
                                      <p:cBhvr>
                                        <p:cTn id="41" dur="500"/>
                                        <p:tgtEl>
                                          <p:spTgt spid="6"/>
                                        </p:tgtEl>
                                      </p:cBhvr>
                                    </p:animEffect>
                                    <p:set>
                                      <p:cBhvr>
                                        <p:cTn id="42" dur="1" fill="hold">
                                          <p:stCondLst>
                                            <p:cond delay="499"/>
                                          </p:stCondLst>
                                        </p:cTn>
                                        <p:tgtEl>
                                          <p:spTgt spid="6"/>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xit" presetSubtype="4" fill="hold" grpId="0" nodeType="clickEffect">
                                  <p:stCondLst>
                                    <p:cond delay="0"/>
                                  </p:stCondLst>
                                  <p:childTnLst>
                                    <p:animEffect transition="out" filter="wipe(down)">
                                      <p:cBhvr>
                                        <p:cTn id="46" dur="500"/>
                                        <p:tgtEl>
                                          <p:spTgt spid="14"/>
                                        </p:tgtEl>
                                      </p:cBhvr>
                                    </p:animEffect>
                                    <p:set>
                                      <p:cBhvr>
                                        <p:cTn id="47" dur="1" fill="hold">
                                          <p:stCondLst>
                                            <p:cond delay="499"/>
                                          </p:stCondLst>
                                        </p:cTn>
                                        <p:tgtEl>
                                          <p:spTgt spid="14"/>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rman SSCs Presentation" id="{D7EAE5A2-D63E-41EC-90F5-265942C6CAF1}" vid="{1E1D1D12-6C51-42D5-AE20-3CDAAE0CA8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624</Words>
  <Application>Microsoft Office PowerPoint</Application>
  <PresentationFormat>Widescreen</PresentationFormat>
  <Paragraphs>158</Paragraphs>
  <Slides>14</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Century Gothic</vt:lpstr>
      <vt:lpstr>Tw Cen MT</vt:lpstr>
      <vt:lpstr>1_Office Theme</vt:lpstr>
      <vt:lpstr>PowerPoint Presentation</vt:lpstr>
      <vt:lpstr>PowerPoint Presentation</vt:lpstr>
      <vt:lpstr>PowerPoint Presentation</vt:lpstr>
      <vt:lpstr>Vocabulary 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Nicholas Avery</dc:creator>
  <cp:lastModifiedBy>Rachel Hawkes</cp:lastModifiedBy>
  <cp:revision>2</cp:revision>
  <dcterms:created xsi:type="dcterms:W3CDTF">2019-09-18T15:37:10Z</dcterms:created>
  <dcterms:modified xsi:type="dcterms:W3CDTF">2019-09-19T14:04:37Z</dcterms:modified>
</cp:coreProperties>
</file>