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66" r:id="rId5"/>
    <p:sldId id="268" r:id="rId6"/>
    <p:sldId id="267" r:id="rId7"/>
    <p:sldId id="269" r:id="rId8"/>
    <p:sldId id="30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D2A2E7F-514A-C029-C648-E4112C2BFB9C}" name="Potter, Hilary" initials="PH" userId="Potter, Hilary"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2AA7BD-C901-47DE-8326-ECE605CD3195}" v="3" dt="2023-01-06T15:19:17.6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81920" autoAdjust="0"/>
  </p:normalViewPr>
  <p:slideViewPr>
    <p:cSldViewPr snapToGrid="0">
      <p:cViewPr varScale="1">
        <p:scale>
          <a:sx n="54" d="100"/>
          <a:sy n="54" d="100"/>
        </p:scale>
        <p:origin x="11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Moss" userId="635a8712-2fa3-4fac-8927-10587cdfe00c" providerId="ADAL" clId="{1A2AA7BD-C901-47DE-8326-ECE605CD3195}"/>
    <pc:docChg chg="custSel modSld">
      <pc:chgData name="Charlotte Moss" userId="635a8712-2fa3-4fac-8927-10587cdfe00c" providerId="ADAL" clId="{1A2AA7BD-C901-47DE-8326-ECE605CD3195}" dt="2023-01-06T15:19:17.601" v="30"/>
      <pc:docMkLst>
        <pc:docMk/>
      </pc:docMkLst>
      <pc:sldChg chg="addSp delSp modSp mod">
        <pc:chgData name="Charlotte Moss" userId="635a8712-2fa3-4fac-8927-10587cdfe00c" providerId="ADAL" clId="{1A2AA7BD-C901-47DE-8326-ECE605CD3195}" dt="2023-01-06T15:19:17.601" v="30"/>
        <pc:sldMkLst>
          <pc:docMk/>
          <pc:sldMk cId="871216631" sldId="267"/>
        </pc:sldMkLst>
        <pc:spChg chg="del mod">
          <ac:chgData name="Charlotte Moss" userId="635a8712-2fa3-4fac-8927-10587cdfe00c" providerId="ADAL" clId="{1A2AA7BD-C901-47DE-8326-ECE605CD3195}" dt="2023-01-06T15:19:17.244" v="29" actId="478"/>
          <ac:spMkLst>
            <pc:docMk/>
            <pc:sldMk cId="871216631" sldId="267"/>
            <ac:spMk id="4" creationId="{867AD457-440B-8BBB-5AE6-A3FA5D5E4CDE}"/>
          </ac:spMkLst>
        </pc:spChg>
        <pc:spChg chg="add mod">
          <ac:chgData name="Charlotte Moss" userId="635a8712-2fa3-4fac-8927-10587cdfe00c" providerId="ADAL" clId="{1A2AA7BD-C901-47DE-8326-ECE605CD3195}" dt="2023-01-06T15:18:46.835" v="26"/>
          <ac:spMkLst>
            <pc:docMk/>
            <pc:sldMk cId="871216631" sldId="267"/>
            <ac:spMk id="8" creationId="{5710697F-14B9-07C1-BCB7-BFD761E30A47}"/>
          </ac:spMkLst>
        </pc:spChg>
        <pc:spChg chg="add mod">
          <ac:chgData name="Charlotte Moss" userId="635a8712-2fa3-4fac-8927-10587cdfe00c" providerId="ADAL" clId="{1A2AA7BD-C901-47DE-8326-ECE605CD3195}" dt="2023-01-06T15:19:17.601" v="30"/>
          <ac:spMkLst>
            <pc:docMk/>
            <pc:sldMk cId="871216631" sldId="267"/>
            <ac:spMk id="11" creationId="{636699F0-C2EB-4440-1E8C-B51EA0B3B50C}"/>
          </ac:spMkLst>
        </pc:spChg>
      </pc:sldChg>
      <pc:sldChg chg="addSp delSp modSp mod">
        <pc:chgData name="Charlotte Moss" userId="635a8712-2fa3-4fac-8927-10587cdfe00c" providerId="ADAL" clId="{1A2AA7BD-C901-47DE-8326-ECE605CD3195}" dt="2023-01-06T15:19:12.275" v="28" actId="14100"/>
        <pc:sldMkLst>
          <pc:docMk/>
          <pc:sldMk cId="1705845502" sldId="268"/>
        </pc:sldMkLst>
        <pc:spChg chg="mod">
          <ac:chgData name="Charlotte Moss" userId="635a8712-2fa3-4fac-8927-10587cdfe00c" providerId="ADAL" clId="{1A2AA7BD-C901-47DE-8326-ECE605CD3195}" dt="2023-01-06T15:19:12.275" v="28" actId="14100"/>
          <ac:spMkLst>
            <pc:docMk/>
            <pc:sldMk cId="1705845502" sldId="268"/>
            <ac:spMk id="4" creationId="{76E980A0-6C5B-7C54-5CBB-4E83AEB7908E}"/>
          </ac:spMkLst>
        </pc:spChg>
        <pc:spChg chg="add mod">
          <ac:chgData name="Charlotte Moss" userId="635a8712-2fa3-4fac-8927-10587cdfe00c" providerId="ADAL" clId="{1A2AA7BD-C901-47DE-8326-ECE605CD3195}" dt="2023-01-06T15:18:37.796" v="25" actId="1076"/>
          <ac:spMkLst>
            <pc:docMk/>
            <pc:sldMk cId="1705845502" sldId="268"/>
            <ac:spMk id="5" creationId="{B165D83F-5DAE-23AA-B2CE-F068F9626E70}"/>
          </ac:spMkLst>
        </pc:spChg>
        <pc:spChg chg="add del mod">
          <ac:chgData name="Charlotte Moss" userId="635a8712-2fa3-4fac-8927-10587cdfe00c" providerId="ADAL" clId="{1A2AA7BD-C901-47DE-8326-ECE605CD3195}" dt="2023-01-06T15:18:00.124" v="15" actId="478"/>
          <ac:spMkLst>
            <pc:docMk/>
            <pc:sldMk cId="1705845502" sldId="268"/>
            <ac:spMk id="6" creationId="{ED2159A3-DCE8-446B-E39D-66E47E40AE3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DF47EF-BCA6-42E6-A28D-0DD0A0A645E1}" type="datetimeFigureOut">
              <a:rPr lang="en-GB" smtClean="0"/>
              <a:t>06/01/2023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2B9F1-BEA5-46A4-82CB-FA122D5E793D}" type="slidenum">
              <a:rPr lang="en-GB" smtClean="0"/>
              <a:t>‹#›</a:t>
            </a:fld>
            <a:endParaRPr lang="en-GB"/>
          </a:p>
        </p:txBody>
      </p:sp>
    </p:spTree>
    <p:extLst>
      <p:ext uri="{BB962C8B-B14F-4D97-AF65-F5344CB8AC3E}">
        <p14:creationId xmlns:p14="http://schemas.microsoft.com/office/powerpoint/2010/main" val="3344432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Learning outcomes</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Introduce different functions of es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gibt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vs da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ist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da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sind</a:t>
            </a:r>
            <a:br>
              <a:rPr lang="en-GB" sz="1800" b="1"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panose="020F0502020204030204" pitchFamily="34" charset="0"/>
                <a:ea typeface="Calibri" panose="020F0502020204030204" pitchFamily="34" charset="0"/>
                <a:cs typeface="Times New Roman" panose="02020603050405020304" pitchFamily="18" charset="0"/>
              </a:rPr>
              <a:t>Introduce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jemanden</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niemanden</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0" dirty="0">
                <a:effectLst/>
                <a:latin typeface="Calibri" panose="020F0502020204030204" pitchFamily="34" charset="0"/>
                <a:ea typeface="Calibri" panose="020F0502020204030204" pitchFamily="34" charset="0"/>
                <a:cs typeface="Times New Roman" panose="02020603050405020304" pitchFamily="18" charset="0"/>
              </a:rPr>
              <a:t>Revisit: </a:t>
            </a:r>
            <a:r>
              <a:rPr lang="en-GB" sz="1800" b="0" i="0" dirty="0">
                <a:solidFill>
                  <a:srgbClr val="000000"/>
                </a:solidFill>
                <a:effectLst/>
                <a:latin typeface="Century Gothic" panose="020B0502020202020204" pitchFamily="34" charset="0"/>
              </a:rPr>
              <a:t>Es </a:t>
            </a:r>
            <a:r>
              <a:rPr lang="en-GB" sz="1800" b="0" i="0" dirty="0" err="1">
                <a:solidFill>
                  <a:srgbClr val="000000"/>
                </a:solidFill>
                <a:effectLst/>
                <a:latin typeface="Century Gothic" panose="020B0502020202020204" pitchFamily="34" charset="0"/>
              </a:rPr>
              <a:t>gibt</a:t>
            </a:r>
            <a:r>
              <a:rPr lang="en-GB" sz="1800" b="0" i="0" dirty="0">
                <a:solidFill>
                  <a:srgbClr val="000000"/>
                </a:solidFill>
                <a:effectLst/>
                <a:latin typeface="Century Gothic" panose="020B0502020202020204" pitchFamily="34" charset="0"/>
              </a:rPr>
              <a:t>, pronouns man, </a:t>
            </a:r>
            <a:r>
              <a:rPr lang="en-GB" sz="1800" b="0" i="0" dirty="0" err="1">
                <a:solidFill>
                  <a:srgbClr val="000000"/>
                </a:solidFill>
                <a:effectLst/>
                <a:latin typeface="Century Gothic" panose="020B0502020202020204" pitchFamily="34" charset="0"/>
              </a:rPr>
              <a:t>jemand</a:t>
            </a:r>
            <a:r>
              <a:rPr lang="en-GB" sz="1800" b="0" i="0" dirty="0">
                <a:solidFill>
                  <a:srgbClr val="000000"/>
                </a:solidFill>
                <a:effectLst/>
                <a:latin typeface="Century Gothic" panose="020B0502020202020204" pitchFamily="34" charset="0"/>
              </a:rPr>
              <a:t>, </a:t>
            </a:r>
            <a:r>
              <a:rPr lang="en-GB" sz="1800" b="0" i="0" dirty="0" err="1">
                <a:solidFill>
                  <a:srgbClr val="000000"/>
                </a:solidFill>
                <a:effectLst/>
                <a:latin typeface="Century Gothic" panose="020B0502020202020204" pitchFamily="34" charset="0"/>
              </a:rPr>
              <a:t>niemand</a:t>
            </a:r>
            <a:endParaRPr lang="en-GB" sz="1800" b="0" i="0" dirty="0">
              <a:solidFill>
                <a:srgbClr val="000000"/>
              </a:solidFill>
              <a:effectLst/>
              <a:latin typeface="Century Gothic" panose="020B0502020202020204" pitchFamily="34" charset="0"/>
            </a:endParaRPr>
          </a:p>
          <a:p>
            <a:pPr>
              <a:lnSpc>
                <a:spcPct val="107000"/>
              </a:lnSpc>
              <a:spcAft>
                <a:spcPts val="800"/>
              </a:spcAft>
            </a:pPr>
            <a:r>
              <a:rPr lang="en-GB" sz="1800" b="0" i="0" dirty="0">
                <a:solidFill>
                  <a:srgbClr val="000000"/>
                </a:solidFill>
                <a:effectLst/>
                <a:latin typeface="Century Gothic" panose="020B0502020202020204" pitchFamily="34" charset="0"/>
              </a:rPr>
              <a:t>Revisit: Subject pronouns 'it' and 'they' (R1, nom.) er, </a:t>
            </a:r>
            <a:r>
              <a:rPr lang="en-GB" sz="1800" b="0" i="0" dirty="0" err="1">
                <a:solidFill>
                  <a:srgbClr val="000000"/>
                </a:solidFill>
                <a:effectLst/>
                <a:latin typeface="Century Gothic" panose="020B0502020202020204" pitchFamily="34" charset="0"/>
              </a:rPr>
              <a:t>sie</a:t>
            </a:r>
            <a:r>
              <a:rPr lang="en-GB" sz="1800" b="0" i="0" dirty="0">
                <a:solidFill>
                  <a:srgbClr val="000000"/>
                </a:solidFill>
                <a:effectLst/>
                <a:latin typeface="Century Gothic" panose="020B0502020202020204" pitchFamily="34" charset="0"/>
              </a:rPr>
              <a:t>, es, </a:t>
            </a:r>
            <a:r>
              <a:rPr lang="en-GB" sz="1800" b="0" i="0" dirty="0" err="1">
                <a:solidFill>
                  <a:srgbClr val="000000"/>
                </a:solidFill>
                <a:effectLst/>
                <a:latin typeface="Century Gothic" panose="020B0502020202020204" pitchFamily="34" charset="0"/>
              </a:rPr>
              <a:t>sie</a:t>
            </a:r>
            <a:br>
              <a:rPr lang="en-GB" sz="1800" b="0" i="0" dirty="0">
                <a:solidFill>
                  <a:srgbClr val="000000"/>
                </a:solidFill>
                <a:effectLst/>
                <a:latin typeface="Century Gothic" panose="020B0502020202020204" pitchFamily="34" charset="0"/>
              </a:rPr>
            </a:br>
            <a:r>
              <a:rPr lang="en-GB" sz="1800" b="0" i="0" dirty="0">
                <a:solidFill>
                  <a:srgbClr val="000000"/>
                </a:solidFill>
                <a:effectLst/>
                <a:latin typeface="Century Gothic" panose="020B0502020202020204" pitchFamily="34" charset="0"/>
              </a:rPr>
              <a:t>Revisit: Relative clauses (R1, nom.); relative pronouns der, die, das, die</a:t>
            </a:r>
            <a:br>
              <a:rPr lang="en-GB" sz="1800" b="0" i="0" dirty="0">
                <a:solidFill>
                  <a:srgbClr val="000000"/>
                </a:solidFill>
                <a:effectLst/>
                <a:latin typeface="Century Gothic" panose="020B0502020202020204" pitchFamily="34" charset="0"/>
              </a:rPr>
            </a:br>
            <a:r>
              <a:rPr lang="en-GB" sz="1800" b="0" i="0" dirty="0">
                <a:solidFill>
                  <a:srgbClr val="000000"/>
                </a:solidFill>
                <a:effectLst/>
                <a:latin typeface="Century Gothic" panose="020B0502020202020204" pitchFamily="34" charset="0"/>
              </a:rPr>
              <a:t>Revisit: WO3</a:t>
            </a:r>
            <a:br>
              <a:rPr lang="en-GB" sz="1800" b="0" i="0" dirty="0">
                <a:solidFill>
                  <a:srgbClr val="000000"/>
                </a:solidFill>
                <a:effectLst/>
                <a:latin typeface="Century Gothic" panose="020B0502020202020204" pitchFamily="34" charset="0"/>
              </a:rPr>
            </a:br>
            <a:r>
              <a:rPr lang="en-GB" sz="1800" b="0" i="0" dirty="0">
                <a:solidFill>
                  <a:srgbClr val="000000"/>
                </a:solidFill>
                <a:effectLst/>
                <a:latin typeface="Century Gothic" panose="020B0502020202020204" pitchFamily="34" charset="0"/>
              </a:rPr>
              <a:t>Revisit: Historic/narrative present</a:t>
            </a:r>
          </a:p>
          <a:p>
            <a:pPr>
              <a:lnSpc>
                <a:spcPct val="107000"/>
              </a:lnSpc>
              <a:spcAft>
                <a:spcPts val="800"/>
              </a:spcAft>
            </a:pP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Phonics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de-DE" sz="1800" b="1" i="0" dirty="0">
                <a:effectLst/>
                <a:latin typeface="Century Gothic" panose="020B0502020202020204" pitchFamily="34" charset="0"/>
              </a:rPr>
              <a:t>SSC: </a:t>
            </a:r>
            <a:r>
              <a:rPr lang="en-US" sz="1800" b="1" i="0" dirty="0">
                <a:solidFill>
                  <a:srgbClr val="000000"/>
                </a:solidFill>
                <a:effectLst/>
                <a:latin typeface="Century Gothic" panose="020B0502020202020204" pitchFamily="34" charset="0"/>
              </a:rPr>
              <a:t>[-d] vs [-d-] </a:t>
            </a:r>
            <a:r>
              <a:rPr lang="en-US" sz="1800" b="0" i="0" dirty="0">
                <a:solidFill>
                  <a:srgbClr val="000000"/>
                </a:solidFill>
                <a:effectLst/>
                <a:latin typeface="Century Gothic" panose="020B0502020202020204" pitchFamily="34" charset="0"/>
              </a:rPr>
              <a:t>[link to grammar: </a:t>
            </a:r>
            <a:r>
              <a:rPr lang="en-US" sz="1800" b="0" i="0" dirty="0" err="1">
                <a:solidFill>
                  <a:srgbClr val="000000"/>
                </a:solidFill>
                <a:effectLst/>
                <a:latin typeface="Century Gothic" panose="020B0502020202020204" pitchFamily="34" charset="0"/>
              </a:rPr>
              <a:t>jemand</a:t>
            </a:r>
            <a:r>
              <a:rPr lang="en-US" sz="1800" b="0" i="0" dirty="0">
                <a:solidFill>
                  <a:srgbClr val="000000"/>
                </a:solidFill>
                <a:effectLst/>
                <a:latin typeface="Century Gothic" panose="020B0502020202020204" pitchFamily="34" charset="0"/>
              </a:rPr>
              <a:t>, </a:t>
            </a:r>
            <a:r>
              <a:rPr lang="en-US" sz="1800" b="0" i="0" dirty="0" err="1">
                <a:solidFill>
                  <a:srgbClr val="000000"/>
                </a:solidFill>
                <a:effectLst/>
                <a:latin typeface="Century Gothic" panose="020B0502020202020204" pitchFamily="34" charset="0"/>
              </a:rPr>
              <a:t>jemanden</a:t>
            </a:r>
            <a:r>
              <a:rPr lang="en-US" sz="1800" b="0" i="0" dirty="0">
                <a:solidFill>
                  <a:srgbClr val="000000"/>
                </a:solidFill>
                <a:effectLst/>
                <a:latin typeface="Century Gothic" panose="020B0502020202020204" pitchFamily="34" charset="0"/>
              </a:rPr>
              <a:t>]</a:t>
            </a:r>
            <a:br>
              <a:rPr lang="en-US" sz="1800" b="0" i="0" dirty="0">
                <a:solidFill>
                  <a:srgbClr val="000000"/>
                </a:solidFill>
                <a:effectLst/>
                <a:latin typeface="Century Gothic" panose="020B0502020202020204" pitchFamily="34" charset="0"/>
              </a:rPr>
            </a:br>
            <a:r>
              <a:rPr lang="en-US" sz="1800" b="1" i="0" dirty="0">
                <a:solidFill>
                  <a:srgbClr val="000000"/>
                </a:solidFill>
                <a:effectLst/>
                <a:latin typeface="Century Gothic" panose="020B0502020202020204" pitchFamily="34" charset="0"/>
              </a:rPr>
              <a:t>[</a:t>
            </a:r>
            <a:r>
              <a:rPr lang="en-US" sz="1800" b="1" i="0" dirty="0">
                <a:solidFill>
                  <a:srgbClr val="000000"/>
                </a:solidFill>
                <a:effectLst/>
                <a:highlight>
                  <a:srgbClr val="FFFF00"/>
                </a:highlight>
                <a:latin typeface="Century Gothic" panose="020B0502020202020204" pitchFamily="34" charset="0"/>
              </a:rPr>
              <a:t>z] and [-</a:t>
            </a:r>
            <a:r>
              <a:rPr lang="en-US" sz="1800" b="1" i="0" dirty="0" err="1">
                <a:solidFill>
                  <a:srgbClr val="000000"/>
                </a:solidFill>
                <a:effectLst/>
                <a:highlight>
                  <a:srgbClr val="FFFF00"/>
                </a:highlight>
                <a:latin typeface="Century Gothic" panose="020B0502020202020204" pitchFamily="34" charset="0"/>
              </a:rPr>
              <a:t>tion</a:t>
            </a:r>
            <a:r>
              <a:rPr lang="en-US" sz="1800" b="1" i="0" dirty="0">
                <a:solidFill>
                  <a:srgbClr val="000000"/>
                </a:solidFill>
                <a:effectLst/>
                <a:highlight>
                  <a:srgbClr val="FFFF00"/>
                </a:highlight>
                <a:latin typeface="Century Gothic" panose="020B0502020202020204" pitchFamily="34" charset="0"/>
              </a:rPr>
              <a:t>]</a:t>
            </a:r>
            <a:r>
              <a:rPr lang="en-US" sz="1800" b="0" i="0" dirty="0">
                <a:solidFill>
                  <a:srgbClr val="000000"/>
                </a:solidFill>
                <a:effectLst/>
                <a:highlight>
                  <a:srgbClr val="FFFF00"/>
                </a:highlight>
                <a:latin typeface="Century Gothic" panose="020B0502020202020204" pitchFamily="34" charset="0"/>
              </a:rPr>
              <a:t>[link to specific vocabulary]</a:t>
            </a:r>
            <a:endParaRPr lang="de-DE" sz="1800" b="1" i="0" dirty="0">
              <a:effectLst/>
              <a:highlight>
                <a:srgbClr val="FFFF00"/>
              </a:highlight>
              <a:latin typeface="Century Gothic" panose="020B0502020202020204" pitchFamily="34"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New vocabulary </a:t>
            </a:r>
            <a:r>
              <a:rPr lang="de-DE" sz="1800" b="0" i="0" u="none" strike="noStrike" dirty="0">
                <a:solidFill>
                  <a:srgbClr val="000000"/>
                </a:solidFill>
                <a:effectLst/>
                <a:latin typeface="Century Gothic" panose="020B0502020202020204" pitchFamily="34" charset="0"/>
              </a:rPr>
              <a:t>verändern [500] jemanden [330] niemanden [362] Frau</a:t>
            </a:r>
            <a:r>
              <a:rPr lang="de-DE" sz="1800" b="0" i="0" u="none" strike="noStrike" baseline="30000" dirty="0">
                <a:solidFill>
                  <a:srgbClr val="000000"/>
                </a:solidFill>
                <a:effectLst/>
                <a:latin typeface="Century Gothic" panose="020B0502020202020204" pitchFamily="34" charset="0"/>
              </a:rPr>
              <a:t>2</a:t>
            </a:r>
            <a:r>
              <a:rPr lang="de-DE" sz="1800" b="0" i="0" u="none" strike="noStrike" dirty="0">
                <a:solidFill>
                  <a:srgbClr val="000000"/>
                </a:solidFill>
                <a:effectLst/>
                <a:latin typeface="Century Gothic" panose="020B0502020202020204" pitchFamily="34" charset="0"/>
              </a:rPr>
              <a:t> [99] Gruppe [369] Möglichkeit [379] hart [728] negativ [817] positiv [516] wahrscheinlich [493] </a:t>
            </a:r>
            <a:r>
              <a:rPr lang="de-DE" sz="1800" b="0" i="0" u="none" strike="noStrike" dirty="0">
                <a:solidFill>
                  <a:srgbClr val="FF6600"/>
                </a:solidFill>
                <a:effectLst/>
                <a:latin typeface="Century Gothic" panose="020B0502020202020204" pitchFamily="34" charset="0"/>
              </a:rPr>
              <a:t>darstellen (H) [402] spüren (H) [750] Gesellschaft</a:t>
            </a:r>
            <a:r>
              <a:rPr lang="de-DE" sz="1800" b="0" i="0" u="none" strike="noStrike" baseline="30000" dirty="0">
                <a:solidFill>
                  <a:srgbClr val="FF6600"/>
                </a:solidFill>
                <a:effectLst/>
                <a:latin typeface="Century Gothic" panose="020B0502020202020204" pitchFamily="34" charset="0"/>
              </a:rPr>
              <a:t>1</a:t>
            </a:r>
            <a:r>
              <a:rPr lang="de-DE" sz="1800" b="0" i="0" u="none" strike="noStrike" dirty="0">
                <a:solidFill>
                  <a:srgbClr val="FF6600"/>
                </a:solidFill>
                <a:effectLst/>
                <a:latin typeface="Century Gothic" panose="020B0502020202020204" pitchFamily="34" charset="0"/>
              </a:rPr>
              <a:t> (H) [363] Herausforderung (H) [1191] Kraft (H) [458] Lage</a:t>
            </a:r>
            <a:r>
              <a:rPr lang="de-DE" sz="1800" b="0" i="0" u="none" strike="noStrike" baseline="30000" dirty="0">
                <a:solidFill>
                  <a:srgbClr val="FF6600"/>
                </a:solidFill>
                <a:effectLst/>
                <a:latin typeface="Century Gothic" panose="020B0502020202020204" pitchFamily="34" charset="0"/>
              </a:rPr>
              <a:t>1</a:t>
            </a:r>
            <a:r>
              <a:rPr lang="de-DE" sz="1800" b="0" i="0" u="none" strike="noStrike" dirty="0">
                <a:solidFill>
                  <a:srgbClr val="FF6600"/>
                </a:solidFill>
                <a:effectLst/>
                <a:latin typeface="Century Gothic" panose="020B0502020202020204" pitchFamily="34" charset="0"/>
              </a:rPr>
              <a:t> (H) [555] Opfer (H) [1007] Verantwortung (H) [1103] aktuell (H) [568] menschlich (H) [811] </a:t>
            </a:r>
          </a:p>
          <a:p>
            <a:pP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Revisited vocabulary: </a:t>
            </a:r>
            <a:r>
              <a:rPr lang="en-GB" sz="1800" b="0" i="0" dirty="0">
                <a:solidFill>
                  <a:srgbClr val="000000"/>
                </a:solidFill>
                <a:effectLst/>
                <a:latin typeface="Century Gothic" panose="020B0502020202020204" pitchFamily="34" charset="0"/>
              </a:rPr>
              <a:t>Bayern [624] Bodensee [n/a] Donau [n/a] Köln [n/a] München [n/a] </a:t>
            </a:r>
            <a:r>
              <a:rPr lang="en-GB" sz="1800" b="0" i="0" dirty="0" err="1">
                <a:solidFill>
                  <a:srgbClr val="000000"/>
                </a:solidFill>
                <a:effectLst/>
                <a:latin typeface="Century Gothic" panose="020B0502020202020204" pitchFamily="34" charset="0"/>
              </a:rPr>
              <a:t>Ostsee</a:t>
            </a:r>
            <a:r>
              <a:rPr lang="en-GB" sz="1800" b="0" i="0" dirty="0">
                <a:solidFill>
                  <a:srgbClr val="000000"/>
                </a:solidFill>
                <a:effectLst/>
                <a:latin typeface="Century Gothic" panose="020B0502020202020204" pitchFamily="34" charset="0"/>
              </a:rPr>
              <a:t> [n/a] Rhein [n/a] Schnitzel [n/a] U-Bahn [n/a] Volk [1032] Weise [468] Wurst [3923] national [891] </a:t>
            </a:r>
            <a:r>
              <a:rPr lang="en-GB" sz="1800" b="0" i="0" dirty="0" err="1">
                <a:solidFill>
                  <a:srgbClr val="000000"/>
                </a:solidFill>
                <a:effectLst/>
                <a:latin typeface="Century Gothic" panose="020B0502020202020204" pitchFamily="34" charset="0"/>
              </a:rPr>
              <a:t>Minderheit</a:t>
            </a:r>
            <a:r>
              <a:rPr lang="en-GB" sz="1800" b="0" i="0" dirty="0">
                <a:solidFill>
                  <a:srgbClr val="000000"/>
                </a:solidFill>
                <a:effectLst/>
                <a:latin typeface="Century Gothic" panose="020B0502020202020204" pitchFamily="34" charset="0"/>
              </a:rPr>
              <a:t> (H) [4256] </a:t>
            </a:r>
            <a:r>
              <a:rPr lang="en-GB" sz="1800" b="0" i="0" dirty="0" err="1">
                <a:solidFill>
                  <a:srgbClr val="000000"/>
                </a:solidFill>
                <a:effectLst/>
                <a:latin typeface="Century Gothic" panose="020B0502020202020204" pitchFamily="34" charset="0"/>
              </a:rPr>
              <a:t>bayrisch</a:t>
            </a:r>
            <a:r>
              <a:rPr lang="en-GB" sz="1800" b="0" i="0" dirty="0">
                <a:solidFill>
                  <a:srgbClr val="000000"/>
                </a:solidFill>
                <a:effectLst/>
                <a:latin typeface="Century Gothic" panose="020B0502020202020204" pitchFamily="34" charset="0"/>
              </a:rPr>
              <a:t> (H) [1383] </a:t>
            </a:r>
            <a:r>
              <a:rPr lang="en-GB" sz="1800" b="0" i="0" dirty="0" err="1">
                <a:solidFill>
                  <a:srgbClr val="000000"/>
                </a:solidFill>
                <a:effectLst/>
                <a:latin typeface="Century Gothic" panose="020B0502020202020204" pitchFamily="34" charset="0"/>
              </a:rPr>
              <a:t>berliner</a:t>
            </a:r>
            <a:r>
              <a:rPr lang="en-GB" sz="1800" b="0" i="0" dirty="0">
                <a:solidFill>
                  <a:srgbClr val="000000"/>
                </a:solidFill>
                <a:effectLst/>
                <a:latin typeface="Century Gothic" panose="020B0502020202020204" pitchFamily="34" charset="0"/>
              </a:rPr>
              <a:t> (H) [1190] </a:t>
            </a:r>
            <a:r>
              <a:rPr lang="en-GB" sz="1800" b="0" i="0" dirty="0" err="1">
                <a:solidFill>
                  <a:srgbClr val="000000"/>
                </a:solidFill>
                <a:effectLst/>
                <a:latin typeface="Century Gothic" panose="020B0502020202020204" pitchFamily="34" charset="0"/>
              </a:rPr>
              <a:t>speziell</a:t>
            </a:r>
            <a:r>
              <a:rPr lang="en-GB" sz="1800" b="0" i="0" dirty="0">
                <a:solidFill>
                  <a:srgbClr val="000000"/>
                </a:solidFill>
                <a:effectLst/>
                <a:latin typeface="Century Gothic" panose="020B0502020202020204" pitchFamily="34" charset="0"/>
              </a:rPr>
              <a:t> (H) [815] </a:t>
            </a:r>
            <a:r>
              <a:rPr lang="en-GB" sz="1800" b="0" i="0" dirty="0" err="1">
                <a:solidFill>
                  <a:srgbClr val="000000"/>
                </a:solidFill>
                <a:effectLst/>
                <a:latin typeface="Century Gothic" panose="020B0502020202020204" pitchFamily="34" charset="0"/>
              </a:rPr>
              <a:t>ursprünglich</a:t>
            </a:r>
            <a:r>
              <a:rPr lang="en-GB" sz="1800" b="0" i="0" dirty="0">
                <a:solidFill>
                  <a:srgbClr val="000000"/>
                </a:solidFill>
                <a:effectLst/>
                <a:latin typeface="Century Gothic" panose="020B0502020202020204" pitchFamily="34" charset="0"/>
              </a:rPr>
              <a:t> (H) [1332] </a:t>
            </a:r>
          </a:p>
          <a:p>
            <a:pPr>
              <a:lnSpc>
                <a:spcPct val="107000"/>
              </a:lnSpc>
              <a:spcAft>
                <a:spcPts val="800"/>
              </a:spcAft>
            </a:pPr>
            <a:r>
              <a:rPr lang="en-GB" sz="1800" b="1" i="0" dirty="0">
                <a:solidFill>
                  <a:srgbClr val="000000"/>
                </a:solidFill>
                <a:effectLst/>
                <a:latin typeface="Century Gothic" panose="020B0502020202020204" pitchFamily="34" charset="0"/>
              </a:rPr>
              <a:t>Thematic revisited vocabulary </a:t>
            </a:r>
            <a:r>
              <a:rPr lang="de-DE" sz="1800" b="0" i="0" u="none" strike="noStrike" dirty="0">
                <a:solidFill>
                  <a:srgbClr val="000000"/>
                </a:solidFill>
                <a:effectLst/>
                <a:latin typeface="Century Gothic" panose="020B0502020202020204" pitchFamily="34" charset="0"/>
              </a:rPr>
              <a:t>bekommen [212] schaffen [285] setzen; sichacc. setzen [228] Frau1 [99] Jahrhundert [492] Mädchen [602] Stimme [399] lieb [897] riesig [1075] schwarz [474] tief [442] da [48] diesmal [1384] hier [68] immer [64] </a:t>
            </a:r>
            <a:r>
              <a:rPr lang="de-DE" sz="1800" b="0" i="0" u="none" strike="noStrike" dirty="0">
                <a:solidFill>
                  <a:srgbClr val="FF6600"/>
                </a:solidFill>
                <a:effectLst/>
                <a:latin typeface="Century Gothic" panose="020B0502020202020204" pitchFamily="34" charset="0"/>
              </a:rPr>
              <a:t>entstehen (H) [264] trennen (H) [936] unterscheiden (H) [607] wirken (H) [401] Druck (H) [558] Zweck (H) [1604] dünn (H) [1739] </a:t>
            </a:r>
            <a:endParaRPr lang="en-GB" sz="1800" b="1" i="0" dirty="0">
              <a:solidFill>
                <a:srgbClr val="000000"/>
              </a:solidFill>
              <a:effectLst/>
              <a:latin typeface="Century Gothic" panose="020B0502020202020204" pitchFamily="34" charset="0"/>
            </a:endParaRPr>
          </a:p>
          <a:p>
            <a:pPr>
              <a:lnSpc>
                <a:spcPct val="107000"/>
              </a:lnSpc>
              <a:spcAft>
                <a:spcPts val="800"/>
              </a:spcAft>
            </a:pPr>
            <a:r>
              <a:rPr lang="en-GB" sz="1800" b="1" i="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Revisited function words: </a:t>
            </a:r>
            <a:r>
              <a:rPr lang="de-DE" sz="1800" b="0" i="0" dirty="0">
                <a:effectLst/>
                <a:latin typeface="Century Gothic" panose="020B0502020202020204" pitchFamily="34" charset="0"/>
              </a:rPr>
              <a:t>es gibt, jemand, niemand, man, er, sie, es, sie, der, die, das, die, nach</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7283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is the FT version. A HT version is on the next slide.</a:t>
            </a:r>
          </a:p>
          <a:p>
            <a:endParaRPr lang="en-US" b="1" dirty="0"/>
          </a:p>
          <a:p>
            <a:r>
              <a:rPr lang="en-US" b="1" dirty="0"/>
              <a:t>Timing: </a:t>
            </a:r>
            <a:r>
              <a:rPr lang="en-US" b="0" dirty="0"/>
              <a:t>10 minutes</a:t>
            </a:r>
          </a:p>
          <a:p>
            <a:endParaRPr lang="en-US" b="0" dirty="0"/>
          </a:p>
          <a:p>
            <a:r>
              <a:rPr lang="en-US" b="1" dirty="0"/>
              <a:t>Aim: </a:t>
            </a:r>
            <a:r>
              <a:rPr lang="en-US" b="0" dirty="0"/>
              <a:t>to examine a model answer and revisit key grammar concepts before writing.</a:t>
            </a:r>
          </a:p>
          <a:p>
            <a:endParaRPr lang="en-US" b="0" dirty="0"/>
          </a:p>
          <a:p>
            <a:r>
              <a:rPr lang="en-US" b="1" dirty="0"/>
              <a:t>Procedure:</a:t>
            </a:r>
          </a:p>
          <a:p>
            <a:pPr marL="0" indent="0">
              <a:buNone/>
            </a:pPr>
            <a:r>
              <a:rPr lang="en-US" b="0" dirty="0"/>
              <a:t>1.  Students read through the text or selected students read out to the class. </a:t>
            </a:r>
          </a:p>
          <a:p>
            <a:pPr marL="0" indent="0">
              <a:buNone/>
            </a:pPr>
            <a:r>
              <a:rPr lang="en-US" b="0" dirty="0"/>
              <a:t>2. Ask students to explain their understanding of the text. </a:t>
            </a:r>
          </a:p>
          <a:p>
            <a:pPr marL="0" indent="0">
              <a:buNone/>
            </a:pPr>
            <a:r>
              <a:rPr lang="en-US" b="0" dirty="0"/>
              <a:t>3. Work through the callouts.</a:t>
            </a:r>
          </a:p>
          <a:p>
            <a:pPr marL="0" indent="0">
              <a:buNone/>
            </a:pPr>
            <a:r>
              <a:rPr lang="en-US" b="0" dirty="0"/>
              <a:t>4. Allow for any further questions.</a:t>
            </a:r>
          </a:p>
          <a:p>
            <a:pPr marL="0" indent="0">
              <a:buNone/>
            </a:pPr>
            <a:r>
              <a:rPr lang="en-US" b="0" dirty="0"/>
              <a:t>5. Hide the model answer from view.</a:t>
            </a:r>
          </a:p>
          <a:p>
            <a:pPr marL="0" indent="0">
              <a:buNone/>
            </a:pPr>
            <a:endParaRPr lang="en-US" b="0" dirty="0"/>
          </a:p>
        </p:txBody>
      </p:sp>
      <p:sp>
        <p:nvSpPr>
          <p:cNvPr id="4" name="Slide Number Placeholder 3"/>
          <p:cNvSpPr>
            <a:spLocks noGrp="1"/>
          </p:cNvSpPr>
          <p:nvPr>
            <p:ph type="sldNum" sz="quarter" idx="5"/>
          </p:nvPr>
        </p:nvSpPr>
        <p:spPr/>
        <p:txBody>
          <a:bodyPr/>
          <a:lstStyle/>
          <a:p>
            <a:fld id="{BEB2B9F1-BEA5-46A4-82CB-FA122D5E793D}" type="slidenum">
              <a:rPr lang="en-GB" smtClean="0"/>
              <a:t>2</a:t>
            </a:fld>
            <a:endParaRPr lang="en-GB"/>
          </a:p>
        </p:txBody>
      </p:sp>
    </p:spTree>
    <p:extLst>
      <p:ext uri="{BB962C8B-B14F-4D97-AF65-F5344CB8AC3E}">
        <p14:creationId xmlns:p14="http://schemas.microsoft.com/office/powerpoint/2010/main" val="2686852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this is the Higher Tier version.</a:t>
            </a:r>
          </a:p>
          <a:p>
            <a:endParaRPr lang="en-US" dirty="0"/>
          </a:p>
          <a:p>
            <a:r>
              <a:rPr lang="en-US" b="1" dirty="0"/>
              <a:t>Timing: </a:t>
            </a:r>
            <a:r>
              <a:rPr lang="en-US" b="0" dirty="0"/>
              <a:t>10 minutes</a:t>
            </a:r>
          </a:p>
          <a:p>
            <a:endParaRPr lang="en-US" b="0" dirty="0"/>
          </a:p>
          <a:p>
            <a:r>
              <a:rPr lang="en-US" b="1" dirty="0"/>
              <a:t>Aim: </a:t>
            </a:r>
            <a:r>
              <a:rPr lang="en-US" b="0" dirty="0"/>
              <a:t>to examine a model answer and revisit key grammar concepts before writing.</a:t>
            </a:r>
          </a:p>
          <a:p>
            <a:endParaRPr lang="en-US" b="0" dirty="0"/>
          </a:p>
          <a:p>
            <a:r>
              <a:rPr lang="en-US" b="1" dirty="0"/>
              <a:t>Procedure:</a:t>
            </a:r>
          </a:p>
          <a:p>
            <a:pPr marL="0" indent="0">
              <a:buNone/>
            </a:pPr>
            <a:r>
              <a:rPr lang="en-US" b="0" dirty="0"/>
              <a:t>1. Students read through the text/ or selected students read out to the class. </a:t>
            </a:r>
          </a:p>
          <a:p>
            <a:pPr marL="0" indent="0">
              <a:buNone/>
            </a:pPr>
            <a:r>
              <a:rPr lang="en-US" b="0" dirty="0"/>
              <a:t>2. Ask students to explain their understanding of the text. </a:t>
            </a:r>
          </a:p>
          <a:p>
            <a:pPr marL="0" indent="0">
              <a:buNone/>
            </a:pPr>
            <a:r>
              <a:rPr lang="en-US" b="0" dirty="0"/>
              <a:t>3. Work through the callouts.</a:t>
            </a:r>
          </a:p>
          <a:p>
            <a:pPr marL="0" indent="0">
              <a:buNone/>
            </a:pPr>
            <a:r>
              <a:rPr lang="en-US" b="0" dirty="0"/>
              <a:t>4. Allow for any further questions.</a:t>
            </a:r>
          </a:p>
          <a:p>
            <a:pPr marL="0" indent="0">
              <a:buNone/>
            </a:pPr>
            <a:r>
              <a:rPr lang="en-US" b="0" dirty="0"/>
              <a:t>5. Hide the model answer from view.</a:t>
            </a:r>
          </a:p>
          <a:p>
            <a:endParaRPr lang="en-GB" dirty="0"/>
          </a:p>
        </p:txBody>
      </p:sp>
      <p:sp>
        <p:nvSpPr>
          <p:cNvPr id="4" name="Slide Number Placeholder 3"/>
          <p:cNvSpPr>
            <a:spLocks noGrp="1"/>
          </p:cNvSpPr>
          <p:nvPr>
            <p:ph type="sldNum" sz="quarter" idx="5"/>
          </p:nvPr>
        </p:nvSpPr>
        <p:spPr/>
        <p:txBody>
          <a:bodyPr/>
          <a:lstStyle/>
          <a:p>
            <a:fld id="{BEB2B9F1-BEA5-46A4-82CB-FA122D5E793D}" type="slidenum">
              <a:rPr lang="en-GB" smtClean="0"/>
              <a:t>3</a:t>
            </a:fld>
            <a:endParaRPr lang="en-GB"/>
          </a:p>
        </p:txBody>
      </p:sp>
    </p:spTree>
    <p:extLst>
      <p:ext uri="{BB962C8B-B14F-4D97-AF65-F5344CB8AC3E}">
        <p14:creationId xmlns:p14="http://schemas.microsoft.com/office/powerpoint/2010/main" val="3933134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Timing: 35-40 mins</a:t>
            </a:r>
          </a:p>
          <a:p>
            <a:endParaRPr lang="en-US" b="1" dirty="0"/>
          </a:p>
          <a:p>
            <a:r>
              <a:rPr lang="en-US" b="1" dirty="0"/>
              <a:t>Aim: </a:t>
            </a:r>
            <a:r>
              <a:rPr lang="en-US" b="0" dirty="0"/>
              <a:t>to </a:t>
            </a:r>
            <a:r>
              <a:rPr lang="en-US" b="0" dirty="0" err="1"/>
              <a:t>practise</a:t>
            </a:r>
            <a:r>
              <a:rPr lang="en-US" b="0" dirty="0"/>
              <a:t> writing in controlled conditions.</a:t>
            </a:r>
          </a:p>
          <a:p>
            <a:endParaRPr lang="en-US" b="0" dirty="0"/>
          </a:p>
          <a:p>
            <a:r>
              <a:rPr lang="en-US" b="1" dirty="0"/>
              <a:t>Procedure</a:t>
            </a:r>
            <a:r>
              <a:rPr lang="en-US" b="0" dirty="0"/>
              <a:t>:</a:t>
            </a:r>
          </a:p>
          <a:p>
            <a:pPr marL="228600" indent="-228600">
              <a:buAutoNum type="arabicPeriod"/>
            </a:pPr>
            <a:r>
              <a:rPr lang="en-US" b="0" dirty="0"/>
              <a:t>Students have their plans (prepared from last week’s homework) in view. </a:t>
            </a:r>
          </a:p>
          <a:p>
            <a:pPr marL="228600" indent="-228600">
              <a:buAutoNum type="arabicPeriod"/>
            </a:pPr>
            <a:r>
              <a:rPr lang="en-US" b="0" dirty="0"/>
              <a:t>Students write their responses to the question and submit at the end of the lesson.</a:t>
            </a:r>
          </a:p>
          <a:p>
            <a:pPr marL="0" indent="0">
              <a:buNone/>
            </a:pPr>
            <a:endParaRPr lang="en-GB" b="1" dirty="0"/>
          </a:p>
        </p:txBody>
      </p:sp>
      <p:sp>
        <p:nvSpPr>
          <p:cNvPr id="4" name="Slide Number Placeholder 3"/>
          <p:cNvSpPr>
            <a:spLocks noGrp="1"/>
          </p:cNvSpPr>
          <p:nvPr>
            <p:ph type="sldNum" sz="quarter" idx="5"/>
          </p:nvPr>
        </p:nvSpPr>
        <p:spPr/>
        <p:txBody>
          <a:bodyPr/>
          <a:lstStyle/>
          <a:p>
            <a:fld id="{BEB2B9F1-BEA5-46A4-82CB-FA122D5E793D}" type="slidenum">
              <a:rPr lang="en-GB" smtClean="0"/>
              <a:t>4</a:t>
            </a:fld>
            <a:endParaRPr lang="en-GB"/>
          </a:p>
        </p:txBody>
      </p:sp>
    </p:spTree>
    <p:extLst>
      <p:ext uri="{BB962C8B-B14F-4D97-AF65-F5344CB8AC3E}">
        <p14:creationId xmlns:p14="http://schemas.microsoft.com/office/powerpoint/2010/main" val="430635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b="1" dirty="0"/>
              <a:t>Timing: 1 minute</a:t>
            </a:r>
            <a:br>
              <a:rPr lang="en-US" dirty="0"/>
            </a:br>
            <a:br>
              <a:rPr lang="en-US" b="1" dirty="0"/>
            </a:br>
            <a:r>
              <a:rPr lang="en-US" b="1" dirty="0"/>
              <a:t>Aim: </a:t>
            </a:r>
            <a:r>
              <a:rPr lang="en-US" b="0" dirty="0"/>
              <a:t>to remind students of the vocabulary they are learning and revisiting this week.</a:t>
            </a:r>
            <a:br>
              <a:rPr lang="en-US" b="0" dirty="0"/>
            </a:br>
            <a:br>
              <a:rPr lang="en-US" b="0" dirty="0"/>
            </a:br>
            <a:r>
              <a:rPr lang="en-US" b="1" dirty="0"/>
              <a:t>Procedure:</a:t>
            </a:r>
            <a:br>
              <a:rPr lang="en-US" b="1" dirty="0"/>
            </a:br>
            <a:r>
              <a:rPr lang="en-US" b="0" dirty="0"/>
              <a:t>1. Display the slide. Explain the tasks.</a:t>
            </a:r>
            <a:br>
              <a:rPr lang="en-US" b="0" dirty="0"/>
            </a:br>
            <a:r>
              <a:rPr lang="en-US" b="0" dirty="0"/>
              <a:t>2. Post this slide or its information for students, using the usual school system for this.</a:t>
            </a:r>
            <a:br>
              <a:rPr lang="en-US" dirty="0"/>
            </a:br>
            <a:endParaRPr lang="en-US" dirty="0"/>
          </a:p>
          <a:p>
            <a:pPr marL="0" lvl="0" indent="0" algn="l" rtl="0">
              <a:lnSpc>
                <a:spcPct val="100000"/>
              </a:lnSpc>
              <a:spcBef>
                <a:spcPts val="0"/>
              </a:spcBef>
              <a:spcAft>
                <a:spcPts val="0"/>
              </a:spcAft>
              <a:buSzPts val="1400"/>
              <a:buNone/>
            </a:pPr>
            <a:r>
              <a:rPr lang="en-US" b="1" dirty="0"/>
              <a:t>Notes</a:t>
            </a:r>
            <a:r>
              <a:rPr lang="en-US" dirty="0"/>
              <a:t>: </a:t>
            </a:r>
            <a:br>
              <a:rPr lang="en-US" dirty="0"/>
            </a:br>
            <a:r>
              <a:rPr lang="en-US" dirty="0"/>
              <a:t>A regular feature of the scheme of work (as for KS3) is that students spend time learning the vocabulary for the following week’s lessons. This can be done using any platform. We provide the words on Quizlet. Most lists are also available (free to all schools, not just subscribers) on </a:t>
            </a:r>
            <a:r>
              <a:rPr lang="en-US" dirty="0" err="1"/>
              <a:t>LanguageNut</a:t>
            </a:r>
            <a:r>
              <a:rPr lang="en-US" dirty="0"/>
              <a:t>. Teachers may of course create their own versions of vocabulary learning activities in any of the different platforms available.</a:t>
            </a:r>
            <a:br>
              <a:rPr lang="en-US" dirty="0"/>
            </a:br>
            <a:br>
              <a:rPr lang="en-US" dirty="0"/>
            </a:br>
            <a:r>
              <a:rPr lang="en-US" dirty="0"/>
              <a:t>At KS4, there are several sets for learning/revisiting:</a:t>
            </a:r>
            <a:br>
              <a:rPr lang="en-US" dirty="0"/>
            </a:br>
            <a:r>
              <a:rPr lang="en-US" dirty="0"/>
              <a:t>1. The new vocabulary for the following week.</a:t>
            </a:r>
            <a:br>
              <a:rPr lang="en-US" dirty="0"/>
            </a:br>
            <a:r>
              <a:rPr lang="en-US" dirty="0"/>
              <a:t>2. The systematic revisiting (at +3 and +9 weekly intervals) of new vocabulary.</a:t>
            </a:r>
            <a:br>
              <a:rPr lang="en-US" dirty="0"/>
            </a:br>
            <a:r>
              <a:rPr lang="en-US" dirty="0"/>
              <a:t>3. The revisited thematic vocabulary (from KS3 SOW) assigned to the week.</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In the KS4 SOW every word from the GCSE vocabulary list has been tracked to ensure that:</a:t>
            </a:r>
            <a:br>
              <a:rPr lang="en-US" dirty="0"/>
            </a:br>
            <a:r>
              <a:rPr lang="en-US" dirty="0"/>
              <a:t>1. New words are </a:t>
            </a:r>
            <a:r>
              <a:rPr lang="en-US" b="1" dirty="0"/>
              <a:t>introduced, revisited twice </a:t>
            </a:r>
            <a:r>
              <a:rPr lang="en-US" dirty="0"/>
              <a:t>at intervals during the course, and </a:t>
            </a:r>
            <a:r>
              <a:rPr lang="en-US" b="1" dirty="0"/>
              <a:t>once again </a:t>
            </a:r>
            <a:r>
              <a:rPr lang="en-US" dirty="0"/>
              <a:t>during the final 9-week revision phase.</a:t>
            </a:r>
            <a:br>
              <a:rPr lang="en-US" dirty="0"/>
            </a:br>
            <a:r>
              <a:rPr lang="en-US" dirty="0"/>
              <a:t>2. KS3 revisited thematic vocabulary is </a:t>
            </a:r>
            <a:r>
              <a:rPr lang="en-US" b="1" dirty="0"/>
              <a:t>revisited twice </a:t>
            </a:r>
            <a:r>
              <a:rPr lang="en-US" dirty="0"/>
              <a:t>during the course, and </a:t>
            </a:r>
            <a:r>
              <a:rPr lang="en-US" b="1" dirty="0"/>
              <a:t>once again</a:t>
            </a:r>
            <a:r>
              <a:rPr lang="en-US" dirty="0"/>
              <a:t> during the final 9-week revision phase.</a:t>
            </a:r>
            <a:br>
              <a:rPr lang="en-US" dirty="0"/>
            </a:br>
            <a:r>
              <a:rPr lang="en-US" dirty="0"/>
              <a:t>3. KS3 function words (listed as R(</a:t>
            </a:r>
            <a:r>
              <a:rPr lang="en-US" dirty="0" err="1"/>
              <a:t>equired</a:t>
            </a:r>
            <a:r>
              <a:rPr lang="en-US" dirty="0"/>
              <a:t>) on Annex E of the GCSE Subject Content are all </a:t>
            </a:r>
            <a:r>
              <a:rPr lang="en-US" b="1" dirty="0"/>
              <a:t>revisited multiple times </a:t>
            </a:r>
            <a:r>
              <a:rPr lang="en-US" dirty="0"/>
              <a:t>(Column D on the KS4 SOW) and the revisits are also tracked on the KS4 Vocabulary tracker.</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We anticipate that students will spend on average 2 hours on homework per week at KS4.  </a:t>
            </a:r>
            <a:br>
              <a:rPr lang="en-US" dirty="0"/>
            </a:br>
            <a:r>
              <a:rPr lang="en-US" dirty="0"/>
              <a:t>As a general rule, one hour would be assigned to vocabulary learning (and ideally this time will be spread across the week). The aim at KS3 was to establish a ‘little and often’ approach to vocabulary learning, using an app to facilitate this. This learning habit will hopefully continue into KS4. The 2</a:t>
            </a:r>
            <a:r>
              <a:rPr lang="en-US" baseline="30000" dirty="0"/>
              <a:t>nd</a:t>
            </a:r>
            <a:r>
              <a:rPr lang="en-US" dirty="0"/>
              <a:t> hour will generally include additional reading, listening, speaking tasks. Teachers will be best placed to decide whether to include extended writing tasks for homework. However, given the availability of online translation tools and the strong temptation to use them, such tasks </a:t>
            </a:r>
            <a:r>
              <a:rPr lang="en-US" i="1" dirty="0"/>
              <a:t>might</a:t>
            </a:r>
            <a:r>
              <a:rPr lang="en-US" dirty="0"/>
              <a:t> best be undertaken in class, where teachers can replicate the conditions for written language production that will apply for students at GCSE.</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813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pic>
        <p:nvPicPr>
          <p:cNvPr id="5" name="Picture 4" descr="Shape&#10;&#10;Description automatically generated">
            <a:extLst>
              <a:ext uri="{FF2B5EF4-FFF2-40B4-BE49-F238E27FC236}">
                <a16:creationId xmlns:a16="http://schemas.microsoft.com/office/drawing/2014/main" id="{62571446-7954-414E-9DB8-BF1D362188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descr="Map&#10;&#10;Description automatically generated">
            <a:extLst>
              <a:ext uri="{FF2B5EF4-FFF2-40B4-BE49-F238E27FC236}">
                <a16:creationId xmlns:a16="http://schemas.microsoft.com/office/drawing/2014/main" id="{3141575F-F2C1-4566-A851-BE20CB6C511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83630" y="161531"/>
            <a:ext cx="921940" cy="1180730"/>
          </a:xfrm>
          <a:prstGeom prst="rect">
            <a:avLst/>
          </a:prstGeom>
        </p:spPr>
      </p:pic>
      <p:pic>
        <p:nvPicPr>
          <p:cNvPr id="10" name="Picture 9">
            <a:extLst>
              <a:ext uri="{FF2B5EF4-FFF2-40B4-BE49-F238E27FC236}">
                <a16:creationId xmlns:a16="http://schemas.microsoft.com/office/drawing/2014/main" id="{8467F76C-DA5B-49DF-A177-918DB6A6C2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1478" y="6483598"/>
            <a:ext cx="2274092" cy="212871"/>
          </a:xfrm>
          <a:prstGeom prst="rect">
            <a:avLst/>
          </a:prstGeom>
        </p:spPr>
      </p:pic>
      <p:sp>
        <p:nvSpPr>
          <p:cNvPr id="15" name="Text Placeholder 14">
            <a:extLst>
              <a:ext uri="{FF2B5EF4-FFF2-40B4-BE49-F238E27FC236}">
                <a16:creationId xmlns:a16="http://schemas.microsoft.com/office/drawing/2014/main" id="{7FFCC4F5-9CCC-4717-BE70-2F72AABF9B18}"/>
              </a:ext>
            </a:extLst>
          </p:cNvPr>
          <p:cNvSpPr>
            <a:spLocks noGrp="1"/>
          </p:cNvSpPr>
          <p:nvPr>
            <p:ph type="body" sz="quarter" idx="12"/>
          </p:nvPr>
        </p:nvSpPr>
        <p:spPr>
          <a:xfrm>
            <a:off x="363538" y="5329486"/>
            <a:ext cx="2974975" cy="1154112"/>
          </a:xfrm>
        </p:spPr>
        <p:txBody>
          <a:bodyPr>
            <a:normAutofit/>
          </a:bodyPr>
          <a:lstStyle>
            <a:lvl1pPr marL="0" indent="0">
              <a:buNone/>
              <a:defRPr sz="2400">
                <a:solidFill>
                  <a:schemeClr val="bg1"/>
                </a:solidFill>
              </a:defRPr>
            </a:lvl1pPr>
          </a:lstStyle>
          <a:p>
            <a:pPr lvl="0"/>
            <a:r>
              <a:rPr lang="en-US"/>
              <a:t>Click to edit Master text styles</a:t>
            </a:r>
          </a:p>
        </p:txBody>
      </p:sp>
      <p:sp>
        <p:nvSpPr>
          <p:cNvPr id="17" name="Text Placeholder 16">
            <a:extLst>
              <a:ext uri="{FF2B5EF4-FFF2-40B4-BE49-F238E27FC236}">
                <a16:creationId xmlns:a16="http://schemas.microsoft.com/office/drawing/2014/main" id="{2B2FBAE8-A440-4E2A-AF34-22068D446A49}"/>
              </a:ext>
            </a:extLst>
          </p:cNvPr>
          <p:cNvSpPr>
            <a:spLocks noGrp="1"/>
          </p:cNvSpPr>
          <p:nvPr>
            <p:ph type="body" sz="quarter" idx="13" hasCustomPrompt="1"/>
          </p:nvPr>
        </p:nvSpPr>
        <p:spPr>
          <a:xfrm>
            <a:off x="363538" y="2796466"/>
            <a:ext cx="4864546" cy="479394"/>
          </a:xfrm>
        </p:spPr>
        <p:txBody>
          <a:bodyPr/>
          <a:lstStyle>
            <a:lvl1pPr marL="0" indent="0">
              <a:buNone/>
              <a:defRPr>
                <a:solidFill>
                  <a:schemeClr val="bg1"/>
                </a:solidFill>
              </a:defRPr>
            </a:lvl1pPr>
          </a:lstStyle>
          <a:p>
            <a:pPr lvl="0"/>
            <a:r>
              <a:rPr lang="en-US" dirty="0"/>
              <a:t>Click to Edit Subtitle</a:t>
            </a:r>
          </a:p>
        </p:txBody>
      </p:sp>
      <p:sp>
        <p:nvSpPr>
          <p:cNvPr id="19" name="Text Placeholder 18">
            <a:extLst>
              <a:ext uri="{FF2B5EF4-FFF2-40B4-BE49-F238E27FC236}">
                <a16:creationId xmlns:a16="http://schemas.microsoft.com/office/drawing/2014/main" id="{1555EDF1-BA5E-4B1D-BBC1-D461B67A8489}"/>
              </a:ext>
            </a:extLst>
          </p:cNvPr>
          <p:cNvSpPr>
            <a:spLocks noGrp="1"/>
          </p:cNvSpPr>
          <p:nvPr>
            <p:ph type="body" sz="quarter" idx="14" hasCustomPrompt="1"/>
          </p:nvPr>
        </p:nvSpPr>
        <p:spPr>
          <a:xfrm>
            <a:off x="363538" y="1952625"/>
            <a:ext cx="6640512" cy="844550"/>
          </a:xfrm>
        </p:spPr>
        <p:txBody>
          <a:bodyPr>
            <a:normAutofit/>
          </a:bodyPr>
          <a:lstStyle>
            <a:lvl1pPr marL="0" indent="0">
              <a:buNone/>
              <a:defRPr sz="5400" b="1">
                <a:solidFill>
                  <a:schemeClr val="bg1"/>
                </a:solidFill>
              </a:defRPr>
            </a:lvl1pPr>
          </a:lstStyle>
          <a:p>
            <a:pPr lvl="0"/>
            <a:r>
              <a:rPr lang="en-US" dirty="0"/>
              <a:t>Click to Edit Title</a:t>
            </a:r>
          </a:p>
        </p:txBody>
      </p:sp>
    </p:spTree>
    <p:extLst>
      <p:ext uri="{BB962C8B-B14F-4D97-AF65-F5344CB8AC3E}">
        <p14:creationId xmlns:p14="http://schemas.microsoft.com/office/powerpoint/2010/main" val="62638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loss_Box_Only">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66587BCE-A7F1-4179-89F8-239871931767}"/>
              </a:ext>
            </a:extLst>
          </p:cNvPr>
          <p:cNvSpPr>
            <a:spLocks noGrp="1"/>
          </p:cNvSpPr>
          <p:nvPr>
            <p:ph type="body" sz="quarter" idx="11" hasCustomPrompt="1"/>
          </p:nvPr>
        </p:nvSpPr>
        <p:spPr>
          <a:xfrm>
            <a:off x="3544261" y="1951024"/>
            <a:ext cx="4826664" cy="2645545"/>
          </a:xfrm>
          <a:prstGeom prst="roundRect">
            <a:avLst/>
          </a:prstGeom>
          <a:solidFill>
            <a:schemeClr val="tx2"/>
          </a:solidFill>
        </p:spPr>
        <p:txBody>
          <a:bodyPr/>
          <a:lstStyle>
            <a:lvl1pPr marL="0" indent="0">
              <a:buNone/>
              <a:defRPr>
                <a:solidFill>
                  <a:srgbClr val="3D3C3C"/>
                </a:solidFill>
              </a:defRPr>
            </a:lvl1pPr>
            <a:lvl2pPr marL="457200" indent="0">
              <a:buNone/>
              <a:defRPr>
                <a:solidFill>
                  <a:srgbClr val="3D3C3C"/>
                </a:solidFill>
              </a:defRPr>
            </a:lvl2pPr>
            <a:lvl3pPr marL="914400" indent="0">
              <a:buNone/>
              <a:defRPr>
                <a:solidFill>
                  <a:srgbClr val="3D3C3C"/>
                </a:solidFill>
              </a:defRPr>
            </a:lvl3pPr>
            <a:lvl4pPr marL="1371600" indent="0">
              <a:buNone/>
              <a:defRPr>
                <a:solidFill>
                  <a:srgbClr val="3D3C3C"/>
                </a:solidFill>
              </a:defRPr>
            </a:lvl4pPr>
            <a:lvl5pPr marL="1828800" indent="0">
              <a:buNone/>
              <a:defRPr>
                <a:solidFill>
                  <a:srgbClr val="3D3C3C"/>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152624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_&amp;_Chart">
    <p:spTree>
      <p:nvGrpSpPr>
        <p:cNvPr id="1" name=""/>
        <p:cNvGrpSpPr/>
        <p:nvPr/>
      </p:nvGrpSpPr>
      <p:grpSpPr>
        <a:xfrm>
          <a:off x="0" y="0"/>
          <a:ext cx="0" cy="0"/>
          <a:chOff x="0" y="0"/>
          <a:chExt cx="0" cy="0"/>
        </a:xfrm>
      </p:grpSpPr>
      <p:sp>
        <p:nvSpPr>
          <p:cNvPr id="3" name="Chart Placeholder 2">
            <a:extLst>
              <a:ext uri="{FF2B5EF4-FFF2-40B4-BE49-F238E27FC236}">
                <a16:creationId xmlns:a16="http://schemas.microsoft.com/office/drawing/2014/main" id="{4126FFC4-E941-4B9B-8000-255A16B39787}"/>
              </a:ext>
            </a:extLst>
          </p:cNvPr>
          <p:cNvSpPr>
            <a:spLocks noGrp="1"/>
          </p:cNvSpPr>
          <p:nvPr>
            <p:ph type="chart" sz="quarter" idx="10" hasCustomPrompt="1"/>
          </p:nvPr>
        </p:nvSpPr>
        <p:spPr>
          <a:xfrm>
            <a:off x="534193" y="1260306"/>
            <a:ext cx="11123613" cy="4687887"/>
          </a:xfrm>
        </p:spPr>
        <p:txBody>
          <a:bodyPr>
            <a:normAutofit/>
          </a:bodyPr>
          <a:lstStyle>
            <a:lvl1pPr>
              <a:defRPr sz="2400"/>
            </a:lvl1pPr>
          </a:lstStyle>
          <a:p>
            <a:r>
              <a:rPr lang="en-GB" dirty="0"/>
              <a:t>Click icon to edit chart</a:t>
            </a:r>
          </a:p>
        </p:txBody>
      </p:sp>
      <p:sp>
        <p:nvSpPr>
          <p:cNvPr id="5" name="Title 3">
            <a:extLst>
              <a:ext uri="{FF2B5EF4-FFF2-40B4-BE49-F238E27FC236}">
                <a16:creationId xmlns:a16="http://schemas.microsoft.com/office/drawing/2014/main" id="{50B88E75-CE60-479E-AE59-FAAE8CABA43B}"/>
              </a:ext>
            </a:extLst>
          </p:cNvPr>
          <p:cNvSpPr>
            <a:spLocks noGrp="1"/>
          </p:cNvSpPr>
          <p:nvPr>
            <p:ph type="title" hasCustomPrompt="1"/>
          </p:nvPr>
        </p:nvSpPr>
        <p:spPr>
          <a:xfrm>
            <a:off x="0" y="213557"/>
            <a:ext cx="4427580" cy="647577"/>
          </a:xfrm>
          <a:prstGeom prst="rect">
            <a:avLst/>
          </a:prstGeom>
          <a:blipFill>
            <a:blip r:embed="rId2">
              <a:extLst>
                <a:ext uri="{28A0092B-C50C-407E-A947-70E740481C1C}">
                  <a14:useLocalDpi xmlns:a14="http://schemas.microsoft.com/office/drawing/2010/main" val="0"/>
                </a:ext>
              </a:extLst>
            </a:blip>
            <a:stretch>
              <a:fillRect/>
            </a:stretch>
          </a:blipFill>
        </p:spPr>
        <p:txBody>
          <a:bodyPr anchor="t" anchorCtr="0">
            <a:normAutofit/>
          </a:bodyPr>
          <a:lstStyle>
            <a:lvl1pPr>
              <a:defRPr sz="3200" b="1">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3236124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_Only">
    <p:spTree>
      <p:nvGrpSpPr>
        <p:cNvPr id="1" name=""/>
        <p:cNvGrpSpPr/>
        <p:nvPr/>
      </p:nvGrpSpPr>
      <p:grpSpPr>
        <a:xfrm>
          <a:off x="0" y="0"/>
          <a:ext cx="0" cy="0"/>
          <a:chOff x="0" y="0"/>
          <a:chExt cx="0" cy="0"/>
        </a:xfrm>
      </p:grpSpPr>
      <p:sp>
        <p:nvSpPr>
          <p:cNvPr id="3" name="Chart Placeholder 2">
            <a:extLst>
              <a:ext uri="{FF2B5EF4-FFF2-40B4-BE49-F238E27FC236}">
                <a16:creationId xmlns:a16="http://schemas.microsoft.com/office/drawing/2014/main" id="{4126FFC4-E941-4B9B-8000-255A16B39787}"/>
              </a:ext>
            </a:extLst>
          </p:cNvPr>
          <p:cNvSpPr>
            <a:spLocks noGrp="1"/>
          </p:cNvSpPr>
          <p:nvPr>
            <p:ph type="chart" sz="quarter" idx="10" hasCustomPrompt="1"/>
          </p:nvPr>
        </p:nvSpPr>
        <p:spPr>
          <a:xfrm>
            <a:off x="558800" y="461639"/>
            <a:ext cx="11123613" cy="5433134"/>
          </a:xfrm>
        </p:spPr>
        <p:txBody>
          <a:bodyPr/>
          <a:lstStyle>
            <a:lvl1pPr>
              <a:defRPr/>
            </a:lvl1pPr>
          </a:lstStyle>
          <a:p>
            <a:r>
              <a:rPr lang="en-GB" dirty="0"/>
              <a:t>Click icon to edit chart</a:t>
            </a:r>
          </a:p>
        </p:txBody>
      </p:sp>
    </p:spTree>
    <p:extLst>
      <p:ext uri="{BB962C8B-B14F-4D97-AF65-F5344CB8AC3E}">
        <p14:creationId xmlns:p14="http://schemas.microsoft.com/office/powerpoint/2010/main" val="4090509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_&amp;_Numbers">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36ABA6E-0756-48F7-A625-8EA2220E6265}"/>
              </a:ext>
            </a:extLst>
          </p:cNvPr>
          <p:cNvSpPr>
            <a:spLocks noGrp="1"/>
          </p:cNvSpPr>
          <p:nvPr>
            <p:ph type="body" sz="quarter" idx="14" hasCustomPrompt="1"/>
          </p:nvPr>
        </p:nvSpPr>
        <p:spPr>
          <a:xfrm>
            <a:off x="1099128" y="1707156"/>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1</a:t>
            </a:r>
          </a:p>
        </p:txBody>
      </p:sp>
      <p:sp>
        <p:nvSpPr>
          <p:cNvPr id="56" name="Text Placeholder 15">
            <a:extLst>
              <a:ext uri="{FF2B5EF4-FFF2-40B4-BE49-F238E27FC236}">
                <a16:creationId xmlns:a16="http://schemas.microsoft.com/office/drawing/2014/main" id="{F06B0192-1A5A-4B80-AF1C-5C776E39E9D1}"/>
              </a:ext>
            </a:extLst>
          </p:cNvPr>
          <p:cNvSpPr>
            <a:spLocks noGrp="1"/>
          </p:cNvSpPr>
          <p:nvPr>
            <p:ph type="body" sz="quarter" idx="43" hasCustomPrompt="1"/>
          </p:nvPr>
        </p:nvSpPr>
        <p:spPr>
          <a:xfrm>
            <a:off x="1082563" y="2754077"/>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2</a:t>
            </a:r>
          </a:p>
        </p:txBody>
      </p:sp>
      <p:sp>
        <p:nvSpPr>
          <p:cNvPr id="57" name="Text Placeholder 15">
            <a:extLst>
              <a:ext uri="{FF2B5EF4-FFF2-40B4-BE49-F238E27FC236}">
                <a16:creationId xmlns:a16="http://schemas.microsoft.com/office/drawing/2014/main" id="{E0221A15-F26C-497D-8296-4787B600AC25}"/>
              </a:ext>
            </a:extLst>
          </p:cNvPr>
          <p:cNvSpPr>
            <a:spLocks noGrp="1"/>
          </p:cNvSpPr>
          <p:nvPr>
            <p:ph type="body" sz="quarter" idx="44" hasCustomPrompt="1"/>
          </p:nvPr>
        </p:nvSpPr>
        <p:spPr>
          <a:xfrm>
            <a:off x="1075937" y="3860634"/>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3</a:t>
            </a:r>
          </a:p>
        </p:txBody>
      </p:sp>
      <p:sp>
        <p:nvSpPr>
          <p:cNvPr id="58" name="Text Placeholder 15">
            <a:extLst>
              <a:ext uri="{FF2B5EF4-FFF2-40B4-BE49-F238E27FC236}">
                <a16:creationId xmlns:a16="http://schemas.microsoft.com/office/drawing/2014/main" id="{9D6B932B-8B45-4FFA-BDD8-9AB30FB5BCB4}"/>
              </a:ext>
            </a:extLst>
          </p:cNvPr>
          <p:cNvSpPr>
            <a:spLocks noGrp="1"/>
          </p:cNvSpPr>
          <p:nvPr>
            <p:ph type="body" sz="quarter" idx="45" hasCustomPrompt="1"/>
          </p:nvPr>
        </p:nvSpPr>
        <p:spPr>
          <a:xfrm>
            <a:off x="1089189" y="5076521"/>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4</a:t>
            </a:r>
          </a:p>
        </p:txBody>
      </p:sp>
      <p:sp>
        <p:nvSpPr>
          <p:cNvPr id="59" name="Text Placeholder 15">
            <a:extLst>
              <a:ext uri="{FF2B5EF4-FFF2-40B4-BE49-F238E27FC236}">
                <a16:creationId xmlns:a16="http://schemas.microsoft.com/office/drawing/2014/main" id="{C27C6324-C464-44F5-B791-ACE63B3AC4C7}"/>
              </a:ext>
            </a:extLst>
          </p:cNvPr>
          <p:cNvSpPr>
            <a:spLocks noGrp="1"/>
          </p:cNvSpPr>
          <p:nvPr>
            <p:ph type="body" sz="quarter" idx="46" hasCustomPrompt="1"/>
          </p:nvPr>
        </p:nvSpPr>
        <p:spPr>
          <a:xfrm>
            <a:off x="6608720" y="1720408"/>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5</a:t>
            </a:r>
          </a:p>
        </p:txBody>
      </p:sp>
      <p:sp>
        <p:nvSpPr>
          <p:cNvPr id="60" name="Text Placeholder 15">
            <a:extLst>
              <a:ext uri="{FF2B5EF4-FFF2-40B4-BE49-F238E27FC236}">
                <a16:creationId xmlns:a16="http://schemas.microsoft.com/office/drawing/2014/main" id="{0A13D7AE-E34F-4CDB-AAF4-C132357CC515}"/>
              </a:ext>
            </a:extLst>
          </p:cNvPr>
          <p:cNvSpPr>
            <a:spLocks noGrp="1"/>
          </p:cNvSpPr>
          <p:nvPr>
            <p:ph type="body" sz="quarter" idx="47" hasCustomPrompt="1"/>
          </p:nvPr>
        </p:nvSpPr>
        <p:spPr>
          <a:xfrm>
            <a:off x="6592155" y="2767329"/>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6</a:t>
            </a:r>
          </a:p>
        </p:txBody>
      </p:sp>
      <p:sp>
        <p:nvSpPr>
          <p:cNvPr id="61" name="Text Placeholder 15">
            <a:extLst>
              <a:ext uri="{FF2B5EF4-FFF2-40B4-BE49-F238E27FC236}">
                <a16:creationId xmlns:a16="http://schemas.microsoft.com/office/drawing/2014/main" id="{964E7422-ADB1-4670-A633-1C8F2D04D799}"/>
              </a:ext>
            </a:extLst>
          </p:cNvPr>
          <p:cNvSpPr>
            <a:spLocks noGrp="1"/>
          </p:cNvSpPr>
          <p:nvPr>
            <p:ph type="body" sz="quarter" idx="48" hasCustomPrompt="1"/>
          </p:nvPr>
        </p:nvSpPr>
        <p:spPr>
          <a:xfrm>
            <a:off x="6585529" y="3873886"/>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7</a:t>
            </a:r>
          </a:p>
        </p:txBody>
      </p:sp>
      <p:sp>
        <p:nvSpPr>
          <p:cNvPr id="62" name="Text Placeholder 15">
            <a:extLst>
              <a:ext uri="{FF2B5EF4-FFF2-40B4-BE49-F238E27FC236}">
                <a16:creationId xmlns:a16="http://schemas.microsoft.com/office/drawing/2014/main" id="{C3ECA795-2EFA-4A36-949F-E8B4DE4C8419}"/>
              </a:ext>
            </a:extLst>
          </p:cNvPr>
          <p:cNvSpPr>
            <a:spLocks noGrp="1"/>
          </p:cNvSpPr>
          <p:nvPr>
            <p:ph type="body" sz="quarter" idx="49" hasCustomPrompt="1"/>
          </p:nvPr>
        </p:nvSpPr>
        <p:spPr>
          <a:xfrm>
            <a:off x="6598781" y="5089773"/>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8</a:t>
            </a:r>
          </a:p>
        </p:txBody>
      </p:sp>
      <p:sp>
        <p:nvSpPr>
          <p:cNvPr id="12" name="Title 3">
            <a:extLst>
              <a:ext uri="{FF2B5EF4-FFF2-40B4-BE49-F238E27FC236}">
                <a16:creationId xmlns:a16="http://schemas.microsoft.com/office/drawing/2014/main" id="{F8F179C9-7747-4DA5-BE58-0FD87A2A60B7}"/>
              </a:ext>
            </a:extLst>
          </p:cNvPr>
          <p:cNvSpPr>
            <a:spLocks noGrp="1"/>
          </p:cNvSpPr>
          <p:nvPr>
            <p:ph type="title" hasCustomPrompt="1"/>
          </p:nvPr>
        </p:nvSpPr>
        <p:spPr>
          <a:xfrm>
            <a:off x="0" y="213557"/>
            <a:ext cx="4427580" cy="647577"/>
          </a:xfrm>
          <a:prstGeom prst="rect">
            <a:avLst/>
          </a:prstGeom>
          <a:blipFill>
            <a:blip r:embed="rId2">
              <a:extLst>
                <a:ext uri="{28A0092B-C50C-407E-A947-70E740481C1C}">
                  <a14:useLocalDpi xmlns:a14="http://schemas.microsoft.com/office/drawing/2010/main" val="0"/>
                </a:ext>
              </a:extLst>
            </a:blip>
            <a:stretch>
              <a:fillRect/>
            </a:stretch>
          </a:blipFill>
        </p:spPr>
        <p:txBody>
          <a:bodyPr anchor="t" anchorCtr="0">
            <a:normAutofit/>
          </a:bodyPr>
          <a:lstStyle>
            <a:lvl1pPr>
              <a:defRPr sz="3200" b="1">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304041994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umbers_Only">
    <p:spTree>
      <p:nvGrpSpPr>
        <p:cNvPr id="1" name=""/>
        <p:cNvGrpSpPr/>
        <p:nvPr/>
      </p:nvGrpSpPr>
      <p:grpSpPr>
        <a:xfrm>
          <a:off x="0" y="0"/>
          <a:ext cx="0" cy="0"/>
          <a:chOff x="0" y="0"/>
          <a:chExt cx="0" cy="0"/>
        </a:xfrm>
      </p:grpSpPr>
      <p:sp>
        <p:nvSpPr>
          <p:cNvPr id="50" name="Text Placeholder 15">
            <a:extLst>
              <a:ext uri="{FF2B5EF4-FFF2-40B4-BE49-F238E27FC236}">
                <a16:creationId xmlns:a16="http://schemas.microsoft.com/office/drawing/2014/main" id="{E75A78C3-3EF9-4031-834A-4A152180ADEE}"/>
              </a:ext>
            </a:extLst>
          </p:cNvPr>
          <p:cNvSpPr>
            <a:spLocks noGrp="1"/>
          </p:cNvSpPr>
          <p:nvPr>
            <p:ph type="body" sz="quarter" idx="14" hasCustomPrompt="1"/>
          </p:nvPr>
        </p:nvSpPr>
        <p:spPr>
          <a:xfrm>
            <a:off x="1099128" y="1240017"/>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1</a:t>
            </a:r>
          </a:p>
        </p:txBody>
      </p:sp>
      <p:sp>
        <p:nvSpPr>
          <p:cNvPr id="51" name="Text Placeholder 15">
            <a:extLst>
              <a:ext uri="{FF2B5EF4-FFF2-40B4-BE49-F238E27FC236}">
                <a16:creationId xmlns:a16="http://schemas.microsoft.com/office/drawing/2014/main" id="{80C6423B-4D1B-4C13-B607-9F8641A841FE}"/>
              </a:ext>
            </a:extLst>
          </p:cNvPr>
          <p:cNvSpPr>
            <a:spLocks noGrp="1"/>
          </p:cNvSpPr>
          <p:nvPr>
            <p:ph type="body" sz="quarter" idx="43" hasCustomPrompt="1"/>
          </p:nvPr>
        </p:nvSpPr>
        <p:spPr>
          <a:xfrm>
            <a:off x="1082563" y="2286938"/>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2</a:t>
            </a:r>
          </a:p>
        </p:txBody>
      </p:sp>
      <p:sp>
        <p:nvSpPr>
          <p:cNvPr id="52" name="Text Placeholder 15">
            <a:extLst>
              <a:ext uri="{FF2B5EF4-FFF2-40B4-BE49-F238E27FC236}">
                <a16:creationId xmlns:a16="http://schemas.microsoft.com/office/drawing/2014/main" id="{33483B4E-89A7-4CAD-AB6E-9B7D9C1A8005}"/>
              </a:ext>
            </a:extLst>
          </p:cNvPr>
          <p:cNvSpPr>
            <a:spLocks noGrp="1"/>
          </p:cNvSpPr>
          <p:nvPr>
            <p:ph type="body" sz="quarter" idx="44" hasCustomPrompt="1"/>
          </p:nvPr>
        </p:nvSpPr>
        <p:spPr>
          <a:xfrm>
            <a:off x="1075937" y="3393495"/>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3</a:t>
            </a:r>
          </a:p>
        </p:txBody>
      </p:sp>
      <p:sp>
        <p:nvSpPr>
          <p:cNvPr id="53" name="Text Placeholder 15">
            <a:extLst>
              <a:ext uri="{FF2B5EF4-FFF2-40B4-BE49-F238E27FC236}">
                <a16:creationId xmlns:a16="http://schemas.microsoft.com/office/drawing/2014/main" id="{E024F041-31DA-4FF4-B7FC-4B081D82E4C3}"/>
              </a:ext>
            </a:extLst>
          </p:cNvPr>
          <p:cNvSpPr>
            <a:spLocks noGrp="1"/>
          </p:cNvSpPr>
          <p:nvPr>
            <p:ph type="body" sz="quarter" idx="45" hasCustomPrompt="1"/>
          </p:nvPr>
        </p:nvSpPr>
        <p:spPr>
          <a:xfrm>
            <a:off x="1089189" y="4609382"/>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4</a:t>
            </a:r>
          </a:p>
        </p:txBody>
      </p:sp>
      <p:sp>
        <p:nvSpPr>
          <p:cNvPr id="54" name="Text Placeholder 15">
            <a:extLst>
              <a:ext uri="{FF2B5EF4-FFF2-40B4-BE49-F238E27FC236}">
                <a16:creationId xmlns:a16="http://schemas.microsoft.com/office/drawing/2014/main" id="{DDBCC5C5-AE2D-4CEC-8340-38F909376B02}"/>
              </a:ext>
            </a:extLst>
          </p:cNvPr>
          <p:cNvSpPr>
            <a:spLocks noGrp="1"/>
          </p:cNvSpPr>
          <p:nvPr>
            <p:ph type="body" sz="quarter" idx="46" hasCustomPrompt="1"/>
          </p:nvPr>
        </p:nvSpPr>
        <p:spPr>
          <a:xfrm>
            <a:off x="6608720" y="1253269"/>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5</a:t>
            </a:r>
          </a:p>
        </p:txBody>
      </p:sp>
      <p:sp>
        <p:nvSpPr>
          <p:cNvPr id="55" name="Text Placeholder 15">
            <a:extLst>
              <a:ext uri="{FF2B5EF4-FFF2-40B4-BE49-F238E27FC236}">
                <a16:creationId xmlns:a16="http://schemas.microsoft.com/office/drawing/2014/main" id="{EE11F52F-BA8C-49A7-AB78-242ECCE09DAA}"/>
              </a:ext>
            </a:extLst>
          </p:cNvPr>
          <p:cNvSpPr>
            <a:spLocks noGrp="1"/>
          </p:cNvSpPr>
          <p:nvPr>
            <p:ph type="body" sz="quarter" idx="47" hasCustomPrompt="1"/>
          </p:nvPr>
        </p:nvSpPr>
        <p:spPr>
          <a:xfrm>
            <a:off x="6592155" y="2300190"/>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6</a:t>
            </a:r>
          </a:p>
        </p:txBody>
      </p:sp>
      <p:sp>
        <p:nvSpPr>
          <p:cNvPr id="56" name="Text Placeholder 15">
            <a:extLst>
              <a:ext uri="{FF2B5EF4-FFF2-40B4-BE49-F238E27FC236}">
                <a16:creationId xmlns:a16="http://schemas.microsoft.com/office/drawing/2014/main" id="{C88B6196-AD7E-4C72-A796-2011CA63D099}"/>
              </a:ext>
            </a:extLst>
          </p:cNvPr>
          <p:cNvSpPr>
            <a:spLocks noGrp="1"/>
          </p:cNvSpPr>
          <p:nvPr>
            <p:ph type="body" sz="quarter" idx="48" hasCustomPrompt="1"/>
          </p:nvPr>
        </p:nvSpPr>
        <p:spPr>
          <a:xfrm>
            <a:off x="6585529" y="3406747"/>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7</a:t>
            </a:r>
          </a:p>
        </p:txBody>
      </p:sp>
      <p:sp>
        <p:nvSpPr>
          <p:cNvPr id="57" name="Text Placeholder 15">
            <a:extLst>
              <a:ext uri="{FF2B5EF4-FFF2-40B4-BE49-F238E27FC236}">
                <a16:creationId xmlns:a16="http://schemas.microsoft.com/office/drawing/2014/main" id="{21A0D542-98BB-4D26-B7AD-027CB98AE0F9}"/>
              </a:ext>
            </a:extLst>
          </p:cNvPr>
          <p:cNvSpPr>
            <a:spLocks noGrp="1"/>
          </p:cNvSpPr>
          <p:nvPr>
            <p:ph type="body" sz="quarter" idx="49" hasCustomPrompt="1"/>
          </p:nvPr>
        </p:nvSpPr>
        <p:spPr>
          <a:xfrm>
            <a:off x="6598781" y="4622634"/>
            <a:ext cx="452582" cy="435679"/>
          </a:xfrm>
          <a:prstGeom prst="roundRect">
            <a:avLst/>
          </a:prstGeom>
          <a:solidFill>
            <a:srgbClr val="FFCC00"/>
          </a:solidFill>
          <a:effectLst>
            <a:outerShdw blurRad="50800" dist="38100" dir="5400000" algn="t" rotWithShape="0">
              <a:prstClr val="black">
                <a:alpha val="40000"/>
              </a:prstClr>
            </a:outerShdw>
          </a:effectLst>
        </p:spPr>
        <p:txBody>
          <a:bodyPr/>
          <a:lstStyle>
            <a:lvl1pPr algn="ctr">
              <a:defRPr b="1"/>
            </a:lvl1pPr>
          </a:lstStyle>
          <a:p>
            <a:pPr lvl="0"/>
            <a:r>
              <a:rPr lang="en-GB" dirty="0"/>
              <a:t>8</a:t>
            </a:r>
          </a:p>
        </p:txBody>
      </p:sp>
    </p:spTree>
    <p:extLst>
      <p:ext uri="{BB962C8B-B14F-4D97-AF65-F5344CB8AC3E}">
        <p14:creationId xmlns:p14="http://schemas.microsoft.com/office/powerpoint/2010/main" val="404162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_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0926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amp;_Tex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9AA6F7-5009-43DA-A5BA-A7357987A6E0}"/>
              </a:ext>
            </a:extLst>
          </p:cNvPr>
          <p:cNvSpPr>
            <a:spLocks noGrp="1"/>
          </p:cNvSpPr>
          <p:nvPr>
            <p:ph type="title" hasCustomPrompt="1"/>
          </p:nvPr>
        </p:nvSpPr>
        <p:spPr>
          <a:xfrm>
            <a:off x="0" y="213557"/>
            <a:ext cx="4427580" cy="647577"/>
          </a:xfrm>
          <a:prstGeom prst="rect">
            <a:avLst/>
          </a:prstGeom>
          <a:blipFill>
            <a:blip r:embed="rId2">
              <a:extLst>
                <a:ext uri="{28A0092B-C50C-407E-A947-70E740481C1C}">
                  <a14:useLocalDpi xmlns:a14="http://schemas.microsoft.com/office/drawing/2010/main" val="0"/>
                </a:ext>
              </a:extLst>
            </a:blip>
            <a:stretch>
              <a:fillRect/>
            </a:stretch>
          </a:blipFill>
        </p:spPr>
        <p:txBody>
          <a:bodyPr anchor="t" anchorCtr="0">
            <a:normAutofit/>
          </a:bodyPr>
          <a:lstStyle>
            <a:lvl1pPr>
              <a:defRPr sz="3200" b="1">
                <a:solidFill>
                  <a:schemeClr val="bg1"/>
                </a:solidFill>
              </a:defRPr>
            </a:lvl1pPr>
          </a:lstStyle>
          <a:p>
            <a:r>
              <a:rPr lang="en-US" dirty="0"/>
              <a:t>Click to Edit Title</a:t>
            </a:r>
            <a:endParaRPr lang="en-GB" dirty="0"/>
          </a:p>
        </p:txBody>
      </p:sp>
      <p:sp>
        <p:nvSpPr>
          <p:cNvPr id="9" name="Text Placeholder 8">
            <a:extLst>
              <a:ext uri="{FF2B5EF4-FFF2-40B4-BE49-F238E27FC236}">
                <a16:creationId xmlns:a16="http://schemas.microsoft.com/office/drawing/2014/main" id="{742799C8-81C0-4519-88E3-F9A241FAF10D}"/>
              </a:ext>
            </a:extLst>
          </p:cNvPr>
          <p:cNvSpPr>
            <a:spLocks noGrp="1"/>
          </p:cNvSpPr>
          <p:nvPr>
            <p:ph type="body" sz="quarter" idx="10" hasCustomPrompt="1"/>
          </p:nvPr>
        </p:nvSpPr>
        <p:spPr>
          <a:xfrm>
            <a:off x="373063" y="1065213"/>
            <a:ext cx="11514137" cy="5105400"/>
          </a:xfrm>
        </p:spPr>
        <p:txBody>
          <a:bodyPr/>
          <a:lstStyle>
            <a:lvl1pPr marL="0" indent="0">
              <a:buNone/>
              <a:defRPr sz="2400">
                <a:solidFill>
                  <a:srgbClr val="525050"/>
                </a:solidFill>
              </a:defRPr>
            </a:lvl1pPr>
            <a:lvl2pPr marL="457200" indent="0">
              <a:buNone/>
              <a:defRPr sz="2200">
                <a:solidFill>
                  <a:srgbClr val="525050"/>
                </a:solidFill>
              </a:defRPr>
            </a:lvl2pPr>
            <a:lvl3pPr marL="914400" indent="0">
              <a:buNone/>
              <a:defRPr>
                <a:solidFill>
                  <a:srgbClr val="525050"/>
                </a:solidFill>
              </a:defRPr>
            </a:lvl3pPr>
            <a:lvl4pPr marL="1371600" indent="0">
              <a:buNone/>
              <a:defRPr>
                <a:solidFill>
                  <a:srgbClr val="525050"/>
                </a:solidFill>
              </a:defRPr>
            </a:lvl4pPr>
            <a:lvl5pPr marL="1828800" indent="0">
              <a:buNone/>
              <a:defRPr sz="1600">
                <a:solidFill>
                  <a:srgbClr val="525050"/>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92010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_Box_Only">
    <p:spTree>
      <p:nvGrpSpPr>
        <p:cNvPr id="1" name=""/>
        <p:cNvGrpSpPr/>
        <p:nvPr/>
      </p:nvGrpSpPr>
      <p:grpSpPr>
        <a:xfrm>
          <a:off x="0" y="0"/>
          <a:ext cx="0" cy="0"/>
          <a:chOff x="0" y="0"/>
          <a:chExt cx="0" cy="0"/>
        </a:xfrm>
      </p:grpSpPr>
      <p:sp>
        <p:nvSpPr>
          <p:cNvPr id="3" name="Text Placeholder 8">
            <a:extLst>
              <a:ext uri="{FF2B5EF4-FFF2-40B4-BE49-F238E27FC236}">
                <a16:creationId xmlns:a16="http://schemas.microsoft.com/office/drawing/2014/main" id="{0C91D381-37F9-4BE8-A2AB-C70829F37D89}"/>
              </a:ext>
            </a:extLst>
          </p:cNvPr>
          <p:cNvSpPr>
            <a:spLocks noGrp="1"/>
          </p:cNvSpPr>
          <p:nvPr>
            <p:ph type="body" sz="quarter" idx="10" hasCustomPrompt="1"/>
          </p:nvPr>
        </p:nvSpPr>
        <p:spPr>
          <a:xfrm>
            <a:off x="266531" y="212956"/>
            <a:ext cx="11691690" cy="6019168"/>
          </a:xfrm>
        </p:spPr>
        <p:txBody>
          <a:bodyPr/>
          <a:lstStyle>
            <a:lvl1pPr marL="0" indent="0">
              <a:buNone/>
              <a:defRPr sz="2400"/>
            </a:lvl1pPr>
            <a:lvl2pPr marL="457200" indent="0">
              <a:buNone/>
              <a:defRPr sz="2200"/>
            </a:lvl2pPr>
            <a:lvl3pPr marL="914400" indent="0">
              <a:buNone/>
              <a:defRPr/>
            </a:lvl3pPr>
            <a:lvl4pPr marL="1371600" indent="0">
              <a:buNone/>
              <a:defRPr/>
            </a:lvl4pPr>
            <a:lvl5pPr marL="1828800" indent="0">
              <a:buNone/>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39800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amp;_Table">
    <p:spTree>
      <p:nvGrpSpPr>
        <p:cNvPr id="1" name=""/>
        <p:cNvGrpSpPr/>
        <p:nvPr/>
      </p:nvGrpSpPr>
      <p:grpSpPr>
        <a:xfrm>
          <a:off x="0" y="0"/>
          <a:ext cx="0" cy="0"/>
          <a:chOff x="0" y="0"/>
          <a:chExt cx="0" cy="0"/>
        </a:xfrm>
      </p:grpSpPr>
      <p:sp>
        <p:nvSpPr>
          <p:cNvPr id="6" name="Table Placeholder 5">
            <a:extLst>
              <a:ext uri="{FF2B5EF4-FFF2-40B4-BE49-F238E27FC236}">
                <a16:creationId xmlns:a16="http://schemas.microsoft.com/office/drawing/2014/main" id="{29D7E454-4825-4E11-9D97-AC88417DE892}"/>
              </a:ext>
            </a:extLst>
          </p:cNvPr>
          <p:cNvSpPr>
            <a:spLocks noGrp="1"/>
          </p:cNvSpPr>
          <p:nvPr>
            <p:ph type="tbl" sz="quarter" idx="10" hasCustomPrompt="1"/>
          </p:nvPr>
        </p:nvSpPr>
        <p:spPr>
          <a:xfrm>
            <a:off x="728663" y="1198563"/>
            <a:ext cx="10733087" cy="4643437"/>
          </a:xfrm>
        </p:spPr>
        <p:txBody>
          <a:bodyPr>
            <a:normAutofit/>
          </a:bodyPr>
          <a:lstStyle>
            <a:lvl1pPr>
              <a:defRPr sz="2400"/>
            </a:lvl1pPr>
          </a:lstStyle>
          <a:p>
            <a:r>
              <a:rPr lang="en-GB" dirty="0"/>
              <a:t>Click icon to edit table</a:t>
            </a:r>
          </a:p>
        </p:txBody>
      </p:sp>
      <p:sp>
        <p:nvSpPr>
          <p:cNvPr id="4" name="Title 3">
            <a:extLst>
              <a:ext uri="{FF2B5EF4-FFF2-40B4-BE49-F238E27FC236}">
                <a16:creationId xmlns:a16="http://schemas.microsoft.com/office/drawing/2014/main" id="{AC98375E-B78B-4EF2-9183-21DDF299CF36}"/>
              </a:ext>
            </a:extLst>
          </p:cNvPr>
          <p:cNvSpPr>
            <a:spLocks noGrp="1"/>
          </p:cNvSpPr>
          <p:nvPr>
            <p:ph type="title" hasCustomPrompt="1"/>
          </p:nvPr>
        </p:nvSpPr>
        <p:spPr>
          <a:xfrm>
            <a:off x="0" y="213557"/>
            <a:ext cx="4427580" cy="647577"/>
          </a:xfrm>
          <a:prstGeom prst="rect">
            <a:avLst/>
          </a:prstGeom>
          <a:blipFill>
            <a:blip r:embed="rId2">
              <a:extLst>
                <a:ext uri="{28A0092B-C50C-407E-A947-70E740481C1C}">
                  <a14:useLocalDpi xmlns:a14="http://schemas.microsoft.com/office/drawing/2010/main" val="0"/>
                </a:ext>
              </a:extLst>
            </a:blip>
            <a:stretch>
              <a:fillRect/>
            </a:stretch>
          </a:blipFill>
        </p:spPr>
        <p:txBody>
          <a:bodyPr anchor="t" anchorCtr="0">
            <a:normAutofit/>
          </a:bodyPr>
          <a:lstStyle>
            <a:lvl1pPr>
              <a:defRPr sz="3200" b="1">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2204343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_Only">
    <p:spTree>
      <p:nvGrpSpPr>
        <p:cNvPr id="1" name=""/>
        <p:cNvGrpSpPr/>
        <p:nvPr/>
      </p:nvGrpSpPr>
      <p:grpSpPr>
        <a:xfrm>
          <a:off x="0" y="0"/>
          <a:ext cx="0" cy="0"/>
          <a:chOff x="0" y="0"/>
          <a:chExt cx="0" cy="0"/>
        </a:xfrm>
      </p:grpSpPr>
      <p:sp>
        <p:nvSpPr>
          <p:cNvPr id="6" name="Table Placeholder 5">
            <a:extLst>
              <a:ext uri="{FF2B5EF4-FFF2-40B4-BE49-F238E27FC236}">
                <a16:creationId xmlns:a16="http://schemas.microsoft.com/office/drawing/2014/main" id="{29D7E454-4825-4E11-9D97-AC88417DE892}"/>
              </a:ext>
            </a:extLst>
          </p:cNvPr>
          <p:cNvSpPr>
            <a:spLocks noGrp="1"/>
          </p:cNvSpPr>
          <p:nvPr>
            <p:ph type="tbl" sz="quarter" idx="10" hasCustomPrompt="1"/>
          </p:nvPr>
        </p:nvSpPr>
        <p:spPr>
          <a:xfrm>
            <a:off x="728663" y="479394"/>
            <a:ext cx="10733087" cy="5362606"/>
          </a:xfrm>
        </p:spPr>
        <p:txBody>
          <a:bodyPr/>
          <a:lstStyle>
            <a:lvl1pPr>
              <a:defRPr sz="2400"/>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Click icon to edit table</a:t>
            </a:r>
          </a:p>
          <a:p>
            <a:endParaRPr lang="en-GB" dirty="0"/>
          </a:p>
        </p:txBody>
      </p:sp>
    </p:spTree>
    <p:extLst>
      <p:ext uri="{BB962C8B-B14F-4D97-AF65-F5344CB8AC3E}">
        <p14:creationId xmlns:p14="http://schemas.microsoft.com/office/powerpoint/2010/main" val="2138825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amp;_Callout">
    <p:spTree>
      <p:nvGrpSpPr>
        <p:cNvPr id="1" name=""/>
        <p:cNvGrpSpPr/>
        <p:nvPr/>
      </p:nvGrpSpPr>
      <p:grpSpPr>
        <a:xfrm>
          <a:off x="0" y="0"/>
          <a:ext cx="0" cy="0"/>
          <a:chOff x="0" y="0"/>
          <a:chExt cx="0" cy="0"/>
        </a:xfrm>
      </p:grpSpPr>
      <p:sp>
        <p:nvSpPr>
          <p:cNvPr id="18" name="Text Placeholder 16">
            <a:extLst>
              <a:ext uri="{FF2B5EF4-FFF2-40B4-BE49-F238E27FC236}">
                <a16:creationId xmlns:a16="http://schemas.microsoft.com/office/drawing/2014/main" id="{7445599D-3087-4CD8-84AE-3226DD4183E9}"/>
              </a:ext>
            </a:extLst>
          </p:cNvPr>
          <p:cNvSpPr>
            <a:spLocks noGrp="1"/>
          </p:cNvSpPr>
          <p:nvPr>
            <p:ph type="body" sz="quarter" idx="11" hasCustomPrompt="1"/>
          </p:nvPr>
        </p:nvSpPr>
        <p:spPr>
          <a:xfrm>
            <a:off x="1449850" y="1757778"/>
            <a:ext cx="3681444" cy="2645545"/>
          </a:xfrm>
          <a:prstGeom prst="wedgeRoundRectCallout">
            <a:avLst>
              <a:gd name="adj1" fmla="val 51423"/>
              <a:gd name="adj2" fmla="val 97413"/>
              <a:gd name="adj3" fmla="val 16667"/>
            </a:avLst>
          </a:prstGeom>
          <a:solidFill>
            <a:schemeClr val="tx2"/>
          </a:solidFill>
        </p:spPr>
        <p:txBody>
          <a:bodyPr/>
          <a:lstStyle>
            <a:lvl1pPr marL="0" indent="0">
              <a:buNone/>
              <a:defRPr>
                <a:solidFill>
                  <a:srgbClr val="3D3C3C"/>
                </a:solidFill>
              </a:defRPr>
            </a:lvl1pPr>
            <a:lvl2pPr marL="457200" indent="0">
              <a:buNone/>
              <a:defRPr>
                <a:solidFill>
                  <a:srgbClr val="3D3C3C"/>
                </a:solidFill>
              </a:defRPr>
            </a:lvl2pPr>
            <a:lvl3pPr marL="914400" indent="0">
              <a:buNone/>
              <a:defRPr>
                <a:solidFill>
                  <a:srgbClr val="3D3C3C"/>
                </a:solidFill>
              </a:defRPr>
            </a:lvl3pPr>
            <a:lvl4pPr marL="1371600" indent="0">
              <a:buNone/>
              <a:defRPr>
                <a:solidFill>
                  <a:srgbClr val="3D3C3C"/>
                </a:solidFill>
              </a:defRPr>
            </a:lvl4pPr>
            <a:lvl5pPr marL="1828800" indent="0">
              <a:buNone/>
              <a:defRPr>
                <a:solidFill>
                  <a:srgbClr val="3D3C3C"/>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6">
            <a:extLst>
              <a:ext uri="{FF2B5EF4-FFF2-40B4-BE49-F238E27FC236}">
                <a16:creationId xmlns:a16="http://schemas.microsoft.com/office/drawing/2014/main" id="{A4D76083-378C-4F18-A41A-DF691C5BBE1E}"/>
              </a:ext>
            </a:extLst>
          </p:cNvPr>
          <p:cNvSpPr>
            <a:spLocks noGrp="1"/>
          </p:cNvSpPr>
          <p:nvPr>
            <p:ph type="body" sz="quarter" idx="13" hasCustomPrompt="1"/>
          </p:nvPr>
        </p:nvSpPr>
        <p:spPr>
          <a:xfrm flipH="1">
            <a:off x="6991927" y="1790106"/>
            <a:ext cx="3694546" cy="2645545"/>
          </a:xfrm>
          <a:prstGeom prst="wedgeRoundRectCallout">
            <a:avLst>
              <a:gd name="adj1" fmla="val 51423"/>
              <a:gd name="adj2" fmla="val 97413"/>
              <a:gd name="adj3" fmla="val 16667"/>
            </a:avLst>
          </a:prstGeom>
          <a:solidFill>
            <a:schemeClr val="tx2"/>
          </a:solidFill>
        </p:spPr>
        <p:txBody>
          <a:bodyPr/>
          <a:lstStyle>
            <a:lvl1pPr marL="0" indent="0">
              <a:buNone/>
              <a:defRPr>
                <a:solidFill>
                  <a:srgbClr val="3D3C3C"/>
                </a:solidFill>
              </a:defRPr>
            </a:lvl1pPr>
            <a:lvl2pPr marL="457200" indent="0">
              <a:buNone/>
              <a:defRPr>
                <a:solidFill>
                  <a:srgbClr val="3D3C3C"/>
                </a:solidFill>
              </a:defRPr>
            </a:lvl2pPr>
            <a:lvl3pPr marL="914400" indent="0">
              <a:buNone/>
              <a:defRPr>
                <a:solidFill>
                  <a:srgbClr val="3D3C3C"/>
                </a:solidFill>
              </a:defRPr>
            </a:lvl3pPr>
            <a:lvl4pPr marL="1371600" indent="0">
              <a:buNone/>
              <a:defRPr>
                <a:solidFill>
                  <a:srgbClr val="3D3C3C"/>
                </a:solidFill>
              </a:defRPr>
            </a:lvl4pPr>
            <a:lvl5pPr marL="1828800" indent="0">
              <a:buNone/>
              <a:defRPr>
                <a:solidFill>
                  <a:srgbClr val="3D3C3C"/>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3">
            <a:extLst>
              <a:ext uri="{FF2B5EF4-FFF2-40B4-BE49-F238E27FC236}">
                <a16:creationId xmlns:a16="http://schemas.microsoft.com/office/drawing/2014/main" id="{1C7ECA85-28B6-4349-80F0-9A682E4EFDA7}"/>
              </a:ext>
            </a:extLst>
          </p:cNvPr>
          <p:cNvSpPr>
            <a:spLocks noGrp="1"/>
          </p:cNvSpPr>
          <p:nvPr>
            <p:ph type="title" hasCustomPrompt="1"/>
          </p:nvPr>
        </p:nvSpPr>
        <p:spPr>
          <a:xfrm>
            <a:off x="0" y="213557"/>
            <a:ext cx="4427580" cy="647577"/>
          </a:xfrm>
          <a:prstGeom prst="rect">
            <a:avLst/>
          </a:prstGeom>
          <a:blipFill>
            <a:blip r:embed="rId2">
              <a:extLst>
                <a:ext uri="{28A0092B-C50C-407E-A947-70E740481C1C}">
                  <a14:useLocalDpi xmlns:a14="http://schemas.microsoft.com/office/drawing/2010/main" val="0"/>
                </a:ext>
              </a:extLst>
            </a:blip>
            <a:stretch>
              <a:fillRect/>
            </a:stretch>
          </a:blipFill>
        </p:spPr>
        <p:txBody>
          <a:bodyPr anchor="t" anchorCtr="0">
            <a:normAutofit/>
          </a:bodyPr>
          <a:lstStyle>
            <a:lvl1pPr>
              <a:defRPr sz="3200" b="1">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569840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llout_Only">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BCBF304C-CE99-40D8-AB7A-30072AC4CF7C}"/>
              </a:ext>
            </a:extLst>
          </p:cNvPr>
          <p:cNvSpPr>
            <a:spLocks noGrp="1"/>
          </p:cNvSpPr>
          <p:nvPr>
            <p:ph type="body" sz="quarter" idx="11" hasCustomPrompt="1"/>
          </p:nvPr>
        </p:nvSpPr>
        <p:spPr>
          <a:xfrm>
            <a:off x="1449850" y="1757778"/>
            <a:ext cx="3681444" cy="2645545"/>
          </a:xfrm>
          <a:prstGeom prst="wedgeRoundRectCallout">
            <a:avLst>
              <a:gd name="adj1" fmla="val 51423"/>
              <a:gd name="adj2" fmla="val 97413"/>
              <a:gd name="adj3" fmla="val 16667"/>
            </a:avLst>
          </a:prstGeom>
          <a:solidFill>
            <a:schemeClr val="tx2"/>
          </a:solidFill>
        </p:spPr>
        <p:txBody>
          <a:bodyPr/>
          <a:lstStyle>
            <a:lvl1pPr marL="0" indent="0">
              <a:buNone/>
              <a:defRPr>
                <a:solidFill>
                  <a:srgbClr val="3D3C3C"/>
                </a:solidFill>
              </a:defRPr>
            </a:lvl1pPr>
            <a:lvl2pPr marL="457200" indent="0">
              <a:buNone/>
              <a:defRPr>
                <a:solidFill>
                  <a:srgbClr val="3D3C3C"/>
                </a:solidFill>
              </a:defRPr>
            </a:lvl2pPr>
            <a:lvl3pPr marL="914400" indent="0">
              <a:buNone/>
              <a:defRPr>
                <a:solidFill>
                  <a:srgbClr val="3D3C3C"/>
                </a:solidFill>
              </a:defRPr>
            </a:lvl3pPr>
            <a:lvl4pPr marL="1371600" indent="0">
              <a:buNone/>
              <a:defRPr>
                <a:solidFill>
                  <a:srgbClr val="3D3C3C"/>
                </a:solidFill>
              </a:defRPr>
            </a:lvl4pPr>
            <a:lvl5pPr marL="1828800" indent="0">
              <a:buNone/>
              <a:defRPr>
                <a:solidFill>
                  <a:srgbClr val="3D3C3C"/>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ext Placeholder 16">
            <a:extLst>
              <a:ext uri="{FF2B5EF4-FFF2-40B4-BE49-F238E27FC236}">
                <a16:creationId xmlns:a16="http://schemas.microsoft.com/office/drawing/2014/main" id="{E1024D67-5226-41E5-A06A-E4C244D07803}"/>
              </a:ext>
            </a:extLst>
          </p:cNvPr>
          <p:cNvSpPr>
            <a:spLocks noGrp="1"/>
          </p:cNvSpPr>
          <p:nvPr>
            <p:ph type="body" sz="quarter" idx="13" hasCustomPrompt="1"/>
          </p:nvPr>
        </p:nvSpPr>
        <p:spPr>
          <a:xfrm flipH="1">
            <a:off x="6991927" y="1790106"/>
            <a:ext cx="3694546" cy="2645545"/>
          </a:xfrm>
          <a:prstGeom prst="wedgeRoundRectCallout">
            <a:avLst>
              <a:gd name="adj1" fmla="val 51423"/>
              <a:gd name="adj2" fmla="val 97413"/>
              <a:gd name="adj3" fmla="val 16667"/>
            </a:avLst>
          </a:prstGeom>
          <a:solidFill>
            <a:schemeClr val="tx2"/>
          </a:solidFill>
        </p:spPr>
        <p:txBody>
          <a:bodyPr/>
          <a:lstStyle>
            <a:lvl1pPr marL="0" indent="0">
              <a:buNone/>
              <a:defRPr>
                <a:solidFill>
                  <a:srgbClr val="3D3C3C"/>
                </a:solidFill>
              </a:defRPr>
            </a:lvl1pPr>
            <a:lvl2pPr marL="457200" indent="0">
              <a:buNone/>
              <a:defRPr>
                <a:solidFill>
                  <a:srgbClr val="3D3C3C"/>
                </a:solidFill>
              </a:defRPr>
            </a:lvl2pPr>
            <a:lvl3pPr marL="914400" indent="0">
              <a:buNone/>
              <a:defRPr>
                <a:solidFill>
                  <a:srgbClr val="3D3C3C"/>
                </a:solidFill>
              </a:defRPr>
            </a:lvl3pPr>
            <a:lvl4pPr marL="1371600" indent="0">
              <a:buNone/>
              <a:defRPr>
                <a:solidFill>
                  <a:srgbClr val="3D3C3C"/>
                </a:solidFill>
              </a:defRPr>
            </a:lvl4pPr>
            <a:lvl5pPr marL="1828800" indent="0">
              <a:buNone/>
              <a:defRPr>
                <a:solidFill>
                  <a:srgbClr val="3D3C3C"/>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142201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amp;_Gloss_Box">
    <p:spTree>
      <p:nvGrpSpPr>
        <p:cNvPr id="1" name=""/>
        <p:cNvGrpSpPr/>
        <p:nvPr/>
      </p:nvGrpSpPr>
      <p:grpSpPr>
        <a:xfrm>
          <a:off x="0" y="0"/>
          <a:ext cx="0" cy="0"/>
          <a:chOff x="0" y="0"/>
          <a:chExt cx="0" cy="0"/>
        </a:xfrm>
      </p:grpSpPr>
      <p:sp>
        <p:nvSpPr>
          <p:cNvPr id="6" name="Text Placeholder 16">
            <a:extLst>
              <a:ext uri="{FF2B5EF4-FFF2-40B4-BE49-F238E27FC236}">
                <a16:creationId xmlns:a16="http://schemas.microsoft.com/office/drawing/2014/main" id="{5535C424-5B8D-4C9E-A5A7-5D9ABAD23E31}"/>
              </a:ext>
            </a:extLst>
          </p:cNvPr>
          <p:cNvSpPr>
            <a:spLocks noGrp="1"/>
          </p:cNvSpPr>
          <p:nvPr>
            <p:ph type="body" sz="quarter" idx="11" hasCustomPrompt="1"/>
          </p:nvPr>
        </p:nvSpPr>
        <p:spPr>
          <a:xfrm>
            <a:off x="3544261" y="1951024"/>
            <a:ext cx="4826664" cy="2645545"/>
          </a:xfrm>
          <a:prstGeom prst="roundRect">
            <a:avLst/>
          </a:prstGeom>
          <a:solidFill>
            <a:schemeClr val="tx2"/>
          </a:solidFill>
        </p:spPr>
        <p:txBody>
          <a:bodyPr/>
          <a:lstStyle>
            <a:lvl1pPr marL="0" indent="0">
              <a:buNone/>
              <a:defRPr>
                <a:solidFill>
                  <a:srgbClr val="3D3C3C"/>
                </a:solidFill>
              </a:defRPr>
            </a:lvl1pPr>
            <a:lvl2pPr marL="457200" indent="0">
              <a:buNone/>
              <a:defRPr>
                <a:solidFill>
                  <a:srgbClr val="3D3C3C"/>
                </a:solidFill>
              </a:defRPr>
            </a:lvl2pPr>
            <a:lvl3pPr marL="914400" indent="0">
              <a:buNone/>
              <a:defRPr>
                <a:solidFill>
                  <a:srgbClr val="3D3C3C"/>
                </a:solidFill>
              </a:defRPr>
            </a:lvl3pPr>
            <a:lvl4pPr marL="1371600" indent="0">
              <a:buNone/>
              <a:defRPr>
                <a:solidFill>
                  <a:srgbClr val="3D3C3C"/>
                </a:solidFill>
              </a:defRPr>
            </a:lvl4pPr>
            <a:lvl5pPr marL="1828800" indent="0">
              <a:buNone/>
              <a:defRPr>
                <a:solidFill>
                  <a:srgbClr val="3D3C3C"/>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itle 3">
            <a:extLst>
              <a:ext uri="{FF2B5EF4-FFF2-40B4-BE49-F238E27FC236}">
                <a16:creationId xmlns:a16="http://schemas.microsoft.com/office/drawing/2014/main" id="{334B27DC-A959-421A-92EF-A2685612DDA4}"/>
              </a:ext>
            </a:extLst>
          </p:cNvPr>
          <p:cNvSpPr>
            <a:spLocks noGrp="1"/>
          </p:cNvSpPr>
          <p:nvPr>
            <p:ph type="title" hasCustomPrompt="1"/>
          </p:nvPr>
        </p:nvSpPr>
        <p:spPr>
          <a:xfrm>
            <a:off x="0" y="213557"/>
            <a:ext cx="4427580" cy="647577"/>
          </a:xfrm>
          <a:prstGeom prst="rect">
            <a:avLst/>
          </a:prstGeom>
          <a:blipFill>
            <a:blip r:embed="rId2">
              <a:extLst>
                <a:ext uri="{28A0092B-C50C-407E-A947-70E740481C1C}">
                  <a14:useLocalDpi xmlns:a14="http://schemas.microsoft.com/office/drawing/2010/main" val="0"/>
                </a:ext>
              </a:extLst>
            </a:blip>
            <a:stretch>
              <a:fillRect/>
            </a:stretch>
          </a:blipFill>
        </p:spPr>
        <p:txBody>
          <a:bodyPr anchor="t" anchorCtr="0">
            <a:normAutofit/>
          </a:bodyPr>
          <a:lstStyle>
            <a:lvl1pPr>
              <a:defRPr sz="3200" b="1">
                <a:solidFill>
                  <a:schemeClr val="bg1"/>
                </a:solidFill>
              </a:defRPr>
            </a:lvl1pPr>
          </a:lstStyle>
          <a:p>
            <a:r>
              <a:rPr lang="en-US" dirty="0"/>
              <a:t>Click to Edit Title</a:t>
            </a:r>
            <a:endParaRPr lang="en-GB" dirty="0"/>
          </a:p>
        </p:txBody>
      </p:sp>
    </p:spTree>
    <p:extLst>
      <p:ext uri="{BB962C8B-B14F-4D97-AF65-F5344CB8AC3E}">
        <p14:creationId xmlns:p14="http://schemas.microsoft.com/office/powerpoint/2010/main" val="57814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85178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3200" b="1" kern="1200">
          <a:solidFill>
            <a:srgbClr val="525050"/>
          </a:solidFill>
          <a:latin typeface="Century Gothic" panose="020B0502020202020204" pitchFamily="34"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25050"/>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200" kern="1200">
          <a:solidFill>
            <a:srgbClr val="525050"/>
          </a:solidFill>
          <a:latin typeface="Century Gothic" panose="020B0502020202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rgbClr val="525050"/>
          </a:solidFill>
          <a:latin typeface="Century Gothic" panose="020B050202020202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rgbClr val="525050"/>
          </a:solidFill>
          <a:latin typeface="Century Gothic" panose="020B050202020202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rgbClr val="525050"/>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06AAEB-2272-A896-915C-83E2081150AD}"/>
              </a:ext>
            </a:extLst>
          </p:cNvPr>
          <p:cNvSpPr>
            <a:spLocks noGrp="1"/>
          </p:cNvSpPr>
          <p:nvPr>
            <p:ph type="body" sz="quarter" idx="12"/>
          </p:nvPr>
        </p:nvSpPr>
        <p:spPr>
          <a:xfrm>
            <a:off x="0" y="5355545"/>
            <a:ext cx="4642338" cy="1154112"/>
          </a:xfrm>
        </p:spPr>
        <p:txBody>
          <a:bodyPr>
            <a:normAutofit fontScale="25000" lnSpcReduction="20000"/>
          </a:bodyPr>
          <a:lstStyle/>
          <a:p>
            <a:pPr rtl="0">
              <a:lnSpc>
                <a:spcPct val="120000"/>
              </a:lnSpc>
              <a:spcBef>
                <a:spcPts val="0"/>
              </a:spcBef>
              <a:spcAft>
                <a:spcPts val="0"/>
              </a:spcAft>
            </a:pPr>
            <a:r>
              <a:rPr lang="en-GB" sz="7200" b="0" i="0" u="none" strike="noStrike" dirty="0">
                <a:solidFill>
                  <a:srgbClr val="525050"/>
                </a:solidFill>
                <a:effectLst/>
                <a:latin typeface="Century Gothic" panose="020B0502020202020204" pitchFamily="34" charset="0"/>
              </a:rPr>
              <a:t>Janine Turner / Hilary Potter / </a:t>
            </a:r>
            <a:br>
              <a:rPr lang="en-GB" sz="7200" b="0" i="0" u="none" strike="noStrike" dirty="0">
                <a:solidFill>
                  <a:srgbClr val="525050"/>
                </a:solidFill>
                <a:effectLst/>
                <a:latin typeface="Century Gothic" panose="020B0502020202020204" pitchFamily="34" charset="0"/>
              </a:rPr>
            </a:br>
            <a:r>
              <a:rPr lang="en-GB" sz="7200" b="0" i="0" u="none" strike="noStrike" dirty="0">
                <a:solidFill>
                  <a:srgbClr val="525050"/>
                </a:solidFill>
                <a:effectLst/>
                <a:latin typeface="Century Gothic" panose="020B0502020202020204" pitchFamily="34" charset="0"/>
              </a:rPr>
              <a:t>Rachel Hawkes</a:t>
            </a:r>
          </a:p>
          <a:p>
            <a:pPr rtl="0">
              <a:lnSpc>
                <a:spcPct val="120000"/>
              </a:lnSpc>
              <a:spcBef>
                <a:spcPts val="0"/>
              </a:spcBef>
              <a:spcAft>
                <a:spcPts val="0"/>
              </a:spcAft>
            </a:pPr>
            <a:r>
              <a:rPr lang="en-GB" sz="7200" b="0" dirty="0">
                <a:effectLst/>
              </a:rPr>
              <a:t>Artwork: Steve Clarke</a:t>
            </a:r>
          </a:p>
          <a:p>
            <a:pPr rtl="0">
              <a:lnSpc>
                <a:spcPct val="120000"/>
              </a:lnSpc>
              <a:spcBef>
                <a:spcPts val="0"/>
              </a:spcBef>
              <a:spcAft>
                <a:spcPts val="0"/>
              </a:spcAft>
            </a:pPr>
            <a:endParaRPr lang="en-GB" sz="7200" b="0" dirty="0">
              <a:effectLst/>
            </a:endParaRPr>
          </a:p>
          <a:p>
            <a:pPr rtl="0">
              <a:lnSpc>
                <a:spcPct val="120000"/>
              </a:lnSpc>
              <a:spcBef>
                <a:spcPts val="0"/>
              </a:spcBef>
              <a:spcAft>
                <a:spcPts val="0"/>
              </a:spcAft>
            </a:pPr>
            <a:r>
              <a:rPr lang="en-GB" sz="7200" b="0" dirty="0">
                <a:effectLst/>
              </a:rPr>
              <a:t>Date updated: 17/10/22</a:t>
            </a:r>
          </a:p>
          <a:p>
            <a:br>
              <a:rPr lang="en-GB" dirty="0"/>
            </a:br>
            <a:endParaRPr lang="en-GB" dirty="0"/>
          </a:p>
        </p:txBody>
      </p:sp>
      <p:sp>
        <p:nvSpPr>
          <p:cNvPr id="3" name="Text Placeholder 2">
            <a:extLst>
              <a:ext uri="{FF2B5EF4-FFF2-40B4-BE49-F238E27FC236}">
                <a16:creationId xmlns:a16="http://schemas.microsoft.com/office/drawing/2014/main" id="{3DF60E83-4607-99EA-87D6-AFAC0F2AF847}"/>
              </a:ext>
            </a:extLst>
          </p:cNvPr>
          <p:cNvSpPr>
            <a:spLocks noGrp="1"/>
          </p:cNvSpPr>
          <p:nvPr>
            <p:ph type="body" sz="quarter" idx="13"/>
          </p:nvPr>
        </p:nvSpPr>
        <p:spPr>
          <a:xfrm>
            <a:off x="363538" y="2796466"/>
            <a:ext cx="4923570" cy="844550"/>
          </a:xfrm>
        </p:spPr>
        <p:txBody>
          <a:bodyPr>
            <a:normAutofit/>
          </a:bodyPr>
          <a:lstStyle/>
          <a:p>
            <a:r>
              <a:rPr lang="en-GB" dirty="0"/>
              <a:t>Y10 Term 1.1 Week 5 Lesson 3</a:t>
            </a:r>
          </a:p>
        </p:txBody>
      </p:sp>
      <p:sp>
        <p:nvSpPr>
          <p:cNvPr id="4" name="Text Placeholder 3">
            <a:extLst>
              <a:ext uri="{FF2B5EF4-FFF2-40B4-BE49-F238E27FC236}">
                <a16:creationId xmlns:a16="http://schemas.microsoft.com/office/drawing/2014/main" id="{13EEB7CB-56AB-66B2-7BDB-1D4AA17C438A}"/>
              </a:ext>
            </a:extLst>
          </p:cNvPr>
          <p:cNvSpPr>
            <a:spLocks noGrp="1"/>
          </p:cNvSpPr>
          <p:nvPr>
            <p:ph type="body" sz="quarter" idx="14"/>
          </p:nvPr>
        </p:nvSpPr>
        <p:spPr>
          <a:xfrm>
            <a:off x="363538" y="1952625"/>
            <a:ext cx="7661110" cy="844550"/>
          </a:xfrm>
        </p:spPr>
        <p:txBody>
          <a:bodyPr>
            <a:normAutofit/>
          </a:bodyPr>
          <a:lstStyle/>
          <a:p>
            <a:r>
              <a:rPr lang="en-GB" sz="4950" b="1" i="0" u="none" strike="noStrike" dirty="0" err="1">
                <a:solidFill>
                  <a:srgbClr val="3D3C3C"/>
                </a:solidFill>
                <a:effectLst/>
                <a:latin typeface="Century Gothic" panose="020B0502020202020204" pitchFamily="34" charset="0"/>
              </a:rPr>
              <a:t>Identität</a:t>
            </a:r>
            <a:r>
              <a:rPr lang="en-GB" sz="4950" b="1" i="0" u="none" strike="noStrike" dirty="0">
                <a:solidFill>
                  <a:srgbClr val="3D3C3C"/>
                </a:solidFill>
                <a:effectLst/>
                <a:latin typeface="Century Gothic" panose="020B0502020202020204" pitchFamily="34" charset="0"/>
              </a:rPr>
              <a:t>: </a:t>
            </a:r>
            <a:r>
              <a:rPr lang="en-GB" sz="4950" b="1" i="0" u="none" strike="noStrike" dirty="0" err="1">
                <a:solidFill>
                  <a:srgbClr val="3D3C3C"/>
                </a:solidFill>
                <a:effectLst/>
                <a:latin typeface="Century Gothic" panose="020B0502020202020204" pitchFamily="34" charset="0"/>
              </a:rPr>
              <a:t>falsche</a:t>
            </a:r>
            <a:r>
              <a:rPr lang="en-GB" sz="4950" b="1" i="0" u="none" strike="noStrike" dirty="0">
                <a:solidFill>
                  <a:srgbClr val="3D3C3C"/>
                </a:solidFill>
                <a:effectLst/>
                <a:latin typeface="Century Gothic" panose="020B0502020202020204" pitchFamily="34" charset="0"/>
              </a:rPr>
              <a:t> Ideen </a:t>
            </a:r>
            <a:endParaRPr lang="en-GB" sz="4950" dirty="0"/>
          </a:p>
        </p:txBody>
      </p:sp>
    </p:spTree>
    <p:extLst>
      <p:ext uri="{BB962C8B-B14F-4D97-AF65-F5344CB8AC3E}">
        <p14:creationId xmlns:p14="http://schemas.microsoft.com/office/powerpoint/2010/main" val="3641128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72BC8-55CE-81AD-CFEB-2088F5F5D6C8}"/>
              </a:ext>
            </a:extLst>
          </p:cNvPr>
          <p:cNvSpPr>
            <a:spLocks noGrp="1"/>
          </p:cNvSpPr>
          <p:nvPr>
            <p:ph type="title"/>
          </p:nvPr>
        </p:nvSpPr>
        <p:spPr/>
        <p:txBody>
          <a:bodyPr/>
          <a:lstStyle/>
          <a:p>
            <a:r>
              <a:rPr lang="en-US" dirty="0"/>
              <a:t>Dan Stevens </a:t>
            </a:r>
            <a:endParaRPr lang="en-GB" dirty="0"/>
          </a:p>
        </p:txBody>
      </p:sp>
      <p:sp>
        <p:nvSpPr>
          <p:cNvPr id="3" name="Text Placeholder 2">
            <a:extLst>
              <a:ext uri="{FF2B5EF4-FFF2-40B4-BE49-F238E27FC236}">
                <a16:creationId xmlns:a16="http://schemas.microsoft.com/office/drawing/2014/main" id="{7666082C-C984-B21B-5AC9-2547AA95BDDB}"/>
              </a:ext>
            </a:extLst>
          </p:cNvPr>
          <p:cNvSpPr>
            <a:spLocks noGrp="1"/>
          </p:cNvSpPr>
          <p:nvPr>
            <p:ph type="body" sz="quarter" idx="10"/>
          </p:nvPr>
        </p:nvSpPr>
        <p:spPr/>
        <p:txBody>
          <a:bodyPr>
            <a:normAutofit lnSpcReduction="10000"/>
          </a:bodyPr>
          <a:lstStyle/>
          <a:p>
            <a:pPr>
              <a:lnSpc>
                <a:spcPct val="107000"/>
              </a:lnSpc>
              <a:spcAft>
                <a:spcPts val="800"/>
              </a:spcAft>
            </a:pPr>
            <a:r>
              <a:rPr lang="de-DE" dirty="0">
                <a:effectLst/>
                <a:latin typeface="Century Gothic" panose="020B0502020202020204" pitchFamily="34" charset="0"/>
                <a:ea typeface="SimSun" panose="02010600030101010101" pitchFamily="2" charset="-122"/>
                <a:cs typeface="Times New Roman" panose="02020603050405020304" pitchFamily="18" charset="0"/>
              </a:rPr>
              <a:t>Dan Stevens ist berühmt für seine Rolle als Matthew Crawley in </a:t>
            </a:r>
            <a:r>
              <a:rPr lang="de-DE" i="1" dirty="0" err="1">
                <a:effectLst/>
                <a:latin typeface="Century Gothic" panose="020B0502020202020204" pitchFamily="34" charset="0"/>
                <a:ea typeface="SimSun" panose="02010600030101010101" pitchFamily="2" charset="-122"/>
                <a:cs typeface="Times New Roman" panose="02020603050405020304" pitchFamily="18" charset="0"/>
              </a:rPr>
              <a:t>Downton</a:t>
            </a:r>
            <a:r>
              <a:rPr lang="de-DE" i="1" dirty="0">
                <a:effectLst/>
                <a:latin typeface="Century Gothic" panose="020B0502020202020204" pitchFamily="34" charset="0"/>
                <a:ea typeface="SimSun" panose="02010600030101010101" pitchFamily="2" charset="-122"/>
                <a:cs typeface="Times New Roman" panose="02020603050405020304" pitchFamily="18" charset="0"/>
              </a:rPr>
              <a:t> Abbey</a:t>
            </a:r>
            <a:r>
              <a:rPr lang="de-DE" dirty="0">
                <a:effectLst/>
                <a:latin typeface="Century Gothic" panose="020B0502020202020204" pitchFamily="34" charset="0"/>
                <a:ea typeface="SimSun" panose="02010600030101010101" pitchFamily="2" charset="-122"/>
                <a:cs typeface="Times New Roman" panose="02020603050405020304" pitchFamily="18" charset="0"/>
              </a:rPr>
              <a:t>. Dan spricht nicht nur Englisch. Er </a:t>
            </a:r>
            <a:r>
              <a:rPr lang="de-DE" b="1" dirty="0">
                <a:solidFill>
                  <a:srgbClr val="FFCC00"/>
                </a:solidFill>
                <a:effectLst/>
                <a:latin typeface="Century Gothic" panose="020B0502020202020204" pitchFamily="34" charset="0"/>
                <a:ea typeface="SimSun" panose="02010600030101010101" pitchFamily="2" charset="-122"/>
                <a:cs typeface="Times New Roman" panose="02020603050405020304" pitchFamily="18" charset="0"/>
              </a:rPr>
              <a:t>kann</a:t>
            </a:r>
            <a:r>
              <a:rPr lang="de-DE" dirty="0">
                <a:effectLst/>
                <a:latin typeface="Century Gothic" panose="020B0502020202020204" pitchFamily="34" charset="0"/>
                <a:ea typeface="SimSun" panose="02010600030101010101" pitchFamily="2" charset="-122"/>
                <a:cs typeface="Times New Roman" panose="02020603050405020304" pitchFamily="18" charset="0"/>
              </a:rPr>
              <a:t> auch Deutsch und Französisch sprechen.</a:t>
            </a:r>
            <a:endParaRPr lang="en-GB" dirty="0">
              <a:effectLst/>
              <a:latin typeface="Century Gothic" panose="020B0502020202020204" pitchFamily="34" charset="0"/>
              <a:ea typeface="SimSun" panose="02010600030101010101" pitchFamily="2" charset="-122"/>
              <a:cs typeface="Times New Roman" panose="02020603050405020304" pitchFamily="18" charset="0"/>
            </a:endParaRPr>
          </a:p>
          <a:p>
            <a:pPr>
              <a:lnSpc>
                <a:spcPct val="107000"/>
              </a:lnSpc>
              <a:spcAft>
                <a:spcPts val="800"/>
              </a:spcAft>
            </a:pPr>
            <a:r>
              <a:rPr lang="en-GB" dirty="0">
                <a:effectLst/>
                <a:latin typeface="Century Gothic" panose="020B0502020202020204" pitchFamily="34" charset="0"/>
                <a:ea typeface="SimSun" panose="02010600030101010101" pitchFamily="2" charset="-122"/>
                <a:cs typeface="Times New Roman" panose="02020603050405020304" pitchFamily="18" charset="0"/>
              </a:rPr>
              <a:t>Dan hat Deutsch in der Schule </a:t>
            </a:r>
            <a:r>
              <a:rPr lang="en-GB" dirty="0" err="1">
                <a:effectLst/>
                <a:latin typeface="Century Gothic" panose="020B0502020202020204" pitchFamily="34" charset="0"/>
                <a:ea typeface="SimSun" panose="02010600030101010101" pitchFamily="2" charset="-122"/>
                <a:cs typeface="Times New Roman" panose="02020603050405020304" pitchFamily="18" charset="0"/>
              </a:rPr>
              <a:t>gelernt</a:t>
            </a:r>
            <a:r>
              <a:rPr lang="en-GB" dirty="0">
                <a:effectLst/>
                <a:latin typeface="Century Gothic" panose="020B0502020202020204" pitchFamily="34" charset="0"/>
                <a:ea typeface="SimSun" panose="02010600030101010101" pitchFamily="2" charset="-122"/>
                <a:cs typeface="Times New Roman" panose="02020603050405020304" pitchFamily="18" charset="0"/>
              </a:rPr>
              <a:t>. Seine </a:t>
            </a:r>
            <a:r>
              <a:rPr lang="en-GB" dirty="0" err="1">
                <a:effectLst/>
                <a:latin typeface="Century Gothic" panose="020B0502020202020204" pitchFamily="34" charset="0"/>
                <a:ea typeface="SimSun" panose="02010600030101010101" pitchFamily="2" charset="-122"/>
                <a:cs typeface="Times New Roman" panose="02020603050405020304" pitchFamily="18" charset="0"/>
              </a:rPr>
              <a:t>Familie</a:t>
            </a:r>
            <a:r>
              <a:rPr lang="en-GB" dirty="0">
                <a:effectLst/>
                <a:latin typeface="Century Gothic" panose="020B0502020202020204" pitchFamily="34" charset="0"/>
                <a:ea typeface="SimSun" panose="02010600030101010101" pitchFamily="2" charset="-122"/>
                <a:cs typeface="Times New Roman" panose="02020603050405020304" pitchFamily="18" charset="0"/>
              </a:rPr>
              <a:t> </a:t>
            </a:r>
            <a:r>
              <a:rPr lang="en-GB" dirty="0" err="1">
                <a:effectLst/>
                <a:latin typeface="Century Gothic" panose="020B0502020202020204" pitchFamily="34" charset="0"/>
                <a:ea typeface="SimSun" panose="02010600030101010101" pitchFamily="2" charset="-122"/>
                <a:cs typeface="Times New Roman" panose="02020603050405020304" pitchFamily="18" charset="0"/>
              </a:rPr>
              <a:t>hatte</a:t>
            </a:r>
            <a:r>
              <a:rPr lang="en-GB" dirty="0">
                <a:effectLst/>
                <a:latin typeface="Century Gothic" panose="020B0502020202020204" pitchFamily="34" charset="0"/>
                <a:ea typeface="SimSun" panose="02010600030101010101" pitchFamily="2" charset="-122"/>
                <a:cs typeface="Times New Roman" panose="02020603050405020304" pitchFamily="18" charset="0"/>
              </a:rPr>
              <a:t> </a:t>
            </a:r>
            <a:r>
              <a:rPr lang="en-GB" dirty="0" err="1">
                <a:effectLst/>
                <a:latin typeface="Century Gothic" panose="020B0502020202020204" pitchFamily="34" charset="0"/>
                <a:ea typeface="SimSun" panose="02010600030101010101" pitchFamily="2" charset="-122"/>
                <a:cs typeface="Times New Roman" panose="02020603050405020304" pitchFamily="18" charset="0"/>
              </a:rPr>
              <a:t>gute</a:t>
            </a:r>
            <a:r>
              <a:rPr lang="en-GB" dirty="0">
                <a:effectLst/>
                <a:latin typeface="Century Gothic" panose="020B0502020202020204" pitchFamily="34" charset="0"/>
                <a:ea typeface="SimSun" panose="02010600030101010101" pitchFamily="2" charset="-122"/>
                <a:cs typeface="Times New Roman" panose="02020603050405020304" pitchFamily="18" charset="0"/>
              </a:rPr>
              <a:t> Freunde in Bielefeld, </a:t>
            </a:r>
            <a:r>
              <a:rPr lang="en-GB" b="1" dirty="0" err="1">
                <a:solidFill>
                  <a:srgbClr val="003366"/>
                </a:solidFill>
                <a:effectLst/>
                <a:latin typeface="Century Gothic" panose="020B0502020202020204" pitchFamily="34" charset="0"/>
                <a:ea typeface="SimSun" panose="02010600030101010101" pitchFamily="2" charset="-122"/>
                <a:cs typeface="Times New Roman" panose="02020603050405020304" pitchFamily="18" charset="0"/>
              </a:rPr>
              <a:t>deshalb</a:t>
            </a:r>
            <a:r>
              <a:rPr lang="en-GB" b="1" dirty="0">
                <a:solidFill>
                  <a:srgbClr val="003366"/>
                </a:solidFill>
                <a:effectLst/>
                <a:latin typeface="Century Gothic" panose="020B0502020202020204" pitchFamily="34" charset="0"/>
                <a:ea typeface="SimSun" panose="02010600030101010101" pitchFamily="2" charset="-122"/>
                <a:cs typeface="Times New Roman" panose="02020603050405020304" pitchFamily="18" charset="0"/>
              </a:rPr>
              <a:t> hat</a:t>
            </a:r>
            <a:r>
              <a:rPr lang="en-GB" b="1" dirty="0">
                <a:solidFill>
                  <a:srgbClr val="F2989A"/>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dirty="0">
                <a:effectLst/>
                <a:latin typeface="Century Gothic" panose="020B0502020202020204" pitchFamily="34" charset="0"/>
                <a:ea typeface="SimSun" panose="02010600030101010101" pitchFamily="2" charset="-122"/>
                <a:cs typeface="Times New Roman" panose="02020603050405020304" pitchFamily="18" charset="0"/>
              </a:rPr>
              <a:t>Dan oft Deutschland </a:t>
            </a:r>
            <a:r>
              <a:rPr lang="en-GB" dirty="0" err="1">
                <a:effectLst/>
                <a:latin typeface="Century Gothic" panose="020B0502020202020204" pitchFamily="34" charset="0"/>
                <a:ea typeface="SimSun" panose="02010600030101010101" pitchFamily="2" charset="-122"/>
                <a:cs typeface="Times New Roman" panose="02020603050405020304" pitchFamily="18" charset="0"/>
              </a:rPr>
              <a:t>besucht</a:t>
            </a:r>
            <a:r>
              <a:rPr lang="en-GB" dirty="0">
                <a:effectLst/>
                <a:latin typeface="Century Gothic" panose="020B0502020202020204" pitchFamily="34" charset="0"/>
                <a:ea typeface="SimSun" panose="02010600030101010101" pitchFamily="2" charset="-122"/>
                <a:cs typeface="Times New Roman" panose="02020603050405020304" pitchFamily="18" charset="0"/>
              </a:rPr>
              <a:t> und </a:t>
            </a:r>
            <a:r>
              <a:rPr lang="en-GB"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als</a:t>
            </a:r>
            <a:r>
              <a:rPr lang="en-GB"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er 17 Jahre alt war</a:t>
            </a:r>
            <a:r>
              <a:rPr lang="en-GB" dirty="0">
                <a:effectLst/>
                <a:latin typeface="Century Gothic" panose="020B0502020202020204" pitchFamily="34" charset="0"/>
                <a:ea typeface="SimSun" panose="02010600030101010101" pitchFamily="2" charset="-122"/>
                <a:cs typeface="Times New Roman" panose="02020603050405020304" pitchFamily="18" charset="0"/>
              </a:rPr>
              <a:t>, hat er </a:t>
            </a:r>
            <a:r>
              <a:rPr lang="en-GB" dirty="0" err="1">
                <a:effectLst/>
                <a:latin typeface="Century Gothic" panose="020B0502020202020204" pitchFamily="34" charset="0"/>
                <a:ea typeface="SimSun" panose="02010600030101010101" pitchFamily="2" charset="-122"/>
                <a:cs typeface="Times New Roman" panose="02020603050405020304" pitchFamily="18" charset="0"/>
              </a:rPr>
              <a:t>ein</a:t>
            </a:r>
            <a:r>
              <a:rPr lang="en-GB" dirty="0">
                <a:effectLst/>
                <a:latin typeface="Century Gothic" panose="020B0502020202020204" pitchFamily="34" charset="0"/>
                <a:ea typeface="SimSun" panose="02010600030101010101" pitchFamily="2" charset="-122"/>
                <a:cs typeface="Times New Roman" panose="02020603050405020304" pitchFamily="18" charset="0"/>
              </a:rPr>
              <a:t> </a:t>
            </a:r>
            <a:r>
              <a:rPr lang="en-GB" dirty="0" err="1">
                <a:effectLst/>
                <a:latin typeface="Century Gothic" panose="020B0502020202020204" pitchFamily="34" charset="0"/>
                <a:ea typeface="SimSun" panose="02010600030101010101" pitchFamily="2" charset="-122"/>
                <a:cs typeface="Times New Roman" panose="02020603050405020304" pitchFamily="18" charset="0"/>
              </a:rPr>
              <a:t>Praktikum</a:t>
            </a:r>
            <a:r>
              <a:rPr lang="en-GB" dirty="0">
                <a:effectLst/>
                <a:latin typeface="Century Gothic" panose="020B0502020202020204" pitchFamily="34" charset="0"/>
                <a:ea typeface="SimSun" panose="02010600030101010101" pitchFamily="2" charset="-122"/>
                <a:cs typeface="Times New Roman" panose="02020603050405020304" pitchFamily="18" charset="0"/>
              </a:rPr>
              <a:t>* </a:t>
            </a:r>
            <a:r>
              <a:rPr lang="en-GB" dirty="0" err="1">
                <a:effectLst/>
                <a:latin typeface="Century Gothic" panose="020B0502020202020204" pitchFamily="34" charset="0"/>
                <a:ea typeface="SimSun" panose="02010600030101010101" pitchFamily="2" charset="-122"/>
                <a:cs typeface="Times New Roman" panose="02020603050405020304" pitchFamily="18" charset="0"/>
              </a:rPr>
              <a:t>dort</a:t>
            </a:r>
            <a:r>
              <a:rPr lang="en-GB" dirty="0">
                <a:effectLst/>
                <a:latin typeface="Century Gothic" panose="020B0502020202020204" pitchFamily="34" charset="0"/>
                <a:ea typeface="SimSun" panose="02010600030101010101" pitchFamily="2" charset="-122"/>
                <a:cs typeface="Times New Roman" panose="02020603050405020304" pitchFamily="18" charset="0"/>
              </a:rPr>
              <a:t> </a:t>
            </a:r>
            <a:r>
              <a:rPr lang="en-GB" dirty="0" err="1">
                <a:effectLst/>
                <a:latin typeface="Century Gothic" panose="020B0502020202020204" pitchFamily="34" charset="0"/>
                <a:ea typeface="SimSun" panose="02010600030101010101" pitchFamily="2" charset="-122"/>
                <a:cs typeface="Times New Roman" panose="02020603050405020304" pitchFamily="18" charset="0"/>
              </a:rPr>
              <a:t>gemacht</a:t>
            </a:r>
            <a:r>
              <a:rPr lang="en-GB" dirty="0">
                <a:effectLst/>
                <a:latin typeface="Century Gothic" panose="020B0502020202020204" pitchFamily="34" charset="0"/>
                <a:ea typeface="SimSun" panose="02010600030101010101" pitchFamily="2" charset="-122"/>
                <a:cs typeface="Times New Roman" panose="02020603050405020304" pitchFamily="18" charset="0"/>
              </a:rPr>
              <a:t>.</a:t>
            </a:r>
          </a:p>
          <a:p>
            <a:pPr>
              <a:lnSpc>
                <a:spcPct val="107000"/>
              </a:lnSpc>
              <a:spcAft>
                <a:spcPts val="800"/>
              </a:spcAft>
            </a:pPr>
            <a:r>
              <a:rPr lang="de-DE" dirty="0">
                <a:effectLst/>
                <a:latin typeface="Century Gothic" panose="020B0502020202020204" pitchFamily="34" charset="0"/>
                <a:ea typeface="SimSun" panose="02010600030101010101" pitchFamily="2" charset="-122"/>
                <a:cs typeface="Times New Roman" panose="02020603050405020304" pitchFamily="18" charset="0"/>
              </a:rPr>
              <a:t>Sein erster Kinofilm war </a:t>
            </a:r>
            <a:r>
              <a:rPr lang="de-DE" i="1" dirty="0">
                <a:effectLst/>
                <a:latin typeface="Century Gothic" panose="020B0502020202020204" pitchFamily="34" charset="0"/>
                <a:ea typeface="SimSun" panose="02010600030101010101" pitchFamily="2" charset="-122"/>
                <a:cs typeface="Times New Roman" panose="02020603050405020304" pitchFamily="18" charset="0"/>
              </a:rPr>
              <a:t>Hilde</a:t>
            </a:r>
            <a:r>
              <a:rPr lang="de-DE" dirty="0">
                <a:effectLst/>
                <a:latin typeface="Century Gothic" panose="020B0502020202020204" pitchFamily="34" charset="0"/>
                <a:ea typeface="SimSun" panose="02010600030101010101" pitchFamily="2" charset="-122"/>
                <a:cs typeface="Times New Roman" panose="02020603050405020304" pitchFamily="18" charset="0"/>
              </a:rPr>
              <a:t>. Er war der englische Mann von Hildegard Knef im Film und </a:t>
            </a:r>
            <a:r>
              <a:rPr lang="de-DE" b="1" dirty="0">
                <a:solidFill>
                  <a:srgbClr val="FFC000"/>
                </a:solidFill>
                <a:effectLst/>
                <a:latin typeface="Century Gothic" panose="020B0502020202020204" pitchFamily="34" charset="0"/>
                <a:ea typeface="SimSun" panose="02010600030101010101" pitchFamily="2" charset="-122"/>
                <a:cs typeface="Times New Roman" panose="02020603050405020304" pitchFamily="18" charset="0"/>
              </a:rPr>
              <a:t>musste</a:t>
            </a:r>
            <a:r>
              <a:rPr lang="de-DE" dirty="0">
                <a:effectLst/>
                <a:latin typeface="Century Gothic" panose="020B0502020202020204" pitchFamily="34" charset="0"/>
                <a:ea typeface="SimSun" panose="02010600030101010101" pitchFamily="2" charset="-122"/>
                <a:cs typeface="Times New Roman" panose="02020603050405020304" pitchFamily="18" charset="0"/>
              </a:rPr>
              <a:t> Deutsch sprechen. </a:t>
            </a:r>
            <a:r>
              <a:rPr lang="en-GB" dirty="0">
                <a:effectLst/>
                <a:latin typeface="Century Gothic" panose="020B0502020202020204" pitchFamily="34" charset="0"/>
                <a:ea typeface="SimSun" panose="02010600030101010101" pitchFamily="2" charset="-122"/>
                <a:cs typeface="Times New Roman" panose="02020603050405020304" pitchFamily="18" charset="0"/>
              </a:rPr>
              <a:t>Dan </a:t>
            </a:r>
            <a:r>
              <a:rPr lang="en-GB" dirty="0" err="1">
                <a:effectLst/>
                <a:latin typeface="Century Gothic" panose="020B0502020202020204" pitchFamily="34" charset="0"/>
                <a:ea typeface="SimSun" panose="02010600030101010101" pitchFamily="2" charset="-122"/>
                <a:cs typeface="Times New Roman" panose="02020603050405020304" pitchFamily="18" charset="0"/>
              </a:rPr>
              <a:t>denkt</a:t>
            </a:r>
            <a:r>
              <a:rPr lang="en-GB" dirty="0">
                <a:effectLst/>
                <a:latin typeface="Century Gothic" panose="020B0502020202020204" pitchFamily="34" charset="0"/>
                <a:ea typeface="SimSun" panose="02010600030101010101" pitchFamily="2" charset="-122"/>
                <a:cs typeface="Times New Roman" panose="02020603050405020304" pitchFamily="18" charset="0"/>
              </a:rPr>
              <a:t>, </a:t>
            </a:r>
            <a:r>
              <a:rPr lang="en-GB"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dass</a:t>
            </a:r>
            <a:r>
              <a:rPr lang="en-GB"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er </a:t>
            </a:r>
            <a:r>
              <a:rPr lang="en-GB"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bessere</a:t>
            </a:r>
            <a:r>
              <a:rPr lang="en-GB"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Chancen</a:t>
            </a:r>
            <a:r>
              <a:rPr lang="en-GB"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in der </a:t>
            </a:r>
            <a:r>
              <a:rPr lang="en-GB"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Filmwelt</a:t>
            </a:r>
            <a:r>
              <a:rPr lang="en-GB"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hat,</a:t>
            </a:r>
            <a:r>
              <a:rPr lang="en-GB" dirty="0">
                <a:effectLst/>
                <a:latin typeface="Century Gothic" panose="020B0502020202020204" pitchFamily="34" charset="0"/>
                <a:ea typeface="SimSun" panose="02010600030101010101" pitchFamily="2" charset="-122"/>
                <a:cs typeface="Times New Roman" panose="02020603050405020304" pitchFamily="18" charset="0"/>
              </a:rPr>
              <a:t> </a:t>
            </a:r>
            <a:r>
              <a:rPr lang="en-GB"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weil</a:t>
            </a:r>
            <a:r>
              <a:rPr lang="en-GB"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er </a:t>
            </a:r>
            <a:r>
              <a:rPr lang="en-GB"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andere</a:t>
            </a:r>
            <a:r>
              <a:rPr lang="en-GB"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Sprachen</a:t>
            </a:r>
            <a:r>
              <a:rPr lang="en-GB"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kann</a:t>
            </a:r>
            <a:r>
              <a:rPr lang="en-GB"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a:t>
            </a:r>
            <a:r>
              <a:rPr lang="en-GB" dirty="0">
                <a:effectLst/>
                <a:latin typeface="Century Gothic" panose="020B0502020202020204" pitchFamily="34" charset="0"/>
                <a:ea typeface="SimSun" panose="02010600030101010101" pitchFamily="2" charset="-122"/>
                <a:cs typeface="Times New Roman" panose="02020603050405020304" pitchFamily="18" charset="0"/>
              </a:rPr>
              <a:t>.</a:t>
            </a:r>
          </a:p>
          <a:p>
            <a:pPr>
              <a:lnSpc>
                <a:spcPct val="107000"/>
              </a:lnSpc>
              <a:spcAft>
                <a:spcPts val="800"/>
              </a:spcAft>
            </a:pPr>
            <a:r>
              <a:rPr lang="de-DE" dirty="0">
                <a:effectLst/>
                <a:latin typeface="Century Gothic" panose="020B0502020202020204" pitchFamily="34" charset="0"/>
                <a:ea typeface="SimSun" panose="02010600030101010101" pitchFamily="2" charset="-122"/>
                <a:cs typeface="Times New Roman" panose="02020603050405020304" pitchFamily="18" charset="0"/>
              </a:rPr>
              <a:t>Er hat den Film </a:t>
            </a:r>
            <a:r>
              <a:rPr lang="de-DE" i="1" dirty="0">
                <a:effectLst/>
                <a:latin typeface="Century Gothic" panose="020B0502020202020204" pitchFamily="34" charset="0"/>
                <a:ea typeface="SimSun" panose="02010600030101010101" pitchFamily="2" charset="-122"/>
                <a:cs typeface="Times New Roman" panose="02020603050405020304" pitchFamily="18" charset="0"/>
              </a:rPr>
              <a:t>Ich bin dein Mensch</a:t>
            </a:r>
            <a:r>
              <a:rPr lang="de-DE" dirty="0">
                <a:effectLst/>
                <a:latin typeface="Century Gothic" panose="020B0502020202020204" pitchFamily="34" charset="0"/>
                <a:ea typeface="SimSun" panose="02010600030101010101" pitchFamily="2" charset="-122"/>
                <a:cs typeface="Times New Roman" panose="02020603050405020304" pitchFamily="18" charset="0"/>
              </a:rPr>
              <a:t> in Berlin gemacht. Hier hat er sich in Deutschland verliebt*. </a:t>
            </a:r>
            <a:r>
              <a:rPr lang="en-GB" b="1" dirty="0" err="1">
                <a:solidFill>
                  <a:srgbClr val="00B0F0"/>
                </a:solidFill>
                <a:effectLst/>
                <a:latin typeface="Century Gothic" panose="020B0502020202020204" pitchFamily="34" charset="0"/>
                <a:ea typeface="SimSun" panose="02010600030101010101" pitchFamily="2" charset="-122"/>
                <a:cs typeface="Times New Roman" panose="02020603050405020304" pitchFamily="18" charset="0"/>
              </a:rPr>
              <a:t>Deutschsprechen</a:t>
            </a:r>
            <a:r>
              <a:rPr lang="en-GB" dirty="0">
                <a:effectLst/>
                <a:latin typeface="Century Gothic" panose="020B0502020202020204" pitchFamily="34" charset="0"/>
                <a:ea typeface="SimSun" panose="02010600030101010101" pitchFamily="2" charset="-122"/>
                <a:cs typeface="Times New Roman" panose="02020603050405020304" pitchFamily="18" charset="0"/>
              </a:rPr>
              <a:t> </a:t>
            </a:r>
            <a:r>
              <a:rPr lang="en-GB" dirty="0" err="1">
                <a:effectLst/>
                <a:latin typeface="Century Gothic" panose="020B0502020202020204" pitchFamily="34" charset="0"/>
                <a:ea typeface="SimSun" panose="02010600030101010101" pitchFamily="2" charset="-122"/>
                <a:cs typeface="Times New Roman" panose="02020603050405020304" pitchFamily="18" charset="0"/>
              </a:rPr>
              <a:t>ist</a:t>
            </a:r>
            <a:r>
              <a:rPr lang="en-GB" dirty="0">
                <a:effectLst/>
                <a:latin typeface="Century Gothic" panose="020B0502020202020204" pitchFamily="34" charset="0"/>
                <a:ea typeface="SimSun" panose="02010600030101010101" pitchFamily="2" charset="-122"/>
                <a:cs typeface="Times New Roman" panose="02020603050405020304" pitchFamily="18" charset="0"/>
              </a:rPr>
              <a:t> </a:t>
            </a:r>
            <a:r>
              <a:rPr lang="en-GB" dirty="0" err="1">
                <a:effectLst/>
                <a:latin typeface="Century Gothic" panose="020B0502020202020204" pitchFamily="34" charset="0"/>
                <a:ea typeface="SimSun" panose="02010600030101010101" pitchFamily="2" charset="-122"/>
                <a:cs typeface="Times New Roman" panose="02020603050405020304" pitchFamily="18" charset="0"/>
              </a:rPr>
              <a:t>einfach</a:t>
            </a:r>
            <a:r>
              <a:rPr lang="en-GB" dirty="0">
                <a:effectLst/>
                <a:latin typeface="Century Gothic" panose="020B0502020202020204" pitchFamily="34" charset="0"/>
                <a:ea typeface="SimSun" panose="02010600030101010101" pitchFamily="2" charset="-122"/>
                <a:cs typeface="Times New Roman" panose="02020603050405020304" pitchFamily="18" charset="0"/>
              </a:rPr>
              <a:t> </a:t>
            </a:r>
            <a:r>
              <a:rPr lang="en-GB" dirty="0" err="1">
                <a:effectLst/>
                <a:latin typeface="Century Gothic" panose="020B0502020202020204" pitchFamily="34" charset="0"/>
                <a:ea typeface="SimSun" panose="02010600030101010101" pitchFamily="2" charset="-122"/>
                <a:cs typeface="Times New Roman" panose="02020603050405020304" pitchFamily="18" charset="0"/>
              </a:rPr>
              <a:t>ganz</a:t>
            </a:r>
            <a:r>
              <a:rPr lang="en-GB" dirty="0">
                <a:effectLst/>
                <a:latin typeface="Century Gothic" panose="020B0502020202020204" pitchFamily="34" charset="0"/>
                <a:ea typeface="SimSun" panose="02010600030101010101" pitchFamily="2" charset="-122"/>
                <a:cs typeface="Times New Roman" panose="02020603050405020304" pitchFamily="18" charset="0"/>
              </a:rPr>
              <a:t> toll!</a:t>
            </a:r>
          </a:p>
          <a:p>
            <a:endParaRPr lang="en-GB" dirty="0"/>
          </a:p>
        </p:txBody>
      </p:sp>
      <p:sp>
        <p:nvSpPr>
          <p:cNvPr id="4" name="Rectangle: Rounded Corners 3">
            <a:extLst>
              <a:ext uri="{FF2B5EF4-FFF2-40B4-BE49-F238E27FC236}">
                <a16:creationId xmlns:a16="http://schemas.microsoft.com/office/drawing/2014/main" id="{76E980A0-6C5B-7C54-5CBB-4E83AEB7908E}"/>
              </a:ext>
            </a:extLst>
          </p:cNvPr>
          <p:cNvSpPr/>
          <p:nvPr/>
        </p:nvSpPr>
        <p:spPr>
          <a:xfrm>
            <a:off x="11020300" y="89983"/>
            <a:ext cx="1065019" cy="34940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err="1">
                <a:ln>
                  <a:noFill/>
                </a:ln>
                <a:solidFill>
                  <a:srgbClr val="3D3C3C"/>
                </a:solidFill>
                <a:effectLst/>
                <a:uLnTx/>
                <a:uFillTx/>
                <a:latin typeface="Century Gothic"/>
                <a:ea typeface="+mn-ea"/>
                <a:cs typeface="+mn-cs"/>
              </a:rPr>
              <a:t>lesen</a:t>
            </a:r>
            <a:endParaRPr kumimoji="0" lang="en-GB" sz="2000" b="0" i="0" u="none" strike="noStrike" kern="1200" cap="none" spc="0" normalizeH="0" baseline="0" noProof="0" dirty="0">
              <a:ln>
                <a:noFill/>
              </a:ln>
              <a:solidFill>
                <a:srgbClr val="3D3C3C"/>
              </a:solidFill>
              <a:effectLst/>
              <a:uLnTx/>
              <a:uFillTx/>
              <a:latin typeface="Century Gothic"/>
              <a:ea typeface="+mn-ea"/>
              <a:cs typeface="+mn-cs"/>
            </a:endParaRPr>
          </a:p>
        </p:txBody>
      </p:sp>
      <p:sp>
        <p:nvSpPr>
          <p:cNvPr id="8" name="Speech Bubble: Rectangle with Corners Rounded 7">
            <a:extLst>
              <a:ext uri="{FF2B5EF4-FFF2-40B4-BE49-F238E27FC236}">
                <a16:creationId xmlns:a16="http://schemas.microsoft.com/office/drawing/2014/main" id="{EC8DE07B-77F8-F259-8228-028F4951EB09}"/>
              </a:ext>
            </a:extLst>
          </p:cNvPr>
          <p:cNvSpPr/>
          <p:nvPr/>
        </p:nvSpPr>
        <p:spPr>
          <a:xfrm>
            <a:off x="7398202" y="93839"/>
            <a:ext cx="2905125" cy="914400"/>
          </a:xfrm>
          <a:prstGeom prst="wedgeRoundRectCallout">
            <a:avLst>
              <a:gd name="adj1" fmla="val -61018"/>
              <a:gd name="adj2" fmla="val 108568"/>
              <a:gd name="adj3" fmla="val 16667"/>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dirty="0">
                <a:effectLst/>
                <a:ea typeface="SimSun" panose="02010600030101010101" pitchFamily="2" charset="-122"/>
                <a:cs typeface="Times New Roman" panose="02020603050405020304" pitchFamily="18" charset="0"/>
              </a:rPr>
              <a:t>When you use </a:t>
            </a:r>
            <a:r>
              <a:rPr lang="en-GB" sz="2000" b="1" dirty="0" err="1">
                <a:effectLst/>
                <a:ea typeface="SimSun" panose="02010600030101010101" pitchFamily="2" charset="-122"/>
                <a:cs typeface="Times New Roman" panose="02020603050405020304" pitchFamily="18" charset="0"/>
              </a:rPr>
              <a:t>können</a:t>
            </a:r>
            <a:r>
              <a:rPr lang="en-GB" sz="2000" dirty="0">
                <a:effectLst/>
                <a:ea typeface="SimSun" panose="02010600030101010101" pitchFamily="2" charset="-122"/>
                <a:cs typeface="Times New Roman" panose="02020603050405020304" pitchFamily="18" charset="0"/>
              </a:rPr>
              <a:t>, remember the 2-verb rule.</a:t>
            </a:r>
          </a:p>
        </p:txBody>
      </p:sp>
      <p:sp>
        <p:nvSpPr>
          <p:cNvPr id="9" name="Speech Bubble: Rectangle with Corners Rounded 8">
            <a:extLst>
              <a:ext uri="{FF2B5EF4-FFF2-40B4-BE49-F238E27FC236}">
                <a16:creationId xmlns:a16="http://schemas.microsoft.com/office/drawing/2014/main" id="{7EF7A7EF-1B29-6651-799E-9403B0D85A42}"/>
              </a:ext>
            </a:extLst>
          </p:cNvPr>
          <p:cNvSpPr/>
          <p:nvPr/>
        </p:nvSpPr>
        <p:spPr>
          <a:xfrm>
            <a:off x="373062" y="1739920"/>
            <a:ext cx="3333523" cy="834820"/>
          </a:xfrm>
          <a:prstGeom prst="wedgeRoundRectCallout">
            <a:avLst>
              <a:gd name="adj1" fmla="val 10224"/>
              <a:gd name="adj2" fmla="val 79358"/>
              <a:gd name="adj3" fmla="val 16667"/>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dirty="0">
                <a:solidFill>
                  <a:srgbClr val="FFFFFF"/>
                </a:solidFill>
                <a:effectLst/>
                <a:ea typeface="SimSun" panose="02010600030101010101" pitchFamily="2" charset="-122"/>
                <a:cs typeface="Times New Roman" panose="02020603050405020304" pitchFamily="18" charset="0"/>
              </a:rPr>
              <a:t>Which word order do you need after</a:t>
            </a:r>
            <a:r>
              <a:rPr lang="en-GB" sz="2000" b="1" dirty="0">
                <a:solidFill>
                  <a:srgbClr val="FFFFFF"/>
                </a:solidFill>
                <a:effectLst/>
                <a:ea typeface="SimSun" panose="02010600030101010101" pitchFamily="2" charset="-122"/>
                <a:cs typeface="Times New Roman" panose="02020603050405020304" pitchFamily="18" charset="0"/>
              </a:rPr>
              <a:t> </a:t>
            </a:r>
            <a:r>
              <a:rPr lang="en-GB" sz="2000" b="1" dirty="0" err="1">
                <a:solidFill>
                  <a:srgbClr val="FFFFFF"/>
                </a:solidFill>
                <a:effectLst/>
                <a:ea typeface="SimSun" panose="02010600030101010101" pitchFamily="2" charset="-122"/>
                <a:cs typeface="Times New Roman" panose="02020603050405020304" pitchFamily="18" charset="0"/>
              </a:rPr>
              <a:t>deshalb</a:t>
            </a:r>
            <a:r>
              <a:rPr lang="en-GB" sz="2000" b="1" dirty="0">
                <a:solidFill>
                  <a:srgbClr val="FFFFFF"/>
                </a:solidFill>
                <a:effectLst/>
                <a:ea typeface="SimSun" panose="02010600030101010101" pitchFamily="2" charset="-122"/>
                <a:cs typeface="Times New Roman" panose="02020603050405020304" pitchFamily="18" charset="0"/>
              </a:rPr>
              <a:t>?</a:t>
            </a:r>
            <a:endParaRPr lang="en-GB" sz="2000" dirty="0">
              <a:effectLst/>
              <a:ea typeface="SimSun" panose="02010600030101010101" pitchFamily="2" charset="-122"/>
              <a:cs typeface="Times New Roman" panose="02020603050405020304" pitchFamily="18" charset="0"/>
            </a:endParaRPr>
          </a:p>
        </p:txBody>
      </p:sp>
      <p:sp>
        <p:nvSpPr>
          <p:cNvPr id="10" name="Speech Bubble: Rectangle with Corners Rounded 9">
            <a:extLst>
              <a:ext uri="{FF2B5EF4-FFF2-40B4-BE49-F238E27FC236}">
                <a16:creationId xmlns:a16="http://schemas.microsoft.com/office/drawing/2014/main" id="{CB662D2F-C63D-60C5-3E3E-DCF5392D13E9}"/>
              </a:ext>
            </a:extLst>
          </p:cNvPr>
          <p:cNvSpPr/>
          <p:nvPr/>
        </p:nvSpPr>
        <p:spPr>
          <a:xfrm>
            <a:off x="9754102" y="1825035"/>
            <a:ext cx="2331218" cy="659130"/>
          </a:xfrm>
          <a:prstGeom prst="wedgeRoundRectCallout">
            <a:avLst>
              <a:gd name="adj1" fmla="val -76401"/>
              <a:gd name="adj2" fmla="val 99100"/>
              <a:gd name="adj3" fmla="val 16667"/>
            </a:avLst>
          </a:prstGeom>
          <a:solidFill>
            <a:srgbClr val="9933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b="1" dirty="0">
                <a:solidFill>
                  <a:srgbClr val="FFFFFF"/>
                </a:solidFill>
                <a:effectLst/>
                <a:ea typeface="SimSun" panose="02010600030101010101" pitchFamily="2" charset="-122"/>
                <a:cs typeface="Times New Roman" panose="02020603050405020304" pitchFamily="18" charset="0"/>
              </a:rPr>
              <a:t>Als</a:t>
            </a:r>
            <a:r>
              <a:rPr lang="en-GB" sz="2000" dirty="0">
                <a:solidFill>
                  <a:srgbClr val="FFFFFF"/>
                </a:solidFill>
                <a:effectLst/>
                <a:ea typeface="SimSun" panose="02010600030101010101" pitchFamily="2" charset="-122"/>
                <a:cs typeface="Times New Roman" panose="02020603050405020304" pitchFamily="18" charset="0"/>
              </a:rPr>
              <a:t>  is a WO3 conjunction.</a:t>
            </a:r>
            <a:endParaRPr lang="en-GB" sz="2000" dirty="0">
              <a:effectLst/>
              <a:ea typeface="SimSun" panose="02010600030101010101" pitchFamily="2" charset="-122"/>
              <a:cs typeface="Times New Roman" panose="02020603050405020304" pitchFamily="18" charset="0"/>
            </a:endParaRPr>
          </a:p>
        </p:txBody>
      </p:sp>
      <p:sp>
        <p:nvSpPr>
          <p:cNvPr id="11" name="Speech Bubble: Rectangle with Corners Rounded 10">
            <a:extLst>
              <a:ext uri="{FF2B5EF4-FFF2-40B4-BE49-F238E27FC236}">
                <a16:creationId xmlns:a16="http://schemas.microsoft.com/office/drawing/2014/main" id="{69972651-6531-321B-EF7D-029C93970552}"/>
              </a:ext>
            </a:extLst>
          </p:cNvPr>
          <p:cNvSpPr/>
          <p:nvPr/>
        </p:nvSpPr>
        <p:spPr>
          <a:xfrm>
            <a:off x="654348" y="3080656"/>
            <a:ext cx="3118884" cy="834819"/>
          </a:xfrm>
          <a:prstGeom prst="wedgeRoundRectCallout">
            <a:avLst>
              <a:gd name="adj1" fmla="val 12883"/>
              <a:gd name="adj2" fmla="val 76681"/>
              <a:gd name="adj3" fmla="val 16667"/>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b="1" dirty="0" err="1">
                <a:effectLst/>
                <a:ea typeface="SimSun" panose="02010600030101010101" pitchFamily="2" charset="-122"/>
                <a:cs typeface="Times New Roman" panose="02020603050405020304" pitchFamily="18" charset="0"/>
              </a:rPr>
              <a:t>Müssen</a:t>
            </a:r>
            <a:r>
              <a:rPr lang="en-GB" sz="2000" b="1" dirty="0">
                <a:effectLst/>
                <a:ea typeface="SimSun" panose="02010600030101010101" pitchFamily="2" charset="-122"/>
                <a:cs typeface="Times New Roman" panose="02020603050405020304" pitchFamily="18" charset="0"/>
              </a:rPr>
              <a:t> </a:t>
            </a:r>
            <a:r>
              <a:rPr lang="en-GB" sz="2000" dirty="0">
                <a:effectLst/>
                <a:ea typeface="SimSun" panose="02010600030101010101" pitchFamily="2" charset="-122"/>
                <a:cs typeface="Times New Roman" panose="02020603050405020304" pitchFamily="18" charset="0"/>
              </a:rPr>
              <a:t>is a modal verb like </a:t>
            </a:r>
            <a:r>
              <a:rPr lang="en-GB" sz="2000" b="1" dirty="0" err="1">
                <a:effectLst/>
                <a:ea typeface="SimSun" panose="02010600030101010101" pitchFamily="2" charset="-122"/>
                <a:cs typeface="Times New Roman" panose="02020603050405020304" pitchFamily="18" charset="0"/>
              </a:rPr>
              <a:t>können</a:t>
            </a:r>
            <a:r>
              <a:rPr lang="en-GB" sz="2000" b="1" dirty="0">
                <a:effectLst/>
                <a:ea typeface="SimSun" panose="02010600030101010101" pitchFamily="2" charset="-122"/>
                <a:cs typeface="Times New Roman" panose="02020603050405020304" pitchFamily="18" charset="0"/>
              </a:rPr>
              <a:t>.</a:t>
            </a:r>
            <a:endParaRPr lang="en-GB" sz="2000" dirty="0">
              <a:effectLst/>
              <a:ea typeface="SimSun" panose="02010600030101010101" pitchFamily="2" charset="-122"/>
              <a:cs typeface="Times New Roman" panose="02020603050405020304" pitchFamily="18" charset="0"/>
            </a:endParaRPr>
          </a:p>
        </p:txBody>
      </p:sp>
      <p:sp>
        <p:nvSpPr>
          <p:cNvPr id="13" name="Speech Bubble: Rectangle with Corners Rounded 12">
            <a:extLst>
              <a:ext uri="{FF2B5EF4-FFF2-40B4-BE49-F238E27FC236}">
                <a16:creationId xmlns:a16="http://schemas.microsoft.com/office/drawing/2014/main" id="{CC82B968-8C71-8361-2465-3D7F7F0EE1D7}"/>
              </a:ext>
            </a:extLst>
          </p:cNvPr>
          <p:cNvSpPr/>
          <p:nvPr/>
        </p:nvSpPr>
        <p:spPr>
          <a:xfrm>
            <a:off x="6665978" y="3001076"/>
            <a:ext cx="2494480" cy="666577"/>
          </a:xfrm>
          <a:prstGeom prst="wedgeRoundRectCallout">
            <a:avLst>
              <a:gd name="adj1" fmla="val 16176"/>
              <a:gd name="adj2" fmla="val 122376"/>
              <a:gd name="adj3" fmla="val 16667"/>
            </a:avLst>
          </a:prstGeom>
          <a:solidFill>
            <a:srgbClr val="9933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dirty="0">
                <a:solidFill>
                  <a:srgbClr val="FFFFFF"/>
                </a:solidFill>
                <a:effectLst/>
                <a:ea typeface="SimSun" panose="02010600030101010101" pitchFamily="2" charset="-122"/>
                <a:cs typeface="Times New Roman" panose="02020603050405020304" pitchFamily="18" charset="0"/>
              </a:rPr>
              <a:t>Which word order follows</a:t>
            </a:r>
            <a:r>
              <a:rPr lang="en-GB" sz="2000" b="1" dirty="0">
                <a:solidFill>
                  <a:srgbClr val="FFFFFF"/>
                </a:solidFill>
                <a:effectLst/>
                <a:ea typeface="SimSun" panose="02010600030101010101" pitchFamily="2" charset="-122"/>
                <a:cs typeface="Times New Roman" panose="02020603050405020304" pitchFamily="18" charset="0"/>
              </a:rPr>
              <a:t> </a:t>
            </a:r>
            <a:r>
              <a:rPr lang="en-GB" sz="2000" b="1" dirty="0" err="1">
                <a:solidFill>
                  <a:srgbClr val="FFFFFF"/>
                </a:solidFill>
                <a:effectLst/>
                <a:ea typeface="SimSun" panose="02010600030101010101" pitchFamily="2" charset="-122"/>
                <a:cs typeface="Times New Roman" panose="02020603050405020304" pitchFamily="18" charset="0"/>
              </a:rPr>
              <a:t>dass</a:t>
            </a:r>
            <a:r>
              <a:rPr lang="en-GB" sz="2000" b="1" dirty="0">
                <a:solidFill>
                  <a:srgbClr val="FFFFFF"/>
                </a:solidFill>
                <a:effectLst/>
                <a:ea typeface="SimSun" panose="02010600030101010101" pitchFamily="2" charset="-122"/>
                <a:cs typeface="Times New Roman" panose="02020603050405020304" pitchFamily="18" charset="0"/>
              </a:rPr>
              <a:t>?</a:t>
            </a:r>
            <a:endParaRPr lang="en-GB" sz="2000" dirty="0">
              <a:effectLst/>
              <a:ea typeface="SimSun" panose="02010600030101010101" pitchFamily="2" charset="-122"/>
              <a:cs typeface="Times New Roman" panose="02020603050405020304" pitchFamily="18" charset="0"/>
            </a:endParaRPr>
          </a:p>
        </p:txBody>
      </p:sp>
      <p:sp>
        <p:nvSpPr>
          <p:cNvPr id="14" name="Speech Bubble: Rectangle with Corners Rounded 13">
            <a:extLst>
              <a:ext uri="{FF2B5EF4-FFF2-40B4-BE49-F238E27FC236}">
                <a16:creationId xmlns:a16="http://schemas.microsoft.com/office/drawing/2014/main" id="{107DB72C-D338-CF10-EFBF-9899BC0B841D}"/>
              </a:ext>
            </a:extLst>
          </p:cNvPr>
          <p:cNvSpPr/>
          <p:nvPr/>
        </p:nvSpPr>
        <p:spPr>
          <a:xfrm>
            <a:off x="7668888" y="4599931"/>
            <a:ext cx="4523112" cy="1715996"/>
          </a:xfrm>
          <a:prstGeom prst="wedgeRoundRectCallout">
            <a:avLst>
              <a:gd name="adj1" fmla="val -77460"/>
              <a:gd name="adj2" fmla="val 11699"/>
              <a:gd name="adj3" fmla="val 16667"/>
            </a:avLst>
          </a:prstGeom>
          <a:solidFill>
            <a:srgbClr val="53D2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dirty="0">
                <a:effectLst/>
                <a:ea typeface="SimSun" panose="02010600030101010101" pitchFamily="2" charset="-122"/>
                <a:cs typeface="Times New Roman" panose="02020603050405020304" pitchFamily="18" charset="0"/>
              </a:rPr>
              <a:t>When you make nouns from verb phrases, they become compound nouns.</a:t>
            </a:r>
            <a:br>
              <a:rPr lang="en-GB" sz="2000" dirty="0">
                <a:effectLst/>
                <a:ea typeface="SimSun" panose="02010600030101010101" pitchFamily="2" charset="-122"/>
                <a:cs typeface="Times New Roman" panose="02020603050405020304" pitchFamily="18" charset="0"/>
              </a:rPr>
            </a:br>
            <a:r>
              <a:rPr lang="en-GB" sz="2000" dirty="0">
                <a:effectLst/>
                <a:ea typeface="SimSun" panose="02010600030101010101" pitchFamily="2" charset="-122"/>
                <a:cs typeface="Times New Roman" panose="02020603050405020304" pitchFamily="18" charset="0"/>
              </a:rPr>
              <a:t>Deutsch </a:t>
            </a:r>
            <a:r>
              <a:rPr lang="en-GB" sz="2000" dirty="0" err="1">
                <a:effectLst/>
                <a:ea typeface="SimSun" panose="02010600030101010101" pitchFamily="2" charset="-122"/>
                <a:cs typeface="Times New Roman" panose="02020603050405020304" pitchFamily="18" charset="0"/>
              </a:rPr>
              <a:t>sprechen</a:t>
            </a:r>
            <a:r>
              <a:rPr lang="en-GB" sz="2000" dirty="0">
                <a:effectLst/>
                <a:ea typeface="SimSun" panose="02010600030101010101" pitchFamily="2" charset="-122"/>
                <a:cs typeface="Times New Roman" panose="02020603050405020304" pitchFamily="18" charset="0"/>
              </a:rPr>
              <a:t> </a:t>
            </a:r>
            <a:r>
              <a:rPr lang="en-GB" sz="2400" kern="1200" dirty="0">
                <a:effectLst/>
                <a:ea typeface="Times New Roman" panose="02020603050405020304" pitchFamily="18" charset="0"/>
                <a:cs typeface="Segoe UI Symbol" panose="020B0502040204020203" pitchFamily="34" charset="0"/>
              </a:rPr>
              <a:t>➜</a:t>
            </a:r>
            <a:r>
              <a:rPr lang="en-GB" sz="2000" dirty="0">
                <a:effectLst/>
                <a:ea typeface="SimSun" panose="02010600030101010101" pitchFamily="2" charset="-122"/>
                <a:cs typeface="Times New Roman" panose="02020603050405020304" pitchFamily="18" charset="0"/>
              </a:rPr>
              <a:t> </a:t>
            </a:r>
            <a:br>
              <a:rPr lang="en-GB" sz="2000" dirty="0">
                <a:effectLst/>
                <a:ea typeface="SimSun" panose="02010600030101010101" pitchFamily="2" charset="-122"/>
                <a:cs typeface="Times New Roman" panose="02020603050405020304" pitchFamily="18" charset="0"/>
              </a:rPr>
            </a:br>
            <a:r>
              <a:rPr lang="en-GB" sz="2000" dirty="0">
                <a:effectLst/>
                <a:ea typeface="SimSun" panose="02010600030101010101" pitchFamily="2" charset="-122"/>
                <a:cs typeface="Times New Roman" panose="02020603050405020304" pitchFamily="18" charset="0"/>
              </a:rPr>
              <a:t>(das) </a:t>
            </a:r>
            <a:r>
              <a:rPr lang="en-GB" sz="2000" dirty="0" err="1">
                <a:effectLst/>
                <a:ea typeface="SimSun" panose="02010600030101010101" pitchFamily="2" charset="-122"/>
                <a:cs typeface="Times New Roman" panose="02020603050405020304" pitchFamily="18" charset="0"/>
              </a:rPr>
              <a:t>Deutschsprechen</a:t>
            </a:r>
            <a:endParaRPr lang="en-GB" sz="2000" dirty="0">
              <a:effectLst/>
              <a:ea typeface="SimSun" panose="02010600030101010101" pitchFamily="2" charset="-122"/>
              <a:cs typeface="Times New Roman" panose="02020603050405020304" pitchFamily="18" charset="0"/>
            </a:endParaRPr>
          </a:p>
        </p:txBody>
      </p:sp>
      <p:sp>
        <p:nvSpPr>
          <p:cNvPr id="5" name="Rectangle: Rounded Corners 4">
            <a:extLst>
              <a:ext uri="{FF2B5EF4-FFF2-40B4-BE49-F238E27FC236}">
                <a16:creationId xmlns:a16="http://schemas.microsoft.com/office/drawing/2014/main" id="{B165D83F-5DAE-23AA-B2CE-F068F9626E70}"/>
              </a:ext>
            </a:extLst>
          </p:cNvPr>
          <p:cNvSpPr/>
          <p:nvPr/>
        </p:nvSpPr>
        <p:spPr>
          <a:xfrm>
            <a:off x="373062" y="5725360"/>
            <a:ext cx="4365194" cy="611959"/>
          </a:xfrm>
          <a:prstGeom prst="roundRect">
            <a:avLst/>
          </a:prstGeom>
          <a:solidFill>
            <a:schemeClr val="tx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2000" b="1" dirty="0">
                <a:solidFill>
                  <a:srgbClr val="FFFAEB"/>
                </a:solidFill>
                <a:effectLst/>
                <a:ea typeface="SimSun" panose="02010600030101010101" pitchFamily="2" charset="-122"/>
                <a:cs typeface="Times New Roman" panose="02020603050405020304" pitchFamily="18" charset="0"/>
              </a:rPr>
              <a:t>*</a:t>
            </a:r>
            <a:r>
              <a:rPr lang="en-US" sz="2000" b="1" dirty="0" err="1">
                <a:solidFill>
                  <a:srgbClr val="FFFAEB"/>
                </a:solidFill>
                <a:effectLst/>
                <a:ea typeface="SimSun" panose="02010600030101010101" pitchFamily="2" charset="-122"/>
                <a:cs typeface="Times New Roman" panose="02020603050405020304" pitchFamily="18" charset="0"/>
              </a:rPr>
              <a:t>sich</a:t>
            </a:r>
            <a:r>
              <a:rPr lang="en-US" sz="2000" b="1" dirty="0">
                <a:solidFill>
                  <a:srgbClr val="FFFAEB"/>
                </a:solidFill>
                <a:effectLst/>
                <a:ea typeface="SimSun" panose="02010600030101010101" pitchFamily="2" charset="-122"/>
                <a:cs typeface="Times New Roman" panose="02020603050405020304" pitchFamily="18" charset="0"/>
              </a:rPr>
              <a:t> </a:t>
            </a:r>
            <a:r>
              <a:rPr lang="en-US" sz="2000" b="1" dirty="0" err="1">
                <a:solidFill>
                  <a:srgbClr val="FFFAEB"/>
                </a:solidFill>
                <a:effectLst/>
                <a:ea typeface="SimSun" panose="02010600030101010101" pitchFamily="2" charset="-122"/>
                <a:cs typeface="Times New Roman" panose="02020603050405020304" pitchFamily="18" charset="0"/>
              </a:rPr>
              <a:t>verlieben</a:t>
            </a:r>
            <a:r>
              <a:rPr lang="en-US" sz="2000" dirty="0">
                <a:solidFill>
                  <a:srgbClr val="FFFAEB"/>
                </a:solidFill>
                <a:effectLst/>
                <a:ea typeface="SimSun" panose="02010600030101010101" pitchFamily="2" charset="-122"/>
                <a:cs typeface="Times New Roman" panose="02020603050405020304" pitchFamily="18" charset="0"/>
              </a:rPr>
              <a:t> – to fall in love</a:t>
            </a:r>
            <a:br>
              <a:rPr lang="en-US" sz="2000" dirty="0">
                <a:solidFill>
                  <a:srgbClr val="FFFAEB"/>
                </a:solidFill>
                <a:effectLst/>
                <a:ea typeface="SimSun" panose="02010600030101010101" pitchFamily="2" charset="-122"/>
                <a:cs typeface="Times New Roman" panose="02020603050405020304" pitchFamily="18" charset="0"/>
              </a:rPr>
            </a:br>
            <a:r>
              <a:rPr lang="en-US" sz="2000" b="1" dirty="0">
                <a:solidFill>
                  <a:srgbClr val="FFFAEB"/>
                </a:solidFill>
                <a:effectLst/>
                <a:ea typeface="SimSun" panose="02010600030101010101" pitchFamily="2" charset="-122"/>
                <a:cs typeface="Times New Roman" panose="02020603050405020304" pitchFamily="18" charset="0"/>
              </a:rPr>
              <a:t>das </a:t>
            </a:r>
            <a:r>
              <a:rPr lang="en-US" sz="2000" b="1" dirty="0" err="1">
                <a:solidFill>
                  <a:srgbClr val="FFFAEB"/>
                </a:solidFill>
                <a:effectLst/>
                <a:ea typeface="SimSun" panose="02010600030101010101" pitchFamily="2" charset="-122"/>
                <a:cs typeface="Times New Roman" panose="02020603050405020304" pitchFamily="18" charset="0"/>
              </a:rPr>
              <a:t>Praktikum</a:t>
            </a:r>
            <a:r>
              <a:rPr lang="en-US" sz="2000" dirty="0">
                <a:solidFill>
                  <a:srgbClr val="FFFAEB"/>
                </a:solidFill>
                <a:effectLst/>
                <a:ea typeface="SimSun" panose="02010600030101010101" pitchFamily="2" charset="-122"/>
                <a:cs typeface="Times New Roman" panose="02020603050405020304" pitchFamily="18" charset="0"/>
              </a:rPr>
              <a:t> – work placement</a:t>
            </a:r>
            <a:endParaRPr lang="en-GB" sz="2000" dirty="0">
              <a:effectLst/>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705845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5D6FB-11CC-5891-F3B4-563859256A77}"/>
              </a:ext>
            </a:extLst>
          </p:cNvPr>
          <p:cNvSpPr>
            <a:spLocks noGrp="1"/>
          </p:cNvSpPr>
          <p:nvPr>
            <p:ph type="title"/>
          </p:nvPr>
        </p:nvSpPr>
        <p:spPr>
          <a:xfrm>
            <a:off x="0" y="213557"/>
            <a:ext cx="4540102" cy="647577"/>
          </a:xfrm>
        </p:spPr>
        <p:txBody>
          <a:bodyPr/>
          <a:lstStyle/>
          <a:p>
            <a:r>
              <a:rPr lang="en-US" dirty="0"/>
              <a:t>Dan Stevens</a:t>
            </a:r>
            <a:endParaRPr lang="en-GB" dirty="0"/>
          </a:p>
        </p:txBody>
      </p:sp>
      <p:sp>
        <p:nvSpPr>
          <p:cNvPr id="3" name="Text Placeholder 2">
            <a:extLst>
              <a:ext uri="{FF2B5EF4-FFF2-40B4-BE49-F238E27FC236}">
                <a16:creationId xmlns:a16="http://schemas.microsoft.com/office/drawing/2014/main" id="{25B9D419-7006-4D1B-D47C-DDB1A8220F74}"/>
              </a:ext>
            </a:extLst>
          </p:cNvPr>
          <p:cNvSpPr>
            <a:spLocks noGrp="1"/>
          </p:cNvSpPr>
          <p:nvPr>
            <p:ph type="body" sz="quarter" idx="10"/>
          </p:nvPr>
        </p:nvSpPr>
        <p:spPr/>
        <p:txBody>
          <a:bodyPr>
            <a:normAutofit fontScale="92500" lnSpcReduction="10000"/>
          </a:bodyPr>
          <a:lstStyle/>
          <a:p>
            <a:pPr>
              <a:lnSpc>
                <a:spcPct val="107000"/>
              </a:lnSpc>
              <a:spcAft>
                <a:spcPts val="800"/>
              </a:spcAft>
            </a:pPr>
            <a:r>
              <a:rPr lang="en-GB" sz="2400" dirty="0">
                <a:effectLst/>
                <a:latin typeface="Century Gothic" panose="020B0502020202020204" pitchFamily="34" charset="0"/>
                <a:ea typeface="SimSun" panose="02010600030101010101" pitchFamily="2" charset="-122"/>
                <a:cs typeface="Times New Roman" panose="02020603050405020304" pitchFamily="18" charset="0"/>
              </a:rPr>
              <a:t>Dan Stevens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ist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berühmt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für seine Rolle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als</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Matthew Crawley in </a:t>
            </a:r>
            <a:r>
              <a:rPr lang="en-GB" sz="2400" i="1" dirty="0">
                <a:effectLst/>
                <a:latin typeface="Century Gothic" panose="020B0502020202020204" pitchFamily="34" charset="0"/>
                <a:ea typeface="SimSun" panose="02010600030101010101" pitchFamily="2" charset="-122"/>
                <a:cs typeface="Times New Roman" panose="02020603050405020304" pitchFamily="18" charset="0"/>
              </a:rPr>
              <a:t>Downton Abbey</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Dan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spricht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nicht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nur</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Englisch</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Er </a:t>
            </a:r>
            <a:r>
              <a:rPr lang="en-GB" sz="2400" b="1" dirty="0">
                <a:solidFill>
                  <a:srgbClr val="FFCC00"/>
                </a:solidFill>
                <a:effectLst/>
                <a:latin typeface="Century Gothic" panose="020B0502020202020204" pitchFamily="34" charset="0"/>
                <a:ea typeface="SimSun" panose="02010600030101010101" pitchFamily="2" charset="-122"/>
                <a:cs typeface="Times New Roman" panose="02020603050405020304" pitchFamily="18" charset="0"/>
              </a:rPr>
              <a:t>kann</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auch</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Deutsch und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Französisch</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sprechen</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Er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schreibt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auch</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gern</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und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veröffentlicht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seine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Arbeiten</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a:t>
            </a:r>
          </a:p>
          <a:p>
            <a:pPr>
              <a:lnSpc>
                <a:spcPct val="107000"/>
              </a:lnSpc>
              <a:spcAft>
                <a:spcPts val="800"/>
              </a:spcAft>
            </a:pPr>
            <a:r>
              <a:rPr lang="en-GB" sz="2400" dirty="0">
                <a:effectLst/>
                <a:latin typeface="Century Gothic" panose="020B0502020202020204" pitchFamily="34" charset="0"/>
                <a:ea typeface="SimSun" panose="02010600030101010101" pitchFamily="2" charset="-122"/>
                <a:cs typeface="Times New Roman" panose="02020603050405020304" pitchFamily="18" charset="0"/>
              </a:rPr>
              <a:t>Dan hat Deutsch in der Schule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gelernt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Seine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Familie</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hatte</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gute</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Freunde in Bielefeld, </a:t>
            </a:r>
            <a:r>
              <a:rPr lang="en-GB" sz="2400" b="1" dirty="0" err="1">
                <a:solidFill>
                  <a:srgbClr val="003366"/>
                </a:solidFill>
                <a:effectLst/>
                <a:latin typeface="Century Gothic" panose="020B0502020202020204" pitchFamily="34" charset="0"/>
                <a:ea typeface="SimSun" panose="02010600030101010101" pitchFamily="2" charset="-122"/>
                <a:cs typeface="Times New Roman" panose="02020603050405020304" pitchFamily="18" charset="0"/>
              </a:rPr>
              <a:t>deshalb</a:t>
            </a:r>
            <a:r>
              <a:rPr lang="en-GB" sz="2400" b="1" dirty="0">
                <a:solidFill>
                  <a:srgbClr val="003366"/>
                </a:solidFill>
                <a:effectLst/>
                <a:latin typeface="Century Gothic" panose="020B0502020202020204" pitchFamily="34" charset="0"/>
                <a:ea typeface="SimSun" panose="02010600030101010101" pitchFamily="2" charset="-122"/>
                <a:cs typeface="Times New Roman" panose="02020603050405020304" pitchFamily="18" charset="0"/>
              </a:rPr>
              <a:t> hat</a:t>
            </a:r>
            <a:r>
              <a:rPr lang="en-GB" sz="2400" b="1" dirty="0">
                <a:solidFill>
                  <a:srgbClr val="F2989A"/>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Dan oft Deutschland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besucht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und </a:t>
            </a:r>
            <a:r>
              <a:rPr lang="en-GB" sz="2400"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als</a:t>
            </a:r>
            <a:r>
              <a:rPr lang="en-GB" sz="2400"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er 17 Jahre alt war</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hat er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ein</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Praktikum</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dort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gemacht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a:t>
            </a:r>
          </a:p>
          <a:p>
            <a:pPr>
              <a:lnSpc>
                <a:spcPct val="107000"/>
              </a:lnSpc>
              <a:spcAft>
                <a:spcPts val="800"/>
              </a:spcAft>
            </a:pPr>
            <a:r>
              <a:rPr lang="en-GB" sz="2400" dirty="0">
                <a:effectLst/>
                <a:latin typeface="Century Gothic" panose="020B0502020202020204" pitchFamily="34" charset="0"/>
                <a:ea typeface="SimSun" panose="02010600030101010101" pitchFamily="2" charset="-122"/>
                <a:cs typeface="Times New Roman" panose="02020603050405020304" pitchFamily="18" charset="0"/>
              </a:rPr>
              <a:t>Sein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erster</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Kinofilm</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war </a:t>
            </a:r>
            <a:r>
              <a:rPr lang="en-GB" sz="2400" i="1" dirty="0">
                <a:effectLst/>
                <a:latin typeface="Century Gothic" panose="020B0502020202020204" pitchFamily="34" charset="0"/>
                <a:ea typeface="SimSun" panose="02010600030101010101" pitchFamily="2" charset="-122"/>
                <a:cs typeface="Times New Roman" panose="02020603050405020304" pitchFamily="18" charset="0"/>
              </a:rPr>
              <a:t>Hilde</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Er war der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englische</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Mann von Hildegard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Knef</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im</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Film und </a:t>
            </a:r>
            <a:r>
              <a:rPr lang="en-GB" sz="2400" b="1" dirty="0" err="1">
                <a:solidFill>
                  <a:srgbClr val="FFC000"/>
                </a:solidFill>
                <a:effectLst/>
                <a:latin typeface="Century Gothic" panose="020B0502020202020204" pitchFamily="34" charset="0"/>
                <a:ea typeface="SimSun" panose="02010600030101010101" pitchFamily="2" charset="-122"/>
                <a:cs typeface="Times New Roman" panose="02020603050405020304" pitchFamily="18" charset="0"/>
              </a:rPr>
              <a:t>musste</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Deutsch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sprechen</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Also, er kann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entweder</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Deutscher</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oder</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Engländer</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spielen</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Dan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denkt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dass</a:t>
            </a:r>
            <a:r>
              <a:rPr lang="en-GB" sz="2400"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er </a:t>
            </a:r>
            <a:r>
              <a:rPr lang="en-GB" sz="2400"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bessere</a:t>
            </a:r>
            <a:r>
              <a:rPr lang="en-GB" sz="2400"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sz="2400"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Chancen</a:t>
            </a:r>
            <a:r>
              <a:rPr lang="en-GB" sz="2400"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in der </a:t>
            </a:r>
            <a:r>
              <a:rPr lang="en-GB" sz="2400"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Filmwelt</a:t>
            </a:r>
            <a:r>
              <a:rPr lang="en-GB" sz="2400"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hat,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weil</a:t>
            </a:r>
            <a:r>
              <a:rPr lang="en-GB" sz="2400"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er </a:t>
            </a:r>
            <a:r>
              <a:rPr lang="en-GB" sz="2400"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andere</a:t>
            </a:r>
            <a:r>
              <a:rPr lang="en-GB" sz="2400"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a:t>
            </a:r>
            <a:r>
              <a:rPr lang="en-GB" sz="2400" b="1" dirty="0" err="1">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Sprachen</a:t>
            </a:r>
            <a:r>
              <a:rPr lang="en-GB" sz="2400" b="1" dirty="0">
                <a:solidFill>
                  <a:srgbClr val="6600CC"/>
                </a:solidFill>
                <a:effectLst/>
                <a:latin typeface="Century Gothic" panose="020B0502020202020204" pitchFamily="34" charset="0"/>
                <a:ea typeface="SimSun" panose="02010600030101010101" pitchFamily="2" charset="-122"/>
                <a:cs typeface="Times New Roman" panose="02020603050405020304" pitchFamily="18" charset="0"/>
              </a:rPr>
              <a:t> kann</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a:t>
            </a:r>
          </a:p>
          <a:p>
            <a:pPr>
              <a:lnSpc>
                <a:spcPct val="107000"/>
              </a:lnSpc>
              <a:spcAft>
                <a:spcPts val="800"/>
              </a:spcAft>
            </a:pPr>
            <a:r>
              <a:rPr lang="en-GB" sz="2400" dirty="0">
                <a:effectLst/>
                <a:latin typeface="Century Gothic" panose="020B0502020202020204" pitchFamily="34" charset="0"/>
                <a:ea typeface="SimSun" panose="02010600030101010101" pitchFamily="2" charset="-122"/>
                <a:cs typeface="Times New Roman" panose="02020603050405020304" pitchFamily="18" charset="0"/>
              </a:rPr>
              <a:t>Er hat den Film </a:t>
            </a:r>
            <a:r>
              <a:rPr lang="en-GB" sz="2400" i="1" dirty="0">
                <a:effectLst/>
                <a:latin typeface="Century Gothic" panose="020B0502020202020204" pitchFamily="34" charset="0"/>
                <a:ea typeface="SimSun" panose="02010600030101010101" pitchFamily="2" charset="-122"/>
                <a:cs typeface="Times New Roman" panose="02020603050405020304" pitchFamily="18" charset="0"/>
              </a:rPr>
              <a:t>Ich bin </a:t>
            </a:r>
            <a:r>
              <a:rPr lang="en-GB" sz="2400" i="1" dirty="0" err="1">
                <a:effectLst/>
                <a:latin typeface="Century Gothic" panose="020B0502020202020204" pitchFamily="34" charset="0"/>
                <a:ea typeface="SimSun" panose="02010600030101010101" pitchFamily="2" charset="-122"/>
                <a:cs typeface="Times New Roman" panose="02020603050405020304" pitchFamily="18" charset="0"/>
              </a:rPr>
              <a:t>dein</a:t>
            </a:r>
            <a:r>
              <a:rPr lang="en-GB" sz="2400" i="1" dirty="0">
                <a:effectLst/>
                <a:latin typeface="Century Gothic" panose="020B0502020202020204" pitchFamily="34" charset="0"/>
                <a:ea typeface="SimSun" panose="02010600030101010101" pitchFamily="2" charset="-122"/>
                <a:cs typeface="Times New Roman" panose="02020603050405020304" pitchFamily="18" charset="0"/>
              </a:rPr>
              <a:t> Mensch</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in Berlin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gemacht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Hier</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hat er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sich</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in Deutschland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verliebt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b="1" dirty="0" err="1">
                <a:solidFill>
                  <a:srgbClr val="00B0F0"/>
                </a:solidFill>
                <a:effectLst/>
                <a:latin typeface="Century Gothic" panose="020B0502020202020204" pitchFamily="34" charset="0"/>
                <a:ea typeface="SimSun" panose="02010600030101010101" pitchFamily="2" charset="-122"/>
                <a:cs typeface="Times New Roman" panose="02020603050405020304" pitchFamily="18" charset="0"/>
              </a:rPr>
              <a:t>Deutschsprechen</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ist</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einfach</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a:t>
            </a:r>
            <a:r>
              <a:rPr lang="en-GB" sz="2400" dirty="0" err="1">
                <a:effectLst/>
                <a:latin typeface="Century Gothic" panose="020B0502020202020204" pitchFamily="34" charset="0"/>
                <a:ea typeface="SimSun" panose="02010600030101010101" pitchFamily="2" charset="-122"/>
                <a:cs typeface="Times New Roman" panose="02020603050405020304" pitchFamily="18" charset="0"/>
              </a:rPr>
              <a:t>ganz</a:t>
            </a:r>
            <a:r>
              <a:rPr lang="en-GB" sz="2400" dirty="0">
                <a:effectLst/>
                <a:latin typeface="Century Gothic" panose="020B0502020202020204" pitchFamily="34" charset="0"/>
                <a:ea typeface="SimSun" panose="02010600030101010101" pitchFamily="2" charset="-122"/>
                <a:cs typeface="Times New Roman" panose="02020603050405020304" pitchFamily="18" charset="0"/>
              </a:rPr>
              <a:t> toll!</a:t>
            </a:r>
          </a:p>
          <a:p>
            <a:endParaRPr lang="en-GB" dirty="0"/>
          </a:p>
        </p:txBody>
      </p:sp>
      <p:sp>
        <p:nvSpPr>
          <p:cNvPr id="5" name="Speech Bubble: Rectangle with Corners Rounded 4">
            <a:extLst>
              <a:ext uri="{FF2B5EF4-FFF2-40B4-BE49-F238E27FC236}">
                <a16:creationId xmlns:a16="http://schemas.microsoft.com/office/drawing/2014/main" id="{9622C0C8-4742-0AFE-6800-9F59509C236F}"/>
              </a:ext>
            </a:extLst>
          </p:cNvPr>
          <p:cNvSpPr/>
          <p:nvPr/>
        </p:nvSpPr>
        <p:spPr>
          <a:xfrm>
            <a:off x="5821834" y="89983"/>
            <a:ext cx="3375376" cy="975230"/>
          </a:xfrm>
          <a:prstGeom prst="wedgeRoundRectCallout">
            <a:avLst>
              <a:gd name="adj1" fmla="val -56792"/>
              <a:gd name="adj2" fmla="val 98133"/>
              <a:gd name="adj3" fmla="val 16667"/>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dirty="0">
                <a:effectLst/>
                <a:ea typeface="SimSun" panose="02010600030101010101" pitchFamily="2" charset="-122"/>
                <a:cs typeface="Times New Roman" panose="02020603050405020304" pitchFamily="18" charset="0"/>
              </a:rPr>
              <a:t>When you use </a:t>
            </a:r>
            <a:r>
              <a:rPr lang="en-GB" sz="2000" b="1" dirty="0" err="1">
                <a:effectLst/>
                <a:ea typeface="SimSun" panose="02010600030101010101" pitchFamily="2" charset="-122"/>
                <a:cs typeface="Times New Roman" panose="02020603050405020304" pitchFamily="18" charset="0"/>
              </a:rPr>
              <a:t>können</a:t>
            </a:r>
            <a:r>
              <a:rPr lang="en-GB" sz="2000" dirty="0">
                <a:effectLst/>
                <a:ea typeface="SimSun" panose="02010600030101010101" pitchFamily="2" charset="-122"/>
                <a:cs typeface="Times New Roman" panose="02020603050405020304" pitchFamily="18" charset="0"/>
              </a:rPr>
              <a:t>, remember the 2-verb rule</a:t>
            </a:r>
            <a:r>
              <a:rPr lang="en-GB" sz="1400" dirty="0">
                <a:effectLst/>
                <a:ea typeface="SimSun" panose="02010600030101010101" pitchFamily="2" charset="-122"/>
                <a:cs typeface="Times New Roman" panose="02020603050405020304" pitchFamily="18" charset="0"/>
              </a:rPr>
              <a:t>.</a:t>
            </a:r>
          </a:p>
        </p:txBody>
      </p:sp>
      <p:sp>
        <p:nvSpPr>
          <p:cNvPr id="6" name="Speech Bubble: Rectangle with Corners Rounded 5">
            <a:extLst>
              <a:ext uri="{FF2B5EF4-FFF2-40B4-BE49-F238E27FC236}">
                <a16:creationId xmlns:a16="http://schemas.microsoft.com/office/drawing/2014/main" id="{A209A63F-171D-1466-20D2-C6484329309B}"/>
              </a:ext>
            </a:extLst>
          </p:cNvPr>
          <p:cNvSpPr/>
          <p:nvPr/>
        </p:nvSpPr>
        <p:spPr>
          <a:xfrm>
            <a:off x="227330" y="1466029"/>
            <a:ext cx="2898642" cy="1018135"/>
          </a:xfrm>
          <a:prstGeom prst="wedgeRoundRectCallout">
            <a:avLst>
              <a:gd name="adj1" fmla="val 10260"/>
              <a:gd name="adj2" fmla="val 65712"/>
              <a:gd name="adj3" fmla="val 16667"/>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dirty="0">
                <a:solidFill>
                  <a:srgbClr val="FFFFFF"/>
                </a:solidFill>
                <a:effectLst/>
                <a:ea typeface="SimSun" panose="02010600030101010101" pitchFamily="2" charset="-122"/>
                <a:cs typeface="Times New Roman" panose="02020603050405020304" pitchFamily="18" charset="0"/>
              </a:rPr>
              <a:t>Which word order do you need after</a:t>
            </a:r>
            <a:r>
              <a:rPr lang="en-GB" sz="2000" b="1" dirty="0">
                <a:solidFill>
                  <a:srgbClr val="FFFFFF"/>
                </a:solidFill>
                <a:effectLst/>
                <a:ea typeface="SimSun" panose="02010600030101010101" pitchFamily="2" charset="-122"/>
                <a:cs typeface="Times New Roman" panose="02020603050405020304" pitchFamily="18" charset="0"/>
              </a:rPr>
              <a:t> </a:t>
            </a:r>
            <a:r>
              <a:rPr lang="en-GB" sz="2000" b="1" dirty="0" err="1">
                <a:solidFill>
                  <a:srgbClr val="FFFFFF"/>
                </a:solidFill>
                <a:effectLst/>
                <a:ea typeface="SimSun" panose="02010600030101010101" pitchFamily="2" charset="-122"/>
                <a:cs typeface="Times New Roman" panose="02020603050405020304" pitchFamily="18" charset="0"/>
              </a:rPr>
              <a:t>deshalb</a:t>
            </a:r>
            <a:r>
              <a:rPr lang="en-GB" sz="2000" b="1" dirty="0">
                <a:solidFill>
                  <a:srgbClr val="FFFFFF"/>
                </a:solidFill>
                <a:effectLst/>
                <a:ea typeface="SimSun" panose="02010600030101010101" pitchFamily="2" charset="-122"/>
                <a:cs typeface="Times New Roman" panose="02020603050405020304" pitchFamily="18" charset="0"/>
              </a:rPr>
              <a:t>?</a:t>
            </a:r>
            <a:endParaRPr lang="en-GB" sz="2000" dirty="0">
              <a:effectLst/>
              <a:ea typeface="SimSun" panose="02010600030101010101" pitchFamily="2" charset="-122"/>
              <a:cs typeface="Times New Roman" panose="02020603050405020304" pitchFamily="18" charset="0"/>
            </a:endParaRPr>
          </a:p>
        </p:txBody>
      </p:sp>
      <p:sp>
        <p:nvSpPr>
          <p:cNvPr id="7" name="Speech Bubble: Rectangle with Corners Rounded 6">
            <a:extLst>
              <a:ext uri="{FF2B5EF4-FFF2-40B4-BE49-F238E27FC236}">
                <a16:creationId xmlns:a16="http://schemas.microsoft.com/office/drawing/2014/main" id="{6CB96538-5612-0C9D-8B24-74C1AA0DF979}"/>
              </a:ext>
            </a:extLst>
          </p:cNvPr>
          <p:cNvSpPr/>
          <p:nvPr/>
        </p:nvSpPr>
        <p:spPr>
          <a:xfrm>
            <a:off x="9754102" y="1825035"/>
            <a:ext cx="2331218" cy="659130"/>
          </a:xfrm>
          <a:prstGeom prst="wedgeRoundRectCallout">
            <a:avLst>
              <a:gd name="adj1" fmla="val -102784"/>
              <a:gd name="adj2" fmla="val 91668"/>
              <a:gd name="adj3" fmla="val 16667"/>
            </a:avLst>
          </a:prstGeom>
          <a:solidFill>
            <a:srgbClr val="9933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b="1" dirty="0">
                <a:solidFill>
                  <a:srgbClr val="FFFFFF"/>
                </a:solidFill>
                <a:effectLst/>
                <a:ea typeface="SimSun" panose="02010600030101010101" pitchFamily="2" charset="-122"/>
                <a:cs typeface="Times New Roman" panose="02020603050405020304" pitchFamily="18" charset="0"/>
              </a:rPr>
              <a:t>Als</a:t>
            </a:r>
            <a:r>
              <a:rPr lang="en-GB" sz="2000" dirty="0">
                <a:solidFill>
                  <a:srgbClr val="FFFFFF"/>
                </a:solidFill>
                <a:effectLst/>
                <a:ea typeface="SimSun" panose="02010600030101010101" pitchFamily="2" charset="-122"/>
                <a:cs typeface="Times New Roman" panose="02020603050405020304" pitchFamily="18" charset="0"/>
              </a:rPr>
              <a:t>  is a WO3 conjunction.</a:t>
            </a:r>
            <a:endParaRPr lang="en-GB" sz="2000" dirty="0">
              <a:effectLst/>
              <a:ea typeface="SimSun" panose="02010600030101010101" pitchFamily="2" charset="-122"/>
              <a:cs typeface="Times New Roman" panose="02020603050405020304" pitchFamily="18" charset="0"/>
            </a:endParaRPr>
          </a:p>
        </p:txBody>
      </p:sp>
      <p:sp>
        <p:nvSpPr>
          <p:cNvPr id="9" name="Speech Bubble: Rectangle with Corners Rounded 8">
            <a:extLst>
              <a:ext uri="{FF2B5EF4-FFF2-40B4-BE49-F238E27FC236}">
                <a16:creationId xmlns:a16="http://schemas.microsoft.com/office/drawing/2014/main" id="{54D16DCE-7955-0961-0E83-78E8A475E308}"/>
              </a:ext>
            </a:extLst>
          </p:cNvPr>
          <p:cNvSpPr/>
          <p:nvPr/>
        </p:nvSpPr>
        <p:spPr>
          <a:xfrm>
            <a:off x="304800" y="2998485"/>
            <a:ext cx="3118884" cy="710321"/>
          </a:xfrm>
          <a:prstGeom prst="wedgeRoundRectCallout">
            <a:avLst>
              <a:gd name="adj1" fmla="val 1016"/>
              <a:gd name="adj2" fmla="val 73387"/>
              <a:gd name="adj3" fmla="val 16667"/>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b="1" dirty="0" err="1">
                <a:effectLst/>
                <a:ea typeface="SimSun" panose="02010600030101010101" pitchFamily="2" charset="-122"/>
                <a:cs typeface="Times New Roman" panose="02020603050405020304" pitchFamily="18" charset="0"/>
              </a:rPr>
              <a:t>Müssen</a:t>
            </a:r>
            <a:r>
              <a:rPr lang="en-GB" sz="2000" b="1" dirty="0">
                <a:effectLst/>
                <a:ea typeface="SimSun" panose="02010600030101010101" pitchFamily="2" charset="-122"/>
                <a:cs typeface="Times New Roman" panose="02020603050405020304" pitchFamily="18" charset="0"/>
              </a:rPr>
              <a:t> </a:t>
            </a:r>
            <a:r>
              <a:rPr lang="en-GB" sz="2000" dirty="0">
                <a:effectLst/>
                <a:ea typeface="SimSun" panose="02010600030101010101" pitchFamily="2" charset="-122"/>
                <a:cs typeface="Times New Roman" panose="02020603050405020304" pitchFamily="18" charset="0"/>
              </a:rPr>
              <a:t>is a modal verb like </a:t>
            </a:r>
            <a:r>
              <a:rPr lang="en-GB" sz="2000" b="1" dirty="0" err="1">
                <a:effectLst/>
                <a:ea typeface="SimSun" panose="02010600030101010101" pitchFamily="2" charset="-122"/>
                <a:cs typeface="Times New Roman" panose="02020603050405020304" pitchFamily="18" charset="0"/>
              </a:rPr>
              <a:t>können</a:t>
            </a:r>
            <a:r>
              <a:rPr lang="en-GB" sz="2000" b="1" dirty="0">
                <a:effectLst/>
                <a:ea typeface="SimSun" panose="02010600030101010101" pitchFamily="2" charset="-122"/>
                <a:cs typeface="Times New Roman" panose="02020603050405020304" pitchFamily="18" charset="0"/>
              </a:rPr>
              <a:t>.</a:t>
            </a:r>
            <a:endParaRPr lang="en-GB" sz="2000" dirty="0">
              <a:effectLst/>
              <a:ea typeface="SimSun" panose="02010600030101010101" pitchFamily="2" charset="-122"/>
              <a:cs typeface="Times New Roman" panose="02020603050405020304" pitchFamily="18" charset="0"/>
            </a:endParaRPr>
          </a:p>
        </p:txBody>
      </p:sp>
      <p:sp>
        <p:nvSpPr>
          <p:cNvPr id="10" name="Speech Bubble: Rectangle with Corners Rounded 9">
            <a:extLst>
              <a:ext uri="{FF2B5EF4-FFF2-40B4-BE49-F238E27FC236}">
                <a16:creationId xmlns:a16="http://schemas.microsoft.com/office/drawing/2014/main" id="{A5B05A9A-009C-05F1-A2FB-F5C7AE7F5389}"/>
              </a:ext>
            </a:extLst>
          </p:cNvPr>
          <p:cNvSpPr/>
          <p:nvPr/>
        </p:nvSpPr>
        <p:spPr>
          <a:xfrm>
            <a:off x="5607529" y="2630259"/>
            <a:ext cx="2494480" cy="659130"/>
          </a:xfrm>
          <a:prstGeom prst="wedgeRoundRectCallout">
            <a:avLst>
              <a:gd name="adj1" fmla="val -62593"/>
              <a:gd name="adj2" fmla="val 189336"/>
              <a:gd name="adj3" fmla="val 16667"/>
            </a:avLst>
          </a:prstGeom>
          <a:solidFill>
            <a:srgbClr val="9933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dirty="0">
                <a:solidFill>
                  <a:srgbClr val="FFFFFF"/>
                </a:solidFill>
                <a:effectLst/>
                <a:ea typeface="SimSun" panose="02010600030101010101" pitchFamily="2" charset="-122"/>
                <a:cs typeface="Times New Roman" panose="02020603050405020304" pitchFamily="18" charset="0"/>
              </a:rPr>
              <a:t>Which word order follows</a:t>
            </a:r>
            <a:r>
              <a:rPr lang="en-GB" sz="2000" b="1" dirty="0">
                <a:solidFill>
                  <a:srgbClr val="FFFFFF"/>
                </a:solidFill>
                <a:effectLst/>
                <a:ea typeface="SimSun" panose="02010600030101010101" pitchFamily="2" charset="-122"/>
                <a:cs typeface="Times New Roman" panose="02020603050405020304" pitchFamily="18" charset="0"/>
              </a:rPr>
              <a:t> </a:t>
            </a:r>
            <a:r>
              <a:rPr lang="en-GB" sz="2000" b="1" dirty="0" err="1">
                <a:solidFill>
                  <a:srgbClr val="FFFFFF"/>
                </a:solidFill>
                <a:effectLst/>
                <a:ea typeface="SimSun" panose="02010600030101010101" pitchFamily="2" charset="-122"/>
                <a:cs typeface="Times New Roman" panose="02020603050405020304" pitchFamily="18" charset="0"/>
              </a:rPr>
              <a:t>dass</a:t>
            </a:r>
            <a:r>
              <a:rPr lang="en-GB" sz="2000" b="1" dirty="0">
                <a:solidFill>
                  <a:srgbClr val="FFFFFF"/>
                </a:solidFill>
                <a:effectLst/>
                <a:ea typeface="SimSun" panose="02010600030101010101" pitchFamily="2" charset="-122"/>
                <a:cs typeface="Times New Roman" panose="02020603050405020304" pitchFamily="18" charset="0"/>
              </a:rPr>
              <a:t>?</a:t>
            </a:r>
            <a:endParaRPr lang="en-GB" sz="2000" dirty="0">
              <a:effectLst/>
              <a:ea typeface="SimSun" panose="02010600030101010101" pitchFamily="2" charset="-122"/>
              <a:cs typeface="Times New Roman" panose="02020603050405020304" pitchFamily="18" charset="0"/>
            </a:endParaRPr>
          </a:p>
        </p:txBody>
      </p:sp>
      <p:sp>
        <p:nvSpPr>
          <p:cNvPr id="12" name="Speech Bubble: Rectangle with Corners Rounded 11">
            <a:extLst>
              <a:ext uri="{FF2B5EF4-FFF2-40B4-BE49-F238E27FC236}">
                <a16:creationId xmlns:a16="http://schemas.microsoft.com/office/drawing/2014/main" id="{99E30280-D623-D87F-452C-5B3E4A39B996}"/>
              </a:ext>
            </a:extLst>
          </p:cNvPr>
          <p:cNvSpPr/>
          <p:nvPr/>
        </p:nvSpPr>
        <p:spPr>
          <a:xfrm>
            <a:off x="7509821" y="4599165"/>
            <a:ext cx="4523112" cy="1685699"/>
          </a:xfrm>
          <a:prstGeom prst="wedgeRoundRectCallout">
            <a:avLst>
              <a:gd name="adj1" fmla="val -85162"/>
              <a:gd name="adj2" fmla="val 17243"/>
              <a:gd name="adj3" fmla="val 16667"/>
            </a:avLst>
          </a:prstGeom>
          <a:solidFill>
            <a:srgbClr val="53D2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dirty="0">
                <a:effectLst/>
                <a:ea typeface="SimSun" panose="02010600030101010101" pitchFamily="2" charset="-122"/>
                <a:cs typeface="Times New Roman" panose="02020603050405020304" pitchFamily="18" charset="0"/>
              </a:rPr>
              <a:t>When you make nouns from verb phrases, they become compound nouns.</a:t>
            </a:r>
            <a:br>
              <a:rPr lang="en-GB" sz="2000" dirty="0">
                <a:effectLst/>
                <a:ea typeface="SimSun" panose="02010600030101010101" pitchFamily="2" charset="-122"/>
                <a:cs typeface="Times New Roman" panose="02020603050405020304" pitchFamily="18" charset="0"/>
              </a:rPr>
            </a:br>
            <a:r>
              <a:rPr lang="en-GB" sz="2000" dirty="0">
                <a:effectLst/>
                <a:ea typeface="SimSun" panose="02010600030101010101" pitchFamily="2" charset="-122"/>
                <a:cs typeface="Times New Roman" panose="02020603050405020304" pitchFamily="18" charset="0"/>
              </a:rPr>
              <a:t>Deutsch </a:t>
            </a:r>
            <a:r>
              <a:rPr lang="en-GB" sz="2000" dirty="0" err="1">
                <a:effectLst/>
                <a:ea typeface="SimSun" panose="02010600030101010101" pitchFamily="2" charset="-122"/>
                <a:cs typeface="Times New Roman" panose="02020603050405020304" pitchFamily="18" charset="0"/>
              </a:rPr>
              <a:t>sprechen</a:t>
            </a:r>
            <a:r>
              <a:rPr lang="en-GB" sz="2000" dirty="0">
                <a:effectLst/>
                <a:ea typeface="SimSun" panose="02010600030101010101" pitchFamily="2" charset="-122"/>
                <a:cs typeface="Times New Roman" panose="02020603050405020304" pitchFamily="18" charset="0"/>
              </a:rPr>
              <a:t> </a:t>
            </a:r>
            <a:r>
              <a:rPr lang="en-GB" sz="2400" kern="1200" dirty="0">
                <a:effectLst/>
                <a:ea typeface="Times New Roman" panose="02020603050405020304" pitchFamily="18" charset="0"/>
                <a:cs typeface="Segoe UI Symbol" panose="020B0502040204020203" pitchFamily="34" charset="0"/>
              </a:rPr>
              <a:t>➜</a:t>
            </a:r>
            <a:r>
              <a:rPr lang="en-GB" sz="2000" dirty="0">
                <a:effectLst/>
                <a:ea typeface="SimSun" panose="02010600030101010101" pitchFamily="2" charset="-122"/>
                <a:cs typeface="Times New Roman" panose="02020603050405020304" pitchFamily="18" charset="0"/>
              </a:rPr>
              <a:t> </a:t>
            </a:r>
            <a:br>
              <a:rPr lang="en-GB" sz="2000" dirty="0">
                <a:effectLst/>
                <a:ea typeface="SimSun" panose="02010600030101010101" pitchFamily="2" charset="-122"/>
                <a:cs typeface="Times New Roman" panose="02020603050405020304" pitchFamily="18" charset="0"/>
              </a:rPr>
            </a:br>
            <a:r>
              <a:rPr lang="en-GB" sz="2000" dirty="0">
                <a:effectLst/>
                <a:ea typeface="SimSun" panose="02010600030101010101" pitchFamily="2" charset="-122"/>
                <a:cs typeface="Times New Roman" panose="02020603050405020304" pitchFamily="18" charset="0"/>
              </a:rPr>
              <a:t>(das) </a:t>
            </a:r>
            <a:r>
              <a:rPr lang="en-GB" sz="2000" dirty="0" err="1">
                <a:effectLst/>
                <a:ea typeface="SimSun" panose="02010600030101010101" pitchFamily="2" charset="-122"/>
                <a:cs typeface="Times New Roman" panose="02020603050405020304" pitchFamily="18" charset="0"/>
              </a:rPr>
              <a:t>Deutschsprechen</a:t>
            </a:r>
            <a:endParaRPr lang="en-GB" sz="2000" dirty="0">
              <a:effectLst/>
              <a:ea typeface="SimSun" panose="02010600030101010101" pitchFamily="2" charset="-122"/>
              <a:cs typeface="Times New Roman" panose="02020603050405020304" pitchFamily="18" charset="0"/>
            </a:endParaRPr>
          </a:p>
        </p:txBody>
      </p:sp>
      <p:sp>
        <p:nvSpPr>
          <p:cNvPr id="8" name="Rectangle: Rounded Corners 7">
            <a:extLst>
              <a:ext uri="{FF2B5EF4-FFF2-40B4-BE49-F238E27FC236}">
                <a16:creationId xmlns:a16="http://schemas.microsoft.com/office/drawing/2014/main" id="{5710697F-14B9-07C1-BCB7-BFD761E30A47}"/>
              </a:ext>
            </a:extLst>
          </p:cNvPr>
          <p:cNvSpPr/>
          <p:nvPr/>
        </p:nvSpPr>
        <p:spPr>
          <a:xfrm>
            <a:off x="373062" y="5725360"/>
            <a:ext cx="4365194" cy="611959"/>
          </a:xfrm>
          <a:prstGeom prst="roundRect">
            <a:avLst/>
          </a:prstGeom>
          <a:solidFill>
            <a:schemeClr val="tx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2000" b="1" dirty="0">
                <a:solidFill>
                  <a:srgbClr val="FFFAEB"/>
                </a:solidFill>
                <a:effectLst/>
                <a:ea typeface="SimSun" panose="02010600030101010101" pitchFamily="2" charset="-122"/>
                <a:cs typeface="Times New Roman" panose="02020603050405020304" pitchFamily="18" charset="0"/>
              </a:rPr>
              <a:t>*</a:t>
            </a:r>
            <a:r>
              <a:rPr lang="en-US" sz="2000" b="1" dirty="0" err="1">
                <a:solidFill>
                  <a:srgbClr val="FFFAEB"/>
                </a:solidFill>
                <a:effectLst/>
                <a:ea typeface="SimSun" panose="02010600030101010101" pitchFamily="2" charset="-122"/>
                <a:cs typeface="Times New Roman" panose="02020603050405020304" pitchFamily="18" charset="0"/>
              </a:rPr>
              <a:t>sich</a:t>
            </a:r>
            <a:r>
              <a:rPr lang="en-US" sz="2000" b="1" dirty="0">
                <a:solidFill>
                  <a:srgbClr val="FFFAEB"/>
                </a:solidFill>
                <a:effectLst/>
                <a:ea typeface="SimSun" panose="02010600030101010101" pitchFamily="2" charset="-122"/>
                <a:cs typeface="Times New Roman" panose="02020603050405020304" pitchFamily="18" charset="0"/>
              </a:rPr>
              <a:t> </a:t>
            </a:r>
            <a:r>
              <a:rPr lang="en-US" sz="2000" b="1" dirty="0" err="1">
                <a:solidFill>
                  <a:srgbClr val="FFFAEB"/>
                </a:solidFill>
                <a:effectLst/>
                <a:ea typeface="SimSun" panose="02010600030101010101" pitchFamily="2" charset="-122"/>
                <a:cs typeface="Times New Roman" panose="02020603050405020304" pitchFamily="18" charset="0"/>
              </a:rPr>
              <a:t>verlieben</a:t>
            </a:r>
            <a:r>
              <a:rPr lang="en-US" sz="2000" dirty="0">
                <a:solidFill>
                  <a:srgbClr val="FFFAEB"/>
                </a:solidFill>
                <a:effectLst/>
                <a:ea typeface="SimSun" panose="02010600030101010101" pitchFamily="2" charset="-122"/>
                <a:cs typeface="Times New Roman" panose="02020603050405020304" pitchFamily="18" charset="0"/>
              </a:rPr>
              <a:t> – to fall in love</a:t>
            </a:r>
            <a:br>
              <a:rPr lang="en-US" sz="2000" dirty="0">
                <a:solidFill>
                  <a:srgbClr val="FFFAEB"/>
                </a:solidFill>
                <a:effectLst/>
                <a:ea typeface="SimSun" panose="02010600030101010101" pitchFamily="2" charset="-122"/>
                <a:cs typeface="Times New Roman" panose="02020603050405020304" pitchFamily="18" charset="0"/>
              </a:rPr>
            </a:br>
            <a:r>
              <a:rPr lang="en-US" sz="2000" b="1" dirty="0">
                <a:solidFill>
                  <a:srgbClr val="FFFAEB"/>
                </a:solidFill>
                <a:effectLst/>
                <a:ea typeface="SimSun" panose="02010600030101010101" pitchFamily="2" charset="-122"/>
                <a:cs typeface="Times New Roman" panose="02020603050405020304" pitchFamily="18" charset="0"/>
              </a:rPr>
              <a:t>das </a:t>
            </a:r>
            <a:r>
              <a:rPr lang="en-US" sz="2000" b="1" dirty="0" err="1">
                <a:solidFill>
                  <a:srgbClr val="FFFAEB"/>
                </a:solidFill>
                <a:effectLst/>
                <a:ea typeface="SimSun" panose="02010600030101010101" pitchFamily="2" charset="-122"/>
                <a:cs typeface="Times New Roman" panose="02020603050405020304" pitchFamily="18" charset="0"/>
              </a:rPr>
              <a:t>Praktikum</a:t>
            </a:r>
            <a:r>
              <a:rPr lang="en-US" sz="2000" dirty="0">
                <a:solidFill>
                  <a:srgbClr val="FFFAEB"/>
                </a:solidFill>
                <a:effectLst/>
                <a:ea typeface="SimSun" panose="02010600030101010101" pitchFamily="2" charset="-122"/>
                <a:cs typeface="Times New Roman" panose="02020603050405020304" pitchFamily="18" charset="0"/>
              </a:rPr>
              <a:t> – work placement</a:t>
            </a:r>
            <a:endParaRPr lang="en-GB" sz="2000" dirty="0">
              <a:effectLst/>
              <a:ea typeface="SimSun" panose="02010600030101010101" pitchFamily="2" charset="-122"/>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636699F0-C2EB-4440-1E8C-B51EA0B3B50C}"/>
              </a:ext>
            </a:extLst>
          </p:cNvPr>
          <p:cNvSpPr/>
          <p:nvPr/>
        </p:nvSpPr>
        <p:spPr>
          <a:xfrm>
            <a:off x="11020300" y="89983"/>
            <a:ext cx="1065019" cy="34940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err="1">
                <a:ln>
                  <a:noFill/>
                </a:ln>
                <a:solidFill>
                  <a:srgbClr val="3D3C3C"/>
                </a:solidFill>
                <a:effectLst/>
                <a:uLnTx/>
                <a:uFillTx/>
                <a:latin typeface="Century Gothic"/>
                <a:ea typeface="+mn-ea"/>
                <a:cs typeface="+mn-cs"/>
              </a:rPr>
              <a:t>lesen</a:t>
            </a:r>
            <a:endParaRPr kumimoji="0" lang="en-GB" sz="2000" b="0" i="0" u="none" strike="noStrike" kern="1200" cap="none" spc="0" normalizeH="0" baseline="0" noProof="0" dirty="0">
              <a:ln>
                <a:noFill/>
              </a:ln>
              <a:solidFill>
                <a:srgbClr val="3D3C3C"/>
              </a:solidFill>
              <a:effectLst/>
              <a:uLnTx/>
              <a:uFillTx/>
              <a:latin typeface="Century Gothic"/>
              <a:ea typeface="+mn-ea"/>
              <a:cs typeface="+mn-cs"/>
            </a:endParaRPr>
          </a:p>
        </p:txBody>
      </p:sp>
    </p:spTree>
    <p:extLst>
      <p:ext uri="{BB962C8B-B14F-4D97-AF65-F5344CB8AC3E}">
        <p14:creationId xmlns:p14="http://schemas.microsoft.com/office/powerpoint/2010/main" val="87121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378D-FAFB-CD8B-A9F8-D73E00E6A5E5}"/>
              </a:ext>
            </a:extLst>
          </p:cNvPr>
          <p:cNvSpPr>
            <a:spLocks noGrp="1"/>
          </p:cNvSpPr>
          <p:nvPr>
            <p:ph type="title"/>
          </p:nvPr>
        </p:nvSpPr>
        <p:spPr>
          <a:xfrm>
            <a:off x="-1" y="213557"/>
            <a:ext cx="5595257" cy="647577"/>
          </a:xfrm>
        </p:spPr>
        <p:txBody>
          <a:bodyPr>
            <a:normAutofit/>
          </a:bodyPr>
          <a:lstStyle/>
          <a:p>
            <a:r>
              <a:rPr lang="en-GB" dirty="0"/>
              <a:t>Eine </a:t>
            </a:r>
            <a:r>
              <a:rPr lang="en-GB" dirty="0" err="1"/>
              <a:t>interessante</a:t>
            </a:r>
            <a:r>
              <a:rPr lang="en-GB" dirty="0"/>
              <a:t> Person</a:t>
            </a:r>
          </a:p>
        </p:txBody>
      </p:sp>
      <p:sp>
        <p:nvSpPr>
          <p:cNvPr id="3" name="Text Placeholder 2">
            <a:extLst>
              <a:ext uri="{FF2B5EF4-FFF2-40B4-BE49-F238E27FC236}">
                <a16:creationId xmlns:a16="http://schemas.microsoft.com/office/drawing/2014/main" id="{63B440F0-FCC8-218D-E66B-75830CD1F3DE}"/>
              </a:ext>
            </a:extLst>
          </p:cNvPr>
          <p:cNvSpPr>
            <a:spLocks noGrp="1"/>
          </p:cNvSpPr>
          <p:nvPr>
            <p:ph type="body" sz="quarter" idx="10"/>
          </p:nvPr>
        </p:nvSpPr>
        <p:spPr/>
        <p:txBody>
          <a:bodyPr/>
          <a:lstStyle/>
          <a:p>
            <a:r>
              <a:rPr lang="fr-FR" b="1" dirty="0" err="1">
                <a:effectLst/>
                <a:latin typeface="Century Gothic" panose="020B0502020202020204" pitchFamily="34" charset="0"/>
                <a:ea typeface="SimSun" panose="02010600030101010101" pitchFamily="2" charset="-122"/>
                <a:cs typeface="Times New Roman" panose="02020603050405020304" pitchFamily="18" charset="0"/>
              </a:rPr>
              <a:t>Foundation</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p>
          <a:p>
            <a:r>
              <a:rPr lang="fr-FR" b="1" dirty="0" err="1">
                <a:effectLst/>
                <a:latin typeface="Century Gothic" panose="020B0502020202020204" pitchFamily="34" charset="0"/>
                <a:ea typeface="SimSun" panose="02010600030101010101" pitchFamily="2" charset="-122"/>
                <a:cs typeface="Times New Roman" panose="02020603050405020304" pitchFamily="18" charset="0"/>
              </a:rPr>
              <a:t>Schreib</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ungefähr</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100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Wörter</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über</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eine</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interessante</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Person, die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zwei</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oder</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mehr</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Sprachen</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spricht</a:t>
            </a:r>
            <a:r>
              <a:rPr lang="fr-FR" b="1" dirty="0">
                <a:effectLst/>
                <a:latin typeface="Century Gothic" panose="020B0502020202020204" pitchFamily="34" charset="0"/>
                <a:ea typeface="SimSun" panose="02010600030101010101" pitchFamily="2" charset="-122"/>
                <a:cs typeface="Times New Roman" panose="02020603050405020304" pitchFamily="18" charset="0"/>
              </a:rPr>
              <a:t>.</a:t>
            </a:r>
            <a:endParaRPr lang="en-GB" dirty="0">
              <a:effectLst/>
              <a:latin typeface="Century Gothic" panose="020B0502020202020204" pitchFamily="34" charset="0"/>
              <a:ea typeface="SimSun" panose="02010600030101010101" pitchFamily="2" charset="-122"/>
              <a:cs typeface="Times New Roman" panose="02020603050405020304" pitchFamily="18" charset="0"/>
            </a:endParaRPr>
          </a:p>
          <a:p>
            <a:endParaRPr lang="fr-FR" b="1" dirty="0">
              <a:ea typeface="SimSun" panose="02010600030101010101" pitchFamily="2" charset="-122"/>
              <a:cs typeface="Times New Roman" panose="02020603050405020304" pitchFamily="18" charset="0"/>
            </a:endParaRPr>
          </a:p>
          <a:p>
            <a:endParaRPr lang="fr-FR" b="1" dirty="0">
              <a:ea typeface="SimSun" panose="02010600030101010101" pitchFamily="2" charset="-122"/>
              <a:cs typeface="Times New Roman" panose="02020603050405020304" pitchFamily="18" charset="0"/>
            </a:endParaRPr>
          </a:p>
          <a:p>
            <a:endParaRPr lang="fr-FR" b="1" dirty="0">
              <a:ea typeface="SimSun" panose="02010600030101010101" pitchFamily="2" charset="-122"/>
              <a:cs typeface="Times New Roman" panose="02020603050405020304" pitchFamily="18" charset="0"/>
            </a:endParaRPr>
          </a:p>
          <a:p>
            <a:r>
              <a:rPr lang="fr-FR" b="1" dirty="0" err="1">
                <a:effectLst/>
                <a:latin typeface="Century Gothic" panose="020B0502020202020204" pitchFamily="34" charset="0"/>
                <a:ea typeface="SimSun" panose="02010600030101010101" pitchFamily="2" charset="-122"/>
                <a:cs typeface="Times New Roman" panose="02020603050405020304" pitchFamily="18" charset="0"/>
              </a:rPr>
              <a:t>Higher</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p>
          <a:p>
            <a:r>
              <a:rPr lang="fr-FR" b="1" dirty="0" err="1">
                <a:effectLst/>
                <a:latin typeface="Century Gothic" panose="020B0502020202020204" pitchFamily="34" charset="0"/>
                <a:ea typeface="SimSun" panose="02010600030101010101" pitchFamily="2" charset="-122"/>
                <a:cs typeface="Times New Roman" panose="02020603050405020304" pitchFamily="18" charset="0"/>
              </a:rPr>
              <a:t>Schreib</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100-120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Wörter</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über</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eine</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interessante</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Person, die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zwei</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oder</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mehr</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Sprachen</a:t>
            </a:r>
            <a:r>
              <a:rPr lang="fr-FR" b="1" dirty="0">
                <a:effectLst/>
                <a:latin typeface="Century Gothic" panose="020B0502020202020204" pitchFamily="34" charset="0"/>
                <a:ea typeface="SimSun" panose="02010600030101010101" pitchFamily="2" charset="-122"/>
                <a:cs typeface="Times New Roman" panose="02020603050405020304" pitchFamily="18" charset="0"/>
              </a:rPr>
              <a:t> </a:t>
            </a:r>
            <a:r>
              <a:rPr lang="fr-FR" b="1" dirty="0" err="1">
                <a:effectLst/>
                <a:latin typeface="Century Gothic" panose="020B0502020202020204" pitchFamily="34" charset="0"/>
                <a:ea typeface="SimSun" panose="02010600030101010101" pitchFamily="2" charset="-122"/>
                <a:cs typeface="Times New Roman" panose="02020603050405020304" pitchFamily="18" charset="0"/>
              </a:rPr>
              <a:t>spricht</a:t>
            </a:r>
            <a:r>
              <a:rPr lang="fr-FR" b="1" dirty="0">
                <a:effectLst/>
                <a:latin typeface="Century Gothic" panose="020B0502020202020204" pitchFamily="34" charset="0"/>
                <a:ea typeface="SimSun" panose="02010600030101010101" pitchFamily="2" charset="-122"/>
                <a:cs typeface="Times New Roman" panose="02020603050405020304" pitchFamily="18" charset="0"/>
              </a:rPr>
              <a:t>.</a:t>
            </a:r>
            <a:endParaRPr lang="en-GB" b="1" dirty="0">
              <a:effectLst/>
              <a:latin typeface="Century Gothic" panose="020B0502020202020204" pitchFamily="34" charset="0"/>
              <a:ea typeface="SimSun" panose="02010600030101010101" pitchFamily="2" charset="-122"/>
              <a:cs typeface="Times New Roman" panose="02020603050405020304" pitchFamily="18" charset="0"/>
            </a:endParaRPr>
          </a:p>
          <a:p>
            <a:endParaRPr lang="en-GB" dirty="0"/>
          </a:p>
        </p:txBody>
      </p:sp>
      <p:sp>
        <p:nvSpPr>
          <p:cNvPr id="6" name="Rectangle: Rounded Corners 5">
            <a:extLst>
              <a:ext uri="{FF2B5EF4-FFF2-40B4-BE49-F238E27FC236}">
                <a16:creationId xmlns:a16="http://schemas.microsoft.com/office/drawing/2014/main" id="{6255E8D8-51D7-DDEC-D222-E571531E4812}"/>
              </a:ext>
            </a:extLst>
          </p:cNvPr>
          <p:cNvSpPr/>
          <p:nvPr/>
        </p:nvSpPr>
        <p:spPr>
          <a:xfrm>
            <a:off x="10613570" y="89983"/>
            <a:ext cx="1471749" cy="37033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err="1">
                <a:ln>
                  <a:noFill/>
                </a:ln>
                <a:solidFill>
                  <a:srgbClr val="3D3C3C"/>
                </a:solidFill>
                <a:effectLst/>
                <a:uLnTx/>
                <a:uFillTx/>
                <a:latin typeface="Century Gothic"/>
                <a:ea typeface="+mn-ea"/>
                <a:cs typeface="+mn-cs"/>
              </a:rPr>
              <a:t>schreiben</a:t>
            </a:r>
            <a:endParaRPr kumimoji="0" lang="en-GB" sz="2000" b="0" i="0" u="none" strike="noStrike" kern="1200" cap="none" spc="0" normalizeH="0" baseline="0" noProof="0" dirty="0">
              <a:ln>
                <a:noFill/>
              </a:ln>
              <a:solidFill>
                <a:srgbClr val="3D3C3C"/>
              </a:solidFill>
              <a:effectLst/>
              <a:uLnTx/>
              <a:uFillTx/>
              <a:latin typeface="Century Gothic"/>
              <a:ea typeface="+mn-ea"/>
              <a:cs typeface="+mn-cs"/>
            </a:endParaRPr>
          </a:p>
        </p:txBody>
      </p:sp>
    </p:spTree>
    <p:extLst>
      <p:ext uri="{BB962C8B-B14F-4D97-AF65-F5344CB8AC3E}">
        <p14:creationId xmlns:p14="http://schemas.microsoft.com/office/powerpoint/2010/main" val="4282211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6A7D2-79BA-4C11-9190-325E5DDEAE00}"/>
              </a:ext>
            </a:extLst>
          </p:cNvPr>
          <p:cNvSpPr>
            <a:spLocks noGrp="1"/>
          </p:cNvSpPr>
          <p:nvPr>
            <p:ph type="title"/>
          </p:nvPr>
        </p:nvSpPr>
        <p:spPr/>
        <p:txBody>
          <a:bodyPr/>
          <a:lstStyle/>
          <a:p>
            <a:r>
              <a:rPr lang="en-GB" dirty="0" err="1"/>
              <a:t>Hausaufgaben</a:t>
            </a:r>
            <a:endParaRPr lang="en-GB" dirty="0"/>
          </a:p>
        </p:txBody>
      </p:sp>
      <p:sp>
        <p:nvSpPr>
          <p:cNvPr id="3" name="Text Placeholder 2">
            <a:extLst>
              <a:ext uri="{FF2B5EF4-FFF2-40B4-BE49-F238E27FC236}">
                <a16:creationId xmlns:a16="http://schemas.microsoft.com/office/drawing/2014/main" id="{D868E5A9-BF6D-4262-B455-97183FC4D360}"/>
              </a:ext>
            </a:extLst>
          </p:cNvPr>
          <p:cNvSpPr>
            <a:spLocks noGrp="1"/>
          </p:cNvSpPr>
          <p:nvPr>
            <p:ph type="body" sz="quarter" idx="10"/>
          </p:nvPr>
        </p:nvSpPr>
        <p:spPr/>
        <p:txBody>
          <a:bodyPr/>
          <a:lstStyle/>
          <a:p>
            <a:r>
              <a:rPr lang="en-GB" dirty="0"/>
              <a:t>10.1.1.6 new vocabulary</a:t>
            </a:r>
          </a:p>
          <a:p>
            <a:endParaRPr lang="en-GB" dirty="0"/>
          </a:p>
          <a:p>
            <a:endParaRPr lang="en-GB" dirty="0"/>
          </a:p>
          <a:p>
            <a:endParaRPr lang="en-GB" dirty="0"/>
          </a:p>
          <a:p>
            <a:r>
              <a:rPr lang="en-GB" dirty="0"/>
              <a:t>10.1.1.6 revisited vocabulary</a:t>
            </a:r>
            <a:br>
              <a:rPr lang="en-GB" dirty="0"/>
            </a:br>
            <a:r>
              <a:rPr lang="en-GB" dirty="0"/>
              <a:t>(10.1.1.3)</a:t>
            </a:r>
          </a:p>
          <a:p>
            <a:endParaRPr lang="en-GB" dirty="0"/>
          </a:p>
          <a:p>
            <a:endParaRPr lang="en-GB" dirty="0"/>
          </a:p>
          <a:p>
            <a:endParaRPr lang="en-GB" dirty="0"/>
          </a:p>
          <a:p>
            <a:r>
              <a:rPr lang="en-GB" dirty="0"/>
              <a:t>Thematic revisited vocabulary</a:t>
            </a:r>
          </a:p>
        </p:txBody>
      </p:sp>
      <p:sp>
        <p:nvSpPr>
          <p:cNvPr id="7" name="TextBox 6">
            <a:extLst>
              <a:ext uri="{FF2B5EF4-FFF2-40B4-BE49-F238E27FC236}">
                <a16:creationId xmlns:a16="http://schemas.microsoft.com/office/drawing/2014/main" id="{FBC0F77A-F074-47FF-B61F-126562C94A9A}"/>
              </a:ext>
            </a:extLst>
          </p:cNvPr>
          <p:cNvSpPr txBox="1"/>
          <p:nvPr/>
        </p:nvSpPr>
        <p:spPr>
          <a:xfrm>
            <a:off x="4638675" y="2359065"/>
            <a:ext cx="2203704" cy="424732"/>
          </a:xfrm>
          <a:prstGeom prst="rect">
            <a:avLst/>
          </a:prstGeom>
          <a:noFill/>
        </p:spPr>
        <p:txBody>
          <a:bodyPr wrap="square">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srgbClr val="525050"/>
                </a:solidFill>
                <a:effectLst/>
                <a:uLnTx/>
                <a:uFillTx/>
                <a:latin typeface="Century Gothic" panose="020B0502020202020204" pitchFamily="34" charset="0"/>
                <a:ea typeface="+mn-ea"/>
                <a:cs typeface="+mn-cs"/>
              </a:rPr>
              <a:t>Foundation</a:t>
            </a:r>
          </a:p>
        </p:txBody>
      </p:sp>
      <p:sp>
        <p:nvSpPr>
          <p:cNvPr id="11" name="TextBox 10">
            <a:extLst>
              <a:ext uri="{FF2B5EF4-FFF2-40B4-BE49-F238E27FC236}">
                <a16:creationId xmlns:a16="http://schemas.microsoft.com/office/drawing/2014/main" id="{E3F9CCE3-EE70-4AE6-9F15-83F762138AA6}"/>
              </a:ext>
            </a:extLst>
          </p:cNvPr>
          <p:cNvSpPr txBox="1"/>
          <p:nvPr/>
        </p:nvSpPr>
        <p:spPr>
          <a:xfrm>
            <a:off x="7283196" y="2331907"/>
            <a:ext cx="2203704" cy="424732"/>
          </a:xfrm>
          <a:prstGeom prst="rect">
            <a:avLst/>
          </a:prstGeom>
          <a:noFill/>
        </p:spPr>
        <p:txBody>
          <a:bodyPr wrap="square">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srgbClr val="525050"/>
                </a:solidFill>
                <a:effectLst/>
                <a:uLnTx/>
                <a:uFillTx/>
                <a:latin typeface="Century Gothic" panose="020B0502020202020204" pitchFamily="34" charset="0"/>
                <a:ea typeface="+mn-ea"/>
                <a:cs typeface="+mn-cs"/>
              </a:rPr>
              <a:t>Higher</a:t>
            </a:r>
          </a:p>
        </p:txBody>
      </p:sp>
      <p:sp>
        <p:nvSpPr>
          <p:cNvPr id="9" name="TextBox 8">
            <a:extLst>
              <a:ext uri="{FF2B5EF4-FFF2-40B4-BE49-F238E27FC236}">
                <a16:creationId xmlns:a16="http://schemas.microsoft.com/office/drawing/2014/main" id="{F27A2A9F-6D38-4101-85A7-7D54135874F3}"/>
              </a:ext>
            </a:extLst>
          </p:cNvPr>
          <p:cNvSpPr txBox="1"/>
          <p:nvPr/>
        </p:nvSpPr>
        <p:spPr>
          <a:xfrm>
            <a:off x="4623435" y="4375806"/>
            <a:ext cx="2203704" cy="424732"/>
          </a:xfrm>
          <a:prstGeom prst="rect">
            <a:avLst/>
          </a:prstGeom>
          <a:noFill/>
        </p:spPr>
        <p:txBody>
          <a:bodyPr wrap="square">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srgbClr val="525050"/>
                </a:solidFill>
                <a:effectLst/>
                <a:uLnTx/>
                <a:uFillTx/>
                <a:latin typeface="Century Gothic" panose="020B0502020202020204" pitchFamily="34" charset="0"/>
                <a:ea typeface="+mn-ea"/>
                <a:cs typeface="+mn-cs"/>
              </a:rPr>
              <a:t>Foundation</a:t>
            </a:r>
          </a:p>
        </p:txBody>
      </p:sp>
      <p:sp>
        <p:nvSpPr>
          <p:cNvPr id="12" name="TextBox 11">
            <a:extLst>
              <a:ext uri="{FF2B5EF4-FFF2-40B4-BE49-F238E27FC236}">
                <a16:creationId xmlns:a16="http://schemas.microsoft.com/office/drawing/2014/main" id="{130EAA19-525B-4805-A168-2667621AF25D}"/>
              </a:ext>
            </a:extLst>
          </p:cNvPr>
          <p:cNvSpPr txBox="1"/>
          <p:nvPr/>
        </p:nvSpPr>
        <p:spPr>
          <a:xfrm>
            <a:off x="7304320" y="4366878"/>
            <a:ext cx="2203704" cy="424732"/>
          </a:xfrm>
          <a:prstGeom prst="rect">
            <a:avLst/>
          </a:prstGeom>
          <a:noFill/>
        </p:spPr>
        <p:txBody>
          <a:bodyPr wrap="square">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srgbClr val="525050"/>
                </a:solidFill>
                <a:effectLst/>
                <a:uLnTx/>
                <a:uFillTx/>
                <a:latin typeface="Century Gothic" panose="020B0502020202020204" pitchFamily="34" charset="0"/>
                <a:ea typeface="+mn-ea"/>
                <a:cs typeface="+mn-cs"/>
              </a:rPr>
              <a:t>Higher</a:t>
            </a:r>
          </a:p>
        </p:txBody>
      </p:sp>
      <p:sp>
        <p:nvSpPr>
          <p:cNvPr id="13" name="TextBox 12">
            <a:extLst>
              <a:ext uri="{FF2B5EF4-FFF2-40B4-BE49-F238E27FC236}">
                <a16:creationId xmlns:a16="http://schemas.microsoft.com/office/drawing/2014/main" id="{B90DB6A0-0BBA-4E8F-9775-DAAB284F2F4B}"/>
              </a:ext>
            </a:extLst>
          </p:cNvPr>
          <p:cNvSpPr txBox="1"/>
          <p:nvPr/>
        </p:nvSpPr>
        <p:spPr>
          <a:xfrm>
            <a:off x="4623435" y="5949960"/>
            <a:ext cx="2203704" cy="424732"/>
          </a:xfrm>
          <a:prstGeom prst="rect">
            <a:avLst/>
          </a:prstGeom>
          <a:noFill/>
        </p:spPr>
        <p:txBody>
          <a:bodyPr wrap="square">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srgbClr val="525050"/>
                </a:solidFill>
                <a:effectLst/>
                <a:uLnTx/>
                <a:uFillTx/>
                <a:latin typeface="Century Gothic" panose="020B0502020202020204" pitchFamily="34" charset="0"/>
                <a:ea typeface="+mn-ea"/>
                <a:cs typeface="+mn-cs"/>
              </a:rPr>
              <a:t>Foundation</a:t>
            </a:r>
          </a:p>
        </p:txBody>
      </p:sp>
      <p:sp>
        <p:nvSpPr>
          <p:cNvPr id="14" name="TextBox 13">
            <a:extLst>
              <a:ext uri="{FF2B5EF4-FFF2-40B4-BE49-F238E27FC236}">
                <a16:creationId xmlns:a16="http://schemas.microsoft.com/office/drawing/2014/main" id="{6B40C3AE-D7DB-4952-BAFA-91754BF72D66}"/>
              </a:ext>
            </a:extLst>
          </p:cNvPr>
          <p:cNvSpPr txBox="1"/>
          <p:nvPr/>
        </p:nvSpPr>
        <p:spPr>
          <a:xfrm>
            <a:off x="7283196" y="5949960"/>
            <a:ext cx="2203704" cy="424732"/>
          </a:xfrm>
          <a:prstGeom prst="rect">
            <a:avLst/>
          </a:prstGeom>
          <a:noFill/>
        </p:spPr>
        <p:txBody>
          <a:bodyPr wrap="square">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srgbClr val="525050"/>
                </a:solidFill>
                <a:effectLst/>
                <a:uLnTx/>
                <a:uFillTx/>
                <a:latin typeface="Century Gothic" panose="020B0502020202020204" pitchFamily="34" charset="0"/>
                <a:ea typeface="+mn-ea"/>
                <a:cs typeface="+mn-cs"/>
              </a:rPr>
              <a:t>Higher</a:t>
            </a:r>
          </a:p>
        </p:txBody>
      </p:sp>
      <p:pic>
        <p:nvPicPr>
          <p:cNvPr id="4" name="Picture 3">
            <a:extLst>
              <a:ext uri="{FF2B5EF4-FFF2-40B4-BE49-F238E27FC236}">
                <a16:creationId xmlns:a16="http://schemas.microsoft.com/office/drawing/2014/main" id="{E939C611-F1B8-FEF0-FAF7-19D4BF60C55E}"/>
              </a:ext>
            </a:extLst>
          </p:cNvPr>
          <p:cNvPicPr>
            <a:picLocks noChangeAspect="1"/>
          </p:cNvPicPr>
          <p:nvPr/>
        </p:nvPicPr>
        <p:blipFill>
          <a:blip r:embed="rId3"/>
          <a:stretch>
            <a:fillRect/>
          </a:stretch>
        </p:blipFill>
        <p:spPr>
          <a:xfrm>
            <a:off x="5196476" y="1034250"/>
            <a:ext cx="1057621" cy="1057621"/>
          </a:xfrm>
          <a:prstGeom prst="rect">
            <a:avLst/>
          </a:prstGeom>
        </p:spPr>
      </p:pic>
      <p:pic>
        <p:nvPicPr>
          <p:cNvPr id="15" name="Picture 14" descr="Qr code&#10;&#10;Description automatically generated">
            <a:extLst>
              <a:ext uri="{FF2B5EF4-FFF2-40B4-BE49-F238E27FC236}">
                <a16:creationId xmlns:a16="http://schemas.microsoft.com/office/drawing/2014/main" id="{F6F68D0E-6E95-0BBB-4207-D35C58BB7A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4397" y="1034249"/>
            <a:ext cx="1057621" cy="1057621"/>
          </a:xfrm>
          <a:prstGeom prst="rect">
            <a:avLst/>
          </a:prstGeom>
        </p:spPr>
      </p:pic>
      <p:pic>
        <p:nvPicPr>
          <p:cNvPr id="16" name="Picture 15">
            <a:extLst>
              <a:ext uri="{FF2B5EF4-FFF2-40B4-BE49-F238E27FC236}">
                <a16:creationId xmlns:a16="http://schemas.microsoft.com/office/drawing/2014/main" id="{6F14C13B-9F4E-8ADC-5DF4-F9A7C479FB9E}"/>
              </a:ext>
            </a:extLst>
          </p:cNvPr>
          <p:cNvPicPr>
            <a:picLocks noChangeAspect="1"/>
          </p:cNvPicPr>
          <p:nvPr/>
        </p:nvPicPr>
        <p:blipFill>
          <a:blip r:embed="rId5"/>
          <a:stretch>
            <a:fillRect/>
          </a:stretch>
        </p:blipFill>
        <p:spPr>
          <a:xfrm>
            <a:off x="5211716" y="4840756"/>
            <a:ext cx="1063304" cy="1063304"/>
          </a:xfrm>
          <a:prstGeom prst="rect">
            <a:avLst/>
          </a:prstGeom>
        </p:spPr>
      </p:pic>
      <p:pic>
        <p:nvPicPr>
          <p:cNvPr id="18" name="Picture 17" descr="Qr code&#10;&#10;Description automatically generated">
            <a:extLst>
              <a:ext uri="{FF2B5EF4-FFF2-40B4-BE49-F238E27FC236}">
                <a16:creationId xmlns:a16="http://schemas.microsoft.com/office/drawing/2014/main" id="{4710E0D3-88E8-7B8D-216B-3B822CEAEC2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18714" y="4822573"/>
            <a:ext cx="1063304" cy="1063304"/>
          </a:xfrm>
          <a:prstGeom prst="rect">
            <a:avLst/>
          </a:prstGeom>
        </p:spPr>
      </p:pic>
      <p:pic>
        <p:nvPicPr>
          <p:cNvPr id="6" name="Picture 5" descr="Qr code&#10;&#10;Description automatically generated">
            <a:extLst>
              <a:ext uri="{FF2B5EF4-FFF2-40B4-BE49-F238E27FC236}">
                <a16:creationId xmlns:a16="http://schemas.microsoft.com/office/drawing/2014/main" id="{6CD50905-3B3C-4398-81D1-3E0D505F91B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18714" y="2957153"/>
            <a:ext cx="1066180" cy="1066180"/>
          </a:xfrm>
          <a:prstGeom prst="rect">
            <a:avLst/>
          </a:prstGeom>
        </p:spPr>
      </p:pic>
      <p:pic>
        <p:nvPicPr>
          <p:cNvPr id="10" name="Picture 9" descr="Qr code&#10;&#10;Description automatically generated">
            <a:extLst>
              <a:ext uri="{FF2B5EF4-FFF2-40B4-BE49-F238E27FC236}">
                <a16:creationId xmlns:a16="http://schemas.microsoft.com/office/drawing/2014/main" id="{3614F026-B76F-4886-966B-D8E3B862006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199930" y="2987876"/>
            <a:ext cx="1054167" cy="1054167"/>
          </a:xfrm>
          <a:prstGeom prst="rect">
            <a:avLst/>
          </a:prstGeom>
        </p:spPr>
      </p:pic>
    </p:spTree>
    <p:extLst>
      <p:ext uri="{BB962C8B-B14F-4D97-AF65-F5344CB8AC3E}">
        <p14:creationId xmlns:p14="http://schemas.microsoft.com/office/powerpoint/2010/main" val="4064421146"/>
      </p:ext>
    </p:extLst>
  </p:cSld>
  <p:clrMapOvr>
    <a:masterClrMapping/>
  </p:clrMapOvr>
</p:sld>
</file>

<file path=ppt/theme/theme1.xml><?xml version="1.0" encoding="utf-8"?>
<a:theme xmlns:a="http://schemas.openxmlformats.org/drawingml/2006/main" name="NCELP_German_2022">
  <a:themeElements>
    <a:clrScheme name="NCELP_German">
      <a:dk1>
        <a:srgbClr val="525050"/>
      </a:dk1>
      <a:lt1>
        <a:srgbClr val="3D3C3C"/>
      </a:lt1>
      <a:dk2>
        <a:srgbClr val="FFCC00"/>
      </a:dk2>
      <a:lt2>
        <a:srgbClr val="FFFFFF"/>
      </a:lt2>
      <a:accent1>
        <a:srgbClr val="FFCC00"/>
      </a:accent1>
      <a:accent2>
        <a:srgbClr val="AD1519"/>
      </a:accent2>
      <a:accent3>
        <a:srgbClr val="525050"/>
      </a:accent3>
      <a:accent4>
        <a:srgbClr val="FEE599"/>
      </a:accent4>
      <a:accent5>
        <a:srgbClr val="EA5559"/>
      </a:accent5>
      <a:accent6>
        <a:srgbClr val="FFF2CC"/>
      </a:accent6>
      <a:hlink>
        <a:srgbClr val="0071DC"/>
      </a:hlink>
      <a:folHlink>
        <a:srgbClr val="6F3B55"/>
      </a:folHlink>
    </a:clrScheme>
    <a:fontScheme name="NCELP_Default_Fo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German_Master_Template" id="{A507D2D5-115B-4000-BF1B-7614FC5B0E5C}" vid="{7E794DFD-0E2C-4976-9098-A4677517E0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685AC346DB7E438DB2D10D21A86021" ma:contentTypeVersion="8" ma:contentTypeDescription="Create a new document." ma:contentTypeScope="" ma:versionID="0f5c44dc3fe62d865ea750792804e8ed">
  <xsd:schema xmlns:xsd="http://www.w3.org/2001/XMLSchema" xmlns:xs="http://www.w3.org/2001/XMLSchema" xmlns:p="http://schemas.microsoft.com/office/2006/metadata/properties" xmlns:ns3="9a6796d6-3f72-4b38-88ac-085480886a2a" xmlns:ns4="fe7e10ec-e8a4-4b80-a05a-0dba1839705e" targetNamespace="http://schemas.microsoft.com/office/2006/metadata/properties" ma:root="true" ma:fieldsID="dc968dc3618ff779042d345acfdb993a" ns3:_="" ns4:_="">
    <xsd:import namespace="9a6796d6-3f72-4b38-88ac-085480886a2a"/>
    <xsd:import namespace="fe7e10ec-e8a4-4b80-a05a-0dba1839705e"/>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796d6-3f72-4b38-88ac-085480886a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e7e10ec-e8a4-4b80-a05a-0dba1839705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6B2B99-C566-40F4-8665-C62858520D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6796d6-3f72-4b38-88ac-085480886a2a"/>
    <ds:schemaRef ds:uri="fe7e10ec-e8a4-4b80-a05a-0dba183970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5D5F83-F94B-4AF6-A3B5-6D2A8DDD5681}">
  <ds:schemaRefs>
    <ds:schemaRef ds:uri="http://schemas.microsoft.com/sharepoint/v3/contenttype/forms"/>
  </ds:schemaRefs>
</ds:datastoreItem>
</file>

<file path=customXml/itemProps3.xml><?xml version="1.0" encoding="utf-8"?>
<ds:datastoreItem xmlns:ds="http://schemas.openxmlformats.org/officeDocument/2006/customXml" ds:itemID="{ADFA962B-447F-4E79-8147-25844414204D}">
  <ds:schemaRefs>
    <ds:schemaRef ds:uri="http://schemas.microsoft.com/office/infopath/2007/PartnerControls"/>
    <ds:schemaRef ds:uri="http://schemas.microsoft.com/office/2006/metadata/properties"/>
    <ds:schemaRef ds:uri="9a6796d6-3f72-4b38-88ac-085480886a2a"/>
    <ds:schemaRef ds:uri="http://purl.org/dc/elements/1.1/"/>
    <ds:schemaRef ds:uri="http://schemas.openxmlformats.org/package/2006/metadata/core-properties"/>
    <ds:schemaRef ds:uri="http://purl.org/dc/terms/"/>
    <ds:schemaRef ds:uri="http://www.w3.org/XML/1998/namespace"/>
    <ds:schemaRef ds:uri="http://purl.org/dc/dcmitype/"/>
    <ds:schemaRef ds:uri="http://schemas.microsoft.com/office/2006/documentManagement/types"/>
    <ds:schemaRef ds:uri="fe7e10ec-e8a4-4b80-a05a-0dba1839705e"/>
  </ds:schemaRefs>
</ds:datastoreItem>
</file>

<file path=docProps/app.xml><?xml version="1.0" encoding="utf-8"?>
<Properties xmlns="http://schemas.openxmlformats.org/officeDocument/2006/extended-properties" xmlns:vt="http://schemas.openxmlformats.org/officeDocument/2006/docPropsVTypes">
  <TotalTime>2128</TotalTime>
  <Words>1692</Words>
  <Application>Microsoft Office PowerPoint</Application>
  <PresentationFormat>Widescreen</PresentationFormat>
  <Paragraphs>111</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Century Gothic</vt:lpstr>
      <vt:lpstr>NCELP_German_2022</vt:lpstr>
      <vt:lpstr>PowerPoint Presentation</vt:lpstr>
      <vt:lpstr>Dan Stevens </vt:lpstr>
      <vt:lpstr>Dan Stevens</vt:lpstr>
      <vt:lpstr>Eine interessante Person</vt:lpstr>
      <vt:lpstr>Hausaufgaben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Charlotte Moss</cp:lastModifiedBy>
  <cp:revision>26</cp:revision>
  <dcterms:created xsi:type="dcterms:W3CDTF">2022-10-18T12:05:10Z</dcterms:created>
  <dcterms:modified xsi:type="dcterms:W3CDTF">2023-01-06T15:19:19Z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0x01010099685AC346DB7E438DB2D10D21A86021</vt:lpwstr>
  </property>
</Properties>
</file>