
<file path=[Content_Types].xml><?xml version="1.0" encoding="utf-8"?>
<Types xmlns="http://schemas.openxmlformats.org/package/2006/content-types">
  <Default Extension="fntdata" ContentType="application/x-fontdata"/>
  <Default Extension="gif" ContentType="image/gif"/>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Quattrocento Sans" panose="020B05020500000200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KaP6K/5NKEwX7YHR8KQNyyW0S8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2000"/>
  </p:normalViewPr>
  <p:slideViewPr>
    <p:cSldViewPr snapToGrid="0">
      <p:cViewPr varScale="1">
        <p:scale>
          <a:sx n="64" d="100"/>
          <a:sy n="64" d="100"/>
        </p:scale>
        <p:origin x="1192" y="168"/>
      </p:cViewPr>
      <p:guideLst/>
    </p:cSldViewPr>
  </p:slid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Bertha_von_Suttner"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Gabriele_M%C3%BCnter" TargetMode="External"/><Relationship Id="rId4" Type="http://schemas.openxmlformats.org/officeDocument/2006/relationships/hyperlink" Target="https://en.wikipedia.org/wiki/Emmy_Noethe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Bertha_von_Suttner"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Gabriele_M%C3%BCnter" TargetMode="External"/><Relationship Id="rId4" Type="http://schemas.openxmlformats.org/officeDocument/2006/relationships/hyperlink" Target="https://en.wikipedia.org/wiki/Emmy_Noeth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b="1" dirty="0">
                <a:latin typeface="Calibri"/>
                <a:ea typeface="Calibri"/>
                <a:cs typeface="Calibri"/>
                <a:sym typeface="Calibri"/>
              </a:rPr>
              <a:t>Learning outcomes</a:t>
            </a:r>
            <a:endParaRPr dirty="0"/>
          </a:p>
          <a:p>
            <a:pPr marL="0" lvl="0" indent="0" algn="l" rtl="0">
              <a:lnSpc>
                <a:spcPct val="107000"/>
              </a:lnSpc>
              <a:spcBef>
                <a:spcPts val="800"/>
              </a:spcBef>
              <a:spcAft>
                <a:spcPts val="0"/>
              </a:spcAft>
              <a:buNone/>
            </a:pPr>
            <a:r>
              <a:rPr lang="en-GB" sz="1800" b="1" dirty="0">
                <a:latin typeface="Calibri"/>
                <a:ea typeface="Calibri"/>
                <a:cs typeface="Calibri"/>
                <a:sym typeface="Calibri"/>
              </a:rPr>
              <a:t>Consolidate different functions of es </a:t>
            </a:r>
            <a:r>
              <a:rPr lang="en-GB" sz="1800" b="1" dirty="0" err="1">
                <a:latin typeface="Calibri"/>
                <a:ea typeface="Calibri"/>
                <a:cs typeface="Calibri"/>
                <a:sym typeface="Calibri"/>
              </a:rPr>
              <a:t>gibt</a:t>
            </a:r>
            <a:r>
              <a:rPr lang="en-GB" sz="1800" b="1" dirty="0">
                <a:latin typeface="Calibri"/>
                <a:ea typeface="Calibri"/>
                <a:cs typeface="Calibri"/>
                <a:sym typeface="Calibri"/>
              </a:rPr>
              <a:t> vs da </a:t>
            </a:r>
            <a:r>
              <a:rPr lang="en-GB" sz="1800" b="1" dirty="0" err="1">
                <a:latin typeface="Calibri"/>
                <a:ea typeface="Calibri"/>
                <a:cs typeface="Calibri"/>
                <a:sym typeface="Calibri"/>
              </a:rPr>
              <a:t>ist</a:t>
            </a:r>
            <a:r>
              <a:rPr lang="en-GB" sz="1800" b="1" dirty="0">
                <a:latin typeface="Calibri"/>
                <a:ea typeface="Calibri"/>
                <a:cs typeface="Calibri"/>
                <a:sym typeface="Calibri"/>
              </a:rPr>
              <a:t>, da </a:t>
            </a:r>
            <a:r>
              <a:rPr lang="en-GB" sz="1800" b="1" dirty="0" err="1">
                <a:latin typeface="Calibri"/>
                <a:ea typeface="Calibri"/>
                <a:cs typeface="Calibri"/>
                <a:sym typeface="Calibri"/>
              </a:rPr>
              <a:t>sind</a:t>
            </a:r>
            <a:br>
              <a:rPr lang="en-GB" sz="1800" b="1" dirty="0">
                <a:latin typeface="Calibri"/>
                <a:ea typeface="Calibri"/>
                <a:cs typeface="Calibri"/>
                <a:sym typeface="Calibri"/>
              </a:rPr>
            </a:br>
            <a:r>
              <a:rPr lang="en-GB" sz="1800" b="1" dirty="0">
                <a:latin typeface="Calibri"/>
                <a:ea typeface="Calibri"/>
                <a:cs typeface="Calibri"/>
                <a:sym typeface="Calibri"/>
              </a:rPr>
              <a:t>Consolidate </a:t>
            </a:r>
            <a:r>
              <a:rPr lang="en-GB" sz="1800" b="1" dirty="0" err="1">
                <a:latin typeface="Calibri"/>
                <a:ea typeface="Calibri"/>
                <a:cs typeface="Calibri"/>
                <a:sym typeface="Calibri"/>
              </a:rPr>
              <a:t>jemanden</a:t>
            </a:r>
            <a:r>
              <a:rPr lang="en-GB" sz="1800" b="1" dirty="0">
                <a:latin typeface="Calibri"/>
                <a:ea typeface="Calibri"/>
                <a:cs typeface="Calibri"/>
                <a:sym typeface="Calibri"/>
              </a:rPr>
              <a:t>, </a:t>
            </a:r>
            <a:r>
              <a:rPr lang="en-GB" sz="1800" b="1" dirty="0" err="1">
                <a:latin typeface="Calibri"/>
                <a:ea typeface="Calibri"/>
                <a:cs typeface="Calibri"/>
                <a:sym typeface="Calibri"/>
              </a:rPr>
              <a:t>niemanden</a:t>
            </a:r>
            <a:endParaRPr sz="1800" b="1" dirty="0">
              <a:latin typeface="Calibri"/>
              <a:ea typeface="Calibri"/>
              <a:cs typeface="Calibri"/>
              <a:sym typeface="Calibri"/>
            </a:endParaRPr>
          </a:p>
          <a:p>
            <a:pPr marL="0" lvl="0" indent="0" algn="l" rtl="0">
              <a:lnSpc>
                <a:spcPct val="107000"/>
              </a:lnSpc>
              <a:spcBef>
                <a:spcPts val="800"/>
              </a:spcBef>
              <a:spcAft>
                <a:spcPts val="0"/>
              </a:spcAft>
              <a:buNone/>
            </a:pPr>
            <a:r>
              <a:rPr lang="en-GB" sz="1800" b="1" dirty="0">
                <a:latin typeface="Calibri"/>
                <a:ea typeface="Calibri"/>
                <a:cs typeface="Calibri"/>
                <a:sym typeface="Calibri"/>
              </a:rPr>
              <a:t>Revisit: </a:t>
            </a:r>
            <a:r>
              <a:rPr lang="en-GB" sz="1800" b="1" i="0" dirty="0">
                <a:solidFill>
                  <a:srgbClr val="000000"/>
                </a:solidFill>
                <a:latin typeface="Century Gothic"/>
                <a:ea typeface="Century Gothic"/>
                <a:cs typeface="Century Gothic"/>
                <a:sym typeface="Century Gothic"/>
              </a:rPr>
              <a:t>Es </a:t>
            </a:r>
            <a:r>
              <a:rPr lang="en-GB" sz="1800" b="1" i="0" dirty="0" err="1">
                <a:solidFill>
                  <a:srgbClr val="000000"/>
                </a:solidFill>
                <a:latin typeface="Century Gothic"/>
                <a:ea typeface="Century Gothic"/>
                <a:cs typeface="Century Gothic"/>
                <a:sym typeface="Century Gothic"/>
              </a:rPr>
              <a:t>gibt</a:t>
            </a:r>
            <a:r>
              <a:rPr lang="en-GB" sz="1800" b="1" i="0" dirty="0">
                <a:solidFill>
                  <a:srgbClr val="000000"/>
                </a:solidFill>
                <a:latin typeface="Century Gothic"/>
                <a:ea typeface="Century Gothic"/>
                <a:cs typeface="Century Gothic"/>
                <a:sym typeface="Century Gothic"/>
              </a:rPr>
              <a:t>, pronouns man, </a:t>
            </a:r>
            <a:r>
              <a:rPr lang="en-GB" sz="1800" b="1" i="0" dirty="0" err="1">
                <a:solidFill>
                  <a:srgbClr val="000000"/>
                </a:solidFill>
                <a:latin typeface="Century Gothic"/>
                <a:ea typeface="Century Gothic"/>
                <a:cs typeface="Century Gothic"/>
                <a:sym typeface="Century Gothic"/>
              </a:rPr>
              <a:t>jemand</a:t>
            </a:r>
            <a:r>
              <a:rPr lang="en-GB" sz="1800" b="1" i="0" dirty="0">
                <a:solidFill>
                  <a:srgbClr val="000000"/>
                </a:solidFill>
                <a:latin typeface="Century Gothic"/>
                <a:ea typeface="Century Gothic"/>
                <a:cs typeface="Century Gothic"/>
                <a:sym typeface="Century Gothic"/>
              </a:rPr>
              <a:t>, </a:t>
            </a:r>
            <a:r>
              <a:rPr lang="en-GB" sz="1800" b="1" i="0" dirty="0" err="1">
                <a:solidFill>
                  <a:srgbClr val="000000"/>
                </a:solidFill>
                <a:latin typeface="Century Gothic"/>
                <a:ea typeface="Century Gothic"/>
                <a:cs typeface="Century Gothic"/>
                <a:sym typeface="Century Gothic"/>
              </a:rPr>
              <a:t>niemand</a:t>
            </a:r>
            <a:endParaRPr sz="1800" b="1" i="0" dirty="0">
              <a:solidFill>
                <a:srgbClr val="000000"/>
              </a:solidFill>
              <a:latin typeface="Century Gothic"/>
              <a:ea typeface="Century Gothic"/>
              <a:cs typeface="Century Gothic"/>
              <a:sym typeface="Century Gothic"/>
            </a:endParaRPr>
          </a:p>
          <a:p>
            <a:pPr marL="0" lvl="0" indent="0" algn="l" rtl="0">
              <a:lnSpc>
                <a:spcPct val="107000"/>
              </a:lnSpc>
              <a:spcBef>
                <a:spcPts val="800"/>
              </a:spcBef>
              <a:spcAft>
                <a:spcPts val="0"/>
              </a:spcAft>
              <a:buNone/>
            </a:pPr>
            <a:r>
              <a:rPr lang="en-GB" sz="1800" b="1" i="0" dirty="0">
                <a:solidFill>
                  <a:srgbClr val="000000"/>
                </a:solidFill>
                <a:latin typeface="Century Gothic"/>
                <a:ea typeface="Century Gothic"/>
                <a:cs typeface="Century Gothic"/>
                <a:sym typeface="Century Gothic"/>
              </a:rPr>
              <a:t>Revisit: Relative clauses (R1, nom.); relative pronouns der, die, das, die</a:t>
            </a:r>
            <a:br>
              <a:rPr lang="en-GB" sz="1800" b="1" i="0" dirty="0">
                <a:solidFill>
                  <a:srgbClr val="000000"/>
                </a:solidFill>
                <a:latin typeface="Century Gothic"/>
                <a:ea typeface="Century Gothic"/>
                <a:cs typeface="Century Gothic"/>
                <a:sym typeface="Century Gothic"/>
              </a:rPr>
            </a:br>
            <a:r>
              <a:rPr lang="en-GB" sz="1800" b="1" i="0" dirty="0">
                <a:solidFill>
                  <a:srgbClr val="000000"/>
                </a:solidFill>
                <a:latin typeface="Century Gothic"/>
                <a:ea typeface="Century Gothic"/>
                <a:cs typeface="Century Gothic"/>
                <a:sym typeface="Century Gothic"/>
              </a:rPr>
              <a:t>Revisit: WO3</a:t>
            </a:r>
            <a:br>
              <a:rPr lang="en-GB" sz="1800" b="0" i="0" dirty="0">
                <a:solidFill>
                  <a:srgbClr val="000000"/>
                </a:solidFill>
                <a:latin typeface="Century Gothic"/>
                <a:ea typeface="Century Gothic"/>
                <a:cs typeface="Century Gothic"/>
                <a:sym typeface="Century Gothic"/>
              </a:rPr>
            </a:br>
            <a:r>
              <a:rPr lang="en-GB" sz="1800" b="1" i="0" dirty="0">
                <a:solidFill>
                  <a:srgbClr val="000000"/>
                </a:solidFill>
                <a:latin typeface="Century Gothic"/>
                <a:ea typeface="Century Gothic"/>
                <a:cs typeface="Century Gothic"/>
                <a:sym typeface="Century Gothic"/>
              </a:rPr>
              <a:t>Revisit: Historic/narrative present</a:t>
            </a:r>
            <a:endParaRPr dirty="0"/>
          </a:p>
          <a:p>
            <a:pPr marL="0" lvl="0" indent="0" algn="l" rtl="0">
              <a:lnSpc>
                <a:spcPct val="107000"/>
              </a:lnSpc>
              <a:spcBef>
                <a:spcPts val="800"/>
              </a:spcBef>
              <a:spcAft>
                <a:spcPts val="0"/>
              </a:spcAft>
              <a:buNone/>
            </a:pPr>
            <a:endParaRPr sz="1800" b="0" dirty="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GB" sz="1800" b="1" dirty="0">
                <a:latin typeface="Calibri"/>
                <a:ea typeface="Calibri"/>
                <a:cs typeface="Calibri"/>
                <a:sym typeface="Calibri"/>
              </a:rPr>
              <a:t>Phonics</a:t>
            </a:r>
            <a:r>
              <a:rPr lang="en-GB" sz="1800" dirty="0">
                <a:latin typeface="Calibri"/>
                <a:ea typeface="Calibri"/>
                <a:cs typeface="Calibri"/>
                <a:sym typeface="Calibri"/>
              </a:rPr>
              <a:t>: </a:t>
            </a:r>
            <a:r>
              <a:rPr lang="en-GB" sz="1800" b="1" i="0" dirty="0">
                <a:latin typeface="Century Gothic"/>
                <a:ea typeface="Century Gothic"/>
                <a:cs typeface="Century Gothic"/>
                <a:sym typeface="Century Gothic"/>
              </a:rPr>
              <a:t>SSC: </a:t>
            </a:r>
            <a:r>
              <a:rPr lang="en-GB" sz="1800" b="1" i="0" dirty="0">
                <a:solidFill>
                  <a:srgbClr val="000000"/>
                </a:solidFill>
                <a:latin typeface="Century Gothic"/>
                <a:ea typeface="Century Gothic"/>
                <a:cs typeface="Century Gothic"/>
                <a:sym typeface="Century Gothic"/>
              </a:rPr>
              <a:t>[-d] vs [-d-] </a:t>
            </a:r>
            <a:r>
              <a:rPr lang="en-GB" sz="1800" b="0" i="0" dirty="0">
                <a:solidFill>
                  <a:srgbClr val="000000"/>
                </a:solidFill>
                <a:latin typeface="Century Gothic"/>
                <a:ea typeface="Century Gothic"/>
                <a:cs typeface="Century Gothic"/>
                <a:sym typeface="Century Gothic"/>
              </a:rPr>
              <a:t>[link to grammar: </a:t>
            </a:r>
            <a:r>
              <a:rPr lang="en-GB" sz="1800" b="0" i="0" dirty="0" err="1">
                <a:solidFill>
                  <a:srgbClr val="000000"/>
                </a:solidFill>
                <a:latin typeface="Century Gothic"/>
                <a:ea typeface="Century Gothic"/>
                <a:cs typeface="Century Gothic"/>
                <a:sym typeface="Century Gothic"/>
              </a:rPr>
              <a:t>jemand</a:t>
            </a:r>
            <a:r>
              <a:rPr lang="en-GB" sz="1800" b="0" i="0" dirty="0">
                <a:solidFill>
                  <a:srgbClr val="000000"/>
                </a:solidFill>
                <a:latin typeface="Century Gothic"/>
                <a:ea typeface="Century Gothic"/>
                <a:cs typeface="Century Gothic"/>
                <a:sym typeface="Century Gothic"/>
              </a:rPr>
              <a:t>, </a:t>
            </a:r>
            <a:r>
              <a:rPr lang="en-GB" sz="1800" b="0" i="0" dirty="0" err="1">
                <a:solidFill>
                  <a:srgbClr val="000000"/>
                </a:solidFill>
                <a:latin typeface="Century Gothic"/>
                <a:ea typeface="Century Gothic"/>
                <a:cs typeface="Century Gothic"/>
                <a:sym typeface="Century Gothic"/>
              </a:rPr>
              <a:t>jemanden</a:t>
            </a:r>
            <a:r>
              <a:rPr lang="en-GB" sz="1800" b="0" i="0" dirty="0">
                <a:solidFill>
                  <a:srgbClr val="000000"/>
                </a:solidFill>
                <a:latin typeface="Century Gothic"/>
                <a:ea typeface="Century Gothic"/>
                <a:cs typeface="Century Gothic"/>
                <a:sym typeface="Century Gothic"/>
              </a:rPr>
              <a:t>]</a:t>
            </a:r>
            <a:br>
              <a:rPr lang="en-GB" sz="1800" b="0" i="0" dirty="0">
                <a:solidFill>
                  <a:srgbClr val="000000"/>
                </a:solidFill>
                <a:latin typeface="Century Gothic"/>
                <a:ea typeface="Century Gothic"/>
                <a:cs typeface="Century Gothic"/>
                <a:sym typeface="Century Gothic"/>
              </a:rPr>
            </a:br>
            <a:r>
              <a:rPr lang="en-GB" sz="1800" b="1" i="0" dirty="0">
                <a:solidFill>
                  <a:srgbClr val="000000"/>
                </a:solidFill>
                <a:latin typeface="Century Gothic"/>
                <a:ea typeface="Century Gothic"/>
                <a:cs typeface="Century Gothic"/>
                <a:sym typeface="Century Gothic"/>
              </a:rPr>
              <a:t>[</a:t>
            </a:r>
            <a:r>
              <a:rPr lang="en-GB" sz="1800" b="1" i="0" dirty="0">
                <a:solidFill>
                  <a:srgbClr val="000000"/>
                </a:solidFill>
                <a:highlight>
                  <a:srgbClr val="FFFF00"/>
                </a:highlight>
                <a:latin typeface="Century Gothic"/>
                <a:ea typeface="Century Gothic"/>
                <a:cs typeface="Century Gothic"/>
                <a:sym typeface="Century Gothic"/>
              </a:rPr>
              <a:t>z] and [-</a:t>
            </a:r>
            <a:r>
              <a:rPr lang="en-GB" sz="1800" b="1" i="0" dirty="0" err="1">
                <a:solidFill>
                  <a:srgbClr val="000000"/>
                </a:solidFill>
                <a:highlight>
                  <a:srgbClr val="FFFF00"/>
                </a:highlight>
                <a:latin typeface="Century Gothic"/>
                <a:ea typeface="Century Gothic"/>
                <a:cs typeface="Century Gothic"/>
                <a:sym typeface="Century Gothic"/>
              </a:rPr>
              <a:t>tion</a:t>
            </a:r>
            <a:r>
              <a:rPr lang="en-GB" sz="1800" b="1" i="0" dirty="0">
                <a:solidFill>
                  <a:srgbClr val="000000"/>
                </a:solidFill>
                <a:highlight>
                  <a:srgbClr val="FFFF00"/>
                </a:highlight>
                <a:latin typeface="Century Gothic"/>
                <a:ea typeface="Century Gothic"/>
                <a:cs typeface="Century Gothic"/>
                <a:sym typeface="Century Gothic"/>
              </a:rPr>
              <a:t>]</a:t>
            </a:r>
            <a:r>
              <a:rPr lang="en-GB" sz="1800" b="0" i="0" dirty="0">
                <a:solidFill>
                  <a:srgbClr val="000000"/>
                </a:solidFill>
                <a:highlight>
                  <a:srgbClr val="FFFF00"/>
                </a:highlight>
                <a:latin typeface="Century Gothic"/>
                <a:ea typeface="Century Gothic"/>
                <a:cs typeface="Century Gothic"/>
                <a:sym typeface="Century Gothic"/>
              </a:rPr>
              <a:t>[link to specific vocabulary]</a:t>
            </a:r>
            <a:endParaRPr sz="1800" b="1" i="0" dirty="0">
              <a:highlight>
                <a:srgbClr val="FFFF00"/>
              </a:highlight>
              <a:latin typeface="Century Gothic"/>
              <a:ea typeface="Century Gothic"/>
              <a:cs typeface="Century Gothic"/>
              <a:sym typeface="Century Gothic"/>
            </a:endParaRPr>
          </a:p>
          <a:p>
            <a:pPr marL="0" lvl="0" indent="0" algn="l" rtl="0">
              <a:lnSpc>
                <a:spcPct val="107000"/>
              </a:lnSpc>
              <a:spcBef>
                <a:spcPts val="800"/>
              </a:spcBef>
              <a:spcAft>
                <a:spcPts val="0"/>
              </a:spcAft>
              <a:buNone/>
            </a:pPr>
            <a:endParaRPr sz="1800" dirty="0">
              <a:latin typeface="Calibri"/>
              <a:ea typeface="Calibri"/>
              <a:cs typeface="Calibri"/>
              <a:sym typeface="Calibri"/>
            </a:endParaRPr>
          </a:p>
          <a:p>
            <a:pPr marL="0" lvl="0" indent="0" algn="l" rtl="0">
              <a:lnSpc>
                <a:spcPct val="107000"/>
              </a:lnSpc>
              <a:spcBef>
                <a:spcPts val="800"/>
              </a:spcBef>
              <a:spcAft>
                <a:spcPts val="0"/>
              </a:spcAft>
              <a:buNone/>
            </a:pPr>
            <a:r>
              <a:rPr lang="en-GB" sz="1800" b="1" dirty="0">
                <a:latin typeface="Calibri"/>
                <a:ea typeface="Calibri"/>
                <a:cs typeface="Calibri"/>
                <a:sym typeface="Calibri"/>
              </a:rPr>
              <a:t>New vocabulary </a:t>
            </a:r>
            <a:r>
              <a:rPr lang="en-GB" sz="1800" b="0" i="0" u="none" strike="noStrike" dirty="0" err="1">
                <a:solidFill>
                  <a:srgbClr val="000000"/>
                </a:solidFill>
                <a:latin typeface="Century Gothic"/>
                <a:ea typeface="Century Gothic"/>
                <a:cs typeface="Century Gothic"/>
                <a:sym typeface="Century Gothic"/>
              </a:rPr>
              <a:t>verändern</a:t>
            </a:r>
            <a:r>
              <a:rPr lang="en-GB" sz="1800" b="0" i="0" u="none" strike="noStrike" dirty="0">
                <a:solidFill>
                  <a:srgbClr val="000000"/>
                </a:solidFill>
                <a:latin typeface="Century Gothic"/>
                <a:ea typeface="Century Gothic"/>
                <a:cs typeface="Century Gothic"/>
                <a:sym typeface="Century Gothic"/>
              </a:rPr>
              <a:t> [500] </a:t>
            </a:r>
            <a:r>
              <a:rPr lang="en-GB" sz="1800" b="0" i="0" u="none" strike="noStrike" dirty="0" err="1">
                <a:solidFill>
                  <a:srgbClr val="000000"/>
                </a:solidFill>
                <a:latin typeface="Century Gothic"/>
                <a:ea typeface="Century Gothic"/>
                <a:cs typeface="Century Gothic"/>
                <a:sym typeface="Century Gothic"/>
              </a:rPr>
              <a:t>jemanden</a:t>
            </a:r>
            <a:r>
              <a:rPr lang="en-GB" sz="1800" b="0" i="0" u="none" strike="noStrike" dirty="0">
                <a:solidFill>
                  <a:srgbClr val="000000"/>
                </a:solidFill>
                <a:latin typeface="Century Gothic"/>
                <a:ea typeface="Century Gothic"/>
                <a:cs typeface="Century Gothic"/>
                <a:sym typeface="Century Gothic"/>
              </a:rPr>
              <a:t> [330] </a:t>
            </a:r>
            <a:r>
              <a:rPr lang="en-GB" sz="1800" b="0" i="0" u="none" strike="noStrike" dirty="0" err="1">
                <a:solidFill>
                  <a:srgbClr val="000000"/>
                </a:solidFill>
                <a:latin typeface="Century Gothic"/>
                <a:ea typeface="Century Gothic"/>
                <a:cs typeface="Century Gothic"/>
                <a:sym typeface="Century Gothic"/>
              </a:rPr>
              <a:t>niemanden</a:t>
            </a:r>
            <a:r>
              <a:rPr lang="en-GB" sz="1800" b="0" i="0" u="none" strike="noStrike" dirty="0">
                <a:solidFill>
                  <a:srgbClr val="000000"/>
                </a:solidFill>
                <a:latin typeface="Century Gothic"/>
                <a:ea typeface="Century Gothic"/>
                <a:cs typeface="Century Gothic"/>
                <a:sym typeface="Century Gothic"/>
              </a:rPr>
              <a:t> [362] Frau</a:t>
            </a:r>
            <a:r>
              <a:rPr lang="en-GB" sz="1800" b="0" i="0" u="none" strike="noStrike" baseline="30000" dirty="0">
                <a:solidFill>
                  <a:srgbClr val="000000"/>
                </a:solidFill>
                <a:latin typeface="Century Gothic"/>
                <a:ea typeface="Century Gothic"/>
                <a:cs typeface="Century Gothic"/>
                <a:sym typeface="Century Gothic"/>
              </a:rPr>
              <a:t>2</a:t>
            </a:r>
            <a:r>
              <a:rPr lang="en-GB" sz="1800" b="0" i="0" u="none" strike="noStrike" dirty="0">
                <a:solidFill>
                  <a:srgbClr val="000000"/>
                </a:solidFill>
                <a:latin typeface="Century Gothic"/>
                <a:ea typeface="Century Gothic"/>
                <a:cs typeface="Century Gothic"/>
                <a:sym typeface="Century Gothic"/>
              </a:rPr>
              <a:t> [99] Gruppe [369] </a:t>
            </a:r>
            <a:r>
              <a:rPr lang="en-GB" sz="1800" b="0" i="0" u="none" strike="noStrike" dirty="0" err="1">
                <a:solidFill>
                  <a:srgbClr val="000000"/>
                </a:solidFill>
                <a:latin typeface="Century Gothic"/>
                <a:ea typeface="Century Gothic"/>
                <a:cs typeface="Century Gothic"/>
                <a:sym typeface="Century Gothic"/>
              </a:rPr>
              <a:t>Möglichkeit</a:t>
            </a:r>
            <a:r>
              <a:rPr lang="en-GB" sz="1800" b="0" i="0" u="none" strike="noStrike" dirty="0">
                <a:solidFill>
                  <a:srgbClr val="000000"/>
                </a:solidFill>
                <a:latin typeface="Century Gothic"/>
                <a:ea typeface="Century Gothic"/>
                <a:cs typeface="Century Gothic"/>
                <a:sym typeface="Century Gothic"/>
              </a:rPr>
              <a:t> [379] hart [728] </a:t>
            </a:r>
            <a:r>
              <a:rPr lang="en-GB" sz="1800" b="0" i="0" u="none" strike="noStrike" dirty="0" err="1">
                <a:solidFill>
                  <a:srgbClr val="000000"/>
                </a:solidFill>
                <a:latin typeface="Century Gothic"/>
                <a:ea typeface="Century Gothic"/>
                <a:cs typeface="Century Gothic"/>
                <a:sym typeface="Century Gothic"/>
              </a:rPr>
              <a:t>negativ</a:t>
            </a:r>
            <a:r>
              <a:rPr lang="en-GB" sz="1800" b="0" i="0" u="none" strike="noStrike" dirty="0">
                <a:solidFill>
                  <a:srgbClr val="000000"/>
                </a:solidFill>
                <a:latin typeface="Century Gothic"/>
                <a:ea typeface="Century Gothic"/>
                <a:cs typeface="Century Gothic"/>
                <a:sym typeface="Century Gothic"/>
              </a:rPr>
              <a:t> [817] </a:t>
            </a:r>
            <a:r>
              <a:rPr lang="en-GB" sz="1800" b="0" i="0" u="none" strike="noStrike" dirty="0" err="1">
                <a:solidFill>
                  <a:srgbClr val="000000"/>
                </a:solidFill>
                <a:latin typeface="Century Gothic"/>
                <a:ea typeface="Century Gothic"/>
                <a:cs typeface="Century Gothic"/>
                <a:sym typeface="Century Gothic"/>
              </a:rPr>
              <a:t>positiv</a:t>
            </a:r>
            <a:r>
              <a:rPr lang="en-GB" sz="1800" b="0" i="0" u="none" strike="noStrike" dirty="0">
                <a:solidFill>
                  <a:srgbClr val="000000"/>
                </a:solidFill>
                <a:latin typeface="Century Gothic"/>
                <a:ea typeface="Century Gothic"/>
                <a:cs typeface="Century Gothic"/>
                <a:sym typeface="Century Gothic"/>
              </a:rPr>
              <a:t> [516] </a:t>
            </a:r>
            <a:r>
              <a:rPr lang="en-GB" sz="1800" b="0" i="0" u="none" strike="noStrike" dirty="0" err="1">
                <a:solidFill>
                  <a:srgbClr val="000000"/>
                </a:solidFill>
                <a:latin typeface="Century Gothic"/>
                <a:ea typeface="Century Gothic"/>
                <a:cs typeface="Century Gothic"/>
                <a:sym typeface="Century Gothic"/>
              </a:rPr>
              <a:t>wahrscheinlich</a:t>
            </a:r>
            <a:r>
              <a:rPr lang="en-GB" sz="1800" b="0" i="0" u="none" strike="noStrike" dirty="0">
                <a:solidFill>
                  <a:srgbClr val="000000"/>
                </a:solidFill>
                <a:latin typeface="Century Gothic"/>
                <a:ea typeface="Century Gothic"/>
                <a:cs typeface="Century Gothic"/>
                <a:sym typeface="Century Gothic"/>
              </a:rPr>
              <a:t> [493] </a:t>
            </a:r>
            <a:r>
              <a:rPr lang="en-GB" sz="1800" b="0" i="0" u="none" strike="noStrike" dirty="0" err="1">
                <a:solidFill>
                  <a:srgbClr val="FF6600"/>
                </a:solidFill>
                <a:latin typeface="Century Gothic"/>
                <a:ea typeface="Century Gothic"/>
                <a:cs typeface="Century Gothic"/>
                <a:sym typeface="Century Gothic"/>
              </a:rPr>
              <a:t>darstellen</a:t>
            </a:r>
            <a:r>
              <a:rPr lang="en-GB" sz="1800" b="0" i="0" u="none" strike="noStrike" dirty="0">
                <a:solidFill>
                  <a:srgbClr val="FF6600"/>
                </a:solidFill>
                <a:latin typeface="Century Gothic"/>
                <a:ea typeface="Century Gothic"/>
                <a:cs typeface="Century Gothic"/>
                <a:sym typeface="Century Gothic"/>
              </a:rPr>
              <a:t> (H) [402] </a:t>
            </a:r>
            <a:r>
              <a:rPr lang="en-GB" sz="1800" b="0" i="0" u="none" strike="noStrike" dirty="0" err="1">
                <a:solidFill>
                  <a:srgbClr val="FF6600"/>
                </a:solidFill>
                <a:latin typeface="Century Gothic"/>
                <a:ea typeface="Century Gothic"/>
                <a:cs typeface="Century Gothic"/>
                <a:sym typeface="Century Gothic"/>
              </a:rPr>
              <a:t>spüren</a:t>
            </a:r>
            <a:r>
              <a:rPr lang="en-GB" sz="1800" b="0" i="0" u="none" strike="noStrike" dirty="0">
                <a:solidFill>
                  <a:srgbClr val="FF6600"/>
                </a:solidFill>
                <a:latin typeface="Century Gothic"/>
                <a:ea typeface="Century Gothic"/>
                <a:cs typeface="Century Gothic"/>
                <a:sym typeface="Century Gothic"/>
              </a:rPr>
              <a:t> (H) [750] Gesellschaft</a:t>
            </a:r>
            <a:r>
              <a:rPr lang="en-GB" sz="1800" b="0" i="0" u="none" strike="noStrike" baseline="30000" dirty="0">
                <a:solidFill>
                  <a:srgbClr val="FF6600"/>
                </a:solidFill>
                <a:latin typeface="Century Gothic"/>
                <a:ea typeface="Century Gothic"/>
                <a:cs typeface="Century Gothic"/>
                <a:sym typeface="Century Gothic"/>
              </a:rPr>
              <a:t>1</a:t>
            </a:r>
            <a:r>
              <a:rPr lang="en-GB" sz="1800" b="0" i="0" u="none" strike="noStrike" dirty="0">
                <a:solidFill>
                  <a:srgbClr val="FF6600"/>
                </a:solidFill>
                <a:latin typeface="Century Gothic"/>
                <a:ea typeface="Century Gothic"/>
                <a:cs typeface="Century Gothic"/>
                <a:sym typeface="Century Gothic"/>
              </a:rPr>
              <a:t> (H) [363] </a:t>
            </a:r>
            <a:r>
              <a:rPr lang="en-GB" sz="1800" b="0" i="0" u="none" strike="noStrike" dirty="0" err="1">
                <a:solidFill>
                  <a:srgbClr val="FF6600"/>
                </a:solidFill>
                <a:latin typeface="Century Gothic"/>
                <a:ea typeface="Century Gothic"/>
                <a:cs typeface="Century Gothic"/>
                <a:sym typeface="Century Gothic"/>
              </a:rPr>
              <a:t>Herausforderung</a:t>
            </a:r>
            <a:r>
              <a:rPr lang="en-GB" sz="1800" b="0" i="0" u="none" strike="noStrike" dirty="0">
                <a:solidFill>
                  <a:srgbClr val="FF6600"/>
                </a:solidFill>
                <a:latin typeface="Century Gothic"/>
                <a:ea typeface="Century Gothic"/>
                <a:cs typeface="Century Gothic"/>
                <a:sym typeface="Century Gothic"/>
              </a:rPr>
              <a:t> (H) [1191] Kraft (H) [458] Lage</a:t>
            </a:r>
            <a:r>
              <a:rPr lang="en-GB" sz="1800" b="0" i="0" u="none" strike="noStrike" baseline="30000" dirty="0">
                <a:solidFill>
                  <a:srgbClr val="FF6600"/>
                </a:solidFill>
                <a:latin typeface="Century Gothic"/>
                <a:ea typeface="Century Gothic"/>
                <a:cs typeface="Century Gothic"/>
                <a:sym typeface="Century Gothic"/>
              </a:rPr>
              <a:t>1</a:t>
            </a:r>
            <a:r>
              <a:rPr lang="en-GB" sz="1800" b="0" i="0" u="none" strike="noStrike" dirty="0">
                <a:solidFill>
                  <a:srgbClr val="FF6600"/>
                </a:solidFill>
                <a:latin typeface="Century Gothic"/>
                <a:ea typeface="Century Gothic"/>
                <a:cs typeface="Century Gothic"/>
                <a:sym typeface="Century Gothic"/>
              </a:rPr>
              <a:t> (H) [555] </a:t>
            </a:r>
            <a:r>
              <a:rPr lang="en-GB" sz="1800" b="0" i="0" u="none" strike="noStrike" dirty="0" err="1">
                <a:solidFill>
                  <a:srgbClr val="FF6600"/>
                </a:solidFill>
                <a:latin typeface="Century Gothic"/>
                <a:ea typeface="Century Gothic"/>
                <a:cs typeface="Century Gothic"/>
                <a:sym typeface="Century Gothic"/>
              </a:rPr>
              <a:t>Opfer</a:t>
            </a:r>
            <a:r>
              <a:rPr lang="en-GB" sz="1800" b="0" i="0" u="none" strike="noStrike" dirty="0">
                <a:solidFill>
                  <a:srgbClr val="FF6600"/>
                </a:solidFill>
                <a:latin typeface="Century Gothic"/>
                <a:ea typeface="Century Gothic"/>
                <a:cs typeface="Century Gothic"/>
                <a:sym typeface="Century Gothic"/>
              </a:rPr>
              <a:t> (H) [1007] Verantwortung (H) [1103] </a:t>
            </a:r>
            <a:r>
              <a:rPr lang="en-GB" sz="1800" b="0" i="0" u="none" strike="noStrike" dirty="0" err="1">
                <a:solidFill>
                  <a:srgbClr val="FF6600"/>
                </a:solidFill>
                <a:latin typeface="Century Gothic"/>
                <a:ea typeface="Century Gothic"/>
                <a:cs typeface="Century Gothic"/>
                <a:sym typeface="Century Gothic"/>
              </a:rPr>
              <a:t>aktuell</a:t>
            </a:r>
            <a:r>
              <a:rPr lang="en-GB" sz="1800" b="0" i="0" u="none" strike="noStrike" dirty="0">
                <a:solidFill>
                  <a:srgbClr val="FF6600"/>
                </a:solidFill>
                <a:latin typeface="Century Gothic"/>
                <a:ea typeface="Century Gothic"/>
                <a:cs typeface="Century Gothic"/>
                <a:sym typeface="Century Gothic"/>
              </a:rPr>
              <a:t> (H) [568] </a:t>
            </a:r>
            <a:r>
              <a:rPr lang="en-GB" sz="1800" b="0" i="0" u="none" strike="noStrike" dirty="0" err="1">
                <a:solidFill>
                  <a:srgbClr val="FF6600"/>
                </a:solidFill>
                <a:latin typeface="Century Gothic"/>
                <a:ea typeface="Century Gothic"/>
                <a:cs typeface="Century Gothic"/>
                <a:sym typeface="Century Gothic"/>
              </a:rPr>
              <a:t>menschlich</a:t>
            </a:r>
            <a:r>
              <a:rPr lang="en-GB" sz="1800" b="0" i="0" u="none" strike="noStrike" dirty="0">
                <a:solidFill>
                  <a:srgbClr val="FF6600"/>
                </a:solidFill>
                <a:latin typeface="Century Gothic"/>
                <a:ea typeface="Century Gothic"/>
                <a:cs typeface="Century Gothic"/>
                <a:sym typeface="Century Gothic"/>
              </a:rPr>
              <a:t> (H) [811] </a:t>
            </a:r>
            <a:endParaRPr dirty="0"/>
          </a:p>
          <a:p>
            <a:pPr marL="0" lvl="0" indent="0" algn="l" rtl="0">
              <a:lnSpc>
                <a:spcPct val="107000"/>
              </a:lnSpc>
              <a:spcBef>
                <a:spcPts val="800"/>
              </a:spcBef>
              <a:spcAft>
                <a:spcPts val="0"/>
              </a:spcAft>
              <a:buNone/>
            </a:pPr>
            <a:r>
              <a:rPr lang="en-GB" sz="1800" b="1" dirty="0">
                <a:latin typeface="Calibri"/>
                <a:ea typeface="Calibri"/>
                <a:cs typeface="Calibri"/>
                <a:sym typeface="Calibri"/>
              </a:rPr>
              <a:t>Revisited vocabulary: </a:t>
            </a:r>
            <a:r>
              <a:rPr lang="en-GB" sz="1800" b="0" i="0" dirty="0">
                <a:solidFill>
                  <a:srgbClr val="000000"/>
                </a:solidFill>
                <a:latin typeface="Century Gothic"/>
                <a:ea typeface="Century Gothic"/>
                <a:cs typeface="Century Gothic"/>
                <a:sym typeface="Century Gothic"/>
              </a:rPr>
              <a:t>Bayern [624] Bodensee [n/a] Donau [n/a] Köln [n/a] München [n/a] </a:t>
            </a:r>
            <a:r>
              <a:rPr lang="en-GB" sz="1800" b="0" i="0" dirty="0" err="1">
                <a:solidFill>
                  <a:srgbClr val="000000"/>
                </a:solidFill>
                <a:latin typeface="Century Gothic"/>
                <a:ea typeface="Century Gothic"/>
                <a:cs typeface="Century Gothic"/>
                <a:sym typeface="Century Gothic"/>
              </a:rPr>
              <a:t>Ostsee</a:t>
            </a:r>
            <a:r>
              <a:rPr lang="en-GB" sz="1800" b="0" i="0" dirty="0">
                <a:solidFill>
                  <a:srgbClr val="000000"/>
                </a:solidFill>
                <a:latin typeface="Century Gothic"/>
                <a:ea typeface="Century Gothic"/>
                <a:cs typeface="Century Gothic"/>
                <a:sym typeface="Century Gothic"/>
              </a:rPr>
              <a:t> [n/a] Rhein [n/a] Schnitzel [n/a] U-Bahn [n/a] Volk [1032] Weise [468] Wurst [3923] national [891] </a:t>
            </a:r>
            <a:r>
              <a:rPr lang="en-GB" sz="1800" b="0" i="0" dirty="0" err="1">
                <a:solidFill>
                  <a:srgbClr val="000000"/>
                </a:solidFill>
                <a:latin typeface="Century Gothic"/>
                <a:ea typeface="Century Gothic"/>
                <a:cs typeface="Century Gothic"/>
                <a:sym typeface="Century Gothic"/>
              </a:rPr>
              <a:t>Minderheit</a:t>
            </a:r>
            <a:r>
              <a:rPr lang="en-GB" sz="1800" b="0" i="0" dirty="0">
                <a:solidFill>
                  <a:srgbClr val="000000"/>
                </a:solidFill>
                <a:latin typeface="Century Gothic"/>
                <a:ea typeface="Century Gothic"/>
                <a:cs typeface="Century Gothic"/>
                <a:sym typeface="Century Gothic"/>
              </a:rPr>
              <a:t> (H) [4256] </a:t>
            </a:r>
            <a:r>
              <a:rPr lang="en-GB" sz="1800" b="0" i="0" dirty="0" err="1">
                <a:solidFill>
                  <a:srgbClr val="000000"/>
                </a:solidFill>
                <a:latin typeface="Century Gothic"/>
                <a:ea typeface="Century Gothic"/>
                <a:cs typeface="Century Gothic"/>
                <a:sym typeface="Century Gothic"/>
              </a:rPr>
              <a:t>bayrisch</a:t>
            </a:r>
            <a:r>
              <a:rPr lang="en-GB" sz="1800" b="0" i="0" dirty="0">
                <a:solidFill>
                  <a:srgbClr val="000000"/>
                </a:solidFill>
                <a:latin typeface="Century Gothic"/>
                <a:ea typeface="Century Gothic"/>
                <a:cs typeface="Century Gothic"/>
                <a:sym typeface="Century Gothic"/>
              </a:rPr>
              <a:t> (H) [1383] Berliner (H) [1190] </a:t>
            </a:r>
            <a:r>
              <a:rPr lang="en-GB" sz="1800" b="0" i="0" dirty="0" err="1">
                <a:solidFill>
                  <a:srgbClr val="000000"/>
                </a:solidFill>
                <a:latin typeface="Century Gothic"/>
                <a:ea typeface="Century Gothic"/>
                <a:cs typeface="Century Gothic"/>
                <a:sym typeface="Century Gothic"/>
              </a:rPr>
              <a:t>speziell</a:t>
            </a:r>
            <a:r>
              <a:rPr lang="en-GB" sz="1800" b="0" i="0" dirty="0">
                <a:solidFill>
                  <a:srgbClr val="000000"/>
                </a:solidFill>
                <a:latin typeface="Century Gothic"/>
                <a:ea typeface="Century Gothic"/>
                <a:cs typeface="Century Gothic"/>
                <a:sym typeface="Century Gothic"/>
              </a:rPr>
              <a:t> (H) [815] </a:t>
            </a:r>
            <a:r>
              <a:rPr lang="en-GB" sz="1800" b="0" i="0" dirty="0" err="1">
                <a:solidFill>
                  <a:srgbClr val="000000"/>
                </a:solidFill>
                <a:latin typeface="Century Gothic"/>
                <a:ea typeface="Century Gothic"/>
                <a:cs typeface="Century Gothic"/>
                <a:sym typeface="Century Gothic"/>
              </a:rPr>
              <a:t>ursprünglich</a:t>
            </a:r>
            <a:r>
              <a:rPr lang="en-GB" sz="1800" b="0" i="0" dirty="0">
                <a:solidFill>
                  <a:srgbClr val="000000"/>
                </a:solidFill>
                <a:latin typeface="Century Gothic"/>
                <a:ea typeface="Century Gothic"/>
                <a:cs typeface="Century Gothic"/>
                <a:sym typeface="Century Gothic"/>
              </a:rPr>
              <a:t> (H) [1332] </a:t>
            </a:r>
            <a:endParaRPr dirty="0"/>
          </a:p>
          <a:p>
            <a:pPr marL="0" lvl="0" indent="0" algn="l" rtl="0">
              <a:lnSpc>
                <a:spcPct val="107000"/>
              </a:lnSpc>
              <a:spcBef>
                <a:spcPts val="800"/>
              </a:spcBef>
              <a:spcAft>
                <a:spcPts val="0"/>
              </a:spcAft>
              <a:buNone/>
            </a:pPr>
            <a:r>
              <a:rPr lang="en-GB" sz="1800" b="1" i="0" dirty="0">
                <a:solidFill>
                  <a:srgbClr val="000000"/>
                </a:solidFill>
                <a:latin typeface="Century Gothic"/>
                <a:ea typeface="Century Gothic"/>
                <a:cs typeface="Century Gothic"/>
                <a:sym typeface="Century Gothic"/>
              </a:rPr>
              <a:t>Thematic revisited vocabulary </a:t>
            </a:r>
            <a:r>
              <a:rPr lang="en-GB" sz="1800" b="0" i="0" u="none" strike="noStrike" dirty="0" err="1">
                <a:solidFill>
                  <a:srgbClr val="000000"/>
                </a:solidFill>
                <a:latin typeface="Century Gothic"/>
                <a:ea typeface="Century Gothic"/>
                <a:cs typeface="Century Gothic"/>
                <a:sym typeface="Century Gothic"/>
              </a:rPr>
              <a:t>bekommen</a:t>
            </a:r>
            <a:r>
              <a:rPr lang="en-GB" sz="1800" b="0" i="0" u="none" strike="noStrike" dirty="0">
                <a:solidFill>
                  <a:srgbClr val="000000"/>
                </a:solidFill>
                <a:latin typeface="Century Gothic"/>
                <a:ea typeface="Century Gothic"/>
                <a:cs typeface="Century Gothic"/>
                <a:sym typeface="Century Gothic"/>
              </a:rPr>
              <a:t> [212] </a:t>
            </a:r>
            <a:r>
              <a:rPr lang="en-GB" sz="1800" b="0" i="0" u="none" strike="noStrike" dirty="0" err="1">
                <a:solidFill>
                  <a:srgbClr val="000000"/>
                </a:solidFill>
                <a:latin typeface="Century Gothic"/>
                <a:ea typeface="Century Gothic"/>
                <a:cs typeface="Century Gothic"/>
                <a:sym typeface="Century Gothic"/>
              </a:rPr>
              <a:t>schaffen</a:t>
            </a:r>
            <a:r>
              <a:rPr lang="en-GB" sz="1800" b="0" i="0" u="none" strike="noStrike" dirty="0">
                <a:solidFill>
                  <a:srgbClr val="000000"/>
                </a:solidFill>
                <a:latin typeface="Century Gothic"/>
                <a:ea typeface="Century Gothic"/>
                <a:cs typeface="Century Gothic"/>
                <a:sym typeface="Century Gothic"/>
              </a:rPr>
              <a:t> [285] </a:t>
            </a:r>
            <a:r>
              <a:rPr lang="en-GB" sz="1800" b="0" i="0" u="none" strike="noStrike" dirty="0" err="1">
                <a:solidFill>
                  <a:srgbClr val="000000"/>
                </a:solidFill>
                <a:latin typeface="Century Gothic"/>
                <a:ea typeface="Century Gothic"/>
                <a:cs typeface="Century Gothic"/>
                <a:sym typeface="Century Gothic"/>
              </a:rPr>
              <a:t>setzen</a:t>
            </a:r>
            <a:r>
              <a:rPr lang="en-GB" sz="1800" b="0" i="0" u="none" strike="noStrike" dirty="0">
                <a:solidFill>
                  <a:srgbClr val="000000"/>
                </a:solidFill>
                <a:latin typeface="Century Gothic"/>
                <a:ea typeface="Century Gothic"/>
                <a:cs typeface="Century Gothic"/>
                <a:sym typeface="Century Gothic"/>
              </a:rPr>
              <a:t>; </a:t>
            </a:r>
            <a:r>
              <a:rPr lang="en-GB" sz="1800" b="0" i="0" u="none" strike="noStrike" dirty="0" err="1">
                <a:solidFill>
                  <a:srgbClr val="000000"/>
                </a:solidFill>
                <a:latin typeface="Century Gothic"/>
                <a:ea typeface="Century Gothic"/>
                <a:cs typeface="Century Gothic"/>
                <a:sym typeface="Century Gothic"/>
              </a:rPr>
              <a:t>sichacc</a:t>
            </a:r>
            <a:r>
              <a:rPr lang="en-GB" sz="1800" b="0" i="0" u="none" strike="noStrike" dirty="0">
                <a:solidFill>
                  <a:srgbClr val="000000"/>
                </a:solidFill>
                <a:latin typeface="Century Gothic"/>
                <a:ea typeface="Century Gothic"/>
                <a:cs typeface="Century Gothic"/>
                <a:sym typeface="Century Gothic"/>
              </a:rPr>
              <a:t>. </a:t>
            </a:r>
            <a:r>
              <a:rPr lang="en-GB" sz="1800" b="0" i="0" u="none" strike="noStrike" dirty="0" err="1">
                <a:solidFill>
                  <a:srgbClr val="000000"/>
                </a:solidFill>
                <a:latin typeface="Century Gothic"/>
                <a:ea typeface="Century Gothic"/>
                <a:cs typeface="Century Gothic"/>
                <a:sym typeface="Century Gothic"/>
              </a:rPr>
              <a:t>setzen</a:t>
            </a:r>
            <a:r>
              <a:rPr lang="en-GB" sz="1800" b="0" i="0" u="none" strike="noStrike" dirty="0">
                <a:solidFill>
                  <a:srgbClr val="000000"/>
                </a:solidFill>
                <a:latin typeface="Century Gothic"/>
                <a:ea typeface="Century Gothic"/>
                <a:cs typeface="Century Gothic"/>
                <a:sym typeface="Century Gothic"/>
              </a:rPr>
              <a:t> [228] Frau1 [99] </a:t>
            </a:r>
            <a:r>
              <a:rPr lang="en-GB" sz="1800" b="0" i="0" u="none" strike="noStrike" dirty="0" err="1">
                <a:solidFill>
                  <a:srgbClr val="000000"/>
                </a:solidFill>
                <a:latin typeface="Century Gothic"/>
                <a:ea typeface="Century Gothic"/>
                <a:cs typeface="Century Gothic"/>
                <a:sym typeface="Century Gothic"/>
              </a:rPr>
              <a:t>Jahrhundert</a:t>
            </a:r>
            <a:r>
              <a:rPr lang="en-GB" sz="1800" b="0" i="0" u="none" strike="noStrike" dirty="0">
                <a:solidFill>
                  <a:srgbClr val="000000"/>
                </a:solidFill>
                <a:latin typeface="Century Gothic"/>
                <a:ea typeface="Century Gothic"/>
                <a:cs typeface="Century Gothic"/>
                <a:sym typeface="Century Gothic"/>
              </a:rPr>
              <a:t> [492] </a:t>
            </a:r>
            <a:r>
              <a:rPr lang="en-GB" sz="1800" b="0" i="0" u="none" strike="noStrike" dirty="0" err="1">
                <a:solidFill>
                  <a:srgbClr val="000000"/>
                </a:solidFill>
                <a:latin typeface="Century Gothic"/>
                <a:ea typeface="Century Gothic"/>
                <a:cs typeface="Century Gothic"/>
                <a:sym typeface="Century Gothic"/>
              </a:rPr>
              <a:t>Mädchen</a:t>
            </a:r>
            <a:r>
              <a:rPr lang="en-GB" sz="1800" b="0" i="0" u="none" strike="noStrike" dirty="0">
                <a:solidFill>
                  <a:srgbClr val="000000"/>
                </a:solidFill>
                <a:latin typeface="Century Gothic"/>
                <a:ea typeface="Century Gothic"/>
                <a:cs typeface="Century Gothic"/>
                <a:sym typeface="Century Gothic"/>
              </a:rPr>
              <a:t> [602] </a:t>
            </a:r>
            <a:r>
              <a:rPr lang="en-GB" sz="1800" b="0" i="0" u="none" strike="noStrike" dirty="0" err="1">
                <a:solidFill>
                  <a:srgbClr val="000000"/>
                </a:solidFill>
                <a:latin typeface="Century Gothic"/>
                <a:ea typeface="Century Gothic"/>
                <a:cs typeface="Century Gothic"/>
                <a:sym typeface="Century Gothic"/>
              </a:rPr>
              <a:t>Stimme</a:t>
            </a:r>
            <a:r>
              <a:rPr lang="en-GB" sz="1800" b="0" i="0" u="none" strike="noStrike" dirty="0">
                <a:solidFill>
                  <a:srgbClr val="000000"/>
                </a:solidFill>
                <a:latin typeface="Century Gothic"/>
                <a:ea typeface="Century Gothic"/>
                <a:cs typeface="Century Gothic"/>
                <a:sym typeface="Century Gothic"/>
              </a:rPr>
              <a:t> [399] </a:t>
            </a:r>
            <a:r>
              <a:rPr lang="en-GB" sz="1800" b="0" i="0" u="none" strike="noStrike" dirty="0" err="1">
                <a:solidFill>
                  <a:srgbClr val="000000"/>
                </a:solidFill>
                <a:latin typeface="Century Gothic"/>
                <a:ea typeface="Century Gothic"/>
                <a:cs typeface="Century Gothic"/>
                <a:sym typeface="Century Gothic"/>
              </a:rPr>
              <a:t>lieb</a:t>
            </a:r>
            <a:r>
              <a:rPr lang="en-GB" sz="1800" b="0" i="0" u="none" strike="noStrike" dirty="0">
                <a:solidFill>
                  <a:srgbClr val="000000"/>
                </a:solidFill>
                <a:latin typeface="Century Gothic"/>
                <a:ea typeface="Century Gothic"/>
                <a:cs typeface="Century Gothic"/>
                <a:sym typeface="Century Gothic"/>
              </a:rPr>
              <a:t> [897] </a:t>
            </a:r>
            <a:r>
              <a:rPr lang="en-GB" sz="1800" b="0" i="0" u="none" strike="noStrike" dirty="0" err="1">
                <a:solidFill>
                  <a:srgbClr val="000000"/>
                </a:solidFill>
                <a:latin typeface="Century Gothic"/>
                <a:ea typeface="Century Gothic"/>
                <a:cs typeface="Century Gothic"/>
                <a:sym typeface="Century Gothic"/>
              </a:rPr>
              <a:t>riesig</a:t>
            </a:r>
            <a:r>
              <a:rPr lang="en-GB" sz="1800" b="0" i="0" u="none" strike="noStrike" dirty="0">
                <a:solidFill>
                  <a:srgbClr val="000000"/>
                </a:solidFill>
                <a:latin typeface="Century Gothic"/>
                <a:ea typeface="Century Gothic"/>
                <a:cs typeface="Century Gothic"/>
                <a:sym typeface="Century Gothic"/>
              </a:rPr>
              <a:t> [1075] schwarz [474] </a:t>
            </a:r>
            <a:r>
              <a:rPr lang="en-GB" sz="1800" b="0" i="0" u="none" strike="noStrike" dirty="0" err="1">
                <a:solidFill>
                  <a:srgbClr val="000000"/>
                </a:solidFill>
                <a:latin typeface="Century Gothic"/>
                <a:ea typeface="Century Gothic"/>
                <a:cs typeface="Century Gothic"/>
                <a:sym typeface="Century Gothic"/>
              </a:rPr>
              <a:t>tief</a:t>
            </a:r>
            <a:r>
              <a:rPr lang="en-GB" sz="1800" b="0" i="0" u="none" strike="noStrike" dirty="0">
                <a:solidFill>
                  <a:srgbClr val="000000"/>
                </a:solidFill>
                <a:latin typeface="Century Gothic"/>
                <a:ea typeface="Century Gothic"/>
                <a:cs typeface="Century Gothic"/>
                <a:sym typeface="Century Gothic"/>
              </a:rPr>
              <a:t> [442] da [48] </a:t>
            </a:r>
            <a:r>
              <a:rPr lang="en-GB" sz="1800" b="0" i="0" u="none" strike="noStrike" dirty="0" err="1">
                <a:solidFill>
                  <a:srgbClr val="000000"/>
                </a:solidFill>
                <a:latin typeface="Century Gothic"/>
                <a:ea typeface="Century Gothic"/>
                <a:cs typeface="Century Gothic"/>
                <a:sym typeface="Century Gothic"/>
              </a:rPr>
              <a:t>diesmal</a:t>
            </a:r>
            <a:r>
              <a:rPr lang="en-GB" sz="1800" b="0" i="0" u="none" strike="noStrike" dirty="0">
                <a:solidFill>
                  <a:srgbClr val="000000"/>
                </a:solidFill>
                <a:latin typeface="Century Gothic"/>
                <a:ea typeface="Century Gothic"/>
                <a:cs typeface="Century Gothic"/>
                <a:sym typeface="Century Gothic"/>
              </a:rPr>
              <a:t> [1384] </a:t>
            </a:r>
            <a:r>
              <a:rPr lang="en-GB" sz="1800" b="0" i="0" u="none" strike="noStrike" dirty="0" err="1">
                <a:solidFill>
                  <a:srgbClr val="000000"/>
                </a:solidFill>
                <a:latin typeface="Century Gothic"/>
                <a:ea typeface="Century Gothic"/>
                <a:cs typeface="Century Gothic"/>
                <a:sym typeface="Century Gothic"/>
              </a:rPr>
              <a:t>hier</a:t>
            </a:r>
            <a:r>
              <a:rPr lang="en-GB" sz="1800" b="0" i="0" u="none" strike="noStrike" dirty="0">
                <a:solidFill>
                  <a:srgbClr val="000000"/>
                </a:solidFill>
                <a:latin typeface="Century Gothic"/>
                <a:ea typeface="Century Gothic"/>
                <a:cs typeface="Century Gothic"/>
                <a:sym typeface="Century Gothic"/>
              </a:rPr>
              <a:t> [68] </a:t>
            </a:r>
            <a:r>
              <a:rPr lang="en-GB" sz="1800" b="0" i="0" u="none" strike="noStrike" dirty="0" err="1">
                <a:solidFill>
                  <a:srgbClr val="000000"/>
                </a:solidFill>
                <a:latin typeface="Century Gothic"/>
                <a:ea typeface="Century Gothic"/>
                <a:cs typeface="Century Gothic"/>
                <a:sym typeface="Century Gothic"/>
              </a:rPr>
              <a:t>immer</a:t>
            </a:r>
            <a:r>
              <a:rPr lang="en-GB" sz="1800" b="0" i="0" u="none" strike="noStrike" dirty="0">
                <a:solidFill>
                  <a:srgbClr val="000000"/>
                </a:solidFill>
                <a:latin typeface="Century Gothic"/>
                <a:ea typeface="Century Gothic"/>
                <a:cs typeface="Century Gothic"/>
                <a:sym typeface="Century Gothic"/>
              </a:rPr>
              <a:t> [64] </a:t>
            </a:r>
            <a:r>
              <a:rPr lang="en-GB" sz="1800" b="0" i="0" u="none" strike="noStrike" dirty="0" err="1">
                <a:solidFill>
                  <a:srgbClr val="FF6600"/>
                </a:solidFill>
                <a:latin typeface="Century Gothic"/>
                <a:ea typeface="Century Gothic"/>
                <a:cs typeface="Century Gothic"/>
                <a:sym typeface="Century Gothic"/>
              </a:rPr>
              <a:t>entstehen</a:t>
            </a:r>
            <a:r>
              <a:rPr lang="en-GB" sz="1800" b="0" i="0" u="none" strike="noStrike" dirty="0">
                <a:solidFill>
                  <a:srgbClr val="FF6600"/>
                </a:solidFill>
                <a:latin typeface="Century Gothic"/>
                <a:ea typeface="Century Gothic"/>
                <a:cs typeface="Century Gothic"/>
                <a:sym typeface="Century Gothic"/>
              </a:rPr>
              <a:t> (H) [264] </a:t>
            </a:r>
            <a:r>
              <a:rPr lang="en-GB" sz="1800" b="0" i="0" u="none" strike="noStrike" dirty="0" err="1">
                <a:solidFill>
                  <a:srgbClr val="FF6600"/>
                </a:solidFill>
                <a:latin typeface="Century Gothic"/>
                <a:ea typeface="Century Gothic"/>
                <a:cs typeface="Century Gothic"/>
                <a:sym typeface="Century Gothic"/>
              </a:rPr>
              <a:t>trennen</a:t>
            </a:r>
            <a:r>
              <a:rPr lang="en-GB" sz="1800" b="0" i="0" u="none" strike="noStrike" dirty="0">
                <a:solidFill>
                  <a:srgbClr val="FF6600"/>
                </a:solidFill>
                <a:latin typeface="Century Gothic"/>
                <a:ea typeface="Century Gothic"/>
                <a:cs typeface="Century Gothic"/>
                <a:sym typeface="Century Gothic"/>
              </a:rPr>
              <a:t> (H) [936] </a:t>
            </a:r>
            <a:r>
              <a:rPr lang="en-GB" sz="1800" b="0" i="0" u="none" strike="noStrike" dirty="0" err="1">
                <a:solidFill>
                  <a:srgbClr val="FF6600"/>
                </a:solidFill>
                <a:latin typeface="Century Gothic"/>
                <a:ea typeface="Century Gothic"/>
                <a:cs typeface="Century Gothic"/>
                <a:sym typeface="Century Gothic"/>
              </a:rPr>
              <a:t>unterscheiden</a:t>
            </a:r>
            <a:r>
              <a:rPr lang="en-GB" sz="1800" b="0" i="0" u="none" strike="noStrike" dirty="0">
                <a:solidFill>
                  <a:srgbClr val="FF6600"/>
                </a:solidFill>
                <a:latin typeface="Century Gothic"/>
                <a:ea typeface="Century Gothic"/>
                <a:cs typeface="Century Gothic"/>
                <a:sym typeface="Century Gothic"/>
              </a:rPr>
              <a:t> (H) [607] </a:t>
            </a:r>
            <a:r>
              <a:rPr lang="en-GB" sz="1800" b="0" i="0" u="none" strike="noStrike" dirty="0" err="1">
                <a:solidFill>
                  <a:srgbClr val="FF6600"/>
                </a:solidFill>
                <a:latin typeface="Century Gothic"/>
                <a:ea typeface="Century Gothic"/>
                <a:cs typeface="Century Gothic"/>
                <a:sym typeface="Century Gothic"/>
              </a:rPr>
              <a:t>wirken</a:t>
            </a:r>
            <a:r>
              <a:rPr lang="en-GB" sz="1800" b="0" i="0" u="none" strike="noStrike" dirty="0">
                <a:solidFill>
                  <a:srgbClr val="FF6600"/>
                </a:solidFill>
                <a:latin typeface="Century Gothic"/>
                <a:ea typeface="Century Gothic"/>
                <a:cs typeface="Century Gothic"/>
                <a:sym typeface="Century Gothic"/>
              </a:rPr>
              <a:t> (H) [401] </a:t>
            </a:r>
            <a:r>
              <a:rPr lang="en-GB" sz="1800" b="0" i="0" u="none" strike="noStrike" dirty="0" err="1">
                <a:solidFill>
                  <a:srgbClr val="FF6600"/>
                </a:solidFill>
                <a:latin typeface="Century Gothic"/>
                <a:ea typeface="Century Gothic"/>
                <a:cs typeface="Century Gothic"/>
                <a:sym typeface="Century Gothic"/>
              </a:rPr>
              <a:t>Druck</a:t>
            </a:r>
            <a:r>
              <a:rPr lang="en-GB" sz="1800" b="0" i="0" u="none" strike="noStrike" dirty="0">
                <a:solidFill>
                  <a:srgbClr val="FF6600"/>
                </a:solidFill>
                <a:latin typeface="Century Gothic"/>
                <a:ea typeface="Century Gothic"/>
                <a:cs typeface="Century Gothic"/>
                <a:sym typeface="Century Gothic"/>
              </a:rPr>
              <a:t> (H) [558] </a:t>
            </a:r>
            <a:r>
              <a:rPr lang="en-GB" sz="1800" b="0" i="0" u="none" strike="noStrike" dirty="0" err="1">
                <a:solidFill>
                  <a:srgbClr val="FF6600"/>
                </a:solidFill>
                <a:latin typeface="Century Gothic"/>
                <a:ea typeface="Century Gothic"/>
                <a:cs typeface="Century Gothic"/>
                <a:sym typeface="Century Gothic"/>
              </a:rPr>
              <a:t>Zweck</a:t>
            </a:r>
            <a:r>
              <a:rPr lang="en-GB" sz="1800" b="0" i="0" u="none" strike="noStrike" dirty="0">
                <a:solidFill>
                  <a:srgbClr val="FF6600"/>
                </a:solidFill>
                <a:latin typeface="Century Gothic"/>
                <a:ea typeface="Century Gothic"/>
                <a:cs typeface="Century Gothic"/>
                <a:sym typeface="Century Gothic"/>
              </a:rPr>
              <a:t> (H) [1604] </a:t>
            </a:r>
            <a:r>
              <a:rPr lang="en-GB" sz="1800" b="0" i="0" u="none" strike="noStrike" dirty="0" err="1">
                <a:solidFill>
                  <a:srgbClr val="FF6600"/>
                </a:solidFill>
                <a:latin typeface="Century Gothic"/>
                <a:ea typeface="Century Gothic"/>
                <a:cs typeface="Century Gothic"/>
                <a:sym typeface="Century Gothic"/>
              </a:rPr>
              <a:t>dünn</a:t>
            </a:r>
            <a:r>
              <a:rPr lang="en-GB" sz="1800" b="0" i="0" u="none" strike="noStrike" dirty="0">
                <a:solidFill>
                  <a:srgbClr val="FF6600"/>
                </a:solidFill>
                <a:latin typeface="Century Gothic"/>
                <a:ea typeface="Century Gothic"/>
                <a:cs typeface="Century Gothic"/>
                <a:sym typeface="Century Gothic"/>
              </a:rPr>
              <a:t> (H) [1739] </a:t>
            </a:r>
            <a:endParaRPr sz="1800" b="1" i="0" dirty="0">
              <a:solidFill>
                <a:srgbClr val="000000"/>
              </a:solidFill>
              <a:latin typeface="Century Gothic"/>
              <a:ea typeface="Century Gothic"/>
              <a:cs typeface="Century Gothic"/>
              <a:sym typeface="Century Gothic"/>
            </a:endParaRPr>
          </a:p>
          <a:p>
            <a:pPr marL="0" lvl="0" indent="0" algn="l" rtl="0">
              <a:lnSpc>
                <a:spcPct val="107000"/>
              </a:lnSpc>
              <a:spcBef>
                <a:spcPts val="800"/>
              </a:spcBef>
              <a:spcAft>
                <a:spcPts val="0"/>
              </a:spcAft>
              <a:buNone/>
            </a:pPr>
            <a:r>
              <a:rPr lang="en-GB" sz="1800" b="1" i="0" dirty="0">
                <a:solidFill>
                  <a:srgbClr val="000000"/>
                </a:solidFill>
                <a:latin typeface="Century Gothic"/>
                <a:ea typeface="Century Gothic"/>
                <a:cs typeface="Century Gothic"/>
                <a:sym typeface="Century Gothic"/>
              </a:rPr>
              <a:t>Revisited function words: </a:t>
            </a:r>
            <a:r>
              <a:rPr lang="en-GB" sz="1800" b="0" i="0" dirty="0">
                <a:latin typeface="Century Gothic"/>
                <a:ea typeface="Century Gothic"/>
                <a:cs typeface="Century Gothic"/>
                <a:sym typeface="Century Gothic"/>
              </a:rPr>
              <a:t>es </a:t>
            </a:r>
            <a:r>
              <a:rPr lang="en-GB" sz="1800" b="0" i="0" dirty="0" err="1">
                <a:latin typeface="Century Gothic"/>
                <a:ea typeface="Century Gothic"/>
                <a:cs typeface="Century Gothic"/>
                <a:sym typeface="Century Gothic"/>
              </a:rPr>
              <a:t>gibt</a:t>
            </a:r>
            <a:r>
              <a:rPr lang="en-GB" sz="1800" b="0" i="0" dirty="0">
                <a:latin typeface="Century Gothic"/>
                <a:ea typeface="Century Gothic"/>
                <a:cs typeface="Century Gothic"/>
                <a:sym typeface="Century Gothic"/>
              </a:rPr>
              <a:t>, </a:t>
            </a:r>
            <a:r>
              <a:rPr lang="en-GB" sz="1800" b="0" i="0" dirty="0" err="1">
                <a:latin typeface="Century Gothic"/>
                <a:ea typeface="Century Gothic"/>
                <a:cs typeface="Century Gothic"/>
                <a:sym typeface="Century Gothic"/>
              </a:rPr>
              <a:t>jemand</a:t>
            </a:r>
            <a:r>
              <a:rPr lang="en-GB" sz="1800" b="0" i="0" dirty="0">
                <a:latin typeface="Century Gothic"/>
                <a:ea typeface="Century Gothic"/>
                <a:cs typeface="Century Gothic"/>
                <a:sym typeface="Century Gothic"/>
              </a:rPr>
              <a:t>, </a:t>
            </a:r>
            <a:r>
              <a:rPr lang="en-GB" sz="1800" b="0" i="0" dirty="0" err="1">
                <a:latin typeface="Century Gothic"/>
                <a:ea typeface="Century Gothic"/>
                <a:cs typeface="Century Gothic"/>
                <a:sym typeface="Century Gothic"/>
              </a:rPr>
              <a:t>niemand</a:t>
            </a:r>
            <a:r>
              <a:rPr lang="en-GB" sz="1800" b="0" i="0" dirty="0">
                <a:latin typeface="Century Gothic"/>
                <a:ea typeface="Century Gothic"/>
                <a:cs typeface="Century Gothic"/>
                <a:sym typeface="Century Gothic"/>
              </a:rPr>
              <a:t>, man, er, </a:t>
            </a:r>
            <a:r>
              <a:rPr lang="en-GB" sz="1800" b="0" i="0" dirty="0" err="1">
                <a:latin typeface="Century Gothic"/>
                <a:ea typeface="Century Gothic"/>
                <a:cs typeface="Century Gothic"/>
                <a:sym typeface="Century Gothic"/>
              </a:rPr>
              <a:t>sie</a:t>
            </a:r>
            <a:r>
              <a:rPr lang="en-GB" sz="1800" b="0" i="0" dirty="0">
                <a:latin typeface="Century Gothic"/>
                <a:ea typeface="Century Gothic"/>
                <a:cs typeface="Century Gothic"/>
                <a:sym typeface="Century Gothic"/>
              </a:rPr>
              <a:t>, es, </a:t>
            </a:r>
            <a:r>
              <a:rPr lang="en-GB" sz="1800" b="0" i="0" dirty="0" err="1">
                <a:latin typeface="Century Gothic"/>
                <a:ea typeface="Century Gothic"/>
                <a:cs typeface="Century Gothic"/>
                <a:sym typeface="Century Gothic"/>
              </a:rPr>
              <a:t>sie</a:t>
            </a:r>
            <a:r>
              <a:rPr lang="en-GB" sz="1800" b="0" i="0" dirty="0">
                <a:latin typeface="Century Gothic"/>
                <a:ea typeface="Century Gothic"/>
                <a:cs typeface="Century Gothic"/>
                <a:sym typeface="Century Gothic"/>
              </a:rPr>
              <a:t>, der, die, das, die, </a:t>
            </a:r>
            <a:r>
              <a:rPr lang="en-GB" sz="1800" b="0" i="0" dirty="0" err="1">
                <a:latin typeface="Century Gothic"/>
                <a:ea typeface="Century Gothic"/>
                <a:cs typeface="Century Gothic"/>
                <a:sym typeface="Century Gothic"/>
              </a:rPr>
              <a:t>nach</a:t>
            </a:r>
            <a:endParaRPr dirty="0"/>
          </a:p>
        </p:txBody>
      </p:sp>
      <p:sp>
        <p:nvSpPr>
          <p:cNvPr id="67" name="Google Shape;6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a:t>
            </a:r>
            <a:r>
              <a:rPr lang="en-GB" dirty="0"/>
              <a:t>: 6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Aim</a:t>
            </a:r>
            <a:r>
              <a:rPr lang="en-GB" dirty="0"/>
              <a:t>: to revise use of relative clauses in spoken language based on information in the </a:t>
            </a:r>
            <a:r>
              <a:rPr lang="en-GB" i="1" dirty="0" err="1"/>
              <a:t>Bist</a:t>
            </a:r>
            <a:r>
              <a:rPr lang="en-GB" i="1" dirty="0"/>
              <a:t> du Alman </a:t>
            </a:r>
            <a:r>
              <a:rPr lang="en-GB" i="0" dirty="0"/>
              <a:t>reading text.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Procedure</a:t>
            </a:r>
            <a:r>
              <a:rPr lang="en-GB" dirty="0"/>
              <a:t>:</a:t>
            </a:r>
            <a:endParaRPr dirty="0"/>
          </a:p>
          <a:p>
            <a:pPr marL="228600" lvl="0" indent="-228600" algn="l" rtl="0">
              <a:spcBef>
                <a:spcPts val="0"/>
              </a:spcBef>
              <a:spcAft>
                <a:spcPts val="0"/>
              </a:spcAft>
              <a:buClr>
                <a:schemeClr val="dk1"/>
              </a:buClr>
              <a:buSzPts val="1200"/>
              <a:buFont typeface="Calibri"/>
              <a:buAutoNum type="arabicPeriod"/>
            </a:pPr>
            <a:r>
              <a:rPr lang="en-GB" dirty="0"/>
              <a:t>Partner A chooses an image from their sheet and describes it using a relative clause construction. They can begin with Alman </a:t>
            </a:r>
            <a:r>
              <a:rPr lang="en-GB" dirty="0" err="1"/>
              <a:t>ist</a:t>
            </a:r>
            <a:r>
              <a:rPr lang="en-GB" dirty="0"/>
              <a:t> </a:t>
            </a:r>
            <a:r>
              <a:rPr lang="en-GB" dirty="0" err="1"/>
              <a:t>jemand</a:t>
            </a:r>
            <a:r>
              <a:rPr lang="en-GB" dirty="0"/>
              <a:t>, der…. or Alman </a:t>
            </a:r>
            <a:r>
              <a:rPr lang="en-GB" dirty="0" err="1"/>
              <a:t>ist</a:t>
            </a:r>
            <a:r>
              <a:rPr lang="en-GB" dirty="0"/>
              <a:t> </a:t>
            </a:r>
            <a:r>
              <a:rPr lang="en-GB" dirty="0" err="1"/>
              <a:t>eine</a:t>
            </a:r>
            <a:r>
              <a:rPr lang="en-GB" dirty="0"/>
              <a:t> Person, die…</a:t>
            </a:r>
            <a:endParaRPr dirty="0"/>
          </a:p>
          <a:p>
            <a:pPr marL="228600" lvl="0" indent="-228600" algn="l" rtl="0">
              <a:spcBef>
                <a:spcPts val="0"/>
              </a:spcBef>
              <a:spcAft>
                <a:spcPts val="0"/>
              </a:spcAft>
              <a:buClr>
                <a:schemeClr val="dk1"/>
              </a:buClr>
              <a:buSzPts val="1200"/>
              <a:buFont typeface="Calibri"/>
              <a:buAutoNum type="arabicPeriod"/>
            </a:pPr>
            <a:r>
              <a:rPr lang="en-GB" dirty="0"/>
              <a:t>Partner B puts a cross on the correct image. </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Partner B chooses an image from their sheet and describes it using a relative clause construction. They can begin with Alman </a:t>
            </a:r>
            <a:r>
              <a:rPr lang="en-GB" dirty="0" err="1"/>
              <a:t>ist</a:t>
            </a:r>
            <a:r>
              <a:rPr lang="en-GB" dirty="0"/>
              <a:t> </a:t>
            </a:r>
            <a:r>
              <a:rPr lang="en-GB" dirty="0" err="1"/>
              <a:t>jemand</a:t>
            </a:r>
            <a:r>
              <a:rPr lang="en-GB" dirty="0"/>
              <a:t>, der…. or Alman </a:t>
            </a:r>
            <a:r>
              <a:rPr lang="en-GB" dirty="0" err="1"/>
              <a:t>ist</a:t>
            </a:r>
            <a:r>
              <a:rPr lang="en-GB" dirty="0"/>
              <a:t> </a:t>
            </a:r>
            <a:r>
              <a:rPr lang="en-GB" dirty="0" err="1"/>
              <a:t>eine</a:t>
            </a:r>
            <a:r>
              <a:rPr lang="en-GB" dirty="0"/>
              <a:t> Person, die…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Partner A puts a cross on the correct image. </a:t>
            </a:r>
            <a:endParaRPr dirty="0"/>
          </a:p>
          <a:p>
            <a:pPr marL="0" lvl="0" indent="0" algn="l" rtl="0">
              <a:spcBef>
                <a:spcPts val="0"/>
              </a:spcBef>
              <a:spcAft>
                <a:spcPts val="0"/>
              </a:spcAft>
              <a:buClr>
                <a:schemeClr val="dk1"/>
              </a:buClr>
              <a:buSzPts val="1200"/>
              <a:buFont typeface="Calibri"/>
              <a:buNone/>
            </a:pPr>
            <a:r>
              <a:rPr lang="en-GB" dirty="0"/>
              <a:t>The game continues until one partner has 3 in a row.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Image attribution</a:t>
            </a:r>
            <a:r>
              <a:rPr lang="en-GB" dirty="0"/>
              <a:t>:</a:t>
            </a:r>
            <a:endParaRPr dirty="0"/>
          </a:p>
          <a:p>
            <a:pPr marL="0" lvl="0" indent="0" algn="l" rtl="0">
              <a:spcBef>
                <a:spcPts val="0"/>
              </a:spcBef>
              <a:spcAft>
                <a:spcPts val="0"/>
              </a:spcAft>
              <a:buNone/>
            </a:pPr>
            <a:r>
              <a:rPr lang="en-GB" dirty="0"/>
              <a:t>Image of Floyd the dog, via © Hilary Potter</a:t>
            </a:r>
            <a:endParaRPr dirty="0"/>
          </a:p>
          <a:p>
            <a:pPr marL="0" lvl="0" indent="0" algn="l" rtl="0">
              <a:spcBef>
                <a:spcPts val="0"/>
              </a:spcBef>
              <a:spcAft>
                <a:spcPts val="0"/>
              </a:spcAft>
              <a:buNone/>
            </a:pPr>
            <a:r>
              <a:rPr lang="en-GB" dirty="0"/>
              <a:t>Marko </a:t>
            </a:r>
            <a:r>
              <a:rPr lang="en-GB" dirty="0" err="1"/>
              <a:t>Blažević</a:t>
            </a:r>
            <a:r>
              <a:rPr lang="en-GB" dirty="0"/>
              <a:t> </a:t>
            </a:r>
            <a:r>
              <a:rPr lang="en-GB" dirty="0" err="1"/>
              <a:t>kerber</a:t>
            </a:r>
            <a:r>
              <a:rPr lang="en-GB" dirty="0"/>
              <a:t>, CC0, via Wikimedia Commons</a:t>
            </a:r>
            <a:endParaRPr dirty="0"/>
          </a:p>
          <a:p>
            <a:pPr marL="0" lvl="0" indent="0" algn="l" rtl="0">
              <a:spcBef>
                <a:spcPts val="0"/>
              </a:spcBef>
              <a:spcAft>
                <a:spcPts val="0"/>
              </a:spcAft>
              <a:buNone/>
            </a:pPr>
            <a:r>
              <a:rPr lang="en-GB" dirty="0"/>
              <a:t>Dietmar </a:t>
            </a:r>
            <a:r>
              <a:rPr lang="en-GB" dirty="0" err="1"/>
              <a:t>Rabich</a:t>
            </a:r>
            <a:r>
              <a:rPr lang="en-GB" dirty="0"/>
              <a:t> / Wikimedia Commons / “</a:t>
            </a:r>
            <a:r>
              <a:rPr lang="en-GB" dirty="0" err="1"/>
              <a:t>Dülmen</a:t>
            </a:r>
            <a:r>
              <a:rPr lang="en-GB" dirty="0"/>
              <a:t>, </a:t>
            </a:r>
            <a:r>
              <a:rPr lang="en-GB" dirty="0" err="1"/>
              <a:t>Bürgerfest</a:t>
            </a:r>
            <a:r>
              <a:rPr lang="en-GB" dirty="0"/>
              <a:t> 2013 -- 2013 -- 3139” / CC BY-SA 4.0</a:t>
            </a:r>
            <a:endParaRPr dirty="0"/>
          </a:p>
          <a:p>
            <a:pPr marL="0" lvl="0" indent="0" algn="l" rtl="0">
              <a:spcBef>
                <a:spcPts val="0"/>
              </a:spcBef>
              <a:spcAft>
                <a:spcPts val="0"/>
              </a:spcAft>
              <a:buNone/>
            </a:pPr>
            <a:r>
              <a:rPr lang="en-GB" dirty="0"/>
              <a:t>Arne List, CC BY-SA 2.0 &lt;https://</a:t>
            </a:r>
            <a:r>
              <a:rPr lang="en-GB" dirty="0" err="1"/>
              <a:t>creativecommons.org</a:t>
            </a:r>
            <a:r>
              <a:rPr lang="en-GB" dirty="0"/>
              <a:t>/licenses/by-</a:t>
            </a:r>
            <a:r>
              <a:rPr lang="en-GB" dirty="0" err="1"/>
              <a:t>sa</a:t>
            </a:r>
            <a:r>
              <a:rPr lang="en-GB" dirty="0"/>
              <a:t>/2.0&gt;, via Wikimedia Commons</a:t>
            </a:r>
            <a:endParaRPr dirty="0"/>
          </a:p>
          <a:p>
            <a:pPr marL="0" lvl="0" indent="0" algn="l" rtl="0">
              <a:spcBef>
                <a:spcPts val="0"/>
              </a:spcBef>
              <a:spcAft>
                <a:spcPts val="0"/>
              </a:spcAft>
              <a:buNone/>
            </a:pPr>
            <a:r>
              <a:rPr lang="en-GB" dirty="0"/>
              <a:t>SpinnerLaserzthe2nd, CC BY-SA 4.0 &lt;https://</a:t>
            </a:r>
            <a:r>
              <a:rPr lang="en-GB" dirty="0" err="1"/>
              <a:t>creativecommons.org</a:t>
            </a:r>
            <a:r>
              <a:rPr lang="en-GB" dirty="0"/>
              <a:t>/licenses/by-</a:t>
            </a:r>
            <a:r>
              <a:rPr lang="en-GB" dirty="0" err="1"/>
              <a:t>sa</a:t>
            </a:r>
            <a:r>
              <a:rPr lang="en-GB" dirty="0"/>
              <a:t>/4.0&gt;, via Wikimedia Commons</a:t>
            </a:r>
            <a:endParaRPr dirty="0"/>
          </a:p>
          <a:p>
            <a:pPr marL="0" lvl="0" indent="0" algn="l" rtl="0">
              <a:spcBef>
                <a:spcPts val="0"/>
              </a:spcBef>
              <a:spcAft>
                <a:spcPts val="0"/>
              </a:spcAft>
              <a:buNone/>
            </a:pPr>
            <a:r>
              <a:rPr lang="en-GB" dirty="0" err="1"/>
              <a:t>Dresswearstyle</a:t>
            </a:r>
            <a:r>
              <a:rPr lang="en-GB" dirty="0"/>
              <a:t>, CC BY-SA 4.0 &lt;https://</a:t>
            </a:r>
            <a:r>
              <a:rPr lang="en-GB" dirty="0" err="1"/>
              <a:t>creativecommons.org</a:t>
            </a:r>
            <a:r>
              <a:rPr lang="en-GB" dirty="0"/>
              <a:t>/licenses/by-</a:t>
            </a:r>
            <a:r>
              <a:rPr lang="en-GB" dirty="0" err="1"/>
              <a:t>sa</a:t>
            </a:r>
            <a:r>
              <a:rPr lang="en-GB" dirty="0"/>
              <a:t>/4.0&gt;, via Wikimedia Commons</a:t>
            </a:r>
            <a:endParaRPr dirty="0"/>
          </a:p>
          <a:p>
            <a:pPr marL="0" lvl="0" indent="0" algn="l" rtl="0">
              <a:spcBef>
                <a:spcPts val="0"/>
              </a:spcBef>
              <a:spcAft>
                <a:spcPts val="0"/>
              </a:spcAft>
              <a:buNone/>
            </a:pPr>
            <a:r>
              <a:rPr lang="en-GB" dirty="0">
                <a:solidFill>
                  <a:srgbClr val="6A6A77"/>
                </a:solidFill>
                <a:latin typeface="Century Gothic" panose="020B0502020202020204" pitchFamily="34" charset="0"/>
                <a:ea typeface="Montserrat"/>
                <a:cs typeface="Montserrat"/>
                <a:sym typeface="Montserrat"/>
              </a:rPr>
              <a:t>Ilya </a:t>
            </a:r>
            <a:r>
              <a:rPr lang="en-GB" dirty="0" err="1">
                <a:solidFill>
                  <a:srgbClr val="6A6A77"/>
                </a:solidFill>
                <a:latin typeface="Century Gothic" panose="020B0502020202020204" pitchFamily="34" charset="0"/>
                <a:ea typeface="Montserrat"/>
                <a:cs typeface="Montserrat"/>
                <a:sym typeface="Montserrat"/>
              </a:rPr>
              <a:t>Sedykh</a:t>
            </a:r>
            <a:r>
              <a:rPr lang="en-GB" dirty="0">
                <a:solidFill>
                  <a:srgbClr val="6A6A77"/>
                </a:solidFill>
                <a:latin typeface="Century Gothic" panose="020B0502020202020204" pitchFamily="34" charset="0"/>
                <a:ea typeface="Montserrat"/>
                <a:cs typeface="Montserrat"/>
                <a:sym typeface="Montserrat"/>
              </a:rPr>
              <a:t> Ilya </a:t>
            </a:r>
            <a:r>
              <a:rPr lang="en-GB" dirty="0" err="1">
                <a:solidFill>
                  <a:srgbClr val="6A6A77"/>
                </a:solidFill>
                <a:latin typeface="Century Gothic" panose="020B0502020202020204" pitchFamily="34" charset="0"/>
                <a:ea typeface="Montserrat"/>
                <a:cs typeface="Montserrat"/>
                <a:sym typeface="Montserrat"/>
              </a:rPr>
              <a:t>Sedykh</a:t>
            </a:r>
            <a:r>
              <a:rPr lang="en-GB" dirty="0">
                <a:solidFill>
                  <a:srgbClr val="6A6A77"/>
                </a:solidFill>
                <a:latin typeface="Century Gothic" panose="020B0502020202020204" pitchFamily="34" charset="0"/>
                <a:ea typeface="Montserrat"/>
                <a:cs typeface="Montserrat"/>
                <a:sym typeface="Montserrat"/>
              </a:rPr>
              <a:t>, via https://free-</a:t>
            </a:r>
            <a:r>
              <a:rPr lang="en-GB" dirty="0" err="1">
                <a:solidFill>
                  <a:srgbClr val="6A6A77"/>
                </a:solidFill>
                <a:latin typeface="Century Gothic" panose="020B0502020202020204" pitchFamily="34" charset="0"/>
                <a:ea typeface="Montserrat"/>
                <a:cs typeface="Montserrat"/>
                <a:sym typeface="Montserrat"/>
              </a:rPr>
              <a:t>vectors.net</a:t>
            </a:r>
            <a:r>
              <a:rPr lang="en-GB" dirty="0">
                <a:solidFill>
                  <a:srgbClr val="6A6A77"/>
                </a:solidFill>
                <a:latin typeface="Century Gothic" panose="020B0502020202020204" pitchFamily="34" charset="0"/>
                <a:ea typeface="Montserrat"/>
                <a:cs typeface="Montserrat"/>
                <a:sym typeface="Montserrat"/>
              </a:rPr>
              <a:t>/people/father-with-stroller-vector</a:t>
            </a:r>
            <a:endParaRPr dirty="0"/>
          </a:p>
          <a:p>
            <a:pPr marL="0" lvl="0" indent="0" algn="l" rtl="0">
              <a:spcBef>
                <a:spcPts val="0"/>
              </a:spcBef>
              <a:spcAft>
                <a:spcPts val="0"/>
              </a:spcAft>
              <a:buNone/>
            </a:pPr>
            <a:r>
              <a:rPr lang="en-GB" dirty="0" err="1"/>
              <a:t>Robeter</a:t>
            </a:r>
            <a:r>
              <a:rPr lang="en-GB" dirty="0"/>
              <a:t> at English Wikipedia, Public domain, via Wikimedia Commons</a:t>
            </a:r>
            <a:endParaRPr dirty="0"/>
          </a:p>
          <a:p>
            <a:pPr marL="0" lvl="0" indent="0" algn="l" rtl="0">
              <a:spcBef>
                <a:spcPts val="0"/>
              </a:spcBef>
              <a:spcAft>
                <a:spcPts val="0"/>
              </a:spcAft>
              <a:buNone/>
            </a:pPr>
            <a:r>
              <a:rPr lang="en-GB" dirty="0" err="1"/>
              <a:t>Knurftendans</a:t>
            </a:r>
            <a:r>
              <a:rPr lang="en-GB" dirty="0"/>
              <a:t>, Public domain, via Wikimedia Commons</a:t>
            </a:r>
            <a:endParaRPr dirty="0"/>
          </a:p>
          <a:p>
            <a:pPr marL="0" lvl="0" indent="0" algn="l" rtl="0">
              <a:spcBef>
                <a:spcPts val="0"/>
              </a:spcBef>
              <a:spcAft>
                <a:spcPts val="0"/>
              </a:spcAft>
              <a:buNone/>
            </a:pPr>
            <a:r>
              <a:rPr lang="en-GB" dirty="0" err="1"/>
              <a:t>BerLin</a:t>
            </a:r>
            <a:r>
              <a:rPr lang="en-GB" dirty="0"/>
              <a:t>, Public domain, via Wikimedia Commons</a:t>
            </a:r>
            <a:endParaRPr dirty="0"/>
          </a:p>
          <a:p>
            <a:pPr marL="0" lvl="0" indent="0" algn="l" rtl="0">
              <a:spcBef>
                <a:spcPts val="0"/>
              </a:spcBef>
              <a:spcAft>
                <a:spcPts val="0"/>
              </a:spcAft>
              <a:buNone/>
            </a:pPr>
            <a:r>
              <a:rPr lang="en-GB" dirty="0"/>
              <a:t>No machine-readable author provided. Immanuel Giel assumed (based on copyright claims)., Public domain, via Wikimedia Commons</a:t>
            </a:r>
            <a:endParaRPr dirty="0"/>
          </a:p>
          <a:p>
            <a:pPr marL="0" lvl="0" indent="0" algn="l" rtl="0">
              <a:spcBef>
                <a:spcPts val="0"/>
              </a:spcBef>
              <a:spcAft>
                <a:spcPts val="0"/>
              </a:spcAft>
              <a:buNone/>
            </a:pPr>
            <a:r>
              <a:rPr lang="en-GB" dirty="0"/>
              <a:t>Linda Bartlett (Photographer), Public domain, via Wikimedia Commons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71" name="Google Shape;4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FT version (two slides)</a:t>
            </a:r>
            <a:br>
              <a:rPr lang="en-GB" b="1"/>
            </a:br>
            <a:r>
              <a:rPr lang="en-GB" b="1"/>
              <a:t>Timing: 10 minutes</a:t>
            </a:r>
            <a:br>
              <a:rPr lang="en-GB" b="1"/>
            </a:br>
            <a:endParaRPr b="1"/>
          </a:p>
          <a:p>
            <a:pPr marL="0" lvl="0" indent="0" algn="l" rtl="0">
              <a:spcBef>
                <a:spcPts val="0"/>
              </a:spcBef>
              <a:spcAft>
                <a:spcPts val="0"/>
              </a:spcAft>
              <a:buNone/>
            </a:pPr>
            <a:r>
              <a:rPr lang="en-GB" b="1"/>
              <a:t>Aim: </a:t>
            </a:r>
            <a:r>
              <a:rPr lang="en-GB" b="0"/>
              <a:t>to learn about three famous German women, to revise historic present and new and revisited vocabulary </a:t>
            </a:r>
            <a:br>
              <a:rPr lang="en-GB"/>
            </a:br>
            <a:br>
              <a:rPr lang="en-GB"/>
            </a:br>
            <a:r>
              <a:rPr lang="en-GB" b="1"/>
              <a:t>Procedure:</a:t>
            </a:r>
            <a:br>
              <a:rPr lang="en-GB"/>
            </a:br>
            <a:r>
              <a:rPr lang="en-GB"/>
              <a:t>Ask students to read the three texts carefully. They will be asked questions on them in the following exercises!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800"/>
              <a:buFont typeface="Calibri"/>
              <a:buNone/>
            </a:pPr>
            <a:r>
              <a:rPr lang="en-GB" sz="1800" b="1">
                <a:latin typeface="Calibri"/>
                <a:ea typeface="Calibri"/>
                <a:cs typeface="Calibri"/>
                <a:sym typeface="Calibri"/>
              </a:rPr>
              <a:t>Sources: </a:t>
            </a:r>
            <a:endParaRPr/>
          </a:p>
          <a:p>
            <a:pPr marL="0" marR="0" lvl="0" indent="0" algn="l" rtl="0">
              <a:lnSpc>
                <a:spcPct val="100000"/>
              </a:lnSpc>
              <a:spcBef>
                <a:spcPts val="0"/>
              </a:spcBef>
              <a:spcAft>
                <a:spcPts val="0"/>
              </a:spcAft>
              <a:buClr>
                <a:srgbClr val="0563C1"/>
              </a:buClr>
              <a:buSzPts val="1200"/>
              <a:buFont typeface="Calibri"/>
              <a:buNone/>
            </a:pPr>
            <a:r>
              <a:rPr lang="en-GB"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https://en.wikipedia.org/wiki/Bertha_von_Suttner</a:t>
            </a:r>
            <a:endParaRPr sz="1200" u="sng">
              <a:solidFill>
                <a:srgbClr val="0563C1"/>
              </a:solidFill>
              <a:latin typeface="Calibri"/>
              <a:ea typeface="Calibri"/>
              <a:cs typeface="Calibri"/>
              <a:sym typeface="Calibri"/>
            </a:endParaRPr>
          </a:p>
          <a:p>
            <a:pPr marL="0" marR="0" lvl="0" indent="0" algn="l" rtl="0">
              <a:lnSpc>
                <a:spcPct val="100000"/>
              </a:lnSpc>
              <a:spcBef>
                <a:spcPts val="0"/>
              </a:spcBef>
              <a:spcAft>
                <a:spcPts val="0"/>
              </a:spcAft>
              <a:buClr>
                <a:srgbClr val="0563C1"/>
              </a:buClr>
              <a:buSzPts val="1200"/>
              <a:buFont typeface="Calibri"/>
              <a:buNone/>
            </a:pPr>
            <a:r>
              <a:rPr lang="en-GB" sz="12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https://en.wikipedia.org/wiki/Emmy_Noether</a:t>
            </a:r>
            <a:endParaRPr sz="1200" u="sng">
              <a:solidFill>
                <a:srgbClr val="0563C1"/>
              </a:solidFill>
              <a:latin typeface="Calibri"/>
              <a:ea typeface="Calibri"/>
              <a:cs typeface="Calibri"/>
              <a:sym typeface="Calibri"/>
            </a:endParaRPr>
          </a:p>
          <a:p>
            <a:pPr marL="0" marR="0" lvl="0" indent="0" algn="l" rtl="0">
              <a:lnSpc>
                <a:spcPct val="100000"/>
              </a:lnSpc>
              <a:spcBef>
                <a:spcPts val="0"/>
              </a:spcBef>
              <a:spcAft>
                <a:spcPts val="0"/>
              </a:spcAft>
              <a:buClr>
                <a:srgbClr val="0563C1"/>
              </a:buClr>
              <a:buSzPts val="1200"/>
              <a:buFont typeface="Calibri"/>
              <a:buNone/>
            </a:pPr>
            <a:r>
              <a:rPr lang="en-GB" sz="12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https://en.wikipedia.org/wiki/Gabriele_M%C3%BCnter</a:t>
            </a:r>
            <a:r>
              <a:rPr lang="en-GB" sz="1200">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sz="1200" b="0"/>
          </a:p>
          <a:p>
            <a:pPr marL="0" marR="0" lvl="0" indent="0" algn="l" rtl="0">
              <a:lnSpc>
                <a:spcPct val="100000"/>
              </a:lnSpc>
              <a:spcBef>
                <a:spcPts val="0"/>
              </a:spcBef>
              <a:spcAft>
                <a:spcPts val="0"/>
              </a:spcAft>
              <a:buClr>
                <a:schemeClr val="dk1"/>
              </a:buClr>
              <a:buSzPts val="1200"/>
              <a:buFont typeface="Calibri"/>
              <a:buNone/>
            </a:pPr>
            <a:r>
              <a:rPr lang="en-GB" b="1"/>
              <a:t>Image attribution</a:t>
            </a:r>
            <a:r>
              <a:rPr lang="en-GB"/>
              <a:t>:</a:t>
            </a:r>
            <a:endParaRPr/>
          </a:p>
          <a:p>
            <a:pPr marL="0" marR="0" lvl="0" indent="0" algn="l" rtl="0">
              <a:lnSpc>
                <a:spcPct val="100000"/>
              </a:lnSpc>
              <a:spcBef>
                <a:spcPts val="0"/>
              </a:spcBef>
              <a:spcAft>
                <a:spcPts val="0"/>
              </a:spcAft>
              <a:buClr>
                <a:schemeClr val="dk1"/>
              </a:buClr>
              <a:buSzPts val="1200"/>
              <a:buFont typeface="Calibri"/>
              <a:buNone/>
            </a:pPr>
            <a:r>
              <a:rPr lang="en-GB" b="0"/>
              <a:t>Martin Maack, Public domain, via Wikimedia Commons</a:t>
            </a:r>
            <a:endParaRPr b="0"/>
          </a:p>
          <a:p>
            <a:pPr marL="0" marR="0" lvl="0" indent="0" algn="l" rtl="0">
              <a:lnSpc>
                <a:spcPct val="100000"/>
              </a:lnSpc>
              <a:spcBef>
                <a:spcPts val="0"/>
              </a:spcBef>
              <a:spcAft>
                <a:spcPts val="0"/>
              </a:spcAft>
              <a:buClr>
                <a:srgbClr val="0563C1"/>
              </a:buClr>
              <a:buSzPts val="1800"/>
              <a:buFont typeface="Calibri"/>
              <a:buNone/>
            </a:pPr>
            <a:r>
              <a:rPr lang="en-GB" sz="1800" b="0" u="none">
                <a:solidFill>
                  <a:srgbClr val="0563C1"/>
                </a:solidFill>
                <a:latin typeface="Calibri"/>
                <a:ea typeface="Calibri"/>
                <a:cs typeface="Calibri"/>
                <a:sym typeface="Calibri"/>
              </a:rPr>
              <a:t>Unknown authorUnknown author, Public domain, via Wikimedia Commons</a:t>
            </a:r>
            <a:endParaRPr sz="1800" b="0" u="none">
              <a:solidFill>
                <a:srgbClr val="0563C1"/>
              </a:solidFill>
              <a:latin typeface="Calibri"/>
              <a:ea typeface="Calibri"/>
              <a:cs typeface="Calibri"/>
              <a:sym typeface="Calibri"/>
            </a:endParaRPr>
          </a:p>
          <a:p>
            <a:pPr marL="0" marR="0" lvl="0" indent="0" algn="l" rtl="0">
              <a:lnSpc>
                <a:spcPct val="100000"/>
              </a:lnSpc>
              <a:spcBef>
                <a:spcPts val="0"/>
              </a:spcBef>
              <a:spcAft>
                <a:spcPts val="0"/>
              </a:spcAft>
              <a:buClr>
                <a:srgbClr val="0563C1"/>
              </a:buClr>
              <a:buSzPts val="1800"/>
              <a:buFont typeface="Calibri"/>
              <a:buNone/>
            </a:pPr>
            <a:r>
              <a:rPr lang="en-GB" sz="1800" b="0" u="none">
                <a:solidFill>
                  <a:srgbClr val="0563C1"/>
                </a:solidFill>
                <a:latin typeface="Calibri"/>
                <a:ea typeface="Calibri"/>
                <a:cs typeface="Calibri"/>
                <a:sym typeface="Calibri"/>
              </a:rPr>
              <a:t>Robert Beyschlag, Public domain, via Wikimedia Commons</a:t>
            </a:r>
            <a:endParaRPr sz="1800" b="0" u="none">
              <a:solidFill>
                <a:srgbClr val="0563C1"/>
              </a:solidFill>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b="1"/>
          </a:p>
        </p:txBody>
      </p:sp>
      <p:sp>
        <p:nvSpPr>
          <p:cNvPr id="481" name="Google Shape;4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HT version (two slides)</a:t>
            </a:r>
            <a:endParaRPr/>
          </a:p>
          <a:p>
            <a:pPr marL="0" lvl="0" indent="0" algn="l" rtl="0">
              <a:spcBef>
                <a:spcPts val="0"/>
              </a:spcBef>
              <a:spcAft>
                <a:spcPts val="0"/>
              </a:spcAft>
              <a:buNone/>
            </a:pPr>
            <a:r>
              <a:rPr lang="en-GB" b="1"/>
              <a:t>Timing: 10 minutes</a:t>
            </a:r>
            <a:br>
              <a:rPr lang="en-GB" b="1"/>
            </a:br>
            <a:br>
              <a:rPr lang="en-GB" b="1"/>
            </a:br>
            <a:r>
              <a:rPr lang="en-GB" b="1"/>
              <a:t>Aim: </a:t>
            </a:r>
            <a:r>
              <a:rPr lang="en-GB" b="0"/>
              <a:t>to learn about three famous German women, to revise historic present and new and revisited vocabulary; to recognise simple past forms of familiar verbs.</a:t>
            </a:r>
            <a:br>
              <a:rPr lang="en-GB"/>
            </a:br>
            <a:br>
              <a:rPr lang="en-GB"/>
            </a:br>
            <a:r>
              <a:rPr lang="en-GB" b="1"/>
              <a:t>Procedure:	</a:t>
            </a:r>
            <a:br>
              <a:rPr lang="en-GB"/>
            </a:br>
            <a:r>
              <a:rPr lang="en-GB"/>
              <a:t>1. Student read the texts.  They are in the simple past, which students following the NCELP SOW were taught towards the end of Y9.</a:t>
            </a:r>
            <a:br>
              <a:rPr lang="en-GB"/>
            </a:br>
            <a:r>
              <a:rPr lang="en-GB"/>
              <a:t>2. They then re-write the texts using the historic present.</a:t>
            </a:r>
            <a:br>
              <a:rPr lang="en-GB"/>
            </a:br>
            <a:r>
              <a:rPr lang="en-GB"/>
              <a:t>3. Then they complete the Venn diagram reading comprehension task on the following slide.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800"/>
              <a:buFont typeface="Calibri"/>
              <a:buNone/>
            </a:pPr>
            <a:r>
              <a:rPr lang="en-GB" sz="1800" b="1">
                <a:latin typeface="Calibri"/>
                <a:ea typeface="Calibri"/>
                <a:cs typeface="Calibri"/>
                <a:sym typeface="Calibri"/>
              </a:rPr>
              <a:t>Sources: </a:t>
            </a:r>
            <a:endParaRPr/>
          </a:p>
          <a:p>
            <a:pPr marL="0" marR="0" lvl="0" indent="0" algn="l" rtl="0">
              <a:lnSpc>
                <a:spcPct val="100000"/>
              </a:lnSpc>
              <a:spcBef>
                <a:spcPts val="0"/>
              </a:spcBef>
              <a:spcAft>
                <a:spcPts val="0"/>
              </a:spcAft>
              <a:buClr>
                <a:srgbClr val="0563C1"/>
              </a:buClr>
              <a:buSzPts val="1200"/>
              <a:buFont typeface="Calibri"/>
              <a:buNone/>
            </a:pPr>
            <a:r>
              <a:rPr lang="en-GB"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https://en.wikipedia.org/wiki/Bertha_von_Suttner</a:t>
            </a:r>
            <a:endParaRPr sz="1200" u="sng">
              <a:solidFill>
                <a:srgbClr val="0563C1"/>
              </a:solidFill>
              <a:latin typeface="Calibri"/>
              <a:ea typeface="Calibri"/>
              <a:cs typeface="Calibri"/>
              <a:sym typeface="Calibri"/>
            </a:endParaRPr>
          </a:p>
          <a:p>
            <a:pPr marL="0" marR="0" lvl="0" indent="0" algn="l" rtl="0">
              <a:lnSpc>
                <a:spcPct val="100000"/>
              </a:lnSpc>
              <a:spcBef>
                <a:spcPts val="0"/>
              </a:spcBef>
              <a:spcAft>
                <a:spcPts val="0"/>
              </a:spcAft>
              <a:buClr>
                <a:srgbClr val="0563C1"/>
              </a:buClr>
              <a:buSzPts val="1200"/>
              <a:buFont typeface="Calibri"/>
              <a:buNone/>
            </a:pPr>
            <a:r>
              <a:rPr lang="en-GB" sz="12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https://en.wikipedia.org/wiki/Emmy_Noether</a:t>
            </a:r>
            <a:endParaRPr sz="1200" u="sng">
              <a:solidFill>
                <a:srgbClr val="0563C1"/>
              </a:solidFill>
              <a:latin typeface="Calibri"/>
              <a:ea typeface="Calibri"/>
              <a:cs typeface="Calibri"/>
              <a:sym typeface="Calibri"/>
            </a:endParaRPr>
          </a:p>
          <a:p>
            <a:pPr marL="0" marR="0" lvl="0" indent="0" algn="l" rtl="0">
              <a:lnSpc>
                <a:spcPct val="100000"/>
              </a:lnSpc>
              <a:spcBef>
                <a:spcPts val="0"/>
              </a:spcBef>
              <a:spcAft>
                <a:spcPts val="0"/>
              </a:spcAft>
              <a:buClr>
                <a:srgbClr val="0563C1"/>
              </a:buClr>
              <a:buSzPts val="1200"/>
              <a:buFont typeface="Calibri"/>
              <a:buNone/>
            </a:pPr>
            <a:r>
              <a:rPr lang="en-GB" sz="12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https://en.wikipedia.org/wiki/Gabriele_M%C3%BCnter</a:t>
            </a:r>
            <a:r>
              <a:rPr lang="en-GB" sz="1200">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sz="1200" b="0"/>
          </a:p>
          <a:p>
            <a:pPr marL="0" marR="0" lvl="0" indent="0" algn="l" rtl="0">
              <a:lnSpc>
                <a:spcPct val="100000"/>
              </a:lnSpc>
              <a:spcBef>
                <a:spcPts val="0"/>
              </a:spcBef>
              <a:spcAft>
                <a:spcPts val="0"/>
              </a:spcAft>
              <a:buClr>
                <a:schemeClr val="dk1"/>
              </a:buClr>
              <a:buSzPts val="1200"/>
              <a:buFont typeface="Calibri"/>
              <a:buNone/>
            </a:pPr>
            <a:r>
              <a:rPr lang="en-GB" b="1"/>
              <a:t>Image attribution</a:t>
            </a:r>
            <a:r>
              <a:rPr lang="en-GB"/>
              <a:t>:</a:t>
            </a:r>
            <a:endParaRPr/>
          </a:p>
          <a:p>
            <a:pPr marL="0" marR="0" lvl="0" indent="0" algn="l" rtl="0">
              <a:lnSpc>
                <a:spcPct val="100000"/>
              </a:lnSpc>
              <a:spcBef>
                <a:spcPts val="0"/>
              </a:spcBef>
              <a:spcAft>
                <a:spcPts val="0"/>
              </a:spcAft>
              <a:buClr>
                <a:schemeClr val="dk1"/>
              </a:buClr>
              <a:buSzPts val="1200"/>
              <a:buFont typeface="Calibri"/>
              <a:buNone/>
            </a:pPr>
            <a:r>
              <a:rPr lang="en-GB" b="0"/>
              <a:t>Martin Maack, Public domain, via Wikimedia Commons</a:t>
            </a:r>
            <a:endParaRPr b="0"/>
          </a:p>
          <a:p>
            <a:pPr marL="0" marR="0" lvl="0" indent="0" algn="l" rtl="0">
              <a:lnSpc>
                <a:spcPct val="100000"/>
              </a:lnSpc>
              <a:spcBef>
                <a:spcPts val="0"/>
              </a:spcBef>
              <a:spcAft>
                <a:spcPts val="0"/>
              </a:spcAft>
              <a:buClr>
                <a:srgbClr val="0563C1"/>
              </a:buClr>
              <a:buSzPts val="1800"/>
              <a:buFont typeface="Calibri"/>
              <a:buNone/>
            </a:pPr>
            <a:r>
              <a:rPr lang="en-GB" sz="1800" b="0" u="none">
                <a:solidFill>
                  <a:srgbClr val="0563C1"/>
                </a:solidFill>
                <a:latin typeface="Calibri"/>
                <a:ea typeface="Calibri"/>
                <a:cs typeface="Calibri"/>
                <a:sym typeface="Calibri"/>
              </a:rPr>
              <a:t>Unknown authorUnknown author, Public domain, via Wikimedia Commons</a:t>
            </a:r>
            <a:endParaRPr sz="1800" b="0" u="none">
              <a:solidFill>
                <a:srgbClr val="0563C1"/>
              </a:solidFill>
              <a:latin typeface="Calibri"/>
              <a:ea typeface="Calibri"/>
              <a:cs typeface="Calibri"/>
              <a:sym typeface="Calibri"/>
            </a:endParaRPr>
          </a:p>
          <a:p>
            <a:pPr marL="0" marR="0" lvl="0" indent="0" algn="l" rtl="0">
              <a:lnSpc>
                <a:spcPct val="100000"/>
              </a:lnSpc>
              <a:spcBef>
                <a:spcPts val="0"/>
              </a:spcBef>
              <a:spcAft>
                <a:spcPts val="0"/>
              </a:spcAft>
              <a:buClr>
                <a:srgbClr val="0563C1"/>
              </a:buClr>
              <a:buSzPts val="1800"/>
              <a:buFont typeface="Calibri"/>
              <a:buNone/>
            </a:pPr>
            <a:r>
              <a:rPr lang="en-GB" sz="1800" b="0" u="none">
                <a:solidFill>
                  <a:srgbClr val="0563C1"/>
                </a:solidFill>
                <a:latin typeface="Calibri"/>
                <a:ea typeface="Calibri"/>
                <a:cs typeface="Calibri"/>
                <a:sym typeface="Calibri"/>
              </a:rPr>
              <a:t>Robert Beyschlag, Public domain, via Wikimedia Commons</a:t>
            </a:r>
            <a:endParaRPr sz="1800" b="0" u="none">
              <a:solidFill>
                <a:srgbClr val="0563C1"/>
              </a:solidFill>
              <a:latin typeface="Calibri"/>
              <a:ea typeface="Calibri"/>
              <a:cs typeface="Calibri"/>
              <a:sym typeface="Calibri"/>
            </a:endParaRPr>
          </a:p>
        </p:txBody>
      </p:sp>
      <p:sp>
        <p:nvSpPr>
          <p:cNvPr id="504" name="Google Shape;50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[2/2]</a:t>
            </a:r>
            <a:br>
              <a:rPr lang="en-GB" b="1" dirty="0"/>
            </a:br>
            <a:r>
              <a:rPr lang="en-GB" b="1" dirty="0"/>
              <a:t>Aim</a:t>
            </a:r>
            <a:r>
              <a:rPr lang="en-GB" dirty="0"/>
              <a:t>: to practise comprehension of the reading text on the previous slide. </a:t>
            </a:r>
            <a:br>
              <a:rPr lang="en-GB" dirty="0"/>
            </a:br>
            <a:br>
              <a:rPr lang="en-GB" dirty="0"/>
            </a:br>
            <a:r>
              <a:rPr lang="en-GB" b="1" dirty="0"/>
              <a:t>Procedure</a:t>
            </a:r>
            <a:r>
              <a:rPr lang="en-GB" dirty="0"/>
              <a:t>:</a:t>
            </a:r>
            <a:endParaRPr dirty="0"/>
          </a:p>
          <a:p>
            <a:pPr marL="228600" lvl="0" indent="-228600" algn="l" rtl="0">
              <a:spcBef>
                <a:spcPts val="0"/>
              </a:spcBef>
              <a:spcAft>
                <a:spcPts val="0"/>
              </a:spcAft>
              <a:buClr>
                <a:schemeClr val="dk1"/>
              </a:buClr>
              <a:buSzPts val="1200"/>
              <a:buFont typeface="Calibri"/>
              <a:buAutoNum type="arabicPeriod"/>
            </a:pPr>
            <a:r>
              <a:rPr lang="en-GB" dirty="0"/>
              <a:t>Students work in pairs or individually to decide on the answers.</a:t>
            </a:r>
            <a:endParaRPr dirty="0"/>
          </a:p>
          <a:p>
            <a:pPr marL="228600" lvl="0" indent="-228600" algn="l" rtl="0">
              <a:spcBef>
                <a:spcPts val="0"/>
              </a:spcBef>
              <a:spcAft>
                <a:spcPts val="0"/>
              </a:spcAft>
              <a:buClr>
                <a:schemeClr val="dk1"/>
              </a:buClr>
              <a:buSzPts val="1200"/>
              <a:buFont typeface="Calibri"/>
              <a:buAutoNum type="arabicPeriod"/>
            </a:pPr>
            <a:r>
              <a:rPr lang="en-GB" dirty="0"/>
              <a:t>Click through the answers and clarify any misconceptions.</a:t>
            </a:r>
            <a:endParaRPr dirty="0"/>
          </a:p>
        </p:txBody>
      </p:sp>
      <p:sp>
        <p:nvSpPr>
          <p:cNvPr id="527" name="Google Shape;52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dirty="0"/>
              <a:t>Timing: 1 minute</a:t>
            </a:r>
            <a:br>
              <a:rPr lang="en-GB" dirty="0"/>
            </a:br>
            <a:br>
              <a:rPr lang="en-GB" b="1" dirty="0"/>
            </a:br>
            <a:r>
              <a:rPr lang="en-GB" b="1" dirty="0"/>
              <a:t>Aim: </a:t>
            </a:r>
            <a:r>
              <a:rPr lang="en-GB" b="0" dirty="0"/>
              <a:t>to remind students of the vocabulary they are learning and revisiting this week.</a:t>
            </a:r>
            <a:br>
              <a:rPr lang="en-GB" b="0" dirty="0"/>
            </a:br>
            <a:br>
              <a:rPr lang="en-GB" b="0" dirty="0"/>
            </a:br>
            <a:r>
              <a:rPr lang="en-GB" b="1" dirty="0"/>
              <a:t>Procedure:</a:t>
            </a:r>
            <a:br>
              <a:rPr lang="en-GB" b="1" dirty="0"/>
            </a:br>
            <a:r>
              <a:rPr lang="en-GB" b="0" dirty="0"/>
              <a:t>1. Display the slide. Explain the tasks.</a:t>
            </a:r>
            <a:br>
              <a:rPr lang="en-GB" b="0" dirty="0"/>
            </a:br>
            <a:r>
              <a:rPr lang="en-GB" b="0" dirty="0"/>
              <a:t>2. Post this slide or its information for students, using the usual school system for this.</a:t>
            </a:r>
            <a:br>
              <a:rPr lang="en-GB" dirty="0"/>
            </a:br>
            <a:endParaRPr dirty="0"/>
          </a:p>
          <a:p>
            <a:pPr marL="0" lvl="0" indent="0" algn="l" rtl="0">
              <a:lnSpc>
                <a:spcPct val="100000"/>
              </a:lnSpc>
              <a:spcBef>
                <a:spcPts val="0"/>
              </a:spcBef>
              <a:spcAft>
                <a:spcPts val="0"/>
              </a:spcAft>
              <a:buClr>
                <a:schemeClr val="dk1"/>
              </a:buClr>
              <a:buSzPts val="1400"/>
              <a:buFont typeface="Calibri"/>
              <a:buNone/>
            </a:pPr>
            <a:r>
              <a:rPr lang="en-GB" b="1" dirty="0"/>
              <a:t>Notes</a:t>
            </a:r>
            <a:r>
              <a:rPr lang="en-GB" dirty="0"/>
              <a:t>: </a:t>
            </a:r>
            <a:br>
              <a:rPr lang="en-GB" dirty="0"/>
            </a:br>
            <a:r>
              <a:rPr lang="en-GB" dirty="0"/>
              <a:t>A regular feature of the scheme of work (as for KS3) is that students spend time learning the vocabulary for the following week’s lessons. This can be done using any platform. We provide the words on Quizlet. Most lists are also available (free to all schools, not just subscribers) on </a:t>
            </a:r>
            <a:r>
              <a:rPr lang="en-GB" dirty="0" err="1"/>
              <a:t>LanguageNut</a:t>
            </a:r>
            <a:r>
              <a:rPr lang="en-GB" dirty="0"/>
              <a:t>. Teachers may of course create their own versions of vocabulary learning activities in any of the different platforms available.</a:t>
            </a:r>
            <a:br>
              <a:rPr lang="en-GB" dirty="0"/>
            </a:br>
            <a:br>
              <a:rPr lang="en-GB" dirty="0"/>
            </a:br>
            <a:r>
              <a:rPr lang="en-GB" dirty="0"/>
              <a:t>At KS4, there are several sets for learning/revisiting:</a:t>
            </a:r>
            <a:br>
              <a:rPr lang="en-GB" dirty="0"/>
            </a:br>
            <a:r>
              <a:rPr lang="en-GB" dirty="0"/>
              <a:t>1. The new vocabulary for the following week.</a:t>
            </a:r>
            <a:br>
              <a:rPr lang="en-GB" dirty="0"/>
            </a:br>
            <a:r>
              <a:rPr lang="en-GB" dirty="0"/>
              <a:t>2. The systematic revisiting (at +3 and +9 weekly intervals) of new vocabulary.</a:t>
            </a:r>
            <a:br>
              <a:rPr lang="en-GB" dirty="0"/>
            </a:br>
            <a:r>
              <a:rPr lang="en-GB" dirty="0"/>
              <a:t>3. The revisited thematic vocabulary (from KS3 SOW) assigned to the week.</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GB" dirty="0"/>
              <a:t>In the KS4 SOW every word from the GCSE vocabulary list has been tracked to ensure that:</a:t>
            </a:r>
            <a:br>
              <a:rPr lang="en-GB" dirty="0"/>
            </a:br>
            <a:r>
              <a:rPr lang="en-GB" dirty="0"/>
              <a:t>1. New words are </a:t>
            </a:r>
            <a:r>
              <a:rPr lang="en-GB" b="1" dirty="0"/>
              <a:t>introduced, revisited twice </a:t>
            </a:r>
            <a:r>
              <a:rPr lang="en-GB" dirty="0"/>
              <a:t>at intervals during the course, and </a:t>
            </a:r>
            <a:r>
              <a:rPr lang="en-GB" b="1" dirty="0"/>
              <a:t>once again </a:t>
            </a:r>
            <a:r>
              <a:rPr lang="en-GB" dirty="0"/>
              <a:t>during the final 9-week revision phase.</a:t>
            </a:r>
            <a:br>
              <a:rPr lang="en-GB" dirty="0"/>
            </a:br>
            <a:r>
              <a:rPr lang="en-GB" dirty="0"/>
              <a:t>2. KS3 revisited thematic vocabulary is </a:t>
            </a:r>
            <a:r>
              <a:rPr lang="en-GB" b="1" dirty="0"/>
              <a:t>revisited twice </a:t>
            </a:r>
            <a:r>
              <a:rPr lang="en-GB" dirty="0"/>
              <a:t>during the course, and </a:t>
            </a:r>
            <a:r>
              <a:rPr lang="en-GB" b="1" dirty="0"/>
              <a:t>once again</a:t>
            </a:r>
            <a:r>
              <a:rPr lang="en-GB" dirty="0"/>
              <a:t> during the final 9-week revision phase.</a:t>
            </a:r>
            <a:br>
              <a:rPr lang="en-GB" dirty="0"/>
            </a:br>
            <a:r>
              <a:rPr lang="en-GB" dirty="0"/>
              <a:t>3. KS3 function words (listed as R(</a:t>
            </a:r>
            <a:r>
              <a:rPr lang="en-GB" dirty="0" err="1"/>
              <a:t>equired</a:t>
            </a:r>
            <a:r>
              <a:rPr lang="en-GB" dirty="0"/>
              <a:t>) on Annex E of the GCSE Subject Content are all </a:t>
            </a:r>
            <a:r>
              <a:rPr lang="en-GB" b="1" dirty="0"/>
              <a:t>revisited multiple times </a:t>
            </a:r>
            <a:r>
              <a:rPr lang="en-GB" dirty="0"/>
              <a:t>(Column D on the KS4 SOW) and the revisits are also tracked on the KS4 Vocabulary tracker.</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GB" dirty="0"/>
              <a:t>We anticipate that students will spend on average 2 hours on homework per week at KS4.  </a:t>
            </a:r>
            <a:br>
              <a:rPr lang="en-GB" dirty="0"/>
            </a:br>
            <a:r>
              <a:rPr lang="en-GB" dirty="0"/>
              <a:t>As a general rule, one hour would be assigned to vocabulary learning (and ideally this time will be spread across the week). The aim at KS3 was to establish a ‘little and often’ approach to vocabulary learning, using an app to facilitate this. This learning habit will hopefully continue into KS4. The 2</a:t>
            </a:r>
            <a:r>
              <a:rPr lang="en-GB" baseline="30000" dirty="0"/>
              <a:t>nd</a:t>
            </a:r>
            <a:r>
              <a:rPr lang="en-GB" dirty="0"/>
              <a:t> hour will generally include additional reading, listening, speaking tasks. Teachers will be best placed to decide whether to include extended writing tasks for homework. However, given the availability of online translation tools and the strong temptation to use them, such tasks </a:t>
            </a:r>
            <a:r>
              <a:rPr lang="en-GB" i="1" dirty="0"/>
              <a:t>might</a:t>
            </a:r>
            <a:r>
              <a:rPr lang="en-GB" dirty="0"/>
              <a:t> best be undertaken in class, where teachers can replicate the conditions for written language production that will apply for students at GCSE.</a:t>
            </a:r>
            <a:endParaRPr dirty="0"/>
          </a:p>
          <a:p>
            <a:pPr marL="0" lvl="0" indent="0" algn="l" rtl="0">
              <a:spcBef>
                <a:spcPts val="0"/>
              </a:spcBef>
              <a:spcAft>
                <a:spcPts val="0"/>
              </a:spcAft>
              <a:buNone/>
            </a:pPr>
            <a:endParaRPr dirty="0"/>
          </a:p>
        </p:txBody>
      </p:sp>
      <p:sp>
        <p:nvSpPr>
          <p:cNvPr id="560" name="Google Shape;5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14</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Foundation version [1/2]</a:t>
            </a:r>
            <a:endParaRPr b="0"/>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Note</a:t>
            </a:r>
            <a:r>
              <a:rPr lang="en-GB" sz="1200" b="0" i="0" u="none" strike="noStrike">
                <a:solidFill>
                  <a:srgbClr val="000000"/>
                </a:solidFill>
                <a:latin typeface="Calibri"/>
                <a:ea typeface="Calibri"/>
                <a:cs typeface="Calibri"/>
                <a:sym typeface="Calibri"/>
              </a:rPr>
              <a:t>: this is the foundation version of the text.  A higher version is on the following slides.  Students can work with the appropriate version on the same/similar tasks during this lesson.</a:t>
            </a:r>
            <a:endParaRPr/>
          </a:p>
          <a:p>
            <a:pPr marL="0" lvl="0" indent="0" algn="l" rtl="0">
              <a:spcBef>
                <a:spcPts val="0"/>
              </a:spcBef>
              <a:spcAft>
                <a:spcPts val="0"/>
              </a:spcAft>
              <a:buNone/>
            </a:pPr>
            <a:endParaRPr sz="1200" b="1"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latin typeface="Calibri"/>
                <a:ea typeface="Calibri"/>
                <a:cs typeface="Calibri"/>
                <a:sym typeface="Calibri"/>
              </a:rPr>
              <a:t>Timing: </a:t>
            </a:r>
            <a:r>
              <a:rPr lang="en-GB" sz="1200" b="0" i="0" u="none" strike="noStrike">
                <a:solidFill>
                  <a:srgbClr val="000000"/>
                </a:solidFill>
                <a:latin typeface="Calibri"/>
                <a:ea typeface="Calibri"/>
                <a:cs typeface="Calibri"/>
                <a:sym typeface="Calibri"/>
              </a:rPr>
              <a:t>10 minutes</a:t>
            </a: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Aim: </a:t>
            </a:r>
            <a:r>
              <a:rPr lang="en-GB" sz="1200" b="0" i="0" u="none" strike="noStrike">
                <a:solidFill>
                  <a:srgbClr val="000000"/>
                </a:solidFill>
                <a:latin typeface="Calibri"/>
                <a:ea typeface="Calibri"/>
                <a:cs typeface="Calibri"/>
                <a:sym typeface="Calibri"/>
              </a:rPr>
              <a:t>to differentiate between ‘es gibt, and da ist/da sind’ in a longer written context; to practise read aloud.</a:t>
            </a:r>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Procedure: </a:t>
            </a:r>
            <a:br>
              <a:rPr lang="en-GB" sz="1200" b="0" i="0" u="none" strike="noStrike">
                <a:solidFill>
                  <a:srgbClr val="000000"/>
                </a:solidFill>
                <a:latin typeface="Calibri"/>
                <a:ea typeface="Calibri"/>
                <a:cs typeface="Calibri"/>
                <a:sym typeface="Calibri"/>
              </a:rPr>
            </a:br>
            <a:r>
              <a:rPr lang="en-GB" sz="1200" b="0" i="0" u="none" strike="noStrike">
                <a:solidFill>
                  <a:srgbClr val="000000"/>
                </a:solidFill>
                <a:latin typeface="Calibri"/>
                <a:ea typeface="Calibri"/>
                <a:cs typeface="Calibri"/>
                <a:sym typeface="Calibri"/>
              </a:rPr>
              <a:t>1. Students read the text messages and decide between es gibt | da ist/sind for the six items.</a:t>
            </a:r>
            <a:endParaRPr/>
          </a:p>
          <a:p>
            <a:pPr marL="0" lvl="0" indent="0" algn="l" rtl="0">
              <a:spcBef>
                <a:spcPts val="0"/>
              </a:spcBef>
              <a:spcAft>
                <a:spcPts val="0"/>
              </a:spcAft>
              <a:buNone/>
            </a:pPr>
            <a:r>
              <a:rPr lang="en-GB" sz="1200" b="0" i="0" u="none" strike="noStrike">
                <a:solidFill>
                  <a:srgbClr val="000000"/>
                </a:solidFill>
                <a:latin typeface="Calibri"/>
                <a:ea typeface="Calibri"/>
                <a:cs typeface="Calibri"/>
                <a:sym typeface="Calibri"/>
              </a:rPr>
              <a:t>2. Click to correct, elicit from students the rationale for each item and clarify any misunderstandings. Es gibt (general existence of something, da ist/sind (specific identification of something located in sight).</a:t>
            </a:r>
            <a:endParaRPr/>
          </a:p>
          <a:p>
            <a:pPr marL="0" lvl="0" indent="0" algn="l" rtl="0">
              <a:spcBef>
                <a:spcPts val="0"/>
              </a:spcBef>
              <a:spcAft>
                <a:spcPts val="0"/>
              </a:spcAft>
              <a:buNone/>
            </a:pPr>
            <a:r>
              <a:rPr lang="en-GB" sz="1200" b="0" i="0" u="none" strike="noStrike">
                <a:solidFill>
                  <a:srgbClr val="000000"/>
                </a:solidFill>
                <a:latin typeface="Calibri"/>
                <a:ea typeface="Calibri"/>
                <a:cs typeface="Calibri"/>
                <a:sym typeface="Calibri"/>
              </a:rPr>
              <a:t>3. Students work in pairs and read the dialogue aloud. </a:t>
            </a:r>
            <a:endParaRPr/>
          </a:p>
          <a:p>
            <a:pPr marL="0" lvl="0" indent="0" algn="l" rtl="0">
              <a:spcBef>
                <a:spcPts val="0"/>
              </a:spcBef>
              <a:spcAft>
                <a:spcPts val="0"/>
              </a:spcAft>
              <a:buNone/>
            </a:pPr>
            <a:br>
              <a:rPr lang="en-GB" sz="1200" b="0" i="0" u="none" strike="noStrike">
                <a:solidFill>
                  <a:srgbClr val="000000"/>
                </a:solidFill>
                <a:latin typeface="Calibri"/>
                <a:ea typeface="Calibri"/>
                <a:cs typeface="Calibri"/>
                <a:sym typeface="Calibri"/>
              </a:rPr>
            </a:br>
            <a:r>
              <a:rPr lang="en-GB" sz="1200" b="1" i="0" u="none" strike="noStrike">
                <a:solidFill>
                  <a:srgbClr val="000000"/>
                </a:solidFill>
                <a:latin typeface="Calibri"/>
                <a:ea typeface="Calibri"/>
                <a:cs typeface="Calibri"/>
                <a:sym typeface="Calibri"/>
              </a:rPr>
              <a:t>Cognates</a:t>
            </a:r>
            <a:r>
              <a:rPr lang="en-GB" sz="1200" b="0" i="0" u="none" strike="noStrike">
                <a:solidFill>
                  <a:srgbClr val="000000"/>
                </a:solidFill>
                <a:latin typeface="Calibri"/>
                <a:ea typeface="Calibri"/>
                <a:cs typeface="Calibri"/>
                <a:sym typeface="Calibri"/>
              </a:rPr>
              <a:t>: </a:t>
            </a:r>
            <a:endParaRPr/>
          </a:p>
          <a:p>
            <a:pPr marL="0" lvl="0" indent="0" algn="l" rtl="0">
              <a:spcBef>
                <a:spcPts val="0"/>
              </a:spcBef>
              <a:spcAft>
                <a:spcPts val="0"/>
              </a:spcAft>
              <a:buNone/>
            </a:pPr>
            <a:r>
              <a:rPr lang="en-GB" sz="1200" b="0" i="0" u="none" strike="noStrike">
                <a:solidFill>
                  <a:srgbClr val="000000"/>
                </a:solidFill>
                <a:latin typeface="Calibri"/>
                <a:ea typeface="Calibri"/>
                <a:cs typeface="Calibri"/>
                <a:sym typeface="Calibri"/>
              </a:rPr>
              <a:t>Fan [1473] FC [n/a] Team [769]</a:t>
            </a:r>
            <a:br>
              <a:rPr lang="en-GB" sz="1200" b="0" i="0" u="none" strike="noStrike">
                <a:solidFill>
                  <a:srgbClr val="000000"/>
                </a:solidFill>
                <a:latin typeface="Calibri"/>
                <a:ea typeface="Calibri"/>
                <a:cs typeface="Calibri"/>
                <a:sym typeface="Calibri"/>
              </a:rPr>
            </a:br>
            <a:r>
              <a:rPr lang="en-GB" sz="1200" b="1" i="0" u="none" strike="noStrike">
                <a:solidFill>
                  <a:srgbClr val="000000"/>
                </a:solidFill>
                <a:latin typeface="Calibri"/>
                <a:ea typeface="Calibri"/>
                <a:cs typeface="Calibri"/>
                <a:sym typeface="Calibri"/>
              </a:rPr>
              <a:t>Note</a:t>
            </a:r>
            <a:r>
              <a:rPr lang="en-GB" sz="1200" b="0" i="0" u="none" strike="noStrike">
                <a:solidFill>
                  <a:srgbClr val="000000"/>
                </a:solidFill>
                <a:latin typeface="Calibri"/>
                <a:ea typeface="Calibri"/>
                <a:cs typeface="Calibri"/>
                <a:sym typeface="Calibri"/>
              </a:rPr>
              <a:t>: Fan and Team appear in the wordlist and will be taught later in Y10.</a:t>
            </a:r>
            <a:endParaRPr/>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Foundation version [2/2]</a:t>
            </a:r>
            <a:endParaRPr b="0"/>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latin typeface="Calibri"/>
                <a:ea typeface="Calibri"/>
                <a:cs typeface="Calibri"/>
                <a:sym typeface="Calibri"/>
              </a:rPr>
              <a:t>Higher version</a:t>
            </a:r>
            <a:r>
              <a:rPr lang="en-GB" sz="1200" b="0" i="0" u="none" strike="noStrike">
                <a:solidFill>
                  <a:schemeClr val="dk1"/>
                </a:solidFill>
                <a:latin typeface="Calibri"/>
                <a:ea typeface="Calibri"/>
                <a:cs typeface="Calibri"/>
                <a:sym typeface="Calibri"/>
              </a:rPr>
              <a:t> </a:t>
            </a:r>
            <a:r>
              <a:rPr lang="en-GB" sz="1200" b="1" i="0" u="none" strike="noStrike">
                <a:solidFill>
                  <a:srgbClr val="000000"/>
                </a:solidFill>
                <a:latin typeface="Calibri"/>
                <a:ea typeface="Calibri"/>
                <a:cs typeface="Calibri"/>
                <a:sym typeface="Calibri"/>
              </a:rPr>
              <a:t>[1/2]</a:t>
            </a:r>
            <a:endParaRPr b="0"/>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Note</a:t>
            </a:r>
            <a:r>
              <a:rPr lang="en-GB" sz="1200" b="0" i="0" u="none" strike="noStrike">
                <a:solidFill>
                  <a:srgbClr val="000000"/>
                </a:solidFill>
                <a:latin typeface="Calibri"/>
                <a:ea typeface="Calibri"/>
                <a:cs typeface="Calibri"/>
                <a:sym typeface="Calibri"/>
              </a:rPr>
              <a:t>: this is the higher version of the text.  A foundation version is on the previous slides.  Students can work with the appropriate version on the same/similar tasks during this lesson.</a:t>
            </a:r>
            <a:endParaRPr/>
          </a:p>
          <a:p>
            <a:pPr marL="0" marR="0" lvl="0" indent="0" algn="l" rtl="0">
              <a:lnSpc>
                <a:spcPct val="100000"/>
              </a:lnSpc>
              <a:spcBef>
                <a:spcPts val="0"/>
              </a:spcBef>
              <a:spcAft>
                <a:spcPts val="0"/>
              </a:spcAft>
              <a:buClr>
                <a:srgbClr val="000000"/>
              </a:buClr>
              <a:buSzPts val="1200"/>
              <a:buFont typeface="Calibri"/>
              <a:buNone/>
            </a:pPr>
            <a:br>
              <a:rPr lang="en-GB" sz="1200" b="1" i="0" u="none" strike="noStrike">
                <a:solidFill>
                  <a:srgbClr val="000000"/>
                </a:solidFill>
                <a:latin typeface="Calibri"/>
                <a:ea typeface="Calibri"/>
                <a:cs typeface="Calibri"/>
                <a:sym typeface="Calibri"/>
              </a:rPr>
            </a:br>
            <a:r>
              <a:rPr lang="en-GB" sz="1200" b="1" i="0" u="none" strike="noStrike">
                <a:solidFill>
                  <a:srgbClr val="000000"/>
                </a:solidFill>
                <a:latin typeface="Calibri"/>
                <a:ea typeface="Calibri"/>
                <a:cs typeface="Calibri"/>
                <a:sym typeface="Calibri"/>
              </a:rPr>
              <a:t>Timing: </a:t>
            </a:r>
            <a:r>
              <a:rPr lang="en-GB" sz="1200" b="0" i="0" u="none" strike="noStrike">
                <a:solidFill>
                  <a:srgbClr val="000000"/>
                </a:solidFill>
                <a:latin typeface="Calibri"/>
                <a:ea typeface="Calibri"/>
                <a:cs typeface="Calibri"/>
                <a:sym typeface="Calibri"/>
              </a:rPr>
              <a:t>10 minutes</a:t>
            </a: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Aim: </a:t>
            </a:r>
            <a:r>
              <a:rPr lang="en-GB" sz="1200" b="0" i="0" u="none" strike="noStrike">
                <a:solidFill>
                  <a:srgbClr val="000000"/>
                </a:solidFill>
                <a:latin typeface="Calibri"/>
                <a:ea typeface="Calibri"/>
                <a:cs typeface="Calibri"/>
                <a:sym typeface="Calibri"/>
              </a:rPr>
              <a:t>to differentiate between ‘es gibt, and da ist/da sind’ in a longer written context; to practise read aloud.</a:t>
            </a:r>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Procedure: </a:t>
            </a:r>
            <a:br>
              <a:rPr lang="en-GB" sz="1200" b="0" i="0" u="none" strike="noStrike">
                <a:solidFill>
                  <a:srgbClr val="000000"/>
                </a:solidFill>
                <a:latin typeface="Calibri"/>
                <a:ea typeface="Calibri"/>
                <a:cs typeface="Calibri"/>
                <a:sym typeface="Calibri"/>
              </a:rPr>
            </a:br>
            <a:r>
              <a:rPr lang="en-GB" sz="1200" b="0" i="0" u="none" strike="noStrike">
                <a:solidFill>
                  <a:srgbClr val="000000"/>
                </a:solidFill>
                <a:latin typeface="Calibri"/>
                <a:ea typeface="Calibri"/>
                <a:cs typeface="Calibri"/>
                <a:sym typeface="Calibri"/>
              </a:rPr>
              <a:t>1. Students read the text messages and decide between es gibt | da ist/sind for the seven items.</a:t>
            </a:r>
            <a:endParaRPr/>
          </a:p>
          <a:p>
            <a:pPr marL="0" lvl="0" indent="0" algn="l" rtl="0">
              <a:spcBef>
                <a:spcPts val="0"/>
              </a:spcBef>
              <a:spcAft>
                <a:spcPts val="0"/>
              </a:spcAft>
              <a:buNone/>
            </a:pPr>
            <a:r>
              <a:rPr lang="en-GB" sz="1200" b="0" i="0" u="none" strike="noStrike">
                <a:solidFill>
                  <a:srgbClr val="000000"/>
                </a:solidFill>
                <a:latin typeface="Calibri"/>
                <a:ea typeface="Calibri"/>
                <a:cs typeface="Calibri"/>
                <a:sym typeface="Calibri"/>
              </a:rPr>
              <a:t>2. Click to correct, elicit from students the rationale for each item and clarify any misunderstandings. Es gibt (general existence of something, da ist/sind (specific identification of something located in sight).</a:t>
            </a:r>
            <a:endParaRPr/>
          </a:p>
          <a:p>
            <a:pPr marL="0" lvl="0" indent="0" algn="l" rtl="0">
              <a:spcBef>
                <a:spcPts val="0"/>
              </a:spcBef>
              <a:spcAft>
                <a:spcPts val="0"/>
              </a:spcAft>
              <a:buNone/>
            </a:pPr>
            <a:r>
              <a:rPr lang="en-GB" sz="1200" b="0" i="0" u="none" strike="noStrike">
                <a:solidFill>
                  <a:srgbClr val="000000"/>
                </a:solidFill>
                <a:latin typeface="Calibri"/>
                <a:ea typeface="Calibri"/>
                <a:cs typeface="Calibri"/>
                <a:sym typeface="Calibri"/>
              </a:rPr>
              <a:t>3. Students work in pairs and read the dialogue aloud. </a:t>
            </a:r>
            <a:endParaRPr/>
          </a:p>
          <a:p>
            <a:pPr marL="0" lvl="0" indent="0" algn="l" rtl="0">
              <a:spcBef>
                <a:spcPts val="0"/>
              </a:spcBef>
              <a:spcAft>
                <a:spcPts val="0"/>
              </a:spcAft>
              <a:buNone/>
            </a:pPr>
            <a:r>
              <a:rPr lang="en-GB" sz="1200" b="0" i="0" u="none" strike="noStrike">
                <a:solidFill>
                  <a:srgbClr val="000000"/>
                </a:solidFill>
                <a:latin typeface="Calibri"/>
                <a:ea typeface="Calibri"/>
                <a:cs typeface="Calibri"/>
                <a:sym typeface="Calibri"/>
              </a:rPr>
              <a:t>4. Teacher to elicit meanings of this week’s revisited vocabulary items (</a:t>
            </a:r>
            <a:r>
              <a:rPr lang="en-GB" sz="1200" b="1" i="0" u="none" strike="noStrike">
                <a:solidFill>
                  <a:srgbClr val="000000"/>
                </a:solidFill>
                <a:latin typeface="Calibri"/>
                <a:ea typeface="Calibri"/>
                <a:cs typeface="Calibri"/>
                <a:sym typeface="Calibri"/>
              </a:rPr>
              <a:t>Stimmung, normalerweise</a:t>
            </a:r>
            <a:r>
              <a:rPr lang="en-GB" sz="1200" b="0" i="0" u="none" strike="noStrike">
                <a:solidFill>
                  <a:srgbClr val="000000"/>
                </a:solidFill>
                <a:latin typeface="Calibri"/>
                <a:ea typeface="Calibri"/>
                <a:cs typeface="Calibri"/>
                <a:sym typeface="Calibri"/>
              </a:rPr>
              <a:t>) and on the next slide (Opfer, lieb, sich setzen)</a:t>
            </a:r>
            <a:endParaRPr/>
          </a:p>
          <a:p>
            <a:pPr marL="0" lvl="0" indent="0" algn="l" rtl="0">
              <a:spcBef>
                <a:spcPts val="0"/>
              </a:spcBef>
              <a:spcAft>
                <a:spcPts val="0"/>
              </a:spcAft>
              <a:buNone/>
            </a:pPr>
            <a:br>
              <a:rPr lang="en-GB" sz="1200" b="0" i="0" u="none" strike="noStrike">
                <a:solidFill>
                  <a:srgbClr val="000000"/>
                </a:solidFill>
                <a:latin typeface="Calibri"/>
                <a:ea typeface="Calibri"/>
                <a:cs typeface="Calibri"/>
                <a:sym typeface="Calibri"/>
              </a:rPr>
            </a:br>
            <a:r>
              <a:rPr lang="en-GB" sz="1200" b="1" i="0" u="none" strike="noStrike">
                <a:solidFill>
                  <a:srgbClr val="000000"/>
                </a:solidFill>
                <a:latin typeface="Calibri"/>
                <a:ea typeface="Calibri"/>
                <a:cs typeface="Calibri"/>
                <a:sym typeface="Calibri"/>
              </a:rPr>
              <a:t>Cognates</a:t>
            </a:r>
            <a:r>
              <a:rPr lang="en-GB" sz="1200" b="0" i="0" u="none" strike="noStrike">
                <a:solidFill>
                  <a:srgbClr val="000000"/>
                </a:solidFill>
                <a:latin typeface="Calibri"/>
                <a:ea typeface="Calibri"/>
                <a:cs typeface="Calibri"/>
                <a:sym typeface="Calibri"/>
              </a:rPr>
              <a:t>: </a:t>
            </a:r>
            <a:endParaRPr/>
          </a:p>
          <a:p>
            <a:pPr marL="0" lvl="0" indent="0" algn="l" rtl="0">
              <a:spcBef>
                <a:spcPts val="0"/>
              </a:spcBef>
              <a:spcAft>
                <a:spcPts val="0"/>
              </a:spcAft>
              <a:buNone/>
            </a:pPr>
            <a:r>
              <a:rPr lang="en-GB" sz="1200" b="0" i="0" u="none" strike="noStrike">
                <a:solidFill>
                  <a:srgbClr val="000000"/>
                </a:solidFill>
                <a:latin typeface="Calibri"/>
                <a:ea typeface="Calibri"/>
                <a:cs typeface="Calibri"/>
                <a:sym typeface="Calibri"/>
              </a:rPr>
              <a:t>Fan [1473] FC [n/a] Team [769]</a:t>
            </a:r>
            <a:br>
              <a:rPr lang="en-GB" sz="1200" b="0" i="0" u="none" strike="noStrike">
                <a:solidFill>
                  <a:srgbClr val="000000"/>
                </a:solidFill>
                <a:latin typeface="Calibri"/>
                <a:ea typeface="Calibri"/>
                <a:cs typeface="Calibri"/>
                <a:sym typeface="Calibri"/>
              </a:rPr>
            </a:br>
            <a:r>
              <a:rPr lang="en-GB" sz="1200" b="1" i="0" u="none" strike="noStrike">
                <a:solidFill>
                  <a:srgbClr val="000000"/>
                </a:solidFill>
                <a:latin typeface="Calibri"/>
                <a:ea typeface="Calibri"/>
                <a:cs typeface="Calibri"/>
                <a:sym typeface="Calibri"/>
              </a:rPr>
              <a:t>Note</a:t>
            </a:r>
            <a:r>
              <a:rPr lang="en-GB" sz="1200" b="0" i="0" u="none" strike="noStrike">
                <a:solidFill>
                  <a:srgbClr val="000000"/>
                </a:solidFill>
                <a:latin typeface="Calibri"/>
                <a:ea typeface="Calibri"/>
                <a:cs typeface="Calibri"/>
                <a:sym typeface="Calibri"/>
              </a:rPr>
              <a:t>: Fan and Team appear in the wordlist and will be taught later in Y10.</a:t>
            </a:r>
            <a:endParaRPr/>
          </a:p>
        </p:txBody>
      </p:sp>
      <p:sp>
        <p:nvSpPr>
          <p:cNvPr id="211" name="Google Shape;2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Higher version [2/2]</a:t>
            </a:r>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Note: t</a:t>
            </a:r>
            <a:r>
              <a:rPr lang="en-GB" sz="1200" b="0" i="0" u="none" strike="noStrike">
                <a:solidFill>
                  <a:srgbClr val="000000"/>
                </a:solidFill>
                <a:latin typeface="Calibri"/>
                <a:ea typeface="Calibri"/>
                <a:cs typeface="Calibri"/>
                <a:sym typeface="Calibri"/>
              </a:rPr>
              <a:t>eacher to elicit meanings of this week’s revisited vocabulary items on this slide (</a:t>
            </a:r>
            <a:r>
              <a:rPr lang="en-GB" sz="1200" b="1" i="0" u="none" strike="noStrike">
                <a:solidFill>
                  <a:srgbClr val="000000"/>
                </a:solidFill>
                <a:latin typeface="Calibri"/>
                <a:ea typeface="Calibri"/>
                <a:cs typeface="Calibri"/>
                <a:sym typeface="Calibri"/>
              </a:rPr>
              <a:t>Opfer, lieb, sich setzen</a:t>
            </a:r>
            <a:r>
              <a:rPr lang="en-GB" sz="1200" b="0" i="0" u="none" strike="noStrike">
                <a:solidFill>
                  <a:srgbClr val="000000"/>
                </a:solidFill>
                <a:latin typeface="Calibri"/>
                <a:ea typeface="Calibri"/>
                <a:cs typeface="Calibri"/>
                <a:sym typeface="Calibri"/>
              </a:rPr>
              <a:t>)</a:t>
            </a:r>
            <a:endParaRPr/>
          </a:p>
          <a:p>
            <a:pPr marL="0" lvl="0" indent="0" algn="l" rtl="0">
              <a:spcBef>
                <a:spcPts val="0"/>
              </a:spcBef>
              <a:spcAft>
                <a:spcPts val="0"/>
              </a:spcAft>
              <a:buNone/>
            </a:pPr>
            <a:endParaRPr b="0"/>
          </a:p>
        </p:txBody>
      </p:sp>
      <p:sp>
        <p:nvSpPr>
          <p:cNvPr id="281" name="Google Shape;28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Timing: 2 minutes </a:t>
            </a:r>
            <a:br>
              <a:rPr lang="en-GB"/>
            </a:br>
            <a:br>
              <a:rPr lang="en-GB" b="1"/>
            </a:br>
            <a:r>
              <a:rPr lang="en-GB" b="1"/>
              <a:t>Aim: </a:t>
            </a:r>
            <a:r>
              <a:rPr lang="en-GB" b="0"/>
              <a:t>to remind learners about the two syntax patterns for relative clauses in German.</a:t>
            </a:r>
            <a:br>
              <a:rPr lang="en-GB" b="0"/>
            </a:br>
            <a:br>
              <a:rPr lang="en-GB"/>
            </a:br>
            <a:r>
              <a:rPr lang="en-GB" b="1"/>
              <a:t>Procedure:</a:t>
            </a:r>
            <a:br>
              <a:rPr lang="en-GB"/>
            </a:br>
            <a:r>
              <a:rPr lang="en-GB"/>
              <a:t>1. Click through the animations to present the new information.</a:t>
            </a:r>
            <a:endParaRPr/>
          </a:p>
          <a:p>
            <a:pPr marL="0" lvl="0" indent="0" algn="l" rtl="0">
              <a:spcBef>
                <a:spcPts val="0"/>
              </a:spcBef>
              <a:spcAft>
                <a:spcPts val="0"/>
              </a:spcAft>
              <a:buNone/>
            </a:pPr>
            <a:r>
              <a:rPr lang="en-GB"/>
              <a:t>2. Elicit the English for the German examples.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3" name="Google Shape;3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Timing: </a:t>
            </a:r>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Foundation version</a:t>
            </a:r>
            <a:endParaRPr b="0"/>
          </a:p>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latin typeface="Calibri"/>
                <a:ea typeface="Calibri"/>
                <a:cs typeface="Calibri"/>
                <a:sym typeface="Calibri"/>
              </a:rPr>
              <a:t>Note</a:t>
            </a:r>
            <a:r>
              <a:rPr lang="en-GB" sz="1200" b="0" i="0" u="none" strike="noStrike">
                <a:solidFill>
                  <a:srgbClr val="000000"/>
                </a:solidFill>
                <a:latin typeface="Calibri"/>
                <a:ea typeface="Calibri"/>
                <a:cs typeface="Calibri"/>
                <a:sym typeface="Calibri"/>
              </a:rPr>
              <a:t>: This is the foundation version of the text.  A higher version is on the next slide.  Students can work with the appropriate version on the same/similar tasks during this lesson.</a:t>
            </a:r>
            <a:br>
              <a:rPr lang="en-GB" sz="1200" b="0" i="0" u="none" strike="noStrike">
                <a:solidFill>
                  <a:srgbClr val="000000"/>
                </a:solidFill>
                <a:latin typeface="Calibri"/>
                <a:ea typeface="Calibri"/>
                <a:cs typeface="Calibri"/>
                <a:sym typeface="Calibri"/>
              </a:rPr>
            </a:br>
            <a:endParaRPr sz="12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latin typeface="Calibri"/>
                <a:ea typeface="Calibri"/>
                <a:cs typeface="Calibri"/>
                <a:sym typeface="Calibri"/>
              </a:rPr>
              <a:t>Timing: </a:t>
            </a:r>
            <a:r>
              <a:rPr lang="en-GB" sz="1200" b="0" i="0" u="none" strike="noStrike">
                <a:solidFill>
                  <a:srgbClr val="000000"/>
                </a:solidFill>
                <a:latin typeface="Calibri"/>
                <a:ea typeface="Calibri"/>
                <a:cs typeface="Calibri"/>
                <a:sym typeface="Calibri"/>
              </a:rPr>
              <a:t>15 minutes</a:t>
            </a:r>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Aim: </a:t>
            </a:r>
            <a:r>
              <a:rPr lang="en-GB" sz="1200" b="0" i="0" u="none" strike="noStrike">
                <a:solidFill>
                  <a:srgbClr val="000000"/>
                </a:solidFill>
                <a:latin typeface="Calibri"/>
                <a:ea typeface="Calibri"/>
                <a:cs typeface="Calibri"/>
                <a:sym typeface="Calibri"/>
              </a:rPr>
              <a:t>to revisit relative pronouns; to practise written comprehension of a longer text.</a:t>
            </a: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Procedure: </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Read the text as a class. </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Click to highlight the first relative pronoun in the text. Ask students to explain what part of grammar the highlighted word draws their attention to </a:t>
            </a:r>
            <a:r>
              <a:rPr lang="en-GB" sz="1200" b="1" i="0" u="none" strike="noStrike">
                <a:solidFill>
                  <a:srgbClr val="000000"/>
                </a:solidFill>
                <a:latin typeface="Calibri"/>
                <a:ea typeface="Calibri"/>
                <a:cs typeface="Calibri"/>
                <a:sym typeface="Calibri"/>
              </a:rPr>
              <a:t>,das – </a:t>
            </a:r>
            <a:r>
              <a:rPr lang="en-GB" sz="1200" b="0" i="0" u="none" strike="noStrike">
                <a:solidFill>
                  <a:srgbClr val="000000"/>
                </a:solidFill>
                <a:latin typeface="Calibri"/>
                <a:ea typeface="Calibri"/>
                <a:cs typeface="Calibri"/>
                <a:sym typeface="Calibri"/>
              </a:rPr>
              <a:t>elicit the answer relative pronoun and relative clauses. </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In pairs/groups students identify all the relative clauses in the text. </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Check answers as a class. Ask students to translate the sentences (orally)</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In pairs/groups students answer the final question in the text– hast du Humor….? They need to include a relative clause in their answer. This could be done interactively with opportunities for peer-review/correction.  </a:t>
            </a: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394" name="Google Shape;3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Timing: </a:t>
            </a:r>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Higher version</a:t>
            </a:r>
            <a:endParaRPr b="0"/>
          </a:p>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latin typeface="Calibri"/>
                <a:ea typeface="Calibri"/>
                <a:cs typeface="Calibri"/>
                <a:sym typeface="Calibri"/>
              </a:rPr>
              <a:t>Note</a:t>
            </a:r>
            <a:r>
              <a:rPr lang="en-GB" sz="1200" b="0" i="0" u="none" strike="noStrike">
                <a:solidFill>
                  <a:srgbClr val="000000"/>
                </a:solidFill>
                <a:latin typeface="Calibri"/>
                <a:ea typeface="Calibri"/>
                <a:cs typeface="Calibri"/>
                <a:sym typeface="Calibri"/>
              </a:rPr>
              <a:t>: This is the higher version of the text.  A foundation version is on the next slide.  Students can work with the appropriate version on the same/similar tasks during this lesson.</a:t>
            </a:r>
            <a:br>
              <a:rPr lang="en-GB" sz="1200" b="0" i="0" u="none" strike="noStrike">
                <a:solidFill>
                  <a:srgbClr val="000000"/>
                </a:solidFill>
                <a:latin typeface="Calibri"/>
                <a:ea typeface="Calibri"/>
                <a:cs typeface="Calibri"/>
                <a:sym typeface="Calibri"/>
              </a:rPr>
            </a:br>
            <a:endParaRPr sz="12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GB" sz="1200" b="1" i="0" u="none" strike="noStrike">
                <a:solidFill>
                  <a:srgbClr val="000000"/>
                </a:solidFill>
                <a:latin typeface="Calibri"/>
                <a:ea typeface="Calibri"/>
                <a:cs typeface="Calibri"/>
                <a:sym typeface="Calibri"/>
              </a:rPr>
              <a:t>Timing: </a:t>
            </a:r>
            <a:r>
              <a:rPr lang="en-GB" sz="1200" b="0" i="0" u="none" strike="noStrike">
                <a:solidFill>
                  <a:srgbClr val="000000"/>
                </a:solidFill>
                <a:latin typeface="Calibri"/>
                <a:ea typeface="Calibri"/>
                <a:cs typeface="Calibri"/>
                <a:sym typeface="Calibri"/>
              </a:rPr>
              <a:t>15 minutes</a:t>
            </a:r>
            <a:endParaRPr/>
          </a:p>
          <a:p>
            <a:pPr marL="0" lvl="0" indent="0" algn="l" rtl="0">
              <a:spcBef>
                <a:spcPts val="0"/>
              </a:spcBef>
              <a:spcAft>
                <a:spcPts val="0"/>
              </a:spcAft>
              <a:buNone/>
            </a:pP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Aim: </a:t>
            </a:r>
            <a:r>
              <a:rPr lang="en-GB" sz="1200" b="0" i="0" u="none" strike="noStrike">
                <a:solidFill>
                  <a:srgbClr val="000000"/>
                </a:solidFill>
                <a:latin typeface="Calibri"/>
                <a:ea typeface="Calibri"/>
                <a:cs typeface="Calibri"/>
                <a:sym typeface="Calibri"/>
              </a:rPr>
              <a:t>to revisit relative pronouns; to practise written comprehension of a longer text.</a:t>
            </a: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rgbClr val="000000"/>
                </a:solidFill>
                <a:latin typeface="Calibri"/>
                <a:ea typeface="Calibri"/>
                <a:cs typeface="Calibri"/>
                <a:sym typeface="Calibri"/>
              </a:rPr>
              <a:t>Procedure: </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Read the text as a class. </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Click to highlight the first relative pronoun in the text. Ask students to explain what part of grammar the highlighted word draws their attention to </a:t>
            </a:r>
            <a:r>
              <a:rPr lang="en-GB" sz="1200" b="1" i="0" u="none" strike="noStrike">
                <a:solidFill>
                  <a:srgbClr val="000000"/>
                </a:solidFill>
                <a:latin typeface="Calibri"/>
                <a:ea typeface="Calibri"/>
                <a:cs typeface="Calibri"/>
                <a:sym typeface="Calibri"/>
              </a:rPr>
              <a:t>,das – </a:t>
            </a:r>
            <a:r>
              <a:rPr lang="en-GB" sz="1200" b="0" i="0" u="none" strike="noStrike">
                <a:solidFill>
                  <a:srgbClr val="000000"/>
                </a:solidFill>
                <a:latin typeface="Calibri"/>
                <a:ea typeface="Calibri"/>
                <a:cs typeface="Calibri"/>
                <a:sym typeface="Calibri"/>
              </a:rPr>
              <a:t>elicit the answer relative pronoun and relative clauses. </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In pairs/groups students identify all the relative clauses in the text. </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Check answers as a class. Ask students to translate the sentences (orally)</a:t>
            </a:r>
            <a:endParaRPr/>
          </a:p>
          <a:p>
            <a:pPr marL="228600" lvl="0" indent="-228600" algn="l" rtl="0">
              <a:spcBef>
                <a:spcPts val="0"/>
              </a:spcBef>
              <a:spcAft>
                <a:spcPts val="0"/>
              </a:spcAft>
              <a:buClr>
                <a:srgbClr val="000000"/>
              </a:buClr>
              <a:buSzPts val="1200"/>
              <a:buFont typeface="Calibri"/>
              <a:buAutoNum type="arabicParenR"/>
            </a:pPr>
            <a:r>
              <a:rPr lang="en-GB" sz="1200" b="0" i="0" u="none" strike="noStrike">
                <a:solidFill>
                  <a:srgbClr val="000000"/>
                </a:solidFill>
                <a:latin typeface="Calibri"/>
                <a:ea typeface="Calibri"/>
                <a:cs typeface="Calibri"/>
                <a:sym typeface="Calibri"/>
              </a:rPr>
              <a:t>In pairs/groups students answer the final question in the text– hast du Humor….? They need to include a relative clause in their answer. This could be done interactively with opportunities for peer-review/correction.  </a:t>
            </a:r>
            <a:endParaRPr sz="1200" b="1"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427" name="Google Shape;4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2 mins (read aloud) 3 mins (unprepared questions)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GB" b="1" dirty="0"/>
              <a:t>Aim: </a:t>
            </a:r>
            <a:r>
              <a:rPr lang="en-GB" b="0" dirty="0"/>
              <a:t>to practise the sounds spelling correspondences of this week’s phonics: </a:t>
            </a:r>
            <a:r>
              <a:rPr lang="en-GB" b="1" dirty="0"/>
              <a:t>d-, -d-, -d, z, -</a:t>
            </a:r>
            <a:r>
              <a:rPr lang="en-GB" b="1" dirty="0" err="1"/>
              <a:t>tion</a:t>
            </a:r>
            <a:r>
              <a:rPr lang="en-GB" b="1" dirty="0"/>
              <a:t> </a:t>
            </a:r>
            <a:r>
              <a:rPr lang="en-GB" b="0" dirty="0"/>
              <a:t>and then practise unprepared questions.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Procedure: </a:t>
            </a:r>
            <a:endParaRPr b="0" dirty="0"/>
          </a:p>
          <a:p>
            <a:pPr marL="228600" lvl="0" indent="-228600" algn="l" rtl="0">
              <a:spcBef>
                <a:spcPts val="0"/>
              </a:spcBef>
              <a:spcAft>
                <a:spcPts val="0"/>
              </a:spcAft>
              <a:buClr>
                <a:schemeClr val="dk1"/>
              </a:buClr>
              <a:buSzPts val="1200"/>
              <a:buFont typeface="Calibri"/>
              <a:buAutoNum type="arabicPeriod"/>
            </a:pPr>
            <a:r>
              <a:rPr lang="en-GB" b="0" dirty="0"/>
              <a:t>Students to read aloud the text, emphasising the highlighted sounds d-, –d-, -d, z, </a:t>
            </a:r>
            <a:r>
              <a:rPr lang="en-GB" b="0" dirty="0" err="1"/>
              <a:t>tion</a:t>
            </a:r>
            <a:endParaRPr b="1" dirty="0"/>
          </a:p>
          <a:p>
            <a:pPr marL="228600" lvl="0" indent="-228600" algn="l" rtl="0">
              <a:spcBef>
                <a:spcPts val="0"/>
              </a:spcBef>
              <a:spcAft>
                <a:spcPts val="0"/>
              </a:spcAft>
              <a:buClr>
                <a:schemeClr val="dk1"/>
              </a:buClr>
              <a:buSzPts val="1200"/>
              <a:buFont typeface="Calibri"/>
              <a:buAutoNum type="arabicPeriod"/>
            </a:pPr>
            <a:r>
              <a:rPr lang="en-GB" b="0" dirty="0"/>
              <a:t>Teacher to ask a series of unprepared questions. Students respond chorally, answering for themselves.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GB" b="1" dirty="0"/>
              <a:t>Questions</a:t>
            </a:r>
            <a:r>
              <a:rPr lang="en-GB" b="0" dirty="0"/>
              <a:t>:</a:t>
            </a:r>
            <a:endParaRP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0" dirty="0" err="1"/>
              <a:t>Benutzt</a:t>
            </a:r>
            <a:r>
              <a:rPr lang="en-GB" b="0" dirty="0"/>
              <a:t> du </a:t>
            </a:r>
            <a:r>
              <a:rPr lang="en-GB" b="0" dirty="0" err="1"/>
              <a:t>soziale</a:t>
            </a:r>
            <a:r>
              <a:rPr lang="en-GB" b="0" dirty="0"/>
              <a:t> </a:t>
            </a:r>
            <a:r>
              <a:rPr lang="en-GB" b="0" dirty="0" err="1"/>
              <a:t>Medien</a:t>
            </a:r>
            <a:r>
              <a:rPr lang="en-GB" b="0" dirty="0"/>
              <a:t>?</a:t>
            </a:r>
          </a:p>
          <a:p>
            <a:pPr marL="0" lvl="0" indent="0" algn="l" rtl="0">
              <a:spcBef>
                <a:spcPts val="0"/>
              </a:spcBef>
              <a:spcAft>
                <a:spcPts val="0"/>
              </a:spcAft>
              <a:buClr>
                <a:schemeClr val="dk1"/>
              </a:buClr>
              <a:buSzPts val="1200"/>
              <a:buFont typeface="Calibri"/>
              <a:buNone/>
            </a:pPr>
            <a:r>
              <a:rPr lang="en-GB" b="0" dirty="0" err="1"/>
              <a:t>Benutzt</a:t>
            </a:r>
            <a:r>
              <a:rPr lang="en-GB" b="0" dirty="0"/>
              <a:t> du Apps </a:t>
            </a:r>
            <a:r>
              <a:rPr lang="en-GB" b="0" dirty="0" err="1"/>
              <a:t>wie</a:t>
            </a:r>
            <a:r>
              <a:rPr lang="en-GB" b="0" dirty="0"/>
              <a:t> </a:t>
            </a:r>
            <a:r>
              <a:rPr lang="en-GB" b="0" dirty="0" err="1"/>
              <a:t>SnapChat</a:t>
            </a:r>
            <a:r>
              <a:rPr lang="en-GB" b="0" dirty="0"/>
              <a:t>, Instagram </a:t>
            </a:r>
            <a:r>
              <a:rPr lang="en-GB" b="0" dirty="0" err="1"/>
              <a:t>oder</a:t>
            </a:r>
            <a:r>
              <a:rPr lang="en-GB" b="0" dirty="0"/>
              <a:t> TikTok? </a:t>
            </a:r>
          </a:p>
          <a:p>
            <a:pPr marL="0" lvl="0" indent="0" algn="l" rtl="0">
              <a:spcBef>
                <a:spcPts val="0"/>
              </a:spcBef>
              <a:spcAft>
                <a:spcPts val="0"/>
              </a:spcAft>
              <a:buClr>
                <a:schemeClr val="dk1"/>
              </a:buClr>
              <a:buSzPts val="1200"/>
              <a:buFont typeface="Calibri"/>
              <a:buNone/>
            </a:pPr>
            <a:r>
              <a:rPr lang="en-GB" sz="1800" dirty="0" err="1">
                <a:latin typeface="Century Gothic" panose="020B0502020202020204" pitchFamily="34" charset="0"/>
                <a:ea typeface="Quattrocento Sans"/>
                <a:cs typeface="Quattrocento Sans"/>
                <a:sym typeface="Quattrocento Sans"/>
              </a:rPr>
              <a:t>Magst</a:t>
            </a:r>
            <a:r>
              <a:rPr lang="en-GB" sz="1800" dirty="0">
                <a:latin typeface="Century Gothic" panose="020B0502020202020204" pitchFamily="34" charset="0"/>
                <a:ea typeface="Quattrocento Sans"/>
                <a:cs typeface="Quattrocento Sans"/>
                <a:sym typeface="Quattrocento Sans"/>
              </a:rPr>
              <a:t> du </a:t>
            </a:r>
            <a:r>
              <a:rPr lang="en-GB" sz="1800" dirty="0" err="1">
                <a:latin typeface="Century Gothic" panose="020B0502020202020204" pitchFamily="34" charset="0"/>
                <a:ea typeface="Quattrocento Sans"/>
                <a:cs typeface="Quattrocento Sans"/>
                <a:sym typeface="Quattrocento Sans"/>
              </a:rPr>
              <a:t>lieber</a:t>
            </a:r>
            <a:r>
              <a:rPr lang="en-GB" sz="1800" dirty="0">
                <a:latin typeface="Century Gothic" panose="020B0502020202020204" pitchFamily="34" charset="0"/>
                <a:ea typeface="Quattrocento Sans"/>
                <a:cs typeface="Quattrocento Sans"/>
                <a:sym typeface="Quattrocento Sans"/>
              </a:rPr>
              <a:t> Instagram </a:t>
            </a:r>
            <a:r>
              <a:rPr lang="en-GB" sz="1800" dirty="0" err="1">
                <a:latin typeface="Century Gothic" panose="020B0502020202020204" pitchFamily="34" charset="0"/>
                <a:ea typeface="Quattrocento Sans"/>
                <a:cs typeface="Quattrocento Sans"/>
                <a:sym typeface="Quattrocento Sans"/>
              </a:rPr>
              <a:t>oder</a:t>
            </a:r>
            <a:r>
              <a:rPr lang="en-GB" sz="1800" dirty="0">
                <a:latin typeface="Century Gothic" panose="020B0502020202020204" pitchFamily="34" charset="0"/>
                <a:ea typeface="Quattrocento Sans"/>
                <a:cs typeface="Quattrocento Sans"/>
                <a:sym typeface="Quattrocento Sans"/>
              </a:rPr>
              <a:t> TikTok? </a:t>
            </a:r>
            <a:r>
              <a:rPr lang="en-GB" sz="1800" dirty="0" err="1">
                <a:latin typeface="Century Gothic" panose="020B0502020202020204" pitchFamily="34" charset="0"/>
                <a:ea typeface="Quattrocento Sans"/>
                <a:cs typeface="Quattrocento Sans"/>
                <a:sym typeface="Quattrocento Sans"/>
              </a:rPr>
              <a:t>Warum</a:t>
            </a:r>
            <a:r>
              <a:rPr lang="en-GB" sz="1800" dirty="0">
                <a:latin typeface="Century Gothic" panose="020B0502020202020204" pitchFamily="34" charset="0"/>
                <a:ea typeface="Quattrocento Sans"/>
                <a:cs typeface="Quattrocento Sans"/>
                <a:sym typeface="Quattrocento Sans"/>
              </a:rPr>
              <a:t>?</a:t>
            </a:r>
            <a:endParaRPr sz="1800" dirty="0">
              <a:latin typeface="Century Gothic" panose="020B0502020202020204" pitchFamily="34" charset="0"/>
              <a:ea typeface="Quattrocento Sans"/>
              <a:cs typeface="Quattrocento Sans"/>
              <a:sym typeface="Quattrocento Sans"/>
            </a:endParaRPr>
          </a:p>
          <a:p>
            <a:pPr marL="0" lvl="0" indent="0" algn="l" rtl="0">
              <a:spcBef>
                <a:spcPts val="0"/>
              </a:spcBef>
              <a:spcAft>
                <a:spcPts val="0"/>
              </a:spcAft>
              <a:buClr>
                <a:schemeClr val="dk1"/>
              </a:buClr>
              <a:buSzPts val="1800"/>
              <a:buFont typeface="Quattrocento Sans"/>
              <a:buNone/>
            </a:pPr>
            <a:r>
              <a:rPr lang="en-GB" sz="1800" dirty="0" err="1">
                <a:latin typeface="Century Gothic" panose="020B0502020202020204" pitchFamily="34" charset="0"/>
                <a:ea typeface="Quattrocento Sans"/>
                <a:cs typeface="Quattrocento Sans"/>
                <a:sym typeface="Quattrocento Sans"/>
              </a:rPr>
              <a:t>Kennst</a:t>
            </a:r>
            <a:r>
              <a:rPr lang="en-GB" sz="1800" dirty="0">
                <a:latin typeface="Century Gothic" panose="020B0502020202020204" pitchFamily="34" charset="0"/>
                <a:ea typeface="Quattrocento Sans"/>
                <a:cs typeface="Quattrocento Sans"/>
                <a:sym typeface="Quattrocento Sans"/>
              </a:rPr>
              <a:t> du </a:t>
            </a:r>
            <a:r>
              <a:rPr lang="en-GB" sz="1800" dirty="0" err="1">
                <a:latin typeface="Century Gothic" panose="020B0502020202020204" pitchFamily="34" charset="0"/>
                <a:ea typeface="Quattrocento Sans"/>
                <a:cs typeface="Quattrocento Sans"/>
                <a:sym typeface="Quattrocento Sans"/>
              </a:rPr>
              <a:t>jemanden</a:t>
            </a:r>
            <a:r>
              <a:rPr lang="en-GB" sz="1800" dirty="0">
                <a:latin typeface="Century Gothic" panose="020B0502020202020204" pitchFamily="34" charset="0"/>
                <a:ea typeface="Quattrocento Sans"/>
                <a:cs typeface="Quattrocento Sans"/>
                <a:sym typeface="Quattrocento Sans"/>
              </a:rPr>
              <a:t> auf Instagram, der </a:t>
            </a:r>
            <a:r>
              <a:rPr lang="en-GB" sz="1800" dirty="0" err="1">
                <a:latin typeface="Century Gothic" panose="020B0502020202020204" pitchFamily="34" charset="0"/>
                <a:ea typeface="Quattrocento Sans"/>
                <a:cs typeface="Quattrocento Sans"/>
                <a:sym typeface="Quattrocento Sans"/>
              </a:rPr>
              <a:t>Deutscher</a:t>
            </a:r>
            <a:r>
              <a:rPr lang="en-GB" sz="1800" dirty="0">
                <a:latin typeface="Century Gothic" panose="020B0502020202020204" pitchFamily="34" charset="0"/>
                <a:ea typeface="Quattrocento Sans"/>
                <a:cs typeface="Quattrocento Sans"/>
                <a:sym typeface="Quattrocento Sans"/>
              </a:rPr>
              <a:t> </a:t>
            </a:r>
            <a:r>
              <a:rPr lang="en-GB" sz="1800" dirty="0" err="1">
                <a:latin typeface="Century Gothic" panose="020B0502020202020204" pitchFamily="34" charset="0"/>
                <a:ea typeface="Quattrocento Sans"/>
                <a:cs typeface="Quattrocento Sans"/>
                <a:sym typeface="Quattrocento Sans"/>
              </a:rPr>
              <a:t>ist</a:t>
            </a:r>
            <a:r>
              <a:rPr lang="en-GB" sz="1800" dirty="0">
                <a:latin typeface="Century Gothic" panose="020B0502020202020204" pitchFamily="34" charset="0"/>
                <a:ea typeface="Quattrocento Sans"/>
                <a:cs typeface="Quattrocento Sans"/>
                <a:sym typeface="Quattrocento Sans"/>
              </a:rPr>
              <a:t>?</a:t>
            </a:r>
            <a:br>
              <a:rPr lang="en-GB" sz="1800" dirty="0">
                <a:latin typeface="Century Gothic" panose="020B0502020202020204" pitchFamily="34" charset="0"/>
                <a:ea typeface="Quattrocento Sans"/>
                <a:cs typeface="Quattrocento Sans"/>
                <a:sym typeface="Quattrocento Sans"/>
              </a:rPr>
            </a:br>
            <a:r>
              <a:rPr lang="en-GB" sz="1800" dirty="0" err="1">
                <a:latin typeface="Century Gothic" panose="020B0502020202020204" pitchFamily="34" charset="0"/>
                <a:ea typeface="Quattrocento Sans"/>
                <a:cs typeface="Quattrocento Sans"/>
                <a:sym typeface="Quattrocento Sans"/>
              </a:rPr>
              <a:t>Magst</a:t>
            </a:r>
            <a:r>
              <a:rPr lang="en-GB" sz="1800" dirty="0">
                <a:latin typeface="Century Gothic" panose="020B0502020202020204" pitchFamily="34" charset="0"/>
                <a:ea typeface="Quattrocento Sans"/>
                <a:cs typeface="Quattrocento Sans"/>
                <a:sym typeface="Quattrocento Sans"/>
              </a:rPr>
              <a:t> du deutsche </a:t>
            </a:r>
            <a:r>
              <a:rPr lang="en-GB" sz="1800" dirty="0" err="1">
                <a:latin typeface="Century Gothic" panose="020B0502020202020204" pitchFamily="34" charset="0"/>
                <a:ea typeface="Quattrocento Sans"/>
                <a:cs typeface="Quattrocento Sans"/>
                <a:sym typeface="Quattrocento Sans"/>
              </a:rPr>
              <a:t>Musik</a:t>
            </a:r>
            <a:r>
              <a:rPr lang="en-GB" sz="1800" dirty="0">
                <a:latin typeface="Century Gothic" panose="020B0502020202020204" pitchFamily="34" charset="0"/>
                <a:ea typeface="Quattrocento Sans"/>
                <a:cs typeface="Quattrocento Sans"/>
                <a:sym typeface="Quattrocento Sans"/>
              </a:rPr>
              <a:t>?</a:t>
            </a:r>
            <a:br>
              <a:rPr lang="en-GB" sz="1800" dirty="0">
                <a:latin typeface="Century Gothic" panose="020B0502020202020204" pitchFamily="34" charset="0"/>
                <a:ea typeface="Quattrocento Sans"/>
                <a:cs typeface="Quattrocento Sans"/>
                <a:sym typeface="Quattrocento Sans"/>
              </a:rPr>
            </a:br>
            <a:r>
              <a:rPr lang="en-GB" sz="1800" dirty="0" err="1">
                <a:latin typeface="Century Gothic" panose="020B0502020202020204" pitchFamily="34" charset="0"/>
                <a:ea typeface="Quattrocento Sans"/>
                <a:cs typeface="Quattrocento Sans"/>
                <a:sym typeface="Quattrocento Sans"/>
              </a:rPr>
              <a:t>Isst</a:t>
            </a:r>
            <a:r>
              <a:rPr lang="en-GB" sz="1800" dirty="0">
                <a:latin typeface="Century Gothic" panose="020B0502020202020204" pitchFamily="34" charset="0"/>
                <a:ea typeface="Quattrocento Sans"/>
                <a:cs typeface="Quattrocento Sans"/>
                <a:sym typeface="Quattrocento Sans"/>
              </a:rPr>
              <a:t> du </a:t>
            </a:r>
            <a:r>
              <a:rPr lang="en-GB" sz="1800" dirty="0" err="1">
                <a:latin typeface="Century Gothic" panose="020B0502020202020204" pitchFamily="34" charset="0"/>
                <a:ea typeface="Quattrocento Sans"/>
                <a:cs typeface="Quattrocento Sans"/>
                <a:sym typeface="Quattrocento Sans"/>
              </a:rPr>
              <a:t>gern</a:t>
            </a:r>
            <a:r>
              <a:rPr lang="en-GB" sz="1800" dirty="0">
                <a:latin typeface="Century Gothic" panose="020B0502020202020204" pitchFamily="34" charset="0"/>
                <a:ea typeface="Quattrocento Sans"/>
                <a:cs typeface="Quattrocento Sans"/>
                <a:sym typeface="Quattrocento Sans"/>
              </a:rPr>
              <a:t> Wurst?</a:t>
            </a:r>
            <a:br>
              <a:rPr lang="en-GB" sz="1800" dirty="0">
                <a:latin typeface="Century Gothic" panose="020B0502020202020204" pitchFamily="34" charset="0"/>
                <a:ea typeface="Quattrocento Sans"/>
                <a:cs typeface="Quattrocento Sans"/>
                <a:sym typeface="Quattrocento Sans"/>
              </a:rPr>
            </a:br>
            <a:r>
              <a:rPr lang="en-GB" sz="1800" dirty="0">
                <a:latin typeface="Century Gothic" panose="020B0502020202020204" pitchFamily="34" charset="0"/>
                <a:ea typeface="Quattrocento Sans"/>
                <a:cs typeface="Quattrocento Sans"/>
                <a:sym typeface="Quattrocento Sans"/>
              </a:rPr>
              <a:t>Wen </a:t>
            </a:r>
            <a:r>
              <a:rPr lang="en-GB" sz="1800" dirty="0" err="1">
                <a:latin typeface="Century Gothic" panose="020B0502020202020204" pitchFamily="34" charset="0"/>
                <a:ea typeface="Quattrocento Sans"/>
                <a:cs typeface="Quattrocento Sans"/>
                <a:sym typeface="Quattrocento Sans"/>
              </a:rPr>
              <a:t>findest</a:t>
            </a:r>
            <a:r>
              <a:rPr lang="en-GB" sz="1800" dirty="0">
                <a:latin typeface="Century Gothic" panose="020B0502020202020204" pitchFamily="34" charset="0"/>
                <a:ea typeface="Quattrocento Sans"/>
                <a:cs typeface="Quattrocento Sans"/>
                <a:sym typeface="Quattrocento Sans"/>
              </a:rPr>
              <a:t> du </a:t>
            </a:r>
            <a:r>
              <a:rPr lang="en-GB" sz="1800" dirty="0" err="1">
                <a:latin typeface="Century Gothic" panose="020B0502020202020204" pitchFamily="34" charset="0"/>
                <a:ea typeface="Quattrocento Sans"/>
                <a:cs typeface="Quattrocento Sans"/>
                <a:sym typeface="Quattrocento Sans"/>
              </a:rPr>
              <a:t>lustig</a:t>
            </a:r>
            <a:r>
              <a:rPr lang="en-GB" sz="1800" dirty="0">
                <a:latin typeface="Century Gothic" panose="020B0502020202020204" pitchFamily="34" charset="0"/>
                <a:ea typeface="Quattrocento Sans"/>
                <a:cs typeface="Quattrocento Sans"/>
                <a:sym typeface="Quattrocento Sans"/>
              </a:rPr>
              <a:t>? </a:t>
            </a:r>
            <a:endParaRPr b="0" dirty="0"/>
          </a:p>
        </p:txBody>
      </p:sp>
      <p:sp>
        <p:nvSpPr>
          <p:cNvPr id="461" name="Google Shape;4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12"/>
        <p:cNvGrpSpPr/>
        <p:nvPr/>
      </p:nvGrpSpPr>
      <p:grpSpPr>
        <a:xfrm>
          <a:off x="0" y="0"/>
          <a:ext cx="0" cy="0"/>
          <a:chOff x="0" y="0"/>
          <a:chExt cx="0" cy="0"/>
        </a:xfrm>
      </p:grpSpPr>
      <p:pic>
        <p:nvPicPr>
          <p:cNvPr id="13" name="Google Shape;13;p16" descr="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16" descr="Map&#10;&#10;Description automatically generated"/>
          <p:cNvPicPr preferRelativeResize="0"/>
          <p:nvPr/>
        </p:nvPicPr>
        <p:blipFill rotWithShape="1">
          <a:blip r:embed="rId3">
            <a:alphaModFix/>
          </a:blip>
          <a:srcRect/>
          <a:stretch/>
        </p:blipFill>
        <p:spPr>
          <a:xfrm>
            <a:off x="11083630" y="161531"/>
            <a:ext cx="921940" cy="1180730"/>
          </a:xfrm>
          <a:prstGeom prst="rect">
            <a:avLst/>
          </a:prstGeom>
          <a:noFill/>
          <a:ln>
            <a:noFill/>
          </a:ln>
        </p:spPr>
      </p:pic>
      <p:pic>
        <p:nvPicPr>
          <p:cNvPr id="15" name="Google Shape;15;p16"/>
          <p:cNvPicPr preferRelativeResize="0"/>
          <p:nvPr/>
        </p:nvPicPr>
        <p:blipFill rotWithShape="1">
          <a:blip r:embed="rId4">
            <a:alphaModFix/>
          </a:blip>
          <a:srcRect/>
          <a:stretch/>
        </p:blipFill>
        <p:spPr>
          <a:xfrm>
            <a:off x="9731478" y="6483598"/>
            <a:ext cx="2274092" cy="212871"/>
          </a:xfrm>
          <a:prstGeom prst="rect">
            <a:avLst/>
          </a:prstGeom>
          <a:noFill/>
          <a:ln>
            <a:noFill/>
          </a:ln>
        </p:spPr>
      </p:pic>
      <p:sp>
        <p:nvSpPr>
          <p:cNvPr id="16" name="Google Shape;16;p16"/>
          <p:cNvSpPr txBox="1">
            <a:spLocks noGrp="1"/>
          </p:cNvSpPr>
          <p:nvPr>
            <p:ph type="body" idx="1"/>
          </p:nvPr>
        </p:nvSpPr>
        <p:spPr>
          <a:xfrm>
            <a:off x="363538" y="5329486"/>
            <a:ext cx="2974975" cy="1154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6"/>
          <p:cNvSpPr txBox="1">
            <a:spLocks noGrp="1"/>
          </p:cNvSpPr>
          <p:nvPr>
            <p:ph type="body" idx="2"/>
          </p:nvPr>
        </p:nvSpPr>
        <p:spPr>
          <a:xfrm>
            <a:off x="363538" y="2796466"/>
            <a:ext cx="4864546" cy="4793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body" idx="3"/>
          </p:nvPr>
        </p:nvSpPr>
        <p:spPr>
          <a:xfrm>
            <a:off x="363538" y="1952625"/>
            <a:ext cx="6640512" cy="844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400"/>
              <a:buNone/>
              <a:defRPr sz="5400"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loss_Box_Only">
  <p:cSld name="Gloss_Box_Only">
    <p:spTree>
      <p:nvGrpSpPr>
        <p:cNvPr id="1" name="Shape 38"/>
        <p:cNvGrpSpPr/>
        <p:nvPr/>
      </p:nvGrpSpPr>
      <p:grpSpPr>
        <a:xfrm>
          <a:off x="0" y="0"/>
          <a:ext cx="0" cy="0"/>
          <a:chOff x="0" y="0"/>
          <a:chExt cx="0" cy="0"/>
        </a:xfrm>
      </p:grpSpPr>
      <p:sp>
        <p:nvSpPr>
          <p:cNvPr id="39" name="Google Shape;39;p25"/>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amp;_Chart">
  <p:cSld name="Title_&amp;_Chart">
    <p:spTree>
      <p:nvGrpSpPr>
        <p:cNvPr id="1" name="Shape 40"/>
        <p:cNvGrpSpPr/>
        <p:nvPr/>
      </p:nvGrpSpPr>
      <p:grpSpPr>
        <a:xfrm>
          <a:off x="0" y="0"/>
          <a:ext cx="0" cy="0"/>
          <a:chOff x="0" y="0"/>
          <a:chExt cx="0" cy="0"/>
        </a:xfrm>
      </p:grpSpPr>
      <p:sp>
        <p:nvSpPr>
          <p:cNvPr id="41" name="Google Shape;41;p26"/>
          <p:cNvSpPr>
            <a:spLocks noGrp="1"/>
          </p:cNvSpPr>
          <p:nvPr>
            <p:ph type="chart" idx="2"/>
          </p:nvPr>
        </p:nvSpPr>
        <p:spPr>
          <a:xfrm>
            <a:off x="534193" y="1260306"/>
            <a:ext cx="11123613" cy="46878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26"/>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_Only">
  <p:cSld name="Chart_Only">
    <p:spTree>
      <p:nvGrpSpPr>
        <p:cNvPr id="1" name="Shape 43"/>
        <p:cNvGrpSpPr/>
        <p:nvPr/>
      </p:nvGrpSpPr>
      <p:grpSpPr>
        <a:xfrm>
          <a:off x="0" y="0"/>
          <a:ext cx="0" cy="0"/>
          <a:chOff x="0" y="0"/>
          <a:chExt cx="0" cy="0"/>
        </a:xfrm>
      </p:grpSpPr>
      <p:sp>
        <p:nvSpPr>
          <p:cNvPr id="44" name="Google Shape;44;p27"/>
          <p:cNvSpPr>
            <a:spLocks noGrp="1"/>
          </p:cNvSpPr>
          <p:nvPr>
            <p:ph type="chart" idx="2"/>
          </p:nvPr>
        </p:nvSpPr>
        <p:spPr>
          <a:xfrm>
            <a:off x="558800" y="461639"/>
            <a:ext cx="11123613" cy="543313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mp;_Numbers">
  <p:cSld name="Title_&amp;_Numbers">
    <p:spTree>
      <p:nvGrpSpPr>
        <p:cNvPr id="1" name="Shape 45"/>
        <p:cNvGrpSpPr/>
        <p:nvPr/>
      </p:nvGrpSpPr>
      <p:grpSpPr>
        <a:xfrm>
          <a:off x="0" y="0"/>
          <a:ext cx="0" cy="0"/>
          <a:chOff x="0" y="0"/>
          <a:chExt cx="0" cy="0"/>
        </a:xfrm>
      </p:grpSpPr>
      <p:sp>
        <p:nvSpPr>
          <p:cNvPr id="46" name="Google Shape;46;p28"/>
          <p:cNvSpPr>
            <a:spLocks noGrp="1"/>
          </p:cNvSpPr>
          <p:nvPr>
            <p:ph type="body" idx="1"/>
          </p:nvPr>
        </p:nvSpPr>
        <p:spPr>
          <a:xfrm>
            <a:off x="1099128" y="1707156"/>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8"/>
          <p:cNvSpPr>
            <a:spLocks noGrp="1"/>
          </p:cNvSpPr>
          <p:nvPr>
            <p:ph type="body" idx="2"/>
          </p:nvPr>
        </p:nvSpPr>
        <p:spPr>
          <a:xfrm>
            <a:off x="1082563" y="275407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8"/>
          <p:cNvSpPr>
            <a:spLocks noGrp="1"/>
          </p:cNvSpPr>
          <p:nvPr>
            <p:ph type="body" idx="3"/>
          </p:nvPr>
        </p:nvSpPr>
        <p:spPr>
          <a:xfrm>
            <a:off x="1075937" y="3860634"/>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a:spLocks noGrp="1"/>
          </p:cNvSpPr>
          <p:nvPr>
            <p:ph type="body" idx="4"/>
          </p:nvPr>
        </p:nvSpPr>
        <p:spPr>
          <a:xfrm>
            <a:off x="1089189" y="5076521"/>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8"/>
          <p:cNvSpPr>
            <a:spLocks noGrp="1"/>
          </p:cNvSpPr>
          <p:nvPr>
            <p:ph type="body" idx="5"/>
          </p:nvPr>
        </p:nvSpPr>
        <p:spPr>
          <a:xfrm>
            <a:off x="6608720" y="1720408"/>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a:spLocks noGrp="1"/>
          </p:cNvSpPr>
          <p:nvPr>
            <p:ph type="body" idx="6"/>
          </p:nvPr>
        </p:nvSpPr>
        <p:spPr>
          <a:xfrm>
            <a:off x="6592155" y="2767329"/>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8"/>
          <p:cNvSpPr>
            <a:spLocks noGrp="1"/>
          </p:cNvSpPr>
          <p:nvPr>
            <p:ph type="body" idx="7"/>
          </p:nvPr>
        </p:nvSpPr>
        <p:spPr>
          <a:xfrm>
            <a:off x="6585529" y="3873886"/>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a:spLocks noGrp="1"/>
          </p:cNvSpPr>
          <p:nvPr>
            <p:ph type="body" idx="8"/>
          </p:nvPr>
        </p:nvSpPr>
        <p:spPr>
          <a:xfrm>
            <a:off x="6598781" y="5089773"/>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_Only">
  <p:cSld name="Numbers_Only">
    <p:spTree>
      <p:nvGrpSpPr>
        <p:cNvPr id="1" name="Shape 55"/>
        <p:cNvGrpSpPr/>
        <p:nvPr/>
      </p:nvGrpSpPr>
      <p:grpSpPr>
        <a:xfrm>
          <a:off x="0" y="0"/>
          <a:ext cx="0" cy="0"/>
          <a:chOff x="0" y="0"/>
          <a:chExt cx="0" cy="0"/>
        </a:xfrm>
      </p:grpSpPr>
      <p:sp>
        <p:nvSpPr>
          <p:cNvPr id="56" name="Google Shape;56;p29"/>
          <p:cNvSpPr>
            <a:spLocks noGrp="1"/>
          </p:cNvSpPr>
          <p:nvPr>
            <p:ph type="body" idx="1"/>
          </p:nvPr>
        </p:nvSpPr>
        <p:spPr>
          <a:xfrm>
            <a:off x="1099128" y="124001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a:spLocks noGrp="1"/>
          </p:cNvSpPr>
          <p:nvPr>
            <p:ph type="body" idx="2"/>
          </p:nvPr>
        </p:nvSpPr>
        <p:spPr>
          <a:xfrm>
            <a:off x="1082563" y="2286938"/>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9"/>
          <p:cNvSpPr>
            <a:spLocks noGrp="1"/>
          </p:cNvSpPr>
          <p:nvPr>
            <p:ph type="body" idx="3"/>
          </p:nvPr>
        </p:nvSpPr>
        <p:spPr>
          <a:xfrm>
            <a:off x="1075937" y="3393495"/>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a:spLocks noGrp="1"/>
          </p:cNvSpPr>
          <p:nvPr>
            <p:ph type="body" idx="4"/>
          </p:nvPr>
        </p:nvSpPr>
        <p:spPr>
          <a:xfrm>
            <a:off x="1089189" y="4609382"/>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9"/>
          <p:cNvSpPr>
            <a:spLocks noGrp="1"/>
          </p:cNvSpPr>
          <p:nvPr>
            <p:ph type="body" idx="5"/>
          </p:nvPr>
        </p:nvSpPr>
        <p:spPr>
          <a:xfrm>
            <a:off x="6608720" y="1253269"/>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9"/>
          <p:cNvSpPr>
            <a:spLocks noGrp="1"/>
          </p:cNvSpPr>
          <p:nvPr>
            <p:ph type="body" idx="6"/>
          </p:nvPr>
        </p:nvSpPr>
        <p:spPr>
          <a:xfrm>
            <a:off x="6592155" y="2300190"/>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9"/>
          <p:cNvSpPr>
            <a:spLocks noGrp="1"/>
          </p:cNvSpPr>
          <p:nvPr>
            <p:ph type="body" idx="7"/>
          </p:nvPr>
        </p:nvSpPr>
        <p:spPr>
          <a:xfrm>
            <a:off x="6585529" y="340674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9"/>
          <p:cNvSpPr>
            <a:spLocks noGrp="1"/>
          </p:cNvSpPr>
          <p:nvPr>
            <p:ph type="body" idx="8"/>
          </p:nvPr>
        </p:nvSpPr>
        <p:spPr>
          <a:xfrm>
            <a:off x="6598781" y="4622634"/>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mp;_Text Box">
  <p:cSld name="Title_&amp;_Text Box">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solidFill>
                  <a:srgbClr val="525050"/>
                </a:solidFill>
              </a:defRPr>
            </a:lvl1pPr>
            <a:lvl2pPr marL="914400" lvl="1" indent="-228600" algn="l">
              <a:lnSpc>
                <a:spcPct val="90000"/>
              </a:lnSpc>
              <a:spcBef>
                <a:spcPts val="500"/>
              </a:spcBef>
              <a:spcAft>
                <a:spcPts val="0"/>
              </a:spcAft>
              <a:buClr>
                <a:srgbClr val="525050"/>
              </a:buClr>
              <a:buSzPts val="2200"/>
              <a:buNone/>
              <a:defRPr sz="2200">
                <a:solidFill>
                  <a:srgbClr val="525050"/>
                </a:solidFill>
              </a:defRPr>
            </a:lvl2pPr>
            <a:lvl3pPr marL="1371600" lvl="2" indent="-228600" algn="l">
              <a:lnSpc>
                <a:spcPct val="90000"/>
              </a:lnSpc>
              <a:spcBef>
                <a:spcPts val="500"/>
              </a:spcBef>
              <a:spcAft>
                <a:spcPts val="0"/>
              </a:spcAft>
              <a:buClr>
                <a:srgbClr val="525050"/>
              </a:buClr>
              <a:buSzPts val="2000"/>
              <a:buNone/>
              <a:defRPr>
                <a:solidFill>
                  <a:srgbClr val="525050"/>
                </a:solidFill>
              </a:defRPr>
            </a:lvl3pPr>
            <a:lvl4pPr marL="1828800" lvl="3" indent="-228600" algn="l">
              <a:lnSpc>
                <a:spcPct val="90000"/>
              </a:lnSpc>
              <a:spcBef>
                <a:spcPts val="500"/>
              </a:spcBef>
              <a:spcAft>
                <a:spcPts val="0"/>
              </a:spcAft>
              <a:buClr>
                <a:srgbClr val="525050"/>
              </a:buClr>
              <a:buSzPts val="1800"/>
              <a:buNone/>
              <a:defRPr>
                <a:solidFill>
                  <a:srgbClr val="525050"/>
                </a:solidFill>
              </a:defRPr>
            </a:lvl4pPr>
            <a:lvl5pPr marL="2286000" lvl="4" indent="-228600" algn="l">
              <a:lnSpc>
                <a:spcPct val="90000"/>
              </a:lnSpc>
              <a:spcBef>
                <a:spcPts val="500"/>
              </a:spcBef>
              <a:spcAft>
                <a:spcPts val="0"/>
              </a:spcAft>
              <a:buClr>
                <a:srgbClr val="525050"/>
              </a:buClr>
              <a:buSzPts val="1600"/>
              <a:buNone/>
              <a:defRPr sz="1600">
                <a:solidFill>
                  <a:srgbClr val="52505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_Slide"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_Box_Only">
  <p:cSld name="Text_Box_Only">
    <p:spTree>
      <p:nvGrpSpPr>
        <p:cNvPr id="1" name="Shape 23"/>
        <p:cNvGrpSpPr/>
        <p:nvPr/>
      </p:nvGrpSpPr>
      <p:grpSpPr>
        <a:xfrm>
          <a:off x="0" y="0"/>
          <a:ext cx="0" cy="0"/>
          <a:chOff x="0" y="0"/>
          <a:chExt cx="0" cy="0"/>
        </a:xfrm>
      </p:grpSpPr>
      <p:sp>
        <p:nvSpPr>
          <p:cNvPr id="24" name="Google Shape;24;p19"/>
          <p:cNvSpPr txBox="1">
            <a:spLocks noGrp="1"/>
          </p:cNvSpPr>
          <p:nvPr>
            <p:ph type="body" idx="1"/>
          </p:nvPr>
        </p:nvSpPr>
        <p:spPr>
          <a:xfrm>
            <a:off x="266531" y="212956"/>
            <a:ext cx="11691690" cy="60191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lvl1pPr>
            <a:lvl2pPr marL="914400" lvl="1" indent="-228600" algn="l">
              <a:lnSpc>
                <a:spcPct val="90000"/>
              </a:lnSpc>
              <a:spcBef>
                <a:spcPts val="500"/>
              </a:spcBef>
              <a:spcAft>
                <a:spcPts val="0"/>
              </a:spcAft>
              <a:buClr>
                <a:srgbClr val="525050"/>
              </a:buClr>
              <a:buSzPts val="2200"/>
              <a:buNone/>
              <a:defRPr sz="2200"/>
            </a:lvl2pPr>
            <a:lvl3pPr marL="1371600" lvl="2" indent="-228600" algn="l">
              <a:lnSpc>
                <a:spcPct val="90000"/>
              </a:lnSpc>
              <a:spcBef>
                <a:spcPts val="500"/>
              </a:spcBef>
              <a:spcAft>
                <a:spcPts val="0"/>
              </a:spcAft>
              <a:buClr>
                <a:srgbClr val="525050"/>
              </a:buClr>
              <a:buSzPts val="20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mp;_Table">
  <p:cSld name="Title_&amp;_Table">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_Only">
  <p:cSld name="Table_Only">
    <p:spTree>
      <p:nvGrpSpPr>
        <p:cNvPr id="1" name="Shape 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mp;_Callout">
  <p:cSld name="Title_&amp;_Callout">
    <p:spTree>
      <p:nvGrpSpPr>
        <p:cNvPr id="1" name="Shape 28"/>
        <p:cNvGrpSpPr/>
        <p:nvPr/>
      </p:nvGrpSpPr>
      <p:grpSpPr>
        <a:xfrm>
          <a:off x="0" y="0"/>
          <a:ext cx="0" cy="0"/>
          <a:chOff x="0" y="0"/>
          <a:chExt cx="0" cy="0"/>
        </a:xfrm>
      </p:grpSpPr>
      <p:sp>
        <p:nvSpPr>
          <p:cNvPr id="29" name="Google Shape;29;p22"/>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2"/>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llout_Only">
  <p:cSld name="Callout_Only">
    <p:spTree>
      <p:nvGrpSpPr>
        <p:cNvPr id="1" name="Shape 32"/>
        <p:cNvGrpSpPr/>
        <p:nvPr/>
      </p:nvGrpSpPr>
      <p:grpSpPr>
        <a:xfrm>
          <a:off x="0" y="0"/>
          <a:ext cx="0" cy="0"/>
          <a:chOff x="0" y="0"/>
          <a:chExt cx="0" cy="0"/>
        </a:xfrm>
      </p:grpSpPr>
      <p:sp>
        <p:nvSpPr>
          <p:cNvPr id="33" name="Google Shape;33;p23"/>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amp;_Gloss_Box">
  <p:cSld name="Title_&amp;_Gloss_Box">
    <p:spTree>
      <p:nvGrpSpPr>
        <p:cNvPr id="1" name="Shape 35"/>
        <p:cNvGrpSpPr/>
        <p:nvPr/>
      </p:nvGrpSpPr>
      <p:grpSpPr>
        <a:xfrm>
          <a:off x="0" y="0"/>
          <a:ext cx="0" cy="0"/>
          <a:chOff x="0" y="0"/>
          <a:chExt cx="0" cy="0"/>
        </a:xfrm>
      </p:grpSpPr>
      <p:sp>
        <p:nvSpPr>
          <p:cNvPr id="36" name="Google Shape;36;p24"/>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25050"/>
              </a:buClr>
              <a:buSzPts val="3200"/>
              <a:buFont typeface="Century Gothic"/>
              <a:buNone/>
              <a:defRPr sz="3200" b="1" i="0" u="none" strike="noStrike" cap="none">
                <a:solidFill>
                  <a:srgbClr val="52505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body" idx="1"/>
          </p:nvPr>
        </p:nvSpPr>
        <p:spPr>
          <a:xfrm>
            <a:off x="0" y="5345542"/>
            <a:ext cx="4923570" cy="1154112"/>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20000"/>
              </a:lnSpc>
              <a:spcBef>
                <a:spcPts val="0"/>
              </a:spcBef>
              <a:spcAft>
                <a:spcPts val="0"/>
              </a:spcAft>
              <a:buClr>
                <a:srgbClr val="525050"/>
              </a:buClr>
              <a:buSzPct val="100000"/>
              <a:buNone/>
            </a:pPr>
            <a:r>
              <a:rPr lang="en-GB" sz="7200" b="0" i="0" u="none" strike="noStrike" dirty="0">
                <a:solidFill>
                  <a:srgbClr val="525050"/>
                </a:solidFill>
                <a:latin typeface="Century Gothic"/>
                <a:ea typeface="Century Gothic"/>
                <a:cs typeface="Century Gothic"/>
                <a:sym typeface="Century Gothic"/>
              </a:rPr>
              <a:t>Hilary Potter/ Rachel Hawkes / </a:t>
            </a:r>
            <a:br>
              <a:rPr lang="en-GB" sz="7200" b="0" i="0" u="none" strike="noStrike" dirty="0">
                <a:solidFill>
                  <a:srgbClr val="525050"/>
                </a:solidFill>
                <a:latin typeface="Century Gothic"/>
                <a:ea typeface="Century Gothic"/>
                <a:cs typeface="Century Gothic"/>
                <a:sym typeface="Century Gothic"/>
              </a:rPr>
            </a:br>
            <a:r>
              <a:rPr lang="en-GB" sz="7200" b="0" i="0" u="none" strike="noStrike" dirty="0">
                <a:solidFill>
                  <a:srgbClr val="525050"/>
                </a:solidFill>
                <a:latin typeface="Century Gothic"/>
                <a:ea typeface="Century Gothic"/>
                <a:cs typeface="Century Gothic"/>
                <a:sym typeface="Century Gothic"/>
              </a:rPr>
              <a:t>Heike </a:t>
            </a:r>
            <a:r>
              <a:rPr lang="en-GB" sz="7200" b="0" i="0" u="none" strike="noStrike" dirty="0" err="1">
                <a:solidFill>
                  <a:srgbClr val="525050"/>
                </a:solidFill>
                <a:latin typeface="Century Gothic"/>
                <a:ea typeface="Century Gothic"/>
                <a:cs typeface="Century Gothic"/>
                <a:sym typeface="Century Gothic"/>
              </a:rPr>
              <a:t>Krüsemann</a:t>
            </a:r>
            <a:endParaRPr dirty="0"/>
          </a:p>
          <a:p>
            <a:pPr marL="0" lvl="0" indent="0" algn="l" rtl="0">
              <a:lnSpc>
                <a:spcPct val="120000"/>
              </a:lnSpc>
              <a:spcBef>
                <a:spcPts val="0"/>
              </a:spcBef>
              <a:spcAft>
                <a:spcPts val="0"/>
              </a:spcAft>
              <a:buClr>
                <a:schemeClr val="lt1"/>
              </a:buClr>
              <a:buSzPct val="100000"/>
              <a:buNone/>
            </a:pPr>
            <a:r>
              <a:rPr lang="en-GB" sz="7200" b="0" dirty="0"/>
              <a:t>Artwork: Steve Clarke</a:t>
            </a:r>
            <a:endParaRPr dirty="0"/>
          </a:p>
          <a:p>
            <a:pPr marL="0" lvl="0" indent="0" algn="l" rtl="0">
              <a:lnSpc>
                <a:spcPct val="120000"/>
              </a:lnSpc>
              <a:spcBef>
                <a:spcPts val="0"/>
              </a:spcBef>
              <a:spcAft>
                <a:spcPts val="0"/>
              </a:spcAft>
              <a:buClr>
                <a:schemeClr val="lt1"/>
              </a:buClr>
              <a:buSzPct val="100000"/>
              <a:buNone/>
            </a:pPr>
            <a:endParaRPr sz="7200" b="0" dirty="0"/>
          </a:p>
          <a:p>
            <a:pPr marL="0" lvl="0" indent="0" algn="l" rtl="0">
              <a:lnSpc>
                <a:spcPct val="120000"/>
              </a:lnSpc>
              <a:spcBef>
                <a:spcPts val="0"/>
              </a:spcBef>
              <a:spcAft>
                <a:spcPts val="0"/>
              </a:spcAft>
              <a:buClr>
                <a:schemeClr val="lt1"/>
              </a:buClr>
              <a:buSzPct val="100000"/>
              <a:buNone/>
            </a:pPr>
            <a:r>
              <a:rPr lang="en-GB" sz="7200" b="0" dirty="0"/>
              <a:t>Date updated</a:t>
            </a:r>
            <a:r>
              <a:rPr lang="en-GB" sz="7200" b="0"/>
              <a:t>: 17/2/23</a:t>
            </a:r>
            <a:endParaRPr dirty="0"/>
          </a:p>
          <a:p>
            <a:pPr marL="0" lvl="0" indent="0" algn="l" rtl="0">
              <a:lnSpc>
                <a:spcPct val="90000"/>
              </a:lnSpc>
              <a:spcBef>
                <a:spcPts val="1000"/>
              </a:spcBef>
              <a:spcAft>
                <a:spcPts val="0"/>
              </a:spcAft>
              <a:buClr>
                <a:schemeClr val="lt1"/>
              </a:buClr>
              <a:buSzPct val="100000"/>
              <a:buNone/>
            </a:pPr>
            <a:br>
              <a:rPr lang="en-GB" dirty="0"/>
            </a:br>
            <a:endParaRPr dirty="0"/>
          </a:p>
        </p:txBody>
      </p:sp>
      <p:sp>
        <p:nvSpPr>
          <p:cNvPr id="70" name="Google Shape;70;p1"/>
          <p:cNvSpPr txBox="1">
            <a:spLocks noGrp="1"/>
          </p:cNvSpPr>
          <p:nvPr>
            <p:ph type="body" idx="2"/>
          </p:nvPr>
        </p:nvSpPr>
        <p:spPr>
          <a:xfrm>
            <a:off x="363538" y="2796466"/>
            <a:ext cx="4923570" cy="8445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dirty="0"/>
              <a:t>Y10 Term 1.1 Week 5 Lesson 2</a:t>
            </a:r>
            <a:endParaRPr dirty="0"/>
          </a:p>
        </p:txBody>
      </p:sp>
      <p:sp>
        <p:nvSpPr>
          <p:cNvPr id="71" name="Google Shape;71;p1"/>
          <p:cNvSpPr txBox="1">
            <a:spLocks noGrp="1"/>
          </p:cNvSpPr>
          <p:nvPr>
            <p:ph type="body" idx="3"/>
          </p:nvPr>
        </p:nvSpPr>
        <p:spPr>
          <a:xfrm>
            <a:off x="363538" y="1952625"/>
            <a:ext cx="7661110" cy="8445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D3C3C"/>
              </a:buClr>
              <a:buSzPts val="4950"/>
              <a:buNone/>
            </a:pPr>
            <a:r>
              <a:rPr lang="en-GB" sz="4950" b="1" i="0" u="none" strike="noStrike" dirty="0" err="1">
                <a:solidFill>
                  <a:srgbClr val="3D3C3C"/>
                </a:solidFill>
                <a:latin typeface="Century Gothic"/>
                <a:ea typeface="Century Gothic"/>
                <a:cs typeface="Century Gothic"/>
                <a:sym typeface="Century Gothic"/>
              </a:rPr>
              <a:t>Identität</a:t>
            </a:r>
            <a:r>
              <a:rPr lang="en-GB" sz="4950" b="1" i="0" u="none" strike="noStrike" dirty="0">
                <a:solidFill>
                  <a:srgbClr val="3D3C3C"/>
                </a:solidFill>
                <a:latin typeface="Century Gothic"/>
                <a:ea typeface="Century Gothic"/>
                <a:cs typeface="Century Gothic"/>
                <a:sym typeface="Century Gothic"/>
              </a:rPr>
              <a:t>: </a:t>
            </a:r>
            <a:r>
              <a:rPr lang="en-GB" sz="4950" b="1" i="0" u="none" strike="noStrike" dirty="0" err="1">
                <a:solidFill>
                  <a:srgbClr val="3D3C3C"/>
                </a:solidFill>
                <a:latin typeface="Century Gothic"/>
                <a:ea typeface="Century Gothic"/>
                <a:cs typeface="Century Gothic"/>
                <a:sym typeface="Century Gothic"/>
              </a:rPr>
              <a:t>falsche</a:t>
            </a:r>
            <a:r>
              <a:rPr lang="en-GB" sz="4950" b="1" i="0" u="none" strike="noStrike" dirty="0">
                <a:solidFill>
                  <a:srgbClr val="3D3C3C"/>
                </a:solidFill>
                <a:latin typeface="Century Gothic"/>
                <a:ea typeface="Century Gothic"/>
                <a:cs typeface="Century Gothic"/>
                <a:sym typeface="Century Gothic"/>
              </a:rPr>
              <a:t> Ideen </a:t>
            </a:r>
            <a:endParaRPr sz="4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0"/>
          <p:cNvSpPr txBox="1">
            <a:spLocks noGrp="1"/>
          </p:cNvSpPr>
          <p:nvPr>
            <p:ph type="title"/>
          </p:nvPr>
        </p:nvSpPr>
        <p:spPr>
          <a:xfrm>
            <a:off x="-1" y="213557"/>
            <a:ext cx="958487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dirty="0" err="1"/>
              <a:t>Partnerarbeit</a:t>
            </a:r>
            <a:r>
              <a:rPr lang="en-GB" dirty="0"/>
              <a:t> – Alman </a:t>
            </a:r>
            <a:r>
              <a:rPr lang="en-GB" dirty="0" err="1"/>
              <a:t>ist</a:t>
            </a:r>
            <a:r>
              <a:rPr lang="en-GB" dirty="0"/>
              <a:t> </a:t>
            </a:r>
            <a:r>
              <a:rPr lang="en-GB" dirty="0" err="1"/>
              <a:t>jemand</a:t>
            </a:r>
            <a:r>
              <a:rPr lang="en-GB" dirty="0"/>
              <a:t>, der…</a:t>
            </a:r>
            <a:endParaRPr dirty="0"/>
          </a:p>
        </p:txBody>
      </p:sp>
      <p:sp>
        <p:nvSpPr>
          <p:cNvPr id="474" name="Google Shape;474;p10"/>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25050"/>
              </a:buClr>
              <a:buSzPts val="2400"/>
              <a:buNone/>
            </a:pPr>
            <a:r>
              <a:rPr lang="en-GB"/>
              <a:t>Partner A						Partner B</a:t>
            </a:r>
            <a:endParaRPr/>
          </a:p>
        </p:txBody>
      </p:sp>
      <p:sp>
        <p:nvSpPr>
          <p:cNvPr id="475" name="Google Shape;475;p10"/>
          <p:cNvSpPr/>
          <p:nvPr/>
        </p:nvSpPr>
        <p:spPr>
          <a:xfrm>
            <a:off x="10655559" y="100755"/>
            <a:ext cx="1399592" cy="369362"/>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a:solidFill>
                  <a:srgbClr val="3D3C3C"/>
                </a:solidFill>
                <a:latin typeface="Century Gothic"/>
                <a:ea typeface="Century Gothic"/>
                <a:cs typeface="Century Gothic"/>
                <a:sym typeface="Century Gothic"/>
              </a:rPr>
              <a:t>sprechen</a:t>
            </a:r>
            <a:endParaRPr sz="2000" b="0" i="0" u="none" strike="noStrike" cap="none">
              <a:solidFill>
                <a:srgbClr val="3D3C3C"/>
              </a:solidFill>
              <a:latin typeface="Century Gothic"/>
              <a:ea typeface="Century Gothic"/>
              <a:cs typeface="Century Gothic"/>
              <a:sym typeface="Century Gothic"/>
            </a:endParaRPr>
          </a:p>
        </p:txBody>
      </p:sp>
      <p:pic>
        <p:nvPicPr>
          <p:cNvPr id="476" name="Google Shape;476;p10"/>
          <p:cNvPicPr preferRelativeResize="0"/>
          <p:nvPr/>
        </p:nvPicPr>
        <p:blipFill rotWithShape="1">
          <a:blip r:embed="rId4">
            <a:alphaModFix/>
          </a:blip>
          <a:srcRect/>
          <a:stretch/>
        </p:blipFill>
        <p:spPr>
          <a:xfrm>
            <a:off x="373063" y="1652339"/>
            <a:ext cx="3153215" cy="3553321"/>
          </a:xfrm>
          <a:prstGeom prst="rect">
            <a:avLst/>
          </a:prstGeom>
          <a:noFill/>
          <a:ln>
            <a:noFill/>
          </a:ln>
        </p:spPr>
      </p:pic>
      <p:pic>
        <p:nvPicPr>
          <p:cNvPr id="477" name="Google Shape;477;p10"/>
          <p:cNvPicPr preferRelativeResize="0"/>
          <p:nvPr/>
        </p:nvPicPr>
        <p:blipFill rotWithShape="1">
          <a:blip r:embed="rId5">
            <a:alphaModFix/>
          </a:blip>
          <a:srcRect/>
          <a:stretch/>
        </p:blipFill>
        <p:spPr>
          <a:xfrm>
            <a:off x="6817643" y="1652339"/>
            <a:ext cx="3096057" cy="34580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1"/>
          <p:cNvSpPr txBox="1">
            <a:spLocks noGrp="1"/>
          </p:cNvSpPr>
          <p:nvPr>
            <p:ph type="title"/>
          </p:nvPr>
        </p:nvSpPr>
        <p:spPr>
          <a:xfrm>
            <a:off x="-1" y="213557"/>
            <a:ext cx="9241971"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Drei starke Frauen – drei starke </a:t>
            </a:r>
            <a:r>
              <a:rPr lang="en-GB" u="sng"/>
              <a:t>Stimmen</a:t>
            </a:r>
            <a:endParaRPr/>
          </a:p>
        </p:txBody>
      </p:sp>
      <p:sp>
        <p:nvSpPr>
          <p:cNvPr id="484" name="Google Shape;484;p11"/>
          <p:cNvSpPr txBox="1"/>
          <p:nvPr/>
        </p:nvSpPr>
        <p:spPr>
          <a:xfrm>
            <a:off x="-1" y="891682"/>
            <a:ext cx="924197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u="sng">
                <a:solidFill>
                  <a:schemeClr val="dk1"/>
                </a:solidFill>
                <a:latin typeface="Century Gothic"/>
                <a:ea typeface="Century Gothic"/>
                <a:cs typeface="Century Gothic"/>
                <a:sym typeface="Century Gothic"/>
              </a:rPr>
              <a:t>Hier </a:t>
            </a:r>
            <a:r>
              <a:rPr lang="en-GB" sz="2200">
                <a:solidFill>
                  <a:schemeClr val="dk1"/>
                </a:solidFill>
                <a:latin typeface="Century Gothic"/>
                <a:ea typeface="Century Gothic"/>
                <a:cs typeface="Century Gothic"/>
                <a:sym typeface="Century Gothic"/>
              </a:rPr>
              <a:t>stellen wir drei deutsche Frauen vor, die die Welt </a:t>
            </a:r>
            <a:r>
              <a:rPr lang="en-GB" sz="2200" u="sng">
                <a:solidFill>
                  <a:schemeClr val="dk1"/>
                </a:solidFill>
                <a:latin typeface="Century Gothic"/>
                <a:ea typeface="Century Gothic"/>
                <a:cs typeface="Century Gothic"/>
                <a:sym typeface="Century Gothic"/>
              </a:rPr>
              <a:t>tief </a:t>
            </a:r>
            <a:r>
              <a:rPr lang="en-GB" sz="2200">
                <a:solidFill>
                  <a:schemeClr val="dk1"/>
                </a:solidFill>
                <a:latin typeface="Century Gothic"/>
                <a:ea typeface="Century Gothic"/>
                <a:cs typeface="Century Gothic"/>
                <a:sym typeface="Century Gothic"/>
              </a:rPr>
              <a:t>und </a:t>
            </a:r>
            <a:r>
              <a:rPr lang="en-GB" sz="2200" u="sng">
                <a:solidFill>
                  <a:schemeClr val="dk1"/>
                </a:solidFill>
                <a:latin typeface="Century Gothic"/>
                <a:ea typeface="Century Gothic"/>
                <a:cs typeface="Century Gothic"/>
                <a:sym typeface="Century Gothic"/>
              </a:rPr>
              <a:t>positiv</a:t>
            </a:r>
            <a:r>
              <a:rPr lang="en-GB" sz="2200">
                <a:solidFill>
                  <a:schemeClr val="dk1"/>
                </a:solidFill>
                <a:latin typeface="Century Gothic"/>
                <a:ea typeface="Century Gothic"/>
                <a:cs typeface="Century Gothic"/>
                <a:sym typeface="Century Gothic"/>
              </a:rPr>
              <a:t> </a:t>
            </a:r>
            <a:r>
              <a:rPr lang="en-GB" sz="2200" u="sng">
                <a:solidFill>
                  <a:schemeClr val="dk1"/>
                </a:solidFill>
                <a:latin typeface="Century Gothic"/>
                <a:ea typeface="Century Gothic"/>
                <a:cs typeface="Century Gothic"/>
                <a:sym typeface="Century Gothic"/>
              </a:rPr>
              <a:t>verändern</a:t>
            </a:r>
            <a:r>
              <a:rPr lang="en-GB" sz="2200">
                <a:solidFill>
                  <a:schemeClr val="dk1"/>
                </a:solidFill>
                <a:latin typeface="Century Gothic"/>
                <a:ea typeface="Century Gothic"/>
                <a:cs typeface="Century Gothic"/>
                <a:sym typeface="Century Gothic"/>
              </a:rPr>
              <a:t>.</a:t>
            </a:r>
            <a:endParaRPr sz="2200">
              <a:solidFill>
                <a:schemeClr val="dk1"/>
              </a:solidFill>
              <a:latin typeface="Century Gothic"/>
              <a:ea typeface="Century Gothic"/>
              <a:cs typeface="Century Gothic"/>
              <a:sym typeface="Century Gothic"/>
            </a:endParaRPr>
          </a:p>
        </p:txBody>
      </p:sp>
      <p:sp>
        <p:nvSpPr>
          <p:cNvPr id="485" name="Google Shape;485;p11"/>
          <p:cNvSpPr txBox="1"/>
          <p:nvPr/>
        </p:nvSpPr>
        <p:spPr>
          <a:xfrm>
            <a:off x="1557338" y="1661123"/>
            <a:ext cx="10634662"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Century Gothic"/>
                <a:ea typeface="Century Gothic"/>
                <a:cs typeface="Century Gothic"/>
                <a:sym typeface="Century Gothic"/>
              </a:rPr>
              <a:t>Es </a:t>
            </a:r>
            <a:r>
              <a:rPr lang="en-GB" sz="2000" dirty="0" err="1">
                <a:solidFill>
                  <a:schemeClr val="dk1"/>
                </a:solidFill>
                <a:latin typeface="Century Gothic"/>
                <a:ea typeface="Century Gothic"/>
                <a:cs typeface="Century Gothic"/>
                <a:sym typeface="Century Gothic"/>
              </a:rPr>
              <a:t>gibt</a:t>
            </a:r>
            <a:r>
              <a:rPr lang="en-GB" sz="2000" dirty="0">
                <a:solidFill>
                  <a:schemeClr val="dk1"/>
                </a:solidFill>
                <a:latin typeface="Century Gothic"/>
                <a:ea typeface="Century Gothic"/>
                <a:cs typeface="Century Gothic"/>
                <a:sym typeface="Century Gothic"/>
              </a:rPr>
              <a:t> </a:t>
            </a:r>
            <a:r>
              <a:rPr lang="en-GB" sz="2000" dirty="0" err="1">
                <a:solidFill>
                  <a:schemeClr val="dk1"/>
                </a:solidFill>
                <a:latin typeface="Century Gothic"/>
                <a:ea typeface="Century Gothic"/>
                <a:cs typeface="Century Gothic"/>
                <a:sym typeface="Century Gothic"/>
              </a:rPr>
              <a:t>viele</a:t>
            </a:r>
            <a:r>
              <a:rPr lang="en-GB" sz="2000" dirty="0">
                <a:solidFill>
                  <a:schemeClr val="dk1"/>
                </a:solidFill>
                <a:latin typeface="Century Gothic"/>
                <a:ea typeface="Century Gothic"/>
                <a:cs typeface="Century Gothic"/>
                <a:sym typeface="Century Gothic"/>
              </a:rPr>
              <a:t> </a:t>
            </a:r>
            <a:r>
              <a:rPr lang="en-GB" sz="2000" dirty="0" err="1">
                <a:solidFill>
                  <a:schemeClr val="dk1"/>
                </a:solidFill>
                <a:latin typeface="Century Gothic"/>
                <a:ea typeface="Century Gothic"/>
                <a:cs typeface="Century Gothic"/>
                <a:sym typeface="Century Gothic"/>
              </a:rPr>
              <a:t>Arbeiten</a:t>
            </a:r>
            <a:r>
              <a:rPr lang="en-GB" sz="2000" dirty="0">
                <a:solidFill>
                  <a:schemeClr val="dk1"/>
                </a:solidFill>
                <a:latin typeface="Century Gothic"/>
                <a:ea typeface="Century Gothic"/>
                <a:cs typeface="Century Gothic"/>
                <a:sym typeface="Century Gothic"/>
              </a:rPr>
              <a:t>, die Frau von Suttner in </a:t>
            </a:r>
            <a:r>
              <a:rPr lang="en-GB" sz="2000" dirty="0" err="1">
                <a:solidFill>
                  <a:schemeClr val="dk1"/>
                </a:solidFill>
                <a:latin typeface="Century Gothic"/>
                <a:ea typeface="Century Gothic"/>
                <a:cs typeface="Century Gothic"/>
                <a:sym typeface="Century Gothic"/>
              </a:rPr>
              <a:t>ihrem</a:t>
            </a:r>
            <a:r>
              <a:rPr lang="en-GB" sz="2000" dirty="0">
                <a:solidFill>
                  <a:schemeClr val="dk1"/>
                </a:solidFill>
                <a:latin typeface="Century Gothic"/>
                <a:ea typeface="Century Gothic"/>
                <a:cs typeface="Century Gothic"/>
                <a:sym typeface="Century Gothic"/>
              </a:rPr>
              <a:t> Leben </a:t>
            </a:r>
            <a:r>
              <a:rPr lang="en-GB" sz="2000" dirty="0" err="1">
                <a:solidFill>
                  <a:schemeClr val="dk1"/>
                </a:solidFill>
                <a:latin typeface="Century Gothic"/>
                <a:ea typeface="Century Gothic"/>
                <a:cs typeface="Century Gothic"/>
                <a:sym typeface="Century Gothic"/>
              </a:rPr>
              <a:t>macht</a:t>
            </a:r>
            <a:r>
              <a:rPr lang="en-GB" sz="2000" dirty="0">
                <a:solidFill>
                  <a:schemeClr val="dk1"/>
                </a:solidFill>
                <a:latin typeface="Century Gothic"/>
                <a:ea typeface="Century Gothic"/>
                <a:cs typeface="Century Gothic"/>
                <a:sym typeface="Century Gothic"/>
              </a:rPr>
              <a:t>. Sie </a:t>
            </a:r>
            <a:r>
              <a:rPr lang="en-GB" sz="2000" dirty="0" err="1">
                <a:solidFill>
                  <a:schemeClr val="dk1"/>
                </a:solidFill>
                <a:latin typeface="Century Gothic"/>
                <a:ea typeface="Century Gothic"/>
                <a:cs typeface="Century Gothic"/>
                <a:sym typeface="Century Gothic"/>
              </a:rPr>
              <a:t>arbeitet</a:t>
            </a:r>
            <a:r>
              <a:rPr lang="en-GB" sz="2000" dirty="0">
                <a:solidFill>
                  <a:schemeClr val="dk1"/>
                </a:solidFill>
                <a:latin typeface="Century Gothic"/>
                <a:ea typeface="Century Gothic"/>
                <a:cs typeface="Century Gothic"/>
                <a:sym typeface="Century Gothic"/>
              </a:rPr>
              <a:t> </a:t>
            </a:r>
            <a:r>
              <a:rPr lang="en-GB" sz="2000" dirty="0" err="1">
                <a:solidFill>
                  <a:schemeClr val="dk1"/>
                </a:solidFill>
                <a:latin typeface="Century Gothic"/>
                <a:ea typeface="Century Gothic"/>
                <a:cs typeface="Century Gothic"/>
                <a:sym typeface="Century Gothic"/>
              </a:rPr>
              <a:t>auch</a:t>
            </a:r>
            <a:r>
              <a:rPr lang="en-GB" sz="2000" dirty="0">
                <a:solidFill>
                  <a:schemeClr val="dk1"/>
                </a:solidFill>
                <a:latin typeface="Century Gothic"/>
                <a:ea typeface="Century Gothic"/>
                <a:cs typeface="Century Gothic"/>
                <a:sym typeface="Century Gothic"/>
              </a:rPr>
              <a:t> für Alfred Nobel, der von 1871 bis 1891 in Paris </a:t>
            </a:r>
            <a:r>
              <a:rPr lang="en-GB" sz="2000" dirty="0" err="1">
                <a:solidFill>
                  <a:schemeClr val="dk1"/>
                </a:solidFill>
                <a:latin typeface="Century Gothic"/>
                <a:ea typeface="Century Gothic"/>
                <a:cs typeface="Century Gothic"/>
                <a:sym typeface="Century Gothic"/>
              </a:rPr>
              <a:t>wohnt</a:t>
            </a:r>
            <a:r>
              <a:rPr lang="en-GB" sz="2000" dirty="0">
                <a:solidFill>
                  <a:schemeClr val="dk1"/>
                </a:solidFill>
                <a:latin typeface="Century Gothic"/>
                <a:ea typeface="Century Gothic"/>
                <a:cs typeface="Century Gothic"/>
                <a:sym typeface="Century Gothic"/>
              </a:rPr>
              <a:t>. Bertha </a:t>
            </a:r>
            <a:r>
              <a:rPr lang="en-GB" sz="2000" dirty="0" err="1">
                <a:solidFill>
                  <a:schemeClr val="dk1"/>
                </a:solidFill>
                <a:latin typeface="Century Gothic"/>
                <a:ea typeface="Century Gothic"/>
                <a:cs typeface="Century Gothic"/>
                <a:sym typeface="Century Gothic"/>
              </a:rPr>
              <a:t>wird</a:t>
            </a:r>
            <a:r>
              <a:rPr lang="en-GB" sz="2000" dirty="0">
                <a:solidFill>
                  <a:schemeClr val="dk1"/>
                </a:solidFill>
                <a:latin typeface="Century Gothic"/>
                <a:ea typeface="Century Gothic"/>
                <a:cs typeface="Century Gothic"/>
                <a:sym typeface="Century Gothic"/>
              </a:rPr>
              <a:t> </a:t>
            </a:r>
            <a:r>
              <a:rPr lang="en-GB" sz="2000" dirty="0" err="1">
                <a:solidFill>
                  <a:schemeClr val="dk1"/>
                </a:solidFill>
                <a:latin typeface="Century Gothic"/>
                <a:ea typeface="Century Gothic"/>
                <a:cs typeface="Century Gothic"/>
                <a:sym typeface="Century Gothic"/>
              </a:rPr>
              <a:t>aber</a:t>
            </a:r>
            <a:r>
              <a:rPr lang="en-GB" sz="2000" dirty="0">
                <a:solidFill>
                  <a:schemeClr val="dk1"/>
                </a:solidFill>
                <a:latin typeface="Century Gothic"/>
                <a:ea typeface="Century Gothic"/>
                <a:cs typeface="Century Gothic"/>
                <a:sym typeface="Century Gothic"/>
              </a:rPr>
              <a:t> </a:t>
            </a:r>
            <a:r>
              <a:rPr lang="en-GB" sz="2000" dirty="0" err="1">
                <a:solidFill>
                  <a:schemeClr val="dk1"/>
                </a:solidFill>
                <a:latin typeface="Century Gothic"/>
                <a:ea typeface="Century Gothic"/>
                <a:cs typeface="Century Gothic"/>
                <a:sym typeface="Century Gothic"/>
              </a:rPr>
              <a:t>berühmt</a:t>
            </a:r>
            <a:r>
              <a:rPr lang="en-GB" sz="2000" dirty="0">
                <a:solidFill>
                  <a:schemeClr val="dk1"/>
                </a:solidFill>
                <a:latin typeface="Century Gothic"/>
                <a:ea typeface="Century Gothic"/>
                <a:cs typeface="Century Gothic"/>
                <a:sym typeface="Century Gothic"/>
              </a:rPr>
              <a:t> </a:t>
            </a:r>
            <a:r>
              <a:rPr lang="en-GB" sz="2000" dirty="0" err="1">
                <a:solidFill>
                  <a:schemeClr val="dk1"/>
                </a:solidFill>
                <a:latin typeface="Century Gothic"/>
                <a:ea typeface="Century Gothic"/>
                <a:cs typeface="Century Gothic"/>
                <a:sym typeface="Century Gothic"/>
              </a:rPr>
              <a:t>durch</a:t>
            </a:r>
            <a:r>
              <a:rPr lang="en-GB" sz="2000" dirty="0">
                <a:solidFill>
                  <a:schemeClr val="dk1"/>
                </a:solidFill>
                <a:latin typeface="Century Gothic"/>
                <a:ea typeface="Century Gothic"/>
                <a:cs typeface="Century Gothic"/>
                <a:sym typeface="Century Gothic"/>
              </a:rPr>
              <a:t> die Artikel, die </a:t>
            </a:r>
            <a:r>
              <a:rPr lang="en-GB" sz="2000" dirty="0" err="1">
                <a:solidFill>
                  <a:schemeClr val="dk1"/>
                </a:solidFill>
                <a:latin typeface="Century Gothic"/>
                <a:ea typeface="Century Gothic"/>
                <a:cs typeface="Century Gothic"/>
                <a:sym typeface="Century Gothic"/>
              </a:rPr>
              <a:t>sie</a:t>
            </a:r>
            <a:r>
              <a:rPr lang="en-GB" sz="2000" dirty="0">
                <a:solidFill>
                  <a:schemeClr val="dk1"/>
                </a:solidFill>
                <a:latin typeface="Century Gothic"/>
                <a:ea typeface="Century Gothic"/>
                <a:cs typeface="Century Gothic"/>
                <a:sym typeface="Century Gothic"/>
              </a:rPr>
              <a:t> </a:t>
            </a:r>
            <a:r>
              <a:rPr lang="en-GB" sz="2000" dirty="0" err="1">
                <a:solidFill>
                  <a:schemeClr val="dk1"/>
                </a:solidFill>
                <a:latin typeface="Century Gothic"/>
                <a:ea typeface="Century Gothic"/>
                <a:cs typeface="Century Gothic"/>
                <a:sym typeface="Century Gothic"/>
              </a:rPr>
              <a:t>schreibt</a:t>
            </a:r>
            <a:r>
              <a:rPr lang="en-GB" sz="2000" dirty="0">
                <a:solidFill>
                  <a:schemeClr val="dk1"/>
                </a:solidFill>
                <a:latin typeface="Century Gothic"/>
                <a:ea typeface="Century Gothic"/>
                <a:cs typeface="Century Gothic"/>
                <a:sym typeface="Century Gothic"/>
              </a:rPr>
              <a:t>. 1905 </a:t>
            </a:r>
            <a:r>
              <a:rPr lang="en-GB" sz="2000" dirty="0" err="1">
                <a:solidFill>
                  <a:schemeClr val="dk1"/>
                </a:solidFill>
                <a:latin typeface="Century Gothic"/>
                <a:ea typeface="Century Gothic"/>
                <a:cs typeface="Century Gothic"/>
                <a:sym typeface="Century Gothic"/>
              </a:rPr>
              <a:t>wird</a:t>
            </a:r>
            <a:r>
              <a:rPr lang="en-GB" sz="2000" dirty="0">
                <a:solidFill>
                  <a:schemeClr val="dk1"/>
                </a:solidFill>
                <a:latin typeface="Century Gothic"/>
                <a:ea typeface="Century Gothic"/>
                <a:cs typeface="Century Gothic"/>
                <a:sym typeface="Century Gothic"/>
              </a:rPr>
              <a:t> Bertha die </a:t>
            </a:r>
            <a:r>
              <a:rPr lang="en-GB" sz="2000" dirty="0" err="1">
                <a:solidFill>
                  <a:schemeClr val="dk1"/>
                </a:solidFill>
                <a:latin typeface="Century Gothic"/>
                <a:ea typeface="Century Gothic"/>
                <a:cs typeface="Century Gothic"/>
                <a:sym typeface="Century Gothic"/>
              </a:rPr>
              <a:t>erste</a:t>
            </a:r>
            <a:r>
              <a:rPr lang="en-GB" sz="2000" dirty="0">
                <a:solidFill>
                  <a:schemeClr val="dk1"/>
                </a:solidFill>
                <a:latin typeface="Century Gothic"/>
                <a:ea typeface="Century Gothic"/>
                <a:cs typeface="Century Gothic"/>
                <a:sym typeface="Century Gothic"/>
              </a:rPr>
              <a:t> </a:t>
            </a:r>
            <a:r>
              <a:rPr lang="en-GB" sz="2000" u="sng" dirty="0">
                <a:solidFill>
                  <a:schemeClr val="dk1"/>
                </a:solidFill>
                <a:latin typeface="Century Gothic"/>
                <a:ea typeface="Century Gothic"/>
                <a:cs typeface="Century Gothic"/>
                <a:sym typeface="Century Gothic"/>
              </a:rPr>
              <a:t>Frau</a:t>
            </a:r>
            <a:r>
              <a:rPr lang="en-GB" sz="2000" dirty="0">
                <a:solidFill>
                  <a:schemeClr val="dk1"/>
                </a:solidFill>
                <a:latin typeface="Century Gothic"/>
                <a:ea typeface="Century Gothic"/>
                <a:cs typeface="Century Gothic"/>
                <a:sym typeface="Century Gothic"/>
              </a:rPr>
              <a:t>, die </a:t>
            </a:r>
            <a:r>
              <a:rPr lang="en-GB" sz="2000" dirty="0" err="1">
                <a:solidFill>
                  <a:schemeClr val="dk1"/>
                </a:solidFill>
                <a:latin typeface="Century Gothic"/>
                <a:ea typeface="Century Gothic"/>
                <a:cs typeface="Century Gothic"/>
                <a:sym typeface="Century Gothic"/>
              </a:rPr>
              <a:t>einen</a:t>
            </a:r>
            <a:r>
              <a:rPr lang="en-GB" sz="2000" dirty="0">
                <a:solidFill>
                  <a:schemeClr val="dk1"/>
                </a:solidFill>
                <a:latin typeface="Century Gothic"/>
                <a:ea typeface="Century Gothic"/>
                <a:cs typeface="Century Gothic"/>
                <a:sym typeface="Century Gothic"/>
              </a:rPr>
              <a:t> </a:t>
            </a:r>
            <a:r>
              <a:rPr lang="en-GB" sz="2000" dirty="0" err="1">
                <a:solidFill>
                  <a:schemeClr val="dk1"/>
                </a:solidFill>
                <a:latin typeface="Century Gothic"/>
                <a:ea typeface="Century Gothic"/>
                <a:cs typeface="Century Gothic"/>
                <a:sym typeface="Century Gothic"/>
              </a:rPr>
              <a:t>Friedensnobelpreis</a:t>
            </a:r>
            <a:r>
              <a:rPr lang="en-GB" sz="2000" dirty="0">
                <a:solidFill>
                  <a:schemeClr val="dk1"/>
                </a:solidFill>
                <a:latin typeface="Century Gothic"/>
                <a:ea typeface="Century Gothic"/>
                <a:cs typeface="Century Gothic"/>
                <a:sym typeface="Century Gothic"/>
              </a:rPr>
              <a:t> </a:t>
            </a:r>
            <a:r>
              <a:rPr lang="en-GB" sz="2000" u="sng" dirty="0" err="1">
                <a:solidFill>
                  <a:schemeClr val="dk1"/>
                </a:solidFill>
                <a:latin typeface="Century Gothic"/>
                <a:ea typeface="Century Gothic"/>
                <a:cs typeface="Century Gothic"/>
                <a:sym typeface="Century Gothic"/>
              </a:rPr>
              <a:t>bekommt</a:t>
            </a:r>
            <a:r>
              <a:rPr lang="en-GB" sz="2000" dirty="0">
                <a:solidFill>
                  <a:schemeClr val="dk1"/>
                </a:solidFill>
                <a:latin typeface="Century Gothic"/>
                <a:ea typeface="Century Gothic"/>
                <a:cs typeface="Century Gothic"/>
                <a:sym typeface="Century Gothic"/>
              </a:rPr>
              <a:t>!</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pic>
        <p:nvPicPr>
          <p:cNvPr id="486" name="Google Shape;486;p11"/>
          <p:cNvPicPr preferRelativeResize="0"/>
          <p:nvPr/>
        </p:nvPicPr>
        <p:blipFill rotWithShape="1">
          <a:blip r:embed="rId4">
            <a:alphaModFix/>
          </a:blip>
          <a:srcRect/>
          <a:stretch/>
        </p:blipFill>
        <p:spPr>
          <a:xfrm>
            <a:off x="10317843" y="3337310"/>
            <a:ext cx="1874157" cy="1340023"/>
          </a:xfrm>
          <a:prstGeom prst="rect">
            <a:avLst/>
          </a:prstGeom>
          <a:noFill/>
          <a:ln>
            <a:noFill/>
          </a:ln>
        </p:spPr>
      </p:pic>
      <p:sp>
        <p:nvSpPr>
          <p:cNvPr id="487" name="Google Shape;487;p11"/>
          <p:cNvSpPr txBox="1"/>
          <p:nvPr/>
        </p:nvSpPr>
        <p:spPr>
          <a:xfrm>
            <a:off x="244474" y="3429000"/>
            <a:ext cx="10444109"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entury Gothic"/>
                <a:ea typeface="Century Gothic"/>
                <a:cs typeface="Century Gothic"/>
                <a:sym typeface="Century Gothic"/>
              </a:rPr>
              <a:t>Frau Noether ist ein intelligentes Mädchen, das schon sehr früh extrem gut in Mathematik ist. Sie soll Englisch und Französisch studieren, die beide beliebte Fächer für Frauen sind. Sie hat dann aber einen </a:t>
            </a:r>
            <a:r>
              <a:rPr lang="en-GB" sz="2000" u="sng">
                <a:solidFill>
                  <a:schemeClr val="dk1"/>
                </a:solidFill>
                <a:latin typeface="Century Gothic"/>
                <a:ea typeface="Century Gothic"/>
                <a:cs typeface="Century Gothic"/>
                <a:sym typeface="Century Gothic"/>
              </a:rPr>
              <a:t>riesigen</a:t>
            </a:r>
            <a:r>
              <a:rPr lang="en-GB" sz="2000">
                <a:solidFill>
                  <a:schemeClr val="dk1"/>
                </a:solidFill>
                <a:latin typeface="Century Gothic"/>
                <a:ea typeface="Century Gothic"/>
                <a:cs typeface="Century Gothic"/>
                <a:sym typeface="Century Gothic"/>
              </a:rPr>
              <a:t> Erfolg mit ihrer Mathearbeit, die intelligent ist.</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488" name="Google Shape;488;p11"/>
          <p:cNvPicPr preferRelativeResize="0"/>
          <p:nvPr/>
        </p:nvPicPr>
        <p:blipFill rotWithShape="1">
          <a:blip r:embed="rId5">
            <a:alphaModFix/>
          </a:blip>
          <a:srcRect/>
          <a:stretch/>
        </p:blipFill>
        <p:spPr>
          <a:xfrm>
            <a:off x="244474" y="4796050"/>
            <a:ext cx="1155701" cy="1552974"/>
          </a:xfrm>
          <a:prstGeom prst="rect">
            <a:avLst/>
          </a:prstGeom>
          <a:noFill/>
          <a:ln>
            <a:noFill/>
          </a:ln>
        </p:spPr>
      </p:pic>
      <p:sp>
        <p:nvSpPr>
          <p:cNvPr id="489" name="Google Shape;489;p11"/>
          <p:cNvSpPr txBox="1"/>
          <p:nvPr/>
        </p:nvSpPr>
        <p:spPr>
          <a:xfrm>
            <a:off x="1845128" y="4985109"/>
            <a:ext cx="98134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chemeClr val="dk1"/>
                </a:solidFill>
                <a:latin typeface="Century Gothic"/>
                <a:ea typeface="Century Gothic"/>
                <a:cs typeface="Century Gothic"/>
                <a:sym typeface="Century Gothic"/>
              </a:rPr>
              <a:t>Frau</a:t>
            </a:r>
            <a:r>
              <a:rPr lang="en-GB" sz="2000">
                <a:solidFill>
                  <a:schemeClr val="dk1"/>
                </a:solidFill>
                <a:latin typeface="Century Gothic"/>
                <a:ea typeface="Century Gothic"/>
                <a:cs typeface="Century Gothic"/>
                <a:sym typeface="Century Gothic"/>
              </a:rPr>
              <a:t> Münter ist eine bekannte Malerin, die Farben liebt. Sie hat eine Gruppe von Freunden, die wie Gabriele auch alle Expressionisten sind. Der Name der Gruppe, der symbolisch ist, ist "der blaue Reiter". </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90" name="Google Shape;490;p11"/>
          <p:cNvSpPr/>
          <p:nvPr/>
        </p:nvSpPr>
        <p:spPr>
          <a:xfrm>
            <a:off x="1845129" y="3024554"/>
            <a:ext cx="5731328" cy="404446"/>
          </a:xfrm>
          <a:prstGeom prst="roundRect">
            <a:avLst>
              <a:gd name="adj" fmla="val 16667"/>
            </a:avLst>
          </a:prstGeom>
          <a:solidFill>
            <a:srgbClr val="3D3C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accent6"/>
                </a:solidFill>
                <a:latin typeface="Century Gothic"/>
                <a:ea typeface="Century Gothic"/>
                <a:cs typeface="Century Gothic"/>
                <a:sym typeface="Century Gothic"/>
              </a:rPr>
              <a:t>der Friedensnobelpreis – Nobel peace prize</a:t>
            </a:r>
            <a:endParaRPr/>
          </a:p>
        </p:txBody>
      </p:sp>
      <p:sp>
        <p:nvSpPr>
          <p:cNvPr id="491" name="Google Shape;491;p11"/>
          <p:cNvSpPr txBox="1"/>
          <p:nvPr/>
        </p:nvSpPr>
        <p:spPr>
          <a:xfrm>
            <a:off x="8390638" y="5641138"/>
            <a:ext cx="3712913" cy="707886"/>
          </a:xfrm>
          <a:prstGeom prst="rect">
            <a:avLst/>
          </a:prstGeom>
          <a:solidFill>
            <a:srgbClr val="3D3C3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die Malerin – female painter</a:t>
            </a:r>
            <a:endParaRPr/>
          </a:p>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der Reiter – rider </a:t>
            </a:r>
            <a:endParaRPr/>
          </a:p>
        </p:txBody>
      </p:sp>
      <p:pic>
        <p:nvPicPr>
          <p:cNvPr id="492" name="Google Shape;492;p11" descr="Gráficos vectoriales gratis de Whatsapp"/>
          <p:cNvPicPr preferRelativeResize="0"/>
          <p:nvPr/>
        </p:nvPicPr>
        <p:blipFill rotWithShape="1">
          <a:blip r:embed="rId6">
            <a:alphaModFix/>
          </a:blip>
          <a:srcRect b="68642"/>
          <a:stretch/>
        </p:blipFill>
        <p:spPr>
          <a:xfrm>
            <a:off x="8390639" y="100654"/>
            <a:ext cx="3744479" cy="1367785"/>
          </a:xfrm>
          <a:prstGeom prst="rect">
            <a:avLst/>
          </a:prstGeom>
          <a:noFill/>
          <a:ln>
            <a:noFill/>
          </a:ln>
        </p:spPr>
      </p:pic>
      <p:sp>
        <p:nvSpPr>
          <p:cNvPr id="493" name="Google Shape;493;p11"/>
          <p:cNvSpPr/>
          <p:nvPr/>
        </p:nvSpPr>
        <p:spPr>
          <a:xfrm>
            <a:off x="8390639" y="766999"/>
            <a:ext cx="3744479" cy="726154"/>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4" name="Google Shape;494;p11"/>
          <p:cNvSpPr/>
          <p:nvPr/>
        </p:nvSpPr>
        <p:spPr>
          <a:xfrm>
            <a:off x="8390639" y="794236"/>
            <a:ext cx="3717921" cy="638931"/>
          </a:xfrm>
          <a:prstGeom prst="roundRect">
            <a:avLst>
              <a:gd name="adj" fmla="val 16667"/>
            </a:avLst>
          </a:prstGeom>
          <a:solidFill>
            <a:schemeClr val="lt2"/>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lt1"/>
                </a:solidFill>
                <a:latin typeface="Century Gothic"/>
                <a:ea typeface="Century Gothic"/>
                <a:cs typeface="Century Gothic"/>
                <a:sym typeface="Century Gothic"/>
              </a:rPr>
              <a:t>Hier ist etwas über drei deutsche Frauen! ☺</a:t>
            </a:r>
            <a:endParaRPr sz="2000">
              <a:solidFill>
                <a:schemeClr val="lt1"/>
              </a:solidFill>
              <a:latin typeface="Century Gothic"/>
              <a:ea typeface="Century Gothic"/>
              <a:cs typeface="Century Gothic"/>
              <a:sym typeface="Century Gothic"/>
            </a:endParaRPr>
          </a:p>
        </p:txBody>
      </p:sp>
      <p:grpSp>
        <p:nvGrpSpPr>
          <p:cNvPr id="495" name="Google Shape;495;p11"/>
          <p:cNvGrpSpPr/>
          <p:nvPr/>
        </p:nvGrpSpPr>
        <p:grpSpPr>
          <a:xfrm>
            <a:off x="11585708" y="948387"/>
            <a:ext cx="357421" cy="330628"/>
            <a:chOff x="-677996" y="3286857"/>
            <a:chExt cx="357421" cy="330628"/>
          </a:xfrm>
        </p:grpSpPr>
        <p:sp>
          <p:nvSpPr>
            <p:cNvPr id="496" name="Google Shape;496;p11"/>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97" name="Google Shape;497;p11" descr="Shape, circle&#10;&#10;Description automatically generated"/>
            <p:cNvPicPr preferRelativeResize="0"/>
            <p:nvPr/>
          </p:nvPicPr>
          <p:blipFill rotWithShape="1">
            <a:blip r:embed="rId7">
              <a:alphaModFix/>
            </a:blip>
            <a:srcRect l="22533" t="86135" r="20490"/>
            <a:stretch/>
          </p:blipFill>
          <p:spPr>
            <a:xfrm>
              <a:off x="-598704" y="3571765"/>
              <a:ext cx="200498" cy="45720"/>
            </a:xfrm>
            <a:prstGeom prst="rect">
              <a:avLst/>
            </a:prstGeom>
            <a:noFill/>
            <a:ln>
              <a:noFill/>
            </a:ln>
          </p:spPr>
        </p:pic>
        <p:pic>
          <p:nvPicPr>
            <p:cNvPr id="498" name="Google Shape;498;p11" descr="A picture containing text&#10;&#10;Description automatically generated"/>
            <p:cNvPicPr preferRelativeResize="0"/>
            <p:nvPr/>
          </p:nvPicPr>
          <p:blipFill rotWithShape="1">
            <a:blip r:embed="rId8">
              <a:alphaModFix/>
            </a:blip>
            <a:srcRect b="63546"/>
            <a:stretch/>
          </p:blipFill>
          <p:spPr>
            <a:xfrm>
              <a:off x="-677996" y="3302045"/>
              <a:ext cx="324889" cy="276328"/>
            </a:xfrm>
            <a:prstGeom prst="rect">
              <a:avLst/>
            </a:prstGeom>
            <a:noFill/>
            <a:ln>
              <a:noFill/>
            </a:ln>
          </p:spPr>
        </p:pic>
      </p:grpSp>
      <p:sp>
        <p:nvSpPr>
          <p:cNvPr id="499" name="Google Shape;499;p11"/>
          <p:cNvSpPr/>
          <p:nvPr/>
        </p:nvSpPr>
        <p:spPr>
          <a:xfrm>
            <a:off x="11093115" y="63816"/>
            <a:ext cx="957371" cy="34525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pic>
        <p:nvPicPr>
          <p:cNvPr id="500" name="Google Shape;500;p11"/>
          <p:cNvPicPr preferRelativeResize="0"/>
          <p:nvPr/>
        </p:nvPicPr>
        <p:blipFill rotWithShape="1">
          <a:blip r:embed="rId9">
            <a:alphaModFix/>
          </a:blip>
          <a:srcRect/>
          <a:stretch/>
        </p:blipFill>
        <p:spPr>
          <a:xfrm>
            <a:off x="53921" y="1600056"/>
            <a:ext cx="1387872" cy="1962848"/>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2"/>
          <p:cNvSpPr txBox="1">
            <a:spLocks noGrp="1"/>
          </p:cNvSpPr>
          <p:nvPr>
            <p:ph type="title"/>
          </p:nvPr>
        </p:nvSpPr>
        <p:spPr>
          <a:xfrm>
            <a:off x="-1" y="213557"/>
            <a:ext cx="9241971"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Drei starke Frauen – drei starke </a:t>
            </a:r>
            <a:r>
              <a:rPr lang="en-GB" u="sng"/>
              <a:t>Stimmen</a:t>
            </a:r>
            <a:endParaRPr/>
          </a:p>
        </p:txBody>
      </p:sp>
      <p:sp>
        <p:nvSpPr>
          <p:cNvPr id="507" name="Google Shape;507;p12"/>
          <p:cNvSpPr txBox="1"/>
          <p:nvPr/>
        </p:nvSpPr>
        <p:spPr>
          <a:xfrm>
            <a:off x="-1" y="891682"/>
            <a:ext cx="924197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u="sng">
                <a:solidFill>
                  <a:schemeClr val="dk1"/>
                </a:solidFill>
                <a:latin typeface="Century Gothic"/>
                <a:ea typeface="Century Gothic"/>
                <a:cs typeface="Century Gothic"/>
                <a:sym typeface="Century Gothic"/>
              </a:rPr>
              <a:t>Hier </a:t>
            </a:r>
            <a:r>
              <a:rPr lang="en-GB" sz="2200">
                <a:solidFill>
                  <a:schemeClr val="dk1"/>
                </a:solidFill>
                <a:latin typeface="Century Gothic"/>
                <a:ea typeface="Century Gothic"/>
                <a:cs typeface="Century Gothic"/>
                <a:sym typeface="Century Gothic"/>
              </a:rPr>
              <a:t>stellen wir drei deutsche Frauen vor, die die Welt </a:t>
            </a:r>
            <a:r>
              <a:rPr lang="en-GB" sz="2200" u="sng">
                <a:solidFill>
                  <a:schemeClr val="dk1"/>
                </a:solidFill>
                <a:latin typeface="Century Gothic"/>
                <a:ea typeface="Century Gothic"/>
                <a:cs typeface="Century Gothic"/>
                <a:sym typeface="Century Gothic"/>
              </a:rPr>
              <a:t>tief </a:t>
            </a:r>
            <a:r>
              <a:rPr lang="en-GB" sz="2200">
                <a:solidFill>
                  <a:schemeClr val="dk1"/>
                </a:solidFill>
                <a:latin typeface="Century Gothic"/>
                <a:ea typeface="Century Gothic"/>
                <a:cs typeface="Century Gothic"/>
                <a:sym typeface="Century Gothic"/>
              </a:rPr>
              <a:t>und </a:t>
            </a:r>
            <a:r>
              <a:rPr lang="en-GB" sz="2200" u="sng">
                <a:solidFill>
                  <a:schemeClr val="dk1"/>
                </a:solidFill>
                <a:latin typeface="Century Gothic"/>
                <a:ea typeface="Century Gothic"/>
                <a:cs typeface="Century Gothic"/>
                <a:sym typeface="Century Gothic"/>
              </a:rPr>
              <a:t>positiv</a:t>
            </a:r>
            <a:r>
              <a:rPr lang="en-GB" sz="2200">
                <a:solidFill>
                  <a:schemeClr val="dk1"/>
                </a:solidFill>
                <a:latin typeface="Century Gothic"/>
                <a:ea typeface="Century Gothic"/>
                <a:cs typeface="Century Gothic"/>
                <a:sym typeface="Century Gothic"/>
              </a:rPr>
              <a:t> </a:t>
            </a:r>
            <a:r>
              <a:rPr lang="en-GB" sz="2200" u="sng">
                <a:solidFill>
                  <a:schemeClr val="dk1"/>
                </a:solidFill>
                <a:latin typeface="Century Gothic"/>
                <a:ea typeface="Century Gothic"/>
                <a:cs typeface="Century Gothic"/>
                <a:sym typeface="Century Gothic"/>
              </a:rPr>
              <a:t>verändert haben</a:t>
            </a:r>
            <a:r>
              <a:rPr lang="en-GB" sz="2200">
                <a:solidFill>
                  <a:schemeClr val="dk1"/>
                </a:solidFill>
                <a:latin typeface="Century Gothic"/>
                <a:ea typeface="Century Gothic"/>
                <a:cs typeface="Century Gothic"/>
                <a:sym typeface="Century Gothic"/>
              </a:rPr>
              <a:t>.</a:t>
            </a:r>
            <a:endParaRPr sz="2200">
              <a:solidFill>
                <a:schemeClr val="dk1"/>
              </a:solidFill>
              <a:latin typeface="Century Gothic"/>
              <a:ea typeface="Century Gothic"/>
              <a:cs typeface="Century Gothic"/>
              <a:sym typeface="Century Gothic"/>
            </a:endParaRPr>
          </a:p>
        </p:txBody>
      </p:sp>
      <p:sp>
        <p:nvSpPr>
          <p:cNvPr id="508" name="Google Shape;508;p12"/>
          <p:cNvSpPr txBox="1"/>
          <p:nvPr/>
        </p:nvSpPr>
        <p:spPr>
          <a:xfrm>
            <a:off x="1557338" y="1661123"/>
            <a:ext cx="10634662"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entury Gothic"/>
                <a:ea typeface="Century Gothic"/>
                <a:cs typeface="Century Gothic"/>
                <a:sym typeface="Century Gothic"/>
              </a:rPr>
              <a:t>Es </a:t>
            </a:r>
            <a:r>
              <a:rPr lang="en-GB" sz="2000" b="1">
                <a:solidFill>
                  <a:schemeClr val="dk1"/>
                </a:solidFill>
                <a:latin typeface="Century Gothic"/>
                <a:ea typeface="Century Gothic"/>
                <a:cs typeface="Century Gothic"/>
                <a:sym typeface="Century Gothic"/>
              </a:rPr>
              <a:t>gab</a:t>
            </a:r>
            <a:r>
              <a:rPr lang="en-GB" sz="2000">
                <a:solidFill>
                  <a:schemeClr val="dk1"/>
                </a:solidFill>
                <a:latin typeface="Century Gothic"/>
                <a:ea typeface="Century Gothic"/>
                <a:cs typeface="Century Gothic"/>
                <a:sym typeface="Century Gothic"/>
              </a:rPr>
              <a:t> verschiedene Arbeiten, die Frau von Suttner in ihrem Leben </a:t>
            </a:r>
            <a:r>
              <a:rPr lang="en-GB" sz="2000" b="1">
                <a:solidFill>
                  <a:schemeClr val="dk1"/>
                </a:solidFill>
                <a:latin typeface="Century Gothic"/>
                <a:ea typeface="Century Gothic"/>
                <a:cs typeface="Century Gothic"/>
                <a:sym typeface="Century Gothic"/>
              </a:rPr>
              <a:t>machte</a:t>
            </a:r>
            <a:r>
              <a:rPr lang="en-GB" sz="2000">
                <a:solidFill>
                  <a:schemeClr val="dk1"/>
                </a:solidFill>
                <a:latin typeface="Century Gothic"/>
                <a:ea typeface="Century Gothic"/>
                <a:cs typeface="Century Gothic"/>
                <a:sym typeface="Century Gothic"/>
              </a:rPr>
              <a:t>. Sie </a:t>
            </a:r>
            <a:r>
              <a:rPr lang="en-GB" sz="2000" b="1">
                <a:solidFill>
                  <a:schemeClr val="dk1"/>
                </a:solidFill>
                <a:latin typeface="Century Gothic"/>
                <a:ea typeface="Century Gothic"/>
                <a:cs typeface="Century Gothic"/>
                <a:sym typeface="Century Gothic"/>
              </a:rPr>
              <a:t>arbeitete</a:t>
            </a:r>
            <a:r>
              <a:rPr lang="en-GB" sz="2000">
                <a:solidFill>
                  <a:schemeClr val="dk1"/>
                </a:solidFill>
                <a:latin typeface="Century Gothic"/>
                <a:ea typeface="Century Gothic"/>
                <a:cs typeface="Century Gothic"/>
                <a:sym typeface="Century Gothic"/>
              </a:rPr>
              <a:t> auch für Alfred Nobel, der von 1871 bis 1891 in Paris </a:t>
            </a:r>
            <a:r>
              <a:rPr lang="en-GB" sz="2000" b="1">
                <a:solidFill>
                  <a:schemeClr val="dk1"/>
                </a:solidFill>
                <a:latin typeface="Century Gothic"/>
                <a:ea typeface="Century Gothic"/>
                <a:cs typeface="Century Gothic"/>
                <a:sym typeface="Century Gothic"/>
              </a:rPr>
              <a:t>wohnte</a:t>
            </a:r>
            <a:r>
              <a:rPr lang="en-GB" sz="2000">
                <a:solidFill>
                  <a:schemeClr val="dk1"/>
                </a:solidFill>
                <a:latin typeface="Century Gothic"/>
                <a:ea typeface="Century Gothic"/>
                <a:cs typeface="Century Gothic"/>
                <a:sym typeface="Century Gothic"/>
              </a:rPr>
              <a:t>. Bertha </a:t>
            </a:r>
            <a:r>
              <a:rPr lang="en-GB" sz="2000" b="1">
                <a:solidFill>
                  <a:schemeClr val="dk1"/>
                </a:solidFill>
                <a:latin typeface="Century Gothic"/>
                <a:ea typeface="Century Gothic"/>
                <a:cs typeface="Century Gothic"/>
                <a:sym typeface="Century Gothic"/>
              </a:rPr>
              <a:t>wurde</a:t>
            </a:r>
            <a:r>
              <a:rPr lang="en-GB" sz="2000">
                <a:solidFill>
                  <a:schemeClr val="dk1"/>
                </a:solidFill>
                <a:latin typeface="Century Gothic"/>
                <a:ea typeface="Century Gothic"/>
                <a:cs typeface="Century Gothic"/>
                <a:sym typeface="Century Gothic"/>
              </a:rPr>
              <a:t> aber berühmt durch die Artikel, die sie </a:t>
            </a:r>
            <a:r>
              <a:rPr lang="en-GB" sz="2000" b="1">
                <a:solidFill>
                  <a:schemeClr val="dk1"/>
                </a:solidFill>
                <a:latin typeface="Century Gothic"/>
                <a:ea typeface="Century Gothic"/>
                <a:cs typeface="Century Gothic"/>
                <a:sym typeface="Century Gothic"/>
              </a:rPr>
              <a:t>schrieb</a:t>
            </a:r>
            <a:r>
              <a:rPr lang="en-GB" sz="2000">
                <a:solidFill>
                  <a:schemeClr val="dk1"/>
                </a:solidFill>
                <a:latin typeface="Century Gothic"/>
                <a:ea typeface="Century Gothic"/>
                <a:cs typeface="Century Gothic"/>
                <a:sym typeface="Century Gothic"/>
              </a:rPr>
              <a:t>.  Schließlich </a:t>
            </a:r>
            <a:r>
              <a:rPr lang="en-GB" sz="2000" b="1">
                <a:solidFill>
                  <a:schemeClr val="dk1"/>
                </a:solidFill>
                <a:latin typeface="Century Gothic"/>
                <a:ea typeface="Century Gothic"/>
                <a:cs typeface="Century Gothic"/>
                <a:sym typeface="Century Gothic"/>
              </a:rPr>
              <a:t>wurde</a:t>
            </a:r>
            <a:r>
              <a:rPr lang="en-GB" sz="2000">
                <a:solidFill>
                  <a:schemeClr val="dk1"/>
                </a:solidFill>
                <a:latin typeface="Century Gothic"/>
                <a:ea typeface="Century Gothic"/>
                <a:cs typeface="Century Gothic"/>
                <a:sym typeface="Century Gothic"/>
              </a:rPr>
              <a:t> sie 1905 zur ersten </a:t>
            </a:r>
            <a:r>
              <a:rPr lang="en-GB" sz="2000" u="sng">
                <a:solidFill>
                  <a:schemeClr val="dk1"/>
                </a:solidFill>
                <a:latin typeface="Century Gothic"/>
                <a:ea typeface="Century Gothic"/>
                <a:cs typeface="Century Gothic"/>
                <a:sym typeface="Century Gothic"/>
              </a:rPr>
              <a:t>Frau</a:t>
            </a:r>
            <a:r>
              <a:rPr lang="en-GB" sz="2000">
                <a:solidFill>
                  <a:schemeClr val="dk1"/>
                </a:solidFill>
                <a:latin typeface="Century Gothic"/>
                <a:ea typeface="Century Gothic"/>
                <a:cs typeface="Century Gothic"/>
                <a:sym typeface="Century Gothic"/>
              </a:rPr>
              <a:t>, die einen Friedensnobelpreis* </a:t>
            </a:r>
            <a:r>
              <a:rPr lang="en-GB" sz="2000" b="1" u="sng">
                <a:solidFill>
                  <a:schemeClr val="dk1"/>
                </a:solidFill>
                <a:latin typeface="Century Gothic"/>
                <a:ea typeface="Century Gothic"/>
                <a:cs typeface="Century Gothic"/>
                <a:sym typeface="Century Gothic"/>
              </a:rPr>
              <a:t>bekam</a:t>
            </a:r>
            <a:r>
              <a:rPr lang="en-GB" sz="2000">
                <a:solidFill>
                  <a:schemeClr val="dk1"/>
                </a:solidFill>
                <a:latin typeface="Century Gothic"/>
                <a:ea typeface="Century Gothic"/>
                <a:cs typeface="Century Gothic"/>
                <a:sym typeface="Century Gothic"/>
              </a:rPr>
              <a:t>!</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pic>
        <p:nvPicPr>
          <p:cNvPr id="509" name="Google Shape;509;p12"/>
          <p:cNvPicPr preferRelativeResize="0"/>
          <p:nvPr/>
        </p:nvPicPr>
        <p:blipFill rotWithShape="1">
          <a:blip r:embed="rId4">
            <a:alphaModFix/>
          </a:blip>
          <a:srcRect/>
          <a:stretch/>
        </p:blipFill>
        <p:spPr>
          <a:xfrm>
            <a:off x="10317843" y="3337310"/>
            <a:ext cx="1874157" cy="1340023"/>
          </a:xfrm>
          <a:prstGeom prst="rect">
            <a:avLst/>
          </a:prstGeom>
          <a:noFill/>
          <a:ln>
            <a:noFill/>
          </a:ln>
        </p:spPr>
      </p:pic>
      <p:sp>
        <p:nvSpPr>
          <p:cNvPr id="510" name="Google Shape;510;p12"/>
          <p:cNvSpPr txBox="1"/>
          <p:nvPr/>
        </p:nvSpPr>
        <p:spPr>
          <a:xfrm>
            <a:off x="244474" y="3429000"/>
            <a:ext cx="10444109"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entury Gothic"/>
                <a:ea typeface="Century Gothic"/>
                <a:cs typeface="Century Gothic"/>
                <a:sym typeface="Century Gothic"/>
              </a:rPr>
              <a:t>Frau Noether </a:t>
            </a:r>
            <a:r>
              <a:rPr lang="en-GB" sz="2000" b="1">
                <a:solidFill>
                  <a:schemeClr val="dk1"/>
                </a:solidFill>
                <a:latin typeface="Century Gothic"/>
                <a:ea typeface="Century Gothic"/>
                <a:cs typeface="Century Gothic"/>
                <a:sym typeface="Century Gothic"/>
              </a:rPr>
              <a:t>war</a:t>
            </a:r>
            <a:r>
              <a:rPr lang="en-GB" sz="2000">
                <a:solidFill>
                  <a:schemeClr val="dk1"/>
                </a:solidFill>
                <a:latin typeface="Century Gothic"/>
                <a:ea typeface="Century Gothic"/>
                <a:cs typeface="Century Gothic"/>
                <a:sym typeface="Century Gothic"/>
              </a:rPr>
              <a:t> ein intelligentes Mädchen, das schon sehr früh extrem gut in Mathematik </a:t>
            </a:r>
            <a:r>
              <a:rPr lang="en-GB" sz="2000" b="1">
                <a:solidFill>
                  <a:schemeClr val="dk1"/>
                </a:solidFill>
                <a:latin typeface="Century Gothic"/>
                <a:ea typeface="Century Gothic"/>
                <a:cs typeface="Century Gothic"/>
                <a:sym typeface="Century Gothic"/>
              </a:rPr>
              <a:t>war</a:t>
            </a:r>
            <a:r>
              <a:rPr lang="en-GB" sz="2000">
                <a:solidFill>
                  <a:schemeClr val="dk1"/>
                </a:solidFill>
                <a:latin typeface="Century Gothic"/>
                <a:ea typeface="Century Gothic"/>
                <a:cs typeface="Century Gothic"/>
                <a:sym typeface="Century Gothic"/>
              </a:rPr>
              <a:t>. Sie </a:t>
            </a:r>
            <a:r>
              <a:rPr lang="en-GB" sz="2000" b="1">
                <a:solidFill>
                  <a:schemeClr val="dk1"/>
                </a:solidFill>
                <a:latin typeface="Century Gothic"/>
                <a:ea typeface="Century Gothic"/>
                <a:cs typeface="Century Gothic"/>
                <a:sym typeface="Century Gothic"/>
              </a:rPr>
              <a:t>sollte</a:t>
            </a:r>
            <a:r>
              <a:rPr lang="en-GB" sz="2000">
                <a:solidFill>
                  <a:schemeClr val="dk1"/>
                </a:solidFill>
                <a:latin typeface="Century Gothic"/>
                <a:ea typeface="Century Gothic"/>
                <a:cs typeface="Century Gothic"/>
                <a:sym typeface="Century Gothic"/>
              </a:rPr>
              <a:t> Englisch und Französisch studieren, die beide beliebte Fächer für Frauen </a:t>
            </a:r>
            <a:r>
              <a:rPr lang="en-GB" sz="2000" b="1">
                <a:solidFill>
                  <a:schemeClr val="dk1"/>
                </a:solidFill>
                <a:latin typeface="Century Gothic"/>
                <a:ea typeface="Century Gothic"/>
                <a:cs typeface="Century Gothic"/>
                <a:sym typeface="Century Gothic"/>
              </a:rPr>
              <a:t>waren</a:t>
            </a:r>
            <a:r>
              <a:rPr lang="en-GB" sz="2000">
                <a:solidFill>
                  <a:schemeClr val="dk1"/>
                </a:solidFill>
                <a:latin typeface="Century Gothic"/>
                <a:ea typeface="Century Gothic"/>
                <a:cs typeface="Century Gothic"/>
                <a:sym typeface="Century Gothic"/>
              </a:rPr>
              <a:t>. Sie </a:t>
            </a:r>
            <a:r>
              <a:rPr lang="en-GB" sz="2000" b="1">
                <a:solidFill>
                  <a:schemeClr val="dk1"/>
                </a:solidFill>
                <a:latin typeface="Century Gothic"/>
                <a:ea typeface="Century Gothic"/>
                <a:cs typeface="Century Gothic"/>
                <a:sym typeface="Century Gothic"/>
              </a:rPr>
              <a:t>hatte </a:t>
            </a:r>
            <a:r>
              <a:rPr lang="en-GB" sz="2000">
                <a:solidFill>
                  <a:schemeClr val="dk1"/>
                </a:solidFill>
                <a:latin typeface="Century Gothic"/>
                <a:ea typeface="Century Gothic"/>
                <a:cs typeface="Century Gothic"/>
                <a:sym typeface="Century Gothic"/>
              </a:rPr>
              <a:t>dann aber einen </a:t>
            </a:r>
            <a:r>
              <a:rPr lang="en-GB" sz="2000" u="sng">
                <a:solidFill>
                  <a:schemeClr val="dk1"/>
                </a:solidFill>
                <a:latin typeface="Century Gothic"/>
                <a:ea typeface="Century Gothic"/>
                <a:cs typeface="Century Gothic"/>
                <a:sym typeface="Century Gothic"/>
              </a:rPr>
              <a:t>riesigen</a:t>
            </a:r>
            <a:r>
              <a:rPr lang="en-GB" sz="2000">
                <a:solidFill>
                  <a:schemeClr val="dk1"/>
                </a:solidFill>
                <a:latin typeface="Century Gothic"/>
                <a:ea typeface="Century Gothic"/>
                <a:cs typeface="Century Gothic"/>
                <a:sym typeface="Century Gothic"/>
              </a:rPr>
              <a:t> Erfolg mit ihrer Mathearbeit, die intelligent </a:t>
            </a:r>
            <a:r>
              <a:rPr lang="en-GB" sz="2000" b="1">
                <a:solidFill>
                  <a:schemeClr val="dk1"/>
                </a:solidFill>
                <a:latin typeface="Century Gothic"/>
                <a:ea typeface="Century Gothic"/>
                <a:cs typeface="Century Gothic"/>
                <a:sym typeface="Century Gothic"/>
              </a:rPr>
              <a:t>war</a:t>
            </a:r>
            <a:r>
              <a:rPr lang="en-GB" sz="2000">
                <a:solidFill>
                  <a:schemeClr val="dk1"/>
                </a:solidFill>
                <a:latin typeface="Century Gothic"/>
                <a:ea typeface="Century Gothic"/>
                <a:cs typeface="Century Gothic"/>
                <a:sym typeface="Century Gothic"/>
              </a:rPr>
              <a:t>.</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511" name="Google Shape;511;p12"/>
          <p:cNvPicPr preferRelativeResize="0"/>
          <p:nvPr/>
        </p:nvPicPr>
        <p:blipFill rotWithShape="1">
          <a:blip r:embed="rId5">
            <a:alphaModFix/>
          </a:blip>
          <a:srcRect/>
          <a:stretch/>
        </p:blipFill>
        <p:spPr>
          <a:xfrm>
            <a:off x="255354" y="4734569"/>
            <a:ext cx="1155701" cy="1552974"/>
          </a:xfrm>
          <a:prstGeom prst="rect">
            <a:avLst/>
          </a:prstGeom>
          <a:noFill/>
          <a:ln>
            <a:noFill/>
          </a:ln>
        </p:spPr>
      </p:pic>
      <p:sp>
        <p:nvSpPr>
          <p:cNvPr id="512" name="Google Shape;512;p12"/>
          <p:cNvSpPr txBox="1"/>
          <p:nvPr/>
        </p:nvSpPr>
        <p:spPr>
          <a:xfrm>
            <a:off x="1378767" y="4997584"/>
            <a:ext cx="98134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chemeClr val="dk1"/>
                </a:solidFill>
                <a:latin typeface="Century Gothic"/>
                <a:ea typeface="Century Gothic"/>
                <a:cs typeface="Century Gothic"/>
                <a:sym typeface="Century Gothic"/>
              </a:rPr>
              <a:t>Frau</a:t>
            </a:r>
            <a:r>
              <a:rPr lang="en-GB" sz="2000">
                <a:solidFill>
                  <a:schemeClr val="dk1"/>
                </a:solidFill>
                <a:latin typeface="Century Gothic"/>
                <a:ea typeface="Century Gothic"/>
                <a:cs typeface="Century Gothic"/>
                <a:sym typeface="Century Gothic"/>
              </a:rPr>
              <a:t> Münter </a:t>
            </a:r>
            <a:r>
              <a:rPr lang="en-GB" sz="2000" b="1">
                <a:solidFill>
                  <a:schemeClr val="dk1"/>
                </a:solidFill>
                <a:latin typeface="Century Gothic"/>
                <a:ea typeface="Century Gothic"/>
                <a:cs typeface="Century Gothic"/>
                <a:sym typeface="Century Gothic"/>
              </a:rPr>
              <a:t>war</a:t>
            </a:r>
            <a:r>
              <a:rPr lang="en-GB" sz="2000">
                <a:solidFill>
                  <a:schemeClr val="dk1"/>
                </a:solidFill>
                <a:latin typeface="Century Gothic"/>
                <a:ea typeface="Century Gothic"/>
                <a:cs typeface="Century Gothic"/>
                <a:sym typeface="Century Gothic"/>
              </a:rPr>
              <a:t> eine bekannte Malerin, die Farben </a:t>
            </a:r>
            <a:r>
              <a:rPr lang="en-GB" sz="2000" b="1">
                <a:solidFill>
                  <a:schemeClr val="dk1"/>
                </a:solidFill>
                <a:latin typeface="Century Gothic"/>
                <a:ea typeface="Century Gothic"/>
                <a:cs typeface="Century Gothic"/>
                <a:sym typeface="Century Gothic"/>
              </a:rPr>
              <a:t>liebte</a:t>
            </a:r>
            <a:r>
              <a:rPr lang="en-GB" sz="2000">
                <a:solidFill>
                  <a:schemeClr val="dk1"/>
                </a:solidFill>
                <a:latin typeface="Century Gothic"/>
                <a:ea typeface="Century Gothic"/>
                <a:cs typeface="Century Gothic"/>
                <a:sym typeface="Century Gothic"/>
              </a:rPr>
              <a:t>. Sie </a:t>
            </a:r>
            <a:r>
              <a:rPr lang="en-GB" sz="2000" b="1">
                <a:solidFill>
                  <a:schemeClr val="dk1"/>
                </a:solidFill>
                <a:latin typeface="Century Gothic"/>
                <a:ea typeface="Century Gothic"/>
                <a:cs typeface="Century Gothic"/>
                <a:sym typeface="Century Gothic"/>
              </a:rPr>
              <a:t>hatte</a:t>
            </a:r>
            <a:r>
              <a:rPr lang="en-GB" sz="2000">
                <a:solidFill>
                  <a:schemeClr val="dk1"/>
                </a:solidFill>
                <a:latin typeface="Century Gothic"/>
                <a:ea typeface="Century Gothic"/>
                <a:cs typeface="Century Gothic"/>
                <a:sym typeface="Century Gothic"/>
              </a:rPr>
              <a:t> eine Gruppe von Freunden, die wie Gabriele auch alle Expressionisten </a:t>
            </a:r>
            <a:r>
              <a:rPr lang="en-GB" sz="2000" b="1">
                <a:solidFill>
                  <a:schemeClr val="dk1"/>
                </a:solidFill>
                <a:latin typeface="Century Gothic"/>
                <a:ea typeface="Century Gothic"/>
                <a:cs typeface="Century Gothic"/>
                <a:sym typeface="Century Gothic"/>
              </a:rPr>
              <a:t>waren</a:t>
            </a:r>
            <a:r>
              <a:rPr lang="en-GB" sz="2000">
                <a:solidFill>
                  <a:schemeClr val="dk1"/>
                </a:solidFill>
                <a:latin typeface="Century Gothic"/>
                <a:ea typeface="Century Gothic"/>
                <a:cs typeface="Century Gothic"/>
                <a:sym typeface="Century Gothic"/>
              </a:rPr>
              <a:t>. Der Name der Gruppe, der symbolisch </a:t>
            </a:r>
            <a:r>
              <a:rPr lang="en-GB" sz="2000" b="1">
                <a:solidFill>
                  <a:schemeClr val="dk1"/>
                </a:solidFill>
                <a:latin typeface="Century Gothic"/>
                <a:ea typeface="Century Gothic"/>
                <a:cs typeface="Century Gothic"/>
                <a:sym typeface="Century Gothic"/>
              </a:rPr>
              <a:t>war</a:t>
            </a:r>
            <a:r>
              <a:rPr lang="en-GB" sz="2000">
                <a:solidFill>
                  <a:schemeClr val="dk1"/>
                </a:solidFill>
                <a:latin typeface="Century Gothic"/>
                <a:ea typeface="Century Gothic"/>
                <a:cs typeface="Century Gothic"/>
                <a:sym typeface="Century Gothic"/>
              </a:rPr>
              <a:t>, </a:t>
            </a:r>
            <a:r>
              <a:rPr lang="en-GB" sz="2000" b="1">
                <a:solidFill>
                  <a:schemeClr val="dk1"/>
                </a:solidFill>
                <a:latin typeface="Century Gothic"/>
                <a:ea typeface="Century Gothic"/>
                <a:cs typeface="Century Gothic"/>
                <a:sym typeface="Century Gothic"/>
              </a:rPr>
              <a:t>war</a:t>
            </a:r>
            <a:r>
              <a:rPr lang="en-GB" sz="2000">
                <a:solidFill>
                  <a:schemeClr val="dk1"/>
                </a:solidFill>
                <a:latin typeface="Century Gothic"/>
                <a:ea typeface="Century Gothic"/>
                <a:cs typeface="Century Gothic"/>
                <a:sym typeface="Century Gothic"/>
              </a:rPr>
              <a:t> "der blaue Reiter".</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513" name="Google Shape;513;p12"/>
          <p:cNvSpPr/>
          <p:nvPr/>
        </p:nvSpPr>
        <p:spPr>
          <a:xfrm>
            <a:off x="1655955" y="3021614"/>
            <a:ext cx="5737303" cy="362415"/>
          </a:xfrm>
          <a:prstGeom prst="roundRect">
            <a:avLst>
              <a:gd name="adj" fmla="val 16667"/>
            </a:avLst>
          </a:prstGeom>
          <a:solidFill>
            <a:srgbClr val="3D3C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accent6"/>
                </a:solidFill>
                <a:latin typeface="Century Gothic"/>
                <a:ea typeface="Century Gothic"/>
                <a:cs typeface="Century Gothic"/>
                <a:sym typeface="Century Gothic"/>
              </a:rPr>
              <a:t>der Friedensnobelpreis – Nobel peace prize</a:t>
            </a:r>
            <a:endParaRPr/>
          </a:p>
        </p:txBody>
      </p:sp>
      <p:sp>
        <p:nvSpPr>
          <p:cNvPr id="514" name="Google Shape;514;p12"/>
          <p:cNvSpPr txBox="1"/>
          <p:nvPr/>
        </p:nvSpPr>
        <p:spPr>
          <a:xfrm>
            <a:off x="8486078" y="6153375"/>
            <a:ext cx="3705922" cy="707886"/>
          </a:xfrm>
          <a:prstGeom prst="rect">
            <a:avLst/>
          </a:prstGeom>
          <a:solidFill>
            <a:srgbClr val="3D3C3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die Malerin – female painter</a:t>
            </a:r>
            <a:endParaRPr/>
          </a:p>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der Reiter – rider </a:t>
            </a:r>
            <a:endParaRPr/>
          </a:p>
        </p:txBody>
      </p:sp>
      <p:pic>
        <p:nvPicPr>
          <p:cNvPr id="515" name="Google Shape;515;p12" descr="Gráficos vectoriales gratis de Whatsapp"/>
          <p:cNvPicPr preferRelativeResize="0"/>
          <p:nvPr/>
        </p:nvPicPr>
        <p:blipFill rotWithShape="1">
          <a:blip r:embed="rId6">
            <a:alphaModFix/>
          </a:blip>
          <a:srcRect b="68642"/>
          <a:stretch/>
        </p:blipFill>
        <p:spPr>
          <a:xfrm>
            <a:off x="8390639" y="125368"/>
            <a:ext cx="3744479" cy="1367785"/>
          </a:xfrm>
          <a:prstGeom prst="rect">
            <a:avLst/>
          </a:prstGeom>
          <a:noFill/>
          <a:ln>
            <a:noFill/>
          </a:ln>
        </p:spPr>
      </p:pic>
      <p:sp>
        <p:nvSpPr>
          <p:cNvPr id="516" name="Google Shape;516;p12"/>
          <p:cNvSpPr/>
          <p:nvPr/>
        </p:nvSpPr>
        <p:spPr>
          <a:xfrm>
            <a:off x="8390639" y="766999"/>
            <a:ext cx="3744479" cy="726154"/>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17" name="Google Shape;517;p12"/>
          <p:cNvSpPr/>
          <p:nvPr/>
        </p:nvSpPr>
        <p:spPr>
          <a:xfrm>
            <a:off x="8390639" y="794236"/>
            <a:ext cx="3717921" cy="638931"/>
          </a:xfrm>
          <a:prstGeom prst="roundRect">
            <a:avLst>
              <a:gd name="adj" fmla="val 16667"/>
            </a:avLst>
          </a:prstGeom>
          <a:solidFill>
            <a:schemeClr val="lt2"/>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lt1"/>
                </a:solidFill>
                <a:latin typeface="Century Gothic"/>
                <a:ea typeface="Century Gothic"/>
                <a:cs typeface="Century Gothic"/>
                <a:sym typeface="Century Gothic"/>
              </a:rPr>
              <a:t>Hier ist etwas über drei deutsche Frauen! ☺</a:t>
            </a:r>
            <a:endParaRPr sz="2000">
              <a:solidFill>
                <a:schemeClr val="lt1"/>
              </a:solidFill>
              <a:latin typeface="Century Gothic"/>
              <a:ea typeface="Century Gothic"/>
              <a:cs typeface="Century Gothic"/>
              <a:sym typeface="Century Gothic"/>
            </a:endParaRPr>
          </a:p>
        </p:txBody>
      </p:sp>
      <p:grpSp>
        <p:nvGrpSpPr>
          <p:cNvPr id="518" name="Google Shape;518;p12"/>
          <p:cNvGrpSpPr/>
          <p:nvPr/>
        </p:nvGrpSpPr>
        <p:grpSpPr>
          <a:xfrm>
            <a:off x="11585708" y="948387"/>
            <a:ext cx="357421" cy="330628"/>
            <a:chOff x="-677996" y="3286857"/>
            <a:chExt cx="357421" cy="330628"/>
          </a:xfrm>
        </p:grpSpPr>
        <p:sp>
          <p:nvSpPr>
            <p:cNvPr id="519" name="Google Shape;519;p12"/>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520" name="Google Shape;520;p12" descr="Shape, circle&#10;&#10;Description automatically generated"/>
            <p:cNvPicPr preferRelativeResize="0"/>
            <p:nvPr/>
          </p:nvPicPr>
          <p:blipFill rotWithShape="1">
            <a:blip r:embed="rId7">
              <a:alphaModFix/>
            </a:blip>
            <a:srcRect l="22533" t="86135" r="20490"/>
            <a:stretch/>
          </p:blipFill>
          <p:spPr>
            <a:xfrm>
              <a:off x="-598704" y="3571765"/>
              <a:ext cx="200498" cy="45720"/>
            </a:xfrm>
            <a:prstGeom prst="rect">
              <a:avLst/>
            </a:prstGeom>
            <a:noFill/>
            <a:ln>
              <a:noFill/>
            </a:ln>
          </p:spPr>
        </p:pic>
        <p:pic>
          <p:nvPicPr>
            <p:cNvPr id="521" name="Google Shape;521;p12" descr="A picture containing text&#10;&#10;Description automatically generated"/>
            <p:cNvPicPr preferRelativeResize="0"/>
            <p:nvPr/>
          </p:nvPicPr>
          <p:blipFill rotWithShape="1">
            <a:blip r:embed="rId8">
              <a:alphaModFix/>
            </a:blip>
            <a:srcRect b="63546"/>
            <a:stretch/>
          </p:blipFill>
          <p:spPr>
            <a:xfrm>
              <a:off x="-677996" y="3302045"/>
              <a:ext cx="324889" cy="276328"/>
            </a:xfrm>
            <a:prstGeom prst="rect">
              <a:avLst/>
            </a:prstGeom>
            <a:noFill/>
            <a:ln>
              <a:noFill/>
            </a:ln>
          </p:spPr>
        </p:pic>
      </p:grpSp>
      <p:sp>
        <p:nvSpPr>
          <p:cNvPr id="522" name="Google Shape;522;p12"/>
          <p:cNvSpPr/>
          <p:nvPr/>
        </p:nvSpPr>
        <p:spPr>
          <a:xfrm>
            <a:off x="11192238" y="28390"/>
            <a:ext cx="932721"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pic>
        <p:nvPicPr>
          <p:cNvPr id="523" name="Google Shape;523;p12"/>
          <p:cNvPicPr preferRelativeResize="0"/>
          <p:nvPr/>
        </p:nvPicPr>
        <p:blipFill rotWithShape="1">
          <a:blip r:embed="rId9">
            <a:alphaModFix/>
          </a:blip>
          <a:srcRect/>
          <a:stretch/>
        </p:blipFill>
        <p:spPr>
          <a:xfrm>
            <a:off x="53921" y="1600056"/>
            <a:ext cx="1387872" cy="1962848"/>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3"/>
          <p:cNvSpPr txBox="1">
            <a:spLocks noGrp="1"/>
          </p:cNvSpPr>
          <p:nvPr>
            <p:ph type="title"/>
          </p:nvPr>
        </p:nvSpPr>
        <p:spPr>
          <a:xfrm>
            <a:off x="0" y="219445"/>
            <a:ext cx="322270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Wer ist das? </a:t>
            </a:r>
            <a:endParaRPr/>
          </a:p>
        </p:txBody>
      </p:sp>
      <p:sp>
        <p:nvSpPr>
          <p:cNvPr id="530" name="Google Shape;530;p13"/>
          <p:cNvSpPr txBox="1">
            <a:spLocks noGrp="1"/>
          </p:cNvSpPr>
          <p:nvPr>
            <p:ph type="body" idx="1"/>
          </p:nvPr>
        </p:nvSpPr>
        <p:spPr>
          <a:xfrm>
            <a:off x="659027" y="1018941"/>
            <a:ext cx="6874249" cy="514768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525050"/>
              </a:buClr>
              <a:buSzPts val="2400"/>
              <a:buNone/>
            </a:pPr>
            <a:r>
              <a:rPr lang="en-GB">
                <a:latin typeface="Century Gothic"/>
                <a:ea typeface="Century Gothic"/>
                <a:cs typeface="Century Gothic"/>
                <a:sym typeface="Century Gothic"/>
              </a:rPr>
              <a:t>Sie arbeitet im 19. Jahrhundert in Frankreich.</a:t>
            </a:r>
            <a:br>
              <a:rPr lang="en-GB">
                <a:latin typeface="Century Gothic"/>
                <a:ea typeface="Century Gothic"/>
                <a:cs typeface="Century Gothic"/>
                <a:sym typeface="Century Gothic"/>
              </a:rPr>
            </a:br>
            <a:r>
              <a:rPr lang="en-GB">
                <a:latin typeface="Century Gothic"/>
                <a:ea typeface="Century Gothic"/>
                <a:cs typeface="Century Gothic"/>
                <a:sym typeface="Century Gothic"/>
              </a:rPr>
              <a:t>Sie kann mehr als zwei Sprachen sprechen.</a:t>
            </a:r>
            <a:br>
              <a:rPr lang="en-GB">
                <a:latin typeface="Century Gothic"/>
                <a:ea typeface="Century Gothic"/>
                <a:cs typeface="Century Gothic"/>
                <a:sym typeface="Century Gothic"/>
              </a:rPr>
            </a:br>
            <a:r>
              <a:rPr lang="en-GB">
                <a:latin typeface="Century Gothic"/>
                <a:ea typeface="Century Gothic"/>
                <a:cs typeface="Century Gothic"/>
                <a:sym typeface="Century Gothic"/>
              </a:rPr>
              <a:t>Sie ist Deutsche.</a:t>
            </a:r>
            <a:br>
              <a:rPr lang="en-GB">
                <a:latin typeface="Century Gothic"/>
                <a:ea typeface="Century Gothic"/>
                <a:cs typeface="Century Gothic"/>
                <a:sym typeface="Century Gothic"/>
              </a:rPr>
            </a:br>
            <a:r>
              <a:rPr lang="en-GB">
                <a:latin typeface="Century Gothic"/>
                <a:ea typeface="Century Gothic"/>
                <a:cs typeface="Century Gothic"/>
                <a:sym typeface="Century Gothic"/>
              </a:rPr>
              <a:t>Sie wird für ihre Arbeit bekannt.</a:t>
            </a:r>
            <a:br>
              <a:rPr lang="en-GB">
                <a:latin typeface="Century Gothic"/>
                <a:ea typeface="Century Gothic"/>
                <a:cs typeface="Century Gothic"/>
                <a:sym typeface="Century Gothic"/>
              </a:rPr>
            </a:br>
            <a:r>
              <a:rPr lang="en-GB">
                <a:latin typeface="Century Gothic"/>
                <a:ea typeface="Century Gothic"/>
                <a:cs typeface="Century Gothic"/>
                <a:sym typeface="Century Gothic"/>
              </a:rPr>
              <a:t>Sie ist Künstlerin.</a:t>
            </a:r>
            <a:br>
              <a:rPr lang="en-GB">
                <a:latin typeface="Century Gothic"/>
                <a:ea typeface="Century Gothic"/>
                <a:cs typeface="Century Gothic"/>
                <a:sym typeface="Century Gothic"/>
              </a:rPr>
            </a:br>
            <a:r>
              <a:rPr lang="en-GB">
                <a:latin typeface="Century Gothic"/>
                <a:ea typeface="Century Gothic"/>
                <a:cs typeface="Century Gothic"/>
                <a:sym typeface="Century Gothic"/>
              </a:rPr>
              <a:t>Sie mag Nummern.</a:t>
            </a:r>
            <a:br>
              <a:rPr lang="en-GB">
                <a:latin typeface="Century Gothic"/>
                <a:ea typeface="Century Gothic"/>
                <a:cs typeface="Century Gothic"/>
                <a:sym typeface="Century Gothic"/>
              </a:rPr>
            </a:br>
            <a:r>
              <a:rPr lang="en-GB">
                <a:latin typeface="Century Gothic"/>
                <a:ea typeface="Century Gothic"/>
                <a:cs typeface="Century Gothic"/>
                <a:sym typeface="Century Gothic"/>
              </a:rPr>
              <a:t>Sie arbeitet mit anderen Personen.</a:t>
            </a:r>
            <a:br>
              <a:rPr lang="en-GB">
                <a:latin typeface="Century Gothic"/>
                <a:ea typeface="Century Gothic"/>
                <a:cs typeface="Century Gothic"/>
                <a:sym typeface="Century Gothic"/>
              </a:rPr>
            </a:br>
            <a:r>
              <a:rPr lang="en-GB">
                <a:latin typeface="Century Gothic"/>
                <a:ea typeface="Century Gothic"/>
                <a:cs typeface="Century Gothic"/>
                <a:sym typeface="Century Gothic"/>
              </a:rPr>
              <a:t>Sie ist Autorin.</a:t>
            </a:r>
            <a:br>
              <a:rPr lang="en-GB">
                <a:latin typeface="Century Gothic"/>
                <a:ea typeface="Century Gothic"/>
                <a:cs typeface="Century Gothic"/>
                <a:sym typeface="Century Gothic"/>
              </a:rPr>
            </a:br>
            <a:r>
              <a:rPr lang="en-GB">
                <a:latin typeface="Century Gothic"/>
                <a:ea typeface="Century Gothic"/>
                <a:cs typeface="Century Gothic"/>
                <a:sym typeface="Century Gothic"/>
              </a:rPr>
              <a:t>Sie lebt im 20. Jahrhundert.</a:t>
            </a:r>
            <a:endParaRPr>
              <a:latin typeface="Century Gothic"/>
              <a:ea typeface="Century Gothic"/>
              <a:cs typeface="Century Gothic"/>
              <a:sym typeface="Century Gothic"/>
            </a:endParaRPr>
          </a:p>
        </p:txBody>
      </p:sp>
      <p:sp>
        <p:nvSpPr>
          <p:cNvPr id="531" name="Google Shape;531;p13"/>
          <p:cNvSpPr txBox="1"/>
          <p:nvPr/>
        </p:nvSpPr>
        <p:spPr>
          <a:xfrm>
            <a:off x="3222702" y="132988"/>
            <a:ext cx="783771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Century Gothic"/>
                <a:ea typeface="Century Gothic"/>
                <a:cs typeface="Century Gothic"/>
                <a:sym typeface="Century Gothic"/>
              </a:rPr>
              <a:t>Lies die Sätze. Ist das Bertha von Suttner, Emmy Noether, Gabriele Münter, zwei von ihnen oder alle drei?  </a:t>
            </a:r>
            <a:endParaRPr/>
          </a:p>
        </p:txBody>
      </p:sp>
      <p:sp>
        <p:nvSpPr>
          <p:cNvPr id="532" name="Google Shape;532;p13"/>
          <p:cNvSpPr/>
          <p:nvPr/>
        </p:nvSpPr>
        <p:spPr>
          <a:xfrm>
            <a:off x="11173522" y="87374"/>
            <a:ext cx="921570"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sp>
        <p:nvSpPr>
          <p:cNvPr id="533" name="Google Shape;533;p13"/>
          <p:cNvSpPr/>
          <p:nvPr/>
        </p:nvSpPr>
        <p:spPr>
          <a:xfrm>
            <a:off x="96356" y="1205503"/>
            <a:ext cx="458288"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1</a:t>
            </a:r>
            <a:endParaRPr sz="2000" b="1" i="0" u="none" strike="noStrike" cap="none">
              <a:solidFill>
                <a:schemeClr val="lt1"/>
              </a:solidFill>
              <a:latin typeface="Century Gothic"/>
              <a:ea typeface="Century Gothic"/>
              <a:cs typeface="Century Gothic"/>
              <a:sym typeface="Century Gothic"/>
            </a:endParaRPr>
          </a:p>
        </p:txBody>
      </p:sp>
      <p:sp>
        <p:nvSpPr>
          <p:cNvPr id="534" name="Google Shape;534;p13"/>
          <p:cNvSpPr/>
          <p:nvPr/>
        </p:nvSpPr>
        <p:spPr>
          <a:xfrm>
            <a:off x="96356" y="1721555"/>
            <a:ext cx="458288"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2</a:t>
            </a:r>
            <a:endParaRPr sz="2000" b="1" i="0" u="none" strike="noStrike" cap="none">
              <a:solidFill>
                <a:schemeClr val="lt1"/>
              </a:solidFill>
              <a:latin typeface="Century Gothic"/>
              <a:ea typeface="Century Gothic"/>
              <a:cs typeface="Century Gothic"/>
              <a:sym typeface="Century Gothic"/>
            </a:endParaRPr>
          </a:p>
        </p:txBody>
      </p:sp>
      <p:sp>
        <p:nvSpPr>
          <p:cNvPr id="535" name="Google Shape;535;p13"/>
          <p:cNvSpPr/>
          <p:nvPr/>
        </p:nvSpPr>
        <p:spPr>
          <a:xfrm>
            <a:off x="126304" y="5543865"/>
            <a:ext cx="420189"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9</a:t>
            </a:r>
            <a:endParaRPr sz="2000" b="1" i="0" u="none" strike="noStrike" cap="none">
              <a:solidFill>
                <a:schemeClr val="lt1"/>
              </a:solidFill>
              <a:latin typeface="Century Gothic"/>
              <a:ea typeface="Century Gothic"/>
              <a:cs typeface="Century Gothic"/>
              <a:sym typeface="Century Gothic"/>
            </a:endParaRPr>
          </a:p>
        </p:txBody>
      </p:sp>
      <p:sp>
        <p:nvSpPr>
          <p:cNvPr id="536" name="Google Shape;536;p13"/>
          <p:cNvSpPr/>
          <p:nvPr/>
        </p:nvSpPr>
        <p:spPr>
          <a:xfrm>
            <a:off x="107255" y="5032733"/>
            <a:ext cx="458288"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8</a:t>
            </a:r>
            <a:endParaRPr sz="2000" b="1" i="0" u="none" strike="noStrike" cap="none">
              <a:solidFill>
                <a:schemeClr val="lt1"/>
              </a:solidFill>
              <a:latin typeface="Century Gothic"/>
              <a:ea typeface="Century Gothic"/>
              <a:cs typeface="Century Gothic"/>
              <a:sym typeface="Century Gothic"/>
            </a:endParaRPr>
          </a:p>
        </p:txBody>
      </p:sp>
      <p:sp>
        <p:nvSpPr>
          <p:cNvPr id="537" name="Google Shape;537;p13"/>
          <p:cNvSpPr/>
          <p:nvPr/>
        </p:nvSpPr>
        <p:spPr>
          <a:xfrm>
            <a:off x="96356" y="4491773"/>
            <a:ext cx="458288"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7</a:t>
            </a:r>
            <a:endParaRPr sz="2000" b="1" i="0" u="none" strike="noStrike" cap="none">
              <a:solidFill>
                <a:schemeClr val="lt1"/>
              </a:solidFill>
              <a:latin typeface="Century Gothic"/>
              <a:ea typeface="Century Gothic"/>
              <a:cs typeface="Century Gothic"/>
              <a:sym typeface="Century Gothic"/>
            </a:endParaRPr>
          </a:p>
        </p:txBody>
      </p:sp>
      <p:sp>
        <p:nvSpPr>
          <p:cNvPr id="538" name="Google Shape;538;p13"/>
          <p:cNvSpPr/>
          <p:nvPr/>
        </p:nvSpPr>
        <p:spPr>
          <a:xfrm>
            <a:off x="96356" y="3951193"/>
            <a:ext cx="458288"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6</a:t>
            </a:r>
            <a:endParaRPr sz="2000" b="1" i="0" u="none" strike="noStrike" cap="none">
              <a:solidFill>
                <a:schemeClr val="lt1"/>
              </a:solidFill>
              <a:latin typeface="Century Gothic"/>
              <a:ea typeface="Century Gothic"/>
              <a:cs typeface="Century Gothic"/>
              <a:sym typeface="Century Gothic"/>
            </a:endParaRPr>
          </a:p>
        </p:txBody>
      </p:sp>
      <p:sp>
        <p:nvSpPr>
          <p:cNvPr id="539" name="Google Shape;539;p13"/>
          <p:cNvSpPr/>
          <p:nvPr/>
        </p:nvSpPr>
        <p:spPr>
          <a:xfrm>
            <a:off x="108002" y="3374684"/>
            <a:ext cx="458288"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5</a:t>
            </a:r>
            <a:endParaRPr sz="2000" b="1" i="0" u="none" strike="noStrike" cap="none">
              <a:solidFill>
                <a:schemeClr val="lt1"/>
              </a:solidFill>
              <a:latin typeface="Century Gothic"/>
              <a:ea typeface="Century Gothic"/>
              <a:cs typeface="Century Gothic"/>
              <a:sym typeface="Century Gothic"/>
            </a:endParaRPr>
          </a:p>
        </p:txBody>
      </p:sp>
      <p:sp>
        <p:nvSpPr>
          <p:cNvPr id="540" name="Google Shape;540;p13"/>
          <p:cNvSpPr/>
          <p:nvPr/>
        </p:nvSpPr>
        <p:spPr>
          <a:xfrm>
            <a:off x="96356" y="2822347"/>
            <a:ext cx="458288"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4</a:t>
            </a:r>
            <a:endParaRPr sz="2000" b="1" i="0" u="none" strike="noStrike" cap="none">
              <a:solidFill>
                <a:schemeClr val="lt1"/>
              </a:solidFill>
              <a:latin typeface="Century Gothic"/>
              <a:ea typeface="Century Gothic"/>
              <a:cs typeface="Century Gothic"/>
              <a:sym typeface="Century Gothic"/>
            </a:endParaRPr>
          </a:p>
        </p:txBody>
      </p:sp>
      <p:sp>
        <p:nvSpPr>
          <p:cNvPr id="541" name="Google Shape;541;p13"/>
          <p:cNvSpPr/>
          <p:nvPr/>
        </p:nvSpPr>
        <p:spPr>
          <a:xfrm>
            <a:off x="96356" y="2270010"/>
            <a:ext cx="458288" cy="360237"/>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3</a:t>
            </a:r>
            <a:endParaRPr/>
          </a:p>
        </p:txBody>
      </p:sp>
      <p:sp>
        <p:nvSpPr>
          <p:cNvPr id="542" name="Google Shape;542;p13"/>
          <p:cNvSpPr/>
          <p:nvPr/>
        </p:nvSpPr>
        <p:spPr>
          <a:xfrm>
            <a:off x="9013215" y="2196925"/>
            <a:ext cx="458288"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1</a:t>
            </a:r>
            <a:endParaRPr sz="2000" b="1" i="0" u="none" strike="noStrike" cap="none">
              <a:solidFill>
                <a:schemeClr val="lt1"/>
              </a:solidFill>
              <a:latin typeface="Century Gothic"/>
              <a:ea typeface="Century Gothic"/>
              <a:cs typeface="Century Gothic"/>
              <a:sym typeface="Century Gothic"/>
            </a:endParaRPr>
          </a:p>
        </p:txBody>
      </p:sp>
      <p:sp>
        <p:nvSpPr>
          <p:cNvPr id="543" name="Google Shape;543;p13"/>
          <p:cNvSpPr/>
          <p:nvPr/>
        </p:nvSpPr>
        <p:spPr>
          <a:xfrm>
            <a:off x="7998953" y="3331591"/>
            <a:ext cx="458288"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2</a:t>
            </a:r>
            <a:endParaRPr sz="2000" b="1" i="0" u="none" strike="noStrike" cap="none">
              <a:solidFill>
                <a:schemeClr val="lt1"/>
              </a:solidFill>
              <a:latin typeface="Century Gothic"/>
              <a:ea typeface="Century Gothic"/>
              <a:cs typeface="Century Gothic"/>
              <a:sym typeface="Century Gothic"/>
            </a:endParaRPr>
          </a:p>
        </p:txBody>
      </p:sp>
      <p:sp>
        <p:nvSpPr>
          <p:cNvPr id="544" name="Google Shape;544;p13"/>
          <p:cNvSpPr/>
          <p:nvPr/>
        </p:nvSpPr>
        <p:spPr>
          <a:xfrm>
            <a:off x="9092801" y="4449745"/>
            <a:ext cx="420189"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9</a:t>
            </a:r>
            <a:endParaRPr sz="2000" b="1" i="0" u="none" strike="noStrike" cap="none">
              <a:solidFill>
                <a:schemeClr val="lt1"/>
              </a:solidFill>
              <a:latin typeface="Century Gothic"/>
              <a:ea typeface="Century Gothic"/>
              <a:cs typeface="Century Gothic"/>
              <a:sym typeface="Century Gothic"/>
            </a:endParaRPr>
          </a:p>
        </p:txBody>
      </p:sp>
      <p:sp>
        <p:nvSpPr>
          <p:cNvPr id="545" name="Google Shape;545;p13"/>
          <p:cNvSpPr/>
          <p:nvPr/>
        </p:nvSpPr>
        <p:spPr>
          <a:xfrm>
            <a:off x="9551566" y="2514570"/>
            <a:ext cx="458288"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8</a:t>
            </a:r>
            <a:endParaRPr sz="2000" b="1" i="0" u="none" strike="noStrike" cap="none">
              <a:solidFill>
                <a:schemeClr val="lt1"/>
              </a:solidFill>
              <a:latin typeface="Century Gothic"/>
              <a:ea typeface="Century Gothic"/>
              <a:cs typeface="Century Gothic"/>
              <a:sym typeface="Century Gothic"/>
            </a:endParaRPr>
          </a:p>
        </p:txBody>
      </p:sp>
      <p:sp>
        <p:nvSpPr>
          <p:cNvPr id="546" name="Google Shape;546;p13"/>
          <p:cNvSpPr/>
          <p:nvPr/>
        </p:nvSpPr>
        <p:spPr>
          <a:xfrm>
            <a:off x="10386352" y="3684419"/>
            <a:ext cx="458288"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7</a:t>
            </a:r>
            <a:endParaRPr sz="2000" b="1" i="0" u="none" strike="noStrike" cap="none">
              <a:solidFill>
                <a:schemeClr val="lt1"/>
              </a:solidFill>
              <a:latin typeface="Century Gothic"/>
              <a:ea typeface="Century Gothic"/>
              <a:cs typeface="Century Gothic"/>
              <a:sym typeface="Century Gothic"/>
            </a:endParaRPr>
          </a:p>
        </p:txBody>
      </p:sp>
      <p:sp>
        <p:nvSpPr>
          <p:cNvPr id="547" name="Google Shape;547;p13"/>
          <p:cNvSpPr/>
          <p:nvPr/>
        </p:nvSpPr>
        <p:spPr>
          <a:xfrm>
            <a:off x="8158504" y="3971149"/>
            <a:ext cx="458288"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dirty="0">
                <a:solidFill>
                  <a:schemeClr val="lt1"/>
                </a:solidFill>
                <a:latin typeface="Century Gothic"/>
                <a:ea typeface="Century Gothic"/>
                <a:cs typeface="Century Gothic"/>
                <a:sym typeface="Century Gothic"/>
              </a:rPr>
              <a:t>6</a:t>
            </a:r>
            <a:endParaRPr sz="2000" b="1" i="0" u="none" strike="noStrike" cap="none" dirty="0">
              <a:solidFill>
                <a:schemeClr val="lt1"/>
              </a:solidFill>
              <a:latin typeface="Century Gothic"/>
              <a:ea typeface="Century Gothic"/>
              <a:cs typeface="Century Gothic"/>
              <a:sym typeface="Century Gothic"/>
            </a:endParaRPr>
          </a:p>
        </p:txBody>
      </p:sp>
      <p:sp>
        <p:nvSpPr>
          <p:cNvPr id="548" name="Google Shape;548;p13"/>
          <p:cNvSpPr/>
          <p:nvPr/>
        </p:nvSpPr>
        <p:spPr>
          <a:xfrm>
            <a:off x="10359756" y="4481251"/>
            <a:ext cx="458288"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5</a:t>
            </a:r>
            <a:endParaRPr sz="2000" b="1" i="0" u="none" strike="noStrike" cap="none">
              <a:solidFill>
                <a:schemeClr val="lt1"/>
              </a:solidFill>
              <a:latin typeface="Century Gothic"/>
              <a:ea typeface="Century Gothic"/>
              <a:cs typeface="Century Gothic"/>
              <a:sym typeface="Century Gothic"/>
            </a:endParaRPr>
          </a:p>
        </p:txBody>
      </p:sp>
      <p:sp>
        <p:nvSpPr>
          <p:cNvPr id="549" name="Google Shape;549;p13"/>
          <p:cNvSpPr/>
          <p:nvPr/>
        </p:nvSpPr>
        <p:spPr>
          <a:xfrm>
            <a:off x="9730944" y="3810422"/>
            <a:ext cx="458288"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4</a:t>
            </a:r>
            <a:endParaRPr sz="2000" b="1" i="0" u="none" strike="noStrike" cap="none">
              <a:solidFill>
                <a:schemeClr val="lt1"/>
              </a:solidFill>
              <a:latin typeface="Century Gothic"/>
              <a:ea typeface="Century Gothic"/>
              <a:cs typeface="Century Gothic"/>
              <a:sym typeface="Century Gothic"/>
            </a:endParaRPr>
          </a:p>
        </p:txBody>
      </p:sp>
      <p:sp>
        <p:nvSpPr>
          <p:cNvPr id="550" name="Google Shape;550;p13"/>
          <p:cNvSpPr/>
          <p:nvPr/>
        </p:nvSpPr>
        <p:spPr>
          <a:xfrm>
            <a:off x="9283846" y="3369439"/>
            <a:ext cx="458288" cy="398805"/>
          </a:xfrm>
          <a:prstGeom prst="ellipse">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3</a:t>
            </a:r>
            <a:endParaRPr/>
          </a:p>
        </p:txBody>
      </p:sp>
      <p:sp>
        <p:nvSpPr>
          <p:cNvPr id="551" name="Google Shape;551;p13"/>
          <p:cNvSpPr/>
          <p:nvPr/>
        </p:nvSpPr>
        <p:spPr>
          <a:xfrm>
            <a:off x="8601123" y="1166645"/>
            <a:ext cx="3194826" cy="3166322"/>
          </a:xfrm>
          <a:prstGeom prst="ellipse">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552" name="Google Shape;552;p13"/>
          <p:cNvSpPr/>
          <p:nvPr/>
        </p:nvSpPr>
        <p:spPr>
          <a:xfrm>
            <a:off x="6962691" y="2678685"/>
            <a:ext cx="3319278" cy="3006179"/>
          </a:xfrm>
          <a:prstGeom prst="ellipse">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553" name="Google Shape;553;p13"/>
          <p:cNvSpPr/>
          <p:nvPr/>
        </p:nvSpPr>
        <p:spPr>
          <a:xfrm>
            <a:off x="8721175" y="2954853"/>
            <a:ext cx="3199227" cy="2969427"/>
          </a:xfrm>
          <a:prstGeom prst="ellipse">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pic>
        <p:nvPicPr>
          <p:cNvPr id="554" name="Google Shape;554;p13"/>
          <p:cNvPicPr preferRelativeResize="0"/>
          <p:nvPr/>
        </p:nvPicPr>
        <p:blipFill rotWithShape="1">
          <a:blip r:embed="rId4">
            <a:alphaModFix/>
          </a:blip>
          <a:srcRect/>
          <a:stretch/>
        </p:blipFill>
        <p:spPr>
          <a:xfrm>
            <a:off x="9837076" y="1259645"/>
            <a:ext cx="889786" cy="1107995"/>
          </a:xfrm>
          <a:prstGeom prst="rect">
            <a:avLst/>
          </a:prstGeom>
          <a:noFill/>
          <a:ln>
            <a:noFill/>
          </a:ln>
        </p:spPr>
      </p:pic>
      <p:pic>
        <p:nvPicPr>
          <p:cNvPr id="555" name="Google Shape;555;p13" descr="A person in a bow tie&#10;&#10;Description automatically generated with low confidence"/>
          <p:cNvPicPr preferRelativeResize="0"/>
          <p:nvPr/>
        </p:nvPicPr>
        <p:blipFill rotWithShape="1">
          <a:blip r:embed="rId5">
            <a:alphaModFix/>
          </a:blip>
          <a:srcRect/>
          <a:stretch/>
        </p:blipFill>
        <p:spPr>
          <a:xfrm>
            <a:off x="7040478" y="3762453"/>
            <a:ext cx="1000413" cy="714918"/>
          </a:xfrm>
          <a:prstGeom prst="rect">
            <a:avLst/>
          </a:prstGeom>
          <a:noFill/>
          <a:ln>
            <a:noFill/>
          </a:ln>
        </p:spPr>
      </p:pic>
      <p:pic>
        <p:nvPicPr>
          <p:cNvPr id="556" name="Google Shape;556;p13" descr="A picture containing wall, indoor, person&#10;&#10;Description automatically generated"/>
          <p:cNvPicPr preferRelativeResize="0"/>
          <p:nvPr/>
        </p:nvPicPr>
        <p:blipFill rotWithShape="1">
          <a:blip r:embed="rId6">
            <a:alphaModFix/>
          </a:blip>
          <a:srcRect/>
          <a:stretch/>
        </p:blipFill>
        <p:spPr>
          <a:xfrm>
            <a:off x="11147926" y="4005777"/>
            <a:ext cx="770137" cy="1036127"/>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 calcmode="lin" valueType="num">
                                      <p:cBhvr additive="base">
                                        <p:cTn id="7" dur="500"/>
                                        <p:tgtEl>
                                          <p:spTgt spid="542"/>
                                        </p:tgtEl>
                                        <p:attrNameLst>
                                          <p:attrName>ppt_w</p:attrName>
                                        </p:attrNameLst>
                                      </p:cBhvr>
                                      <p:tavLst>
                                        <p:tav tm="0">
                                          <p:val>
                                            <p:strVal val="0"/>
                                          </p:val>
                                        </p:tav>
                                        <p:tav tm="100000">
                                          <p:val>
                                            <p:strVal val="#ppt_w"/>
                                          </p:val>
                                        </p:tav>
                                      </p:tavLst>
                                    </p:anim>
                                    <p:anim calcmode="lin" valueType="num">
                                      <p:cBhvr additive="base">
                                        <p:cTn id="8" dur="500"/>
                                        <p:tgtEl>
                                          <p:spTgt spid="5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43"/>
                                        </p:tgtEl>
                                        <p:attrNameLst>
                                          <p:attrName>style.visibility</p:attrName>
                                        </p:attrNameLst>
                                      </p:cBhvr>
                                      <p:to>
                                        <p:strVal val="visible"/>
                                      </p:to>
                                    </p:set>
                                    <p:anim calcmode="lin" valueType="num">
                                      <p:cBhvr additive="base">
                                        <p:cTn id="13" dur="500"/>
                                        <p:tgtEl>
                                          <p:spTgt spid="543"/>
                                        </p:tgtEl>
                                        <p:attrNameLst>
                                          <p:attrName>ppt_w</p:attrName>
                                        </p:attrNameLst>
                                      </p:cBhvr>
                                      <p:tavLst>
                                        <p:tav tm="0">
                                          <p:val>
                                            <p:strVal val="0"/>
                                          </p:val>
                                        </p:tav>
                                        <p:tav tm="100000">
                                          <p:val>
                                            <p:strVal val="#ppt_w"/>
                                          </p:val>
                                        </p:tav>
                                      </p:tavLst>
                                    </p:anim>
                                    <p:anim calcmode="lin" valueType="num">
                                      <p:cBhvr additive="base">
                                        <p:cTn id="14" dur="500"/>
                                        <p:tgtEl>
                                          <p:spTgt spid="543"/>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50"/>
                                        </p:tgtEl>
                                        <p:attrNameLst>
                                          <p:attrName>style.visibility</p:attrName>
                                        </p:attrNameLst>
                                      </p:cBhvr>
                                      <p:to>
                                        <p:strVal val="visible"/>
                                      </p:to>
                                    </p:set>
                                    <p:anim calcmode="lin" valueType="num">
                                      <p:cBhvr additive="base">
                                        <p:cTn id="19" dur="500"/>
                                        <p:tgtEl>
                                          <p:spTgt spid="550"/>
                                        </p:tgtEl>
                                        <p:attrNameLst>
                                          <p:attrName>ppt_w</p:attrName>
                                        </p:attrNameLst>
                                      </p:cBhvr>
                                      <p:tavLst>
                                        <p:tav tm="0">
                                          <p:val>
                                            <p:strVal val="0"/>
                                          </p:val>
                                        </p:tav>
                                        <p:tav tm="100000">
                                          <p:val>
                                            <p:strVal val="#ppt_w"/>
                                          </p:val>
                                        </p:tav>
                                      </p:tavLst>
                                    </p:anim>
                                    <p:anim calcmode="lin" valueType="num">
                                      <p:cBhvr additive="base">
                                        <p:cTn id="20" dur="500"/>
                                        <p:tgtEl>
                                          <p:spTgt spid="550"/>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49"/>
                                        </p:tgtEl>
                                        <p:attrNameLst>
                                          <p:attrName>style.visibility</p:attrName>
                                        </p:attrNameLst>
                                      </p:cBhvr>
                                      <p:to>
                                        <p:strVal val="visible"/>
                                      </p:to>
                                    </p:set>
                                    <p:anim calcmode="lin" valueType="num">
                                      <p:cBhvr additive="base">
                                        <p:cTn id="25" dur="500"/>
                                        <p:tgtEl>
                                          <p:spTgt spid="549"/>
                                        </p:tgtEl>
                                        <p:attrNameLst>
                                          <p:attrName>ppt_w</p:attrName>
                                        </p:attrNameLst>
                                      </p:cBhvr>
                                      <p:tavLst>
                                        <p:tav tm="0">
                                          <p:val>
                                            <p:strVal val="0"/>
                                          </p:val>
                                        </p:tav>
                                        <p:tav tm="100000">
                                          <p:val>
                                            <p:strVal val="#ppt_w"/>
                                          </p:val>
                                        </p:tav>
                                      </p:tavLst>
                                    </p:anim>
                                    <p:anim calcmode="lin" valueType="num">
                                      <p:cBhvr additive="base">
                                        <p:cTn id="26" dur="500"/>
                                        <p:tgtEl>
                                          <p:spTgt spid="549"/>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48"/>
                                        </p:tgtEl>
                                        <p:attrNameLst>
                                          <p:attrName>style.visibility</p:attrName>
                                        </p:attrNameLst>
                                      </p:cBhvr>
                                      <p:to>
                                        <p:strVal val="visible"/>
                                      </p:to>
                                    </p:set>
                                    <p:anim calcmode="lin" valueType="num">
                                      <p:cBhvr additive="base">
                                        <p:cTn id="31" dur="500"/>
                                        <p:tgtEl>
                                          <p:spTgt spid="548"/>
                                        </p:tgtEl>
                                        <p:attrNameLst>
                                          <p:attrName>ppt_w</p:attrName>
                                        </p:attrNameLst>
                                      </p:cBhvr>
                                      <p:tavLst>
                                        <p:tav tm="0">
                                          <p:val>
                                            <p:strVal val="0"/>
                                          </p:val>
                                        </p:tav>
                                        <p:tav tm="100000">
                                          <p:val>
                                            <p:strVal val="#ppt_w"/>
                                          </p:val>
                                        </p:tav>
                                      </p:tavLst>
                                    </p:anim>
                                    <p:anim calcmode="lin" valueType="num">
                                      <p:cBhvr additive="base">
                                        <p:cTn id="32" dur="500"/>
                                        <p:tgtEl>
                                          <p:spTgt spid="548"/>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47"/>
                                        </p:tgtEl>
                                        <p:attrNameLst>
                                          <p:attrName>style.visibility</p:attrName>
                                        </p:attrNameLst>
                                      </p:cBhvr>
                                      <p:to>
                                        <p:strVal val="visible"/>
                                      </p:to>
                                    </p:set>
                                    <p:anim calcmode="lin" valueType="num">
                                      <p:cBhvr additive="base">
                                        <p:cTn id="37" dur="500"/>
                                        <p:tgtEl>
                                          <p:spTgt spid="547"/>
                                        </p:tgtEl>
                                        <p:attrNameLst>
                                          <p:attrName>ppt_w</p:attrName>
                                        </p:attrNameLst>
                                      </p:cBhvr>
                                      <p:tavLst>
                                        <p:tav tm="0">
                                          <p:val>
                                            <p:strVal val="0"/>
                                          </p:val>
                                        </p:tav>
                                        <p:tav tm="100000">
                                          <p:val>
                                            <p:strVal val="#ppt_w"/>
                                          </p:val>
                                        </p:tav>
                                      </p:tavLst>
                                    </p:anim>
                                    <p:anim calcmode="lin" valueType="num">
                                      <p:cBhvr additive="base">
                                        <p:cTn id="38" dur="500"/>
                                        <p:tgtEl>
                                          <p:spTgt spid="547"/>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46"/>
                                        </p:tgtEl>
                                        <p:attrNameLst>
                                          <p:attrName>style.visibility</p:attrName>
                                        </p:attrNameLst>
                                      </p:cBhvr>
                                      <p:to>
                                        <p:strVal val="visible"/>
                                      </p:to>
                                    </p:set>
                                    <p:anim calcmode="lin" valueType="num">
                                      <p:cBhvr additive="base">
                                        <p:cTn id="43" dur="500"/>
                                        <p:tgtEl>
                                          <p:spTgt spid="546"/>
                                        </p:tgtEl>
                                        <p:attrNameLst>
                                          <p:attrName>ppt_w</p:attrName>
                                        </p:attrNameLst>
                                      </p:cBhvr>
                                      <p:tavLst>
                                        <p:tav tm="0">
                                          <p:val>
                                            <p:strVal val="0"/>
                                          </p:val>
                                        </p:tav>
                                        <p:tav tm="100000">
                                          <p:val>
                                            <p:strVal val="#ppt_w"/>
                                          </p:val>
                                        </p:tav>
                                      </p:tavLst>
                                    </p:anim>
                                    <p:anim calcmode="lin" valueType="num">
                                      <p:cBhvr additive="base">
                                        <p:cTn id="44" dur="500"/>
                                        <p:tgtEl>
                                          <p:spTgt spid="546"/>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545"/>
                                        </p:tgtEl>
                                        <p:attrNameLst>
                                          <p:attrName>style.visibility</p:attrName>
                                        </p:attrNameLst>
                                      </p:cBhvr>
                                      <p:to>
                                        <p:strVal val="visible"/>
                                      </p:to>
                                    </p:set>
                                    <p:anim calcmode="lin" valueType="num">
                                      <p:cBhvr additive="base">
                                        <p:cTn id="49" dur="500"/>
                                        <p:tgtEl>
                                          <p:spTgt spid="545"/>
                                        </p:tgtEl>
                                        <p:attrNameLst>
                                          <p:attrName>ppt_w</p:attrName>
                                        </p:attrNameLst>
                                      </p:cBhvr>
                                      <p:tavLst>
                                        <p:tav tm="0">
                                          <p:val>
                                            <p:strVal val="0"/>
                                          </p:val>
                                        </p:tav>
                                        <p:tav tm="100000">
                                          <p:val>
                                            <p:strVal val="#ppt_w"/>
                                          </p:val>
                                        </p:tav>
                                      </p:tavLst>
                                    </p:anim>
                                    <p:anim calcmode="lin" valueType="num">
                                      <p:cBhvr additive="base">
                                        <p:cTn id="50" dur="500"/>
                                        <p:tgtEl>
                                          <p:spTgt spid="545"/>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544"/>
                                        </p:tgtEl>
                                        <p:attrNameLst>
                                          <p:attrName>style.visibility</p:attrName>
                                        </p:attrNameLst>
                                      </p:cBhvr>
                                      <p:to>
                                        <p:strVal val="visible"/>
                                      </p:to>
                                    </p:set>
                                    <p:anim calcmode="lin" valueType="num">
                                      <p:cBhvr additive="base">
                                        <p:cTn id="55" dur="500"/>
                                        <p:tgtEl>
                                          <p:spTgt spid="544"/>
                                        </p:tgtEl>
                                        <p:attrNameLst>
                                          <p:attrName>ppt_w</p:attrName>
                                        </p:attrNameLst>
                                      </p:cBhvr>
                                      <p:tavLst>
                                        <p:tav tm="0">
                                          <p:val>
                                            <p:strVal val="0"/>
                                          </p:val>
                                        </p:tav>
                                        <p:tav tm="100000">
                                          <p:val>
                                            <p:strVal val="#ppt_w"/>
                                          </p:val>
                                        </p:tav>
                                      </p:tavLst>
                                    </p:anim>
                                    <p:anim calcmode="lin" valueType="num">
                                      <p:cBhvr additive="base">
                                        <p:cTn id="56" dur="500"/>
                                        <p:tgtEl>
                                          <p:spTgt spid="5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4"/>
          <p:cNvSpPr txBox="1">
            <a:spLocks noGrp="1"/>
          </p:cNvSpPr>
          <p:nvPr>
            <p:ph type="title"/>
          </p:nvPr>
        </p:nvSpPr>
        <p:spPr>
          <a:xfrm>
            <a:off x="0" y="213557"/>
            <a:ext cx="4427580"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Hausaufgaben</a:t>
            </a:r>
            <a:endParaRPr/>
          </a:p>
        </p:txBody>
      </p:sp>
      <p:sp>
        <p:nvSpPr>
          <p:cNvPr id="563" name="Google Shape;563;p14"/>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25050"/>
              </a:buClr>
              <a:buSzPts val="2400"/>
              <a:buNone/>
            </a:pPr>
            <a:r>
              <a:rPr lang="en-GB"/>
              <a:t>10.1.1.5 new vocabulary</a:t>
            </a:r>
            <a:endParaRPr/>
          </a:p>
          <a:p>
            <a:pPr marL="0" lvl="0" indent="0" algn="l" rtl="0">
              <a:lnSpc>
                <a:spcPct val="90000"/>
              </a:lnSpc>
              <a:spcBef>
                <a:spcPts val="1000"/>
              </a:spcBef>
              <a:spcAft>
                <a:spcPts val="0"/>
              </a:spcAft>
              <a:buClr>
                <a:srgbClr val="525050"/>
              </a:buClr>
              <a:buSzPts val="2400"/>
              <a:buNone/>
            </a:pPr>
            <a:endParaRPr/>
          </a:p>
          <a:p>
            <a:pPr marL="0" lvl="0" indent="0" algn="l" rtl="0">
              <a:lnSpc>
                <a:spcPct val="90000"/>
              </a:lnSpc>
              <a:spcBef>
                <a:spcPts val="1000"/>
              </a:spcBef>
              <a:spcAft>
                <a:spcPts val="0"/>
              </a:spcAft>
              <a:buClr>
                <a:srgbClr val="525050"/>
              </a:buClr>
              <a:buSzPts val="2400"/>
              <a:buNone/>
            </a:pPr>
            <a:endParaRPr/>
          </a:p>
          <a:p>
            <a:pPr marL="0" lvl="0" indent="0" algn="l" rtl="0">
              <a:lnSpc>
                <a:spcPct val="90000"/>
              </a:lnSpc>
              <a:spcBef>
                <a:spcPts val="1000"/>
              </a:spcBef>
              <a:spcAft>
                <a:spcPts val="0"/>
              </a:spcAft>
              <a:buClr>
                <a:srgbClr val="525050"/>
              </a:buClr>
              <a:buSzPts val="2400"/>
              <a:buNone/>
            </a:pPr>
            <a:endParaRPr/>
          </a:p>
          <a:p>
            <a:pPr marL="0" lvl="0" indent="0" algn="l" rtl="0">
              <a:lnSpc>
                <a:spcPct val="90000"/>
              </a:lnSpc>
              <a:spcBef>
                <a:spcPts val="1000"/>
              </a:spcBef>
              <a:spcAft>
                <a:spcPts val="0"/>
              </a:spcAft>
              <a:buClr>
                <a:srgbClr val="525050"/>
              </a:buClr>
              <a:buSzPts val="2400"/>
              <a:buNone/>
            </a:pPr>
            <a:r>
              <a:rPr lang="en-GB"/>
              <a:t>10.1.1.2 revisited vocabulary</a:t>
            </a:r>
            <a:endParaRPr/>
          </a:p>
          <a:p>
            <a:pPr marL="0" lvl="0" indent="0" algn="l" rtl="0">
              <a:lnSpc>
                <a:spcPct val="90000"/>
              </a:lnSpc>
              <a:spcBef>
                <a:spcPts val="1000"/>
              </a:spcBef>
              <a:spcAft>
                <a:spcPts val="0"/>
              </a:spcAft>
              <a:buClr>
                <a:srgbClr val="525050"/>
              </a:buClr>
              <a:buSzPts val="2400"/>
              <a:buNone/>
            </a:pPr>
            <a:endParaRPr/>
          </a:p>
          <a:p>
            <a:pPr marL="0" lvl="0" indent="0" algn="l" rtl="0">
              <a:lnSpc>
                <a:spcPct val="90000"/>
              </a:lnSpc>
              <a:spcBef>
                <a:spcPts val="1000"/>
              </a:spcBef>
              <a:spcAft>
                <a:spcPts val="0"/>
              </a:spcAft>
              <a:buClr>
                <a:srgbClr val="525050"/>
              </a:buClr>
              <a:buSzPts val="2400"/>
              <a:buNone/>
            </a:pPr>
            <a:endParaRPr/>
          </a:p>
          <a:p>
            <a:pPr marL="0" lvl="0" indent="0" algn="l" rtl="0">
              <a:lnSpc>
                <a:spcPct val="90000"/>
              </a:lnSpc>
              <a:spcBef>
                <a:spcPts val="1000"/>
              </a:spcBef>
              <a:spcAft>
                <a:spcPts val="0"/>
              </a:spcAft>
              <a:buClr>
                <a:srgbClr val="525050"/>
              </a:buClr>
              <a:buSzPts val="2400"/>
              <a:buNone/>
            </a:pPr>
            <a:endParaRPr/>
          </a:p>
          <a:p>
            <a:pPr marL="0" lvl="0" indent="0" algn="l" rtl="0">
              <a:lnSpc>
                <a:spcPct val="90000"/>
              </a:lnSpc>
              <a:spcBef>
                <a:spcPts val="1000"/>
              </a:spcBef>
              <a:spcAft>
                <a:spcPts val="0"/>
              </a:spcAft>
              <a:buClr>
                <a:srgbClr val="525050"/>
              </a:buClr>
              <a:buSzPts val="2400"/>
              <a:buNone/>
            </a:pPr>
            <a:r>
              <a:rPr lang="en-GB"/>
              <a:t>Thematic revisited vocabulary</a:t>
            </a:r>
            <a:endParaRPr/>
          </a:p>
        </p:txBody>
      </p:sp>
      <p:sp>
        <p:nvSpPr>
          <p:cNvPr id="564" name="Google Shape;564;p14"/>
          <p:cNvSpPr txBox="1"/>
          <p:nvPr/>
        </p:nvSpPr>
        <p:spPr>
          <a:xfrm>
            <a:off x="4642850" y="2013098"/>
            <a:ext cx="2203704"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525050"/>
              </a:buClr>
              <a:buSzPts val="2400"/>
              <a:buFont typeface="Arial"/>
              <a:buNone/>
            </a:pPr>
            <a:r>
              <a:rPr lang="en-GB" sz="2400" b="0" i="0" u="none" strike="noStrike" cap="none">
                <a:solidFill>
                  <a:srgbClr val="525050"/>
                </a:solidFill>
                <a:latin typeface="Century Gothic"/>
                <a:ea typeface="Century Gothic"/>
                <a:cs typeface="Century Gothic"/>
                <a:sym typeface="Century Gothic"/>
              </a:rPr>
              <a:t>Foundation</a:t>
            </a:r>
            <a:endParaRPr/>
          </a:p>
        </p:txBody>
      </p:sp>
      <p:sp>
        <p:nvSpPr>
          <p:cNvPr id="565" name="Google Shape;565;p14"/>
          <p:cNvSpPr txBox="1"/>
          <p:nvPr/>
        </p:nvSpPr>
        <p:spPr>
          <a:xfrm>
            <a:off x="7283196" y="1984751"/>
            <a:ext cx="2203704"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525050"/>
              </a:buClr>
              <a:buSzPts val="2400"/>
              <a:buFont typeface="Arial"/>
              <a:buNone/>
            </a:pPr>
            <a:r>
              <a:rPr lang="en-GB" sz="2400" b="0" i="0" u="none" strike="noStrike" cap="none">
                <a:solidFill>
                  <a:srgbClr val="525050"/>
                </a:solidFill>
                <a:latin typeface="Century Gothic"/>
                <a:ea typeface="Century Gothic"/>
                <a:cs typeface="Century Gothic"/>
                <a:sym typeface="Century Gothic"/>
              </a:rPr>
              <a:t>Higher</a:t>
            </a:r>
            <a:endParaRPr/>
          </a:p>
        </p:txBody>
      </p:sp>
      <p:sp>
        <p:nvSpPr>
          <p:cNvPr id="566" name="Google Shape;566;p14"/>
          <p:cNvSpPr txBox="1"/>
          <p:nvPr/>
        </p:nvSpPr>
        <p:spPr>
          <a:xfrm>
            <a:off x="4623435" y="3887196"/>
            <a:ext cx="2203704"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525050"/>
              </a:buClr>
              <a:buSzPts val="2400"/>
              <a:buFont typeface="Arial"/>
              <a:buNone/>
            </a:pPr>
            <a:r>
              <a:rPr lang="en-GB" sz="2400" b="0" i="0" u="none" strike="noStrike" cap="none">
                <a:solidFill>
                  <a:srgbClr val="525050"/>
                </a:solidFill>
                <a:latin typeface="Century Gothic"/>
                <a:ea typeface="Century Gothic"/>
                <a:cs typeface="Century Gothic"/>
                <a:sym typeface="Century Gothic"/>
              </a:rPr>
              <a:t>Foundation</a:t>
            </a:r>
            <a:endParaRPr/>
          </a:p>
        </p:txBody>
      </p:sp>
      <p:sp>
        <p:nvSpPr>
          <p:cNvPr id="567" name="Google Shape;567;p14"/>
          <p:cNvSpPr txBox="1"/>
          <p:nvPr/>
        </p:nvSpPr>
        <p:spPr>
          <a:xfrm>
            <a:off x="7283196" y="3950266"/>
            <a:ext cx="2203704"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525050"/>
              </a:buClr>
              <a:buSzPts val="2400"/>
              <a:buFont typeface="Arial"/>
              <a:buNone/>
            </a:pPr>
            <a:r>
              <a:rPr lang="en-GB" sz="2400" b="0" i="0" u="none" strike="noStrike" cap="none">
                <a:solidFill>
                  <a:srgbClr val="525050"/>
                </a:solidFill>
                <a:latin typeface="Century Gothic"/>
                <a:ea typeface="Century Gothic"/>
                <a:cs typeface="Century Gothic"/>
                <a:sym typeface="Century Gothic"/>
              </a:rPr>
              <a:t>Higher</a:t>
            </a:r>
            <a:endParaRPr/>
          </a:p>
        </p:txBody>
      </p:sp>
      <p:sp>
        <p:nvSpPr>
          <p:cNvPr id="568" name="Google Shape;568;p14"/>
          <p:cNvSpPr txBox="1"/>
          <p:nvPr/>
        </p:nvSpPr>
        <p:spPr>
          <a:xfrm>
            <a:off x="4623435" y="5949960"/>
            <a:ext cx="2203704"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525050"/>
              </a:buClr>
              <a:buSzPts val="2400"/>
              <a:buFont typeface="Arial"/>
              <a:buNone/>
            </a:pPr>
            <a:r>
              <a:rPr lang="en-GB" sz="2400" b="0" i="0" u="none" strike="noStrike" cap="none">
                <a:solidFill>
                  <a:srgbClr val="525050"/>
                </a:solidFill>
                <a:latin typeface="Century Gothic"/>
                <a:ea typeface="Century Gothic"/>
                <a:cs typeface="Century Gothic"/>
                <a:sym typeface="Century Gothic"/>
              </a:rPr>
              <a:t>Foundation</a:t>
            </a:r>
            <a:endParaRPr/>
          </a:p>
        </p:txBody>
      </p:sp>
      <p:sp>
        <p:nvSpPr>
          <p:cNvPr id="569" name="Google Shape;569;p14"/>
          <p:cNvSpPr txBox="1"/>
          <p:nvPr/>
        </p:nvSpPr>
        <p:spPr>
          <a:xfrm>
            <a:off x="7283196" y="5949960"/>
            <a:ext cx="2203704"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525050"/>
              </a:buClr>
              <a:buSzPts val="2400"/>
              <a:buFont typeface="Arial"/>
              <a:buNone/>
            </a:pPr>
            <a:r>
              <a:rPr lang="en-GB" sz="2400" b="0" i="0" u="none" strike="noStrike" cap="none">
                <a:solidFill>
                  <a:srgbClr val="525050"/>
                </a:solidFill>
                <a:latin typeface="Century Gothic"/>
                <a:ea typeface="Century Gothic"/>
                <a:cs typeface="Century Gothic"/>
                <a:sym typeface="Century Gothic"/>
              </a:rPr>
              <a:t>Higher</a:t>
            </a:r>
            <a:endParaRPr/>
          </a:p>
        </p:txBody>
      </p:sp>
      <p:pic>
        <p:nvPicPr>
          <p:cNvPr id="570" name="Google Shape;570;p14"/>
          <p:cNvPicPr preferRelativeResize="0"/>
          <p:nvPr/>
        </p:nvPicPr>
        <p:blipFill rotWithShape="1">
          <a:blip r:embed="rId4">
            <a:alphaModFix/>
          </a:blip>
          <a:srcRect/>
          <a:stretch/>
        </p:blipFill>
        <p:spPr>
          <a:xfrm>
            <a:off x="5314016" y="973814"/>
            <a:ext cx="1047571" cy="1047571"/>
          </a:xfrm>
          <a:prstGeom prst="rect">
            <a:avLst/>
          </a:prstGeom>
          <a:noFill/>
          <a:ln>
            <a:noFill/>
          </a:ln>
        </p:spPr>
      </p:pic>
      <p:pic>
        <p:nvPicPr>
          <p:cNvPr id="571" name="Google Shape;571;p14"/>
          <p:cNvPicPr preferRelativeResize="0"/>
          <p:nvPr/>
        </p:nvPicPr>
        <p:blipFill>
          <a:blip r:embed="rId5"/>
          <a:srcRect/>
          <a:stretch/>
        </p:blipFill>
        <p:spPr>
          <a:xfrm>
            <a:off x="7875606" y="973814"/>
            <a:ext cx="1047571" cy="1047571"/>
          </a:xfrm>
          <a:prstGeom prst="rect">
            <a:avLst/>
          </a:prstGeom>
          <a:noFill/>
          <a:ln>
            <a:noFill/>
          </a:ln>
        </p:spPr>
      </p:pic>
      <p:pic>
        <p:nvPicPr>
          <p:cNvPr id="572" name="Google Shape;572;p14"/>
          <p:cNvPicPr preferRelativeResize="0"/>
          <p:nvPr/>
        </p:nvPicPr>
        <p:blipFill rotWithShape="1">
          <a:blip r:embed="rId6">
            <a:alphaModFix/>
          </a:blip>
          <a:srcRect/>
          <a:stretch/>
        </p:blipFill>
        <p:spPr>
          <a:xfrm>
            <a:off x="5371963" y="4865303"/>
            <a:ext cx="989624" cy="989624"/>
          </a:xfrm>
          <a:prstGeom prst="rect">
            <a:avLst/>
          </a:prstGeom>
          <a:noFill/>
          <a:ln>
            <a:noFill/>
          </a:ln>
        </p:spPr>
      </p:pic>
      <p:pic>
        <p:nvPicPr>
          <p:cNvPr id="573" name="Google Shape;573;p14"/>
          <p:cNvPicPr preferRelativeResize="0"/>
          <p:nvPr/>
        </p:nvPicPr>
        <p:blipFill rotWithShape="1">
          <a:blip r:embed="rId7">
            <a:alphaModFix/>
          </a:blip>
          <a:srcRect/>
          <a:stretch/>
        </p:blipFill>
        <p:spPr>
          <a:xfrm>
            <a:off x="7875606" y="4865303"/>
            <a:ext cx="1018883" cy="1018883"/>
          </a:xfrm>
          <a:prstGeom prst="rect">
            <a:avLst/>
          </a:prstGeom>
          <a:noFill/>
          <a:ln>
            <a:noFill/>
          </a:ln>
        </p:spPr>
      </p:pic>
      <p:pic>
        <p:nvPicPr>
          <p:cNvPr id="574" name="Google Shape;574;p14" descr="Qr code&#10;&#10;Description automatically generated"/>
          <p:cNvPicPr preferRelativeResize="0"/>
          <p:nvPr/>
        </p:nvPicPr>
        <p:blipFill rotWithShape="1">
          <a:blip r:embed="rId8">
            <a:alphaModFix/>
          </a:blip>
          <a:srcRect/>
          <a:stretch/>
        </p:blipFill>
        <p:spPr>
          <a:xfrm>
            <a:off x="5265215" y="2790825"/>
            <a:ext cx="1096371" cy="1096371"/>
          </a:xfrm>
          <a:prstGeom prst="rect">
            <a:avLst/>
          </a:prstGeom>
          <a:noFill/>
          <a:ln>
            <a:noFill/>
          </a:ln>
        </p:spPr>
      </p:pic>
      <p:pic>
        <p:nvPicPr>
          <p:cNvPr id="575" name="Google Shape;575;p14" descr="Qr code&#10;&#10;Description automatically generated"/>
          <p:cNvPicPr preferRelativeResize="0"/>
          <p:nvPr/>
        </p:nvPicPr>
        <p:blipFill rotWithShape="1">
          <a:blip r:embed="rId9">
            <a:alphaModFix/>
          </a:blip>
          <a:srcRect/>
          <a:stretch/>
        </p:blipFill>
        <p:spPr>
          <a:xfrm>
            <a:off x="7688531" y="2622181"/>
            <a:ext cx="1413679" cy="14136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1" y="213557"/>
            <a:ext cx="517289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Mia und Alastair [1/2]</a:t>
            </a:r>
            <a:endParaRPr/>
          </a:p>
        </p:txBody>
      </p:sp>
      <p:grpSp>
        <p:nvGrpSpPr>
          <p:cNvPr id="78" name="Google Shape;78;p2"/>
          <p:cNvGrpSpPr/>
          <p:nvPr/>
        </p:nvGrpSpPr>
        <p:grpSpPr>
          <a:xfrm>
            <a:off x="-3937" y="1001376"/>
            <a:ext cx="3748082" cy="5381762"/>
            <a:chOff x="493221" y="255506"/>
            <a:chExt cx="3701566" cy="6454569"/>
          </a:xfrm>
        </p:grpSpPr>
        <p:grpSp>
          <p:nvGrpSpPr>
            <p:cNvPr id="79" name="Google Shape;79;p2"/>
            <p:cNvGrpSpPr/>
            <p:nvPr/>
          </p:nvGrpSpPr>
          <p:grpSpPr>
            <a:xfrm>
              <a:off x="496779" y="255506"/>
              <a:ext cx="3698008" cy="5231402"/>
              <a:chOff x="496779" y="255506"/>
              <a:chExt cx="3446571" cy="5231402"/>
            </a:xfrm>
          </p:grpSpPr>
          <p:pic>
            <p:nvPicPr>
              <p:cNvPr id="80" name="Google Shape;80;p2"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81" name="Google Shape;81;p2"/>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82" name="Google Shape;82;p2"/>
            <p:cNvGrpSpPr/>
            <p:nvPr/>
          </p:nvGrpSpPr>
          <p:grpSpPr>
            <a:xfrm>
              <a:off x="493221" y="3475613"/>
              <a:ext cx="3698008" cy="3234462"/>
              <a:chOff x="4785282" y="2605300"/>
              <a:chExt cx="3698008" cy="3234462"/>
            </a:xfrm>
          </p:grpSpPr>
          <p:pic>
            <p:nvPicPr>
              <p:cNvPr id="83" name="Google Shape;83;p2"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84" name="Google Shape;84;p2"/>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sp>
        <p:nvSpPr>
          <p:cNvPr id="85" name="Google Shape;85;p2"/>
          <p:cNvSpPr/>
          <p:nvPr/>
        </p:nvSpPr>
        <p:spPr>
          <a:xfrm>
            <a:off x="9621" y="1714345"/>
            <a:ext cx="3759917" cy="915615"/>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0" i="0" u="none" strike="noStrike" cap="none" dirty="0">
                <a:solidFill>
                  <a:srgbClr val="000000"/>
                </a:solidFill>
                <a:latin typeface="Century Gothic"/>
                <a:ea typeface="Century Gothic"/>
                <a:cs typeface="Century Gothic"/>
                <a:sym typeface="Century Gothic"/>
              </a:rPr>
              <a:t>Hallo </a:t>
            </a:r>
            <a:r>
              <a:rPr lang="en-GB" sz="2000" b="0" i="0" u="none" strike="noStrike" cap="none" dirty="0">
                <a:solidFill>
                  <a:srgbClr val="3D3C3C"/>
                </a:solidFill>
                <a:latin typeface="Century Gothic"/>
                <a:ea typeface="Century Gothic"/>
                <a:cs typeface="Century Gothic"/>
                <a:sym typeface="Century Gothic"/>
              </a:rPr>
              <a:t>Mia</a:t>
            </a:r>
            <a:r>
              <a:rPr lang="en-GB" sz="2000" b="0" i="0" u="none" strike="noStrike" cap="none" dirty="0">
                <a:solidFill>
                  <a:srgbClr val="000000"/>
                </a:solidFill>
                <a:latin typeface="Century Gothic"/>
                <a:ea typeface="Century Gothic"/>
                <a:cs typeface="Century Gothic"/>
                <a:sym typeface="Century Gothic"/>
              </a:rPr>
              <a:t> ! </a:t>
            </a:r>
            <a:r>
              <a:rPr lang="en-GB" sz="2000" b="0" i="0" u="none" strike="noStrike" cap="none" dirty="0" err="1">
                <a:solidFill>
                  <a:srgbClr val="000000"/>
                </a:solidFill>
                <a:latin typeface="Century Gothic"/>
                <a:ea typeface="Century Gothic"/>
                <a:cs typeface="Century Gothic"/>
                <a:sym typeface="Century Gothic"/>
              </a:rPr>
              <a:t>Geht's</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dir</a:t>
            </a:r>
            <a:r>
              <a:rPr lang="en-GB" sz="2000" b="0" i="0" u="none" strike="noStrike" cap="none" dirty="0">
                <a:solidFill>
                  <a:srgbClr val="000000"/>
                </a:solidFill>
                <a:latin typeface="Century Gothic"/>
                <a:ea typeface="Century Gothic"/>
                <a:cs typeface="Century Gothic"/>
                <a:sym typeface="Century Gothic"/>
              </a:rPr>
              <a:t> gut? </a:t>
            </a:r>
            <a:r>
              <a:rPr lang="en-GB" sz="2000" b="0" i="0" u="none" strike="noStrike" cap="none" dirty="0" err="1">
                <a:solidFill>
                  <a:srgbClr val="000000"/>
                </a:solidFill>
                <a:latin typeface="Century Gothic"/>
                <a:ea typeface="Century Gothic"/>
                <a:cs typeface="Century Gothic"/>
                <a:sym typeface="Century Gothic"/>
              </a:rPr>
              <a:t>Machst</a:t>
            </a:r>
            <a:r>
              <a:rPr lang="en-GB" sz="2000" b="0" i="0" u="none" strike="noStrike" cap="none" dirty="0">
                <a:solidFill>
                  <a:srgbClr val="000000"/>
                </a:solidFill>
                <a:latin typeface="Century Gothic"/>
                <a:ea typeface="Century Gothic"/>
                <a:cs typeface="Century Gothic"/>
                <a:sym typeface="Century Gothic"/>
              </a:rPr>
              <a:t> du was </a:t>
            </a:r>
            <a:r>
              <a:rPr lang="en-GB" sz="2000" b="0" i="0" u="none" strike="noStrike" cap="none" dirty="0" err="1">
                <a:solidFill>
                  <a:srgbClr val="000000"/>
                </a:solidFill>
                <a:latin typeface="Century Gothic"/>
                <a:ea typeface="Century Gothic"/>
                <a:cs typeface="Century Gothic"/>
                <a:sym typeface="Century Gothic"/>
              </a:rPr>
              <a:t>im</a:t>
            </a:r>
            <a:r>
              <a:rPr lang="en-GB" sz="2000" b="0" i="0" u="none" strike="noStrike" cap="none" dirty="0">
                <a:solidFill>
                  <a:srgbClr val="000000"/>
                </a:solidFill>
                <a:latin typeface="Century Gothic"/>
                <a:ea typeface="Century Gothic"/>
                <a:cs typeface="Century Gothic"/>
                <a:sym typeface="Century Gothic"/>
              </a:rPr>
              <a:t> Moment?</a:t>
            </a:r>
            <a:endParaRPr sz="2000" dirty="0">
              <a:solidFill>
                <a:schemeClr val="lt1"/>
              </a:solidFill>
              <a:latin typeface="Century Gothic"/>
              <a:ea typeface="Century Gothic"/>
              <a:cs typeface="Century Gothic"/>
              <a:sym typeface="Century Gothic"/>
            </a:endParaRPr>
          </a:p>
        </p:txBody>
      </p:sp>
      <p:sp>
        <p:nvSpPr>
          <p:cNvPr id="86" name="Google Shape;86;p2"/>
          <p:cNvSpPr/>
          <p:nvPr/>
        </p:nvSpPr>
        <p:spPr>
          <a:xfrm>
            <a:off x="-12350" y="2666285"/>
            <a:ext cx="3719248" cy="2537426"/>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dirty="0">
                <a:solidFill>
                  <a:srgbClr val="000000"/>
                </a:solidFill>
                <a:latin typeface="Century Gothic"/>
                <a:ea typeface="Century Gothic"/>
                <a:cs typeface="Century Gothic"/>
                <a:sym typeface="Century Gothic"/>
              </a:rPr>
              <a:t>Hallo </a:t>
            </a:r>
            <a:r>
              <a:rPr lang="en-GB" sz="2000" dirty="0">
                <a:solidFill>
                  <a:srgbClr val="3D3C3C"/>
                </a:solidFill>
                <a:latin typeface="Century Gothic"/>
                <a:ea typeface="Century Gothic"/>
                <a:cs typeface="Century Gothic"/>
                <a:sym typeface="Century Gothic"/>
              </a:rPr>
              <a:t>Alastair</a:t>
            </a:r>
            <a:r>
              <a:rPr lang="en-GB" sz="2000" dirty="0">
                <a:solidFill>
                  <a:srgbClr val="000000"/>
                </a:solidFill>
                <a:latin typeface="Century Gothic"/>
                <a:ea typeface="Century Gothic"/>
                <a:cs typeface="Century Gothic"/>
                <a:sym typeface="Century Gothic"/>
              </a:rPr>
              <a:t>! Mir </a:t>
            </a:r>
            <a:r>
              <a:rPr lang="en-GB" sz="2000" dirty="0" err="1">
                <a:solidFill>
                  <a:srgbClr val="000000"/>
                </a:solidFill>
                <a:latin typeface="Century Gothic"/>
                <a:ea typeface="Century Gothic"/>
                <a:cs typeface="Century Gothic"/>
                <a:sym typeface="Century Gothic"/>
              </a:rPr>
              <a:t>geht’s</a:t>
            </a:r>
            <a:r>
              <a:rPr lang="en-GB" sz="2000" dirty="0">
                <a:solidFill>
                  <a:srgbClr val="000000"/>
                </a:solidFill>
                <a:latin typeface="Century Gothic"/>
                <a:ea typeface="Century Gothic"/>
                <a:cs typeface="Century Gothic"/>
                <a:sym typeface="Century Gothic"/>
              </a:rPr>
              <a:t> gut, </a:t>
            </a:r>
            <a:r>
              <a:rPr lang="en-GB" sz="2000" dirty="0" err="1">
                <a:solidFill>
                  <a:srgbClr val="000000"/>
                </a:solidFill>
                <a:latin typeface="Century Gothic"/>
                <a:ea typeface="Century Gothic"/>
                <a:cs typeface="Century Gothic"/>
                <a:sym typeface="Century Gothic"/>
              </a:rPr>
              <a:t>danke</a:t>
            </a:r>
            <a:r>
              <a:rPr lang="en-GB" sz="2000" dirty="0">
                <a:solidFill>
                  <a:srgbClr val="000000"/>
                </a:solidFill>
                <a:latin typeface="Century Gothic"/>
                <a:ea typeface="Century Gothic"/>
                <a:cs typeface="Century Gothic"/>
                <a:sym typeface="Century Gothic"/>
              </a:rPr>
              <a:t>. Und </a:t>
            </a:r>
            <a:r>
              <a:rPr lang="en-GB" sz="2000" dirty="0" err="1">
                <a:solidFill>
                  <a:srgbClr val="000000"/>
                </a:solidFill>
                <a:latin typeface="Century Gothic"/>
                <a:ea typeface="Century Gothic"/>
                <a:cs typeface="Century Gothic"/>
                <a:sym typeface="Century Gothic"/>
              </a:rPr>
              <a:t>dir</a:t>
            </a:r>
            <a:r>
              <a:rPr lang="en-GB" sz="2000" dirty="0">
                <a:solidFill>
                  <a:srgbClr val="000000"/>
                </a:solidFill>
                <a:latin typeface="Century Gothic"/>
                <a:ea typeface="Century Gothic"/>
                <a:cs typeface="Century Gothic"/>
                <a:sym typeface="Century Gothic"/>
              </a:rPr>
              <a:t>? Ich bin </a:t>
            </a:r>
            <a:r>
              <a:rPr lang="en-GB" sz="2000" dirty="0" err="1">
                <a:solidFill>
                  <a:srgbClr val="000000"/>
                </a:solidFill>
                <a:latin typeface="Century Gothic"/>
                <a:ea typeface="Century Gothic"/>
                <a:cs typeface="Century Gothic"/>
                <a:sym typeface="Century Gothic"/>
              </a:rPr>
              <a:t>gerade</a:t>
            </a:r>
            <a:r>
              <a:rPr lang="en-GB" sz="2000" dirty="0">
                <a:solidFill>
                  <a:srgbClr val="000000"/>
                </a:solidFill>
                <a:latin typeface="Century Gothic"/>
                <a:ea typeface="Century Gothic"/>
                <a:cs typeface="Century Gothic"/>
                <a:sym typeface="Century Gothic"/>
              </a:rPr>
              <a:t> am </a:t>
            </a:r>
            <a:r>
              <a:rPr lang="en-GB" sz="2000" dirty="0" err="1">
                <a:solidFill>
                  <a:srgbClr val="000000"/>
                </a:solidFill>
                <a:latin typeface="Century Gothic"/>
                <a:ea typeface="Century Gothic"/>
                <a:cs typeface="Century Gothic"/>
                <a:sym typeface="Century Gothic"/>
              </a:rPr>
              <a:t>Bahnhof</a:t>
            </a:r>
            <a:r>
              <a:rPr lang="en-GB" sz="2000" dirty="0">
                <a:solidFill>
                  <a:srgbClr val="000000"/>
                </a:solidFill>
                <a:latin typeface="Century Gothic"/>
                <a:ea typeface="Century Gothic"/>
                <a:cs typeface="Century Gothic"/>
                <a:sym typeface="Century Gothic"/>
              </a:rPr>
              <a:t> – </a:t>
            </a:r>
            <a:r>
              <a:rPr lang="en-GB" sz="2000" dirty="0" err="1">
                <a:solidFill>
                  <a:srgbClr val="000000"/>
                </a:solidFill>
                <a:latin typeface="Century Gothic"/>
                <a:ea typeface="Century Gothic"/>
                <a:cs typeface="Century Gothic"/>
                <a:sym typeface="Century Gothic"/>
              </a:rPr>
              <a:t>warte</a:t>
            </a:r>
            <a:r>
              <a:rPr lang="en-GB" sz="2000" dirty="0">
                <a:solidFill>
                  <a:srgbClr val="000000"/>
                </a:solidFill>
                <a:latin typeface="Century Gothic"/>
                <a:ea typeface="Century Gothic"/>
                <a:cs typeface="Century Gothic"/>
                <a:sym typeface="Century Gothic"/>
              </a:rPr>
              <a:t> auf </a:t>
            </a:r>
            <a:r>
              <a:rPr lang="en-GB" sz="2000" dirty="0" err="1">
                <a:solidFill>
                  <a:srgbClr val="000000"/>
                </a:solidFill>
                <a:latin typeface="Century Gothic"/>
                <a:ea typeface="Century Gothic"/>
                <a:cs typeface="Century Gothic"/>
                <a:sym typeface="Century Gothic"/>
              </a:rPr>
              <a:t>meinen</a:t>
            </a:r>
            <a:r>
              <a:rPr lang="en-GB" sz="2000" dirty="0">
                <a:solidFill>
                  <a:srgbClr val="000000"/>
                </a:solidFill>
                <a:latin typeface="Century Gothic"/>
                <a:ea typeface="Century Gothic"/>
                <a:cs typeface="Century Gothic"/>
                <a:sym typeface="Century Gothic"/>
              </a:rPr>
              <a:t> Zug. Ich </a:t>
            </a:r>
            <a:r>
              <a:rPr lang="en-GB" sz="2000" dirty="0" err="1">
                <a:solidFill>
                  <a:srgbClr val="000000"/>
                </a:solidFill>
                <a:latin typeface="Century Gothic"/>
                <a:ea typeface="Century Gothic"/>
                <a:cs typeface="Century Gothic"/>
                <a:sym typeface="Century Gothic"/>
              </a:rPr>
              <a:t>fahre</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nach</a:t>
            </a:r>
            <a:r>
              <a:rPr lang="en-GB" sz="2000" dirty="0">
                <a:solidFill>
                  <a:srgbClr val="000000"/>
                </a:solidFill>
                <a:latin typeface="Century Gothic"/>
                <a:ea typeface="Century Gothic"/>
                <a:cs typeface="Century Gothic"/>
                <a:sym typeface="Century Gothic"/>
              </a:rPr>
              <a:t> Köln – </a:t>
            </a:r>
            <a:r>
              <a:rPr lang="en-GB" sz="2000" dirty="0" err="1">
                <a:solidFill>
                  <a:srgbClr val="000000"/>
                </a:solidFill>
                <a:latin typeface="Century Gothic"/>
                <a:ea typeface="Century Gothic"/>
                <a:cs typeface="Century Gothic"/>
                <a:sym typeface="Century Gothic"/>
              </a:rPr>
              <a:t>zum</a:t>
            </a:r>
            <a:r>
              <a:rPr lang="en-GB" sz="2000" dirty="0">
                <a:solidFill>
                  <a:srgbClr val="000000"/>
                </a:solidFill>
                <a:latin typeface="Century Gothic"/>
                <a:ea typeface="Century Gothic"/>
                <a:cs typeface="Century Gothic"/>
                <a:sym typeface="Century Gothic"/>
              </a:rPr>
              <a:t> Spiel – </a:t>
            </a:r>
            <a:r>
              <a:rPr lang="en-GB" sz="2000" dirty="0">
                <a:solidFill>
                  <a:schemeClr val="lt1"/>
                </a:solidFill>
                <a:latin typeface="Century Gothic"/>
                <a:ea typeface="Century Gothic"/>
                <a:cs typeface="Century Gothic"/>
                <a:sym typeface="Century Gothic"/>
              </a:rPr>
              <a:t>FC</a:t>
            </a:r>
            <a:r>
              <a:rPr lang="en-GB" sz="2000" dirty="0">
                <a:solidFill>
                  <a:srgbClr val="000000"/>
                </a:solidFill>
                <a:latin typeface="Century Gothic"/>
                <a:ea typeface="Century Gothic"/>
                <a:cs typeface="Century Gothic"/>
                <a:sym typeface="Century Gothic"/>
              </a:rPr>
              <a:t> Köln und Bayern München.  </a:t>
            </a:r>
            <a:endParaRPr sz="2000" dirty="0">
              <a:solidFill>
                <a:schemeClr val="lt1"/>
              </a:solidFill>
              <a:latin typeface="Century Gothic"/>
              <a:ea typeface="Century Gothic"/>
              <a:cs typeface="Century Gothic"/>
              <a:sym typeface="Century Gothic"/>
            </a:endParaRPr>
          </a:p>
        </p:txBody>
      </p:sp>
      <p:grpSp>
        <p:nvGrpSpPr>
          <p:cNvPr id="87" name="Google Shape;87;p2"/>
          <p:cNvGrpSpPr/>
          <p:nvPr/>
        </p:nvGrpSpPr>
        <p:grpSpPr>
          <a:xfrm>
            <a:off x="3232749" y="2751414"/>
            <a:ext cx="353028" cy="334926"/>
            <a:chOff x="-657569" y="2518042"/>
            <a:chExt cx="353028" cy="334926"/>
          </a:xfrm>
        </p:grpSpPr>
        <p:sp>
          <p:nvSpPr>
            <p:cNvPr id="88" name="Google Shape;88;p2"/>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89" name="Google Shape;89;p2"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90" name="Google Shape;90;p2"/>
          <p:cNvGrpSpPr/>
          <p:nvPr/>
        </p:nvGrpSpPr>
        <p:grpSpPr>
          <a:xfrm>
            <a:off x="3360500" y="1780081"/>
            <a:ext cx="357421" cy="330628"/>
            <a:chOff x="-677996" y="3286857"/>
            <a:chExt cx="357421" cy="330628"/>
          </a:xfrm>
        </p:grpSpPr>
        <p:sp>
          <p:nvSpPr>
            <p:cNvPr id="91" name="Google Shape;91;p2"/>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92" name="Google Shape;92;p2"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93" name="Google Shape;93;p2"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sp>
        <p:nvSpPr>
          <p:cNvPr id="94" name="Google Shape;94;p2"/>
          <p:cNvSpPr/>
          <p:nvPr/>
        </p:nvSpPr>
        <p:spPr>
          <a:xfrm>
            <a:off x="2024" y="5287540"/>
            <a:ext cx="1168337" cy="380136"/>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Toll</a:t>
            </a:r>
            <a:endParaRPr sz="2000">
              <a:solidFill>
                <a:schemeClr val="lt1"/>
              </a:solidFill>
              <a:latin typeface="Century Gothic"/>
              <a:ea typeface="Century Gothic"/>
              <a:cs typeface="Century Gothic"/>
              <a:sym typeface="Century Gothic"/>
            </a:endParaRPr>
          </a:p>
        </p:txBody>
      </p:sp>
      <p:grpSp>
        <p:nvGrpSpPr>
          <p:cNvPr id="95" name="Google Shape;95;p2"/>
          <p:cNvGrpSpPr/>
          <p:nvPr/>
        </p:nvGrpSpPr>
        <p:grpSpPr>
          <a:xfrm>
            <a:off x="812940" y="5318216"/>
            <a:ext cx="357421" cy="330628"/>
            <a:chOff x="-677996" y="3286857"/>
            <a:chExt cx="357421" cy="330628"/>
          </a:xfrm>
        </p:grpSpPr>
        <p:sp>
          <p:nvSpPr>
            <p:cNvPr id="96" name="Google Shape;96;p2"/>
            <p:cNvSpPr/>
            <p:nvPr/>
          </p:nvSpPr>
          <p:spPr>
            <a:xfrm>
              <a:off x="-673603" y="3286857"/>
              <a:ext cx="353028" cy="328521"/>
            </a:xfrm>
            <a:prstGeom prst="ellipse">
              <a:avLst/>
            </a:prstGeom>
            <a:solidFill>
              <a:srgbClr val="FFFC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97" name="Google Shape;97;p2"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98" name="Google Shape;98;p2"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grpSp>
        <p:nvGrpSpPr>
          <p:cNvPr id="99" name="Google Shape;99;p2"/>
          <p:cNvGrpSpPr/>
          <p:nvPr/>
        </p:nvGrpSpPr>
        <p:grpSpPr>
          <a:xfrm>
            <a:off x="4106113" y="983987"/>
            <a:ext cx="3748082" cy="5381762"/>
            <a:chOff x="493221" y="255506"/>
            <a:chExt cx="3701566" cy="6454569"/>
          </a:xfrm>
        </p:grpSpPr>
        <p:grpSp>
          <p:nvGrpSpPr>
            <p:cNvPr id="100" name="Google Shape;100;p2"/>
            <p:cNvGrpSpPr/>
            <p:nvPr/>
          </p:nvGrpSpPr>
          <p:grpSpPr>
            <a:xfrm>
              <a:off x="496779" y="255506"/>
              <a:ext cx="3698008" cy="5231402"/>
              <a:chOff x="496779" y="255506"/>
              <a:chExt cx="3446571" cy="5231402"/>
            </a:xfrm>
          </p:grpSpPr>
          <p:pic>
            <p:nvPicPr>
              <p:cNvPr id="101" name="Google Shape;101;p2"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102" name="Google Shape;102;p2"/>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03" name="Google Shape;103;p2"/>
            <p:cNvGrpSpPr/>
            <p:nvPr/>
          </p:nvGrpSpPr>
          <p:grpSpPr>
            <a:xfrm>
              <a:off x="493221" y="3475613"/>
              <a:ext cx="3698008" cy="3234462"/>
              <a:chOff x="4785282" y="2605300"/>
              <a:chExt cx="3698008" cy="3234462"/>
            </a:xfrm>
          </p:grpSpPr>
          <p:pic>
            <p:nvPicPr>
              <p:cNvPr id="104" name="Google Shape;104;p2"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105" name="Google Shape;105;p2"/>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sp>
        <p:nvSpPr>
          <p:cNvPr id="106" name="Google Shape;106;p2"/>
          <p:cNvSpPr/>
          <p:nvPr/>
        </p:nvSpPr>
        <p:spPr>
          <a:xfrm>
            <a:off x="4127537" y="1714345"/>
            <a:ext cx="3719249" cy="2153817"/>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dirty="0" err="1">
                <a:solidFill>
                  <a:srgbClr val="000000"/>
                </a:solidFill>
                <a:latin typeface="Century Gothic"/>
                <a:ea typeface="Century Gothic"/>
                <a:cs typeface="Century Gothic"/>
                <a:sym typeface="Century Gothic"/>
              </a:rPr>
              <a:t>Ja</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aber</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mein</a:t>
            </a:r>
            <a:r>
              <a:rPr lang="en-GB" sz="2000" dirty="0">
                <a:solidFill>
                  <a:srgbClr val="000000"/>
                </a:solidFill>
                <a:latin typeface="Century Gothic"/>
                <a:ea typeface="Century Gothic"/>
                <a:cs typeface="Century Gothic"/>
                <a:sym typeface="Century Gothic"/>
              </a:rPr>
              <a:t> Zug </a:t>
            </a:r>
            <a:r>
              <a:rPr lang="en-GB" sz="2000" dirty="0" err="1">
                <a:solidFill>
                  <a:srgbClr val="000000"/>
                </a:solidFill>
                <a:latin typeface="Century Gothic"/>
                <a:ea typeface="Century Gothic"/>
                <a:cs typeface="Century Gothic"/>
                <a:sym typeface="Century Gothic"/>
              </a:rPr>
              <a:t>ist</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schon</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spät</a:t>
            </a:r>
            <a:r>
              <a:rPr lang="en-GB" sz="2000" dirty="0">
                <a:solidFill>
                  <a:srgbClr val="000000"/>
                </a:solidFill>
                <a:latin typeface="Century Gothic"/>
                <a:ea typeface="Century Gothic"/>
                <a:cs typeface="Century Gothic"/>
                <a:sym typeface="Century Gothic"/>
              </a:rPr>
              <a:t> und das </a:t>
            </a:r>
            <a:r>
              <a:rPr lang="en-GB" sz="2000" dirty="0" err="1">
                <a:solidFill>
                  <a:srgbClr val="000000"/>
                </a:solidFill>
                <a:latin typeface="Century Gothic"/>
                <a:ea typeface="Century Gothic"/>
                <a:cs typeface="Century Gothic"/>
                <a:sym typeface="Century Gothic"/>
              </a:rPr>
              <a:t>geht</a:t>
            </a:r>
            <a:r>
              <a:rPr lang="en-GB" sz="2000" dirty="0">
                <a:solidFill>
                  <a:srgbClr val="000000"/>
                </a:solidFill>
                <a:latin typeface="Century Gothic"/>
                <a:ea typeface="Century Gothic"/>
                <a:cs typeface="Century Gothic"/>
                <a:sym typeface="Century Gothic"/>
              </a:rPr>
              <a:t> mir </a:t>
            </a:r>
            <a:r>
              <a:rPr lang="en-GB" sz="2000" dirty="0" err="1">
                <a:solidFill>
                  <a:srgbClr val="000000"/>
                </a:solidFill>
                <a:latin typeface="Century Gothic"/>
                <a:ea typeface="Century Gothic"/>
                <a:cs typeface="Century Gothic"/>
                <a:sym typeface="Century Gothic"/>
              </a:rPr>
              <a:t>richtig</a:t>
            </a:r>
            <a:r>
              <a:rPr lang="en-GB" sz="2000" dirty="0">
                <a:solidFill>
                  <a:srgbClr val="000000"/>
                </a:solidFill>
                <a:latin typeface="Century Gothic"/>
                <a:ea typeface="Century Gothic"/>
                <a:cs typeface="Century Gothic"/>
                <a:sym typeface="Century Gothic"/>
              </a:rPr>
              <a:t> auf die </a:t>
            </a:r>
            <a:r>
              <a:rPr lang="en-GB" sz="2000" dirty="0" err="1">
                <a:solidFill>
                  <a:srgbClr val="000000"/>
                </a:solidFill>
                <a:latin typeface="Century Gothic"/>
                <a:ea typeface="Century Gothic"/>
                <a:cs typeface="Century Gothic"/>
                <a:sym typeface="Century Gothic"/>
              </a:rPr>
              <a:t>Nerven</a:t>
            </a:r>
            <a:r>
              <a:rPr lang="en-GB" sz="2000" dirty="0">
                <a:solidFill>
                  <a:srgbClr val="000000"/>
                </a:solidFill>
                <a:latin typeface="Century Gothic"/>
                <a:ea typeface="Century Gothic"/>
                <a:cs typeface="Century Gothic"/>
                <a:sym typeface="Century Gothic"/>
              </a:rPr>
              <a:t>! </a:t>
            </a:r>
            <a:r>
              <a:rPr lang="en-GB" sz="2000" b="1" dirty="0">
                <a:solidFill>
                  <a:srgbClr val="000000"/>
                </a:solidFill>
                <a:latin typeface="Century Gothic"/>
                <a:ea typeface="Century Gothic"/>
                <a:cs typeface="Century Gothic"/>
                <a:sym typeface="Century Gothic"/>
              </a:rPr>
              <a:t>Es </a:t>
            </a:r>
            <a:r>
              <a:rPr lang="en-GB" sz="2000" b="1" dirty="0" err="1">
                <a:solidFill>
                  <a:srgbClr val="000000"/>
                </a:solidFill>
                <a:latin typeface="Century Gothic"/>
                <a:ea typeface="Century Gothic"/>
                <a:cs typeface="Century Gothic"/>
                <a:sym typeface="Century Gothic"/>
              </a:rPr>
              <a:t>gibt</a:t>
            </a:r>
            <a:r>
              <a:rPr lang="en-GB" sz="2000" b="1" dirty="0">
                <a:solidFill>
                  <a:srgbClr val="000000"/>
                </a:solidFill>
                <a:latin typeface="Century Gothic"/>
                <a:ea typeface="Century Gothic"/>
                <a:cs typeface="Century Gothic"/>
                <a:sym typeface="Century Gothic"/>
              </a:rPr>
              <a:t> | </a:t>
            </a:r>
            <a:r>
              <a:rPr lang="en-GB" sz="2000" b="1" dirty="0" err="1">
                <a:solidFill>
                  <a:srgbClr val="000000"/>
                </a:solidFill>
                <a:latin typeface="Century Gothic"/>
                <a:ea typeface="Century Gothic"/>
                <a:cs typeface="Century Gothic"/>
                <a:sym typeface="Century Gothic"/>
              </a:rPr>
              <a:t>Hier</a:t>
            </a:r>
            <a:r>
              <a:rPr lang="en-GB" sz="2000" b="1" dirty="0">
                <a:solidFill>
                  <a:srgbClr val="000000"/>
                </a:solidFill>
                <a:latin typeface="Century Gothic"/>
                <a:ea typeface="Century Gothic"/>
                <a:cs typeface="Century Gothic"/>
                <a:sym typeface="Century Gothic"/>
              </a:rPr>
              <a:t> </a:t>
            </a:r>
            <a:r>
              <a:rPr lang="en-GB" sz="2000" b="1" dirty="0" err="1">
                <a:solidFill>
                  <a:srgbClr val="000000"/>
                </a:solidFill>
                <a:latin typeface="Century Gothic"/>
                <a:ea typeface="Century Gothic"/>
                <a:cs typeface="Century Gothic"/>
                <a:sym typeface="Century Gothic"/>
              </a:rPr>
              <a:t>sind</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auch</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viele</a:t>
            </a:r>
            <a:r>
              <a:rPr lang="en-GB" sz="2000" dirty="0">
                <a:solidFill>
                  <a:srgbClr val="000000"/>
                </a:solidFill>
                <a:latin typeface="Century Gothic"/>
                <a:ea typeface="Century Gothic"/>
                <a:cs typeface="Century Gothic"/>
                <a:sym typeface="Century Gothic"/>
              </a:rPr>
              <a:t> Fans. Es </a:t>
            </a:r>
            <a:r>
              <a:rPr lang="en-GB" sz="2000" dirty="0" err="1">
                <a:solidFill>
                  <a:srgbClr val="000000"/>
                </a:solidFill>
                <a:latin typeface="Century Gothic"/>
                <a:ea typeface="Century Gothic"/>
                <a:cs typeface="Century Gothic"/>
                <a:sym typeface="Century Gothic"/>
              </a:rPr>
              <a:t>geht</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ihnen</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auch</a:t>
            </a:r>
            <a:r>
              <a:rPr lang="en-GB" sz="2000" dirty="0">
                <a:solidFill>
                  <a:srgbClr val="000000"/>
                </a:solidFill>
                <a:latin typeface="Century Gothic"/>
                <a:ea typeface="Century Gothic"/>
                <a:cs typeface="Century Gothic"/>
                <a:sym typeface="Century Gothic"/>
              </a:rPr>
              <a:t> so.</a:t>
            </a:r>
            <a:endParaRPr sz="2000" dirty="0">
              <a:solidFill>
                <a:schemeClr val="lt1"/>
              </a:solidFill>
              <a:latin typeface="Century Gothic"/>
              <a:ea typeface="Century Gothic"/>
              <a:cs typeface="Century Gothic"/>
              <a:sym typeface="Century Gothic"/>
            </a:endParaRPr>
          </a:p>
        </p:txBody>
      </p:sp>
      <p:sp>
        <p:nvSpPr>
          <p:cNvPr id="107" name="Google Shape;107;p2"/>
          <p:cNvSpPr/>
          <p:nvPr/>
        </p:nvSpPr>
        <p:spPr>
          <a:xfrm>
            <a:off x="4099399" y="4068105"/>
            <a:ext cx="3780026" cy="1693171"/>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dirty="0">
                <a:solidFill>
                  <a:srgbClr val="000000"/>
                </a:solidFill>
                <a:latin typeface="Century Gothic"/>
                <a:ea typeface="Century Gothic"/>
                <a:cs typeface="Century Gothic"/>
                <a:sym typeface="Century Gothic"/>
              </a:rPr>
              <a:t>Ach </a:t>
            </a:r>
            <a:r>
              <a:rPr lang="en-GB" sz="2000" dirty="0" err="1">
                <a:solidFill>
                  <a:srgbClr val="000000"/>
                </a:solidFill>
                <a:latin typeface="Century Gothic"/>
                <a:ea typeface="Century Gothic"/>
                <a:cs typeface="Century Gothic"/>
                <a:sym typeface="Century Gothic"/>
              </a:rPr>
              <a:t>nein</a:t>
            </a:r>
            <a:r>
              <a:rPr lang="en-GB" sz="2000" dirty="0">
                <a:solidFill>
                  <a:srgbClr val="000000"/>
                </a:solidFill>
                <a:latin typeface="Century Gothic"/>
                <a:ea typeface="Century Gothic"/>
                <a:cs typeface="Century Gothic"/>
                <a:sym typeface="Century Gothic"/>
              </a:rPr>
              <a:t>.</a:t>
            </a:r>
            <a:r>
              <a:rPr lang="en-GB" sz="2000" dirty="0">
                <a:solidFill>
                  <a:srgbClr val="000000"/>
                </a:solidFill>
                <a:latin typeface="Century Gothic" panose="020B0502020202020204" pitchFamily="34" charset="0"/>
                <a:ea typeface="Helvetica Neue"/>
                <a:cs typeface="Helvetica Neue"/>
                <a:sym typeface="Helvetica Neue"/>
              </a:rPr>
              <a:t> </a:t>
            </a:r>
            <a:r>
              <a:rPr lang="en-GB" sz="2000" b="0" i="0" dirty="0">
                <a:solidFill>
                  <a:srgbClr val="000000"/>
                </a:solidFill>
                <a:latin typeface="Century Gothic"/>
                <a:ea typeface="Century Gothic"/>
                <a:cs typeface="Century Gothic"/>
                <a:sym typeface="Century Gothic"/>
              </a:rPr>
              <a:t>Aber das </a:t>
            </a:r>
            <a:r>
              <a:rPr lang="en-GB" sz="2000" b="0" i="0" dirty="0" err="1">
                <a:solidFill>
                  <a:srgbClr val="000000"/>
                </a:solidFill>
                <a:latin typeface="Century Gothic"/>
                <a:ea typeface="Century Gothic"/>
                <a:cs typeface="Century Gothic"/>
                <a:sym typeface="Century Gothic"/>
              </a:rPr>
              <a:t>ist</a:t>
            </a:r>
            <a:r>
              <a:rPr lang="en-GB" sz="2000" b="0" i="0" dirty="0">
                <a:solidFill>
                  <a:srgbClr val="000000"/>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GB" sz="2000" b="0" i="0" dirty="0" err="1">
                <a:solidFill>
                  <a:srgbClr val="000000"/>
                </a:solidFill>
                <a:latin typeface="Century Gothic"/>
                <a:ea typeface="Century Gothic"/>
                <a:cs typeface="Century Gothic"/>
                <a:sym typeface="Century Gothic"/>
              </a:rPr>
              <a:t>nicht</a:t>
            </a:r>
            <a:r>
              <a:rPr lang="en-GB" sz="2000" b="0" i="0" dirty="0">
                <a:solidFill>
                  <a:srgbClr val="000000"/>
                </a:solidFill>
                <a:latin typeface="Century Gothic"/>
                <a:ea typeface="Century Gothic"/>
                <a:cs typeface="Century Gothic"/>
                <a:sym typeface="Century Gothic"/>
              </a:rPr>
              <a:t> normal, </a:t>
            </a:r>
            <a:r>
              <a:rPr lang="en-GB" sz="2000" b="0" i="0" dirty="0" err="1">
                <a:solidFill>
                  <a:srgbClr val="000000"/>
                </a:solidFill>
                <a:latin typeface="Century Gothic"/>
                <a:ea typeface="Century Gothic"/>
                <a:cs typeface="Century Gothic"/>
                <a:sym typeface="Century Gothic"/>
              </a:rPr>
              <a:t>oder</a:t>
            </a:r>
            <a:r>
              <a:rPr lang="en-GB" sz="2000" b="0" i="0" dirty="0">
                <a:solidFill>
                  <a:srgbClr val="000000"/>
                </a:solidFill>
                <a:latin typeface="Century Gothic"/>
                <a:ea typeface="Century Gothic"/>
                <a:cs typeface="Century Gothic"/>
                <a:sym typeface="Century Gothic"/>
              </a:rPr>
              <a:t>? Die </a:t>
            </a:r>
            <a:r>
              <a:rPr lang="en-GB" sz="2000" b="0" i="0" dirty="0" err="1">
                <a:solidFill>
                  <a:srgbClr val="000000"/>
                </a:solidFill>
                <a:latin typeface="Century Gothic"/>
                <a:ea typeface="Century Gothic"/>
                <a:cs typeface="Century Gothic"/>
                <a:sym typeface="Century Gothic"/>
              </a:rPr>
              <a:t>Züge</a:t>
            </a:r>
            <a:r>
              <a:rPr lang="en-GB" sz="2000" b="0" i="0" dirty="0">
                <a:solidFill>
                  <a:srgbClr val="000000"/>
                </a:solidFill>
                <a:latin typeface="Century Gothic"/>
                <a:ea typeface="Century Gothic"/>
                <a:cs typeface="Century Gothic"/>
                <a:sym typeface="Century Gothic"/>
              </a:rPr>
              <a:t> </a:t>
            </a:r>
            <a:r>
              <a:rPr lang="en-GB" sz="2000" b="0" i="0" dirty="0" err="1">
                <a:solidFill>
                  <a:srgbClr val="000000"/>
                </a:solidFill>
                <a:latin typeface="Century Gothic"/>
                <a:ea typeface="Century Gothic"/>
                <a:cs typeface="Century Gothic"/>
                <a:sym typeface="Century Gothic"/>
              </a:rPr>
              <a:t>sind</a:t>
            </a:r>
            <a:r>
              <a:rPr lang="en-GB" sz="2000" b="0" i="0" dirty="0">
                <a:solidFill>
                  <a:srgbClr val="000000"/>
                </a:solidFill>
                <a:latin typeface="Century Gothic"/>
                <a:ea typeface="Century Gothic"/>
                <a:cs typeface="Century Gothic"/>
                <a:sym typeface="Century Gothic"/>
              </a:rPr>
              <a:t> </a:t>
            </a:r>
            <a:r>
              <a:rPr lang="en-GB" sz="2000" b="0" i="0" dirty="0" err="1">
                <a:solidFill>
                  <a:srgbClr val="000000"/>
                </a:solidFill>
                <a:latin typeface="Century Gothic"/>
                <a:ea typeface="Century Gothic"/>
                <a:cs typeface="Century Gothic"/>
                <a:sym typeface="Century Gothic"/>
              </a:rPr>
              <a:t>normalerweise</a:t>
            </a:r>
            <a:r>
              <a:rPr lang="en-GB" sz="2000" b="0" i="0" dirty="0">
                <a:solidFill>
                  <a:srgbClr val="000000"/>
                </a:solidFill>
                <a:latin typeface="Century Gothic"/>
                <a:ea typeface="Century Gothic"/>
                <a:cs typeface="Century Gothic"/>
                <a:sym typeface="Century Gothic"/>
              </a:rPr>
              <a:t> </a:t>
            </a:r>
            <a:r>
              <a:rPr lang="en-GB" sz="2000" b="0" i="0" dirty="0" err="1">
                <a:solidFill>
                  <a:srgbClr val="000000"/>
                </a:solidFill>
                <a:latin typeface="Century Gothic"/>
                <a:ea typeface="Century Gothic"/>
                <a:cs typeface="Century Gothic"/>
                <a:sym typeface="Century Gothic"/>
              </a:rPr>
              <a:t>zur</a:t>
            </a:r>
            <a:r>
              <a:rPr lang="en-GB" sz="2000" b="0" i="0" dirty="0">
                <a:solidFill>
                  <a:srgbClr val="000000"/>
                </a:solidFill>
                <a:latin typeface="Century Gothic"/>
                <a:ea typeface="Century Gothic"/>
                <a:cs typeface="Century Gothic"/>
                <a:sym typeface="Century Gothic"/>
              </a:rPr>
              <a:t> </a:t>
            </a:r>
            <a:r>
              <a:rPr lang="en-GB" sz="2000" b="0" i="0" dirty="0" err="1">
                <a:solidFill>
                  <a:srgbClr val="000000"/>
                </a:solidFill>
                <a:latin typeface="Century Gothic"/>
                <a:ea typeface="Century Gothic"/>
                <a:cs typeface="Century Gothic"/>
                <a:sym typeface="Century Gothic"/>
              </a:rPr>
              <a:t>richtigen</a:t>
            </a:r>
            <a:r>
              <a:rPr lang="en-GB" sz="2000" b="0" i="0" dirty="0">
                <a:solidFill>
                  <a:srgbClr val="000000"/>
                </a:solidFill>
                <a:latin typeface="Century Gothic"/>
                <a:ea typeface="Century Gothic"/>
                <a:cs typeface="Century Gothic"/>
                <a:sym typeface="Century Gothic"/>
              </a:rPr>
              <a:t> Zeit da? </a:t>
            </a:r>
            <a:r>
              <a:rPr lang="en-GB" sz="2000" dirty="0">
                <a:solidFill>
                  <a:srgbClr val="000000"/>
                </a:solidFill>
                <a:latin typeface="Century Gothic"/>
                <a:ea typeface="Century Gothic"/>
                <a:cs typeface="Century Gothic"/>
                <a:sym typeface="Century Gothic"/>
              </a:rPr>
              <a:t> </a:t>
            </a:r>
            <a:endParaRPr sz="2000" dirty="0">
              <a:solidFill>
                <a:schemeClr val="lt1"/>
              </a:solidFill>
              <a:latin typeface="Century Gothic"/>
              <a:ea typeface="Century Gothic"/>
              <a:cs typeface="Century Gothic"/>
              <a:sym typeface="Century Gothic"/>
            </a:endParaRPr>
          </a:p>
        </p:txBody>
      </p:sp>
      <p:grpSp>
        <p:nvGrpSpPr>
          <p:cNvPr id="108" name="Google Shape;108;p2"/>
          <p:cNvGrpSpPr/>
          <p:nvPr/>
        </p:nvGrpSpPr>
        <p:grpSpPr>
          <a:xfrm>
            <a:off x="8226316" y="993397"/>
            <a:ext cx="3748082" cy="5381762"/>
            <a:chOff x="493221" y="255506"/>
            <a:chExt cx="3701566" cy="6454569"/>
          </a:xfrm>
        </p:grpSpPr>
        <p:grpSp>
          <p:nvGrpSpPr>
            <p:cNvPr id="109" name="Google Shape;109;p2"/>
            <p:cNvGrpSpPr/>
            <p:nvPr/>
          </p:nvGrpSpPr>
          <p:grpSpPr>
            <a:xfrm>
              <a:off x="496779" y="255506"/>
              <a:ext cx="3698008" cy="5231402"/>
              <a:chOff x="496779" y="255506"/>
              <a:chExt cx="3446571" cy="5231402"/>
            </a:xfrm>
          </p:grpSpPr>
          <p:pic>
            <p:nvPicPr>
              <p:cNvPr id="110" name="Google Shape;110;p2"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111" name="Google Shape;111;p2"/>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12" name="Google Shape;112;p2"/>
            <p:cNvGrpSpPr/>
            <p:nvPr/>
          </p:nvGrpSpPr>
          <p:grpSpPr>
            <a:xfrm>
              <a:off x="493221" y="3475613"/>
              <a:ext cx="3698008" cy="3234462"/>
              <a:chOff x="4785282" y="2605300"/>
              <a:chExt cx="3698008" cy="3234462"/>
            </a:xfrm>
          </p:grpSpPr>
          <p:pic>
            <p:nvPicPr>
              <p:cNvPr id="113" name="Google Shape;113;p2"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114" name="Google Shape;114;p2"/>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sp>
        <p:nvSpPr>
          <p:cNvPr id="115" name="Google Shape;115;p2"/>
          <p:cNvSpPr/>
          <p:nvPr/>
        </p:nvSpPr>
        <p:spPr>
          <a:xfrm>
            <a:off x="8217408" y="3046189"/>
            <a:ext cx="3780026" cy="2208269"/>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0" i="0" dirty="0">
                <a:solidFill>
                  <a:srgbClr val="000000"/>
                </a:solidFill>
                <a:latin typeface="Century Gothic"/>
                <a:ea typeface="Century Gothic"/>
                <a:cs typeface="Century Gothic"/>
                <a:sym typeface="Century Gothic"/>
              </a:rPr>
              <a:t>Ach so. </a:t>
            </a:r>
            <a:r>
              <a:rPr lang="en-GB" sz="2000" b="1" i="0" dirty="0">
                <a:solidFill>
                  <a:srgbClr val="000000"/>
                </a:solidFill>
                <a:latin typeface="Century Gothic"/>
                <a:ea typeface="Century Gothic"/>
                <a:cs typeface="Century Gothic"/>
                <a:sym typeface="Century Gothic"/>
              </a:rPr>
              <a:t>Da </a:t>
            </a:r>
            <a:r>
              <a:rPr lang="en-GB" sz="2000" b="1" i="0" dirty="0" err="1">
                <a:solidFill>
                  <a:srgbClr val="000000"/>
                </a:solidFill>
                <a:latin typeface="Century Gothic"/>
                <a:ea typeface="Century Gothic"/>
                <a:cs typeface="Century Gothic"/>
                <a:sym typeface="Century Gothic"/>
              </a:rPr>
              <a:t>sind|Es</a:t>
            </a:r>
            <a:r>
              <a:rPr lang="en-GB" sz="2000" b="1" i="0" dirty="0">
                <a:solidFill>
                  <a:srgbClr val="000000"/>
                </a:solidFill>
                <a:latin typeface="Century Gothic"/>
                <a:ea typeface="Century Gothic"/>
                <a:cs typeface="Century Gothic"/>
                <a:sym typeface="Century Gothic"/>
              </a:rPr>
              <a:t> </a:t>
            </a:r>
            <a:r>
              <a:rPr lang="en-GB" sz="2000" b="1" i="0" dirty="0" err="1">
                <a:solidFill>
                  <a:srgbClr val="000000"/>
                </a:solidFill>
                <a:latin typeface="Century Gothic"/>
                <a:ea typeface="Century Gothic"/>
                <a:cs typeface="Century Gothic"/>
                <a:sym typeface="Century Gothic"/>
              </a:rPr>
              <a:t>gibt</a:t>
            </a:r>
            <a:endParaRPr sz="2000" b="1" i="0" dirty="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GB" sz="2000" b="0" i="0" dirty="0">
                <a:solidFill>
                  <a:srgbClr val="000000"/>
                </a:solidFill>
                <a:latin typeface="Century Gothic"/>
                <a:ea typeface="Century Gothic"/>
                <a:cs typeface="Century Gothic"/>
                <a:sym typeface="Century Gothic"/>
              </a:rPr>
              <a:t>so </a:t>
            </a:r>
            <a:r>
              <a:rPr lang="en-GB" sz="2000" b="0" i="0" dirty="0" err="1">
                <a:solidFill>
                  <a:srgbClr val="000000"/>
                </a:solidFill>
                <a:latin typeface="Century Gothic"/>
                <a:ea typeface="Century Gothic"/>
                <a:cs typeface="Century Gothic"/>
                <a:sym typeface="Century Gothic"/>
              </a:rPr>
              <a:t>viele</a:t>
            </a:r>
            <a:r>
              <a:rPr lang="en-GB" sz="2000" b="0" i="0" dirty="0">
                <a:solidFill>
                  <a:srgbClr val="000000"/>
                </a:solidFill>
                <a:latin typeface="Century Gothic"/>
                <a:ea typeface="Century Gothic"/>
                <a:cs typeface="Century Gothic"/>
                <a:sym typeface="Century Gothic"/>
              </a:rPr>
              <a:t> </a:t>
            </a:r>
            <a:r>
              <a:rPr lang="en-GB" sz="2000" b="0" i="0" dirty="0" err="1">
                <a:solidFill>
                  <a:srgbClr val="000000"/>
                </a:solidFill>
                <a:latin typeface="Century Gothic"/>
                <a:ea typeface="Century Gothic"/>
                <a:cs typeface="Century Gothic"/>
                <a:sym typeface="Century Gothic"/>
              </a:rPr>
              <a:t>falsche</a:t>
            </a:r>
            <a:r>
              <a:rPr lang="en-GB" sz="2000" b="0" i="0" dirty="0">
                <a:solidFill>
                  <a:srgbClr val="000000"/>
                </a:solidFill>
                <a:latin typeface="Century Gothic"/>
                <a:ea typeface="Century Gothic"/>
                <a:cs typeface="Century Gothic"/>
                <a:sym typeface="Century Gothic"/>
              </a:rPr>
              <a:t> Ideen </a:t>
            </a:r>
            <a:r>
              <a:rPr lang="en-GB" sz="2000" b="0" i="0" dirty="0" err="1">
                <a:solidFill>
                  <a:srgbClr val="000000"/>
                </a:solidFill>
                <a:latin typeface="Century Gothic"/>
                <a:ea typeface="Century Gothic"/>
                <a:cs typeface="Century Gothic"/>
                <a:sym typeface="Century Gothic"/>
              </a:rPr>
              <a:t>über</a:t>
            </a:r>
            <a:r>
              <a:rPr lang="en-GB" sz="2000" b="0" i="0" dirty="0">
                <a:solidFill>
                  <a:srgbClr val="000000"/>
                </a:solidFill>
                <a:latin typeface="Century Gothic"/>
                <a:ea typeface="Century Gothic"/>
                <a:cs typeface="Century Gothic"/>
                <a:sym typeface="Century Gothic"/>
              </a:rPr>
              <a:t> Deutschland! … Auch </a:t>
            </a:r>
            <a:r>
              <a:rPr lang="en-GB" sz="2000" b="0" i="0" dirty="0" err="1">
                <a:solidFill>
                  <a:srgbClr val="000000"/>
                </a:solidFill>
                <a:latin typeface="Century Gothic"/>
                <a:ea typeface="Century Gothic"/>
                <a:cs typeface="Century Gothic"/>
                <a:sym typeface="Century Gothic"/>
              </a:rPr>
              <a:t>über</a:t>
            </a:r>
            <a:r>
              <a:rPr lang="en-GB" sz="2000" b="0" i="0" dirty="0">
                <a:solidFill>
                  <a:srgbClr val="000000"/>
                </a:solidFill>
                <a:latin typeface="Century Gothic"/>
                <a:ea typeface="Century Gothic"/>
                <a:cs typeface="Century Gothic"/>
                <a:sym typeface="Century Gothic"/>
              </a:rPr>
              <a:t> </a:t>
            </a:r>
            <a:r>
              <a:rPr lang="en-GB" sz="2000" b="0" i="0" dirty="0" err="1">
                <a:solidFill>
                  <a:srgbClr val="000000"/>
                </a:solidFill>
                <a:latin typeface="Century Gothic"/>
                <a:ea typeface="Century Gothic"/>
                <a:cs typeface="Century Gothic"/>
                <a:sym typeface="Century Gothic"/>
              </a:rPr>
              <a:t>Türkisch</a:t>
            </a:r>
            <a:r>
              <a:rPr lang="en-GB" sz="2000" b="0" i="0" dirty="0">
                <a:solidFill>
                  <a:srgbClr val="000000"/>
                </a:solidFill>
                <a:latin typeface="Century Gothic"/>
                <a:ea typeface="Century Gothic"/>
                <a:cs typeface="Century Gothic"/>
                <a:sym typeface="Century Gothic"/>
              </a:rPr>
              <a:t>-Deutsche. </a:t>
            </a:r>
            <a:r>
              <a:rPr lang="en-GB" sz="2000" b="0" i="0" dirty="0" err="1">
                <a:solidFill>
                  <a:srgbClr val="000000"/>
                </a:solidFill>
                <a:latin typeface="Century Gothic"/>
                <a:ea typeface="Century Gothic"/>
                <a:cs typeface="Century Gothic"/>
                <a:sym typeface="Century Gothic"/>
              </a:rPr>
              <a:t>Kennst</a:t>
            </a:r>
            <a:r>
              <a:rPr lang="en-GB" sz="2000" b="0" i="0" dirty="0">
                <a:solidFill>
                  <a:srgbClr val="000000"/>
                </a:solidFill>
                <a:latin typeface="Century Gothic"/>
                <a:ea typeface="Century Gothic"/>
                <a:cs typeface="Century Gothic"/>
                <a:sym typeface="Century Gothic"/>
              </a:rPr>
              <a:t> du das Wort Alman*, </a:t>
            </a:r>
            <a:r>
              <a:rPr lang="en-GB" sz="2000" b="0" i="0" dirty="0" err="1">
                <a:solidFill>
                  <a:srgbClr val="000000"/>
                </a:solidFill>
                <a:latin typeface="Century Gothic"/>
                <a:ea typeface="Century Gothic"/>
                <a:cs typeface="Century Gothic"/>
                <a:sym typeface="Century Gothic"/>
              </a:rPr>
              <a:t>oder</a:t>
            </a:r>
            <a:r>
              <a:rPr lang="en-GB" sz="2000" b="0" i="0" dirty="0">
                <a:solidFill>
                  <a:srgbClr val="000000"/>
                </a:solidFill>
                <a:latin typeface="Century Gothic"/>
                <a:ea typeface="Century Gothic"/>
                <a:cs typeface="Century Gothic"/>
                <a:sym typeface="Century Gothic"/>
              </a:rPr>
              <a:t> </a:t>
            </a:r>
            <a:r>
              <a:rPr lang="en-GB" sz="2000" b="0" i="0" dirty="0" err="1">
                <a:solidFill>
                  <a:srgbClr val="000000"/>
                </a:solidFill>
                <a:latin typeface="Century Gothic"/>
                <a:ea typeface="Century Gothic"/>
                <a:cs typeface="Century Gothic"/>
                <a:sym typeface="Century Gothic"/>
              </a:rPr>
              <a:t>etwas</a:t>
            </a:r>
            <a:r>
              <a:rPr lang="en-GB" sz="2000" b="0" i="0" dirty="0">
                <a:solidFill>
                  <a:srgbClr val="000000"/>
                </a:solidFill>
                <a:latin typeface="Century Gothic"/>
                <a:ea typeface="Century Gothic"/>
                <a:cs typeface="Century Gothic"/>
                <a:sym typeface="Century Gothic"/>
              </a:rPr>
              <a:t> </a:t>
            </a:r>
            <a:r>
              <a:rPr lang="en-GB" sz="2000" b="0" i="0" dirty="0" err="1">
                <a:solidFill>
                  <a:srgbClr val="000000"/>
                </a:solidFill>
                <a:latin typeface="Century Gothic"/>
                <a:ea typeface="Century Gothic"/>
                <a:cs typeface="Century Gothic"/>
                <a:sym typeface="Century Gothic"/>
              </a:rPr>
              <a:t>über</a:t>
            </a:r>
            <a:r>
              <a:rPr lang="en-GB" sz="2000" b="0" i="0" dirty="0">
                <a:solidFill>
                  <a:srgbClr val="000000"/>
                </a:solidFill>
                <a:latin typeface="Century Gothic"/>
                <a:ea typeface="Century Gothic"/>
                <a:cs typeface="Century Gothic"/>
                <a:sym typeface="Century Gothic"/>
              </a:rPr>
              <a:t> Instagram Alman? </a:t>
            </a:r>
            <a:endParaRPr sz="2000" dirty="0">
              <a:solidFill>
                <a:schemeClr val="lt1"/>
              </a:solidFill>
              <a:latin typeface="Century Gothic"/>
              <a:ea typeface="Century Gothic"/>
              <a:cs typeface="Century Gothic"/>
              <a:sym typeface="Century Gothic"/>
            </a:endParaRPr>
          </a:p>
        </p:txBody>
      </p:sp>
      <p:sp>
        <p:nvSpPr>
          <p:cNvPr id="116" name="Google Shape;116;p2"/>
          <p:cNvSpPr/>
          <p:nvPr/>
        </p:nvSpPr>
        <p:spPr>
          <a:xfrm>
            <a:off x="8274785" y="1659408"/>
            <a:ext cx="3696010" cy="1336085"/>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dirty="0">
                <a:solidFill>
                  <a:srgbClr val="000000"/>
                </a:solidFill>
                <a:latin typeface="Century Gothic"/>
                <a:ea typeface="Century Gothic"/>
                <a:cs typeface="Century Gothic"/>
                <a:sym typeface="Century Gothic"/>
              </a:rPr>
              <a:t>Das </a:t>
            </a:r>
            <a:r>
              <a:rPr lang="en-GB" sz="2000" dirty="0" err="1">
                <a:solidFill>
                  <a:srgbClr val="000000"/>
                </a:solidFill>
                <a:latin typeface="Century Gothic"/>
                <a:ea typeface="Century Gothic"/>
                <a:cs typeface="Century Gothic"/>
                <a:sym typeface="Century Gothic"/>
              </a:rPr>
              <a:t>glauben</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viele</a:t>
            </a:r>
            <a:r>
              <a:rPr lang="en-GB" sz="2000" dirty="0">
                <a:solidFill>
                  <a:srgbClr val="000000"/>
                </a:solidFill>
                <a:latin typeface="Century Gothic"/>
                <a:ea typeface="Century Gothic"/>
                <a:cs typeface="Century Gothic"/>
                <a:sym typeface="Century Gothic"/>
              </a:rPr>
              <a:t> Leute. Aber </a:t>
            </a:r>
            <a:r>
              <a:rPr lang="en-GB" sz="2000" b="1" dirty="0">
                <a:solidFill>
                  <a:srgbClr val="000000"/>
                </a:solidFill>
                <a:latin typeface="Century Gothic"/>
                <a:ea typeface="Century Gothic"/>
                <a:cs typeface="Century Gothic"/>
                <a:sym typeface="Century Gothic"/>
              </a:rPr>
              <a:t>es </a:t>
            </a:r>
            <a:r>
              <a:rPr lang="en-GB" sz="2000" b="1" dirty="0" err="1">
                <a:solidFill>
                  <a:srgbClr val="000000"/>
                </a:solidFill>
                <a:latin typeface="Century Gothic"/>
                <a:ea typeface="Century Gothic"/>
                <a:cs typeface="Century Gothic"/>
                <a:sym typeface="Century Gothic"/>
              </a:rPr>
              <a:t>gibt</a:t>
            </a:r>
            <a:r>
              <a:rPr lang="en-GB" sz="2000" b="1" dirty="0">
                <a:solidFill>
                  <a:srgbClr val="000000"/>
                </a:solidFill>
                <a:latin typeface="Century Gothic"/>
                <a:ea typeface="Century Gothic"/>
                <a:cs typeface="Century Gothic"/>
                <a:sym typeface="Century Gothic"/>
              </a:rPr>
              <a:t> |da </a:t>
            </a:r>
            <a:r>
              <a:rPr lang="en-GB" sz="2000" b="1" dirty="0" err="1">
                <a:solidFill>
                  <a:srgbClr val="000000"/>
                </a:solidFill>
                <a:latin typeface="Century Gothic"/>
                <a:ea typeface="Century Gothic"/>
                <a:cs typeface="Century Gothic"/>
                <a:sym typeface="Century Gothic"/>
              </a:rPr>
              <a:t>sind</a:t>
            </a:r>
            <a:r>
              <a:rPr lang="en-GB" sz="2000" b="1"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viele</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Züge</a:t>
            </a:r>
            <a:r>
              <a:rPr lang="en-GB" sz="2000" dirty="0">
                <a:solidFill>
                  <a:srgbClr val="000000"/>
                </a:solidFill>
                <a:latin typeface="Century Gothic"/>
                <a:ea typeface="Century Gothic"/>
                <a:cs typeface="Century Gothic"/>
                <a:sym typeface="Century Gothic"/>
              </a:rPr>
              <a:t>, die oft </a:t>
            </a:r>
            <a:r>
              <a:rPr lang="en-GB" sz="2000" dirty="0" err="1">
                <a:solidFill>
                  <a:srgbClr val="000000"/>
                </a:solidFill>
                <a:latin typeface="Century Gothic"/>
                <a:ea typeface="Century Gothic"/>
                <a:cs typeface="Century Gothic"/>
                <a:sym typeface="Century Gothic"/>
              </a:rPr>
              <a:t>spät</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ankommen</a:t>
            </a:r>
            <a:r>
              <a:rPr lang="en-GB" sz="2000" dirty="0">
                <a:solidFill>
                  <a:srgbClr val="000000"/>
                </a:solidFill>
                <a:latin typeface="Century Gothic"/>
                <a:ea typeface="Century Gothic"/>
                <a:cs typeface="Century Gothic"/>
                <a:sym typeface="Century Gothic"/>
              </a:rPr>
              <a:t>!  </a:t>
            </a:r>
            <a:endParaRPr sz="2000" dirty="0">
              <a:solidFill>
                <a:schemeClr val="lt1"/>
              </a:solidFill>
              <a:latin typeface="Century Gothic"/>
              <a:ea typeface="Century Gothic"/>
              <a:cs typeface="Century Gothic"/>
              <a:sym typeface="Century Gothic"/>
            </a:endParaRPr>
          </a:p>
        </p:txBody>
      </p:sp>
      <p:sp>
        <p:nvSpPr>
          <p:cNvPr id="117" name="Google Shape;117;p2"/>
          <p:cNvSpPr/>
          <p:nvPr/>
        </p:nvSpPr>
        <p:spPr>
          <a:xfrm>
            <a:off x="8274785" y="5297963"/>
            <a:ext cx="3696010" cy="479429"/>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lt1"/>
                </a:solidFill>
                <a:latin typeface="Century Gothic"/>
                <a:ea typeface="Century Gothic"/>
                <a:cs typeface="Century Gothic"/>
                <a:sym typeface="Century Gothic"/>
              </a:rPr>
              <a:t>Ja. </a:t>
            </a:r>
            <a:r>
              <a:rPr lang="en-GB" sz="2000" b="0" i="0">
                <a:solidFill>
                  <a:srgbClr val="000000"/>
                </a:solidFill>
                <a:latin typeface="Century Gothic"/>
                <a:ea typeface="Century Gothic"/>
                <a:cs typeface="Century Gothic"/>
                <a:sym typeface="Century Gothic"/>
              </a:rPr>
              <a:t>Wie findest du ihn?</a:t>
            </a:r>
            <a:endParaRPr sz="2000">
              <a:solidFill>
                <a:schemeClr val="lt1"/>
              </a:solidFill>
              <a:latin typeface="Century Gothic"/>
              <a:ea typeface="Century Gothic"/>
              <a:cs typeface="Century Gothic"/>
              <a:sym typeface="Century Gothic"/>
            </a:endParaRPr>
          </a:p>
        </p:txBody>
      </p:sp>
      <p:sp>
        <p:nvSpPr>
          <p:cNvPr id="118" name="Google Shape;118;p2"/>
          <p:cNvSpPr/>
          <p:nvPr/>
        </p:nvSpPr>
        <p:spPr>
          <a:xfrm>
            <a:off x="8274785" y="213557"/>
            <a:ext cx="2360959" cy="626948"/>
          </a:xfrm>
          <a:prstGeom prst="wedgeRoundRectCallout">
            <a:avLst>
              <a:gd name="adj1" fmla="val -15974"/>
              <a:gd name="adj2" fmla="val 46654"/>
              <a:gd name="adj3" fmla="val 16667"/>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dirty="0">
                <a:solidFill>
                  <a:schemeClr val="accent6"/>
                </a:solidFill>
                <a:latin typeface="Century Gothic"/>
                <a:ea typeface="Century Gothic"/>
                <a:cs typeface="Century Gothic"/>
                <a:sym typeface="Century Gothic"/>
              </a:rPr>
              <a:t>Alman – German (Turkish word) </a:t>
            </a:r>
            <a:endParaRPr dirty="0"/>
          </a:p>
        </p:txBody>
      </p:sp>
      <p:grpSp>
        <p:nvGrpSpPr>
          <p:cNvPr id="119" name="Google Shape;119;p2"/>
          <p:cNvGrpSpPr/>
          <p:nvPr/>
        </p:nvGrpSpPr>
        <p:grpSpPr>
          <a:xfrm>
            <a:off x="7337268" y="1802878"/>
            <a:ext cx="353028" cy="334926"/>
            <a:chOff x="-657569" y="2518042"/>
            <a:chExt cx="353028" cy="334926"/>
          </a:xfrm>
        </p:grpSpPr>
        <p:sp>
          <p:nvSpPr>
            <p:cNvPr id="120" name="Google Shape;120;p2"/>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21" name="Google Shape;121;p2"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122" name="Google Shape;122;p2"/>
          <p:cNvGrpSpPr/>
          <p:nvPr/>
        </p:nvGrpSpPr>
        <p:grpSpPr>
          <a:xfrm>
            <a:off x="11551354" y="1750307"/>
            <a:ext cx="353028" cy="334926"/>
            <a:chOff x="-657569" y="2518042"/>
            <a:chExt cx="353028" cy="334926"/>
          </a:xfrm>
        </p:grpSpPr>
        <p:sp>
          <p:nvSpPr>
            <p:cNvPr id="123" name="Google Shape;123;p2"/>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24" name="Google Shape;124;p2"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125" name="Google Shape;125;p2"/>
          <p:cNvGrpSpPr/>
          <p:nvPr/>
        </p:nvGrpSpPr>
        <p:grpSpPr>
          <a:xfrm>
            <a:off x="7456085" y="4175857"/>
            <a:ext cx="357421" cy="330628"/>
            <a:chOff x="-677996" y="3286857"/>
            <a:chExt cx="357421" cy="330628"/>
          </a:xfrm>
        </p:grpSpPr>
        <p:sp>
          <p:nvSpPr>
            <p:cNvPr id="126" name="Google Shape;126;p2"/>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27" name="Google Shape;127;p2"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128" name="Google Shape;128;p2"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grpSp>
        <p:nvGrpSpPr>
          <p:cNvPr id="129" name="Google Shape;129;p2"/>
          <p:cNvGrpSpPr/>
          <p:nvPr/>
        </p:nvGrpSpPr>
        <p:grpSpPr>
          <a:xfrm>
            <a:off x="11586083" y="5362333"/>
            <a:ext cx="353028" cy="334926"/>
            <a:chOff x="-657569" y="2518042"/>
            <a:chExt cx="353028" cy="334926"/>
          </a:xfrm>
        </p:grpSpPr>
        <p:sp>
          <p:nvSpPr>
            <p:cNvPr id="130" name="Google Shape;130;p2"/>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1" name="Google Shape;131;p2"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132" name="Google Shape;132;p2"/>
          <p:cNvGrpSpPr/>
          <p:nvPr/>
        </p:nvGrpSpPr>
        <p:grpSpPr>
          <a:xfrm>
            <a:off x="11472821" y="3116984"/>
            <a:ext cx="357421" cy="330628"/>
            <a:chOff x="-677996" y="3286857"/>
            <a:chExt cx="357421" cy="330628"/>
          </a:xfrm>
        </p:grpSpPr>
        <p:sp>
          <p:nvSpPr>
            <p:cNvPr id="133" name="Google Shape;133;p2"/>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4" name="Google Shape;134;p2"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135" name="Google Shape;135;p2"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sp>
        <p:nvSpPr>
          <p:cNvPr id="136" name="Google Shape;136;p2"/>
          <p:cNvSpPr/>
          <p:nvPr/>
        </p:nvSpPr>
        <p:spPr>
          <a:xfrm>
            <a:off x="11155680" y="89983"/>
            <a:ext cx="929640" cy="32144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sp>
        <p:nvSpPr>
          <p:cNvPr id="137" name="Google Shape;137;p2"/>
          <p:cNvSpPr/>
          <p:nvPr/>
        </p:nvSpPr>
        <p:spPr>
          <a:xfrm>
            <a:off x="4137712" y="2815672"/>
            <a:ext cx="1219107" cy="301312"/>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8" name="Google Shape;138;p2"/>
          <p:cNvSpPr/>
          <p:nvPr/>
        </p:nvSpPr>
        <p:spPr>
          <a:xfrm>
            <a:off x="10030209" y="2021496"/>
            <a:ext cx="1018900" cy="328520"/>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9" name="Google Shape;139;p2"/>
          <p:cNvSpPr/>
          <p:nvPr/>
        </p:nvSpPr>
        <p:spPr>
          <a:xfrm>
            <a:off x="9416638" y="3100580"/>
            <a:ext cx="1014742" cy="276328"/>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1" y="213557"/>
            <a:ext cx="517289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Mia und Alastair [2/2]</a:t>
            </a:r>
            <a:endParaRPr/>
          </a:p>
        </p:txBody>
      </p:sp>
      <p:grpSp>
        <p:nvGrpSpPr>
          <p:cNvPr id="146" name="Google Shape;146;p3"/>
          <p:cNvGrpSpPr/>
          <p:nvPr/>
        </p:nvGrpSpPr>
        <p:grpSpPr>
          <a:xfrm>
            <a:off x="-1579" y="976008"/>
            <a:ext cx="3748082" cy="5381762"/>
            <a:chOff x="493221" y="255506"/>
            <a:chExt cx="3701566" cy="6454569"/>
          </a:xfrm>
        </p:grpSpPr>
        <p:grpSp>
          <p:nvGrpSpPr>
            <p:cNvPr id="147" name="Google Shape;147;p3"/>
            <p:cNvGrpSpPr/>
            <p:nvPr/>
          </p:nvGrpSpPr>
          <p:grpSpPr>
            <a:xfrm>
              <a:off x="496779" y="255506"/>
              <a:ext cx="3698008" cy="5231402"/>
              <a:chOff x="496779" y="255506"/>
              <a:chExt cx="3446571" cy="5231402"/>
            </a:xfrm>
          </p:grpSpPr>
          <p:pic>
            <p:nvPicPr>
              <p:cNvPr id="148" name="Google Shape;148;p3"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149" name="Google Shape;149;p3"/>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50" name="Google Shape;150;p3"/>
            <p:cNvGrpSpPr/>
            <p:nvPr/>
          </p:nvGrpSpPr>
          <p:grpSpPr>
            <a:xfrm>
              <a:off x="493221" y="3475613"/>
              <a:ext cx="3698008" cy="3234462"/>
              <a:chOff x="4785282" y="2605300"/>
              <a:chExt cx="3698008" cy="3234462"/>
            </a:xfrm>
          </p:grpSpPr>
          <p:pic>
            <p:nvPicPr>
              <p:cNvPr id="151" name="Google Shape;151;p3"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152" name="Google Shape;152;p3"/>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sp>
        <p:nvSpPr>
          <p:cNvPr id="153" name="Google Shape;153;p3"/>
          <p:cNvSpPr/>
          <p:nvPr/>
        </p:nvSpPr>
        <p:spPr>
          <a:xfrm>
            <a:off x="0" y="3086340"/>
            <a:ext cx="3742900" cy="2631678"/>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dirty="0" err="1">
                <a:solidFill>
                  <a:srgbClr val="000000"/>
                </a:solidFill>
                <a:latin typeface="Century Gothic"/>
                <a:ea typeface="Century Gothic"/>
                <a:cs typeface="Century Gothic"/>
                <a:sym typeface="Century Gothic"/>
              </a:rPr>
              <a:t>Vielleicht</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kannst</a:t>
            </a:r>
            <a:r>
              <a:rPr lang="en-GB" sz="2000" dirty="0">
                <a:solidFill>
                  <a:srgbClr val="000000"/>
                </a:solidFill>
                <a:latin typeface="Century Gothic"/>
                <a:ea typeface="Century Gothic"/>
                <a:cs typeface="Century Gothic"/>
                <a:sym typeface="Century Gothic"/>
              </a:rPr>
              <a:t> du mir </a:t>
            </a:r>
            <a:r>
              <a:rPr lang="en-GB" sz="2000" dirty="0" err="1">
                <a:solidFill>
                  <a:srgbClr val="000000"/>
                </a:solidFill>
                <a:latin typeface="Century Gothic"/>
                <a:ea typeface="Century Gothic"/>
                <a:cs typeface="Century Gothic"/>
                <a:sym typeface="Century Gothic"/>
              </a:rPr>
              <a:t>auch</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mit</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meinen</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Hausaufgaben</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helfen</a:t>
            </a:r>
            <a:r>
              <a:rPr lang="en-GB" sz="2000" dirty="0">
                <a:solidFill>
                  <a:srgbClr val="000000"/>
                </a:solidFill>
                <a:latin typeface="Century Gothic"/>
                <a:ea typeface="Century Gothic"/>
                <a:cs typeface="Century Gothic"/>
                <a:sym typeface="Century Gothic"/>
              </a:rPr>
              <a:t>?</a:t>
            </a:r>
            <a:r>
              <a:rPr lang="en-GB" sz="2000" dirty="0">
                <a:solidFill>
                  <a:srgbClr val="000000"/>
                </a:solidFill>
                <a:latin typeface="Century Gothic" panose="020B0502020202020204" pitchFamily="34" charset="0"/>
                <a:ea typeface="Helvetica Neue"/>
                <a:cs typeface="Helvetica Neue"/>
                <a:sym typeface="Helvetica Neue"/>
              </a:rPr>
              <a:t> </a:t>
            </a:r>
            <a:r>
              <a:rPr lang="en-GB" sz="2000" dirty="0">
                <a:solidFill>
                  <a:srgbClr val="000000"/>
                </a:solidFill>
                <a:latin typeface="Century Gothic"/>
                <a:ea typeface="Century Gothic"/>
                <a:cs typeface="Century Gothic"/>
                <a:sym typeface="Century Gothic"/>
              </a:rPr>
              <a:t>Ich muss 3 </a:t>
            </a:r>
            <a:r>
              <a:rPr lang="en-GB" sz="2000" dirty="0" err="1">
                <a:solidFill>
                  <a:srgbClr val="000000"/>
                </a:solidFill>
                <a:latin typeface="Century Gothic"/>
                <a:ea typeface="Century Gothic"/>
                <a:cs typeface="Century Gothic"/>
                <a:sym typeface="Century Gothic"/>
              </a:rPr>
              <a:t>wichtige</a:t>
            </a:r>
            <a:r>
              <a:rPr lang="en-GB" sz="2000" dirty="0">
                <a:solidFill>
                  <a:srgbClr val="000000"/>
                </a:solidFill>
                <a:latin typeface="Century Gothic"/>
                <a:ea typeface="Century Gothic"/>
                <a:cs typeface="Century Gothic"/>
                <a:sym typeface="Century Gothic"/>
              </a:rPr>
              <a:t> Leute </a:t>
            </a:r>
            <a:r>
              <a:rPr lang="en-GB" sz="2000" dirty="0" err="1">
                <a:solidFill>
                  <a:srgbClr val="000000"/>
                </a:solidFill>
                <a:latin typeface="Century Gothic"/>
                <a:ea typeface="Century Gothic"/>
                <a:cs typeface="Century Gothic"/>
                <a:sym typeface="Century Gothic"/>
              </a:rPr>
              <a:t>aus</a:t>
            </a:r>
            <a:r>
              <a:rPr lang="en-GB" sz="2000" dirty="0">
                <a:solidFill>
                  <a:srgbClr val="000000"/>
                </a:solidFill>
                <a:latin typeface="Century Gothic"/>
                <a:ea typeface="Century Gothic"/>
                <a:cs typeface="Century Gothic"/>
                <a:sym typeface="Century Gothic"/>
              </a:rPr>
              <a:t> der </a:t>
            </a:r>
            <a:r>
              <a:rPr lang="en-GB" sz="2000" dirty="0" err="1">
                <a:solidFill>
                  <a:srgbClr val="000000"/>
                </a:solidFill>
                <a:latin typeface="Century Gothic"/>
                <a:ea typeface="Century Gothic"/>
                <a:cs typeface="Century Gothic"/>
                <a:sym typeface="Century Gothic"/>
              </a:rPr>
              <a:t>Geschichte</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beschreiben</a:t>
            </a:r>
            <a:r>
              <a:rPr lang="en-GB" sz="2000" dirty="0">
                <a:solidFill>
                  <a:srgbClr val="000000"/>
                </a:solidFill>
                <a:latin typeface="Century Gothic"/>
                <a:ea typeface="Century Gothic"/>
                <a:cs typeface="Century Gothic"/>
                <a:sym typeface="Century Gothic"/>
              </a:rPr>
              <a:t>. </a:t>
            </a:r>
            <a:r>
              <a:rPr lang="en-GB" sz="2000" b="1" dirty="0">
                <a:solidFill>
                  <a:srgbClr val="000000"/>
                </a:solidFill>
                <a:latin typeface="Century Gothic"/>
                <a:ea typeface="Century Gothic"/>
                <a:cs typeface="Century Gothic"/>
                <a:sym typeface="Century Gothic"/>
              </a:rPr>
              <a:t>Da </a:t>
            </a:r>
            <a:r>
              <a:rPr lang="en-GB" sz="2000" b="1" dirty="0" err="1">
                <a:solidFill>
                  <a:srgbClr val="000000"/>
                </a:solidFill>
                <a:latin typeface="Century Gothic"/>
                <a:ea typeface="Century Gothic"/>
                <a:cs typeface="Century Gothic"/>
                <a:sym typeface="Century Gothic"/>
              </a:rPr>
              <a:t>sind</a:t>
            </a:r>
            <a:r>
              <a:rPr lang="en-GB" sz="2000" b="1" dirty="0">
                <a:solidFill>
                  <a:srgbClr val="000000"/>
                </a:solidFill>
                <a:latin typeface="Century Gothic"/>
                <a:ea typeface="Century Gothic"/>
                <a:cs typeface="Century Gothic"/>
                <a:sym typeface="Century Gothic"/>
              </a:rPr>
              <a:t> | Es </a:t>
            </a:r>
            <a:r>
              <a:rPr lang="en-GB" sz="2000" b="1" dirty="0" err="1">
                <a:solidFill>
                  <a:srgbClr val="000000"/>
                </a:solidFill>
                <a:latin typeface="Century Gothic"/>
                <a:ea typeface="Century Gothic"/>
                <a:cs typeface="Century Gothic"/>
                <a:sym typeface="Century Gothic"/>
              </a:rPr>
              <a:t>gibt</a:t>
            </a:r>
            <a:r>
              <a:rPr lang="en-GB" sz="2000" b="1"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viele</a:t>
            </a:r>
            <a:r>
              <a:rPr lang="en-GB" sz="2000" dirty="0">
                <a:solidFill>
                  <a:srgbClr val="000000"/>
                </a:solidFill>
                <a:latin typeface="Century Gothic"/>
                <a:ea typeface="Century Gothic"/>
                <a:cs typeface="Century Gothic"/>
                <a:sym typeface="Century Gothic"/>
              </a:rPr>
              <a:t> Leute! Hast du </a:t>
            </a:r>
            <a:r>
              <a:rPr lang="en-GB" sz="2000" dirty="0" err="1">
                <a:solidFill>
                  <a:srgbClr val="000000"/>
                </a:solidFill>
                <a:latin typeface="Century Gothic"/>
                <a:ea typeface="Century Gothic"/>
                <a:cs typeface="Century Gothic"/>
                <a:sym typeface="Century Gothic"/>
              </a:rPr>
              <a:t>eine</a:t>
            </a:r>
            <a:r>
              <a:rPr lang="en-GB" sz="2000" dirty="0">
                <a:solidFill>
                  <a:srgbClr val="000000"/>
                </a:solidFill>
                <a:latin typeface="Century Gothic"/>
                <a:ea typeface="Century Gothic"/>
                <a:cs typeface="Century Gothic"/>
                <a:sym typeface="Century Gothic"/>
              </a:rPr>
              <a:t> Idee?  </a:t>
            </a:r>
            <a:endParaRPr sz="2000" dirty="0">
              <a:solidFill>
                <a:schemeClr val="lt1"/>
              </a:solidFill>
              <a:latin typeface="Century Gothic"/>
              <a:ea typeface="Century Gothic"/>
              <a:cs typeface="Century Gothic"/>
              <a:sym typeface="Century Gothic"/>
            </a:endParaRPr>
          </a:p>
        </p:txBody>
      </p:sp>
      <p:grpSp>
        <p:nvGrpSpPr>
          <p:cNvPr id="154" name="Google Shape;154;p3"/>
          <p:cNvGrpSpPr/>
          <p:nvPr/>
        </p:nvGrpSpPr>
        <p:grpSpPr>
          <a:xfrm>
            <a:off x="3243372" y="3145545"/>
            <a:ext cx="353028" cy="334926"/>
            <a:chOff x="-657569" y="2518042"/>
            <a:chExt cx="353028" cy="334926"/>
          </a:xfrm>
        </p:grpSpPr>
        <p:sp>
          <p:nvSpPr>
            <p:cNvPr id="155" name="Google Shape;155;p3"/>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56" name="Google Shape;156;p3"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157" name="Google Shape;157;p3"/>
          <p:cNvGrpSpPr/>
          <p:nvPr/>
        </p:nvGrpSpPr>
        <p:grpSpPr>
          <a:xfrm>
            <a:off x="4106113" y="983987"/>
            <a:ext cx="3748082" cy="5381762"/>
            <a:chOff x="493221" y="255506"/>
            <a:chExt cx="3701566" cy="6454569"/>
          </a:xfrm>
        </p:grpSpPr>
        <p:grpSp>
          <p:nvGrpSpPr>
            <p:cNvPr id="158" name="Google Shape;158;p3"/>
            <p:cNvGrpSpPr/>
            <p:nvPr/>
          </p:nvGrpSpPr>
          <p:grpSpPr>
            <a:xfrm>
              <a:off x="496779" y="255506"/>
              <a:ext cx="3698008" cy="5231402"/>
              <a:chOff x="496779" y="255506"/>
              <a:chExt cx="3446571" cy="5231402"/>
            </a:xfrm>
          </p:grpSpPr>
          <p:pic>
            <p:nvPicPr>
              <p:cNvPr id="159" name="Google Shape;159;p3"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160" name="Google Shape;160;p3"/>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61" name="Google Shape;161;p3"/>
            <p:cNvGrpSpPr/>
            <p:nvPr/>
          </p:nvGrpSpPr>
          <p:grpSpPr>
            <a:xfrm>
              <a:off x="493221" y="3475613"/>
              <a:ext cx="3698008" cy="3234462"/>
              <a:chOff x="4785282" y="2605300"/>
              <a:chExt cx="3698008" cy="3234462"/>
            </a:xfrm>
          </p:grpSpPr>
          <p:pic>
            <p:nvPicPr>
              <p:cNvPr id="162" name="Google Shape;162;p3"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163" name="Google Shape;163;p3"/>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grpSp>
        <p:nvGrpSpPr>
          <p:cNvPr id="164" name="Google Shape;164;p3"/>
          <p:cNvGrpSpPr/>
          <p:nvPr/>
        </p:nvGrpSpPr>
        <p:grpSpPr>
          <a:xfrm>
            <a:off x="8226316" y="993397"/>
            <a:ext cx="3748082" cy="5381762"/>
            <a:chOff x="493221" y="255506"/>
            <a:chExt cx="3701566" cy="6454569"/>
          </a:xfrm>
        </p:grpSpPr>
        <p:grpSp>
          <p:nvGrpSpPr>
            <p:cNvPr id="165" name="Google Shape;165;p3"/>
            <p:cNvGrpSpPr/>
            <p:nvPr/>
          </p:nvGrpSpPr>
          <p:grpSpPr>
            <a:xfrm>
              <a:off x="496779" y="255506"/>
              <a:ext cx="3698008" cy="5231402"/>
              <a:chOff x="496779" y="255506"/>
              <a:chExt cx="3446571" cy="5231402"/>
            </a:xfrm>
          </p:grpSpPr>
          <p:pic>
            <p:nvPicPr>
              <p:cNvPr id="166" name="Google Shape;166;p3"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167" name="Google Shape;167;p3"/>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68" name="Google Shape;168;p3"/>
            <p:cNvGrpSpPr/>
            <p:nvPr/>
          </p:nvGrpSpPr>
          <p:grpSpPr>
            <a:xfrm>
              <a:off x="493221" y="3475613"/>
              <a:ext cx="3698008" cy="3234462"/>
              <a:chOff x="4785282" y="2605300"/>
              <a:chExt cx="3698008" cy="3234462"/>
            </a:xfrm>
          </p:grpSpPr>
          <p:pic>
            <p:nvPicPr>
              <p:cNvPr id="169" name="Google Shape;169;p3"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170" name="Google Shape;170;p3"/>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sp>
        <p:nvSpPr>
          <p:cNvPr id="171" name="Google Shape;171;p3"/>
          <p:cNvSpPr/>
          <p:nvPr/>
        </p:nvSpPr>
        <p:spPr>
          <a:xfrm>
            <a:off x="11155680" y="89983"/>
            <a:ext cx="929640" cy="32144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sp>
        <p:nvSpPr>
          <p:cNvPr id="172" name="Google Shape;172;p3"/>
          <p:cNvSpPr/>
          <p:nvPr/>
        </p:nvSpPr>
        <p:spPr>
          <a:xfrm>
            <a:off x="0" y="1652204"/>
            <a:ext cx="3717921" cy="585574"/>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lt1"/>
                </a:solidFill>
                <a:latin typeface="Century Gothic"/>
                <a:ea typeface="Century Gothic"/>
                <a:cs typeface="Century Gothic"/>
                <a:sym typeface="Century Gothic"/>
              </a:rPr>
              <a:t>Ich weiss nicht, was ich denke. </a:t>
            </a:r>
            <a:endParaRPr sz="2000">
              <a:solidFill>
                <a:schemeClr val="lt1"/>
              </a:solidFill>
              <a:latin typeface="Century Gothic"/>
              <a:ea typeface="Century Gothic"/>
              <a:cs typeface="Century Gothic"/>
              <a:sym typeface="Century Gothic"/>
            </a:endParaRPr>
          </a:p>
        </p:txBody>
      </p:sp>
      <p:sp>
        <p:nvSpPr>
          <p:cNvPr id="173" name="Google Shape;173;p3"/>
          <p:cNvSpPr/>
          <p:nvPr/>
        </p:nvSpPr>
        <p:spPr>
          <a:xfrm>
            <a:off x="-5385" y="2317729"/>
            <a:ext cx="3739377" cy="703283"/>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0" i="0">
                <a:solidFill>
                  <a:srgbClr val="000000"/>
                </a:solidFill>
                <a:latin typeface="Century Gothic"/>
                <a:ea typeface="Century Gothic"/>
                <a:cs typeface="Century Gothic"/>
                <a:sym typeface="Century Gothic"/>
              </a:rPr>
              <a:t>Ich finde dir später einen Artikel über ihn. </a:t>
            </a:r>
            <a:endParaRPr/>
          </a:p>
        </p:txBody>
      </p:sp>
      <p:grpSp>
        <p:nvGrpSpPr>
          <p:cNvPr id="174" name="Google Shape;174;p3"/>
          <p:cNvGrpSpPr/>
          <p:nvPr/>
        </p:nvGrpSpPr>
        <p:grpSpPr>
          <a:xfrm>
            <a:off x="3360500" y="1688640"/>
            <a:ext cx="357421" cy="330628"/>
            <a:chOff x="-677996" y="3286857"/>
            <a:chExt cx="357421" cy="330628"/>
          </a:xfrm>
        </p:grpSpPr>
        <p:sp>
          <p:nvSpPr>
            <p:cNvPr id="175" name="Google Shape;175;p3"/>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76" name="Google Shape;176;p3"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177" name="Google Shape;177;p3"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grpSp>
        <p:nvGrpSpPr>
          <p:cNvPr id="178" name="Google Shape;178;p3"/>
          <p:cNvGrpSpPr/>
          <p:nvPr/>
        </p:nvGrpSpPr>
        <p:grpSpPr>
          <a:xfrm>
            <a:off x="3330821" y="2342931"/>
            <a:ext cx="353028" cy="334926"/>
            <a:chOff x="-657569" y="2518042"/>
            <a:chExt cx="353028" cy="334926"/>
          </a:xfrm>
        </p:grpSpPr>
        <p:sp>
          <p:nvSpPr>
            <p:cNvPr id="179" name="Google Shape;179;p3"/>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80" name="Google Shape;180;p3"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sp>
        <p:nvSpPr>
          <p:cNvPr id="181" name="Google Shape;181;p3"/>
          <p:cNvSpPr/>
          <p:nvPr/>
        </p:nvSpPr>
        <p:spPr>
          <a:xfrm>
            <a:off x="4116069" y="1655229"/>
            <a:ext cx="3750637" cy="1808403"/>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Hmm ... Vielleicht etwas über Frauen? Du machst selbst Geschichte oder? Du spielst in einem Frauenteam, nicht wahr? Ich finde dir etwas. xx  </a:t>
            </a:r>
            <a:endParaRPr sz="2000">
              <a:solidFill>
                <a:srgbClr val="000000"/>
              </a:solidFill>
              <a:latin typeface="Century Gothic"/>
              <a:ea typeface="Century Gothic"/>
              <a:cs typeface="Century Gothic"/>
              <a:sym typeface="Century Gothic"/>
            </a:endParaRPr>
          </a:p>
        </p:txBody>
      </p:sp>
      <p:grpSp>
        <p:nvGrpSpPr>
          <p:cNvPr id="182" name="Google Shape;182;p3"/>
          <p:cNvGrpSpPr/>
          <p:nvPr/>
        </p:nvGrpSpPr>
        <p:grpSpPr>
          <a:xfrm>
            <a:off x="7378079" y="1762085"/>
            <a:ext cx="357421" cy="330628"/>
            <a:chOff x="-677996" y="3286857"/>
            <a:chExt cx="357421" cy="330628"/>
          </a:xfrm>
        </p:grpSpPr>
        <p:sp>
          <p:nvSpPr>
            <p:cNvPr id="183" name="Google Shape;183;p3"/>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84" name="Google Shape;184;p3"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185" name="Google Shape;185;p3"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sp>
        <p:nvSpPr>
          <p:cNvPr id="186" name="Google Shape;186;p3"/>
          <p:cNvSpPr/>
          <p:nvPr/>
        </p:nvSpPr>
        <p:spPr>
          <a:xfrm>
            <a:off x="4102485" y="3630912"/>
            <a:ext cx="3744480" cy="1537110"/>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Danke!! Das ist lieb! </a:t>
            </a:r>
            <a:endParaRPr/>
          </a:p>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Und ja, ich spiele in einem neuen Team. </a:t>
            </a:r>
            <a:r>
              <a:rPr lang="en-GB" sz="2000" b="1">
                <a:solidFill>
                  <a:srgbClr val="000000"/>
                </a:solidFill>
                <a:latin typeface="Century Gothic"/>
                <a:ea typeface="Century Gothic"/>
                <a:cs typeface="Century Gothic"/>
                <a:sym typeface="Century Gothic"/>
              </a:rPr>
              <a:t>Da sind | Es gibt </a:t>
            </a:r>
            <a:r>
              <a:rPr lang="en-GB" sz="2000">
                <a:solidFill>
                  <a:srgbClr val="000000"/>
                </a:solidFill>
                <a:latin typeface="Century Gothic"/>
                <a:ea typeface="Century Gothic"/>
                <a:cs typeface="Century Gothic"/>
                <a:sym typeface="Century Gothic"/>
              </a:rPr>
              <a:t>jetzt viel mehr Möglichkeiten. </a:t>
            </a:r>
            <a:endParaRPr sz="20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a:ea typeface="Century Gothic"/>
              <a:cs typeface="Century Gothic"/>
              <a:sym typeface="Century Gothic"/>
            </a:endParaRPr>
          </a:p>
        </p:txBody>
      </p:sp>
      <p:sp>
        <p:nvSpPr>
          <p:cNvPr id="187" name="Google Shape;187;p3"/>
          <p:cNvSpPr/>
          <p:nvPr/>
        </p:nvSpPr>
        <p:spPr>
          <a:xfrm>
            <a:off x="4102485" y="5246059"/>
            <a:ext cx="3751710" cy="428598"/>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Toll! Ich freue mich für dich.</a:t>
            </a:r>
            <a:endParaRPr sz="2000">
              <a:solidFill>
                <a:schemeClr val="lt1"/>
              </a:solidFill>
              <a:latin typeface="Century Gothic"/>
              <a:ea typeface="Century Gothic"/>
              <a:cs typeface="Century Gothic"/>
              <a:sym typeface="Century Gothic"/>
            </a:endParaRPr>
          </a:p>
        </p:txBody>
      </p:sp>
      <p:grpSp>
        <p:nvGrpSpPr>
          <p:cNvPr id="188" name="Google Shape;188;p3"/>
          <p:cNvGrpSpPr/>
          <p:nvPr/>
        </p:nvGrpSpPr>
        <p:grpSpPr>
          <a:xfrm>
            <a:off x="7537268" y="5295135"/>
            <a:ext cx="312374" cy="303419"/>
            <a:chOff x="-677996" y="3286857"/>
            <a:chExt cx="357421" cy="330628"/>
          </a:xfrm>
        </p:grpSpPr>
        <p:sp>
          <p:nvSpPr>
            <p:cNvPr id="189" name="Google Shape;189;p3"/>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0" name="Google Shape;190;p3"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191" name="Google Shape;191;p3"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grpSp>
        <p:nvGrpSpPr>
          <p:cNvPr id="192" name="Google Shape;192;p3"/>
          <p:cNvGrpSpPr/>
          <p:nvPr/>
        </p:nvGrpSpPr>
        <p:grpSpPr>
          <a:xfrm>
            <a:off x="7428768" y="3712125"/>
            <a:ext cx="353028" cy="334926"/>
            <a:chOff x="-657569" y="2518042"/>
            <a:chExt cx="353028" cy="334926"/>
          </a:xfrm>
        </p:grpSpPr>
        <p:sp>
          <p:nvSpPr>
            <p:cNvPr id="193" name="Google Shape;193;p3"/>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4" name="Google Shape;194;p3"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sp>
        <p:nvSpPr>
          <p:cNvPr id="195" name="Google Shape;195;p3"/>
          <p:cNvSpPr/>
          <p:nvPr/>
        </p:nvSpPr>
        <p:spPr>
          <a:xfrm>
            <a:off x="8213236" y="1751980"/>
            <a:ext cx="3757560" cy="1812894"/>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Alistair, ich muss weg, </a:t>
            </a:r>
            <a:endParaRPr/>
          </a:p>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denn </a:t>
            </a:r>
            <a:r>
              <a:rPr lang="en-GB" sz="2000" b="1">
                <a:solidFill>
                  <a:srgbClr val="000000"/>
                </a:solidFill>
                <a:latin typeface="Century Gothic"/>
                <a:ea typeface="Century Gothic"/>
                <a:cs typeface="Century Gothic"/>
                <a:sym typeface="Century Gothic"/>
              </a:rPr>
              <a:t>es gibt</a:t>
            </a:r>
            <a:r>
              <a:rPr lang="en-GB" sz="2000">
                <a:solidFill>
                  <a:srgbClr val="000000"/>
                </a:solidFill>
                <a:latin typeface="Century Gothic"/>
                <a:ea typeface="Century Gothic"/>
                <a:cs typeface="Century Gothic"/>
                <a:sym typeface="Century Gothic"/>
              </a:rPr>
              <a:t>|</a:t>
            </a:r>
            <a:r>
              <a:rPr lang="en-GB" sz="2000" b="1">
                <a:solidFill>
                  <a:srgbClr val="000000"/>
                </a:solidFill>
                <a:latin typeface="Century Gothic"/>
                <a:ea typeface="Century Gothic"/>
                <a:cs typeface="Century Gothic"/>
                <a:sym typeface="Century Gothic"/>
              </a:rPr>
              <a:t>da ist </a:t>
            </a:r>
            <a:r>
              <a:rPr lang="en-GB" sz="2000">
                <a:solidFill>
                  <a:srgbClr val="000000"/>
                </a:solidFill>
                <a:latin typeface="Century Gothic"/>
                <a:ea typeface="Century Gothic"/>
                <a:cs typeface="Century Gothic"/>
                <a:sym typeface="Century Gothic"/>
              </a:rPr>
              <a:t>er, mein Zug kommt jetzt! Ich will einen Platz finden und mich setzen. Tschüss!</a:t>
            </a:r>
            <a:endParaRPr sz="2000">
              <a:solidFill>
                <a:schemeClr val="lt1"/>
              </a:solidFill>
              <a:latin typeface="Century Gothic"/>
              <a:ea typeface="Century Gothic"/>
              <a:cs typeface="Century Gothic"/>
              <a:sym typeface="Century Gothic"/>
            </a:endParaRPr>
          </a:p>
        </p:txBody>
      </p:sp>
      <p:sp>
        <p:nvSpPr>
          <p:cNvPr id="196" name="Google Shape;196;p3"/>
          <p:cNvSpPr/>
          <p:nvPr/>
        </p:nvSpPr>
        <p:spPr>
          <a:xfrm>
            <a:off x="8272143" y="3718531"/>
            <a:ext cx="3723881" cy="490364"/>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Ok! Tschüss, und viel Spaß! </a:t>
            </a:r>
            <a:endParaRPr sz="2000">
              <a:solidFill>
                <a:schemeClr val="lt1"/>
              </a:solidFill>
              <a:latin typeface="Century Gothic"/>
              <a:ea typeface="Century Gothic"/>
              <a:cs typeface="Century Gothic"/>
              <a:sym typeface="Century Gothic"/>
            </a:endParaRPr>
          </a:p>
        </p:txBody>
      </p:sp>
      <p:grpSp>
        <p:nvGrpSpPr>
          <p:cNvPr id="197" name="Google Shape;197;p3"/>
          <p:cNvGrpSpPr/>
          <p:nvPr/>
        </p:nvGrpSpPr>
        <p:grpSpPr>
          <a:xfrm>
            <a:off x="11479286" y="1841992"/>
            <a:ext cx="353028" cy="334926"/>
            <a:chOff x="-657569" y="2518042"/>
            <a:chExt cx="353028" cy="334926"/>
          </a:xfrm>
        </p:grpSpPr>
        <p:sp>
          <p:nvSpPr>
            <p:cNvPr id="198" name="Google Shape;198;p3"/>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9" name="Google Shape;199;p3"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200" name="Google Shape;200;p3"/>
          <p:cNvGrpSpPr/>
          <p:nvPr/>
        </p:nvGrpSpPr>
        <p:grpSpPr>
          <a:xfrm>
            <a:off x="11660223" y="3803723"/>
            <a:ext cx="312374" cy="303419"/>
            <a:chOff x="-677996" y="3286857"/>
            <a:chExt cx="357421" cy="330628"/>
          </a:xfrm>
        </p:grpSpPr>
        <p:sp>
          <p:nvSpPr>
            <p:cNvPr id="201" name="Google Shape;201;p3"/>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2" name="Google Shape;202;p3"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203" name="Google Shape;203;p3"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pic>
        <p:nvPicPr>
          <p:cNvPr id="204" name="Google Shape;204;p3"/>
          <p:cNvPicPr preferRelativeResize="0"/>
          <p:nvPr/>
        </p:nvPicPr>
        <p:blipFill rotWithShape="1">
          <a:blip r:embed="rId8">
            <a:alphaModFix/>
          </a:blip>
          <a:srcRect/>
          <a:stretch/>
        </p:blipFill>
        <p:spPr>
          <a:xfrm>
            <a:off x="6648797" y="3657079"/>
            <a:ext cx="342930" cy="271260"/>
          </a:xfrm>
          <a:prstGeom prst="rect">
            <a:avLst/>
          </a:prstGeom>
          <a:noFill/>
          <a:ln>
            <a:noFill/>
          </a:ln>
        </p:spPr>
      </p:pic>
      <p:sp>
        <p:nvSpPr>
          <p:cNvPr id="205" name="Google Shape;205;p3"/>
          <p:cNvSpPr/>
          <p:nvPr/>
        </p:nvSpPr>
        <p:spPr>
          <a:xfrm>
            <a:off x="1858960" y="4728848"/>
            <a:ext cx="1219107" cy="274952"/>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6" name="Google Shape;206;p3"/>
          <p:cNvSpPr/>
          <p:nvPr/>
        </p:nvSpPr>
        <p:spPr>
          <a:xfrm>
            <a:off x="5974726" y="4241843"/>
            <a:ext cx="1135938" cy="313123"/>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7" name="Google Shape;207;p3"/>
          <p:cNvSpPr/>
          <p:nvPr/>
        </p:nvSpPr>
        <p:spPr>
          <a:xfrm>
            <a:off x="9118786" y="2212283"/>
            <a:ext cx="975710" cy="319611"/>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a:spLocks noGrp="1"/>
          </p:cNvSpPr>
          <p:nvPr>
            <p:ph type="title"/>
          </p:nvPr>
        </p:nvSpPr>
        <p:spPr>
          <a:xfrm>
            <a:off x="-1" y="213557"/>
            <a:ext cx="517289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Mia und Alastair [1/2]</a:t>
            </a:r>
            <a:endParaRPr/>
          </a:p>
        </p:txBody>
      </p:sp>
      <p:grpSp>
        <p:nvGrpSpPr>
          <p:cNvPr id="214" name="Google Shape;214;p4"/>
          <p:cNvGrpSpPr/>
          <p:nvPr/>
        </p:nvGrpSpPr>
        <p:grpSpPr>
          <a:xfrm>
            <a:off x="-1579" y="976008"/>
            <a:ext cx="3748082" cy="5381762"/>
            <a:chOff x="493221" y="255506"/>
            <a:chExt cx="3701566" cy="6454569"/>
          </a:xfrm>
        </p:grpSpPr>
        <p:grpSp>
          <p:nvGrpSpPr>
            <p:cNvPr id="215" name="Google Shape;215;p4"/>
            <p:cNvGrpSpPr/>
            <p:nvPr/>
          </p:nvGrpSpPr>
          <p:grpSpPr>
            <a:xfrm>
              <a:off x="496779" y="255506"/>
              <a:ext cx="3698008" cy="5231402"/>
              <a:chOff x="496779" y="255506"/>
              <a:chExt cx="3446571" cy="5231402"/>
            </a:xfrm>
          </p:grpSpPr>
          <p:pic>
            <p:nvPicPr>
              <p:cNvPr id="216" name="Google Shape;216;p4"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217" name="Google Shape;217;p4"/>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grpSp>
        <p:grpSp>
          <p:nvGrpSpPr>
            <p:cNvPr id="218" name="Google Shape;218;p4"/>
            <p:cNvGrpSpPr/>
            <p:nvPr/>
          </p:nvGrpSpPr>
          <p:grpSpPr>
            <a:xfrm>
              <a:off x="493221" y="3475613"/>
              <a:ext cx="3698008" cy="3234462"/>
              <a:chOff x="4785282" y="2605300"/>
              <a:chExt cx="3698008" cy="3234462"/>
            </a:xfrm>
          </p:grpSpPr>
          <p:pic>
            <p:nvPicPr>
              <p:cNvPr id="219" name="Google Shape;219;p4"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220" name="Google Shape;220;p4"/>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grpSp>
      </p:grpSp>
      <p:sp>
        <p:nvSpPr>
          <p:cNvPr id="221" name="Google Shape;221;p4"/>
          <p:cNvSpPr/>
          <p:nvPr/>
        </p:nvSpPr>
        <p:spPr>
          <a:xfrm>
            <a:off x="-17017" y="1624447"/>
            <a:ext cx="3759917" cy="915615"/>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entury Gothic"/>
              <a:buNone/>
            </a:pPr>
            <a:r>
              <a:rPr lang="en-GB" sz="2000" b="0" i="0" u="none" strike="noStrike" cap="none">
                <a:solidFill>
                  <a:srgbClr val="000000"/>
                </a:solidFill>
                <a:latin typeface="Century Gothic"/>
                <a:ea typeface="Century Gothic"/>
                <a:cs typeface="Century Gothic"/>
                <a:sym typeface="Century Gothic"/>
              </a:rPr>
              <a:t>Hallo </a:t>
            </a:r>
            <a:r>
              <a:rPr lang="en-GB" sz="2000" b="0" i="0" u="none" strike="noStrike" cap="none">
                <a:solidFill>
                  <a:srgbClr val="3D3C3C"/>
                </a:solidFill>
                <a:latin typeface="Century Gothic"/>
                <a:ea typeface="Century Gothic"/>
                <a:cs typeface="Century Gothic"/>
                <a:sym typeface="Century Gothic"/>
              </a:rPr>
              <a:t>Mia</a:t>
            </a:r>
            <a:r>
              <a:rPr lang="en-GB" sz="2000" b="0" i="0" u="none" strike="noStrike" cap="none">
                <a:solidFill>
                  <a:srgbClr val="000000"/>
                </a:solidFill>
                <a:latin typeface="Century Gothic"/>
                <a:ea typeface="Century Gothic"/>
                <a:cs typeface="Century Gothic"/>
                <a:sym typeface="Century Gothic"/>
              </a:rPr>
              <a:t> ! Geht's dir gut? Machst du was im Moment?</a:t>
            </a:r>
            <a:endParaRPr sz="2000" b="0" i="0" u="none" strike="noStrike" cap="none">
              <a:solidFill>
                <a:srgbClr val="3D3C3C"/>
              </a:solidFill>
              <a:latin typeface="Century Gothic"/>
              <a:ea typeface="Century Gothic"/>
              <a:cs typeface="Century Gothic"/>
              <a:sym typeface="Century Gothic"/>
            </a:endParaRPr>
          </a:p>
        </p:txBody>
      </p:sp>
      <p:sp>
        <p:nvSpPr>
          <p:cNvPr id="222" name="Google Shape;222;p4"/>
          <p:cNvSpPr/>
          <p:nvPr/>
        </p:nvSpPr>
        <p:spPr>
          <a:xfrm>
            <a:off x="-12350" y="2570738"/>
            <a:ext cx="3719248" cy="2815119"/>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Hallo </a:t>
            </a:r>
            <a:r>
              <a:rPr lang="en-GB" sz="2000">
                <a:solidFill>
                  <a:srgbClr val="3D3C3C"/>
                </a:solidFill>
                <a:latin typeface="Century Gothic"/>
                <a:ea typeface="Century Gothic"/>
                <a:cs typeface="Century Gothic"/>
                <a:sym typeface="Century Gothic"/>
              </a:rPr>
              <a:t>Alistair</a:t>
            </a:r>
            <a:r>
              <a:rPr lang="en-GB" sz="2000">
                <a:solidFill>
                  <a:srgbClr val="000000"/>
                </a:solidFill>
                <a:latin typeface="Century Gothic"/>
                <a:ea typeface="Century Gothic"/>
                <a:cs typeface="Century Gothic"/>
                <a:sym typeface="Century Gothic"/>
              </a:rPr>
              <a:t>! Mir geht’s gut, danke. Und dir? Ich bin gerade am Bahnhof – warte auf meinen Zug. Ich fahre nach Köln – zum Spiel – </a:t>
            </a:r>
            <a:r>
              <a:rPr lang="en-GB" sz="2000">
                <a:solidFill>
                  <a:schemeClr val="lt1"/>
                </a:solidFill>
                <a:latin typeface="Century Gothic"/>
                <a:ea typeface="Century Gothic"/>
                <a:cs typeface="Century Gothic"/>
                <a:sym typeface="Century Gothic"/>
              </a:rPr>
              <a:t>FC</a:t>
            </a:r>
            <a:r>
              <a:rPr lang="en-GB" sz="2000">
                <a:solidFill>
                  <a:srgbClr val="000000"/>
                </a:solidFill>
                <a:latin typeface="Century Gothic"/>
                <a:ea typeface="Century Gothic"/>
                <a:cs typeface="Century Gothic"/>
                <a:sym typeface="Century Gothic"/>
              </a:rPr>
              <a:t> Köln und  Bayern München. </a:t>
            </a:r>
            <a:r>
              <a:rPr lang="en-GB" sz="2000" b="1">
                <a:solidFill>
                  <a:srgbClr val="000000"/>
                </a:solidFill>
                <a:latin typeface="Century Gothic"/>
                <a:ea typeface="Century Gothic"/>
                <a:cs typeface="Century Gothic"/>
                <a:sym typeface="Century Gothic"/>
              </a:rPr>
              <a:t>Es gibt | Hier ist </a:t>
            </a:r>
            <a:r>
              <a:rPr lang="en-GB" sz="2000">
                <a:solidFill>
                  <a:srgbClr val="000000"/>
                </a:solidFill>
                <a:latin typeface="Century Gothic"/>
                <a:ea typeface="Century Gothic"/>
                <a:cs typeface="Century Gothic"/>
                <a:sym typeface="Century Gothic"/>
              </a:rPr>
              <a:t>schon eine tolle Stimmung!</a:t>
            </a:r>
            <a:endParaRPr sz="2000">
              <a:solidFill>
                <a:schemeClr val="lt1"/>
              </a:solidFill>
              <a:latin typeface="Century Gothic"/>
              <a:ea typeface="Century Gothic"/>
              <a:cs typeface="Century Gothic"/>
              <a:sym typeface="Century Gothic"/>
            </a:endParaRPr>
          </a:p>
        </p:txBody>
      </p:sp>
      <p:grpSp>
        <p:nvGrpSpPr>
          <p:cNvPr id="223" name="Google Shape;223;p4"/>
          <p:cNvGrpSpPr/>
          <p:nvPr/>
        </p:nvGrpSpPr>
        <p:grpSpPr>
          <a:xfrm>
            <a:off x="3232749" y="2751414"/>
            <a:ext cx="353028" cy="334926"/>
            <a:chOff x="-657569" y="2518042"/>
            <a:chExt cx="353028" cy="334926"/>
          </a:xfrm>
        </p:grpSpPr>
        <p:sp>
          <p:nvSpPr>
            <p:cNvPr id="224" name="Google Shape;224;p4"/>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225" name="Google Shape;225;p4"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226" name="Google Shape;226;p4"/>
          <p:cNvGrpSpPr/>
          <p:nvPr/>
        </p:nvGrpSpPr>
        <p:grpSpPr>
          <a:xfrm>
            <a:off x="3360500" y="1780081"/>
            <a:ext cx="357421" cy="330628"/>
            <a:chOff x="-677996" y="3286857"/>
            <a:chExt cx="357421" cy="330628"/>
          </a:xfrm>
        </p:grpSpPr>
        <p:sp>
          <p:nvSpPr>
            <p:cNvPr id="227" name="Google Shape;227;p4"/>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228" name="Google Shape;228;p4"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229" name="Google Shape;229;p4"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sp>
        <p:nvSpPr>
          <p:cNvPr id="230" name="Google Shape;230;p4"/>
          <p:cNvSpPr/>
          <p:nvPr/>
        </p:nvSpPr>
        <p:spPr>
          <a:xfrm>
            <a:off x="20048" y="5404689"/>
            <a:ext cx="1168337" cy="380136"/>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entury Gothic"/>
              <a:buNone/>
            </a:pPr>
            <a:r>
              <a:rPr lang="en-GB" sz="2000" b="0" i="0" u="none" strike="noStrike" cap="none">
                <a:solidFill>
                  <a:srgbClr val="000000"/>
                </a:solidFill>
                <a:latin typeface="Century Gothic"/>
                <a:ea typeface="Century Gothic"/>
                <a:cs typeface="Century Gothic"/>
                <a:sym typeface="Century Gothic"/>
              </a:rPr>
              <a:t>Toll</a:t>
            </a:r>
            <a:endParaRPr sz="2000" b="0" i="0" u="none" strike="noStrike" cap="none">
              <a:solidFill>
                <a:srgbClr val="3D3C3C"/>
              </a:solidFill>
              <a:latin typeface="Century Gothic"/>
              <a:ea typeface="Century Gothic"/>
              <a:cs typeface="Century Gothic"/>
              <a:sym typeface="Century Gothic"/>
            </a:endParaRPr>
          </a:p>
        </p:txBody>
      </p:sp>
      <p:grpSp>
        <p:nvGrpSpPr>
          <p:cNvPr id="231" name="Google Shape;231;p4"/>
          <p:cNvGrpSpPr/>
          <p:nvPr/>
        </p:nvGrpSpPr>
        <p:grpSpPr>
          <a:xfrm>
            <a:off x="830964" y="5435365"/>
            <a:ext cx="357421" cy="330628"/>
            <a:chOff x="-677996" y="3286857"/>
            <a:chExt cx="357421" cy="330628"/>
          </a:xfrm>
        </p:grpSpPr>
        <p:sp>
          <p:nvSpPr>
            <p:cNvPr id="232" name="Google Shape;232;p4"/>
            <p:cNvSpPr/>
            <p:nvPr/>
          </p:nvSpPr>
          <p:spPr>
            <a:xfrm>
              <a:off x="-673603" y="3286857"/>
              <a:ext cx="353028" cy="328521"/>
            </a:xfrm>
            <a:prstGeom prst="ellipse">
              <a:avLst/>
            </a:prstGeom>
            <a:solidFill>
              <a:srgbClr val="FFFC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233" name="Google Shape;233;p4"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234" name="Google Shape;234;p4"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grpSp>
        <p:nvGrpSpPr>
          <p:cNvPr id="235" name="Google Shape;235;p4"/>
          <p:cNvGrpSpPr/>
          <p:nvPr/>
        </p:nvGrpSpPr>
        <p:grpSpPr>
          <a:xfrm>
            <a:off x="4106113" y="983987"/>
            <a:ext cx="3748082" cy="5381762"/>
            <a:chOff x="493221" y="255506"/>
            <a:chExt cx="3701566" cy="6454569"/>
          </a:xfrm>
        </p:grpSpPr>
        <p:grpSp>
          <p:nvGrpSpPr>
            <p:cNvPr id="236" name="Google Shape;236;p4"/>
            <p:cNvGrpSpPr/>
            <p:nvPr/>
          </p:nvGrpSpPr>
          <p:grpSpPr>
            <a:xfrm>
              <a:off x="496779" y="255506"/>
              <a:ext cx="3698008" cy="5231402"/>
              <a:chOff x="496779" y="255506"/>
              <a:chExt cx="3446571" cy="5231402"/>
            </a:xfrm>
          </p:grpSpPr>
          <p:pic>
            <p:nvPicPr>
              <p:cNvPr id="237" name="Google Shape;237;p4"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238" name="Google Shape;238;p4"/>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grpSp>
        <p:grpSp>
          <p:nvGrpSpPr>
            <p:cNvPr id="239" name="Google Shape;239;p4"/>
            <p:cNvGrpSpPr/>
            <p:nvPr/>
          </p:nvGrpSpPr>
          <p:grpSpPr>
            <a:xfrm>
              <a:off x="493221" y="3475613"/>
              <a:ext cx="3698008" cy="3234462"/>
              <a:chOff x="4785282" y="2605300"/>
              <a:chExt cx="3698008" cy="3234462"/>
            </a:xfrm>
          </p:grpSpPr>
          <p:pic>
            <p:nvPicPr>
              <p:cNvPr id="240" name="Google Shape;240;p4"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241" name="Google Shape;241;p4"/>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grpSp>
      </p:grpSp>
      <p:sp>
        <p:nvSpPr>
          <p:cNvPr id="242" name="Google Shape;242;p4"/>
          <p:cNvSpPr/>
          <p:nvPr/>
        </p:nvSpPr>
        <p:spPr>
          <a:xfrm>
            <a:off x="4127537" y="1714345"/>
            <a:ext cx="3719249" cy="2153817"/>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entury Gothic"/>
              <a:buNone/>
            </a:pPr>
            <a:r>
              <a:rPr lang="en-GB" sz="2000" b="0" i="0" u="none" strike="noStrike" cap="none">
                <a:solidFill>
                  <a:srgbClr val="000000"/>
                </a:solidFill>
                <a:latin typeface="Century Gothic"/>
                <a:ea typeface="Century Gothic"/>
                <a:cs typeface="Century Gothic"/>
                <a:sym typeface="Century Gothic"/>
              </a:rPr>
              <a:t>Ja, aber mein Zug ist schon spät und das geht mir richtig auf die Nerven! </a:t>
            </a:r>
            <a:r>
              <a:rPr lang="en-GB" sz="2000" b="1" i="0" u="none" strike="noStrike" cap="none">
                <a:solidFill>
                  <a:srgbClr val="000000"/>
                </a:solidFill>
                <a:latin typeface="Century Gothic"/>
                <a:ea typeface="Century Gothic"/>
                <a:cs typeface="Century Gothic"/>
                <a:sym typeface="Century Gothic"/>
              </a:rPr>
              <a:t>Es gibt | Hier sind</a:t>
            </a:r>
            <a:r>
              <a:rPr lang="en-GB" sz="2000" b="0" i="0" u="none" strike="noStrike" cap="none">
                <a:solidFill>
                  <a:srgbClr val="000000"/>
                </a:solidFill>
                <a:latin typeface="Century Gothic"/>
                <a:ea typeface="Century Gothic"/>
                <a:cs typeface="Century Gothic"/>
                <a:sym typeface="Century Gothic"/>
              </a:rPr>
              <a:t> auch viele Fans. Es geht ihnen auch so.</a:t>
            </a:r>
            <a:endParaRPr sz="2000" b="0" i="0" u="none" strike="noStrike" cap="none">
              <a:solidFill>
                <a:srgbClr val="3D3C3C"/>
              </a:solidFill>
              <a:latin typeface="Century Gothic"/>
              <a:ea typeface="Century Gothic"/>
              <a:cs typeface="Century Gothic"/>
              <a:sym typeface="Century Gothic"/>
            </a:endParaRPr>
          </a:p>
        </p:txBody>
      </p:sp>
      <p:sp>
        <p:nvSpPr>
          <p:cNvPr id="243" name="Google Shape;243;p4"/>
          <p:cNvSpPr/>
          <p:nvPr/>
        </p:nvSpPr>
        <p:spPr>
          <a:xfrm>
            <a:off x="4099399" y="4068105"/>
            <a:ext cx="3780026" cy="1693171"/>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entury Gothic"/>
              <a:buNone/>
            </a:pPr>
            <a:r>
              <a:rPr lang="en-GB" sz="2000" b="0" i="0" u="none" strike="noStrike" cap="none" dirty="0">
                <a:solidFill>
                  <a:srgbClr val="000000"/>
                </a:solidFill>
                <a:latin typeface="Century Gothic"/>
                <a:ea typeface="Century Gothic"/>
                <a:cs typeface="Century Gothic"/>
                <a:sym typeface="Century Gothic"/>
              </a:rPr>
              <a:t>Ach </a:t>
            </a:r>
            <a:r>
              <a:rPr lang="en-GB" sz="2000" b="0" i="0" u="none" strike="noStrike" cap="none" dirty="0" err="1">
                <a:solidFill>
                  <a:srgbClr val="000000"/>
                </a:solidFill>
                <a:latin typeface="Century Gothic"/>
                <a:ea typeface="Century Gothic"/>
                <a:cs typeface="Century Gothic"/>
                <a:sym typeface="Century Gothic"/>
              </a:rPr>
              <a:t>nein</a:t>
            </a:r>
            <a:r>
              <a:rPr lang="en-GB" sz="2000" b="0" i="0" u="none" strike="noStrike" cap="none" dirty="0">
                <a:solidFill>
                  <a:srgbClr val="000000"/>
                </a:solidFill>
                <a:latin typeface="Century Gothic"/>
                <a:ea typeface="Century Gothic"/>
                <a:cs typeface="Century Gothic"/>
                <a:sym typeface="Century Gothic"/>
              </a:rPr>
              <a:t>.</a:t>
            </a:r>
            <a:r>
              <a:rPr lang="en-GB" sz="2000" u="none" strike="noStrike" cap="none" dirty="0">
                <a:solidFill>
                  <a:srgbClr val="000000"/>
                </a:solidFill>
                <a:latin typeface="Century Gothic" panose="020B0502020202020204" pitchFamily="34" charset="0"/>
                <a:ea typeface="Helvetica Neue"/>
                <a:cs typeface="Helvetica Neue"/>
                <a:sym typeface="Helvetica Neue"/>
              </a:rPr>
              <a:t> </a:t>
            </a:r>
            <a:r>
              <a:rPr lang="en-GB" sz="2000" b="0" i="0" u="none" strike="noStrike" cap="none" dirty="0">
                <a:solidFill>
                  <a:srgbClr val="000000"/>
                </a:solidFill>
                <a:latin typeface="Century Gothic"/>
                <a:ea typeface="Century Gothic"/>
                <a:cs typeface="Century Gothic"/>
                <a:sym typeface="Century Gothic"/>
              </a:rPr>
              <a:t>Aber das </a:t>
            </a:r>
            <a:r>
              <a:rPr lang="en-GB" sz="2000" b="0" i="0" u="none" strike="noStrike" cap="none" dirty="0" err="1">
                <a:solidFill>
                  <a:srgbClr val="000000"/>
                </a:solidFill>
                <a:latin typeface="Century Gothic"/>
                <a:ea typeface="Century Gothic"/>
                <a:cs typeface="Century Gothic"/>
                <a:sym typeface="Century Gothic"/>
              </a:rPr>
              <a:t>ist</a:t>
            </a:r>
            <a:r>
              <a:rPr lang="en-GB" sz="2000" b="0" i="0" u="none" strike="noStrike" cap="none" dirty="0">
                <a:solidFill>
                  <a:srgbClr val="000000"/>
                </a:solidFill>
                <a:latin typeface="Century Gothic"/>
                <a:ea typeface="Century Gothic"/>
                <a:cs typeface="Century Gothic"/>
                <a:sym typeface="Century Gothic"/>
              </a:rPr>
              <a:t> </a:t>
            </a:r>
            <a:endParaRPr dirty="0"/>
          </a:p>
          <a:p>
            <a:pPr marL="0" marR="0" lvl="0" indent="0" algn="l" rtl="0">
              <a:lnSpc>
                <a:spcPct val="100000"/>
              </a:lnSpc>
              <a:spcBef>
                <a:spcPts val="0"/>
              </a:spcBef>
              <a:spcAft>
                <a:spcPts val="0"/>
              </a:spcAft>
              <a:buClr>
                <a:srgbClr val="000000"/>
              </a:buClr>
              <a:buSzPts val="2000"/>
              <a:buFont typeface="Century Gothic"/>
              <a:buNone/>
            </a:pPr>
            <a:r>
              <a:rPr lang="en-GB" sz="2000" b="0" i="0" u="none" strike="noStrike" cap="none" dirty="0" err="1">
                <a:solidFill>
                  <a:srgbClr val="000000"/>
                </a:solidFill>
                <a:latin typeface="Century Gothic"/>
                <a:ea typeface="Century Gothic"/>
                <a:cs typeface="Century Gothic"/>
                <a:sym typeface="Century Gothic"/>
              </a:rPr>
              <a:t>nicht</a:t>
            </a:r>
            <a:r>
              <a:rPr lang="en-GB" sz="2000" b="0" i="0" u="none" strike="noStrike" cap="none" dirty="0">
                <a:solidFill>
                  <a:srgbClr val="000000"/>
                </a:solidFill>
                <a:latin typeface="Century Gothic"/>
                <a:ea typeface="Century Gothic"/>
                <a:cs typeface="Century Gothic"/>
                <a:sym typeface="Century Gothic"/>
              </a:rPr>
              <a:t> normal, </a:t>
            </a:r>
            <a:r>
              <a:rPr lang="en-GB" sz="2000" b="0" i="0" u="none" strike="noStrike" cap="none" dirty="0" err="1">
                <a:solidFill>
                  <a:srgbClr val="000000"/>
                </a:solidFill>
                <a:latin typeface="Century Gothic"/>
                <a:ea typeface="Century Gothic"/>
                <a:cs typeface="Century Gothic"/>
                <a:sym typeface="Century Gothic"/>
              </a:rPr>
              <a:t>oder</a:t>
            </a:r>
            <a:r>
              <a:rPr lang="en-GB" sz="2000" b="0" i="0" u="none" strike="noStrike" cap="none" dirty="0">
                <a:solidFill>
                  <a:srgbClr val="000000"/>
                </a:solidFill>
                <a:latin typeface="Century Gothic"/>
                <a:ea typeface="Century Gothic"/>
                <a:cs typeface="Century Gothic"/>
                <a:sym typeface="Century Gothic"/>
              </a:rPr>
              <a:t>? Sind die </a:t>
            </a:r>
            <a:r>
              <a:rPr lang="en-GB" sz="2000" b="0" i="0" u="none" strike="noStrike" cap="none" dirty="0" err="1">
                <a:solidFill>
                  <a:srgbClr val="000000"/>
                </a:solidFill>
                <a:latin typeface="Century Gothic"/>
                <a:ea typeface="Century Gothic"/>
                <a:cs typeface="Century Gothic"/>
                <a:sym typeface="Century Gothic"/>
              </a:rPr>
              <a:t>Züge</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sind</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nicht</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normalerweise</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zur</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richtigen</a:t>
            </a:r>
            <a:r>
              <a:rPr lang="en-GB" sz="2000" b="0" i="0" u="none" strike="noStrike" cap="none" dirty="0">
                <a:solidFill>
                  <a:srgbClr val="000000"/>
                </a:solidFill>
                <a:latin typeface="Century Gothic"/>
                <a:ea typeface="Century Gothic"/>
                <a:cs typeface="Century Gothic"/>
                <a:sym typeface="Century Gothic"/>
              </a:rPr>
              <a:t> Zeit da?  </a:t>
            </a:r>
            <a:endParaRPr sz="2000" b="0" i="0" u="none" strike="noStrike" cap="none" dirty="0">
              <a:solidFill>
                <a:srgbClr val="3D3C3C"/>
              </a:solidFill>
              <a:latin typeface="Century Gothic"/>
              <a:ea typeface="Century Gothic"/>
              <a:cs typeface="Century Gothic"/>
              <a:sym typeface="Century Gothic"/>
            </a:endParaRPr>
          </a:p>
        </p:txBody>
      </p:sp>
      <p:grpSp>
        <p:nvGrpSpPr>
          <p:cNvPr id="244" name="Google Shape;244;p4"/>
          <p:cNvGrpSpPr/>
          <p:nvPr/>
        </p:nvGrpSpPr>
        <p:grpSpPr>
          <a:xfrm>
            <a:off x="8226316" y="993397"/>
            <a:ext cx="3748082" cy="5381762"/>
            <a:chOff x="493221" y="255506"/>
            <a:chExt cx="3701566" cy="6454569"/>
          </a:xfrm>
        </p:grpSpPr>
        <p:grpSp>
          <p:nvGrpSpPr>
            <p:cNvPr id="245" name="Google Shape;245;p4"/>
            <p:cNvGrpSpPr/>
            <p:nvPr/>
          </p:nvGrpSpPr>
          <p:grpSpPr>
            <a:xfrm>
              <a:off x="496779" y="255506"/>
              <a:ext cx="3698008" cy="5231402"/>
              <a:chOff x="496779" y="255506"/>
              <a:chExt cx="3446571" cy="5231402"/>
            </a:xfrm>
          </p:grpSpPr>
          <p:pic>
            <p:nvPicPr>
              <p:cNvPr id="246" name="Google Shape;246;p4"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247" name="Google Shape;247;p4"/>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grpSp>
        <p:grpSp>
          <p:nvGrpSpPr>
            <p:cNvPr id="248" name="Google Shape;248;p4"/>
            <p:cNvGrpSpPr/>
            <p:nvPr/>
          </p:nvGrpSpPr>
          <p:grpSpPr>
            <a:xfrm>
              <a:off x="493221" y="3475613"/>
              <a:ext cx="3698008" cy="3234462"/>
              <a:chOff x="4785282" y="2605300"/>
              <a:chExt cx="3698008" cy="3234462"/>
            </a:xfrm>
          </p:grpSpPr>
          <p:pic>
            <p:nvPicPr>
              <p:cNvPr id="249" name="Google Shape;249;p4"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250" name="Google Shape;250;p4"/>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grpSp>
      </p:grpSp>
      <p:sp>
        <p:nvSpPr>
          <p:cNvPr id="251" name="Google Shape;251;p4"/>
          <p:cNvSpPr/>
          <p:nvPr/>
        </p:nvSpPr>
        <p:spPr>
          <a:xfrm>
            <a:off x="8217408" y="3046189"/>
            <a:ext cx="3780026" cy="2208269"/>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entury Gothic"/>
              <a:buNone/>
            </a:pPr>
            <a:r>
              <a:rPr lang="en-GB" sz="2000" b="0" i="0" u="none" strike="noStrike" cap="none" dirty="0">
                <a:solidFill>
                  <a:srgbClr val="000000"/>
                </a:solidFill>
                <a:latin typeface="Century Gothic"/>
                <a:ea typeface="Century Gothic"/>
                <a:cs typeface="Century Gothic"/>
                <a:sym typeface="Century Gothic"/>
              </a:rPr>
              <a:t>Ach so. </a:t>
            </a:r>
            <a:r>
              <a:rPr lang="en-GB" sz="2000" b="1" i="0" u="none" strike="noStrike" cap="none" dirty="0">
                <a:solidFill>
                  <a:srgbClr val="000000"/>
                </a:solidFill>
                <a:latin typeface="Century Gothic"/>
                <a:ea typeface="Century Gothic"/>
                <a:cs typeface="Century Gothic"/>
                <a:sym typeface="Century Gothic"/>
              </a:rPr>
              <a:t>Da </a:t>
            </a:r>
            <a:r>
              <a:rPr lang="en-GB" sz="2000" b="1" i="0" u="none" strike="noStrike" cap="none" dirty="0" err="1">
                <a:solidFill>
                  <a:srgbClr val="000000"/>
                </a:solidFill>
                <a:latin typeface="Century Gothic"/>
                <a:ea typeface="Century Gothic"/>
                <a:cs typeface="Century Gothic"/>
                <a:sym typeface="Century Gothic"/>
              </a:rPr>
              <a:t>sind|Es</a:t>
            </a:r>
            <a:r>
              <a:rPr lang="en-GB" sz="2000" b="1" i="0" u="none" strike="noStrike" cap="none" dirty="0">
                <a:solidFill>
                  <a:srgbClr val="000000"/>
                </a:solidFill>
                <a:latin typeface="Century Gothic"/>
                <a:ea typeface="Century Gothic"/>
                <a:cs typeface="Century Gothic"/>
                <a:sym typeface="Century Gothic"/>
              </a:rPr>
              <a:t> </a:t>
            </a:r>
            <a:r>
              <a:rPr lang="en-GB" sz="2000" b="1" i="0" u="none" strike="noStrike" cap="none" dirty="0" err="1">
                <a:solidFill>
                  <a:srgbClr val="000000"/>
                </a:solidFill>
                <a:latin typeface="Century Gothic"/>
                <a:ea typeface="Century Gothic"/>
                <a:cs typeface="Century Gothic"/>
                <a:sym typeface="Century Gothic"/>
              </a:rPr>
              <a:t>gibt</a:t>
            </a: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Century Gothic"/>
              <a:buNone/>
            </a:pPr>
            <a:r>
              <a:rPr lang="en-GB" sz="2000" b="0" i="0" u="none" strike="noStrike" cap="none" dirty="0">
                <a:solidFill>
                  <a:srgbClr val="000000"/>
                </a:solidFill>
                <a:latin typeface="Century Gothic"/>
                <a:ea typeface="Century Gothic"/>
                <a:cs typeface="Century Gothic"/>
                <a:sym typeface="Century Gothic"/>
              </a:rPr>
              <a:t>so </a:t>
            </a:r>
            <a:r>
              <a:rPr lang="en-GB" sz="2000" b="0" i="0" u="none" strike="noStrike" cap="none" dirty="0" err="1">
                <a:solidFill>
                  <a:srgbClr val="000000"/>
                </a:solidFill>
                <a:latin typeface="Century Gothic"/>
                <a:ea typeface="Century Gothic"/>
                <a:cs typeface="Century Gothic"/>
                <a:sym typeface="Century Gothic"/>
              </a:rPr>
              <a:t>viele</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falsche</a:t>
            </a:r>
            <a:r>
              <a:rPr lang="en-GB" sz="2000" b="0" i="0" u="none" strike="noStrike" cap="none" dirty="0">
                <a:solidFill>
                  <a:srgbClr val="000000"/>
                </a:solidFill>
                <a:latin typeface="Century Gothic"/>
                <a:ea typeface="Century Gothic"/>
                <a:cs typeface="Century Gothic"/>
                <a:sym typeface="Century Gothic"/>
              </a:rPr>
              <a:t> Ideen </a:t>
            </a:r>
            <a:r>
              <a:rPr lang="en-GB" sz="2000" b="0" i="0" u="none" strike="noStrike" cap="none" dirty="0" err="1">
                <a:solidFill>
                  <a:srgbClr val="000000"/>
                </a:solidFill>
                <a:latin typeface="Century Gothic"/>
                <a:ea typeface="Century Gothic"/>
                <a:cs typeface="Century Gothic"/>
                <a:sym typeface="Century Gothic"/>
              </a:rPr>
              <a:t>über</a:t>
            </a:r>
            <a:r>
              <a:rPr lang="en-GB" sz="2000" b="0" i="0" u="none" strike="noStrike" cap="none" dirty="0">
                <a:solidFill>
                  <a:srgbClr val="000000"/>
                </a:solidFill>
                <a:latin typeface="Century Gothic"/>
                <a:ea typeface="Century Gothic"/>
                <a:cs typeface="Century Gothic"/>
                <a:sym typeface="Century Gothic"/>
              </a:rPr>
              <a:t> Deutschland! … Auch </a:t>
            </a:r>
            <a:r>
              <a:rPr lang="en-GB" sz="2000" b="0" i="0" u="none" strike="noStrike" cap="none" dirty="0" err="1">
                <a:solidFill>
                  <a:srgbClr val="000000"/>
                </a:solidFill>
                <a:latin typeface="Century Gothic"/>
                <a:ea typeface="Century Gothic"/>
                <a:cs typeface="Century Gothic"/>
                <a:sym typeface="Century Gothic"/>
              </a:rPr>
              <a:t>über</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Türkisch</a:t>
            </a:r>
            <a:r>
              <a:rPr lang="en-GB" sz="2000" b="0" i="0" u="none" strike="noStrike" cap="none" dirty="0">
                <a:solidFill>
                  <a:srgbClr val="000000"/>
                </a:solidFill>
                <a:latin typeface="Century Gothic"/>
                <a:ea typeface="Century Gothic"/>
                <a:cs typeface="Century Gothic"/>
                <a:sym typeface="Century Gothic"/>
              </a:rPr>
              <a:t>-Deutsche. </a:t>
            </a:r>
            <a:r>
              <a:rPr lang="en-GB" sz="2000" b="0" i="0" u="none" strike="noStrike" cap="none" dirty="0" err="1">
                <a:solidFill>
                  <a:srgbClr val="000000"/>
                </a:solidFill>
                <a:latin typeface="Century Gothic"/>
                <a:ea typeface="Century Gothic"/>
                <a:cs typeface="Century Gothic"/>
                <a:sym typeface="Century Gothic"/>
              </a:rPr>
              <a:t>Kennst</a:t>
            </a:r>
            <a:r>
              <a:rPr lang="en-GB" sz="2000" b="0" i="0" u="none" strike="noStrike" cap="none" dirty="0">
                <a:solidFill>
                  <a:srgbClr val="000000"/>
                </a:solidFill>
                <a:latin typeface="Century Gothic"/>
                <a:ea typeface="Century Gothic"/>
                <a:cs typeface="Century Gothic"/>
                <a:sym typeface="Century Gothic"/>
              </a:rPr>
              <a:t> du das Wort Alman*, </a:t>
            </a:r>
            <a:r>
              <a:rPr lang="en-GB" sz="2000" b="0" i="0" u="none" strike="noStrike" cap="none" dirty="0" err="1">
                <a:solidFill>
                  <a:srgbClr val="000000"/>
                </a:solidFill>
                <a:latin typeface="Century Gothic"/>
                <a:ea typeface="Century Gothic"/>
                <a:cs typeface="Century Gothic"/>
                <a:sym typeface="Century Gothic"/>
              </a:rPr>
              <a:t>oder</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etwas</a:t>
            </a:r>
            <a:r>
              <a:rPr lang="en-GB" sz="2000" b="0" i="0" u="none" strike="noStrike" cap="none" dirty="0">
                <a:solidFill>
                  <a:srgbClr val="000000"/>
                </a:solidFill>
                <a:latin typeface="Century Gothic"/>
                <a:ea typeface="Century Gothic"/>
                <a:cs typeface="Century Gothic"/>
                <a:sym typeface="Century Gothic"/>
              </a:rPr>
              <a:t> </a:t>
            </a:r>
            <a:r>
              <a:rPr lang="en-GB" sz="2000" b="0" i="0" u="none" strike="noStrike" cap="none" dirty="0" err="1">
                <a:solidFill>
                  <a:srgbClr val="000000"/>
                </a:solidFill>
                <a:latin typeface="Century Gothic"/>
                <a:ea typeface="Century Gothic"/>
                <a:cs typeface="Century Gothic"/>
                <a:sym typeface="Century Gothic"/>
              </a:rPr>
              <a:t>über</a:t>
            </a:r>
            <a:r>
              <a:rPr lang="en-GB" sz="2000" b="0" i="0" u="none" strike="noStrike" cap="none" dirty="0">
                <a:solidFill>
                  <a:srgbClr val="000000"/>
                </a:solidFill>
                <a:latin typeface="Century Gothic"/>
                <a:ea typeface="Century Gothic"/>
                <a:cs typeface="Century Gothic"/>
                <a:sym typeface="Century Gothic"/>
              </a:rPr>
              <a:t> Instagram Alman? </a:t>
            </a:r>
            <a:endParaRPr sz="2000" b="0" i="0" u="none" strike="noStrike" cap="none" dirty="0">
              <a:solidFill>
                <a:srgbClr val="3D3C3C"/>
              </a:solidFill>
              <a:latin typeface="Century Gothic"/>
              <a:ea typeface="Century Gothic"/>
              <a:cs typeface="Century Gothic"/>
              <a:sym typeface="Century Gothic"/>
            </a:endParaRPr>
          </a:p>
        </p:txBody>
      </p:sp>
      <p:sp>
        <p:nvSpPr>
          <p:cNvPr id="252" name="Google Shape;252;p4"/>
          <p:cNvSpPr/>
          <p:nvPr/>
        </p:nvSpPr>
        <p:spPr>
          <a:xfrm>
            <a:off x="8274785" y="1659408"/>
            <a:ext cx="3696010" cy="1336085"/>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entury Gothic"/>
              <a:buNone/>
            </a:pPr>
            <a:r>
              <a:rPr lang="en-GB" sz="2000" b="0" i="0" u="none" strike="noStrike" cap="none">
                <a:solidFill>
                  <a:srgbClr val="000000"/>
                </a:solidFill>
                <a:latin typeface="Century Gothic"/>
                <a:ea typeface="Century Gothic"/>
                <a:cs typeface="Century Gothic"/>
                <a:sym typeface="Century Gothic"/>
              </a:rPr>
              <a:t>Das glauben viele Leute. Aber </a:t>
            </a:r>
            <a:r>
              <a:rPr lang="en-GB" sz="2000" b="1" i="0" u="none" strike="noStrike" cap="none">
                <a:solidFill>
                  <a:srgbClr val="000000"/>
                </a:solidFill>
                <a:latin typeface="Century Gothic"/>
                <a:ea typeface="Century Gothic"/>
                <a:cs typeface="Century Gothic"/>
                <a:sym typeface="Century Gothic"/>
              </a:rPr>
              <a:t>es gibt |da sind </a:t>
            </a:r>
            <a:r>
              <a:rPr lang="en-GB" sz="2000" b="0" i="0" u="none" strike="noStrike" cap="none">
                <a:solidFill>
                  <a:srgbClr val="000000"/>
                </a:solidFill>
                <a:latin typeface="Century Gothic"/>
                <a:ea typeface="Century Gothic"/>
                <a:cs typeface="Century Gothic"/>
                <a:sym typeface="Century Gothic"/>
              </a:rPr>
              <a:t>viele Züge, die oft spät ankommen!  </a:t>
            </a:r>
            <a:endParaRPr sz="2000" b="0" i="0" u="none" strike="noStrike" cap="none">
              <a:solidFill>
                <a:srgbClr val="3D3C3C"/>
              </a:solidFill>
              <a:latin typeface="Century Gothic"/>
              <a:ea typeface="Century Gothic"/>
              <a:cs typeface="Century Gothic"/>
              <a:sym typeface="Century Gothic"/>
            </a:endParaRPr>
          </a:p>
        </p:txBody>
      </p:sp>
      <p:sp>
        <p:nvSpPr>
          <p:cNvPr id="253" name="Google Shape;253;p4"/>
          <p:cNvSpPr/>
          <p:nvPr/>
        </p:nvSpPr>
        <p:spPr>
          <a:xfrm>
            <a:off x="8274785" y="5297963"/>
            <a:ext cx="3696010" cy="479429"/>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Ja. </a:t>
            </a:r>
            <a:r>
              <a:rPr lang="en-GB" sz="2000" b="0" i="0" u="none" strike="noStrike" cap="none">
                <a:solidFill>
                  <a:srgbClr val="000000"/>
                </a:solidFill>
                <a:latin typeface="Century Gothic"/>
                <a:ea typeface="Century Gothic"/>
                <a:cs typeface="Century Gothic"/>
                <a:sym typeface="Century Gothic"/>
              </a:rPr>
              <a:t>Wie findest du ihn?</a:t>
            </a:r>
            <a:endParaRPr sz="2000" b="0" i="0" u="none" strike="noStrike" cap="none">
              <a:solidFill>
                <a:srgbClr val="3D3C3C"/>
              </a:solidFill>
              <a:latin typeface="Century Gothic"/>
              <a:ea typeface="Century Gothic"/>
              <a:cs typeface="Century Gothic"/>
              <a:sym typeface="Century Gothic"/>
            </a:endParaRPr>
          </a:p>
        </p:txBody>
      </p:sp>
      <p:sp>
        <p:nvSpPr>
          <p:cNvPr id="254" name="Google Shape;254;p4"/>
          <p:cNvSpPr/>
          <p:nvPr/>
        </p:nvSpPr>
        <p:spPr>
          <a:xfrm>
            <a:off x="8274785" y="213557"/>
            <a:ext cx="2360959" cy="626948"/>
          </a:xfrm>
          <a:prstGeom prst="wedgeRoundRectCallout">
            <a:avLst>
              <a:gd name="adj1" fmla="val -15974"/>
              <a:gd name="adj2" fmla="val 46654"/>
              <a:gd name="adj3" fmla="val 16667"/>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2CC"/>
              </a:buClr>
              <a:buSzPts val="2000"/>
              <a:buFont typeface="Century Gothic"/>
              <a:buNone/>
            </a:pPr>
            <a:r>
              <a:rPr lang="en-GB" sz="2000" b="0" i="0" u="none" strike="noStrike" cap="none">
                <a:solidFill>
                  <a:srgbClr val="FFF2CC"/>
                </a:solidFill>
                <a:latin typeface="Century Gothic"/>
                <a:ea typeface="Century Gothic"/>
                <a:cs typeface="Century Gothic"/>
                <a:sym typeface="Century Gothic"/>
              </a:rPr>
              <a:t>Alman – German (Turkish word) </a:t>
            </a:r>
            <a:endParaRPr/>
          </a:p>
        </p:txBody>
      </p:sp>
      <p:grpSp>
        <p:nvGrpSpPr>
          <p:cNvPr id="255" name="Google Shape;255;p4"/>
          <p:cNvGrpSpPr/>
          <p:nvPr/>
        </p:nvGrpSpPr>
        <p:grpSpPr>
          <a:xfrm>
            <a:off x="7337268" y="1802878"/>
            <a:ext cx="353028" cy="334926"/>
            <a:chOff x="-657569" y="2518042"/>
            <a:chExt cx="353028" cy="334926"/>
          </a:xfrm>
        </p:grpSpPr>
        <p:sp>
          <p:nvSpPr>
            <p:cNvPr id="256" name="Google Shape;256;p4"/>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257" name="Google Shape;257;p4"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258" name="Google Shape;258;p4"/>
          <p:cNvGrpSpPr/>
          <p:nvPr/>
        </p:nvGrpSpPr>
        <p:grpSpPr>
          <a:xfrm>
            <a:off x="11551354" y="1750307"/>
            <a:ext cx="353028" cy="334926"/>
            <a:chOff x="-657569" y="2518042"/>
            <a:chExt cx="353028" cy="334926"/>
          </a:xfrm>
        </p:grpSpPr>
        <p:sp>
          <p:nvSpPr>
            <p:cNvPr id="259" name="Google Shape;259;p4"/>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260" name="Google Shape;260;p4"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261" name="Google Shape;261;p4"/>
          <p:cNvGrpSpPr/>
          <p:nvPr/>
        </p:nvGrpSpPr>
        <p:grpSpPr>
          <a:xfrm>
            <a:off x="7456085" y="4175857"/>
            <a:ext cx="357421" cy="330628"/>
            <a:chOff x="-677996" y="3286857"/>
            <a:chExt cx="357421" cy="330628"/>
          </a:xfrm>
        </p:grpSpPr>
        <p:sp>
          <p:nvSpPr>
            <p:cNvPr id="262" name="Google Shape;262;p4"/>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263" name="Google Shape;263;p4"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264" name="Google Shape;264;p4"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grpSp>
        <p:nvGrpSpPr>
          <p:cNvPr id="265" name="Google Shape;265;p4"/>
          <p:cNvGrpSpPr/>
          <p:nvPr/>
        </p:nvGrpSpPr>
        <p:grpSpPr>
          <a:xfrm>
            <a:off x="11586083" y="5362333"/>
            <a:ext cx="353028" cy="334926"/>
            <a:chOff x="-657569" y="2518042"/>
            <a:chExt cx="353028" cy="334926"/>
          </a:xfrm>
        </p:grpSpPr>
        <p:sp>
          <p:nvSpPr>
            <p:cNvPr id="266" name="Google Shape;266;p4"/>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267" name="Google Shape;267;p4"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268" name="Google Shape;268;p4"/>
          <p:cNvGrpSpPr/>
          <p:nvPr/>
        </p:nvGrpSpPr>
        <p:grpSpPr>
          <a:xfrm>
            <a:off x="11472821" y="3116984"/>
            <a:ext cx="357421" cy="330628"/>
            <a:chOff x="-677996" y="3286857"/>
            <a:chExt cx="357421" cy="330628"/>
          </a:xfrm>
        </p:grpSpPr>
        <p:sp>
          <p:nvSpPr>
            <p:cNvPr id="269" name="Google Shape;269;p4"/>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270" name="Google Shape;270;p4"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271" name="Google Shape;271;p4"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sp>
        <p:nvSpPr>
          <p:cNvPr id="272" name="Google Shape;272;p4"/>
          <p:cNvSpPr/>
          <p:nvPr/>
        </p:nvSpPr>
        <p:spPr>
          <a:xfrm>
            <a:off x="11155680" y="89983"/>
            <a:ext cx="929640" cy="32144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sp>
        <p:nvSpPr>
          <p:cNvPr id="273" name="Google Shape;273;p4"/>
          <p:cNvSpPr/>
          <p:nvPr/>
        </p:nvSpPr>
        <p:spPr>
          <a:xfrm>
            <a:off x="3075836" y="4502514"/>
            <a:ext cx="452910" cy="327622"/>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4" name="Google Shape;274;p4"/>
          <p:cNvSpPr/>
          <p:nvPr/>
        </p:nvSpPr>
        <p:spPr>
          <a:xfrm>
            <a:off x="178862" y="4724092"/>
            <a:ext cx="731394" cy="327622"/>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5" name="Google Shape;275;p4"/>
          <p:cNvSpPr/>
          <p:nvPr/>
        </p:nvSpPr>
        <p:spPr>
          <a:xfrm>
            <a:off x="4299047" y="2789362"/>
            <a:ext cx="1055006" cy="342810"/>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6" name="Google Shape;276;p4"/>
          <p:cNvSpPr/>
          <p:nvPr/>
        </p:nvSpPr>
        <p:spPr>
          <a:xfrm>
            <a:off x="9987940" y="2028054"/>
            <a:ext cx="1059125" cy="299315"/>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7" name="Google Shape;277;p4"/>
          <p:cNvSpPr/>
          <p:nvPr/>
        </p:nvSpPr>
        <p:spPr>
          <a:xfrm>
            <a:off x="9380181" y="3080526"/>
            <a:ext cx="1059125" cy="299315"/>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
          <p:cNvSpPr txBox="1">
            <a:spLocks noGrp="1"/>
          </p:cNvSpPr>
          <p:nvPr>
            <p:ph type="title"/>
          </p:nvPr>
        </p:nvSpPr>
        <p:spPr>
          <a:xfrm>
            <a:off x="-1" y="213557"/>
            <a:ext cx="517289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Mia und Alastair [2/2]</a:t>
            </a:r>
            <a:endParaRPr/>
          </a:p>
        </p:txBody>
      </p:sp>
      <p:grpSp>
        <p:nvGrpSpPr>
          <p:cNvPr id="284" name="Google Shape;284;p5"/>
          <p:cNvGrpSpPr/>
          <p:nvPr/>
        </p:nvGrpSpPr>
        <p:grpSpPr>
          <a:xfrm>
            <a:off x="-1579" y="976008"/>
            <a:ext cx="3748082" cy="5381762"/>
            <a:chOff x="493221" y="255506"/>
            <a:chExt cx="3701566" cy="6454569"/>
          </a:xfrm>
        </p:grpSpPr>
        <p:grpSp>
          <p:nvGrpSpPr>
            <p:cNvPr id="285" name="Google Shape;285;p5"/>
            <p:cNvGrpSpPr/>
            <p:nvPr/>
          </p:nvGrpSpPr>
          <p:grpSpPr>
            <a:xfrm>
              <a:off x="496779" y="255506"/>
              <a:ext cx="3698008" cy="5231402"/>
              <a:chOff x="496779" y="255506"/>
              <a:chExt cx="3446571" cy="5231402"/>
            </a:xfrm>
          </p:grpSpPr>
          <p:pic>
            <p:nvPicPr>
              <p:cNvPr id="286" name="Google Shape;286;p5"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287" name="Google Shape;287;p5"/>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288" name="Google Shape;288;p5"/>
            <p:cNvGrpSpPr/>
            <p:nvPr/>
          </p:nvGrpSpPr>
          <p:grpSpPr>
            <a:xfrm>
              <a:off x="493221" y="3475613"/>
              <a:ext cx="3698008" cy="3234462"/>
              <a:chOff x="4785282" y="2605300"/>
              <a:chExt cx="3698008" cy="3234462"/>
            </a:xfrm>
          </p:grpSpPr>
          <p:pic>
            <p:nvPicPr>
              <p:cNvPr id="289" name="Google Shape;289;p5"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290" name="Google Shape;290;p5"/>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sp>
        <p:nvSpPr>
          <p:cNvPr id="291" name="Google Shape;291;p5"/>
          <p:cNvSpPr/>
          <p:nvPr/>
        </p:nvSpPr>
        <p:spPr>
          <a:xfrm>
            <a:off x="-16140" y="4450215"/>
            <a:ext cx="3766245" cy="1314725"/>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dirty="0" err="1">
                <a:solidFill>
                  <a:srgbClr val="000000"/>
                </a:solidFill>
                <a:latin typeface="Century Gothic"/>
                <a:ea typeface="Century Gothic"/>
                <a:cs typeface="Century Gothic"/>
                <a:sym typeface="Century Gothic"/>
              </a:rPr>
              <a:t>Vielleicht</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kannst</a:t>
            </a:r>
            <a:r>
              <a:rPr lang="en-GB" sz="2000" dirty="0">
                <a:solidFill>
                  <a:srgbClr val="000000"/>
                </a:solidFill>
                <a:latin typeface="Century Gothic"/>
                <a:ea typeface="Century Gothic"/>
                <a:cs typeface="Century Gothic"/>
                <a:sym typeface="Century Gothic"/>
              </a:rPr>
              <a:t> du mir </a:t>
            </a:r>
            <a:r>
              <a:rPr lang="en-GB" sz="2000" dirty="0" err="1">
                <a:solidFill>
                  <a:srgbClr val="000000"/>
                </a:solidFill>
                <a:latin typeface="Century Gothic"/>
                <a:ea typeface="Century Gothic"/>
                <a:cs typeface="Century Gothic"/>
                <a:sym typeface="Century Gothic"/>
              </a:rPr>
              <a:t>auch</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mit</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meinen</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Hausaufgaben</a:t>
            </a:r>
            <a:r>
              <a:rPr lang="en-GB" sz="2000" dirty="0">
                <a:solidFill>
                  <a:srgbClr val="000000"/>
                </a:solidFill>
                <a:latin typeface="Century Gothic"/>
                <a:ea typeface="Century Gothic"/>
                <a:cs typeface="Century Gothic"/>
                <a:sym typeface="Century Gothic"/>
              </a:rPr>
              <a:t> </a:t>
            </a:r>
            <a:r>
              <a:rPr lang="en-GB" sz="2000" dirty="0" err="1">
                <a:solidFill>
                  <a:srgbClr val="000000"/>
                </a:solidFill>
                <a:latin typeface="Century Gothic"/>
                <a:ea typeface="Century Gothic"/>
                <a:cs typeface="Century Gothic"/>
                <a:sym typeface="Century Gothic"/>
              </a:rPr>
              <a:t>helfen</a:t>
            </a:r>
            <a:r>
              <a:rPr lang="en-GB" sz="2000" dirty="0">
                <a:solidFill>
                  <a:srgbClr val="000000"/>
                </a:solidFill>
                <a:latin typeface="Century Gothic"/>
                <a:ea typeface="Century Gothic"/>
                <a:cs typeface="Century Gothic"/>
                <a:sym typeface="Century Gothic"/>
              </a:rPr>
              <a:t>?</a:t>
            </a:r>
            <a:r>
              <a:rPr lang="en-GB" sz="2000" dirty="0">
                <a:solidFill>
                  <a:srgbClr val="000000"/>
                </a:solidFill>
                <a:latin typeface="Century Gothic" panose="020B0502020202020204" pitchFamily="34" charset="0"/>
                <a:ea typeface="Helvetica Neue"/>
                <a:cs typeface="Helvetica Neue"/>
                <a:sym typeface="Helvetica Neue"/>
              </a:rPr>
              <a:t> </a:t>
            </a:r>
            <a:endParaRPr sz="2000" dirty="0">
              <a:solidFill>
                <a:schemeClr val="lt1"/>
              </a:solidFill>
              <a:latin typeface="Century Gothic"/>
              <a:ea typeface="Century Gothic"/>
              <a:cs typeface="Century Gothic"/>
              <a:sym typeface="Century Gothic"/>
            </a:endParaRPr>
          </a:p>
        </p:txBody>
      </p:sp>
      <p:grpSp>
        <p:nvGrpSpPr>
          <p:cNvPr id="292" name="Google Shape;292;p5"/>
          <p:cNvGrpSpPr/>
          <p:nvPr/>
        </p:nvGrpSpPr>
        <p:grpSpPr>
          <a:xfrm>
            <a:off x="3346430" y="4503729"/>
            <a:ext cx="353028" cy="334926"/>
            <a:chOff x="-657569" y="2518042"/>
            <a:chExt cx="353028" cy="334926"/>
          </a:xfrm>
        </p:grpSpPr>
        <p:sp>
          <p:nvSpPr>
            <p:cNvPr id="293" name="Google Shape;293;p5"/>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94" name="Google Shape;294;p5"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295" name="Google Shape;295;p5"/>
          <p:cNvGrpSpPr/>
          <p:nvPr/>
        </p:nvGrpSpPr>
        <p:grpSpPr>
          <a:xfrm>
            <a:off x="4106113" y="983987"/>
            <a:ext cx="3748082" cy="5381762"/>
            <a:chOff x="493221" y="255506"/>
            <a:chExt cx="3701566" cy="6454569"/>
          </a:xfrm>
        </p:grpSpPr>
        <p:grpSp>
          <p:nvGrpSpPr>
            <p:cNvPr id="296" name="Google Shape;296;p5"/>
            <p:cNvGrpSpPr/>
            <p:nvPr/>
          </p:nvGrpSpPr>
          <p:grpSpPr>
            <a:xfrm>
              <a:off x="496779" y="255506"/>
              <a:ext cx="3698008" cy="5231402"/>
              <a:chOff x="496779" y="255506"/>
              <a:chExt cx="3446571" cy="5231402"/>
            </a:xfrm>
          </p:grpSpPr>
          <p:pic>
            <p:nvPicPr>
              <p:cNvPr id="297" name="Google Shape;297;p5"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298" name="Google Shape;298;p5"/>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299" name="Google Shape;299;p5"/>
            <p:cNvGrpSpPr/>
            <p:nvPr/>
          </p:nvGrpSpPr>
          <p:grpSpPr>
            <a:xfrm>
              <a:off x="493221" y="3475613"/>
              <a:ext cx="3698008" cy="3234462"/>
              <a:chOff x="4785282" y="2605300"/>
              <a:chExt cx="3698008" cy="3234462"/>
            </a:xfrm>
          </p:grpSpPr>
          <p:pic>
            <p:nvPicPr>
              <p:cNvPr id="300" name="Google Shape;300;p5"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301" name="Google Shape;301;p5"/>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grpSp>
        <p:nvGrpSpPr>
          <p:cNvPr id="302" name="Google Shape;302;p5"/>
          <p:cNvGrpSpPr/>
          <p:nvPr/>
        </p:nvGrpSpPr>
        <p:grpSpPr>
          <a:xfrm>
            <a:off x="8226316" y="993397"/>
            <a:ext cx="3748082" cy="5381762"/>
            <a:chOff x="493221" y="255506"/>
            <a:chExt cx="3701566" cy="6454569"/>
          </a:xfrm>
        </p:grpSpPr>
        <p:grpSp>
          <p:nvGrpSpPr>
            <p:cNvPr id="303" name="Google Shape;303;p5"/>
            <p:cNvGrpSpPr/>
            <p:nvPr/>
          </p:nvGrpSpPr>
          <p:grpSpPr>
            <a:xfrm>
              <a:off x="496779" y="255506"/>
              <a:ext cx="3698008" cy="5231402"/>
              <a:chOff x="496779" y="255506"/>
              <a:chExt cx="3446571" cy="5231402"/>
            </a:xfrm>
          </p:grpSpPr>
          <p:pic>
            <p:nvPicPr>
              <p:cNvPr id="304" name="Google Shape;304;p5" descr="Gráficos vectoriales gratis de Whatsapp"/>
              <p:cNvPicPr preferRelativeResize="0"/>
              <p:nvPr/>
            </p:nvPicPr>
            <p:blipFill rotWithShape="1">
              <a:blip r:embed="rId4">
                <a:alphaModFix/>
              </a:blip>
              <a:srcRect/>
              <a:stretch/>
            </p:blipFill>
            <p:spPr>
              <a:xfrm>
                <a:off x="496779" y="255506"/>
                <a:ext cx="3446571" cy="5231402"/>
              </a:xfrm>
              <a:prstGeom prst="rect">
                <a:avLst/>
              </a:prstGeom>
              <a:noFill/>
              <a:ln>
                <a:noFill/>
              </a:ln>
            </p:spPr>
          </p:pic>
          <p:sp>
            <p:nvSpPr>
              <p:cNvPr id="305" name="Google Shape;305;p5"/>
              <p:cNvSpPr/>
              <p:nvPr/>
            </p:nvSpPr>
            <p:spPr>
              <a:xfrm>
                <a:off x="520002" y="1027906"/>
                <a:ext cx="3423348" cy="364009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06" name="Google Shape;306;p5"/>
            <p:cNvGrpSpPr/>
            <p:nvPr/>
          </p:nvGrpSpPr>
          <p:grpSpPr>
            <a:xfrm>
              <a:off x="493221" y="3475613"/>
              <a:ext cx="3698008" cy="3234462"/>
              <a:chOff x="4785282" y="2605300"/>
              <a:chExt cx="3698008" cy="3234462"/>
            </a:xfrm>
          </p:grpSpPr>
          <p:pic>
            <p:nvPicPr>
              <p:cNvPr id="307" name="Google Shape;307;p5" descr="Gráficos vectoriales gratis de Whatsapp"/>
              <p:cNvPicPr preferRelativeResize="0"/>
              <p:nvPr/>
            </p:nvPicPr>
            <p:blipFill rotWithShape="1">
              <a:blip r:embed="rId4">
                <a:alphaModFix/>
              </a:blip>
              <a:srcRect t="38493"/>
              <a:stretch/>
            </p:blipFill>
            <p:spPr>
              <a:xfrm>
                <a:off x="4785282" y="2622048"/>
                <a:ext cx="3698008" cy="3217714"/>
              </a:xfrm>
              <a:prstGeom prst="rect">
                <a:avLst/>
              </a:prstGeom>
              <a:noFill/>
              <a:ln>
                <a:noFill/>
              </a:ln>
            </p:spPr>
          </p:pic>
          <p:sp>
            <p:nvSpPr>
              <p:cNvPr id="308" name="Google Shape;308;p5"/>
              <p:cNvSpPr/>
              <p:nvPr/>
            </p:nvSpPr>
            <p:spPr>
              <a:xfrm>
                <a:off x="4810199" y="2605300"/>
                <a:ext cx="3673091" cy="241555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sp>
        <p:nvSpPr>
          <p:cNvPr id="309" name="Google Shape;309;p5"/>
          <p:cNvSpPr/>
          <p:nvPr/>
        </p:nvSpPr>
        <p:spPr>
          <a:xfrm>
            <a:off x="11155680" y="89983"/>
            <a:ext cx="929640" cy="32144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sp>
        <p:nvSpPr>
          <p:cNvPr id="310" name="Google Shape;310;p5"/>
          <p:cNvSpPr/>
          <p:nvPr/>
        </p:nvSpPr>
        <p:spPr>
          <a:xfrm>
            <a:off x="0" y="1652203"/>
            <a:ext cx="3717921" cy="646331"/>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lt1"/>
                </a:solidFill>
                <a:latin typeface="Century Gothic"/>
                <a:ea typeface="Century Gothic"/>
                <a:cs typeface="Century Gothic"/>
                <a:sym typeface="Century Gothic"/>
              </a:rPr>
              <a:t>Ich weiss nicht, was ich denke. </a:t>
            </a:r>
            <a:endParaRPr sz="2000">
              <a:solidFill>
                <a:schemeClr val="lt1"/>
              </a:solidFill>
              <a:latin typeface="Century Gothic"/>
              <a:ea typeface="Century Gothic"/>
              <a:cs typeface="Century Gothic"/>
              <a:sym typeface="Century Gothic"/>
            </a:endParaRPr>
          </a:p>
        </p:txBody>
      </p:sp>
      <p:sp>
        <p:nvSpPr>
          <p:cNvPr id="311" name="Google Shape;311;p5"/>
          <p:cNvSpPr/>
          <p:nvPr/>
        </p:nvSpPr>
        <p:spPr>
          <a:xfrm>
            <a:off x="-5385" y="2435212"/>
            <a:ext cx="3739377" cy="1482565"/>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0" i="0">
                <a:solidFill>
                  <a:srgbClr val="000000"/>
                </a:solidFill>
                <a:latin typeface="Century Gothic"/>
                <a:ea typeface="Century Gothic"/>
                <a:cs typeface="Century Gothic"/>
                <a:sym typeface="Century Gothic"/>
              </a:rPr>
              <a:t>Ich finde dir später einen Artikel über ihn. Es ist eine Art Humor und er ist der Opfer. </a:t>
            </a:r>
            <a:endParaRPr sz="2000">
              <a:solidFill>
                <a:schemeClr val="lt1"/>
              </a:solidFill>
              <a:latin typeface="Century Gothic"/>
              <a:ea typeface="Century Gothic"/>
              <a:cs typeface="Century Gothic"/>
              <a:sym typeface="Century Gothic"/>
            </a:endParaRPr>
          </a:p>
        </p:txBody>
      </p:sp>
      <p:grpSp>
        <p:nvGrpSpPr>
          <p:cNvPr id="312" name="Google Shape;312;p5"/>
          <p:cNvGrpSpPr/>
          <p:nvPr/>
        </p:nvGrpSpPr>
        <p:grpSpPr>
          <a:xfrm>
            <a:off x="3360500" y="1688640"/>
            <a:ext cx="357421" cy="330628"/>
            <a:chOff x="-677996" y="3286857"/>
            <a:chExt cx="357421" cy="330628"/>
          </a:xfrm>
        </p:grpSpPr>
        <p:sp>
          <p:nvSpPr>
            <p:cNvPr id="313" name="Google Shape;313;p5"/>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14" name="Google Shape;314;p5"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315" name="Google Shape;315;p5"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grpSp>
        <p:nvGrpSpPr>
          <p:cNvPr id="316" name="Google Shape;316;p5"/>
          <p:cNvGrpSpPr/>
          <p:nvPr/>
        </p:nvGrpSpPr>
        <p:grpSpPr>
          <a:xfrm>
            <a:off x="3332361" y="2496046"/>
            <a:ext cx="353028" cy="334926"/>
            <a:chOff x="-657569" y="2518042"/>
            <a:chExt cx="353028" cy="334926"/>
          </a:xfrm>
        </p:grpSpPr>
        <p:sp>
          <p:nvSpPr>
            <p:cNvPr id="317" name="Google Shape;317;p5"/>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18" name="Google Shape;318;p5"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sp>
        <p:nvSpPr>
          <p:cNvPr id="319" name="Google Shape;319;p5"/>
          <p:cNvSpPr/>
          <p:nvPr/>
        </p:nvSpPr>
        <p:spPr>
          <a:xfrm>
            <a:off x="4129310" y="3260974"/>
            <a:ext cx="3750637" cy="1808403"/>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Hmm ... Vielleicht etwas über Frauen? Du machst selbst Geschichte oder? Du spielst in einem Frauenteam, nicht wahr? Ich finde dir etwas. xx  </a:t>
            </a:r>
            <a:endParaRPr sz="2000">
              <a:solidFill>
                <a:srgbClr val="000000"/>
              </a:solidFill>
              <a:latin typeface="Century Gothic"/>
              <a:ea typeface="Century Gothic"/>
              <a:cs typeface="Century Gothic"/>
              <a:sym typeface="Century Gothic"/>
            </a:endParaRPr>
          </a:p>
        </p:txBody>
      </p:sp>
      <p:grpSp>
        <p:nvGrpSpPr>
          <p:cNvPr id="320" name="Google Shape;320;p5"/>
          <p:cNvGrpSpPr/>
          <p:nvPr/>
        </p:nvGrpSpPr>
        <p:grpSpPr>
          <a:xfrm>
            <a:off x="7391320" y="3367830"/>
            <a:ext cx="357421" cy="330628"/>
            <a:chOff x="-677996" y="3286857"/>
            <a:chExt cx="357421" cy="330628"/>
          </a:xfrm>
        </p:grpSpPr>
        <p:sp>
          <p:nvSpPr>
            <p:cNvPr id="321" name="Google Shape;321;p5"/>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22" name="Google Shape;322;p5"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323" name="Google Shape;323;p5"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sp>
        <p:nvSpPr>
          <p:cNvPr id="324" name="Google Shape;324;p5"/>
          <p:cNvSpPr/>
          <p:nvPr/>
        </p:nvSpPr>
        <p:spPr>
          <a:xfrm>
            <a:off x="4102485" y="5107578"/>
            <a:ext cx="3744480" cy="948735"/>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Danke!! Das ist lieb! </a:t>
            </a:r>
            <a:endParaRPr/>
          </a:p>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Und ja, ich spiele in einem neuen Team. </a:t>
            </a:r>
            <a:endParaRPr sz="2000">
              <a:solidFill>
                <a:schemeClr val="lt1"/>
              </a:solidFill>
              <a:latin typeface="Century Gothic"/>
              <a:ea typeface="Century Gothic"/>
              <a:cs typeface="Century Gothic"/>
              <a:sym typeface="Century Gothic"/>
            </a:endParaRPr>
          </a:p>
        </p:txBody>
      </p:sp>
      <p:sp>
        <p:nvSpPr>
          <p:cNvPr id="325" name="Google Shape;325;p5"/>
          <p:cNvSpPr/>
          <p:nvPr/>
        </p:nvSpPr>
        <p:spPr>
          <a:xfrm>
            <a:off x="8217408" y="3405268"/>
            <a:ext cx="3751710" cy="428598"/>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Toll! Ich freue mich für dich.</a:t>
            </a:r>
            <a:endParaRPr sz="2000">
              <a:solidFill>
                <a:schemeClr val="lt1"/>
              </a:solidFill>
              <a:latin typeface="Century Gothic"/>
              <a:ea typeface="Century Gothic"/>
              <a:cs typeface="Century Gothic"/>
              <a:sym typeface="Century Gothic"/>
            </a:endParaRPr>
          </a:p>
        </p:txBody>
      </p:sp>
      <p:grpSp>
        <p:nvGrpSpPr>
          <p:cNvPr id="326" name="Google Shape;326;p5"/>
          <p:cNvGrpSpPr/>
          <p:nvPr/>
        </p:nvGrpSpPr>
        <p:grpSpPr>
          <a:xfrm>
            <a:off x="11652191" y="3454344"/>
            <a:ext cx="312374" cy="303419"/>
            <a:chOff x="-677996" y="3286857"/>
            <a:chExt cx="357421" cy="330628"/>
          </a:xfrm>
        </p:grpSpPr>
        <p:sp>
          <p:nvSpPr>
            <p:cNvPr id="327" name="Google Shape;327;p5"/>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28" name="Google Shape;328;p5"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329" name="Google Shape;329;p5"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grpSp>
        <p:nvGrpSpPr>
          <p:cNvPr id="330" name="Google Shape;330;p5"/>
          <p:cNvGrpSpPr/>
          <p:nvPr/>
        </p:nvGrpSpPr>
        <p:grpSpPr>
          <a:xfrm>
            <a:off x="7457371" y="5152203"/>
            <a:ext cx="353028" cy="334926"/>
            <a:chOff x="-657569" y="2518042"/>
            <a:chExt cx="353028" cy="334926"/>
          </a:xfrm>
        </p:grpSpPr>
        <p:sp>
          <p:nvSpPr>
            <p:cNvPr id="331" name="Google Shape;331;p5"/>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2" name="Google Shape;332;p5"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sp>
        <p:nvSpPr>
          <p:cNvPr id="333" name="Google Shape;333;p5"/>
          <p:cNvSpPr/>
          <p:nvPr/>
        </p:nvSpPr>
        <p:spPr>
          <a:xfrm>
            <a:off x="8213235" y="3883694"/>
            <a:ext cx="3757560" cy="1551198"/>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Alistair, ich muss weg, </a:t>
            </a:r>
            <a:endParaRPr/>
          </a:p>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denn </a:t>
            </a:r>
            <a:r>
              <a:rPr lang="en-GB" sz="2000" b="1">
                <a:solidFill>
                  <a:srgbClr val="000000"/>
                </a:solidFill>
                <a:latin typeface="Century Gothic"/>
                <a:ea typeface="Century Gothic"/>
                <a:cs typeface="Century Gothic"/>
                <a:sym typeface="Century Gothic"/>
              </a:rPr>
              <a:t>es gibt</a:t>
            </a:r>
            <a:r>
              <a:rPr lang="en-GB" sz="2000">
                <a:solidFill>
                  <a:srgbClr val="000000"/>
                </a:solidFill>
                <a:latin typeface="Century Gothic"/>
                <a:ea typeface="Century Gothic"/>
                <a:cs typeface="Century Gothic"/>
                <a:sym typeface="Century Gothic"/>
              </a:rPr>
              <a:t>|</a:t>
            </a:r>
            <a:r>
              <a:rPr lang="en-GB" sz="2000" b="1">
                <a:solidFill>
                  <a:srgbClr val="000000"/>
                </a:solidFill>
                <a:latin typeface="Century Gothic"/>
                <a:ea typeface="Century Gothic"/>
                <a:cs typeface="Century Gothic"/>
                <a:sym typeface="Century Gothic"/>
              </a:rPr>
              <a:t>da ist </a:t>
            </a:r>
            <a:r>
              <a:rPr lang="en-GB" sz="2000">
                <a:solidFill>
                  <a:srgbClr val="000000"/>
                </a:solidFill>
                <a:latin typeface="Century Gothic"/>
                <a:ea typeface="Century Gothic"/>
                <a:cs typeface="Century Gothic"/>
                <a:sym typeface="Century Gothic"/>
              </a:rPr>
              <a:t>er, mein Zug kommt jetzt! Ich will einen Platz finden und mich setzen. Tschüss!</a:t>
            </a:r>
            <a:endParaRPr sz="2000">
              <a:solidFill>
                <a:schemeClr val="lt1"/>
              </a:solidFill>
              <a:latin typeface="Century Gothic"/>
              <a:ea typeface="Century Gothic"/>
              <a:cs typeface="Century Gothic"/>
              <a:sym typeface="Century Gothic"/>
            </a:endParaRPr>
          </a:p>
        </p:txBody>
      </p:sp>
      <p:sp>
        <p:nvSpPr>
          <p:cNvPr id="334" name="Google Shape;334;p5"/>
          <p:cNvSpPr/>
          <p:nvPr/>
        </p:nvSpPr>
        <p:spPr>
          <a:xfrm>
            <a:off x="8246914" y="5443319"/>
            <a:ext cx="3723881" cy="358764"/>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Ok! Tschüss, und viel Spaß! </a:t>
            </a:r>
            <a:endParaRPr sz="2000">
              <a:solidFill>
                <a:schemeClr val="lt1"/>
              </a:solidFill>
              <a:latin typeface="Century Gothic"/>
              <a:ea typeface="Century Gothic"/>
              <a:cs typeface="Century Gothic"/>
              <a:sym typeface="Century Gothic"/>
            </a:endParaRPr>
          </a:p>
        </p:txBody>
      </p:sp>
      <p:grpSp>
        <p:nvGrpSpPr>
          <p:cNvPr id="335" name="Google Shape;335;p5"/>
          <p:cNvGrpSpPr/>
          <p:nvPr/>
        </p:nvGrpSpPr>
        <p:grpSpPr>
          <a:xfrm>
            <a:off x="11571555" y="3937185"/>
            <a:ext cx="353028" cy="334926"/>
            <a:chOff x="-657569" y="2518042"/>
            <a:chExt cx="353028" cy="334926"/>
          </a:xfrm>
        </p:grpSpPr>
        <p:sp>
          <p:nvSpPr>
            <p:cNvPr id="336" name="Google Shape;336;p5"/>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7" name="Google Shape;337;p5"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338" name="Google Shape;338;p5"/>
          <p:cNvGrpSpPr/>
          <p:nvPr/>
        </p:nvGrpSpPr>
        <p:grpSpPr>
          <a:xfrm>
            <a:off x="11634994" y="5462227"/>
            <a:ext cx="312374" cy="303419"/>
            <a:chOff x="-677996" y="3286857"/>
            <a:chExt cx="357421" cy="330628"/>
          </a:xfrm>
        </p:grpSpPr>
        <p:sp>
          <p:nvSpPr>
            <p:cNvPr id="339" name="Google Shape;339;p5"/>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40" name="Google Shape;340;p5"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341" name="Google Shape;341;p5"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pic>
        <p:nvPicPr>
          <p:cNvPr id="342" name="Google Shape;342;p5"/>
          <p:cNvPicPr preferRelativeResize="0"/>
          <p:nvPr/>
        </p:nvPicPr>
        <p:blipFill rotWithShape="1">
          <a:blip r:embed="rId8">
            <a:alphaModFix/>
          </a:blip>
          <a:srcRect/>
          <a:stretch/>
        </p:blipFill>
        <p:spPr>
          <a:xfrm>
            <a:off x="6648253" y="5152203"/>
            <a:ext cx="342930" cy="271260"/>
          </a:xfrm>
          <a:prstGeom prst="rect">
            <a:avLst/>
          </a:prstGeom>
          <a:noFill/>
          <a:ln>
            <a:noFill/>
          </a:ln>
        </p:spPr>
      </p:pic>
      <p:sp>
        <p:nvSpPr>
          <p:cNvPr id="343" name="Google Shape;343;p5"/>
          <p:cNvSpPr/>
          <p:nvPr/>
        </p:nvSpPr>
        <p:spPr>
          <a:xfrm>
            <a:off x="0" y="3962283"/>
            <a:ext cx="1549172" cy="423642"/>
          </a:xfrm>
          <a:prstGeom prst="roundRect">
            <a:avLst>
              <a:gd name="adj" fmla="val 16667"/>
            </a:avLst>
          </a:prstGeom>
          <a:solidFill>
            <a:srgbClr val="FFFC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lt1"/>
                </a:solidFill>
                <a:latin typeface="Century Gothic"/>
                <a:ea typeface="Century Gothic"/>
                <a:cs typeface="Century Gothic"/>
                <a:sym typeface="Century Gothic"/>
              </a:rPr>
              <a:t>Danke.  </a:t>
            </a:r>
            <a:endParaRPr sz="2000">
              <a:solidFill>
                <a:schemeClr val="lt1"/>
              </a:solidFill>
              <a:latin typeface="Century Gothic"/>
              <a:ea typeface="Century Gothic"/>
              <a:cs typeface="Century Gothic"/>
              <a:sym typeface="Century Gothic"/>
            </a:endParaRPr>
          </a:p>
        </p:txBody>
      </p:sp>
      <p:sp>
        <p:nvSpPr>
          <p:cNvPr id="344" name="Google Shape;344;p5"/>
          <p:cNvSpPr/>
          <p:nvPr/>
        </p:nvSpPr>
        <p:spPr>
          <a:xfrm>
            <a:off x="8212632" y="1641336"/>
            <a:ext cx="3744480" cy="1755134"/>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Seit der Frauen</a:t>
            </a:r>
            <a:r>
              <a:rPr lang="en-GB" sz="2000">
                <a:solidFill>
                  <a:schemeClr val="lt1"/>
                </a:solidFill>
                <a:latin typeface="Century Gothic"/>
                <a:ea typeface="Century Gothic"/>
                <a:cs typeface="Century Gothic"/>
                <a:sym typeface="Century Gothic"/>
              </a:rPr>
              <a:t>-WM*</a:t>
            </a:r>
            <a:r>
              <a:rPr lang="en-GB" sz="2000">
                <a:solidFill>
                  <a:srgbClr val="000000"/>
                </a:solidFill>
                <a:latin typeface="Century Gothic"/>
                <a:ea typeface="Century Gothic"/>
                <a:cs typeface="Century Gothic"/>
                <a:sym typeface="Century Gothic"/>
              </a:rPr>
              <a:t> </a:t>
            </a:r>
            <a:endParaRPr/>
          </a:p>
          <a:p>
            <a:pPr marL="0" marR="0" lvl="0" indent="0" algn="l" rtl="0">
              <a:spcBef>
                <a:spcPts val="0"/>
              </a:spcBef>
              <a:spcAft>
                <a:spcPts val="0"/>
              </a:spcAft>
              <a:buNone/>
            </a:pPr>
            <a:r>
              <a:rPr lang="en-GB" sz="2000" b="1">
                <a:solidFill>
                  <a:srgbClr val="000000"/>
                </a:solidFill>
                <a:latin typeface="Century Gothic"/>
                <a:ea typeface="Century Gothic"/>
                <a:cs typeface="Century Gothic"/>
                <a:sym typeface="Century Gothic"/>
              </a:rPr>
              <a:t>gibt es | sind da </a:t>
            </a:r>
            <a:r>
              <a:rPr lang="en-GB" sz="2000">
                <a:solidFill>
                  <a:srgbClr val="000000"/>
                </a:solidFill>
                <a:latin typeface="Century Gothic"/>
                <a:ea typeface="Century Gothic"/>
                <a:cs typeface="Century Gothic"/>
                <a:sym typeface="Century Gothic"/>
              </a:rPr>
              <a:t>viel mehr Möglichkeiten. Deutschland hat verloren, aber die WM war noch positiv für uns. </a:t>
            </a:r>
            <a:endParaRPr sz="20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a:ea typeface="Century Gothic"/>
              <a:cs typeface="Century Gothic"/>
              <a:sym typeface="Century Gothic"/>
            </a:endParaRPr>
          </a:p>
        </p:txBody>
      </p:sp>
      <p:grpSp>
        <p:nvGrpSpPr>
          <p:cNvPr id="345" name="Google Shape;345;p5"/>
          <p:cNvGrpSpPr/>
          <p:nvPr/>
        </p:nvGrpSpPr>
        <p:grpSpPr>
          <a:xfrm>
            <a:off x="11514523" y="1682417"/>
            <a:ext cx="353028" cy="334926"/>
            <a:chOff x="-657569" y="2518042"/>
            <a:chExt cx="353028" cy="334926"/>
          </a:xfrm>
        </p:grpSpPr>
        <p:sp>
          <p:nvSpPr>
            <p:cNvPr id="346" name="Google Shape;346;p5"/>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47" name="Google Shape;347;p5"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sp>
        <p:nvSpPr>
          <p:cNvPr id="348" name="Google Shape;348;p5"/>
          <p:cNvSpPr/>
          <p:nvPr/>
        </p:nvSpPr>
        <p:spPr>
          <a:xfrm>
            <a:off x="4146024" y="1671098"/>
            <a:ext cx="3708171" cy="1507966"/>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Ich muss 3 wichtige </a:t>
            </a:r>
            <a:endParaRPr/>
          </a:p>
          <a:p>
            <a:pPr marL="0" marR="0" lvl="0" indent="0" algn="l" rtl="0">
              <a:spcBef>
                <a:spcPts val="0"/>
              </a:spcBef>
              <a:spcAft>
                <a:spcPts val="0"/>
              </a:spcAft>
              <a:buNone/>
            </a:pPr>
            <a:r>
              <a:rPr lang="en-GB" sz="2000">
                <a:solidFill>
                  <a:srgbClr val="000000"/>
                </a:solidFill>
                <a:latin typeface="Century Gothic"/>
                <a:ea typeface="Century Gothic"/>
                <a:cs typeface="Century Gothic"/>
                <a:sym typeface="Century Gothic"/>
              </a:rPr>
              <a:t>Leute aus der Geschichte beschreiben. </a:t>
            </a:r>
            <a:r>
              <a:rPr lang="en-GB" sz="2000" b="1">
                <a:solidFill>
                  <a:srgbClr val="000000"/>
                </a:solidFill>
                <a:latin typeface="Century Gothic"/>
                <a:ea typeface="Century Gothic"/>
                <a:cs typeface="Century Gothic"/>
                <a:sym typeface="Century Gothic"/>
              </a:rPr>
              <a:t>Da sind | Es gibt </a:t>
            </a:r>
            <a:r>
              <a:rPr lang="en-GB" sz="2000">
                <a:solidFill>
                  <a:srgbClr val="000000"/>
                </a:solidFill>
                <a:latin typeface="Century Gothic"/>
                <a:ea typeface="Century Gothic"/>
                <a:cs typeface="Century Gothic"/>
                <a:sym typeface="Century Gothic"/>
              </a:rPr>
              <a:t>viele Leute! Hast du eine Idee?  </a:t>
            </a:r>
            <a:endParaRPr sz="2000">
              <a:solidFill>
                <a:schemeClr val="lt1"/>
              </a:solidFill>
              <a:latin typeface="Century Gothic"/>
              <a:ea typeface="Century Gothic"/>
              <a:cs typeface="Century Gothic"/>
              <a:sym typeface="Century Gothic"/>
            </a:endParaRPr>
          </a:p>
        </p:txBody>
      </p:sp>
      <p:grpSp>
        <p:nvGrpSpPr>
          <p:cNvPr id="349" name="Google Shape;349;p5"/>
          <p:cNvGrpSpPr/>
          <p:nvPr/>
        </p:nvGrpSpPr>
        <p:grpSpPr>
          <a:xfrm>
            <a:off x="7446219" y="1718463"/>
            <a:ext cx="353028" cy="334926"/>
            <a:chOff x="-657569" y="2518042"/>
            <a:chExt cx="353028" cy="334926"/>
          </a:xfrm>
        </p:grpSpPr>
        <p:sp>
          <p:nvSpPr>
            <p:cNvPr id="350" name="Google Shape;350;p5"/>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51" name="Google Shape;351;p5"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grpSp>
        <p:nvGrpSpPr>
          <p:cNvPr id="352" name="Google Shape;352;p5"/>
          <p:cNvGrpSpPr/>
          <p:nvPr/>
        </p:nvGrpSpPr>
        <p:grpSpPr>
          <a:xfrm>
            <a:off x="1153234" y="3981637"/>
            <a:ext cx="357421" cy="330628"/>
            <a:chOff x="-677996" y="3286857"/>
            <a:chExt cx="357421" cy="330628"/>
          </a:xfrm>
        </p:grpSpPr>
        <p:sp>
          <p:nvSpPr>
            <p:cNvPr id="353" name="Google Shape;353;p5"/>
            <p:cNvSpPr/>
            <p:nvPr/>
          </p:nvSpPr>
          <p:spPr>
            <a:xfrm>
              <a:off x="-673603" y="3286857"/>
              <a:ext cx="353028" cy="328521"/>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54" name="Google Shape;354;p5" descr="Shape, circle&#10;&#10;Description automatically generated"/>
            <p:cNvPicPr preferRelativeResize="0"/>
            <p:nvPr/>
          </p:nvPicPr>
          <p:blipFill rotWithShape="1">
            <a:blip r:embed="rId6">
              <a:alphaModFix/>
            </a:blip>
            <a:srcRect l="22533" t="86135" r="20490"/>
            <a:stretch/>
          </p:blipFill>
          <p:spPr>
            <a:xfrm>
              <a:off x="-598704" y="3571765"/>
              <a:ext cx="200498" cy="45720"/>
            </a:xfrm>
            <a:prstGeom prst="rect">
              <a:avLst/>
            </a:prstGeom>
            <a:noFill/>
            <a:ln>
              <a:noFill/>
            </a:ln>
          </p:spPr>
        </p:pic>
        <p:pic>
          <p:nvPicPr>
            <p:cNvPr id="355" name="Google Shape;355;p5" descr="A picture containing text&#10;&#10;Description automatically generated"/>
            <p:cNvPicPr preferRelativeResize="0"/>
            <p:nvPr/>
          </p:nvPicPr>
          <p:blipFill rotWithShape="1">
            <a:blip r:embed="rId7">
              <a:alphaModFix/>
            </a:blip>
            <a:srcRect b="63546"/>
            <a:stretch/>
          </p:blipFill>
          <p:spPr>
            <a:xfrm>
              <a:off x="-677996" y="3302045"/>
              <a:ext cx="324889" cy="276328"/>
            </a:xfrm>
            <a:prstGeom prst="rect">
              <a:avLst/>
            </a:prstGeom>
            <a:noFill/>
            <a:ln>
              <a:noFill/>
            </a:ln>
          </p:spPr>
        </p:pic>
      </p:grpSp>
      <p:sp>
        <p:nvSpPr>
          <p:cNvPr id="356" name="Google Shape;356;p5"/>
          <p:cNvSpPr/>
          <p:nvPr/>
        </p:nvSpPr>
        <p:spPr>
          <a:xfrm>
            <a:off x="7238747" y="234924"/>
            <a:ext cx="3757560" cy="595361"/>
          </a:xfrm>
          <a:prstGeom prst="flowChartAlternateProcess">
            <a:avLst/>
          </a:prstGeom>
          <a:solidFill>
            <a:srgbClr val="525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rgbClr val="FFEEAB"/>
                </a:solidFill>
                <a:latin typeface="Century Gothic"/>
                <a:ea typeface="Century Gothic"/>
                <a:cs typeface="Century Gothic"/>
                <a:sym typeface="Century Gothic"/>
              </a:rPr>
              <a:t>die WM/ Weltmeisterschaft</a:t>
            </a:r>
            <a:endParaRPr sz="2000">
              <a:solidFill>
                <a:srgbClr val="FFEEAB"/>
              </a:solidFill>
              <a:latin typeface="Century Gothic"/>
              <a:ea typeface="Century Gothic"/>
              <a:cs typeface="Century Gothic"/>
              <a:sym typeface="Century Gothic"/>
            </a:endParaRPr>
          </a:p>
          <a:p>
            <a:pPr marL="0" marR="0" lvl="0" indent="0" algn="ctr" rtl="0">
              <a:spcBef>
                <a:spcPts val="0"/>
              </a:spcBef>
              <a:spcAft>
                <a:spcPts val="0"/>
              </a:spcAft>
              <a:buNone/>
            </a:pPr>
            <a:r>
              <a:rPr lang="en-GB" sz="2000">
                <a:solidFill>
                  <a:srgbClr val="FFEEAB"/>
                </a:solidFill>
                <a:latin typeface="Century Gothic"/>
                <a:ea typeface="Century Gothic"/>
                <a:cs typeface="Century Gothic"/>
                <a:sym typeface="Century Gothic"/>
              </a:rPr>
              <a:t>- World Cup</a:t>
            </a:r>
            <a:endParaRPr/>
          </a:p>
        </p:txBody>
      </p:sp>
      <p:sp>
        <p:nvSpPr>
          <p:cNvPr id="357" name="Google Shape;357;p5"/>
          <p:cNvSpPr/>
          <p:nvPr/>
        </p:nvSpPr>
        <p:spPr>
          <a:xfrm>
            <a:off x="6012141" y="2263261"/>
            <a:ext cx="1086230" cy="299315"/>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8" name="Google Shape;358;p5"/>
          <p:cNvSpPr/>
          <p:nvPr/>
        </p:nvSpPr>
        <p:spPr>
          <a:xfrm>
            <a:off x="9337909" y="1929379"/>
            <a:ext cx="1059125" cy="299315"/>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9" name="Google Shape;359;p5"/>
          <p:cNvSpPr/>
          <p:nvPr/>
        </p:nvSpPr>
        <p:spPr>
          <a:xfrm>
            <a:off x="9061044" y="4189482"/>
            <a:ext cx="973293" cy="328521"/>
          </a:xfrm>
          <a:prstGeom prst="roundRect">
            <a:avLst>
              <a:gd name="adj" fmla="val 16667"/>
            </a:avLst>
          </a:prstGeom>
          <a:solidFill>
            <a:srgbClr val="DFE7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
          <p:cNvSpPr txBox="1">
            <a:spLocks noGrp="1"/>
          </p:cNvSpPr>
          <p:nvPr>
            <p:ph type="title"/>
          </p:nvPr>
        </p:nvSpPr>
        <p:spPr>
          <a:xfrm>
            <a:off x="0" y="213557"/>
            <a:ext cx="3093156"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sz="3200" b="1">
                <a:solidFill>
                  <a:schemeClr val="lt1"/>
                </a:solidFill>
              </a:rPr>
              <a:t>Relativsätze</a:t>
            </a:r>
            <a:endParaRPr/>
          </a:p>
        </p:txBody>
      </p:sp>
      <p:sp>
        <p:nvSpPr>
          <p:cNvPr id="366" name="Google Shape;366;p6"/>
          <p:cNvSpPr txBox="1">
            <a:spLocks noGrp="1"/>
          </p:cNvSpPr>
          <p:nvPr>
            <p:ph type="body" idx="1"/>
          </p:nvPr>
        </p:nvSpPr>
        <p:spPr>
          <a:xfrm>
            <a:off x="188013" y="876300"/>
            <a:ext cx="11815974" cy="5105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25050"/>
              </a:buClr>
              <a:buSzPts val="2000"/>
              <a:buNone/>
            </a:pPr>
            <a:r>
              <a:rPr lang="en-GB" sz="2000"/>
              <a:t>Remember - </a:t>
            </a:r>
            <a:r>
              <a:rPr lang="en-GB" sz="2000" b="1"/>
              <a:t>relative clauses </a:t>
            </a:r>
            <a:r>
              <a:rPr lang="en-GB" sz="2000"/>
              <a:t>add information about the noun in a main clause, without starting another sentence.</a:t>
            </a:r>
            <a:endParaRPr/>
          </a:p>
          <a:p>
            <a:pPr marL="0" lvl="0" indent="0" algn="l" rtl="0">
              <a:lnSpc>
                <a:spcPct val="90000"/>
              </a:lnSpc>
              <a:spcBef>
                <a:spcPts val="1000"/>
              </a:spcBef>
              <a:spcAft>
                <a:spcPts val="0"/>
              </a:spcAft>
              <a:buClr>
                <a:srgbClr val="525050"/>
              </a:buClr>
              <a:buSzPts val="2400"/>
              <a:buNone/>
            </a:pPr>
            <a:r>
              <a:rPr lang="en-GB"/>
              <a:t> </a:t>
            </a:r>
            <a:endParaRPr/>
          </a:p>
        </p:txBody>
      </p:sp>
      <p:sp>
        <p:nvSpPr>
          <p:cNvPr id="367" name="Google Shape;367;p6"/>
          <p:cNvSpPr/>
          <p:nvPr/>
        </p:nvSpPr>
        <p:spPr>
          <a:xfrm>
            <a:off x="10280822" y="213557"/>
            <a:ext cx="1606378"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Grammatik</a:t>
            </a:r>
            <a:endParaRPr/>
          </a:p>
        </p:txBody>
      </p:sp>
      <p:sp>
        <p:nvSpPr>
          <p:cNvPr id="368" name="Google Shape;368;p6"/>
          <p:cNvSpPr txBox="1"/>
          <p:nvPr/>
        </p:nvSpPr>
        <p:spPr>
          <a:xfrm>
            <a:off x="215226" y="3601058"/>
            <a:ext cx="594828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b="0" i="0" u="none" strike="noStrike" cap="none">
                <a:solidFill>
                  <a:schemeClr val="lt1"/>
                </a:solidFill>
                <a:latin typeface="Century Gothic"/>
                <a:ea typeface="Century Gothic"/>
                <a:cs typeface="Century Gothic"/>
                <a:sym typeface="Century Gothic"/>
              </a:rPr>
              <a:t>Jemand, </a:t>
            </a:r>
            <a:r>
              <a:rPr lang="en-GB" sz="2000" b="1" i="0" u="sng" strike="noStrike" cap="none">
                <a:solidFill>
                  <a:schemeClr val="lt1"/>
                </a:solidFill>
                <a:latin typeface="Century Gothic"/>
                <a:ea typeface="Century Gothic"/>
                <a:cs typeface="Century Gothic"/>
                <a:sym typeface="Century Gothic"/>
              </a:rPr>
              <a:t>der</a:t>
            </a:r>
            <a:r>
              <a:rPr lang="en-GB" sz="2000" b="0" i="0" u="sng" strike="noStrike" cap="none">
                <a:solidFill>
                  <a:schemeClr val="lt1"/>
                </a:solidFill>
                <a:latin typeface="Century Gothic"/>
                <a:ea typeface="Century Gothic"/>
                <a:cs typeface="Century Gothic"/>
                <a:sym typeface="Century Gothic"/>
              </a:rPr>
              <a:t> langweilige Geschichten erzählt</a:t>
            </a:r>
            <a:r>
              <a:rPr lang="en-GB" sz="2000" b="0" i="0" u="none" strike="noStrike" cap="none">
                <a:solidFill>
                  <a:schemeClr val="lt1"/>
                </a:solidFill>
                <a:latin typeface="Century Gothic"/>
                <a:ea typeface="Century Gothic"/>
                <a:cs typeface="Century Gothic"/>
                <a:sym typeface="Century Gothic"/>
              </a:rPr>
              <a:t>, ist Alman.</a:t>
            </a:r>
            <a:endParaRPr sz="1800" b="0" i="0" u="none" strike="noStrike" cap="none">
              <a:solidFill>
                <a:srgbClr val="1F3864"/>
              </a:solidFill>
              <a:latin typeface="Century Gothic"/>
              <a:ea typeface="Century Gothic"/>
              <a:cs typeface="Century Gothic"/>
              <a:sym typeface="Century Gothic"/>
            </a:endParaRPr>
          </a:p>
        </p:txBody>
      </p:sp>
      <p:sp>
        <p:nvSpPr>
          <p:cNvPr id="369" name="Google Shape;369;p6"/>
          <p:cNvSpPr txBox="1"/>
          <p:nvPr/>
        </p:nvSpPr>
        <p:spPr>
          <a:xfrm>
            <a:off x="6619491" y="3595585"/>
            <a:ext cx="61722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a:solidFill>
                  <a:schemeClr val="lt1"/>
                </a:solidFill>
                <a:latin typeface="Century Gothic"/>
                <a:ea typeface="Century Gothic"/>
                <a:cs typeface="Century Gothic"/>
                <a:sym typeface="Century Gothic"/>
              </a:rPr>
              <a:t>Someone</a:t>
            </a:r>
            <a:r>
              <a:rPr lang="en-GB" sz="2000" b="0" i="0" u="none" strike="noStrike" cap="none">
                <a:solidFill>
                  <a:schemeClr val="lt1"/>
                </a:solidFill>
                <a:latin typeface="Century Gothic"/>
                <a:ea typeface="Century Gothic"/>
                <a:cs typeface="Century Gothic"/>
                <a:sym typeface="Century Gothic"/>
              </a:rPr>
              <a:t>, </a:t>
            </a:r>
            <a:r>
              <a:rPr lang="en-GB" sz="2000" b="1" u="sng">
                <a:solidFill>
                  <a:schemeClr val="lt1"/>
                </a:solidFill>
                <a:latin typeface="Century Gothic"/>
                <a:ea typeface="Century Gothic"/>
                <a:cs typeface="Century Gothic"/>
                <a:sym typeface="Century Gothic"/>
              </a:rPr>
              <a:t>who </a:t>
            </a:r>
            <a:r>
              <a:rPr lang="en-GB" sz="2000" i="0" u="sng" strike="noStrike" cap="none">
                <a:solidFill>
                  <a:schemeClr val="lt1"/>
                </a:solidFill>
                <a:latin typeface="Century Gothic"/>
                <a:ea typeface="Century Gothic"/>
                <a:cs typeface="Century Gothic"/>
                <a:sym typeface="Century Gothic"/>
              </a:rPr>
              <a:t>tells boring stories</a:t>
            </a:r>
            <a:r>
              <a:rPr lang="en-GB" sz="2000" i="0" u="none" strike="noStrike" cap="none">
                <a:solidFill>
                  <a:schemeClr val="lt1"/>
                </a:solidFill>
                <a:latin typeface="Century Gothic"/>
                <a:ea typeface="Century Gothic"/>
                <a:cs typeface="Century Gothic"/>
                <a:sym typeface="Century Gothic"/>
              </a:rPr>
              <a:t>, is Alman.</a:t>
            </a:r>
            <a:endParaRPr sz="2000" b="0" i="0" u="none" strike="noStrike" cap="none">
              <a:solidFill>
                <a:schemeClr val="lt1"/>
              </a:solidFill>
              <a:latin typeface="Century Gothic"/>
              <a:ea typeface="Century Gothic"/>
              <a:cs typeface="Century Gothic"/>
              <a:sym typeface="Century Gothic"/>
            </a:endParaRPr>
          </a:p>
        </p:txBody>
      </p:sp>
      <p:sp>
        <p:nvSpPr>
          <p:cNvPr id="370" name="Google Shape;370;p6"/>
          <p:cNvSpPr txBox="1"/>
          <p:nvPr/>
        </p:nvSpPr>
        <p:spPr>
          <a:xfrm>
            <a:off x="7211374" y="1634566"/>
            <a:ext cx="55030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b="0" i="0" u="none" strike="noStrike" cap="none">
                <a:solidFill>
                  <a:schemeClr val="lt1"/>
                </a:solidFill>
                <a:latin typeface="Century Gothic"/>
                <a:ea typeface="Century Gothic"/>
                <a:cs typeface="Century Gothic"/>
                <a:sym typeface="Century Gothic"/>
              </a:rPr>
              <a:t>Alman is </a:t>
            </a:r>
            <a:r>
              <a:rPr lang="en-GB" sz="2000" b="1" i="0" u="none" strike="noStrike" cap="none">
                <a:solidFill>
                  <a:schemeClr val="lt1"/>
                </a:solidFill>
                <a:latin typeface="Century Gothic"/>
                <a:ea typeface="Century Gothic"/>
                <a:cs typeface="Century Gothic"/>
                <a:sym typeface="Century Gothic"/>
              </a:rPr>
              <a:t>an image</a:t>
            </a:r>
            <a:r>
              <a:rPr lang="en-GB" sz="2000" b="0" i="0" u="none" strike="noStrike" cap="none">
                <a:solidFill>
                  <a:schemeClr val="lt1"/>
                </a:solidFill>
                <a:latin typeface="Century Gothic"/>
                <a:ea typeface="Century Gothic"/>
                <a:cs typeface="Century Gothic"/>
                <a:sym typeface="Century Gothic"/>
              </a:rPr>
              <a:t>. </a:t>
            </a:r>
            <a:r>
              <a:rPr lang="en-GB" sz="2000" b="1" i="0" u="none" strike="noStrike" cap="none">
                <a:solidFill>
                  <a:schemeClr val="lt1"/>
                </a:solidFill>
                <a:latin typeface="Century Gothic"/>
                <a:ea typeface="Century Gothic"/>
                <a:cs typeface="Century Gothic"/>
                <a:sym typeface="Century Gothic"/>
              </a:rPr>
              <a:t>The image </a:t>
            </a:r>
            <a:r>
              <a:rPr lang="en-GB" sz="2000" b="0" i="0" u="none" strike="noStrike" cap="none">
                <a:solidFill>
                  <a:schemeClr val="lt1"/>
                </a:solidFill>
                <a:latin typeface="Century Gothic"/>
                <a:ea typeface="Century Gothic"/>
                <a:cs typeface="Century Gothic"/>
                <a:sym typeface="Century Gothic"/>
              </a:rPr>
              <a:t>is funny. </a:t>
            </a:r>
            <a:endParaRPr sz="2000" b="0" i="0" u="none" strike="noStrike" cap="none">
              <a:solidFill>
                <a:schemeClr val="lt1"/>
              </a:solidFill>
              <a:latin typeface="Century Gothic"/>
              <a:ea typeface="Century Gothic"/>
              <a:cs typeface="Century Gothic"/>
              <a:sym typeface="Century Gothic"/>
            </a:endParaRPr>
          </a:p>
        </p:txBody>
      </p:sp>
      <p:sp>
        <p:nvSpPr>
          <p:cNvPr id="371" name="Google Shape;371;p6"/>
          <p:cNvSpPr txBox="1"/>
          <p:nvPr/>
        </p:nvSpPr>
        <p:spPr>
          <a:xfrm>
            <a:off x="2522677" y="2155135"/>
            <a:ext cx="59482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b="0" i="0" u="none" strike="noStrike" cap="none">
                <a:solidFill>
                  <a:schemeClr val="lt1"/>
                </a:solidFill>
                <a:latin typeface="Century Gothic"/>
                <a:ea typeface="Century Gothic"/>
                <a:cs typeface="Century Gothic"/>
                <a:sym typeface="Century Gothic"/>
              </a:rPr>
              <a:t>Alman ist </a:t>
            </a:r>
            <a:r>
              <a:rPr lang="en-GB" sz="2000" b="1" i="0" u="none" strike="noStrike" cap="none">
                <a:solidFill>
                  <a:schemeClr val="lt1"/>
                </a:solidFill>
                <a:latin typeface="Century Gothic"/>
                <a:ea typeface="Century Gothic"/>
                <a:cs typeface="Century Gothic"/>
                <a:sym typeface="Century Gothic"/>
              </a:rPr>
              <a:t>ein Bild</a:t>
            </a:r>
            <a:r>
              <a:rPr lang="en-GB" sz="2000" b="0" i="0" u="none" strike="noStrike" cap="none">
                <a:solidFill>
                  <a:schemeClr val="lt1"/>
                </a:solidFill>
                <a:latin typeface="Century Gothic"/>
                <a:ea typeface="Century Gothic"/>
                <a:cs typeface="Century Gothic"/>
                <a:sym typeface="Century Gothic"/>
              </a:rPr>
              <a:t>, </a:t>
            </a:r>
            <a:r>
              <a:rPr lang="en-GB" sz="2000" b="1" i="0" u="sng" strike="noStrike" cap="none">
                <a:solidFill>
                  <a:schemeClr val="lt1"/>
                </a:solidFill>
                <a:latin typeface="Century Gothic"/>
                <a:ea typeface="Century Gothic"/>
                <a:cs typeface="Century Gothic"/>
                <a:sym typeface="Century Gothic"/>
              </a:rPr>
              <a:t>das</a:t>
            </a:r>
            <a:r>
              <a:rPr lang="en-GB" sz="2000" b="0" i="0" u="sng" strike="noStrike" cap="none">
                <a:solidFill>
                  <a:schemeClr val="lt1"/>
                </a:solidFill>
                <a:latin typeface="Century Gothic"/>
                <a:ea typeface="Century Gothic"/>
                <a:cs typeface="Century Gothic"/>
                <a:sym typeface="Century Gothic"/>
              </a:rPr>
              <a:t> lustig ist</a:t>
            </a:r>
            <a:r>
              <a:rPr lang="en-GB" sz="2000" b="0" i="0" u="none" strike="noStrike" cap="none">
                <a:solidFill>
                  <a:schemeClr val="lt1"/>
                </a:solidFill>
                <a:latin typeface="Century Gothic"/>
                <a:ea typeface="Century Gothic"/>
                <a:cs typeface="Century Gothic"/>
                <a:sym typeface="Century Gothic"/>
              </a:rPr>
              <a:t>.</a:t>
            </a:r>
            <a:endParaRPr sz="2000" b="0" i="0" u="none" strike="noStrike" cap="none">
              <a:solidFill>
                <a:schemeClr val="lt1"/>
              </a:solidFill>
              <a:latin typeface="Century Gothic"/>
              <a:ea typeface="Century Gothic"/>
              <a:cs typeface="Century Gothic"/>
              <a:sym typeface="Century Gothic"/>
            </a:endParaRPr>
          </a:p>
        </p:txBody>
      </p:sp>
      <p:sp>
        <p:nvSpPr>
          <p:cNvPr id="372" name="Google Shape;372;p6"/>
          <p:cNvSpPr/>
          <p:nvPr/>
        </p:nvSpPr>
        <p:spPr>
          <a:xfrm>
            <a:off x="1283482" y="3614296"/>
            <a:ext cx="202734" cy="372545"/>
          </a:xfrm>
          <a:prstGeom prst="ellipse">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373" name="Google Shape;373;p6"/>
          <p:cNvSpPr/>
          <p:nvPr/>
        </p:nvSpPr>
        <p:spPr>
          <a:xfrm>
            <a:off x="5928673" y="4420623"/>
            <a:ext cx="202734" cy="372545"/>
          </a:xfrm>
          <a:prstGeom prst="ellipse">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374" name="Google Shape;374;p6"/>
          <p:cNvSpPr/>
          <p:nvPr/>
        </p:nvSpPr>
        <p:spPr>
          <a:xfrm>
            <a:off x="4614461" y="2159547"/>
            <a:ext cx="202734" cy="372545"/>
          </a:xfrm>
          <a:prstGeom prst="ellipse">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375" name="Google Shape;375;p6"/>
          <p:cNvSpPr/>
          <p:nvPr/>
        </p:nvSpPr>
        <p:spPr>
          <a:xfrm>
            <a:off x="7919386" y="5344841"/>
            <a:ext cx="3572409" cy="952698"/>
          </a:xfrm>
          <a:prstGeom prst="wedgeRoundRectCallout">
            <a:avLst>
              <a:gd name="adj1" fmla="val -30735"/>
              <a:gd name="adj2" fmla="val -86337"/>
              <a:gd name="adj3" fmla="val 16667"/>
            </a:avLst>
          </a:prstGeom>
          <a:solidFill>
            <a:schemeClr val="dk2"/>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0" i="0" u="none" strike="noStrike" cap="none">
                <a:solidFill>
                  <a:schemeClr val="lt1"/>
                </a:solidFill>
                <a:latin typeface="Century Gothic"/>
                <a:ea typeface="Century Gothic"/>
                <a:cs typeface="Century Gothic"/>
                <a:sym typeface="Century Gothic"/>
              </a:rPr>
              <a:t>In English, use </a:t>
            </a:r>
            <a:r>
              <a:rPr lang="en-GB" sz="2000" b="1" i="0" u="none" strike="noStrike" cap="none">
                <a:solidFill>
                  <a:srgbClr val="292828"/>
                </a:solidFill>
                <a:latin typeface="Century Gothic"/>
                <a:ea typeface="Century Gothic"/>
                <a:cs typeface="Century Gothic"/>
                <a:sym typeface="Century Gothic"/>
              </a:rPr>
              <a:t>who</a:t>
            </a:r>
            <a:r>
              <a:rPr lang="en-GB" sz="2000" b="1" i="0" u="none" strike="noStrike" cap="none">
                <a:solidFill>
                  <a:schemeClr val="lt1"/>
                </a:solidFill>
                <a:latin typeface="Century Gothic"/>
                <a:ea typeface="Century Gothic"/>
                <a:cs typeface="Century Gothic"/>
                <a:sym typeface="Century Gothic"/>
              </a:rPr>
              <a:t>/that </a:t>
            </a:r>
            <a:r>
              <a:rPr lang="en-GB" sz="2000" b="0" i="0" u="none" strike="noStrike" cap="none">
                <a:solidFill>
                  <a:schemeClr val="lt1"/>
                </a:solidFill>
                <a:latin typeface="Century Gothic"/>
                <a:ea typeface="Century Gothic"/>
                <a:cs typeface="Century Gothic"/>
                <a:sym typeface="Century Gothic"/>
              </a:rPr>
              <a:t>for people and </a:t>
            </a:r>
            <a:r>
              <a:rPr lang="en-GB" sz="2000" b="1" i="0" u="none" strike="noStrike" cap="none">
                <a:solidFill>
                  <a:schemeClr val="lt1"/>
                </a:solidFill>
                <a:latin typeface="Century Gothic"/>
                <a:ea typeface="Century Gothic"/>
                <a:cs typeface="Century Gothic"/>
                <a:sym typeface="Century Gothic"/>
              </a:rPr>
              <a:t>which/that </a:t>
            </a:r>
            <a:r>
              <a:rPr lang="en-GB" sz="2000" b="0" i="0" u="none" strike="noStrike" cap="none">
                <a:solidFill>
                  <a:schemeClr val="lt1"/>
                </a:solidFill>
                <a:latin typeface="Century Gothic"/>
                <a:ea typeface="Century Gothic"/>
                <a:cs typeface="Century Gothic"/>
                <a:sym typeface="Century Gothic"/>
              </a:rPr>
              <a:t>for animals and things.</a:t>
            </a:r>
            <a:endParaRPr/>
          </a:p>
        </p:txBody>
      </p:sp>
      <p:sp>
        <p:nvSpPr>
          <p:cNvPr id="376" name="Google Shape;376;p6"/>
          <p:cNvSpPr/>
          <p:nvPr/>
        </p:nvSpPr>
        <p:spPr>
          <a:xfrm>
            <a:off x="51338" y="1541692"/>
            <a:ext cx="2252327" cy="1537338"/>
          </a:xfrm>
          <a:prstGeom prst="wedgeRoundRectCallout">
            <a:avLst>
              <a:gd name="adj1" fmla="val 60859"/>
              <a:gd name="adj2" fmla="val 11243"/>
              <a:gd name="adj3" fmla="val 16667"/>
            </a:avLst>
          </a:prstGeom>
          <a:solidFill>
            <a:schemeClr val="dk2"/>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Century Gothic"/>
                <a:ea typeface="Century Gothic"/>
                <a:cs typeface="Century Gothic"/>
                <a:sym typeface="Century Gothic"/>
              </a:rPr>
              <a:t>The dependent clause follows a comma and the verb is at the end (WO3).</a:t>
            </a:r>
            <a:endParaRPr/>
          </a:p>
        </p:txBody>
      </p:sp>
      <p:sp>
        <p:nvSpPr>
          <p:cNvPr id="377" name="Google Shape;377;p6"/>
          <p:cNvSpPr/>
          <p:nvPr/>
        </p:nvSpPr>
        <p:spPr>
          <a:xfrm>
            <a:off x="209840" y="5374944"/>
            <a:ext cx="3784942" cy="952698"/>
          </a:xfrm>
          <a:prstGeom prst="wedgeRoundRectCallout">
            <a:avLst>
              <a:gd name="adj1" fmla="val -22670"/>
              <a:gd name="adj2" fmla="val -86552"/>
              <a:gd name="adj3" fmla="val 16667"/>
            </a:avLst>
          </a:prstGeom>
          <a:solidFill>
            <a:schemeClr val="dk2"/>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0" i="0" u="none" strike="noStrike" cap="none">
                <a:solidFill>
                  <a:schemeClr val="lt1"/>
                </a:solidFill>
                <a:latin typeface="Century Gothic"/>
                <a:ea typeface="Century Gothic"/>
                <a:cs typeface="Century Gothic"/>
                <a:sym typeface="Century Gothic"/>
              </a:rPr>
              <a:t>Note the separation of the relative clause, with commas on both sides.</a:t>
            </a:r>
            <a:endParaRPr sz="2000" b="0" i="0" u="none" strike="noStrike" cap="none">
              <a:solidFill>
                <a:schemeClr val="lt1"/>
              </a:solidFill>
              <a:latin typeface="Century Gothic"/>
              <a:ea typeface="Century Gothic"/>
              <a:cs typeface="Century Gothic"/>
              <a:sym typeface="Century Gothic"/>
            </a:endParaRPr>
          </a:p>
        </p:txBody>
      </p:sp>
      <p:sp>
        <p:nvSpPr>
          <p:cNvPr id="378" name="Google Shape;378;p6"/>
          <p:cNvSpPr/>
          <p:nvPr/>
        </p:nvSpPr>
        <p:spPr>
          <a:xfrm>
            <a:off x="5866944" y="3606696"/>
            <a:ext cx="202734" cy="372545"/>
          </a:xfrm>
          <a:prstGeom prst="ellipse">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379" name="Google Shape;379;p6"/>
          <p:cNvSpPr txBox="1"/>
          <p:nvPr/>
        </p:nvSpPr>
        <p:spPr>
          <a:xfrm>
            <a:off x="6619491" y="4362416"/>
            <a:ext cx="588809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a:solidFill>
                  <a:schemeClr val="lt1"/>
                </a:solidFill>
                <a:latin typeface="Century Gothic"/>
                <a:ea typeface="Century Gothic"/>
                <a:cs typeface="Century Gothic"/>
                <a:sym typeface="Century Gothic"/>
              </a:rPr>
              <a:t>A person,</a:t>
            </a:r>
            <a:r>
              <a:rPr lang="en-GB" sz="2000" b="0" i="0" u="none" strike="noStrike" cap="none">
                <a:solidFill>
                  <a:schemeClr val="lt1"/>
                </a:solidFill>
                <a:latin typeface="Century Gothic"/>
                <a:ea typeface="Century Gothic"/>
                <a:cs typeface="Century Gothic"/>
                <a:sym typeface="Century Gothic"/>
              </a:rPr>
              <a:t> </a:t>
            </a:r>
            <a:r>
              <a:rPr lang="en-GB" sz="2000" b="1" u="sng">
                <a:solidFill>
                  <a:schemeClr val="lt1"/>
                </a:solidFill>
                <a:latin typeface="Century Gothic"/>
                <a:ea typeface="Century Gothic"/>
                <a:cs typeface="Century Gothic"/>
                <a:sym typeface="Century Gothic"/>
              </a:rPr>
              <a:t>who </a:t>
            </a:r>
            <a:r>
              <a:rPr lang="en-GB" sz="2000" i="0" u="sng" strike="noStrike" cap="none">
                <a:solidFill>
                  <a:schemeClr val="lt1"/>
                </a:solidFill>
                <a:latin typeface="Century Gothic"/>
                <a:ea typeface="Century Gothic"/>
                <a:cs typeface="Century Gothic"/>
                <a:sym typeface="Century Gothic"/>
              </a:rPr>
              <a:t>is more German than a German</a:t>
            </a:r>
            <a:r>
              <a:rPr lang="en-GB" sz="2000" i="0" u="none" strike="noStrike" cap="none">
                <a:solidFill>
                  <a:schemeClr val="lt1"/>
                </a:solidFill>
                <a:latin typeface="Century Gothic"/>
                <a:ea typeface="Century Gothic"/>
                <a:cs typeface="Century Gothic"/>
                <a:sym typeface="Century Gothic"/>
              </a:rPr>
              <a:t>, is Alman.</a:t>
            </a:r>
            <a:endParaRPr sz="2000" b="0" i="0" u="none" strike="noStrike" cap="none">
              <a:solidFill>
                <a:schemeClr val="lt1"/>
              </a:solidFill>
              <a:latin typeface="Century Gothic"/>
              <a:ea typeface="Century Gothic"/>
              <a:cs typeface="Century Gothic"/>
              <a:sym typeface="Century Gothic"/>
            </a:endParaRPr>
          </a:p>
        </p:txBody>
      </p:sp>
      <p:sp>
        <p:nvSpPr>
          <p:cNvPr id="380" name="Google Shape;380;p6"/>
          <p:cNvSpPr txBox="1"/>
          <p:nvPr/>
        </p:nvSpPr>
        <p:spPr>
          <a:xfrm>
            <a:off x="209840" y="4383679"/>
            <a:ext cx="62248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b="0" i="0" u="none" strike="noStrike" cap="none">
                <a:solidFill>
                  <a:schemeClr val="lt1"/>
                </a:solidFill>
                <a:latin typeface="Century Gothic"/>
                <a:ea typeface="Century Gothic"/>
                <a:cs typeface="Century Gothic"/>
                <a:sym typeface="Century Gothic"/>
              </a:rPr>
              <a:t>Eine Person, </a:t>
            </a:r>
            <a:r>
              <a:rPr lang="en-GB" sz="2000" b="1" i="0" u="sng" strike="noStrike" cap="none">
                <a:solidFill>
                  <a:schemeClr val="lt1"/>
                </a:solidFill>
                <a:latin typeface="Century Gothic"/>
                <a:ea typeface="Century Gothic"/>
                <a:cs typeface="Century Gothic"/>
                <a:sym typeface="Century Gothic"/>
              </a:rPr>
              <a:t>die</a:t>
            </a:r>
            <a:r>
              <a:rPr lang="en-GB" sz="2000" b="0" i="0" u="sng" strike="noStrike" cap="none">
                <a:solidFill>
                  <a:schemeClr val="lt1"/>
                </a:solidFill>
                <a:latin typeface="Century Gothic"/>
                <a:ea typeface="Century Gothic"/>
                <a:cs typeface="Century Gothic"/>
                <a:sym typeface="Century Gothic"/>
              </a:rPr>
              <a:t> deutscher als ein Deutscher ist</a:t>
            </a:r>
            <a:r>
              <a:rPr lang="en-GB" sz="2000" b="0" i="0" u="none" strike="noStrike" cap="none">
                <a:solidFill>
                  <a:schemeClr val="lt1"/>
                </a:solidFill>
                <a:latin typeface="Century Gothic"/>
                <a:ea typeface="Century Gothic"/>
                <a:cs typeface="Century Gothic"/>
                <a:sym typeface="Century Gothic"/>
              </a:rPr>
              <a:t>, ist Alman.</a:t>
            </a:r>
            <a:endParaRPr sz="1800" b="0" i="0" u="none" strike="noStrike" cap="none">
              <a:solidFill>
                <a:srgbClr val="1F3864"/>
              </a:solidFill>
              <a:latin typeface="Century Gothic"/>
              <a:ea typeface="Century Gothic"/>
              <a:cs typeface="Century Gothic"/>
              <a:sym typeface="Century Gothic"/>
            </a:endParaRPr>
          </a:p>
        </p:txBody>
      </p:sp>
      <p:sp>
        <p:nvSpPr>
          <p:cNvPr id="381" name="Google Shape;381;p6"/>
          <p:cNvSpPr/>
          <p:nvPr/>
        </p:nvSpPr>
        <p:spPr>
          <a:xfrm>
            <a:off x="1659401" y="4391972"/>
            <a:ext cx="202734" cy="372545"/>
          </a:xfrm>
          <a:prstGeom prst="ellipse">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382" name="Google Shape;382;p6"/>
          <p:cNvSpPr txBox="1"/>
          <p:nvPr/>
        </p:nvSpPr>
        <p:spPr>
          <a:xfrm>
            <a:off x="7247242" y="2165788"/>
            <a:ext cx="442758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b="0" i="0" u="none" strike="noStrike" cap="none">
                <a:solidFill>
                  <a:schemeClr val="lt1"/>
                </a:solidFill>
                <a:latin typeface="Century Gothic"/>
                <a:ea typeface="Century Gothic"/>
                <a:cs typeface="Century Gothic"/>
                <a:sym typeface="Century Gothic"/>
              </a:rPr>
              <a:t>Alman is </a:t>
            </a:r>
            <a:r>
              <a:rPr lang="en-GB" sz="2000" b="1" i="0" u="none" strike="noStrike" cap="none">
                <a:solidFill>
                  <a:schemeClr val="lt1"/>
                </a:solidFill>
                <a:latin typeface="Century Gothic"/>
                <a:ea typeface="Century Gothic"/>
                <a:cs typeface="Century Gothic"/>
                <a:sym typeface="Century Gothic"/>
              </a:rPr>
              <a:t>an image </a:t>
            </a:r>
            <a:r>
              <a:rPr lang="en-GB" sz="2000" b="1" i="0" u="sng" strike="noStrike" cap="none">
                <a:solidFill>
                  <a:schemeClr val="lt1"/>
                </a:solidFill>
                <a:latin typeface="Century Gothic"/>
                <a:ea typeface="Century Gothic"/>
                <a:cs typeface="Century Gothic"/>
                <a:sym typeface="Century Gothic"/>
              </a:rPr>
              <a:t>that </a:t>
            </a:r>
            <a:r>
              <a:rPr lang="en-GB" sz="2000" b="0" i="0" u="sng" strike="noStrike" cap="none">
                <a:solidFill>
                  <a:schemeClr val="lt1"/>
                </a:solidFill>
                <a:latin typeface="Century Gothic"/>
                <a:ea typeface="Century Gothic"/>
                <a:cs typeface="Century Gothic"/>
                <a:sym typeface="Century Gothic"/>
              </a:rPr>
              <a:t>is funny</a:t>
            </a:r>
            <a:r>
              <a:rPr lang="en-GB" sz="2000" b="0" i="0" u="none" strike="noStrike" cap="none">
                <a:solidFill>
                  <a:schemeClr val="lt1"/>
                </a:solidFill>
                <a:latin typeface="Century Gothic"/>
                <a:ea typeface="Century Gothic"/>
                <a:cs typeface="Century Gothic"/>
                <a:sym typeface="Century Gothic"/>
              </a:rPr>
              <a:t>.</a:t>
            </a:r>
            <a:endParaRPr/>
          </a:p>
        </p:txBody>
      </p:sp>
      <p:sp>
        <p:nvSpPr>
          <p:cNvPr id="383" name="Google Shape;383;p6"/>
          <p:cNvSpPr txBox="1"/>
          <p:nvPr/>
        </p:nvSpPr>
        <p:spPr>
          <a:xfrm>
            <a:off x="2522677" y="1616085"/>
            <a:ext cx="59482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b="0" i="0" u="none" strike="noStrike" cap="none">
                <a:solidFill>
                  <a:schemeClr val="lt1"/>
                </a:solidFill>
                <a:latin typeface="Century Gothic"/>
                <a:ea typeface="Century Gothic"/>
                <a:cs typeface="Century Gothic"/>
                <a:sym typeface="Century Gothic"/>
              </a:rPr>
              <a:t>Alman ist </a:t>
            </a:r>
            <a:r>
              <a:rPr lang="en-GB" sz="2000" b="1" i="0" u="none" strike="noStrike" cap="none">
                <a:solidFill>
                  <a:schemeClr val="lt1"/>
                </a:solidFill>
                <a:latin typeface="Century Gothic"/>
                <a:ea typeface="Century Gothic"/>
                <a:cs typeface="Century Gothic"/>
                <a:sym typeface="Century Gothic"/>
              </a:rPr>
              <a:t>ein Bild</a:t>
            </a:r>
            <a:r>
              <a:rPr lang="en-GB" sz="2000" b="0" i="0" u="none" strike="noStrike" cap="none">
                <a:solidFill>
                  <a:schemeClr val="lt1"/>
                </a:solidFill>
                <a:latin typeface="Century Gothic"/>
                <a:ea typeface="Century Gothic"/>
                <a:cs typeface="Century Gothic"/>
                <a:sym typeface="Century Gothic"/>
              </a:rPr>
              <a:t>. </a:t>
            </a:r>
            <a:r>
              <a:rPr lang="en-GB" sz="2000" b="1" i="0" u="none" strike="noStrike" cap="none">
                <a:solidFill>
                  <a:schemeClr val="lt1"/>
                </a:solidFill>
                <a:latin typeface="Century Gothic"/>
                <a:ea typeface="Century Gothic"/>
                <a:cs typeface="Century Gothic"/>
                <a:sym typeface="Century Gothic"/>
              </a:rPr>
              <a:t>Das Bild </a:t>
            </a:r>
            <a:r>
              <a:rPr lang="en-GB" sz="2000" b="0" i="0" u="none" strike="noStrike" cap="none">
                <a:solidFill>
                  <a:schemeClr val="lt1"/>
                </a:solidFill>
                <a:latin typeface="Century Gothic"/>
                <a:ea typeface="Century Gothic"/>
                <a:cs typeface="Century Gothic"/>
                <a:sym typeface="Century Gothic"/>
              </a:rPr>
              <a:t>ist lustig.</a:t>
            </a:r>
            <a:endParaRPr sz="2000" b="0" i="0" u="none" strike="noStrike" cap="none">
              <a:solidFill>
                <a:schemeClr val="lt1"/>
              </a:solidFill>
              <a:latin typeface="Century Gothic"/>
              <a:ea typeface="Century Gothic"/>
              <a:cs typeface="Century Gothic"/>
              <a:sym typeface="Century Gothic"/>
            </a:endParaRPr>
          </a:p>
        </p:txBody>
      </p:sp>
      <p:sp>
        <p:nvSpPr>
          <p:cNvPr id="384" name="Google Shape;384;p6"/>
          <p:cNvSpPr/>
          <p:nvPr/>
        </p:nvSpPr>
        <p:spPr>
          <a:xfrm>
            <a:off x="5965468" y="2192290"/>
            <a:ext cx="515660" cy="369332"/>
          </a:xfrm>
          <a:prstGeom prst="roundRect">
            <a:avLst>
              <a:gd name="adj" fmla="val 16667"/>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385" name="Google Shape;385;p6"/>
          <p:cNvSpPr txBox="1"/>
          <p:nvPr/>
        </p:nvSpPr>
        <p:spPr>
          <a:xfrm>
            <a:off x="142326" y="3124344"/>
            <a:ext cx="86660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entury Gothic"/>
              <a:buNone/>
            </a:pPr>
            <a:r>
              <a:rPr lang="en-GB" sz="2000">
                <a:solidFill>
                  <a:schemeClr val="lt1"/>
                </a:solidFill>
                <a:latin typeface="Century Gothic"/>
                <a:ea typeface="Century Gothic"/>
                <a:cs typeface="Century Gothic"/>
                <a:sym typeface="Century Gothic"/>
              </a:rPr>
              <a:t>You can also </a:t>
            </a:r>
            <a:r>
              <a:rPr lang="en-GB" sz="2000" i="1">
                <a:solidFill>
                  <a:schemeClr val="lt1"/>
                </a:solidFill>
                <a:latin typeface="Century Gothic"/>
                <a:ea typeface="Century Gothic"/>
                <a:cs typeface="Century Gothic"/>
                <a:sym typeface="Century Gothic"/>
              </a:rPr>
              <a:t>embed</a:t>
            </a:r>
            <a:r>
              <a:rPr lang="en-GB" sz="2000">
                <a:solidFill>
                  <a:schemeClr val="lt1"/>
                </a:solidFill>
                <a:latin typeface="Century Gothic"/>
                <a:ea typeface="Century Gothic"/>
                <a:cs typeface="Century Gothic"/>
                <a:sym typeface="Century Gothic"/>
              </a:rPr>
              <a:t> a relative clause into a main clause:</a:t>
            </a:r>
            <a:endParaRPr sz="2000" b="0" i="0" u="none" strike="noStrike" cap="none">
              <a:solidFill>
                <a:schemeClr val="lt1"/>
              </a:solidFill>
              <a:latin typeface="Century Gothic"/>
              <a:ea typeface="Century Gothic"/>
              <a:cs typeface="Century Gothic"/>
              <a:sym typeface="Century Gothic"/>
            </a:endParaRPr>
          </a:p>
        </p:txBody>
      </p:sp>
      <p:pic>
        <p:nvPicPr>
          <p:cNvPr id="386" name="Google Shape;386;p6" descr="Line arrow: Clockwise curve with solid fill"/>
          <p:cNvPicPr preferRelativeResize="0"/>
          <p:nvPr/>
        </p:nvPicPr>
        <p:blipFill rotWithShape="1">
          <a:blip r:embed="rId4">
            <a:alphaModFix/>
          </a:blip>
          <a:srcRect/>
          <a:stretch/>
        </p:blipFill>
        <p:spPr>
          <a:xfrm rot="-2094972">
            <a:off x="1658452" y="4575967"/>
            <a:ext cx="1088523" cy="1088523"/>
          </a:xfrm>
          <a:prstGeom prst="rect">
            <a:avLst/>
          </a:prstGeom>
          <a:noFill/>
          <a:ln>
            <a:noFill/>
          </a:ln>
        </p:spPr>
      </p:pic>
      <p:pic>
        <p:nvPicPr>
          <p:cNvPr id="387" name="Google Shape;387;p6" descr="Line arrow: Clockwise curve with solid fill"/>
          <p:cNvPicPr preferRelativeResize="0"/>
          <p:nvPr/>
        </p:nvPicPr>
        <p:blipFill rotWithShape="1">
          <a:blip r:embed="rId4">
            <a:alphaModFix/>
          </a:blip>
          <a:srcRect/>
          <a:stretch/>
        </p:blipFill>
        <p:spPr>
          <a:xfrm rot="2171395" flipH="1">
            <a:off x="5021557" y="4526910"/>
            <a:ext cx="1052609" cy="1088523"/>
          </a:xfrm>
          <a:prstGeom prst="rect">
            <a:avLst/>
          </a:prstGeom>
          <a:noFill/>
          <a:ln>
            <a:noFill/>
          </a:ln>
        </p:spPr>
      </p:pic>
      <p:sp>
        <p:nvSpPr>
          <p:cNvPr id="388" name="Google Shape;388;p6"/>
          <p:cNvSpPr/>
          <p:nvPr/>
        </p:nvSpPr>
        <p:spPr>
          <a:xfrm>
            <a:off x="4145451" y="5366104"/>
            <a:ext cx="3444614" cy="952698"/>
          </a:xfrm>
          <a:prstGeom prst="wedgeRoundRectCallout">
            <a:avLst>
              <a:gd name="adj1" fmla="val -108268"/>
              <a:gd name="adj2" fmla="val -116710"/>
              <a:gd name="adj3" fmla="val 16667"/>
            </a:avLst>
          </a:prstGeom>
          <a:solidFill>
            <a:schemeClr val="dk2"/>
          </a:solidFill>
          <a:ln w="12700" cap="flat" cmpd="sng">
            <a:solidFill>
              <a:srgbClr val="DAA5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Century Gothic"/>
                <a:ea typeface="Century Gothic"/>
                <a:cs typeface="Century Gothic"/>
                <a:sym typeface="Century Gothic"/>
              </a:rPr>
              <a:t>In German use </a:t>
            </a:r>
            <a:r>
              <a:rPr lang="en-GB" sz="2000" b="1">
                <a:solidFill>
                  <a:schemeClr val="lt1"/>
                </a:solidFill>
                <a:latin typeface="Century Gothic"/>
                <a:ea typeface="Century Gothic"/>
                <a:cs typeface="Century Gothic"/>
                <a:sym typeface="Century Gothic"/>
              </a:rPr>
              <a:t>der, die </a:t>
            </a:r>
            <a:r>
              <a:rPr lang="en-GB" sz="2000">
                <a:solidFill>
                  <a:schemeClr val="lt1"/>
                </a:solidFill>
                <a:latin typeface="Century Gothic"/>
                <a:ea typeface="Century Gothic"/>
                <a:cs typeface="Century Gothic"/>
                <a:sym typeface="Century Gothic"/>
              </a:rPr>
              <a:t>or </a:t>
            </a:r>
            <a:r>
              <a:rPr lang="en-GB" sz="2000" b="1">
                <a:solidFill>
                  <a:schemeClr val="lt1"/>
                </a:solidFill>
                <a:latin typeface="Century Gothic"/>
                <a:ea typeface="Century Gothic"/>
                <a:cs typeface="Century Gothic"/>
                <a:sym typeface="Century Gothic"/>
              </a:rPr>
              <a:t>das </a:t>
            </a:r>
            <a:r>
              <a:rPr lang="en-GB" sz="2000">
                <a:solidFill>
                  <a:schemeClr val="lt1"/>
                </a:solidFill>
                <a:latin typeface="Century Gothic"/>
                <a:ea typeface="Century Gothic"/>
                <a:cs typeface="Century Gothic"/>
                <a:sym typeface="Century Gothic"/>
              </a:rPr>
              <a:t>to match the gender of the pronoun or noun.</a:t>
            </a:r>
            <a:endParaRPr/>
          </a:p>
        </p:txBody>
      </p:sp>
      <p:pic>
        <p:nvPicPr>
          <p:cNvPr id="389" name="Google Shape;389;p6" descr="Line arrow: Clockwise curve with solid fill"/>
          <p:cNvPicPr preferRelativeResize="0"/>
          <p:nvPr/>
        </p:nvPicPr>
        <p:blipFill rotWithShape="1">
          <a:blip r:embed="rId4">
            <a:alphaModFix/>
          </a:blip>
          <a:srcRect/>
          <a:stretch/>
        </p:blipFill>
        <p:spPr>
          <a:xfrm rot="2614177" flipH="1">
            <a:off x="4979359" y="2267176"/>
            <a:ext cx="1052609" cy="1088523"/>
          </a:xfrm>
          <a:prstGeom prst="rect">
            <a:avLst/>
          </a:prstGeom>
          <a:noFill/>
          <a:ln>
            <a:noFill/>
          </a:ln>
        </p:spPr>
      </p:pic>
      <p:pic>
        <p:nvPicPr>
          <p:cNvPr id="390" name="Google Shape;390;p6" descr="Line arrow: Clockwise curve with solid fill"/>
          <p:cNvPicPr preferRelativeResize="0"/>
          <p:nvPr/>
        </p:nvPicPr>
        <p:blipFill rotWithShape="1">
          <a:blip r:embed="rId4">
            <a:alphaModFix/>
          </a:blip>
          <a:srcRect/>
          <a:stretch/>
        </p:blipFill>
        <p:spPr>
          <a:xfrm rot="2614177" flipH="1">
            <a:off x="3719166" y="2267176"/>
            <a:ext cx="1052609" cy="1088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4"/>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89"/>
                                        </p:tgtEl>
                                        <p:attrNameLst>
                                          <p:attrName>style.visibility</p:attrName>
                                        </p:attrNameLst>
                                      </p:cBhvr>
                                      <p:to>
                                        <p:strVal val="visible"/>
                                      </p:to>
                                    </p:set>
                                    <p:animEffect transition="in" filter="fade">
                                      <p:cBhvr>
                                        <p:cTn id="29" dur="500"/>
                                        <p:tgtEl>
                                          <p:spTgt spid="389"/>
                                        </p:tgtEl>
                                      </p:cBhvr>
                                    </p:animEffect>
                                  </p:childTnLst>
                                </p:cTn>
                              </p:par>
                              <p:par>
                                <p:cTn id="30" presetID="10" presetClass="entr" presetSubtype="0" fill="hold" nodeType="withEffect">
                                  <p:stCondLst>
                                    <p:cond delay="0"/>
                                  </p:stCondLst>
                                  <p:childTnLst>
                                    <p:set>
                                      <p:cBhvr>
                                        <p:cTn id="31" dur="1" fill="hold">
                                          <p:stCondLst>
                                            <p:cond delay="0"/>
                                          </p:stCondLst>
                                        </p:cTn>
                                        <p:tgtEl>
                                          <p:spTgt spid="390"/>
                                        </p:tgtEl>
                                        <p:attrNameLst>
                                          <p:attrName>style.visibility</p:attrName>
                                        </p:attrNameLst>
                                      </p:cBhvr>
                                      <p:to>
                                        <p:strVal val="visible"/>
                                      </p:to>
                                    </p:set>
                                    <p:animEffect transition="in" filter="fade">
                                      <p:cBhvr>
                                        <p:cTn id="32" dur="500"/>
                                        <p:tgtEl>
                                          <p:spTgt spid="39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7"/>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386"/>
                                        </p:tgtEl>
                                        <p:attrNameLst>
                                          <p:attrName>style.visibility</p:attrName>
                                        </p:attrNameLst>
                                      </p:cBhvr>
                                      <p:to>
                                        <p:strVal val="visible"/>
                                      </p:to>
                                    </p:set>
                                    <p:animEffect transition="in" filter="fade">
                                      <p:cBhvr>
                                        <p:cTn id="59" dur="500"/>
                                        <p:tgtEl>
                                          <p:spTgt spid="386"/>
                                        </p:tgtEl>
                                      </p:cBhvr>
                                    </p:animEffect>
                                  </p:childTnLst>
                                </p:cTn>
                              </p:par>
                              <p:par>
                                <p:cTn id="60" presetID="10" presetClass="entr" presetSubtype="0" fill="hold" nodeType="withEffect">
                                  <p:stCondLst>
                                    <p:cond delay="0"/>
                                  </p:stCondLst>
                                  <p:childTnLst>
                                    <p:set>
                                      <p:cBhvr>
                                        <p:cTn id="61" dur="1" fill="hold">
                                          <p:stCondLst>
                                            <p:cond delay="0"/>
                                          </p:stCondLst>
                                        </p:cTn>
                                        <p:tgtEl>
                                          <p:spTgt spid="387"/>
                                        </p:tgtEl>
                                        <p:attrNameLst>
                                          <p:attrName>style.visibility</p:attrName>
                                        </p:attrNameLst>
                                      </p:cBhvr>
                                      <p:to>
                                        <p:strVal val="visible"/>
                                      </p:to>
                                    </p:set>
                                    <p:animEffect transition="in" filter="fade">
                                      <p:cBhvr>
                                        <p:cTn id="62" dur="500"/>
                                        <p:tgtEl>
                                          <p:spTgt spid="387"/>
                                        </p:tgtEl>
                                      </p:cBhvr>
                                    </p:animEffect>
                                  </p:childTnLst>
                                </p:cTn>
                              </p:par>
                              <p:par>
                                <p:cTn id="63" presetID="1" presetClass="entr" presetSubtype="0" fill="hold" nodeType="withEffect">
                                  <p:stCondLst>
                                    <p:cond delay="0"/>
                                  </p:stCondLst>
                                  <p:childTnLst>
                                    <p:set>
                                      <p:cBhvr>
                                        <p:cTn id="64" dur="1" fill="hold">
                                          <p:stCondLst>
                                            <p:cond delay="0"/>
                                          </p:stCondLst>
                                        </p:cTn>
                                        <p:tgtEl>
                                          <p:spTgt spid="3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
          <p:cNvSpPr txBox="1">
            <a:spLocks noGrp="1"/>
          </p:cNvSpPr>
          <p:nvPr>
            <p:ph type="title"/>
          </p:nvPr>
        </p:nvSpPr>
        <p:spPr>
          <a:xfrm>
            <a:off x="0" y="185848"/>
            <a:ext cx="3712880"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Bist du Alman?</a:t>
            </a:r>
            <a:endParaRPr/>
          </a:p>
        </p:txBody>
      </p:sp>
      <p:sp>
        <p:nvSpPr>
          <p:cNvPr id="397" name="Google Shape;397;p7"/>
          <p:cNvSpPr txBox="1">
            <a:spLocks noGrp="1"/>
          </p:cNvSpPr>
          <p:nvPr>
            <p:ph type="body" idx="1"/>
          </p:nvPr>
        </p:nvSpPr>
        <p:spPr>
          <a:xfrm>
            <a:off x="677863" y="2329479"/>
            <a:ext cx="11514137" cy="404391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Clr>
                <a:srgbClr val="000000"/>
              </a:buClr>
              <a:buSzPct val="100000"/>
              <a:buNone/>
            </a:pPr>
            <a:r>
              <a:rPr lang="en-GB" b="0" i="0" u="none" strike="noStrike">
                <a:solidFill>
                  <a:srgbClr val="000000"/>
                </a:solidFill>
                <a:latin typeface="Century Gothic"/>
                <a:ea typeface="Century Gothic"/>
                <a:cs typeface="Century Gothic"/>
                <a:sym typeface="Century Gothic"/>
              </a:rPr>
              <a:t>Alman ist ein türkisches Wort</a:t>
            </a:r>
            <a:r>
              <a:rPr lang="en-GB" b="1" i="0" u="none" strike="noStrike">
                <a:solidFill>
                  <a:srgbClr val="000000"/>
                </a:solidFill>
                <a:latin typeface="Century Gothic"/>
                <a:ea typeface="Century Gothic"/>
                <a:cs typeface="Century Gothic"/>
                <a:sym typeface="Century Gothic"/>
              </a:rPr>
              <a:t>, </a:t>
            </a:r>
            <a:r>
              <a:rPr lang="en-GB" i="0" u="none" strike="noStrike">
                <a:solidFill>
                  <a:srgbClr val="000000"/>
                </a:solidFill>
                <a:latin typeface="Century Gothic"/>
                <a:ea typeface="Century Gothic"/>
                <a:cs typeface="Century Gothic"/>
                <a:sym typeface="Century Gothic"/>
              </a:rPr>
              <a:t>das</a:t>
            </a:r>
            <a:r>
              <a:rPr lang="en-GB" b="1" i="0" u="none" strike="noStrike">
                <a:solidFill>
                  <a:srgbClr val="000000"/>
                </a:solidFill>
                <a:latin typeface="Century Gothic"/>
                <a:ea typeface="Century Gothic"/>
                <a:cs typeface="Century Gothic"/>
                <a:sym typeface="Century Gothic"/>
              </a:rPr>
              <a:t> </a:t>
            </a:r>
            <a:r>
              <a:rPr lang="en-GB" b="0" i="0" u="none" strike="noStrike">
                <a:solidFill>
                  <a:srgbClr val="000000"/>
                </a:solidFill>
                <a:latin typeface="Century Gothic"/>
                <a:ea typeface="Century Gothic"/>
                <a:cs typeface="Century Gothic"/>
                <a:sym typeface="Century Gothic"/>
              </a:rPr>
              <a:t>"Deutscher" bedeutet. Jetzt hat es aber eine andere Bedeutung </a:t>
            </a:r>
            <a:r>
              <a:rPr lang="en-GB" b="0" i="0" strike="noStrike">
                <a:solidFill>
                  <a:srgbClr val="000000"/>
                </a:solidFill>
                <a:latin typeface="Century Gothic"/>
                <a:ea typeface="Century Gothic"/>
                <a:cs typeface="Century Gothic"/>
                <a:sym typeface="Century Gothic"/>
              </a:rPr>
              <a:t>bekommen, </a:t>
            </a:r>
            <a:r>
              <a:rPr lang="en-GB" b="0" i="0" u="none" strike="noStrike">
                <a:solidFill>
                  <a:srgbClr val="000000"/>
                </a:solidFill>
                <a:latin typeface="Century Gothic"/>
                <a:ea typeface="Century Gothic"/>
                <a:cs typeface="Century Gothic"/>
                <a:sym typeface="Century Gothic"/>
              </a:rPr>
              <a:t>die man gerne in Memes auf sozialen Medien benutzt. Hier bedeutet Alman eine Person, meist ein Vater, der deutscher als deutsch ist! </a:t>
            </a:r>
            <a:r>
              <a:rPr lang="en-GB" b="0" i="0" strike="noStrike">
                <a:solidFill>
                  <a:srgbClr val="000000"/>
                </a:solidFill>
                <a:latin typeface="Century Gothic"/>
                <a:ea typeface="Century Gothic"/>
                <a:cs typeface="Century Gothic"/>
                <a:sym typeface="Century Gothic"/>
              </a:rPr>
              <a:t>Also jemand, </a:t>
            </a:r>
            <a:r>
              <a:rPr lang="en-GB" b="0" i="0" u="none" strike="noStrike">
                <a:solidFill>
                  <a:srgbClr val="000000"/>
                </a:solidFill>
                <a:latin typeface="Century Gothic"/>
                <a:ea typeface="Century Gothic"/>
                <a:cs typeface="Century Gothic"/>
                <a:sym typeface="Century Gothic"/>
              </a:rPr>
              <a:t>der langweilige Geschichten erzählt. </a:t>
            </a:r>
            <a:r>
              <a:rPr lang="en-GB" b="0" i="0" strike="noStrike">
                <a:solidFill>
                  <a:srgbClr val="000000"/>
                </a:solidFill>
                <a:latin typeface="Century Gothic"/>
                <a:ea typeface="Century Gothic"/>
                <a:cs typeface="Century Gothic"/>
                <a:sym typeface="Century Gothic"/>
              </a:rPr>
              <a:t>Oder jemand</a:t>
            </a:r>
            <a:r>
              <a:rPr lang="en-GB" b="0" i="0" u="none" strike="noStrike">
                <a:solidFill>
                  <a:srgbClr val="000000"/>
                </a:solidFill>
                <a:latin typeface="Century Gothic"/>
                <a:ea typeface="Century Gothic"/>
                <a:cs typeface="Century Gothic"/>
                <a:sym typeface="Century Gothic"/>
              </a:rPr>
              <a:t>, der sich langweilig anzieht. Oft auch eine Person, die die Humor in Deutschland lustig findet, die </a:t>
            </a:r>
            <a:r>
              <a:rPr lang="en-GB">
                <a:solidFill>
                  <a:srgbClr val="000000"/>
                </a:solidFill>
                <a:latin typeface="Century Gothic"/>
                <a:ea typeface="Century Gothic"/>
                <a:cs typeface="Century Gothic"/>
                <a:sym typeface="Century Gothic"/>
              </a:rPr>
              <a:t>nationale</a:t>
            </a:r>
            <a:r>
              <a:rPr lang="en-GB" b="0" i="0" u="none" strike="noStrike">
                <a:solidFill>
                  <a:srgbClr val="000000"/>
                </a:solidFill>
                <a:latin typeface="Century Gothic"/>
                <a:ea typeface="Century Gothic"/>
                <a:cs typeface="Century Gothic"/>
                <a:sym typeface="Century Gothic"/>
              </a:rPr>
              <a:t>s Essen wie Wurst mag, und die gern deutsche Musik hört. Alman Memes ist ein Instagram Account</a:t>
            </a:r>
            <a:r>
              <a:rPr lang="en-GB">
                <a:solidFill>
                  <a:srgbClr val="000000"/>
                </a:solidFill>
                <a:latin typeface="Century Gothic"/>
                <a:ea typeface="Century Gothic"/>
                <a:cs typeface="Century Gothic"/>
                <a:sym typeface="Century Gothic"/>
              </a:rPr>
              <a:t>: ungefähr </a:t>
            </a:r>
            <a:r>
              <a:rPr lang="en-GB" b="0" i="0" u="none" strike="noStrike">
                <a:solidFill>
                  <a:srgbClr val="000000"/>
                </a:solidFill>
                <a:latin typeface="Century Gothic"/>
                <a:ea typeface="Century Gothic"/>
                <a:cs typeface="Century Gothic"/>
                <a:sym typeface="Century Gothic"/>
              </a:rPr>
              <a:t>629.000 meist junge Menschen mögen ihn. Besonders beliebt sind Memes über Männer, die Kinder haben. Sie meinen, dass sie viel Humor haben, der sehr lustig ist. Die Kinder finden diesen Humor, der typisch deutsch ist, aber dann gar nicht lustig! Und du, wie ist dein Humor – hast du Humor, der britisch, deutsch, oder vielleicht ganz anders ist?</a:t>
            </a:r>
            <a:endParaRPr b="0">
              <a:latin typeface="Century Gothic"/>
              <a:ea typeface="Century Gothic"/>
              <a:cs typeface="Century Gothic"/>
              <a:sym typeface="Century Gothic"/>
            </a:endParaRPr>
          </a:p>
          <a:p>
            <a:pPr marL="0" lvl="0" indent="0" algn="l" rtl="0">
              <a:lnSpc>
                <a:spcPct val="90000"/>
              </a:lnSpc>
              <a:spcBef>
                <a:spcPts val="1800"/>
              </a:spcBef>
              <a:spcAft>
                <a:spcPts val="0"/>
              </a:spcAft>
              <a:buClr>
                <a:srgbClr val="525050"/>
              </a:buClr>
              <a:buSzPct val="100000"/>
              <a:buNone/>
            </a:pPr>
            <a:endParaRPr/>
          </a:p>
        </p:txBody>
      </p:sp>
      <p:sp>
        <p:nvSpPr>
          <p:cNvPr id="398" name="Google Shape;398;p7"/>
          <p:cNvSpPr txBox="1"/>
          <p:nvPr/>
        </p:nvSpPr>
        <p:spPr>
          <a:xfrm>
            <a:off x="4014716" y="177507"/>
            <a:ext cx="4162567" cy="1015663"/>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Alman – German (Turkish word) </a:t>
            </a:r>
            <a:endParaRPr/>
          </a:p>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sozial – social </a:t>
            </a:r>
            <a:endParaRPr/>
          </a:p>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türkisch – Turkish (adjective) </a:t>
            </a:r>
            <a:endParaRPr sz="1600" b="0" i="0" u="none" strike="noStrike" cap="none">
              <a:solidFill>
                <a:schemeClr val="accent6"/>
              </a:solidFill>
              <a:latin typeface="Century Gothic"/>
              <a:ea typeface="Century Gothic"/>
              <a:cs typeface="Century Gothic"/>
              <a:sym typeface="Century Gothic"/>
            </a:endParaRPr>
          </a:p>
        </p:txBody>
      </p:sp>
      <p:sp>
        <p:nvSpPr>
          <p:cNvPr id="399" name="Google Shape;399;p7"/>
          <p:cNvSpPr/>
          <p:nvPr/>
        </p:nvSpPr>
        <p:spPr>
          <a:xfrm>
            <a:off x="7634770" y="1063654"/>
            <a:ext cx="4273819" cy="1015663"/>
          </a:xfrm>
          <a:prstGeom prst="wedgeRoundRectCallout">
            <a:avLst>
              <a:gd name="adj1" fmla="val -33146"/>
              <a:gd name="adj2" fmla="val 66838"/>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Remember - </a:t>
            </a:r>
            <a:r>
              <a:rPr lang="en-GB" sz="2000" b="1" i="0" u="none" strike="noStrike" cap="none">
                <a:solidFill>
                  <a:srgbClr val="3D3C3C"/>
                </a:solidFill>
                <a:latin typeface="Century Gothic"/>
                <a:ea typeface="Century Gothic"/>
                <a:cs typeface="Century Gothic"/>
                <a:sym typeface="Century Gothic"/>
              </a:rPr>
              <a:t>gern</a:t>
            </a:r>
            <a:r>
              <a:rPr lang="en-GB" sz="2000">
                <a:solidFill>
                  <a:srgbClr val="3D3C3C"/>
                </a:solidFill>
                <a:latin typeface="Century Gothic"/>
                <a:ea typeface="Century Gothic"/>
                <a:cs typeface="Century Gothic"/>
                <a:sym typeface="Century Gothic"/>
              </a:rPr>
              <a:t>, </a:t>
            </a:r>
            <a:r>
              <a:rPr lang="en-GB" sz="2000" b="1" i="0" u="none" strike="noStrike" cap="none">
                <a:solidFill>
                  <a:srgbClr val="3D3C3C"/>
                </a:solidFill>
                <a:latin typeface="Century Gothic"/>
                <a:ea typeface="Century Gothic"/>
                <a:cs typeface="Century Gothic"/>
                <a:sym typeface="Century Gothic"/>
              </a:rPr>
              <a:t>gerne</a:t>
            </a:r>
            <a:r>
              <a:rPr lang="en-GB" sz="2000" b="0" i="0" u="none" strike="noStrike" cap="none">
                <a:solidFill>
                  <a:srgbClr val="3D3C3C"/>
                </a:solidFill>
                <a:latin typeface="Century Gothic"/>
                <a:ea typeface="Century Gothic"/>
                <a:cs typeface="Century Gothic"/>
                <a:sym typeface="Century Gothic"/>
              </a:rPr>
              <a:t> means ‘gladly’, and when used with a verb means ‘like to’.</a:t>
            </a:r>
            <a:endParaRPr sz="2000" b="0" i="0" u="none" strike="noStrike" cap="none">
              <a:solidFill>
                <a:srgbClr val="3D3C3C"/>
              </a:solidFill>
              <a:latin typeface="Century Gothic"/>
              <a:ea typeface="Century Gothic"/>
              <a:cs typeface="Century Gothic"/>
              <a:sym typeface="Century Gothic"/>
            </a:endParaRPr>
          </a:p>
        </p:txBody>
      </p:sp>
      <p:sp>
        <p:nvSpPr>
          <p:cNvPr id="400" name="Google Shape;400;p7"/>
          <p:cNvSpPr/>
          <p:nvPr/>
        </p:nvSpPr>
        <p:spPr>
          <a:xfrm>
            <a:off x="11134622" y="89983"/>
            <a:ext cx="950698"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pic>
        <p:nvPicPr>
          <p:cNvPr id="401" name="Google Shape;401;p7" descr="Gráficos vectoriales gratis de Whatsapp"/>
          <p:cNvPicPr preferRelativeResize="0"/>
          <p:nvPr/>
        </p:nvPicPr>
        <p:blipFill rotWithShape="1">
          <a:blip r:embed="rId4">
            <a:alphaModFix/>
          </a:blip>
          <a:srcRect b="68642"/>
          <a:stretch/>
        </p:blipFill>
        <p:spPr>
          <a:xfrm>
            <a:off x="119319" y="961694"/>
            <a:ext cx="3744479" cy="1367785"/>
          </a:xfrm>
          <a:prstGeom prst="rect">
            <a:avLst/>
          </a:prstGeom>
          <a:noFill/>
          <a:ln>
            <a:noFill/>
          </a:ln>
        </p:spPr>
      </p:pic>
      <p:sp>
        <p:nvSpPr>
          <p:cNvPr id="402" name="Google Shape;402;p7"/>
          <p:cNvSpPr/>
          <p:nvPr/>
        </p:nvSpPr>
        <p:spPr>
          <a:xfrm>
            <a:off x="119319" y="1603325"/>
            <a:ext cx="3744479" cy="726154"/>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3" name="Google Shape;403;p7"/>
          <p:cNvSpPr/>
          <p:nvPr/>
        </p:nvSpPr>
        <p:spPr>
          <a:xfrm>
            <a:off x="119319" y="1702755"/>
            <a:ext cx="3717921" cy="435824"/>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lt1"/>
                </a:solidFill>
                <a:latin typeface="Century Gothic"/>
                <a:ea typeface="Century Gothic"/>
                <a:cs typeface="Century Gothic"/>
                <a:sym typeface="Century Gothic"/>
              </a:rPr>
              <a:t>Hier ist etwas über Alman! x</a:t>
            </a:r>
            <a:endParaRPr sz="2000">
              <a:solidFill>
                <a:schemeClr val="lt1"/>
              </a:solidFill>
              <a:latin typeface="Century Gothic"/>
              <a:ea typeface="Century Gothic"/>
              <a:cs typeface="Century Gothic"/>
              <a:sym typeface="Century Gothic"/>
            </a:endParaRPr>
          </a:p>
        </p:txBody>
      </p:sp>
      <p:grpSp>
        <p:nvGrpSpPr>
          <p:cNvPr id="404" name="Google Shape;404;p7"/>
          <p:cNvGrpSpPr/>
          <p:nvPr/>
        </p:nvGrpSpPr>
        <p:grpSpPr>
          <a:xfrm>
            <a:off x="3405192" y="1753204"/>
            <a:ext cx="353028" cy="334926"/>
            <a:chOff x="-657569" y="2518042"/>
            <a:chExt cx="353028" cy="334926"/>
          </a:xfrm>
        </p:grpSpPr>
        <p:sp>
          <p:nvSpPr>
            <p:cNvPr id="405" name="Google Shape;405;p7"/>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406" name="Google Shape;406;p7"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sp>
        <p:nvSpPr>
          <p:cNvPr id="407" name="Google Shape;407;p7"/>
          <p:cNvSpPr/>
          <p:nvPr/>
        </p:nvSpPr>
        <p:spPr>
          <a:xfrm>
            <a:off x="4712677" y="2329479"/>
            <a:ext cx="527538"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8" name="Google Shape;408;p7"/>
          <p:cNvSpPr/>
          <p:nvPr/>
        </p:nvSpPr>
        <p:spPr>
          <a:xfrm>
            <a:off x="4712677" y="2329479"/>
            <a:ext cx="3464606"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9" name="Google Shape;409;p7"/>
          <p:cNvSpPr/>
          <p:nvPr/>
        </p:nvSpPr>
        <p:spPr>
          <a:xfrm>
            <a:off x="4987731" y="2703436"/>
            <a:ext cx="643187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0" name="Google Shape;410;p7"/>
          <p:cNvSpPr/>
          <p:nvPr/>
        </p:nvSpPr>
        <p:spPr>
          <a:xfrm>
            <a:off x="542281" y="3014268"/>
            <a:ext cx="1328083"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1" name="Google Shape;411;p7"/>
          <p:cNvSpPr/>
          <p:nvPr/>
        </p:nvSpPr>
        <p:spPr>
          <a:xfrm>
            <a:off x="8727394" y="3029301"/>
            <a:ext cx="2692214"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2" name="Google Shape;412;p7"/>
          <p:cNvSpPr/>
          <p:nvPr/>
        </p:nvSpPr>
        <p:spPr>
          <a:xfrm>
            <a:off x="528357" y="3367679"/>
            <a:ext cx="1840770"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3" name="Google Shape;413;p7"/>
          <p:cNvSpPr/>
          <p:nvPr/>
        </p:nvSpPr>
        <p:spPr>
          <a:xfrm>
            <a:off x="11134622" y="3355166"/>
            <a:ext cx="77396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4" name="Google Shape;414;p7"/>
          <p:cNvSpPr/>
          <p:nvPr/>
        </p:nvSpPr>
        <p:spPr>
          <a:xfrm>
            <a:off x="542280" y="3719640"/>
            <a:ext cx="3294959"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5" name="Google Shape;415;p7"/>
          <p:cNvSpPr/>
          <p:nvPr/>
        </p:nvSpPr>
        <p:spPr>
          <a:xfrm>
            <a:off x="6916622" y="3687999"/>
            <a:ext cx="499196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6" name="Google Shape;416;p7"/>
          <p:cNvSpPr/>
          <p:nvPr/>
        </p:nvSpPr>
        <p:spPr>
          <a:xfrm>
            <a:off x="542280" y="4050819"/>
            <a:ext cx="1068312"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7" name="Google Shape;417;p7"/>
          <p:cNvSpPr/>
          <p:nvPr/>
        </p:nvSpPr>
        <p:spPr>
          <a:xfrm>
            <a:off x="1715002" y="4051670"/>
            <a:ext cx="4918210"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8" name="Google Shape;418;p7"/>
          <p:cNvSpPr/>
          <p:nvPr/>
        </p:nvSpPr>
        <p:spPr>
          <a:xfrm>
            <a:off x="7191756" y="4032192"/>
            <a:ext cx="4716833"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9" name="Google Shape;419;p7"/>
          <p:cNvSpPr/>
          <p:nvPr/>
        </p:nvSpPr>
        <p:spPr>
          <a:xfrm>
            <a:off x="8414420" y="4692450"/>
            <a:ext cx="2496035"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0" name="Google Shape;420;p7"/>
          <p:cNvSpPr/>
          <p:nvPr/>
        </p:nvSpPr>
        <p:spPr>
          <a:xfrm>
            <a:off x="5501502" y="5039237"/>
            <a:ext cx="2395589"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1" name="Google Shape;421;p7"/>
          <p:cNvSpPr/>
          <p:nvPr/>
        </p:nvSpPr>
        <p:spPr>
          <a:xfrm>
            <a:off x="1715002" y="5383357"/>
            <a:ext cx="318950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2" name="Google Shape;422;p7"/>
          <p:cNvSpPr/>
          <p:nvPr/>
        </p:nvSpPr>
        <p:spPr>
          <a:xfrm>
            <a:off x="3992197" y="5703120"/>
            <a:ext cx="7142425"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3" name="Google Shape;423;p7"/>
          <p:cNvSpPr/>
          <p:nvPr/>
        </p:nvSpPr>
        <p:spPr>
          <a:xfrm>
            <a:off x="4174107" y="3343806"/>
            <a:ext cx="499196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5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5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gtEl>
                                        <p:attrNameLst>
                                          <p:attrName>style.visibility</p:attrName>
                                        </p:attrNameLst>
                                      </p:cBhvr>
                                      <p:to>
                                        <p:strVal val="visible"/>
                                      </p:to>
                                    </p:set>
                                    <p:animEffect transition="in" filter="fade">
                                      <p:cBhvr>
                                        <p:cTn id="17" dur="500"/>
                                        <p:tgtEl>
                                          <p:spTgt spid="409"/>
                                        </p:tgtEl>
                                      </p:cBhvr>
                                    </p:animEffect>
                                  </p:childTnLst>
                                </p:cTn>
                              </p:par>
                              <p:par>
                                <p:cTn id="18" presetID="10" presetClass="entr" presetSubtype="0" fill="hold" nodeType="withEffect">
                                  <p:stCondLst>
                                    <p:cond delay="0"/>
                                  </p:stCondLst>
                                  <p:childTnLst>
                                    <p:set>
                                      <p:cBhvr>
                                        <p:cTn id="19" dur="1" fill="hold">
                                          <p:stCondLst>
                                            <p:cond delay="0"/>
                                          </p:stCondLst>
                                        </p:cTn>
                                        <p:tgtEl>
                                          <p:spTgt spid="410"/>
                                        </p:tgtEl>
                                        <p:attrNameLst>
                                          <p:attrName>style.visibility</p:attrName>
                                        </p:attrNameLst>
                                      </p:cBhvr>
                                      <p:to>
                                        <p:strVal val="visible"/>
                                      </p:to>
                                    </p:set>
                                    <p:animEffect transition="in" filter="fade">
                                      <p:cBhvr>
                                        <p:cTn id="20" dur="500"/>
                                        <p:tgtEl>
                                          <p:spTgt spid="4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1"/>
                                        </p:tgtEl>
                                        <p:attrNameLst>
                                          <p:attrName>style.visibility</p:attrName>
                                        </p:attrNameLst>
                                      </p:cBhvr>
                                      <p:to>
                                        <p:strVal val="visible"/>
                                      </p:to>
                                    </p:set>
                                    <p:animEffect transition="in" filter="fade">
                                      <p:cBhvr>
                                        <p:cTn id="25" dur="500"/>
                                        <p:tgtEl>
                                          <p:spTgt spid="411"/>
                                        </p:tgtEl>
                                      </p:cBhvr>
                                    </p:animEffect>
                                  </p:childTnLst>
                                </p:cTn>
                              </p:par>
                              <p:par>
                                <p:cTn id="26" presetID="10" presetClass="entr" presetSubtype="0" fill="hold" nodeType="withEffect">
                                  <p:stCondLst>
                                    <p:cond delay="0"/>
                                  </p:stCondLst>
                                  <p:childTnLst>
                                    <p:set>
                                      <p:cBhvr>
                                        <p:cTn id="27" dur="1" fill="hold">
                                          <p:stCondLst>
                                            <p:cond delay="0"/>
                                          </p:stCondLst>
                                        </p:cTn>
                                        <p:tgtEl>
                                          <p:spTgt spid="412"/>
                                        </p:tgtEl>
                                        <p:attrNameLst>
                                          <p:attrName>style.visibility</p:attrName>
                                        </p:attrNameLst>
                                      </p:cBhvr>
                                      <p:to>
                                        <p:strVal val="visible"/>
                                      </p:to>
                                    </p:set>
                                    <p:animEffect transition="in" filter="fade">
                                      <p:cBhvr>
                                        <p:cTn id="28" dur="500"/>
                                        <p:tgtEl>
                                          <p:spTgt spid="4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23"/>
                                        </p:tgtEl>
                                        <p:attrNameLst>
                                          <p:attrName>style.visibility</p:attrName>
                                        </p:attrNameLst>
                                      </p:cBhvr>
                                      <p:to>
                                        <p:strVal val="visible"/>
                                      </p:to>
                                    </p:set>
                                    <p:animEffect transition="in" filter="fade">
                                      <p:cBhvr>
                                        <p:cTn id="33" dur="500"/>
                                        <p:tgtEl>
                                          <p:spTgt spid="4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3"/>
                                        </p:tgtEl>
                                        <p:attrNameLst>
                                          <p:attrName>style.visibility</p:attrName>
                                        </p:attrNameLst>
                                      </p:cBhvr>
                                      <p:to>
                                        <p:strVal val="visible"/>
                                      </p:to>
                                    </p:set>
                                    <p:animEffect transition="in" filter="fade">
                                      <p:cBhvr>
                                        <p:cTn id="38" dur="500"/>
                                        <p:tgtEl>
                                          <p:spTgt spid="413"/>
                                        </p:tgtEl>
                                      </p:cBhvr>
                                    </p:animEffect>
                                  </p:childTnLst>
                                </p:cTn>
                              </p:par>
                              <p:par>
                                <p:cTn id="39" presetID="10" presetClass="entr" presetSubtype="0" fill="hold" nodeType="withEffect">
                                  <p:stCondLst>
                                    <p:cond delay="0"/>
                                  </p:stCondLst>
                                  <p:childTnLst>
                                    <p:set>
                                      <p:cBhvr>
                                        <p:cTn id="40" dur="1" fill="hold">
                                          <p:stCondLst>
                                            <p:cond delay="0"/>
                                          </p:stCondLst>
                                        </p:cTn>
                                        <p:tgtEl>
                                          <p:spTgt spid="414"/>
                                        </p:tgtEl>
                                        <p:attrNameLst>
                                          <p:attrName>style.visibility</p:attrName>
                                        </p:attrNameLst>
                                      </p:cBhvr>
                                      <p:to>
                                        <p:strVal val="visible"/>
                                      </p:to>
                                    </p:set>
                                    <p:animEffect transition="in" filter="fade">
                                      <p:cBhvr>
                                        <p:cTn id="41" dur="500"/>
                                        <p:tgtEl>
                                          <p:spTgt spid="4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15"/>
                                        </p:tgtEl>
                                        <p:attrNameLst>
                                          <p:attrName>style.visibility</p:attrName>
                                        </p:attrNameLst>
                                      </p:cBhvr>
                                      <p:to>
                                        <p:strVal val="visible"/>
                                      </p:to>
                                    </p:set>
                                    <p:animEffect transition="in" filter="fade">
                                      <p:cBhvr>
                                        <p:cTn id="46" dur="500"/>
                                        <p:tgtEl>
                                          <p:spTgt spid="415"/>
                                        </p:tgtEl>
                                      </p:cBhvr>
                                    </p:animEffect>
                                  </p:childTnLst>
                                </p:cTn>
                              </p:par>
                              <p:par>
                                <p:cTn id="47" presetID="10" presetClass="entr" presetSubtype="0" fill="hold" nodeType="withEffect">
                                  <p:stCondLst>
                                    <p:cond delay="0"/>
                                  </p:stCondLst>
                                  <p:childTnLst>
                                    <p:set>
                                      <p:cBhvr>
                                        <p:cTn id="48" dur="1" fill="hold">
                                          <p:stCondLst>
                                            <p:cond delay="0"/>
                                          </p:stCondLst>
                                        </p:cTn>
                                        <p:tgtEl>
                                          <p:spTgt spid="416"/>
                                        </p:tgtEl>
                                        <p:attrNameLst>
                                          <p:attrName>style.visibility</p:attrName>
                                        </p:attrNameLst>
                                      </p:cBhvr>
                                      <p:to>
                                        <p:strVal val="visible"/>
                                      </p:to>
                                    </p:set>
                                    <p:animEffect transition="in" filter="fade">
                                      <p:cBhvr>
                                        <p:cTn id="49" dur="500"/>
                                        <p:tgtEl>
                                          <p:spTgt spid="4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17"/>
                                        </p:tgtEl>
                                        <p:attrNameLst>
                                          <p:attrName>style.visibility</p:attrName>
                                        </p:attrNameLst>
                                      </p:cBhvr>
                                      <p:to>
                                        <p:strVal val="visible"/>
                                      </p:to>
                                    </p:set>
                                    <p:animEffect transition="in" filter="fade">
                                      <p:cBhvr>
                                        <p:cTn id="54" dur="500"/>
                                        <p:tgtEl>
                                          <p:spTgt spid="4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18"/>
                                        </p:tgtEl>
                                        <p:attrNameLst>
                                          <p:attrName>style.visibility</p:attrName>
                                        </p:attrNameLst>
                                      </p:cBhvr>
                                      <p:to>
                                        <p:strVal val="visible"/>
                                      </p:to>
                                    </p:set>
                                    <p:animEffect transition="in" filter="fade">
                                      <p:cBhvr>
                                        <p:cTn id="59" dur="500"/>
                                        <p:tgtEl>
                                          <p:spTgt spid="4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9"/>
                                        </p:tgtEl>
                                        <p:attrNameLst>
                                          <p:attrName>style.visibility</p:attrName>
                                        </p:attrNameLst>
                                      </p:cBhvr>
                                      <p:to>
                                        <p:strVal val="visible"/>
                                      </p:to>
                                    </p:set>
                                    <p:animEffect transition="in" filter="fade">
                                      <p:cBhvr>
                                        <p:cTn id="64" dur="500"/>
                                        <p:tgtEl>
                                          <p:spTgt spid="4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20"/>
                                        </p:tgtEl>
                                        <p:attrNameLst>
                                          <p:attrName>style.visibility</p:attrName>
                                        </p:attrNameLst>
                                      </p:cBhvr>
                                      <p:to>
                                        <p:strVal val="visible"/>
                                      </p:to>
                                    </p:set>
                                    <p:animEffect transition="in" filter="fade">
                                      <p:cBhvr>
                                        <p:cTn id="69" dur="500"/>
                                        <p:tgtEl>
                                          <p:spTgt spid="4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21"/>
                                        </p:tgtEl>
                                        <p:attrNameLst>
                                          <p:attrName>style.visibility</p:attrName>
                                        </p:attrNameLst>
                                      </p:cBhvr>
                                      <p:to>
                                        <p:strVal val="visible"/>
                                      </p:to>
                                    </p:set>
                                    <p:animEffect transition="in" filter="fade">
                                      <p:cBhvr>
                                        <p:cTn id="74" dur="500"/>
                                        <p:tgtEl>
                                          <p:spTgt spid="4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22"/>
                                        </p:tgtEl>
                                        <p:attrNameLst>
                                          <p:attrName>style.visibility</p:attrName>
                                        </p:attrNameLst>
                                      </p:cBhvr>
                                      <p:to>
                                        <p:strVal val="visible"/>
                                      </p:to>
                                    </p:set>
                                    <p:animEffect transition="in" filter="fade">
                                      <p:cBhvr>
                                        <p:cTn id="79"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8"/>
          <p:cNvSpPr txBox="1">
            <a:spLocks noGrp="1"/>
          </p:cNvSpPr>
          <p:nvPr>
            <p:ph type="title"/>
          </p:nvPr>
        </p:nvSpPr>
        <p:spPr>
          <a:xfrm>
            <a:off x="0" y="185848"/>
            <a:ext cx="3712880"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Bist du Alman?</a:t>
            </a:r>
            <a:endParaRPr/>
          </a:p>
        </p:txBody>
      </p:sp>
      <p:sp>
        <p:nvSpPr>
          <p:cNvPr id="430" name="Google Shape;430;p8"/>
          <p:cNvSpPr txBox="1"/>
          <p:nvPr/>
        </p:nvSpPr>
        <p:spPr>
          <a:xfrm>
            <a:off x="4014716" y="177507"/>
            <a:ext cx="4162567" cy="1015663"/>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Alman – German (Turkish word) </a:t>
            </a:r>
            <a:endParaRPr/>
          </a:p>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sozial – social </a:t>
            </a:r>
            <a:endParaRPr/>
          </a:p>
          <a:p>
            <a:pPr marL="0" marR="0" lvl="0" indent="0" algn="l" rtl="0">
              <a:lnSpc>
                <a:spcPct val="100000"/>
              </a:lnSpc>
              <a:spcBef>
                <a:spcPts val="0"/>
              </a:spcBef>
              <a:spcAft>
                <a:spcPts val="0"/>
              </a:spcAft>
              <a:buClr>
                <a:schemeClr val="accent6"/>
              </a:buClr>
              <a:buSzPts val="2000"/>
              <a:buFont typeface="Century Gothic"/>
              <a:buNone/>
            </a:pPr>
            <a:r>
              <a:rPr lang="en-GB" sz="2000" b="0" i="0" u="none" strike="noStrike" cap="none">
                <a:solidFill>
                  <a:schemeClr val="accent6"/>
                </a:solidFill>
                <a:latin typeface="Century Gothic"/>
                <a:ea typeface="Century Gothic"/>
                <a:cs typeface="Century Gothic"/>
                <a:sym typeface="Century Gothic"/>
              </a:rPr>
              <a:t>türkisch – Turkish (adjective) </a:t>
            </a:r>
            <a:endParaRPr sz="1600" b="0" i="0" u="none" strike="noStrike" cap="none">
              <a:solidFill>
                <a:schemeClr val="accent6"/>
              </a:solidFill>
              <a:latin typeface="Century Gothic"/>
              <a:ea typeface="Century Gothic"/>
              <a:cs typeface="Century Gothic"/>
              <a:sym typeface="Century Gothic"/>
            </a:endParaRPr>
          </a:p>
        </p:txBody>
      </p:sp>
      <p:sp>
        <p:nvSpPr>
          <p:cNvPr id="431" name="Google Shape;431;p8"/>
          <p:cNvSpPr/>
          <p:nvPr/>
        </p:nvSpPr>
        <p:spPr>
          <a:xfrm>
            <a:off x="7634770" y="1063654"/>
            <a:ext cx="4273819" cy="1015663"/>
          </a:xfrm>
          <a:prstGeom prst="wedgeRoundRectCallout">
            <a:avLst>
              <a:gd name="adj1" fmla="val -35952"/>
              <a:gd name="adj2" fmla="val 78645"/>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Remember - </a:t>
            </a:r>
            <a:r>
              <a:rPr lang="en-GB" sz="2000" b="1" i="0" u="none" strike="noStrike" cap="none">
                <a:solidFill>
                  <a:srgbClr val="3D3C3C"/>
                </a:solidFill>
                <a:latin typeface="Century Gothic"/>
                <a:ea typeface="Century Gothic"/>
                <a:cs typeface="Century Gothic"/>
                <a:sym typeface="Century Gothic"/>
              </a:rPr>
              <a:t>gern</a:t>
            </a:r>
            <a:r>
              <a:rPr lang="en-GB" sz="2000">
                <a:solidFill>
                  <a:srgbClr val="3D3C3C"/>
                </a:solidFill>
                <a:latin typeface="Century Gothic"/>
                <a:ea typeface="Century Gothic"/>
                <a:cs typeface="Century Gothic"/>
                <a:sym typeface="Century Gothic"/>
              </a:rPr>
              <a:t>, </a:t>
            </a:r>
            <a:r>
              <a:rPr lang="en-GB" sz="2000" b="1" i="0" u="none" strike="noStrike" cap="none">
                <a:solidFill>
                  <a:srgbClr val="3D3C3C"/>
                </a:solidFill>
                <a:latin typeface="Century Gothic"/>
                <a:ea typeface="Century Gothic"/>
                <a:cs typeface="Century Gothic"/>
                <a:sym typeface="Century Gothic"/>
              </a:rPr>
              <a:t>gerne</a:t>
            </a:r>
            <a:r>
              <a:rPr lang="en-GB" sz="2000" b="0" i="0" u="none" strike="noStrike" cap="none">
                <a:solidFill>
                  <a:srgbClr val="3D3C3C"/>
                </a:solidFill>
                <a:latin typeface="Century Gothic"/>
                <a:ea typeface="Century Gothic"/>
                <a:cs typeface="Century Gothic"/>
                <a:sym typeface="Century Gothic"/>
              </a:rPr>
              <a:t> means ‘gladly’, and when used with a verb means ‘like to’.</a:t>
            </a:r>
            <a:endParaRPr sz="2000" b="0" i="0" u="none" strike="noStrike" cap="none">
              <a:solidFill>
                <a:srgbClr val="3D3C3C"/>
              </a:solidFill>
              <a:latin typeface="Century Gothic"/>
              <a:ea typeface="Century Gothic"/>
              <a:cs typeface="Century Gothic"/>
              <a:sym typeface="Century Gothic"/>
            </a:endParaRPr>
          </a:p>
        </p:txBody>
      </p:sp>
      <p:sp>
        <p:nvSpPr>
          <p:cNvPr id="432" name="Google Shape;432;p8"/>
          <p:cNvSpPr/>
          <p:nvPr/>
        </p:nvSpPr>
        <p:spPr>
          <a:xfrm>
            <a:off x="11201400" y="89983"/>
            <a:ext cx="883920"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lesen</a:t>
            </a:r>
            <a:endParaRPr sz="2000" b="0" i="0" u="none" strike="noStrike" cap="none">
              <a:solidFill>
                <a:srgbClr val="3D3C3C"/>
              </a:solidFill>
              <a:latin typeface="Century Gothic"/>
              <a:ea typeface="Century Gothic"/>
              <a:cs typeface="Century Gothic"/>
              <a:sym typeface="Century Gothic"/>
            </a:endParaRPr>
          </a:p>
        </p:txBody>
      </p:sp>
      <p:pic>
        <p:nvPicPr>
          <p:cNvPr id="433" name="Google Shape;433;p8" descr="Gráficos vectoriales gratis de Whatsapp"/>
          <p:cNvPicPr preferRelativeResize="0"/>
          <p:nvPr/>
        </p:nvPicPr>
        <p:blipFill rotWithShape="1">
          <a:blip r:embed="rId4">
            <a:alphaModFix/>
          </a:blip>
          <a:srcRect b="68642"/>
          <a:stretch/>
        </p:blipFill>
        <p:spPr>
          <a:xfrm>
            <a:off x="119319" y="961694"/>
            <a:ext cx="3744479" cy="1367785"/>
          </a:xfrm>
          <a:prstGeom prst="rect">
            <a:avLst/>
          </a:prstGeom>
          <a:noFill/>
          <a:ln>
            <a:noFill/>
          </a:ln>
        </p:spPr>
      </p:pic>
      <p:sp>
        <p:nvSpPr>
          <p:cNvPr id="434" name="Google Shape;434;p8"/>
          <p:cNvSpPr/>
          <p:nvPr/>
        </p:nvSpPr>
        <p:spPr>
          <a:xfrm>
            <a:off x="119319" y="1603325"/>
            <a:ext cx="3744479" cy="726154"/>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35" name="Google Shape;435;p8"/>
          <p:cNvSpPr/>
          <p:nvPr/>
        </p:nvSpPr>
        <p:spPr>
          <a:xfrm>
            <a:off x="119319" y="1702755"/>
            <a:ext cx="3717921" cy="435824"/>
          </a:xfrm>
          <a:prstGeom prst="roundRect">
            <a:avLst>
              <a:gd name="adj" fmla="val 16667"/>
            </a:avLst>
          </a:prstGeom>
          <a:solidFill>
            <a:srgbClr val="DFE7F5"/>
          </a:solidFill>
          <a:ln w="12700" cap="flat" cmpd="sng">
            <a:solidFill>
              <a:srgbClr val="3939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a:solidFill>
                  <a:schemeClr val="lt1"/>
                </a:solidFill>
                <a:latin typeface="Century Gothic"/>
                <a:ea typeface="Century Gothic"/>
                <a:cs typeface="Century Gothic"/>
                <a:sym typeface="Century Gothic"/>
              </a:rPr>
              <a:t>Hier ist etwas über Alman! x</a:t>
            </a:r>
            <a:endParaRPr sz="2000">
              <a:solidFill>
                <a:schemeClr val="lt1"/>
              </a:solidFill>
              <a:latin typeface="Century Gothic"/>
              <a:ea typeface="Century Gothic"/>
              <a:cs typeface="Century Gothic"/>
              <a:sym typeface="Century Gothic"/>
            </a:endParaRPr>
          </a:p>
        </p:txBody>
      </p:sp>
      <p:grpSp>
        <p:nvGrpSpPr>
          <p:cNvPr id="436" name="Google Shape;436;p8"/>
          <p:cNvGrpSpPr/>
          <p:nvPr/>
        </p:nvGrpSpPr>
        <p:grpSpPr>
          <a:xfrm>
            <a:off x="3405192" y="1753204"/>
            <a:ext cx="353028" cy="334926"/>
            <a:chOff x="-657569" y="2518042"/>
            <a:chExt cx="353028" cy="334926"/>
          </a:xfrm>
        </p:grpSpPr>
        <p:sp>
          <p:nvSpPr>
            <p:cNvPr id="437" name="Google Shape;437;p8"/>
            <p:cNvSpPr/>
            <p:nvPr/>
          </p:nvSpPr>
          <p:spPr>
            <a:xfrm>
              <a:off x="-657569" y="2524447"/>
              <a:ext cx="353028" cy="328521"/>
            </a:xfrm>
            <a:prstGeom prst="ellipse">
              <a:avLst/>
            </a:prstGeom>
            <a:solidFill>
              <a:srgbClr val="50CF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pic>
          <p:nvPicPr>
            <p:cNvPr id="438" name="Google Shape;438;p8" descr="A picture containing text, vector graphics&#10;&#10;Description automatically generated"/>
            <p:cNvPicPr preferRelativeResize="0"/>
            <p:nvPr/>
          </p:nvPicPr>
          <p:blipFill rotWithShape="1">
            <a:blip r:embed="rId5">
              <a:alphaModFix/>
            </a:blip>
            <a:srcRect/>
            <a:stretch/>
          </p:blipFill>
          <p:spPr>
            <a:xfrm>
              <a:off x="-622840" y="2518042"/>
              <a:ext cx="261267" cy="296725"/>
            </a:xfrm>
            <a:prstGeom prst="rect">
              <a:avLst/>
            </a:prstGeom>
            <a:noFill/>
            <a:ln>
              <a:noFill/>
            </a:ln>
          </p:spPr>
        </p:pic>
      </p:grpSp>
      <p:sp>
        <p:nvSpPr>
          <p:cNvPr id="439" name="Google Shape;439;p8"/>
          <p:cNvSpPr txBox="1">
            <a:spLocks noGrp="1"/>
          </p:cNvSpPr>
          <p:nvPr>
            <p:ph type="body" idx="1"/>
          </p:nvPr>
        </p:nvSpPr>
        <p:spPr>
          <a:xfrm>
            <a:off x="298938" y="2335884"/>
            <a:ext cx="11662531" cy="3966392"/>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2000"/>
              <a:buNone/>
            </a:pPr>
            <a:r>
              <a:rPr lang="en-GB" sz="2000" i="0" strike="noStrike">
                <a:solidFill>
                  <a:srgbClr val="000000"/>
                </a:solidFill>
                <a:latin typeface="Century Gothic"/>
                <a:ea typeface="Century Gothic"/>
                <a:cs typeface="Century Gothic"/>
                <a:sym typeface="Century Gothic"/>
              </a:rPr>
              <a:t>Alman ist ursprünglich ein türkisches Wort, das "Deutscher" bedeutet. Jetzt hat es aber eine andere Bedeutung bekommen, die man gerne in Memes auf sozialen Medien benutzt.  Hier bedeutet Alman eine Person, meist ein Vater, der deutscher als deutsch ist! Also jemand, der langweilige Geschichten erzählt. Oder jemand, der sich langweilig anzieht. Oft auch eine Person, die die Humor in Deutschland lustig findet, die gern nationales Essen mag, und die gerne deutsche Musik hört. Alman Memes ist ein Instagram Account, dem 629,000 meist junge Menschen folgen. Besonders beliebt sind Memes über Männer, die die Väter von Jugendlichen sind. Sie meinen, dass sie viel Humor haben, der sehr lustig ist. Die Kinder finden diesen Humor, der typisch deutsch ist, aber dann gar nicht lustig! Und du, wie ist dein Humor – hast du Humor, der britisch, deutsch, alman, oder vielleicht ganz anders </a:t>
            </a:r>
            <a:r>
              <a:rPr lang="en-GB" sz="2000" i="0" strike="noStrike">
                <a:solidFill>
                  <a:srgbClr val="000000"/>
                </a:solidFill>
                <a:latin typeface="Calibri"/>
                <a:ea typeface="Calibri"/>
                <a:cs typeface="Calibri"/>
                <a:sym typeface="Calibri"/>
              </a:rPr>
              <a:t>ist</a:t>
            </a:r>
            <a:r>
              <a:rPr lang="en-GB" sz="2000">
                <a:solidFill>
                  <a:srgbClr val="000000"/>
                </a:solidFill>
                <a:latin typeface="Calibri"/>
                <a:ea typeface="Calibri"/>
                <a:cs typeface="Calibri"/>
                <a:sym typeface="Calibri"/>
              </a:rPr>
              <a:t>.</a:t>
            </a:r>
            <a:endParaRPr sz="2200"/>
          </a:p>
        </p:txBody>
      </p:sp>
      <p:sp>
        <p:nvSpPr>
          <p:cNvPr id="440" name="Google Shape;440;p8"/>
          <p:cNvSpPr/>
          <p:nvPr/>
        </p:nvSpPr>
        <p:spPr>
          <a:xfrm>
            <a:off x="5471213" y="2362567"/>
            <a:ext cx="527538"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1" name="Google Shape;441;p8"/>
          <p:cNvSpPr/>
          <p:nvPr/>
        </p:nvSpPr>
        <p:spPr>
          <a:xfrm>
            <a:off x="5471213" y="2362567"/>
            <a:ext cx="3340278"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2" name="Google Shape;442;p8"/>
          <p:cNvSpPr/>
          <p:nvPr/>
        </p:nvSpPr>
        <p:spPr>
          <a:xfrm>
            <a:off x="4328612" y="2718130"/>
            <a:ext cx="6737706"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3" name="Google Shape;443;p8"/>
          <p:cNvSpPr/>
          <p:nvPr/>
        </p:nvSpPr>
        <p:spPr>
          <a:xfrm>
            <a:off x="5998751" y="3073693"/>
            <a:ext cx="3644013"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4" name="Google Shape;444;p8"/>
          <p:cNvSpPr/>
          <p:nvPr/>
        </p:nvSpPr>
        <p:spPr>
          <a:xfrm>
            <a:off x="11298816" y="3073693"/>
            <a:ext cx="662654"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5" name="Google Shape;445;p8"/>
          <p:cNvSpPr/>
          <p:nvPr/>
        </p:nvSpPr>
        <p:spPr>
          <a:xfrm>
            <a:off x="304799" y="3460173"/>
            <a:ext cx="4121728"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6" name="Google Shape;446;p8"/>
          <p:cNvSpPr/>
          <p:nvPr/>
        </p:nvSpPr>
        <p:spPr>
          <a:xfrm>
            <a:off x="6231249" y="3429256"/>
            <a:ext cx="3411515"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7" name="Google Shape;447;p8"/>
          <p:cNvSpPr/>
          <p:nvPr/>
        </p:nvSpPr>
        <p:spPr>
          <a:xfrm>
            <a:off x="1323276" y="3820280"/>
            <a:ext cx="5129479"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8" name="Google Shape;448;p8"/>
          <p:cNvSpPr/>
          <p:nvPr/>
        </p:nvSpPr>
        <p:spPr>
          <a:xfrm>
            <a:off x="6513881" y="3820279"/>
            <a:ext cx="398093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9" name="Google Shape;449;p8"/>
          <p:cNvSpPr/>
          <p:nvPr/>
        </p:nvSpPr>
        <p:spPr>
          <a:xfrm>
            <a:off x="10951066" y="3820278"/>
            <a:ext cx="662654"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0" name="Google Shape;450;p8"/>
          <p:cNvSpPr/>
          <p:nvPr/>
        </p:nvSpPr>
        <p:spPr>
          <a:xfrm>
            <a:off x="305919" y="4188248"/>
            <a:ext cx="3452301"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1" name="Google Shape;451;p8"/>
          <p:cNvSpPr/>
          <p:nvPr/>
        </p:nvSpPr>
        <p:spPr>
          <a:xfrm>
            <a:off x="8872468" y="4184371"/>
            <a:ext cx="242634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2" name="Google Shape;452;p8"/>
          <p:cNvSpPr/>
          <p:nvPr/>
        </p:nvSpPr>
        <p:spPr>
          <a:xfrm>
            <a:off x="312900" y="4540608"/>
            <a:ext cx="3127021"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3" name="Google Shape;453;p8"/>
          <p:cNvSpPr/>
          <p:nvPr/>
        </p:nvSpPr>
        <p:spPr>
          <a:xfrm>
            <a:off x="8872468" y="4531404"/>
            <a:ext cx="242634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4" name="Google Shape;454;p8"/>
          <p:cNvSpPr/>
          <p:nvPr/>
        </p:nvSpPr>
        <p:spPr>
          <a:xfrm>
            <a:off x="298937" y="4944177"/>
            <a:ext cx="2444263"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5" name="Google Shape;455;p8"/>
          <p:cNvSpPr/>
          <p:nvPr/>
        </p:nvSpPr>
        <p:spPr>
          <a:xfrm>
            <a:off x="7538907" y="4918382"/>
            <a:ext cx="2103857"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6" name="Google Shape;456;p8"/>
          <p:cNvSpPr/>
          <p:nvPr/>
        </p:nvSpPr>
        <p:spPr>
          <a:xfrm>
            <a:off x="2224755" y="5286385"/>
            <a:ext cx="2752490"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7" name="Google Shape;457;p8"/>
          <p:cNvSpPr/>
          <p:nvPr/>
        </p:nvSpPr>
        <p:spPr>
          <a:xfrm>
            <a:off x="2224754" y="5645111"/>
            <a:ext cx="7418009" cy="413721"/>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1"/>
                                        </p:tgtEl>
                                        <p:attrNameLst>
                                          <p:attrName>style.visibility</p:attrName>
                                        </p:attrNameLst>
                                      </p:cBhvr>
                                      <p:to>
                                        <p:strVal val="visible"/>
                                      </p:to>
                                    </p:set>
                                    <p:animEffect transition="in" filter="fade">
                                      <p:cBhvr>
                                        <p:cTn id="12" dur="500"/>
                                        <p:tgtEl>
                                          <p:spTgt spid="4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2"/>
                                        </p:tgtEl>
                                        <p:attrNameLst>
                                          <p:attrName>style.visibility</p:attrName>
                                        </p:attrNameLst>
                                      </p:cBhvr>
                                      <p:to>
                                        <p:strVal val="visible"/>
                                      </p:to>
                                    </p:set>
                                    <p:animEffect transition="in" filter="fade">
                                      <p:cBhvr>
                                        <p:cTn id="17" dur="500"/>
                                        <p:tgtEl>
                                          <p:spTgt spid="4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3"/>
                                        </p:tgtEl>
                                        <p:attrNameLst>
                                          <p:attrName>style.visibility</p:attrName>
                                        </p:attrNameLst>
                                      </p:cBhvr>
                                      <p:to>
                                        <p:strVal val="visible"/>
                                      </p:to>
                                    </p:set>
                                    <p:animEffect transition="in" filter="fade">
                                      <p:cBhvr>
                                        <p:cTn id="22" dur="500"/>
                                        <p:tgtEl>
                                          <p:spTgt spid="4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4"/>
                                        </p:tgtEl>
                                        <p:attrNameLst>
                                          <p:attrName>style.visibility</p:attrName>
                                        </p:attrNameLst>
                                      </p:cBhvr>
                                      <p:to>
                                        <p:strVal val="visible"/>
                                      </p:to>
                                    </p:set>
                                    <p:animEffect transition="in" filter="fade">
                                      <p:cBhvr>
                                        <p:cTn id="27" dur="500"/>
                                        <p:tgtEl>
                                          <p:spTgt spid="444"/>
                                        </p:tgtEl>
                                      </p:cBhvr>
                                    </p:animEffect>
                                  </p:childTnLst>
                                </p:cTn>
                              </p:par>
                              <p:par>
                                <p:cTn id="28" presetID="10" presetClass="entr" presetSubtype="0" fill="hold" nodeType="withEffect">
                                  <p:stCondLst>
                                    <p:cond delay="0"/>
                                  </p:stCondLst>
                                  <p:childTnLst>
                                    <p:set>
                                      <p:cBhvr>
                                        <p:cTn id="29" dur="1" fill="hold">
                                          <p:stCondLst>
                                            <p:cond delay="0"/>
                                          </p:stCondLst>
                                        </p:cTn>
                                        <p:tgtEl>
                                          <p:spTgt spid="445"/>
                                        </p:tgtEl>
                                        <p:attrNameLst>
                                          <p:attrName>style.visibility</p:attrName>
                                        </p:attrNameLst>
                                      </p:cBhvr>
                                      <p:to>
                                        <p:strVal val="visible"/>
                                      </p:to>
                                    </p:set>
                                    <p:animEffect transition="in" filter="fade">
                                      <p:cBhvr>
                                        <p:cTn id="30" dur="500"/>
                                        <p:tgtEl>
                                          <p:spTgt spid="4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46"/>
                                        </p:tgtEl>
                                        <p:attrNameLst>
                                          <p:attrName>style.visibility</p:attrName>
                                        </p:attrNameLst>
                                      </p:cBhvr>
                                      <p:to>
                                        <p:strVal val="visible"/>
                                      </p:to>
                                    </p:set>
                                    <p:animEffect transition="in" filter="fade">
                                      <p:cBhvr>
                                        <p:cTn id="35" dur="500"/>
                                        <p:tgtEl>
                                          <p:spTgt spid="4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7"/>
                                        </p:tgtEl>
                                        <p:attrNameLst>
                                          <p:attrName>style.visibility</p:attrName>
                                        </p:attrNameLst>
                                      </p:cBhvr>
                                      <p:to>
                                        <p:strVal val="visible"/>
                                      </p:to>
                                    </p:set>
                                    <p:animEffect transition="in" filter="fade">
                                      <p:cBhvr>
                                        <p:cTn id="40" dur="500"/>
                                        <p:tgtEl>
                                          <p:spTgt spid="4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48"/>
                                        </p:tgtEl>
                                        <p:attrNameLst>
                                          <p:attrName>style.visibility</p:attrName>
                                        </p:attrNameLst>
                                      </p:cBhvr>
                                      <p:to>
                                        <p:strVal val="visible"/>
                                      </p:to>
                                    </p:set>
                                    <p:animEffect transition="in" filter="fade">
                                      <p:cBhvr>
                                        <p:cTn id="45" dur="500"/>
                                        <p:tgtEl>
                                          <p:spTgt spid="4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49"/>
                                        </p:tgtEl>
                                        <p:attrNameLst>
                                          <p:attrName>style.visibility</p:attrName>
                                        </p:attrNameLst>
                                      </p:cBhvr>
                                      <p:to>
                                        <p:strVal val="visible"/>
                                      </p:to>
                                    </p:set>
                                    <p:animEffect transition="in" filter="fade">
                                      <p:cBhvr>
                                        <p:cTn id="50" dur="500"/>
                                        <p:tgtEl>
                                          <p:spTgt spid="449"/>
                                        </p:tgtEl>
                                      </p:cBhvr>
                                    </p:animEffect>
                                  </p:childTnLst>
                                </p:cTn>
                              </p:par>
                              <p:par>
                                <p:cTn id="51" presetID="10" presetClass="entr" presetSubtype="0" fill="hold" nodeType="withEffect">
                                  <p:stCondLst>
                                    <p:cond delay="0"/>
                                  </p:stCondLst>
                                  <p:childTnLst>
                                    <p:set>
                                      <p:cBhvr>
                                        <p:cTn id="52" dur="1" fill="hold">
                                          <p:stCondLst>
                                            <p:cond delay="0"/>
                                          </p:stCondLst>
                                        </p:cTn>
                                        <p:tgtEl>
                                          <p:spTgt spid="450"/>
                                        </p:tgtEl>
                                        <p:attrNameLst>
                                          <p:attrName>style.visibility</p:attrName>
                                        </p:attrNameLst>
                                      </p:cBhvr>
                                      <p:to>
                                        <p:strVal val="visible"/>
                                      </p:to>
                                    </p:set>
                                    <p:animEffect transition="in" filter="fade">
                                      <p:cBhvr>
                                        <p:cTn id="53" dur="500"/>
                                        <p:tgtEl>
                                          <p:spTgt spid="4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51"/>
                                        </p:tgtEl>
                                        <p:attrNameLst>
                                          <p:attrName>style.visibility</p:attrName>
                                        </p:attrNameLst>
                                      </p:cBhvr>
                                      <p:to>
                                        <p:strVal val="visible"/>
                                      </p:to>
                                    </p:set>
                                    <p:animEffect transition="in" filter="fade">
                                      <p:cBhvr>
                                        <p:cTn id="58" dur="500"/>
                                        <p:tgtEl>
                                          <p:spTgt spid="451"/>
                                        </p:tgtEl>
                                      </p:cBhvr>
                                    </p:animEffect>
                                  </p:childTnLst>
                                </p:cTn>
                              </p:par>
                              <p:par>
                                <p:cTn id="59" presetID="10" presetClass="entr" presetSubtype="0" fill="hold" nodeType="withEffect">
                                  <p:stCondLst>
                                    <p:cond delay="0"/>
                                  </p:stCondLst>
                                  <p:childTnLst>
                                    <p:set>
                                      <p:cBhvr>
                                        <p:cTn id="60" dur="1" fill="hold">
                                          <p:stCondLst>
                                            <p:cond delay="0"/>
                                          </p:stCondLst>
                                        </p:cTn>
                                        <p:tgtEl>
                                          <p:spTgt spid="452"/>
                                        </p:tgtEl>
                                        <p:attrNameLst>
                                          <p:attrName>style.visibility</p:attrName>
                                        </p:attrNameLst>
                                      </p:cBhvr>
                                      <p:to>
                                        <p:strVal val="visible"/>
                                      </p:to>
                                    </p:set>
                                    <p:animEffect transition="in" filter="fade">
                                      <p:cBhvr>
                                        <p:cTn id="61" dur="500"/>
                                        <p:tgtEl>
                                          <p:spTgt spid="4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53"/>
                                        </p:tgtEl>
                                        <p:attrNameLst>
                                          <p:attrName>style.visibility</p:attrName>
                                        </p:attrNameLst>
                                      </p:cBhvr>
                                      <p:to>
                                        <p:strVal val="visible"/>
                                      </p:to>
                                    </p:set>
                                    <p:animEffect transition="in" filter="fade">
                                      <p:cBhvr>
                                        <p:cTn id="66" dur="500"/>
                                        <p:tgtEl>
                                          <p:spTgt spid="453"/>
                                        </p:tgtEl>
                                      </p:cBhvr>
                                    </p:animEffect>
                                  </p:childTnLst>
                                </p:cTn>
                              </p:par>
                              <p:par>
                                <p:cTn id="67" presetID="10" presetClass="entr" presetSubtype="0" fill="hold" nodeType="withEffect">
                                  <p:stCondLst>
                                    <p:cond delay="0"/>
                                  </p:stCondLst>
                                  <p:childTnLst>
                                    <p:set>
                                      <p:cBhvr>
                                        <p:cTn id="68" dur="1" fill="hold">
                                          <p:stCondLst>
                                            <p:cond delay="0"/>
                                          </p:stCondLst>
                                        </p:cTn>
                                        <p:tgtEl>
                                          <p:spTgt spid="454"/>
                                        </p:tgtEl>
                                        <p:attrNameLst>
                                          <p:attrName>style.visibility</p:attrName>
                                        </p:attrNameLst>
                                      </p:cBhvr>
                                      <p:to>
                                        <p:strVal val="visible"/>
                                      </p:to>
                                    </p:set>
                                    <p:animEffect transition="in" filter="fade">
                                      <p:cBhvr>
                                        <p:cTn id="69" dur="500"/>
                                        <p:tgtEl>
                                          <p:spTgt spid="45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55"/>
                                        </p:tgtEl>
                                        <p:attrNameLst>
                                          <p:attrName>style.visibility</p:attrName>
                                        </p:attrNameLst>
                                      </p:cBhvr>
                                      <p:to>
                                        <p:strVal val="visible"/>
                                      </p:to>
                                    </p:set>
                                    <p:animEffect transition="in" filter="fade">
                                      <p:cBhvr>
                                        <p:cTn id="74" dur="500"/>
                                        <p:tgtEl>
                                          <p:spTgt spid="45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56"/>
                                        </p:tgtEl>
                                        <p:attrNameLst>
                                          <p:attrName>style.visibility</p:attrName>
                                        </p:attrNameLst>
                                      </p:cBhvr>
                                      <p:to>
                                        <p:strVal val="visible"/>
                                      </p:to>
                                    </p:set>
                                    <p:animEffect transition="in" filter="fade">
                                      <p:cBhvr>
                                        <p:cTn id="79" dur="500"/>
                                        <p:tgtEl>
                                          <p:spTgt spid="45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57"/>
                                        </p:tgtEl>
                                        <p:attrNameLst>
                                          <p:attrName>style.visibility</p:attrName>
                                        </p:attrNameLst>
                                      </p:cBhvr>
                                      <p:to>
                                        <p:strVal val="visible"/>
                                      </p:to>
                                    </p:set>
                                    <p:animEffect transition="in" filter="fade">
                                      <p:cBhvr>
                                        <p:cTn id="84"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3" name="Rounded Rectangle 2">
            <a:extLst>
              <a:ext uri="{FF2B5EF4-FFF2-40B4-BE49-F238E27FC236}">
                <a16:creationId xmlns:a16="http://schemas.microsoft.com/office/drawing/2014/main" id="{FB9237C2-6BAA-F49B-4FA2-AB06AFD25AAC}"/>
              </a:ext>
            </a:extLst>
          </p:cNvPr>
          <p:cNvSpPr/>
          <p:nvPr/>
        </p:nvSpPr>
        <p:spPr>
          <a:xfrm>
            <a:off x="106679" y="1831938"/>
            <a:ext cx="11978640" cy="353519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463" name="Google Shape;463;p9"/>
          <p:cNvSpPr txBox="1">
            <a:spLocks noGrp="1"/>
          </p:cNvSpPr>
          <p:nvPr>
            <p:ph type="title"/>
          </p:nvPr>
        </p:nvSpPr>
        <p:spPr>
          <a:xfrm>
            <a:off x="0" y="213557"/>
            <a:ext cx="3597442" cy="647577"/>
          </a:xfrm>
          <a:prstGeom prst="rect">
            <a:avLst/>
          </a:prstGeom>
          <a:blipFill rotWithShape="1">
            <a:blip r:embed="rId5">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Bist du Alman?</a:t>
            </a:r>
            <a:endParaRPr/>
          </a:p>
        </p:txBody>
      </p:sp>
      <p:sp>
        <p:nvSpPr>
          <p:cNvPr id="464" name="Google Shape;464;p9"/>
          <p:cNvSpPr txBox="1">
            <a:spLocks noGrp="1"/>
          </p:cNvSpPr>
          <p:nvPr>
            <p:ph type="body" idx="1"/>
          </p:nvPr>
        </p:nvSpPr>
        <p:spPr>
          <a:xfrm>
            <a:off x="338931" y="1871329"/>
            <a:ext cx="11514137" cy="391586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000000"/>
              </a:buClr>
              <a:buSzPts val="2800"/>
              <a:buNone/>
            </a:pPr>
            <a:r>
              <a:rPr lang="en-GB" sz="2800" b="0" i="0" u="none" strike="noStrike" dirty="0" err="1">
                <a:solidFill>
                  <a:srgbClr val="000000"/>
                </a:solidFill>
                <a:latin typeface="Century Gothic"/>
                <a:ea typeface="Century Gothic"/>
                <a:cs typeface="Century Gothic"/>
                <a:sym typeface="Century Gothic"/>
              </a:rPr>
              <a:t>Hier</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be</a:t>
            </a:r>
            <a:r>
              <a:rPr lang="en-GB" sz="2800" b="1" i="0" u="none" strike="noStrike" dirty="0" err="1">
                <a:solidFill>
                  <a:srgbClr val="000000"/>
                </a:solidFill>
                <a:latin typeface="Century Gothic"/>
                <a:ea typeface="Century Gothic"/>
                <a:cs typeface="Century Gothic"/>
                <a:sym typeface="Century Gothic"/>
              </a:rPr>
              <a:t>d</a:t>
            </a:r>
            <a:r>
              <a:rPr lang="en-GB" sz="2800" b="0" i="0" u="none" strike="noStrike" dirty="0" err="1">
                <a:solidFill>
                  <a:srgbClr val="000000"/>
                </a:solidFill>
                <a:latin typeface="Century Gothic"/>
                <a:ea typeface="Century Gothic"/>
                <a:cs typeface="Century Gothic"/>
                <a:sym typeface="Century Gothic"/>
              </a:rPr>
              <a:t>eutet</a:t>
            </a:r>
            <a:r>
              <a:rPr lang="en-GB" sz="2800" b="0" i="0" u="none" strike="noStrike" dirty="0">
                <a:solidFill>
                  <a:srgbClr val="000000"/>
                </a:solidFill>
                <a:latin typeface="Century Gothic"/>
                <a:ea typeface="Century Gothic"/>
                <a:cs typeface="Century Gothic"/>
                <a:sym typeface="Century Gothic"/>
              </a:rPr>
              <a:t> Alman </a:t>
            </a:r>
            <a:r>
              <a:rPr lang="en-GB" sz="2800" b="0" i="0" u="none" strike="noStrike" dirty="0" err="1">
                <a:solidFill>
                  <a:srgbClr val="000000"/>
                </a:solidFill>
                <a:latin typeface="Century Gothic"/>
                <a:ea typeface="Century Gothic"/>
                <a:cs typeface="Century Gothic"/>
                <a:sym typeface="Century Gothic"/>
              </a:rPr>
              <a:t>eine</a:t>
            </a:r>
            <a:r>
              <a:rPr lang="en-GB" sz="2800" b="0" i="0" u="none" strike="noStrike" dirty="0">
                <a:solidFill>
                  <a:srgbClr val="000000"/>
                </a:solidFill>
                <a:latin typeface="Century Gothic"/>
                <a:ea typeface="Century Gothic"/>
                <a:cs typeface="Century Gothic"/>
                <a:sym typeface="Century Gothic"/>
              </a:rPr>
              <a:t> Person, </a:t>
            </a:r>
            <a:r>
              <a:rPr lang="en-GB" sz="2800" b="0" i="0" u="none" strike="noStrike" dirty="0" err="1">
                <a:solidFill>
                  <a:srgbClr val="000000"/>
                </a:solidFill>
                <a:latin typeface="Century Gothic"/>
                <a:ea typeface="Century Gothic"/>
                <a:cs typeface="Century Gothic"/>
                <a:sym typeface="Century Gothic"/>
              </a:rPr>
              <a:t>meist</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ein</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Vater</a:t>
            </a:r>
            <a:r>
              <a:rPr lang="en-GB" sz="2800" b="0" i="0" u="none" strike="noStrike" dirty="0">
                <a:solidFill>
                  <a:srgbClr val="000000"/>
                </a:solidFill>
                <a:latin typeface="Century Gothic"/>
                <a:ea typeface="Century Gothic"/>
                <a:cs typeface="Century Gothic"/>
                <a:sym typeface="Century Gothic"/>
              </a:rPr>
              <a:t>, </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er </a:t>
            </a:r>
            <a:r>
              <a:rPr lang="en-GB" sz="2800" b="1" i="0" u="none" strike="noStrike" dirty="0" err="1">
                <a:solidFill>
                  <a:srgbClr val="000000"/>
                </a:solidFill>
                <a:latin typeface="Century Gothic"/>
                <a:ea typeface="Century Gothic"/>
                <a:cs typeface="Century Gothic"/>
                <a:sym typeface="Century Gothic"/>
              </a:rPr>
              <a:t>d</a:t>
            </a:r>
            <a:r>
              <a:rPr lang="en-GB" sz="2800" b="0" i="0" u="none" strike="noStrike" dirty="0" err="1">
                <a:solidFill>
                  <a:srgbClr val="000000"/>
                </a:solidFill>
                <a:latin typeface="Century Gothic"/>
                <a:ea typeface="Century Gothic"/>
                <a:cs typeface="Century Gothic"/>
                <a:sym typeface="Century Gothic"/>
              </a:rPr>
              <a:t>eutscher</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als</a:t>
            </a:r>
            <a:r>
              <a:rPr lang="en-GB" sz="2800" b="0" i="0" u="none" strike="noStrike" dirty="0">
                <a:solidFill>
                  <a:srgbClr val="000000"/>
                </a:solidFill>
                <a:latin typeface="Century Gothic"/>
                <a:ea typeface="Century Gothic"/>
                <a:cs typeface="Century Gothic"/>
                <a:sym typeface="Century Gothic"/>
              </a:rPr>
              <a:t> </a:t>
            </a:r>
            <a:r>
              <a:rPr lang="en-GB" sz="2800" b="1" i="0" u="none" strike="noStrike" dirty="0" err="1">
                <a:solidFill>
                  <a:srgbClr val="000000"/>
                </a:solidFill>
                <a:latin typeface="Century Gothic"/>
                <a:ea typeface="Century Gothic"/>
                <a:cs typeface="Century Gothic"/>
                <a:sym typeface="Century Gothic"/>
              </a:rPr>
              <a:t>d</a:t>
            </a:r>
            <a:r>
              <a:rPr lang="en-GB" sz="2800" b="0" i="0" u="none" strike="noStrike" dirty="0" err="1">
                <a:solidFill>
                  <a:srgbClr val="000000"/>
                </a:solidFill>
                <a:latin typeface="Century Gothic"/>
                <a:ea typeface="Century Gothic"/>
                <a:cs typeface="Century Gothic"/>
                <a:sym typeface="Century Gothic"/>
              </a:rPr>
              <a:t>eutsch</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ist</a:t>
            </a:r>
            <a:r>
              <a:rPr lang="en-GB" sz="2800" b="0" i="0" u="none" strike="noStrike" dirty="0">
                <a:solidFill>
                  <a:srgbClr val="000000"/>
                </a:solidFill>
                <a:latin typeface="Century Gothic"/>
                <a:ea typeface="Century Gothic"/>
                <a:cs typeface="Century Gothic"/>
                <a:sym typeface="Century Gothic"/>
              </a:rPr>
              <a:t>! Also </a:t>
            </a:r>
            <a:r>
              <a:rPr lang="en-GB" sz="2800" b="0" i="0" u="sng" strike="noStrike" dirty="0" err="1">
                <a:solidFill>
                  <a:srgbClr val="000000"/>
                </a:solidFill>
                <a:latin typeface="Century Gothic"/>
                <a:ea typeface="Century Gothic"/>
                <a:cs typeface="Century Gothic"/>
                <a:sym typeface="Century Gothic"/>
              </a:rPr>
              <a:t>jeman</a:t>
            </a:r>
            <a:r>
              <a:rPr lang="en-GB" sz="2800" b="1" i="0" u="sng" strike="noStrike" dirty="0" err="1">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 </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er </a:t>
            </a:r>
            <a:r>
              <a:rPr lang="en-GB" sz="2800" b="0" i="0" u="none" strike="noStrike" dirty="0" err="1">
                <a:solidFill>
                  <a:srgbClr val="000000"/>
                </a:solidFill>
                <a:latin typeface="Century Gothic"/>
                <a:ea typeface="Century Gothic"/>
                <a:cs typeface="Century Gothic"/>
                <a:sym typeface="Century Gothic"/>
              </a:rPr>
              <a:t>langweilige</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Geschichten</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er</a:t>
            </a:r>
            <a:r>
              <a:rPr lang="en-GB" sz="2800" b="1" i="0" u="none" strike="noStrike" dirty="0" err="1">
                <a:solidFill>
                  <a:srgbClr val="000000"/>
                </a:solidFill>
                <a:latin typeface="Century Gothic"/>
                <a:ea typeface="Century Gothic"/>
                <a:cs typeface="Century Gothic"/>
                <a:sym typeface="Century Gothic"/>
              </a:rPr>
              <a:t>z</a:t>
            </a:r>
            <a:r>
              <a:rPr lang="en-GB" sz="2800" b="0" i="0" u="none" strike="noStrike" dirty="0" err="1">
                <a:solidFill>
                  <a:srgbClr val="000000"/>
                </a:solidFill>
                <a:latin typeface="Century Gothic"/>
                <a:ea typeface="Century Gothic"/>
                <a:cs typeface="Century Gothic"/>
                <a:sym typeface="Century Gothic"/>
              </a:rPr>
              <a:t>ählt</a:t>
            </a:r>
            <a:r>
              <a:rPr lang="en-GB" sz="2800" b="0" i="0" u="none" strike="noStrike" dirty="0">
                <a:solidFill>
                  <a:srgbClr val="000000"/>
                </a:solidFill>
                <a:latin typeface="Century Gothic"/>
                <a:ea typeface="Century Gothic"/>
                <a:cs typeface="Century Gothic"/>
                <a:sym typeface="Century Gothic"/>
              </a:rPr>
              <a:t>. Oder </a:t>
            </a:r>
            <a:r>
              <a:rPr lang="en-GB" sz="2800" b="0" i="0" u="sng" strike="noStrike" dirty="0" err="1">
                <a:solidFill>
                  <a:srgbClr val="000000"/>
                </a:solidFill>
                <a:latin typeface="Century Gothic"/>
                <a:ea typeface="Century Gothic"/>
                <a:cs typeface="Century Gothic"/>
                <a:sym typeface="Century Gothic"/>
              </a:rPr>
              <a:t>jeman</a:t>
            </a:r>
            <a:r>
              <a:rPr lang="en-GB" sz="2800" b="1" i="0" u="sng" strike="noStrike" dirty="0" err="1">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 </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er </a:t>
            </a:r>
            <a:r>
              <a:rPr lang="en-GB" sz="2800" b="0" i="0" u="none" strike="noStrike" dirty="0" err="1">
                <a:solidFill>
                  <a:srgbClr val="000000"/>
                </a:solidFill>
                <a:latin typeface="Century Gothic"/>
                <a:ea typeface="Century Gothic"/>
                <a:cs typeface="Century Gothic"/>
                <a:sym typeface="Century Gothic"/>
              </a:rPr>
              <a:t>sich</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langweilig</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an</a:t>
            </a:r>
            <a:r>
              <a:rPr lang="en-GB" sz="2800" b="1" i="0" u="none" strike="noStrike" dirty="0" err="1">
                <a:solidFill>
                  <a:srgbClr val="000000"/>
                </a:solidFill>
                <a:latin typeface="Century Gothic"/>
                <a:ea typeface="Century Gothic"/>
                <a:cs typeface="Century Gothic"/>
                <a:sym typeface="Century Gothic"/>
              </a:rPr>
              <a:t>z</a:t>
            </a:r>
            <a:r>
              <a:rPr lang="en-GB" sz="2800" b="0" i="0" u="none" strike="noStrike" dirty="0" err="1">
                <a:solidFill>
                  <a:srgbClr val="000000"/>
                </a:solidFill>
                <a:latin typeface="Century Gothic"/>
                <a:ea typeface="Century Gothic"/>
                <a:cs typeface="Century Gothic"/>
                <a:sym typeface="Century Gothic"/>
              </a:rPr>
              <a:t>ieht</a:t>
            </a:r>
            <a:r>
              <a:rPr lang="en-GB" sz="2800" b="0" i="0" u="none" strike="noStrike" dirty="0">
                <a:solidFill>
                  <a:srgbClr val="000000"/>
                </a:solidFill>
                <a:latin typeface="Century Gothic"/>
                <a:ea typeface="Century Gothic"/>
                <a:cs typeface="Century Gothic"/>
                <a:sym typeface="Century Gothic"/>
              </a:rPr>
              <a:t>. Oft auch eine Person, </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ie </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en </a:t>
            </a:r>
            <a:r>
              <a:rPr lang="en-GB" sz="2800" b="0" i="0" u="none" strike="noStrike" dirty="0" err="1">
                <a:solidFill>
                  <a:srgbClr val="000000"/>
                </a:solidFill>
                <a:latin typeface="Century Gothic"/>
                <a:ea typeface="Century Gothic"/>
                <a:cs typeface="Century Gothic"/>
                <a:sym typeface="Century Gothic"/>
              </a:rPr>
              <a:t>Humor</a:t>
            </a:r>
            <a:r>
              <a:rPr lang="en-GB" sz="2800" b="0" i="0" u="none" strike="noStrike" dirty="0">
                <a:solidFill>
                  <a:srgbClr val="000000"/>
                </a:solidFill>
                <a:latin typeface="Century Gothic"/>
                <a:ea typeface="Century Gothic"/>
                <a:cs typeface="Century Gothic"/>
                <a:sym typeface="Century Gothic"/>
              </a:rPr>
              <a:t> in Deutschlan</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lustig</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fin</a:t>
            </a:r>
            <a:r>
              <a:rPr lang="en-GB" sz="2800" b="1" i="0" u="none" strike="noStrike" dirty="0" err="1">
                <a:solidFill>
                  <a:srgbClr val="000000"/>
                </a:solidFill>
                <a:latin typeface="Century Gothic"/>
                <a:ea typeface="Century Gothic"/>
                <a:cs typeface="Century Gothic"/>
                <a:sym typeface="Century Gothic"/>
              </a:rPr>
              <a:t>d</a:t>
            </a:r>
            <a:r>
              <a:rPr lang="en-GB" sz="2800" b="0" i="0" u="none" strike="noStrike" dirty="0" err="1">
                <a:solidFill>
                  <a:srgbClr val="000000"/>
                </a:solidFill>
                <a:latin typeface="Century Gothic"/>
                <a:ea typeface="Century Gothic"/>
                <a:cs typeface="Century Gothic"/>
                <a:sym typeface="Century Gothic"/>
              </a:rPr>
              <a:t>et</a:t>
            </a:r>
            <a:r>
              <a:rPr lang="en-GB" sz="2800" b="0" i="0" u="none" strike="noStrike" dirty="0">
                <a:solidFill>
                  <a:srgbClr val="000000"/>
                </a:solidFill>
                <a:latin typeface="Century Gothic"/>
                <a:ea typeface="Century Gothic"/>
                <a:cs typeface="Century Gothic"/>
                <a:sym typeface="Century Gothic"/>
              </a:rPr>
              <a:t>, </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ie </a:t>
            </a:r>
            <a:r>
              <a:rPr lang="en-GB" sz="2800" b="0" i="0" u="none" strike="noStrike" dirty="0" err="1">
                <a:solidFill>
                  <a:srgbClr val="000000"/>
                </a:solidFill>
                <a:latin typeface="Century Gothic"/>
                <a:ea typeface="Century Gothic"/>
                <a:cs typeface="Century Gothic"/>
                <a:sym typeface="Century Gothic"/>
              </a:rPr>
              <a:t>gern</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na</a:t>
            </a:r>
            <a:r>
              <a:rPr lang="en-GB" sz="2800" b="1" i="0" u="none" strike="noStrike" dirty="0" err="1">
                <a:solidFill>
                  <a:srgbClr val="000000"/>
                </a:solidFill>
                <a:latin typeface="Century Gothic"/>
                <a:ea typeface="Century Gothic"/>
                <a:cs typeface="Century Gothic"/>
                <a:sym typeface="Century Gothic"/>
              </a:rPr>
              <a:t>tion</a:t>
            </a:r>
            <a:r>
              <a:rPr lang="en-GB" sz="2800" b="0" i="0" u="none" strike="noStrike" dirty="0" err="1">
                <a:solidFill>
                  <a:srgbClr val="000000"/>
                </a:solidFill>
                <a:latin typeface="Century Gothic"/>
                <a:ea typeface="Century Gothic"/>
                <a:cs typeface="Century Gothic"/>
                <a:sym typeface="Century Gothic"/>
              </a:rPr>
              <a:t>ales</a:t>
            </a:r>
            <a:r>
              <a:rPr lang="en-GB" sz="2800" b="0" i="0" u="none" strike="noStrike" dirty="0">
                <a:solidFill>
                  <a:srgbClr val="000000"/>
                </a:solidFill>
                <a:latin typeface="Century Gothic"/>
                <a:ea typeface="Century Gothic"/>
                <a:cs typeface="Century Gothic"/>
                <a:sym typeface="Century Gothic"/>
              </a:rPr>
              <a:t> Essen mag, und </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ie </a:t>
            </a:r>
            <a:r>
              <a:rPr lang="en-GB" sz="2800" b="0" i="0" u="none" strike="noStrike" dirty="0" err="1">
                <a:solidFill>
                  <a:srgbClr val="000000"/>
                </a:solidFill>
                <a:latin typeface="Century Gothic"/>
                <a:ea typeface="Century Gothic"/>
                <a:cs typeface="Century Gothic"/>
                <a:sym typeface="Century Gothic"/>
              </a:rPr>
              <a:t>gern</a:t>
            </a:r>
            <a:r>
              <a:rPr lang="en-GB" sz="2800" b="0" i="0" u="none" strike="noStrike" dirty="0">
                <a:solidFill>
                  <a:srgbClr val="000000"/>
                </a:solidFill>
                <a:latin typeface="Century Gothic"/>
                <a:ea typeface="Century Gothic"/>
                <a:cs typeface="Century Gothic"/>
                <a:sym typeface="Century Gothic"/>
              </a:rPr>
              <a:t> </a:t>
            </a:r>
            <a:r>
              <a:rPr lang="en-GB" sz="2800" b="1" i="0" u="none" strike="noStrike" dirty="0">
                <a:solidFill>
                  <a:srgbClr val="000000"/>
                </a:solidFill>
                <a:latin typeface="Century Gothic"/>
                <a:ea typeface="Century Gothic"/>
                <a:cs typeface="Century Gothic"/>
                <a:sym typeface="Century Gothic"/>
              </a:rPr>
              <a:t>d</a:t>
            </a:r>
            <a:r>
              <a:rPr lang="en-GB" sz="2800" b="0" i="0" u="none" strike="noStrike" dirty="0">
                <a:solidFill>
                  <a:srgbClr val="000000"/>
                </a:solidFill>
                <a:latin typeface="Century Gothic"/>
                <a:ea typeface="Century Gothic"/>
                <a:cs typeface="Century Gothic"/>
                <a:sym typeface="Century Gothic"/>
              </a:rPr>
              <a:t>eutsche </a:t>
            </a:r>
            <a:r>
              <a:rPr lang="en-GB" sz="2800" b="0" i="0" u="none" strike="noStrike" dirty="0" err="1">
                <a:solidFill>
                  <a:srgbClr val="000000"/>
                </a:solidFill>
                <a:latin typeface="Century Gothic"/>
                <a:ea typeface="Century Gothic"/>
                <a:cs typeface="Century Gothic"/>
                <a:sym typeface="Century Gothic"/>
              </a:rPr>
              <a:t>Musik</a:t>
            </a:r>
            <a:r>
              <a:rPr lang="en-GB" sz="2800" b="0" i="0" u="none" strike="noStrike" dirty="0">
                <a:solidFill>
                  <a:srgbClr val="000000"/>
                </a:solidFill>
                <a:latin typeface="Century Gothic"/>
                <a:ea typeface="Century Gothic"/>
                <a:cs typeface="Century Gothic"/>
                <a:sym typeface="Century Gothic"/>
              </a:rPr>
              <a:t> </a:t>
            </a:r>
            <a:r>
              <a:rPr lang="en-GB" sz="2800" b="0" i="0" u="none" strike="noStrike" dirty="0" err="1">
                <a:solidFill>
                  <a:srgbClr val="000000"/>
                </a:solidFill>
                <a:latin typeface="Century Gothic"/>
                <a:ea typeface="Century Gothic"/>
                <a:cs typeface="Century Gothic"/>
                <a:sym typeface="Century Gothic"/>
              </a:rPr>
              <a:t>hört</a:t>
            </a:r>
            <a:r>
              <a:rPr lang="en-GB" sz="2800" b="0" i="0" u="none" strike="noStrike" dirty="0">
                <a:solidFill>
                  <a:srgbClr val="000000"/>
                </a:solidFill>
                <a:latin typeface="Century Gothic"/>
                <a:ea typeface="Century Gothic"/>
                <a:cs typeface="Century Gothic"/>
                <a:sym typeface="Century Gothic"/>
              </a:rPr>
              <a:t>.</a:t>
            </a:r>
            <a:endParaRPr sz="2800" dirty="0">
              <a:latin typeface="Century Gothic"/>
              <a:ea typeface="Century Gothic"/>
              <a:cs typeface="Century Gothic"/>
              <a:sym typeface="Century Gothic"/>
            </a:endParaRPr>
          </a:p>
        </p:txBody>
      </p:sp>
      <p:sp>
        <p:nvSpPr>
          <p:cNvPr id="465" name="Google Shape;465;p9"/>
          <p:cNvSpPr/>
          <p:nvPr/>
        </p:nvSpPr>
        <p:spPr>
          <a:xfrm>
            <a:off x="9264316" y="53891"/>
            <a:ext cx="2821003" cy="37924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D3C3C"/>
              </a:buClr>
              <a:buSzPts val="2000"/>
              <a:buFont typeface="Century Gothic"/>
              <a:buNone/>
              <a:tabLst/>
              <a:defRPr/>
            </a:pPr>
            <a:r>
              <a:rPr kumimoji="0" lang="en-GB"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Phonetik / sprechen</a:t>
            </a:r>
            <a:endParaRPr kumimoji="0"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endParaRPr>
          </a:p>
        </p:txBody>
      </p:sp>
      <p:sp>
        <p:nvSpPr>
          <p:cNvPr id="466" name="Google Shape;466;p9"/>
          <p:cNvSpPr/>
          <p:nvPr/>
        </p:nvSpPr>
        <p:spPr>
          <a:xfrm>
            <a:off x="8473884" y="4656221"/>
            <a:ext cx="3611436" cy="1130968"/>
          </a:xfrm>
          <a:prstGeom prst="wedgeRoundRectCallout">
            <a:avLst>
              <a:gd name="adj1" fmla="val -13504"/>
              <a:gd name="adj2" fmla="val -74734"/>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The ‘</a:t>
            </a:r>
            <a:r>
              <a:rPr kumimoji="0" lang="en-GB" sz="2000" b="1"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t</a:t>
            </a:r>
            <a:r>
              <a:rPr kumimoji="0" lang="en-GB" sz="2000" b="0"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 in ‘tion’ is pronounced ‘</a:t>
            </a:r>
            <a:r>
              <a:rPr kumimoji="0" lang="en-GB" sz="2000" b="1"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ts</a:t>
            </a:r>
            <a:r>
              <a:rPr kumimoji="0" lang="en-GB" sz="2000" b="0"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 like German ‘</a:t>
            </a:r>
            <a:r>
              <a:rPr kumimoji="0" lang="en-GB" sz="2000" b="1"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z</a:t>
            </a:r>
            <a:r>
              <a:rPr kumimoji="0" lang="en-GB" sz="2000" b="0"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 The ‘</a:t>
            </a:r>
            <a:r>
              <a:rPr kumimoji="0" lang="en-GB" sz="2000" b="1"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o</a:t>
            </a:r>
            <a:r>
              <a:rPr kumimoji="0" lang="en-GB" sz="2000" b="0" i="0" u="none" strike="noStrike" kern="1200" cap="none" spc="0" normalizeH="0" baseline="0" noProof="0">
                <a:ln>
                  <a:noFill/>
                </a:ln>
                <a:solidFill>
                  <a:srgbClr val="1F3864"/>
                </a:solidFill>
                <a:effectLst/>
                <a:uLnTx/>
                <a:uFillTx/>
                <a:latin typeface="Century Gothic"/>
                <a:ea typeface="Century Gothic"/>
                <a:cs typeface="Century Gothic"/>
                <a:sym typeface="Century Gothic"/>
              </a:rPr>
              <a:t>’ is long.</a:t>
            </a:r>
            <a:endParaRPr kumimoji="0" sz="2000" b="0" i="0" u="none" strike="noStrike" kern="120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467" name="Google Shape;467;p9"/>
          <p:cNvSpPr/>
          <p:nvPr/>
        </p:nvSpPr>
        <p:spPr>
          <a:xfrm>
            <a:off x="3597442" y="338675"/>
            <a:ext cx="4391975" cy="1422738"/>
          </a:xfrm>
          <a:prstGeom prst="wedgeRoundRectCallout">
            <a:avLst>
              <a:gd name="adj1" fmla="val -19501"/>
              <a:gd name="adj2" fmla="val 67819"/>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At the </a:t>
            </a:r>
            <a:r>
              <a:rPr kumimoji="0" lang="en-GB" sz="2000" b="1"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start</a:t>
            </a:r>
            <a:r>
              <a:rPr kumimoji="0" lang="en-GB"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 or in the </a:t>
            </a:r>
            <a:r>
              <a:rPr kumimoji="0" lang="en-GB" sz="2000" b="1"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middle</a:t>
            </a:r>
            <a:r>
              <a:rPr kumimoji="0" lang="en-GB"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 of words, German [</a:t>
            </a:r>
            <a:r>
              <a:rPr kumimoji="0" lang="en-GB" sz="2000" b="1"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d</a:t>
            </a:r>
            <a:r>
              <a:rPr kumimoji="0" lang="en-GB"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 is like the ‘</a:t>
            </a:r>
            <a:r>
              <a:rPr kumimoji="0" lang="en-GB" sz="2000" b="1"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d</a:t>
            </a:r>
            <a:r>
              <a:rPr kumimoji="0" lang="en-GB"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 in ‘do’. At the </a:t>
            </a:r>
            <a:r>
              <a:rPr kumimoji="0" lang="en-GB" sz="2000" b="1"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end</a:t>
            </a:r>
            <a:r>
              <a:rPr kumimoji="0" lang="en-GB"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 of words, as you know, it sounds like ‘</a:t>
            </a:r>
            <a:r>
              <a:rPr kumimoji="0" lang="en-GB" sz="2000" b="1"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t</a:t>
            </a:r>
            <a:r>
              <a:rPr kumimoji="0" lang="en-GB" sz="2000" b="0" i="0" u="none" strike="noStrike" kern="1200" cap="none" spc="0" normalizeH="0" baseline="0" noProof="0">
                <a:ln>
                  <a:noFill/>
                </a:ln>
                <a:solidFill>
                  <a:srgbClr val="3D3C3C"/>
                </a:solidFill>
                <a:effectLst/>
                <a:uLnTx/>
                <a:uFillTx/>
                <a:latin typeface="Century Gothic"/>
                <a:ea typeface="Century Gothic"/>
                <a:cs typeface="Century Gothic"/>
                <a:sym typeface="Century Gothic"/>
              </a:rPr>
              <a:t>’.</a:t>
            </a:r>
            <a:endParaRPr kumimoji="0" sz="1800" b="0" i="0" u="none" strike="noStrike" kern="1200" cap="none" spc="0" normalizeH="0" baseline="0" noProof="0">
              <a:ln>
                <a:noFill/>
              </a:ln>
              <a:solidFill>
                <a:srgbClr val="525050"/>
              </a:solidFill>
              <a:effectLst/>
              <a:uLnTx/>
              <a:uFillTx/>
              <a:latin typeface="Century Gothic"/>
              <a:ea typeface="+mn-ea"/>
              <a:cs typeface="+mn-cs"/>
            </a:endParaRPr>
          </a:p>
        </p:txBody>
      </p:sp>
      <p:pic>
        <p:nvPicPr>
          <p:cNvPr id="2" name="10.1.1.5 L2 slide 9 .mp3">
            <a:hlinkClick r:id="" action="ppaction://media"/>
            <a:extLst>
              <a:ext uri="{FF2B5EF4-FFF2-40B4-BE49-F238E27FC236}">
                <a16:creationId xmlns:a16="http://schemas.microsoft.com/office/drawing/2014/main" id="{85CFF934-F4DA-3F76-3283-2B18D0CEDA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11287" y="537345"/>
            <a:ext cx="812800" cy="8128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4607</Words>
  <Application>Microsoft Macintosh PowerPoint</Application>
  <PresentationFormat>Widescreen</PresentationFormat>
  <Paragraphs>315</Paragraphs>
  <Slides>14</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Century Gothic</vt:lpstr>
      <vt:lpstr>Arial</vt:lpstr>
      <vt:lpstr>Quattrocento Sans</vt:lpstr>
      <vt:lpstr>Calibri</vt:lpstr>
      <vt:lpstr>NCELP_German_2022</vt:lpstr>
      <vt:lpstr>PowerPoint Presentation</vt:lpstr>
      <vt:lpstr>Mia und Alastair [1/2]</vt:lpstr>
      <vt:lpstr>Mia und Alastair [2/2]</vt:lpstr>
      <vt:lpstr>Mia und Alastair [1/2]</vt:lpstr>
      <vt:lpstr>Mia und Alastair [2/2]</vt:lpstr>
      <vt:lpstr>Relativsätze</vt:lpstr>
      <vt:lpstr>Bist du Alman?</vt:lpstr>
      <vt:lpstr>Bist du Alman?</vt:lpstr>
      <vt:lpstr>Bist du Alman?</vt:lpstr>
      <vt:lpstr>Partnerarbeit – Alman ist jemand, der…</vt:lpstr>
      <vt:lpstr>Drei starke Frauen – drei starke Stimmen</vt:lpstr>
      <vt:lpstr>Drei starke Frauen – drei starke Stimmen</vt:lpstr>
      <vt:lpstr>Wer ist das? </vt:lpstr>
      <vt:lpstr>Hausaufgaben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Rachel Hawkes</dc:creator>
  <cp:keywords/>
  <dc:description/>
  <cp:lastModifiedBy>Mary Richardson</cp:lastModifiedBy>
  <cp:revision>6</cp:revision>
  <dcterms:created xsi:type="dcterms:W3CDTF">2022-10-18T12:05:10Z</dcterms:created>
  <dcterms:modified xsi:type="dcterms:W3CDTF">2023-02-17T11:59:33Z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0x01010099685AC346DB7E438DB2D10D21A86021</vt:lpwstr>
  </property>
</Properties>
</file>