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iYjclKM26Ec6u0O2aMkomVITGW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F"/>
    <a:srgbClr val="FFF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1D9EE2E-77D0-4575-AE64-0610849E990C}">
  <a:tblStyle styleId="{91D9EE2E-77D0-4575-AE64-0610849E990C}"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6E6"/>
          </a:solidFill>
        </a:fill>
      </a:tcStyle>
    </a:wholeTbl>
    <a:band1H>
      <a:tcTxStyle/>
      <a:tcStyle>
        <a:tcBdr/>
        <a:fill>
          <a:solidFill>
            <a:srgbClr val="FFECCA"/>
          </a:solidFill>
        </a:fill>
      </a:tcStyle>
    </a:band1H>
    <a:band2H>
      <a:tcTxStyle/>
      <a:tcStyle>
        <a:tcBdr/>
      </a:tcStyle>
    </a:band2H>
    <a:band1V>
      <a:tcTxStyle/>
      <a:tcStyle>
        <a:tcBdr/>
        <a:fill>
          <a:solidFill>
            <a:srgbClr val="FFEC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68592" autoAdjust="0"/>
  </p:normalViewPr>
  <p:slideViewPr>
    <p:cSldViewPr snapToGrid="0">
      <p:cViewPr varScale="1">
        <p:scale>
          <a:sx n="72" d="100"/>
          <a:sy n="72" d="100"/>
        </p:scale>
        <p:origin x="95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issgermany.de/" TargetMode="External"/><Relationship Id="rId7" Type="http://schemas.openxmlformats.org/officeDocument/2006/relationships/hyperlink" Target="https://creativecommons.org/licenses/by-sa/4.0"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de.wikipedia.org/wiki/Domitila_Barros" TargetMode="External"/><Relationship Id="rId5" Type="http://schemas.openxmlformats.org/officeDocument/2006/relationships/hyperlink" Target="https://de.wikipedia.org/wiki/Miss_Germany" TargetMode="External"/><Relationship Id="rId4" Type="http://schemas.openxmlformats.org/officeDocument/2006/relationships/hyperlink" Target="https://missgermany.de/domitila-barro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issgermany.de/" TargetMode="External"/><Relationship Id="rId7" Type="http://schemas.openxmlformats.org/officeDocument/2006/relationships/hyperlink" Target="https://creativecommons.org/licenses/by-sa/4.0"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e.wikipedia.org/wiki/Domitila_Barros" TargetMode="External"/><Relationship Id="rId5" Type="http://schemas.openxmlformats.org/officeDocument/2006/relationships/hyperlink" Target="https://de.wikipedia.org/wiki/Miss_Germany" TargetMode="External"/><Relationship Id="rId4" Type="http://schemas.openxmlformats.org/officeDocument/2006/relationships/hyperlink" Target="https://missgermany.de/domitila-barro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issgermany.de/" TargetMode="External"/><Relationship Id="rId7" Type="http://schemas.openxmlformats.org/officeDocument/2006/relationships/hyperlink" Target="https://creativecommons.org/licenses/by-sa/4.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de.wikipedia.org/wiki/Domitila_Barros" TargetMode="External"/><Relationship Id="rId5" Type="http://schemas.openxmlformats.org/officeDocument/2006/relationships/hyperlink" Target="https://de.wikipedia.org/wiki/Miss_Germany" TargetMode="External"/><Relationship Id="rId4" Type="http://schemas.openxmlformats.org/officeDocument/2006/relationships/hyperlink" Target="https://missgermany.de/domitila-barro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issgermany.de/" TargetMode="External"/><Relationship Id="rId7" Type="http://schemas.openxmlformats.org/officeDocument/2006/relationships/hyperlink" Target="https://creativecommons.org/licenses/by-sa/4.0"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de.wikipedia.org/wiki/Domitila_Barros" TargetMode="External"/><Relationship Id="rId5" Type="http://schemas.openxmlformats.org/officeDocument/2006/relationships/hyperlink" Target="https://de.wikipedia.org/wiki/Miss_Germany" TargetMode="External"/><Relationship Id="rId4" Type="http://schemas.openxmlformats.org/officeDocument/2006/relationships/hyperlink" Target="https://missgermany.de/domitila-barros/"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ommons.wikimedia.org/wiki/File:Neighborhood_Bread_Shop,_2009.jpg"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commons.wikimedia.org/wiki/File:Volksfeste_von_den_Beskiden_-_In_feierlaune.JPG" TargetMode="External"/><Relationship Id="rId4" Type="http://schemas.openxmlformats.org/officeDocument/2006/relationships/hyperlink" Target="https://commons.wikimedia.org/wiki/File:DB_S-Bahn_Berlin_485_121.jp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forum.wordreference.com/threads/es-ist-jemand-es-gibt-jemand-en.258327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 name="Google Shape;6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GB" sz="1800" b="0" i="0" u="none" strike="noStrike" dirty="0">
                <a:solidFill>
                  <a:schemeClr val="dk1"/>
                </a:solidFill>
                <a:latin typeface="Calibri"/>
                <a:ea typeface="Calibri"/>
                <a:cs typeface="Calibri"/>
                <a:sym typeface="Calibri"/>
              </a:rPr>
              <a:t>Artwork by Steve Clarke. All additional pictures selected are available under a Creative Commons license, no attribution required. Native-speaker teacher feedback provided by </a:t>
            </a:r>
            <a:r>
              <a:rPr lang="en-GB" sz="1800" b="0" i="0" dirty="0">
                <a:solidFill>
                  <a:schemeClr val="dk1"/>
                </a:solidFill>
                <a:latin typeface="Calibri"/>
                <a:ea typeface="Calibri"/>
                <a:cs typeface="Calibri"/>
                <a:sym typeface="Calibri"/>
              </a:rPr>
              <a:t>Stephanie Cross.</a:t>
            </a:r>
            <a:endParaRPr dirty="0"/>
          </a:p>
          <a:p>
            <a:pPr marL="0" lvl="0" indent="0" algn="l" rtl="0">
              <a:lnSpc>
                <a:spcPct val="107000"/>
              </a:lnSpc>
              <a:spcBef>
                <a:spcPts val="0"/>
              </a:spcBef>
              <a:spcAft>
                <a:spcPts val="0"/>
              </a:spcAft>
              <a:buNone/>
            </a:pPr>
            <a:br>
              <a:rPr lang="en-GB" sz="1800" b="1" dirty="0">
                <a:latin typeface="Calibri"/>
                <a:ea typeface="Calibri"/>
                <a:cs typeface="Calibri"/>
                <a:sym typeface="Calibri"/>
              </a:rPr>
            </a:br>
            <a:r>
              <a:rPr lang="en-GB" sz="1800" b="1" dirty="0">
                <a:latin typeface="Calibri"/>
                <a:ea typeface="Calibri"/>
                <a:cs typeface="Calibri"/>
                <a:sym typeface="Calibri"/>
              </a:rPr>
              <a:t>Learning outcomes</a:t>
            </a:r>
            <a:endParaRPr dirty="0"/>
          </a:p>
          <a:p>
            <a:pPr marL="0" lvl="0" indent="0" algn="l" rtl="0">
              <a:lnSpc>
                <a:spcPct val="107000"/>
              </a:lnSpc>
              <a:spcBef>
                <a:spcPts val="800"/>
              </a:spcBef>
              <a:spcAft>
                <a:spcPts val="0"/>
              </a:spcAft>
              <a:buNone/>
            </a:pPr>
            <a:r>
              <a:rPr lang="en-GB" sz="1800" b="1" dirty="0">
                <a:latin typeface="Calibri"/>
                <a:ea typeface="Calibri"/>
                <a:cs typeface="Calibri"/>
                <a:sym typeface="Calibri"/>
              </a:rPr>
              <a:t>Introduce different functions of es </a:t>
            </a:r>
            <a:r>
              <a:rPr lang="en-GB" sz="1800" b="1" dirty="0" err="1">
                <a:latin typeface="Calibri"/>
                <a:ea typeface="Calibri"/>
                <a:cs typeface="Calibri"/>
                <a:sym typeface="Calibri"/>
              </a:rPr>
              <a:t>gibt</a:t>
            </a:r>
            <a:r>
              <a:rPr lang="en-GB" sz="1800" b="1" dirty="0">
                <a:latin typeface="Calibri"/>
                <a:ea typeface="Calibri"/>
                <a:cs typeface="Calibri"/>
                <a:sym typeface="Calibri"/>
              </a:rPr>
              <a:t> vs da </a:t>
            </a:r>
            <a:r>
              <a:rPr lang="en-GB" sz="1800" b="1" dirty="0" err="1">
                <a:latin typeface="Calibri"/>
                <a:ea typeface="Calibri"/>
                <a:cs typeface="Calibri"/>
                <a:sym typeface="Calibri"/>
              </a:rPr>
              <a:t>ist</a:t>
            </a:r>
            <a:r>
              <a:rPr lang="en-GB" sz="1800" b="1" dirty="0">
                <a:latin typeface="Calibri"/>
                <a:ea typeface="Calibri"/>
                <a:cs typeface="Calibri"/>
                <a:sym typeface="Calibri"/>
              </a:rPr>
              <a:t>, da </a:t>
            </a:r>
            <a:r>
              <a:rPr lang="en-GB" sz="1800" b="1" dirty="0" err="1">
                <a:latin typeface="Calibri"/>
                <a:ea typeface="Calibri"/>
                <a:cs typeface="Calibri"/>
                <a:sym typeface="Calibri"/>
              </a:rPr>
              <a:t>sind</a:t>
            </a:r>
            <a:br>
              <a:rPr lang="en-GB" sz="1800" b="1" dirty="0">
                <a:latin typeface="Calibri"/>
                <a:ea typeface="Calibri"/>
                <a:cs typeface="Calibri"/>
                <a:sym typeface="Calibri"/>
              </a:rPr>
            </a:br>
            <a:r>
              <a:rPr lang="en-GB" sz="1800" b="1" dirty="0">
                <a:latin typeface="Calibri"/>
                <a:ea typeface="Calibri"/>
                <a:cs typeface="Calibri"/>
                <a:sym typeface="Calibri"/>
              </a:rPr>
              <a:t>Introduce </a:t>
            </a:r>
            <a:r>
              <a:rPr lang="en-GB" sz="1800" b="1" dirty="0" err="1">
                <a:latin typeface="Calibri"/>
                <a:ea typeface="Calibri"/>
                <a:cs typeface="Calibri"/>
                <a:sym typeface="Calibri"/>
              </a:rPr>
              <a:t>jemanden</a:t>
            </a:r>
            <a:r>
              <a:rPr lang="en-GB" sz="1800" b="1" dirty="0">
                <a:latin typeface="Calibri"/>
                <a:ea typeface="Calibri"/>
                <a:cs typeface="Calibri"/>
                <a:sym typeface="Calibri"/>
              </a:rPr>
              <a:t>, </a:t>
            </a:r>
            <a:r>
              <a:rPr lang="en-GB" sz="1800" b="1" dirty="0" err="1">
                <a:latin typeface="Calibri"/>
                <a:ea typeface="Calibri"/>
                <a:cs typeface="Calibri"/>
                <a:sym typeface="Calibri"/>
              </a:rPr>
              <a:t>niemanden</a:t>
            </a:r>
            <a:endParaRPr sz="1800" b="1" dirty="0">
              <a:latin typeface="Calibri"/>
              <a:ea typeface="Calibri"/>
              <a:cs typeface="Calibri"/>
              <a:sym typeface="Calibri"/>
            </a:endParaRPr>
          </a:p>
          <a:p>
            <a:pPr marL="0" lvl="0" indent="0" algn="l" rtl="0">
              <a:lnSpc>
                <a:spcPct val="107000"/>
              </a:lnSpc>
              <a:spcBef>
                <a:spcPts val="800"/>
              </a:spcBef>
              <a:spcAft>
                <a:spcPts val="0"/>
              </a:spcAft>
              <a:buNone/>
            </a:pPr>
            <a:r>
              <a:rPr lang="en-GB" sz="1800" b="1" dirty="0">
                <a:latin typeface="Calibri"/>
                <a:ea typeface="Calibri"/>
                <a:cs typeface="Calibri"/>
                <a:sym typeface="Calibri"/>
              </a:rPr>
              <a:t>Revisit: </a:t>
            </a:r>
            <a:r>
              <a:rPr lang="en-GB" sz="1800" b="1" i="0" dirty="0">
                <a:solidFill>
                  <a:srgbClr val="000000"/>
                </a:solidFill>
                <a:latin typeface="Century Gothic"/>
                <a:ea typeface="Century Gothic"/>
                <a:cs typeface="Century Gothic"/>
                <a:sym typeface="Century Gothic"/>
              </a:rPr>
              <a:t>Es </a:t>
            </a:r>
            <a:r>
              <a:rPr lang="en-GB" sz="1800" b="1" i="0" dirty="0" err="1">
                <a:solidFill>
                  <a:srgbClr val="000000"/>
                </a:solidFill>
                <a:latin typeface="Century Gothic"/>
                <a:ea typeface="Century Gothic"/>
                <a:cs typeface="Century Gothic"/>
                <a:sym typeface="Century Gothic"/>
              </a:rPr>
              <a:t>gibt</a:t>
            </a:r>
            <a:r>
              <a:rPr lang="en-GB" sz="1800" b="1" i="0" dirty="0">
                <a:solidFill>
                  <a:srgbClr val="000000"/>
                </a:solidFill>
                <a:latin typeface="Century Gothic"/>
                <a:ea typeface="Century Gothic"/>
                <a:cs typeface="Century Gothic"/>
                <a:sym typeface="Century Gothic"/>
              </a:rPr>
              <a:t>, pronouns man, </a:t>
            </a:r>
            <a:r>
              <a:rPr lang="en-GB" sz="1800" b="1" i="0" dirty="0" err="1">
                <a:solidFill>
                  <a:srgbClr val="000000"/>
                </a:solidFill>
                <a:latin typeface="Century Gothic"/>
                <a:ea typeface="Century Gothic"/>
                <a:cs typeface="Century Gothic"/>
                <a:sym typeface="Century Gothic"/>
              </a:rPr>
              <a:t>jemand</a:t>
            </a:r>
            <a:r>
              <a:rPr lang="en-GB" sz="1800" b="1" i="0" dirty="0">
                <a:solidFill>
                  <a:srgbClr val="000000"/>
                </a:solidFill>
                <a:latin typeface="Century Gothic"/>
                <a:ea typeface="Century Gothic"/>
                <a:cs typeface="Century Gothic"/>
                <a:sym typeface="Century Gothic"/>
              </a:rPr>
              <a:t>, </a:t>
            </a:r>
            <a:r>
              <a:rPr lang="en-GB" sz="1800" b="1" i="0" dirty="0" err="1">
                <a:solidFill>
                  <a:srgbClr val="000000"/>
                </a:solidFill>
                <a:latin typeface="Century Gothic"/>
                <a:ea typeface="Century Gothic"/>
                <a:cs typeface="Century Gothic"/>
                <a:sym typeface="Century Gothic"/>
              </a:rPr>
              <a:t>niemand</a:t>
            </a:r>
            <a:endParaRPr sz="1800" b="1" i="0" dirty="0">
              <a:solidFill>
                <a:srgbClr val="000000"/>
              </a:solidFill>
              <a:latin typeface="Century Gothic"/>
              <a:ea typeface="Century Gothic"/>
              <a:cs typeface="Century Gothic"/>
              <a:sym typeface="Century Gothic"/>
            </a:endParaRPr>
          </a:p>
          <a:p>
            <a:pPr marL="0" lvl="0" indent="0" algn="l" rtl="0">
              <a:lnSpc>
                <a:spcPct val="107000"/>
              </a:lnSpc>
              <a:spcBef>
                <a:spcPts val="800"/>
              </a:spcBef>
              <a:spcAft>
                <a:spcPts val="0"/>
              </a:spcAft>
              <a:buNone/>
            </a:pPr>
            <a:r>
              <a:rPr lang="en-GB" sz="1800" b="1" i="0" dirty="0">
                <a:solidFill>
                  <a:srgbClr val="000000"/>
                </a:solidFill>
                <a:latin typeface="Century Gothic"/>
                <a:ea typeface="Century Gothic"/>
                <a:cs typeface="Century Gothic"/>
                <a:sym typeface="Century Gothic"/>
              </a:rPr>
              <a:t>Revisit: Relative clauses (R1, nom.); relative pronouns der, die, das, die</a:t>
            </a:r>
            <a:br>
              <a:rPr lang="en-GB" sz="1800" b="1" i="0" dirty="0">
                <a:solidFill>
                  <a:srgbClr val="000000"/>
                </a:solidFill>
                <a:latin typeface="Century Gothic"/>
                <a:ea typeface="Century Gothic"/>
                <a:cs typeface="Century Gothic"/>
                <a:sym typeface="Century Gothic"/>
              </a:rPr>
            </a:br>
            <a:r>
              <a:rPr lang="en-GB" sz="1800" b="1" i="0" dirty="0">
                <a:solidFill>
                  <a:srgbClr val="000000"/>
                </a:solidFill>
                <a:latin typeface="Century Gothic"/>
                <a:ea typeface="Century Gothic"/>
                <a:cs typeface="Century Gothic"/>
                <a:sym typeface="Century Gothic"/>
              </a:rPr>
              <a:t>Revisit: WO3</a:t>
            </a:r>
            <a:br>
              <a:rPr lang="en-GB" sz="1800" b="0" i="0" dirty="0">
                <a:solidFill>
                  <a:srgbClr val="000000"/>
                </a:solidFill>
                <a:latin typeface="Century Gothic"/>
                <a:ea typeface="Century Gothic"/>
                <a:cs typeface="Century Gothic"/>
                <a:sym typeface="Century Gothic"/>
              </a:rPr>
            </a:br>
            <a:r>
              <a:rPr lang="en-GB" sz="1800" b="0" i="0" dirty="0">
                <a:solidFill>
                  <a:srgbClr val="000000"/>
                </a:solidFill>
                <a:latin typeface="Century Gothic"/>
                <a:ea typeface="Century Gothic"/>
                <a:cs typeface="Century Gothic"/>
                <a:sym typeface="Century Gothic"/>
              </a:rPr>
              <a:t>Revisit: Historic/narrative present</a:t>
            </a:r>
            <a:endParaRPr dirty="0"/>
          </a:p>
          <a:p>
            <a:pPr marL="0" lvl="0" indent="0" algn="l" rtl="0">
              <a:lnSpc>
                <a:spcPct val="107000"/>
              </a:lnSpc>
              <a:spcBef>
                <a:spcPts val="800"/>
              </a:spcBef>
              <a:spcAft>
                <a:spcPts val="0"/>
              </a:spcAft>
              <a:buNone/>
            </a:pPr>
            <a:endParaRPr sz="1800" b="0" dirty="0">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Calibri"/>
              <a:buNone/>
            </a:pPr>
            <a:r>
              <a:rPr lang="en-GB" sz="1800" b="1" dirty="0">
                <a:latin typeface="Calibri"/>
                <a:ea typeface="Calibri"/>
                <a:cs typeface="Calibri"/>
                <a:sym typeface="Calibri"/>
              </a:rPr>
              <a:t>Phonics</a:t>
            </a:r>
            <a:r>
              <a:rPr lang="en-GB" sz="1800" dirty="0">
                <a:latin typeface="Calibri"/>
                <a:ea typeface="Calibri"/>
                <a:cs typeface="Calibri"/>
                <a:sym typeface="Calibri"/>
              </a:rPr>
              <a:t>: </a:t>
            </a:r>
            <a:r>
              <a:rPr lang="en-GB" sz="1800" b="1" i="0" dirty="0">
                <a:latin typeface="Century Gothic"/>
                <a:ea typeface="Century Gothic"/>
                <a:cs typeface="Century Gothic"/>
                <a:sym typeface="Century Gothic"/>
              </a:rPr>
              <a:t>SSC: </a:t>
            </a:r>
            <a:r>
              <a:rPr lang="en-GB" sz="1800" b="1" i="0" dirty="0">
                <a:solidFill>
                  <a:srgbClr val="000000"/>
                </a:solidFill>
                <a:latin typeface="Century Gothic"/>
                <a:ea typeface="Century Gothic"/>
                <a:cs typeface="Century Gothic"/>
                <a:sym typeface="Century Gothic"/>
              </a:rPr>
              <a:t>[-d] vs [-d-] </a:t>
            </a:r>
            <a:r>
              <a:rPr lang="en-GB" sz="1800" b="0" i="0" dirty="0">
                <a:solidFill>
                  <a:srgbClr val="000000"/>
                </a:solidFill>
                <a:latin typeface="Century Gothic"/>
                <a:ea typeface="Century Gothic"/>
                <a:cs typeface="Century Gothic"/>
                <a:sym typeface="Century Gothic"/>
              </a:rPr>
              <a:t>[link to grammar: </a:t>
            </a:r>
            <a:r>
              <a:rPr lang="en-GB" sz="1800" b="0" i="0" dirty="0" err="1">
                <a:solidFill>
                  <a:srgbClr val="000000"/>
                </a:solidFill>
                <a:latin typeface="Century Gothic"/>
                <a:ea typeface="Century Gothic"/>
                <a:cs typeface="Century Gothic"/>
                <a:sym typeface="Century Gothic"/>
              </a:rPr>
              <a:t>jemand</a:t>
            </a:r>
            <a:r>
              <a:rPr lang="en-GB" sz="1800" b="0" i="0" dirty="0">
                <a:solidFill>
                  <a:srgbClr val="000000"/>
                </a:solidFill>
                <a:latin typeface="Century Gothic"/>
                <a:ea typeface="Century Gothic"/>
                <a:cs typeface="Century Gothic"/>
                <a:sym typeface="Century Gothic"/>
              </a:rPr>
              <a:t>, </a:t>
            </a:r>
            <a:r>
              <a:rPr lang="en-GB" sz="1800" b="0" i="0" dirty="0" err="1">
                <a:solidFill>
                  <a:srgbClr val="000000"/>
                </a:solidFill>
                <a:latin typeface="Century Gothic"/>
                <a:ea typeface="Century Gothic"/>
                <a:cs typeface="Century Gothic"/>
                <a:sym typeface="Century Gothic"/>
              </a:rPr>
              <a:t>jemanden</a:t>
            </a:r>
            <a:r>
              <a:rPr lang="en-GB" sz="1800" b="0" i="0" dirty="0">
                <a:solidFill>
                  <a:srgbClr val="000000"/>
                </a:solidFill>
                <a:latin typeface="Century Gothic"/>
                <a:ea typeface="Century Gothic"/>
                <a:cs typeface="Century Gothic"/>
                <a:sym typeface="Century Gothic"/>
              </a:rPr>
              <a:t>]</a:t>
            </a:r>
            <a:br>
              <a:rPr lang="en-GB" sz="1800" b="0" i="0" dirty="0">
                <a:solidFill>
                  <a:srgbClr val="000000"/>
                </a:solidFill>
                <a:latin typeface="Century Gothic"/>
                <a:ea typeface="Century Gothic"/>
                <a:cs typeface="Century Gothic"/>
                <a:sym typeface="Century Gothic"/>
              </a:rPr>
            </a:br>
            <a:r>
              <a:rPr lang="en-GB" sz="1800" b="1" i="0" dirty="0">
                <a:solidFill>
                  <a:srgbClr val="000000"/>
                </a:solidFill>
                <a:latin typeface="Century Gothic"/>
                <a:ea typeface="Century Gothic"/>
                <a:cs typeface="Century Gothic"/>
                <a:sym typeface="Century Gothic"/>
              </a:rPr>
              <a:t>[</a:t>
            </a:r>
            <a:r>
              <a:rPr lang="en-GB" sz="1800" b="1" i="0" dirty="0">
                <a:solidFill>
                  <a:srgbClr val="000000"/>
                </a:solidFill>
                <a:highlight>
                  <a:srgbClr val="FFFF00"/>
                </a:highlight>
                <a:latin typeface="Century Gothic"/>
                <a:ea typeface="Century Gothic"/>
                <a:cs typeface="Century Gothic"/>
                <a:sym typeface="Century Gothic"/>
              </a:rPr>
              <a:t>z] and [-</a:t>
            </a:r>
            <a:r>
              <a:rPr lang="en-GB" sz="1800" b="1" i="0" dirty="0" err="1">
                <a:solidFill>
                  <a:srgbClr val="000000"/>
                </a:solidFill>
                <a:highlight>
                  <a:srgbClr val="FFFF00"/>
                </a:highlight>
                <a:latin typeface="Century Gothic"/>
                <a:ea typeface="Century Gothic"/>
                <a:cs typeface="Century Gothic"/>
                <a:sym typeface="Century Gothic"/>
              </a:rPr>
              <a:t>tion</a:t>
            </a:r>
            <a:r>
              <a:rPr lang="en-GB" sz="1800" b="1" i="0" dirty="0">
                <a:solidFill>
                  <a:srgbClr val="000000"/>
                </a:solidFill>
                <a:highlight>
                  <a:srgbClr val="FFFF00"/>
                </a:highlight>
                <a:latin typeface="Century Gothic"/>
                <a:ea typeface="Century Gothic"/>
                <a:cs typeface="Century Gothic"/>
                <a:sym typeface="Century Gothic"/>
              </a:rPr>
              <a:t>]</a:t>
            </a:r>
            <a:r>
              <a:rPr lang="en-GB" sz="1800" b="0" i="0" dirty="0">
                <a:solidFill>
                  <a:srgbClr val="000000"/>
                </a:solidFill>
                <a:highlight>
                  <a:srgbClr val="FFFF00"/>
                </a:highlight>
                <a:latin typeface="Century Gothic"/>
                <a:ea typeface="Century Gothic"/>
                <a:cs typeface="Century Gothic"/>
                <a:sym typeface="Century Gothic"/>
              </a:rPr>
              <a:t>[link to specific vocabulary]</a:t>
            </a:r>
            <a:endParaRPr sz="1800" b="1" i="0" dirty="0">
              <a:highlight>
                <a:srgbClr val="FFFF00"/>
              </a:highlight>
              <a:latin typeface="Century Gothic"/>
              <a:ea typeface="Century Gothic"/>
              <a:cs typeface="Century Gothic"/>
              <a:sym typeface="Century Gothic"/>
            </a:endParaRPr>
          </a:p>
          <a:p>
            <a:pPr marL="0" lvl="0" indent="0" algn="l" rtl="0">
              <a:lnSpc>
                <a:spcPct val="107000"/>
              </a:lnSpc>
              <a:spcBef>
                <a:spcPts val="800"/>
              </a:spcBef>
              <a:spcAft>
                <a:spcPts val="0"/>
              </a:spcAft>
              <a:buNone/>
            </a:pPr>
            <a:endParaRPr sz="1800" dirty="0">
              <a:latin typeface="Calibri"/>
              <a:ea typeface="Calibri"/>
              <a:cs typeface="Calibri"/>
              <a:sym typeface="Calibri"/>
            </a:endParaRPr>
          </a:p>
          <a:p>
            <a:pPr marL="0" lvl="0" indent="0" algn="l" rtl="0">
              <a:lnSpc>
                <a:spcPct val="107000"/>
              </a:lnSpc>
              <a:spcBef>
                <a:spcPts val="800"/>
              </a:spcBef>
              <a:spcAft>
                <a:spcPts val="0"/>
              </a:spcAft>
              <a:buNone/>
            </a:pPr>
            <a:r>
              <a:rPr lang="en-GB" sz="1800" b="1" dirty="0">
                <a:latin typeface="Calibri"/>
                <a:ea typeface="Calibri"/>
                <a:cs typeface="Calibri"/>
                <a:sym typeface="Calibri"/>
              </a:rPr>
              <a:t>New vocabulary </a:t>
            </a:r>
            <a:r>
              <a:rPr lang="en-GB" sz="1800" b="0" i="0" u="none" strike="noStrike" dirty="0" err="1">
                <a:solidFill>
                  <a:srgbClr val="000000"/>
                </a:solidFill>
                <a:latin typeface="Century Gothic"/>
                <a:ea typeface="Century Gothic"/>
                <a:cs typeface="Century Gothic"/>
                <a:sym typeface="Century Gothic"/>
              </a:rPr>
              <a:t>verändern</a:t>
            </a:r>
            <a:r>
              <a:rPr lang="en-GB" sz="1800" b="0" i="0" u="none" strike="noStrike" dirty="0">
                <a:solidFill>
                  <a:srgbClr val="000000"/>
                </a:solidFill>
                <a:latin typeface="Century Gothic"/>
                <a:ea typeface="Century Gothic"/>
                <a:cs typeface="Century Gothic"/>
                <a:sym typeface="Century Gothic"/>
              </a:rPr>
              <a:t> [500] </a:t>
            </a:r>
            <a:r>
              <a:rPr lang="en-GB" sz="1800" b="0" i="0" u="none" strike="noStrike" dirty="0" err="1">
                <a:solidFill>
                  <a:srgbClr val="000000"/>
                </a:solidFill>
                <a:latin typeface="Century Gothic"/>
                <a:ea typeface="Century Gothic"/>
                <a:cs typeface="Century Gothic"/>
                <a:sym typeface="Century Gothic"/>
              </a:rPr>
              <a:t>jemanden</a:t>
            </a:r>
            <a:r>
              <a:rPr lang="en-GB" sz="1800" b="0" i="0" u="none" strike="noStrike" dirty="0">
                <a:solidFill>
                  <a:srgbClr val="000000"/>
                </a:solidFill>
                <a:latin typeface="Century Gothic"/>
                <a:ea typeface="Century Gothic"/>
                <a:cs typeface="Century Gothic"/>
                <a:sym typeface="Century Gothic"/>
              </a:rPr>
              <a:t> [330] </a:t>
            </a:r>
            <a:r>
              <a:rPr lang="en-GB" sz="1800" b="0" i="0" u="none" strike="noStrike" dirty="0" err="1">
                <a:solidFill>
                  <a:srgbClr val="000000"/>
                </a:solidFill>
                <a:latin typeface="Century Gothic"/>
                <a:ea typeface="Century Gothic"/>
                <a:cs typeface="Century Gothic"/>
                <a:sym typeface="Century Gothic"/>
              </a:rPr>
              <a:t>niemanden</a:t>
            </a:r>
            <a:r>
              <a:rPr lang="en-GB" sz="1800" b="0" i="0" u="none" strike="noStrike" dirty="0">
                <a:solidFill>
                  <a:srgbClr val="000000"/>
                </a:solidFill>
                <a:latin typeface="Century Gothic"/>
                <a:ea typeface="Century Gothic"/>
                <a:cs typeface="Century Gothic"/>
                <a:sym typeface="Century Gothic"/>
              </a:rPr>
              <a:t> [362] Frau</a:t>
            </a:r>
            <a:r>
              <a:rPr lang="en-GB" sz="1800" b="0" i="0" u="none" strike="noStrike" baseline="30000" dirty="0">
                <a:solidFill>
                  <a:srgbClr val="000000"/>
                </a:solidFill>
                <a:latin typeface="Century Gothic"/>
                <a:ea typeface="Century Gothic"/>
                <a:cs typeface="Century Gothic"/>
                <a:sym typeface="Century Gothic"/>
              </a:rPr>
              <a:t>2</a:t>
            </a:r>
            <a:r>
              <a:rPr lang="en-GB" sz="1800" b="0" i="0" u="none" strike="noStrike" dirty="0">
                <a:solidFill>
                  <a:srgbClr val="000000"/>
                </a:solidFill>
                <a:latin typeface="Century Gothic"/>
                <a:ea typeface="Century Gothic"/>
                <a:cs typeface="Century Gothic"/>
                <a:sym typeface="Century Gothic"/>
              </a:rPr>
              <a:t> [99] Gruppe [369] </a:t>
            </a:r>
            <a:r>
              <a:rPr lang="en-GB" sz="1800" b="0" i="0" u="none" strike="noStrike" dirty="0" err="1">
                <a:solidFill>
                  <a:srgbClr val="000000"/>
                </a:solidFill>
                <a:latin typeface="Century Gothic"/>
                <a:ea typeface="Century Gothic"/>
                <a:cs typeface="Century Gothic"/>
                <a:sym typeface="Century Gothic"/>
              </a:rPr>
              <a:t>Möglichkeit</a:t>
            </a:r>
            <a:r>
              <a:rPr lang="en-GB" sz="1800" b="0" i="0" u="none" strike="noStrike" dirty="0">
                <a:solidFill>
                  <a:srgbClr val="000000"/>
                </a:solidFill>
                <a:latin typeface="Century Gothic"/>
                <a:ea typeface="Century Gothic"/>
                <a:cs typeface="Century Gothic"/>
                <a:sym typeface="Century Gothic"/>
              </a:rPr>
              <a:t> [379] hart [728] </a:t>
            </a:r>
            <a:r>
              <a:rPr lang="en-GB" sz="1800" b="0" i="0" u="none" strike="noStrike" dirty="0" err="1">
                <a:solidFill>
                  <a:srgbClr val="000000"/>
                </a:solidFill>
                <a:latin typeface="Century Gothic"/>
                <a:ea typeface="Century Gothic"/>
                <a:cs typeface="Century Gothic"/>
                <a:sym typeface="Century Gothic"/>
              </a:rPr>
              <a:t>negativ</a:t>
            </a:r>
            <a:r>
              <a:rPr lang="en-GB" sz="1800" b="0" i="0" u="none" strike="noStrike" dirty="0">
                <a:solidFill>
                  <a:srgbClr val="000000"/>
                </a:solidFill>
                <a:latin typeface="Century Gothic"/>
                <a:ea typeface="Century Gothic"/>
                <a:cs typeface="Century Gothic"/>
                <a:sym typeface="Century Gothic"/>
              </a:rPr>
              <a:t> [817] </a:t>
            </a:r>
            <a:r>
              <a:rPr lang="en-GB" sz="1800" b="0" i="0" u="none" strike="noStrike" dirty="0" err="1">
                <a:solidFill>
                  <a:srgbClr val="000000"/>
                </a:solidFill>
                <a:latin typeface="Century Gothic"/>
                <a:ea typeface="Century Gothic"/>
                <a:cs typeface="Century Gothic"/>
                <a:sym typeface="Century Gothic"/>
              </a:rPr>
              <a:t>positiv</a:t>
            </a:r>
            <a:r>
              <a:rPr lang="en-GB" sz="1800" b="0" i="0" u="none" strike="noStrike" dirty="0">
                <a:solidFill>
                  <a:srgbClr val="000000"/>
                </a:solidFill>
                <a:latin typeface="Century Gothic"/>
                <a:ea typeface="Century Gothic"/>
                <a:cs typeface="Century Gothic"/>
                <a:sym typeface="Century Gothic"/>
              </a:rPr>
              <a:t> [516] </a:t>
            </a:r>
            <a:r>
              <a:rPr lang="en-GB" sz="1800" b="0" i="0" u="none" strike="noStrike" dirty="0" err="1">
                <a:solidFill>
                  <a:srgbClr val="000000"/>
                </a:solidFill>
                <a:latin typeface="Century Gothic"/>
                <a:ea typeface="Century Gothic"/>
                <a:cs typeface="Century Gothic"/>
                <a:sym typeface="Century Gothic"/>
              </a:rPr>
              <a:t>wahrscheinlich</a:t>
            </a:r>
            <a:r>
              <a:rPr lang="en-GB" sz="1800" b="0" i="0" u="none" strike="noStrike" dirty="0">
                <a:solidFill>
                  <a:srgbClr val="000000"/>
                </a:solidFill>
                <a:latin typeface="Century Gothic"/>
                <a:ea typeface="Century Gothic"/>
                <a:cs typeface="Century Gothic"/>
                <a:sym typeface="Century Gothic"/>
              </a:rPr>
              <a:t> [493] </a:t>
            </a:r>
            <a:r>
              <a:rPr lang="en-GB" sz="1800" b="0" i="0" u="none" strike="noStrike" dirty="0" err="1">
                <a:solidFill>
                  <a:srgbClr val="FF6600"/>
                </a:solidFill>
                <a:latin typeface="Century Gothic"/>
                <a:ea typeface="Century Gothic"/>
                <a:cs typeface="Century Gothic"/>
                <a:sym typeface="Century Gothic"/>
              </a:rPr>
              <a:t>darstellen</a:t>
            </a:r>
            <a:r>
              <a:rPr lang="en-GB" sz="1800" b="0" i="0" u="none" strike="noStrike" dirty="0">
                <a:solidFill>
                  <a:srgbClr val="FF6600"/>
                </a:solidFill>
                <a:latin typeface="Century Gothic"/>
                <a:ea typeface="Century Gothic"/>
                <a:cs typeface="Century Gothic"/>
                <a:sym typeface="Century Gothic"/>
              </a:rPr>
              <a:t> (H) [402] </a:t>
            </a:r>
            <a:r>
              <a:rPr lang="en-GB" sz="1800" b="0" i="0" u="none" strike="noStrike" dirty="0" err="1">
                <a:solidFill>
                  <a:srgbClr val="FF6600"/>
                </a:solidFill>
                <a:latin typeface="Century Gothic"/>
                <a:ea typeface="Century Gothic"/>
                <a:cs typeface="Century Gothic"/>
                <a:sym typeface="Century Gothic"/>
              </a:rPr>
              <a:t>spüren</a:t>
            </a:r>
            <a:r>
              <a:rPr lang="en-GB" sz="1800" b="0" i="0" u="none" strike="noStrike" dirty="0">
                <a:solidFill>
                  <a:srgbClr val="FF6600"/>
                </a:solidFill>
                <a:latin typeface="Century Gothic"/>
                <a:ea typeface="Century Gothic"/>
                <a:cs typeface="Century Gothic"/>
                <a:sym typeface="Century Gothic"/>
              </a:rPr>
              <a:t> (H) [750] Gesellschaft</a:t>
            </a:r>
            <a:r>
              <a:rPr lang="en-GB" sz="1800" b="0" i="0" u="none" strike="noStrike" baseline="30000" dirty="0">
                <a:solidFill>
                  <a:srgbClr val="FF6600"/>
                </a:solidFill>
                <a:latin typeface="Century Gothic"/>
                <a:ea typeface="Century Gothic"/>
                <a:cs typeface="Century Gothic"/>
                <a:sym typeface="Century Gothic"/>
              </a:rPr>
              <a:t>1</a:t>
            </a:r>
            <a:r>
              <a:rPr lang="en-GB" sz="1800" b="0" i="0" u="none" strike="noStrike" dirty="0">
                <a:solidFill>
                  <a:srgbClr val="FF6600"/>
                </a:solidFill>
                <a:latin typeface="Century Gothic"/>
                <a:ea typeface="Century Gothic"/>
                <a:cs typeface="Century Gothic"/>
                <a:sym typeface="Century Gothic"/>
              </a:rPr>
              <a:t> (H) [363] </a:t>
            </a:r>
            <a:r>
              <a:rPr lang="en-GB" sz="1800" b="0" i="0" u="none" strike="noStrike" dirty="0" err="1">
                <a:solidFill>
                  <a:srgbClr val="FF6600"/>
                </a:solidFill>
                <a:latin typeface="Century Gothic"/>
                <a:ea typeface="Century Gothic"/>
                <a:cs typeface="Century Gothic"/>
                <a:sym typeface="Century Gothic"/>
              </a:rPr>
              <a:t>Herausforderung</a:t>
            </a:r>
            <a:r>
              <a:rPr lang="en-GB" sz="1800" b="0" i="0" u="none" strike="noStrike" dirty="0">
                <a:solidFill>
                  <a:srgbClr val="FF6600"/>
                </a:solidFill>
                <a:latin typeface="Century Gothic"/>
                <a:ea typeface="Century Gothic"/>
                <a:cs typeface="Century Gothic"/>
                <a:sym typeface="Century Gothic"/>
              </a:rPr>
              <a:t> (H) [1191] Kraft (H) [458] Lage</a:t>
            </a:r>
            <a:r>
              <a:rPr lang="en-GB" sz="1800" b="0" i="0" u="none" strike="noStrike" baseline="30000" dirty="0">
                <a:solidFill>
                  <a:srgbClr val="FF6600"/>
                </a:solidFill>
                <a:latin typeface="Century Gothic"/>
                <a:ea typeface="Century Gothic"/>
                <a:cs typeface="Century Gothic"/>
                <a:sym typeface="Century Gothic"/>
              </a:rPr>
              <a:t>1</a:t>
            </a:r>
            <a:r>
              <a:rPr lang="en-GB" sz="1800" b="0" i="0" u="none" strike="noStrike" dirty="0">
                <a:solidFill>
                  <a:srgbClr val="FF6600"/>
                </a:solidFill>
                <a:latin typeface="Century Gothic"/>
                <a:ea typeface="Century Gothic"/>
                <a:cs typeface="Century Gothic"/>
                <a:sym typeface="Century Gothic"/>
              </a:rPr>
              <a:t> (H) [555] </a:t>
            </a:r>
            <a:r>
              <a:rPr lang="en-GB" sz="1800" b="0" i="0" u="none" strike="noStrike" dirty="0" err="1">
                <a:solidFill>
                  <a:srgbClr val="FF6600"/>
                </a:solidFill>
                <a:latin typeface="Century Gothic"/>
                <a:ea typeface="Century Gothic"/>
                <a:cs typeface="Century Gothic"/>
                <a:sym typeface="Century Gothic"/>
              </a:rPr>
              <a:t>Opfer</a:t>
            </a:r>
            <a:r>
              <a:rPr lang="en-GB" sz="1800" b="0" i="0" u="none" strike="noStrike" dirty="0">
                <a:solidFill>
                  <a:srgbClr val="FF6600"/>
                </a:solidFill>
                <a:latin typeface="Century Gothic"/>
                <a:ea typeface="Century Gothic"/>
                <a:cs typeface="Century Gothic"/>
                <a:sym typeface="Century Gothic"/>
              </a:rPr>
              <a:t> (H) [1007] Verantwortung (H) [1103] </a:t>
            </a:r>
            <a:r>
              <a:rPr lang="en-GB" sz="1800" b="0" i="0" u="none" strike="noStrike" dirty="0" err="1">
                <a:solidFill>
                  <a:srgbClr val="FF6600"/>
                </a:solidFill>
                <a:latin typeface="Century Gothic"/>
                <a:ea typeface="Century Gothic"/>
                <a:cs typeface="Century Gothic"/>
                <a:sym typeface="Century Gothic"/>
              </a:rPr>
              <a:t>aktuell</a:t>
            </a:r>
            <a:r>
              <a:rPr lang="en-GB" sz="1800" b="0" i="0" u="none" strike="noStrike" dirty="0">
                <a:solidFill>
                  <a:srgbClr val="FF6600"/>
                </a:solidFill>
                <a:latin typeface="Century Gothic"/>
                <a:ea typeface="Century Gothic"/>
                <a:cs typeface="Century Gothic"/>
                <a:sym typeface="Century Gothic"/>
              </a:rPr>
              <a:t> (H) [568] </a:t>
            </a:r>
            <a:r>
              <a:rPr lang="en-GB" sz="1800" b="0" i="0" u="none" strike="noStrike" dirty="0" err="1">
                <a:solidFill>
                  <a:srgbClr val="FF6600"/>
                </a:solidFill>
                <a:latin typeface="Century Gothic"/>
                <a:ea typeface="Century Gothic"/>
                <a:cs typeface="Century Gothic"/>
                <a:sym typeface="Century Gothic"/>
              </a:rPr>
              <a:t>menschlich</a:t>
            </a:r>
            <a:r>
              <a:rPr lang="en-GB" sz="1800" b="0" i="0" u="none" strike="noStrike" dirty="0">
                <a:solidFill>
                  <a:srgbClr val="FF6600"/>
                </a:solidFill>
                <a:latin typeface="Century Gothic"/>
                <a:ea typeface="Century Gothic"/>
                <a:cs typeface="Century Gothic"/>
                <a:sym typeface="Century Gothic"/>
              </a:rPr>
              <a:t> (H) [811] </a:t>
            </a:r>
            <a:endParaRPr dirty="0"/>
          </a:p>
          <a:p>
            <a:pPr marL="0" lvl="0" indent="0" algn="l" rtl="0">
              <a:lnSpc>
                <a:spcPct val="107000"/>
              </a:lnSpc>
              <a:spcBef>
                <a:spcPts val="800"/>
              </a:spcBef>
              <a:spcAft>
                <a:spcPts val="0"/>
              </a:spcAft>
              <a:buNone/>
            </a:pPr>
            <a:r>
              <a:rPr lang="en-GB" sz="1800" b="1" dirty="0">
                <a:latin typeface="Calibri"/>
                <a:ea typeface="Calibri"/>
                <a:cs typeface="Calibri"/>
                <a:sym typeface="Calibri"/>
              </a:rPr>
              <a:t>Revisited vocabulary: </a:t>
            </a:r>
            <a:r>
              <a:rPr lang="en-GB" sz="1800" b="0" i="0" dirty="0">
                <a:solidFill>
                  <a:srgbClr val="000000"/>
                </a:solidFill>
                <a:latin typeface="Century Gothic"/>
                <a:ea typeface="Century Gothic"/>
                <a:cs typeface="Century Gothic"/>
                <a:sym typeface="Century Gothic"/>
              </a:rPr>
              <a:t>Bayern [624] Bodensee [n/a] Donau [n/a] Köln [n/a] München [n/a] </a:t>
            </a:r>
            <a:r>
              <a:rPr lang="en-GB" sz="1800" b="0" i="0" dirty="0" err="1">
                <a:solidFill>
                  <a:srgbClr val="000000"/>
                </a:solidFill>
                <a:latin typeface="Century Gothic"/>
                <a:ea typeface="Century Gothic"/>
                <a:cs typeface="Century Gothic"/>
                <a:sym typeface="Century Gothic"/>
              </a:rPr>
              <a:t>Ostsee</a:t>
            </a:r>
            <a:r>
              <a:rPr lang="en-GB" sz="1800" b="0" i="0" dirty="0">
                <a:solidFill>
                  <a:srgbClr val="000000"/>
                </a:solidFill>
                <a:latin typeface="Century Gothic"/>
                <a:ea typeface="Century Gothic"/>
                <a:cs typeface="Century Gothic"/>
                <a:sym typeface="Century Gothic"/>
              </a:rPr>
              <a:t> [n/a] Rhein [n/a] Schnitzel [n/a] U-Bahn [n/a] Volk [1032] Weise [468] Wurst [3923] national [891] </a:t>
            </a:r>
            <a:r>
              <a:rPr lang="en-GB" sz="1800" b="0" i="0" dirty="0" err="1">
                <a:solidFill>
                  <a:srgbClr val="000000"/>
                </a:solidFill>
                <a:latin typeface="Century Gothic"/>
                <a:ea typeface="Century Gothic"/>
                <a:cs typeface="Century Gothic"/>
                <a:sym typeface="Century Gothic"/>
              </a:rPr>
              <a:t>Minderheit</a:t>
            </a:r>
            <a:r>
              <a:rPr lang="en-GB" sz="1800" b="0" i="0" dirty="0">
                <a:solidFill>
                  <a:srgbClr val="000000"/>
                </a:solidFill>
                <a:latin typeface="Century Gothic"/>
                <a:ea typeface="Century Gothic"/>
                <a:cs typeface="Century Gothic"/>
                <a:sym typeface="Century Gothic"/>
              </a:rPr>
              <a:t> (H) [4256] </a:t>
            </a:r>
            <a:r>
              <a:rPr lang="en-GB" sz="1800" b="0" i="0" dirty="0" err="1">
                <a:solidFill>
                  <a:srgbClr val="000000"/>
                </a:solidFill>
                <a:latin typeface="Century Gothic"/>
                <a:ea typeface="Century Gothic"/>
                <a:cs typeface="Century Gothic"/>
                <a:sym typeface="Century Gothic"/>
              </a:rPr>
              <a:t>bayrisch</a:t>
            </a:r>
            <a:r>
              <a:rPr lang="en-GB" sz="1800" b="0" i="0" dirty="0">
                <a:solidFill>
                  <a:srgbClr val="000000"/>
                </a:solidFill>
                <a:latin typeface="Century Gothic"/>
                <a:ea typeface="Century Gothic"/>
                <a:cs typeface="Century Gothic"/>
                <a:sym typeface="Century Gothic"/>
              </a:rPr>
              <a:t> (H) [1383] </a:t>
            </a:r>
            <a:r>
              <a:rPr lang="en-GB" sz="1800" b="0" i="0" dirty="0" err="1">
                <a:solidFill>
                  <a:srgbClr val="000000"/>
                </a:solidFill>
                <a:latin typeface="Century Gothic"/>
                <a:ea typeface="Century Gothic"/>
                <a:cs typeface="Century Gothic"/>
                <a:sym typeface="Century Gothic"/>
              </a:rPr>
              <a:t>berliner</a:t>
            </a:r>
            <a:r>
              <a:rPr lang="en-GB" sz="1800" b="0" i="0" dirty="0">
                <a:solidFill>
                  <a:srgbClr val="000000"/>
                </a:solidFill>
                <a:latin typeface="Century Gothic"/>
                <a:ea typeface="Century Gothic"/>
                <a:cs typeface="Century Gothic"/>
                <a:sym typeface="Century Gothic"/>
              </a:rPr>
              <a:t> (H) [1190] </a:t>
            </a:r>
            <a:r>
              <a:rPr lang="en-GB" sz="1800" b="0" i="0" dirty="0" err="1">
                <a:solidFill>
                  <a:srgbClr val="000000"/>
                </a:solidFill>
                <a:latin typeface="Century Gothic"/>
                <a:ea typeface="Century Gothic"/>
                <a:cs typeface="Century Gothic"/>
                <a:sym typeface="Century Gothic"/>
              </a:rPr>
              <a:t>speziell</a:t>
            </a:r>
            <a:r>
              <a:rPr lang="en-GB" sz="1800" b="0" i="0" dirty="0">
                <a:solidFill>
                  <a:srgbClr val="000000"/>
                </a:solidFill>
                <a:latin typeface="Century Gothic"/>
                <a:ea typeface="Century Gothic"/>
                <a:cs typeface="Century Gothic"/>
                <a:sym typeface="Century Gothic"/>
              </a:rPr>
              <a:t> (H) [815] </a:t>
            </a:r>
            <a:r>
              <a:rPr lang="en-GB" sz="1800" b="0" i="0" dirty="0" err="1">
                <a:solidFill>
                  <a:srgbClr val="000000"/>
                </a:solidFill>
                <a:latin typeface="Century Gothic"/>
                <a:ea typeface="Century Gothic"/>
                <a:cs typeface="Century Gothic"/>
                <a:sym typeface="Century Gothic"/>
              </a:rPr>
              <a:t>ursprünglich</a:t>
            </a:r>
            <a:r>
              <a:rPr lang="en-GB" sz="1800" b="0" i="0" dirty="0">
                <a:solidFill>
                  <a:srgbClr val="000000"/>
                </a:solidFill>
                <a:latin typeface="Century Gothic"/>
                <a:ea typeface="Century Gothic"/>
                <a:cs typeface="Century Gothic"/>
                <a:sym typeface="Century Gothic"/>
              </a:rPr>
              <a:t> (H) [1332] </a:t>
            </a:r>
            <a:endParaRPr dirty="0"/>
          </a:p>
          <a:p>
            <a:pPr marL="0" lvl="0" indent="0" algn="l" rtl="0">
              <a:lnSpc>
                <a:spcPct val="107000"/>
              </a:lnSpc>
              <a:spcBef>
                <a:spcPts val="800"/>
              </a:spcBef>
              <a:spcAft>
                <a:spcPts val="0"/>
              </a:spcAft>
              <a:buNone/>
            </a:pPr>
            <a:r>
              <a:rPr lang="en-GB" sz="1800" b="1" i="0" dirty="0">
                <a:solidFill>
                  <a:srgbClr val="000000"/>
                </a:solidFill>
                <a:latin typeface="Century Gothic"/>
                <a:ea typeface="Century Gothic"/>
                <a:cs typeface="Century Gothic"/>
                <a:sym typeface="Century Gothic"/>
              </a:rPr>
              <a:t>Thematic revisited vocabulary </a:t>
            </a:r>
            <a:r>
              <a:rPr lang="en-GB" sz="1800" b="0" i="0" u="none" strike="noStrike" dirty="0" err="1">
                <a:solidFill>
                  <a:srgbClr val="000000"/>
                </a:solidFill>
                <a:latin typeface="Century Gothic"/>
                <a:ea typeface="Century Gothic"/>
                <a:cs typeface="Century Gothic"/>
                <a:sym typeface="Century Gothic"/>
              </a:rPr>
              <a:t>bekommen</a:t>
            </a:r>
            <a:r>
              <a:rPr lang="en-GB" sz="1800" b="0" i="0" u="none" strike="noStrike" dirty="0">
                <a:solidFill>
                  <a:srgbClr val="000000"/>
                </a:solidFill>
                <a:latin typeface="Century Gothic"/>
                <a:ea typeface="Century Gothic"/>
                <a:cs typeface="Century Gothic"/>
                <a:sym typeface="Century Gothic"/>
              </a:rPr>
              <a:t> [212] </a:t>
            </a:r>
            <a:r>
              <a:rPr lang="en-GB" sz="1800" b="0" i="0" u="none" strike="noStrike" dirty="0" err="1">
                <a:solidFill>
                  <a:srgbClr val="000000"/>
                </a:solidFill>
                <a:latin typeface="Century Gothic"/>
                <a:ea typeface="Century Gothic"/>
                <a:cs typeface="Century Gothic"/>
                <a:sym typeface="Century Gothic"/>
              </a:rPr>
              <a:t>schaffen</a:t>
            </a:r>
            <a:r>
              <a:rPr lang="en-GB" sz="1800" b="0" i="0" u="none" strike="noStrike" dirty="0">
                <a:solidFill>
                  <a:srgbClr val="000000"/>
                </a:solidFill>
                <a:latin typeface="Century Gothic"/>
                <a:ea typeface="Century Gothic"/>
                <a:cs typeface="Century Gothic"/>
                <a:sym typeface="Century Gothic"/>
              </a:rPr>
              <a:t> [285] </a:t>
            </a:r>
            <a:r>
              <a:rPr lang="en-GB" sz="1800" b="0" i="0" u="none" strike="noStrike" dirty="0" err="1">
                <a:solidFill>
                  <a:srgbClr val="000000"/>
                </a:solidFill>
                <a:latin typeface="Century Gothic"/>
                <a:ea typeface="Century Gothic"/>
                <a:cs typeface="Century Gothic"/>
                <a:sym typeface="Century Gothic"/>
              </a:rPr>
              <a:t>setzen</a:t>
            </a:r>
            <a:r>
              <a:rPr lang="en-GB" sz="1800" b="0" i="0" u="none" strike="noStrike" dirty="0">
                <a:solidFill>
                  <a:srgbClr val="000000"/>
                </a:solidFill>
                <a:latin typeface="Century Gothic"/>
                <a:ea typeface="Century Gothic"/>
                <a:cs typeface="Century Gothic"/>
                <a:sym typeface="Century Gothic"/>
              </a:rPr>
              <a:t>; </a:t>
            </a:r>
            <a:r>
              <a:rPr lang="en-GB" sz="1800" b="0" i="0" u="none" strike="noStrike" dirty="0" err="1">
                <a:solidFill>
                  <a:srgbClr val="000000"/>
                </a:solidFill>
                <a:latin typeface="Century Gothic"/>
                <a:ea typeface="Century Gothic"/>
                <a:cs typeface="Century Gothic"/>
                <a:sym typeface="Century Gothic"/>
              </a:rPr>
              <a:t>sichacc</a:t>
            </a:r>
            <a:r>
              <a:rPr lang="en-GB" sz="1800" b="0" i="0" u="none" strike="noStrike" dirty="0">
                <a:solidFill>
                  <a:srgbClr val="000000"/>
                </a:solidFill>
                <a:latin typeface="Century Gothic"/>
                <a:ea typeface="Century Gothic"/>
                <a:cs typeface="Century Gothic"/>
                <a:sym typeface="Century Gothic"/>
              </a:rPr>
              <a:t>. </a:t>
            </a:r>
            <a:r>
              <a:rPr lang="en-GB" sz="1800" b="0" i="0" u="none" strike="noStrike" dirty="0" err="1">
                <a:solidFill>
                  <a:srgbClr val="000000"/>
                </a:solidFill>
                <a:latin typeface="Century Gothic"/>
                <a:ea typeface="Century Gothic"/>
                <a:cs typeface="Century Gothic"/>
                <a:sym typeface="Century Gothic"/>
              </a:rPr>
              <a:t>setzen</a:t>
            </a:r>
            <a:r>
              <a:rPr lang="en-GB" sz="1800" b="0" i="0" u="none" strike="noStrike" dirty="0">
                <a:solidFill>
                  <a:srgbClr val="000000"/>
                </a:solidFill>
                <a:latin typeface="Century Gothic"/>
                <a:ea typeface="Century Gothic"/>
                <a:cs typeface="Century Gothic"/>
                <a:sym typeface="Century Gothic"/>
              </a:rPr>
              <a:t> [228] Frau1 [99] </a:t>
            </a:r>
            <a:r>
              <a:rPr lang="en-GB" sz="1800" b="0" i="0" u="none" strike="noStrike" dirty="0" err="1">
                <a:solidFill>
                  <a:srgbClr val="000000"/>
                </a:solidFill>
                <a:latin typeface="Century Gothic"/>
                <a:ea typeface="Century Gothic"/>
                <a:cs typeface="Century Gothic"/>
                <a:sym typeface="Century Gothic"/>
              </a:rPr>
              <a:t>Jahrhundert</a:t>
            </a:r>
            <a:r>
              <a:rPr lang="en-GB" sz="1800" b="0" i="0" u="none" strike="noStrike" dirty="0">
                <a:solidFill>
                  <a:srgbClr val="000000"/>
                </a:solidFill>
                <a:latin typeface="Century Gothic"/>
                <a:ea typeface="Century Gothic"/>
                <a:cs typeface="Century Gothic"/>
                <a:sym typeface="Century Gothic"/>
              </a:rPr>
              <a:t> [492] </a:t>
            </a:r>
            <a:r>
              <a:rPr lang="en-GB" sz="1800" b="0" i="0" u="none" strike="noStrike" dirty="0" err="1">
                <a:solidFill>
                  <a:srgbClr val="000000"/>
                </a:solidFill>
                <a:latin typeface="Century Gothic"/>
                <a:ea typeface="Century Gothic"/>
                <a:cs typeface="Century Gothic"/>
                <a:sym typeface="Century Gothic"/>
              </a:rPr>
              <a:t>Mädchen</a:t>
            </a:r>
            <a:r>
              <a:rPr lang="en-GB" sz="1800" b="0" i="0" u="none" strike="noStrike" dirty="0">
                <a:solidFill>
                  <a:srgbClr val="000000"/>
                </a:solidFill>
                <a:latin typeface="Century Gothic"/>
                <a:ea typeface="Century Gothic"/>
                <a:cs typeface="Century Gothic"/>
                <a:sym typeface="Century Gothic"/>
              </a:rPr>
              <a:t> [602] </a:t>
            </a:r>
            <a:r>
              <a:rPr lang="en-GB" sz="1800" b="0" i="0" u="none" strike="noStrike" dirty="0" err="1">
                <a:solidFill>
                  <a:srgbClr val="000000"/>
                </a:solidFill>
                <a:latin typeface="Century Gothic"/>
                <a:ea typeface="Century Gothic"/>
                <a:cs typeface="Century Gothic"/>
                <a:sym typeface="Century Gothic"/>
              </a:rPr>
              <a:t>Stimme</a:t>
            </a:r>
            <a:r>
              <a:rPr lang="en-GB" sz="1800" b="0" i="0" u="none" strike="noStrike" dirty="0">
                <a:solidFill>
                  <a:srgbClr val="000000"/>
                </a:solidFill>
                <a:latin typeface="Century Gothic"/>
                <a:ea typeface="Century Gothic"/>
                <a:cs typeface="Century Gothic"/>
                <a:sym typeface="Century Gothic"/>
              </a:rPr>
              <a:t> [399] </a:t>
            </a:r>
            <a:r>
              <a:rPr lang="en-GB" sz="1800" b="0" i="0" u="none" strike="noStrike" dirty="0" err="1">
                <a:solidFill>
                  <a:srgbClr val="000000"/>
                </a:solidFill>
                <a:latin typeface="Century Gothic"/>
                <a:ea typeface="Century Gothic"/>
                <a:cs typeface="Century Gothic"/>
                <a:sym typeface="Century Gothic"/>
              </a:rPr>
              <a:t>lieb</a:t>
            </a:r>
            <a:r>
              <a:rPr lang="en-GB" sz="1800" b="0" i="0" u="none" strike="noStrike" dirty="0">
                <a:solidFill>
                  <a:srgbClr val="000000"/>
                </a:solidFill>
                <a:latin typeface="Century Gothic"/>
                <a:ea typeface="Century Gothic"/>
                <a:cs typeface="Century Gothic"/>
                <a:sym typeface="Century Gothic"/>
              </a:rPr>
              <a:t> [897] </a:t>
            </a:r>
            <a:r>
              <a:rPr lang="en-GB" sz="1800" b="0" i="0" u="none" strike="noStrike" dirty="0" err="1">
                <a:solidFill>
                  <a:srgbClr val="000000"/>
                </a:solidFill>
                <a:latin typeface="Century Gothic"/>
                <a:ea typeface="Century Gothic"/>
                <a:cs typeface="Century Gothic"/>
                <a:sym typeface="Century Gothic"/>
              </a:rPr>
              <a:t>riesig</a:t>
            </a:r>
            <a:r>
              <a:rPr lang="en-GB" sz="1800" b="0" i="0" u="none" strike="noStrike" dirty="0">
                <a:solidFill>
                  <a:srgbClr val="000000"/>
                </a:solidFill>
                <a:latin typeface="Century Gothic"/>
                <a:ea typeface="Century Gothic"/>
                <a:cs typeface="Century Gothic"/>
                <a:sym typeface="Century Gothic"/>
              </a:rPr>
              <a:t> [1075] schwarz [474] </a:t>
            </a:r>
            <a:r>
              <a:rPr lang="en-GB" sz="1800" b="0" i="0" u="none" strike="noStrike" dirty="0" err="1">
                <a:solidFill>
                  <a:srgbClr val="000000"/>
                </a:solidFill>
                <a:latin typeface="Century Gothic"/>
                <a:ea typeface="Century Gothic"/>
                <a:cs typeface="Century Gothic"/>
                <a:sym typeface="Century Gothic"/>
              </a:rPr>
              <a:t>tief</a:t>
            </a:r>
            <a:r>
              <a:rPr lang="en-GB" sz="1800" b="0" i="0" u="none" strike="noStrike" dirty="0">
                <a:solidFill>
                  <a:srgbClr val="000000"/>
                </a:solidFill>
                <a:latin typeface="Century Gothic"/>
                <a:ea typeface="Century Gothic"/>
                <a:cs typeface="Century Gothic"/>
                <a:sym typeface="Century Gothic"/>
              </a:rPr>
              <a:t> [442] da [48] </a:t>
            </a:r>
            <a:r>
              <a:rPr lang="en-GB" sz="1800" b="0" i="0" u="none" strike="noStrike" dirty="0" err="1">
                <a:solidFill>
                  <a:srgbClr val="000000"/>
                </a:solidFill>
                <a:latin typeface="Century Gothic"/>
                <a:ea typeface="Century Gothic"/>
                <a:cs typeface="Century Gothic"/>
                <a:sym typeface="Century Gothic"/>
              </a:rPr>
              <a:t>diesmal</a:t>
            </a:r>
            <a:r>
              <a:rPr lang="en-GB" sz="1800" b="0" i="0" u="none" strike="noStrike" dirty="0">
                <a:solidFill>
                  <a:srgbClr val="000000"/>
                </a:solidFill>
                <a:latin typeface="Century Gothic"/>
                <a:ea typeface="Century Gothic"/>
                <a:cs typeface="Century Gothic"/>
                <a:sym typeface="Century Gothic"/>
              </a:rPr>
              <a:t> [1384] </a:t>
            </a:r>
            <a:r>
              <a:rPr lang="en-GB" sz="1800" b="0" i="0" u="none" strike="noStrike" dirty="0" err="1">
                <a:solidFill>
                  <a:srgbClr val="000000"/>
                </a:solidFill>
                <a:latin typeface="Century Gothic"/>
                <a:ea typeface="Century Gothic"/>
                <a:cs typeface="Century Gothic"/>
                <a:sym typeface="Century Gothic"/>
              </a:rPr>
              <a:t>hier</a:t>
            </a:r>
            <a:r>
              <a:rPr lang="en-GB" sz="1800" b="0" i="0" u="none" strike="noStrike" dirty="0">
                <a:solidFill>
                  <a:srgbClr val="000000"/>
                </a:solidFill>
                <a:latin typeface="Century Gothic"/>
                <a:ea typeface="Century Gothic"/>
                <a:cs typeface="Century Gothic"/>
                <a:sym typeface="Century Gothic"/>
              </a:rPr>
              <a:t> [68] </a:t>
            </a:r>
            <a:r>
              <a:rPr lang="en-GB" sz="1800" b="0" i="0" u="none" strike="noStrike" dirty="0" err="1">
                <a:solidFill>
                  <a:srgbClr val="000000"/>
                </a:solidFill>
                <a:latin typeface="Century Gothic"/>
                <a:ea typeface="Century Gothic"/>
                <a:cs typeface="Century Gothic"/>
                <a:sym typeface="Century Gothic"/>
              </a:rPr>
              <a:t>immer</a:t>
            </a:r>
            <a:r>
              <a:rPr lang="en-GB" sz="1800" b="0" i="0" u="none" strike="noStrike" dirty="0">
                <a:solidFill>
                  <a:srgbClr val="000000"/>
                </a:solidFill>
                <a:latin typeface="Century Gothic"/>
                <a:ea typeface="Century Gothic"/>
                <a:cs typeface="Century Gothic"/>
                <a:sym typeface="Century Gothic"/>
              </a:rPr>
              <a:t> [64] </a:t>
            </a:r>
            <a:r>
              <a:rPr lang="en-GB" sz="1800" b="0" i="0" u="none" strike="noStrike" dirty="0" err="1">
                <a:solidFill>
                  <a:srgbClr val="FF6600"/>
                </a:solidFill>
                <a:latin typeface="Century Gothic"/>
                <a:ea typeface="Century Gothic"/>
                <a:cs typeface="Century Gothic"/>
                <a:sym typeface="Century Gothic"/>
              </a:rPr>
              <a:t>entstehen</a:t>
            </a:r>
            <a:r>
              <a:rPr lang="en-GB" sz="1800" b="0" i="0" u="none" strike="noStrike" dirty="0">
                <a:solidFill>
                  <a:srgbClr val="FF6600"/>
                </a:solidFill>
                <a:latin typeface="Century Gothic"/>
                <a:ea typeface="Century Gothic"/>
                <a:cs typeface="Century Gothic"/>
                <a:sym typeface="Century Gothic"/>
              </a:rPr>
              <a:t> (H) [264] </a:t>
            </a:r>
            <a:r>
              <a:rPr lang="en-GB" sz="1800" b="0" i="0" u="none" strike="noStrike" dirty="0" err="1">
                <a:solidFill>
                  <a:srgbClr val="FF6600"/>
                </a:solidFill>
                <a:latin typeface="Century Gothic"/>
                <a:ea typeface="Century Gothic"/>
                <a:cs typeface="Century Gothic"/>
                <a:sym typeface="Century Gothic"/>
              </a:rPr>
              <a:t>trennen</a:t>
            </a:r>
            <a:r>
              <a:rPr lang="en-GB" sz="1800" b="0" i="0" u="none" strike="noStrike" dirty="0">
                <a:solidFill>
                  <a:srgbClr val="FF6600"/>
                </a:solidFill>
                <a:latin typeface="Century Gothic"/>
                <a:ea typeface="Century Gothic"/>
                <a:cs typeface="Century Gothic"/>
                <a:sym typeface="Century Gothic"/>
              </a:rPr>
              <a:t> (H) [936] </a:t>
            </a:r>
            <a:r>
              <a:rPr lang="en-GB" sz="1800" b="0" i="0" u="none" strike="noStrike" dirty="0" err="1">
                <a:solidFill>
                  <a:srgbClr val="FF6600"/>
                </a:solidFill>
                <a:latin typeface="Century Gothic"/>
                <a:ea typeface="Century Gothic"/>
                <a:cs typeface="Century Gothic"/>
                <a:sym typeface="Century Gothic"/>
              </a:rPr>
              <a:t>unterscheiden</a:t>
            </a:r>
            <a:r>
              <a:rPr lang="en-GB" sz="1800" b="0" i="0" u="none" strike="noStrike" dirty="0">
                <a:solidFill>
                  <a:srgbClr val="FF6600"/>
                </a:solidFill>
                <a:latin typeface="Century Gothic"/>
                <a:ea typeface="Century Gothic"/>
                <a:cs typeface="Century Gothic"/>
                <a:sym typeface="Century Gothic"/>
              </a:rPr>
              <a:t> (H) [607] </a:t>
            </a:r>
            <a:r>
              <a:rPr lang="en-GB" sz="1800" b="0" i="0" u="none" strike="noStrike" dirty="0" err="1">
                <a:solidFill>
                  <a:srgbClr val="FF6600"/>
                </a:solidFill>
                <a:latin typeface="Century Gothic"/>
                <a:ea typeface="Century Gothic"/>
                <a:cs typeface="Century Gothic"/>
                <a:sym typeface="Century Gothic"/>
              </a:rPr>
              <a:t>wirken</a:t>
            </a:r>
            <a:r>
              <a:rPr lang="en-GB" sz="1800" b="0" i="0" u="none" strike="noStrike" dirty="0">
                <a:solidFill>
                  <a:srgbClr val="FF6600"/>
                </a:solidFill>
                <a:latin typeface="Century Gothic"/>
                <a:ea typeface="Century Gothic"/>
                <a:cs typeface="Century Gothic"/>
                <a:sym typeface="Century Gothic"/>
              </a:rPr>
              <a:t> (H) [401] </a:t>
            </a:r>
            <a:r>
              <a:rPr lang="en-GB" sz="1800" b="0" i="0" u="none" strike="noStrike" dirty="0" err="1">
                <a:solidFill>
                  <a:srgbClr val="FF6600"/>
                </a:solidFill>
                <a:latin typeface="Century Gothic"/>
                <a:ea typeface="Century Gothic"/>
                <a:cs typeface="Century Gothic"/>
                <a:sym typeface="Century Gothic"/>
              </a:rPr>
              <a:t>Druck</a:t>
            </a:r>
            <a:r>
              <a:rPr lang="en-GB" sz="1800" b="0" i="0" u="none" strike="noStrike" dirty="0">
                <a:solidFill>
                  <a:srgbClr val="FF6600"/>
                </a:solidFill>
                <a:latin typeface="Century Gothic"/>
                <a:ea typeface="Century Gothic"/>
                <a:cs typeface="Century Gothic"/>
                <a:sym typeface="Century Gothic"/>
              </a:rPr>
              <a:t> (H) [558] </a:t>
            </a:r>
            <a:r>
              <a:rPr lang="en-GB" sz="1800" b="0" i="0" u="none" strike="noStrike" dirty="0" err="1">
                <a:solidFill>
                  <a:srgbClr val="FF6600"/>
                </a:solidFill>
                <a:latin typeface="Century Gothic"/>
                <a:ea typeface="Century Gothic"/>
                <a:cs typeface="Century Gothic"/>
                <a:sym typeface="Century Gothic"/>
              </a:rPr>
              <a:t>Zweck</a:t>
            </a:r>
            <a:r>
              <a:rPr lang="en-GB" sz="1800" b="0" i="0" u="none" strike="noStrike" dirty="0">
                <a:solidFill>
                  <a:srgbClr val="FF6600"/>
                </a:solidFill>
                <a:latin typeface="Century Gothic"/>
                <a:ea typeface="Century Gothic"/>
                <a:cs typeface="Century Gothic"/>
                <a:sym typeface="Century Gothic"/>
              </a:rPr>
              <a:t> (H) [1604] </a:t>
            </a:r>
            <a:r>
              <a:rPr lang="en-GB" sz="1800" b="0" i="0" u="none" strike="noStrike" dirty="0" err="1">
                <a:solidFill>
                  <a:srgbClr val="FF6600"/>
                </a:solidFill>
                <a:latin typeface="Century Gothic"/>
                <a:ea typeface="Century Gothic"/>
                <a:cs typeface="Century Gothic"/>
                <a:sym typeface="Century Gothic"/>
              </a:rPr>
              <a:t>dünn</a:t>
            </a:r>
            <a:r>
              <a:rPr lang="en-GB" sz="1800" b="0" i="0" u="none" strike="noStrike" dirty="0">
                <a:solidFill>
                  <a:srgbClr val="FF6600"/>
                </a:solidFill>
                <a:latin typeface="Century Gothic"/>
                <a:ea typeface="Century Gothic"/>
                <a:cs typeface="Century Gothic"/>
                <a:sym typeface="Century Gothic"/>
              </a:rPr>
              <a:t> (H) [1739] </a:t>
            </a:r>
            <a:endParaRPr sz="1800" b="1" i="0" dirty="0">
              <a:solidFill>
                <a:srgbClr val="000000"/>
              </a:solidFill>
              <a:latin typeface="Century Gothic"/>
              <a:ea typeface="Century Gothic"/>
              <a:cs typeface="Century Gothic"/>
              <a:sym typeface="Century Gothic"/>
            </a:endParaRPr>
          </a:p>
          <a:p>
            <a:pPr marL="0" lvl="0" indent="0" algn="l" rtl="0">
              <a:lnSpc>
                <a:spcPct val="107000"/>
              </a:lnSpc>
              <a:spcBef>
                <a:spcPts val="800"/>
              </a:spcBef>
              <a:spcAft>
                <a:spcPts val="0"/>
              </a:spcAft>
              <a:buNone/>
            </a:pPr>
            <a:r>
              <a:rPr lang="en-GB" sz="1800" b="1" i="0" dirty="0">
                <a:solidFill>
                  <a:srgbClr val="000000"/>
                </a:solidFill>
                <a:latin typeface="Century Gothic"/>
                <a:ea typeface="Century Gothic"/>
                <a:cs typeface="Century Gothic"/>
                <a:sym typeface="Century Gothic"/>
              </a:rPr>
              <a:t>Revisited function words: </a:t>
            </a:r>
            <a:r>
              <a:rPr lang="en-GB" sz="1800" b="0" i="0" dirty="0">
                <a:latin typeface="Century Gothic"/>
                <a:ea typeface="Century Gothic"/>
                <a:cs typeface="Century Gothic"/>
                <a:sym typeface="Century Gothic"/>
              </a:rPr>
              <a:t>es </a:t>
            </a:r>
            <a:r>
              <a:rPr lang="en-GB" sz="1800" b="0" i="0" dirty="0" err="1">
                <a:latin typeface="Century Gothic"/>
                <a:ea typeface="Century Gothic"/>
                <a:cs typeface="Century Gothic"/>
                <a:sym typeface="Century Gothic"/>
              </a:rPr>
              <a:t>gibt</a:t>
            </a:r>
            <a:r>
              <a:rPr lang="en-GB" sz="1800" b="0" i="0" dirty="0">
                <a:latin typeface="Century Gothic"/>
                <a:ea typeface="Century Gothic"/>
                <a:cs typeface="Century Gothic"/>
                <a:sym typeface="Century Gothic"/>
              </a:rPr>
              <a:t>, </a:t>
            </a:r>
            <a:r>
              <a:rPr lang="en-GB" sz="1800" b="0" i="0" dirty="0" err="1">
                <a:latin typeface="Century Gothic"/>
                <a:ea typeface="Century Gothic"/>
                <a:cs typeface="Century Gothic"/>
                <a:sym typeface="Century Gothic"/>
              </a:rPr>
              <a:t>jemand</a:t>
            </a:r>
            <a:r>
              <a:rPr lang="en-GB" sz="1800" b="0" i="0" dirty="0">
                <a:latin typeface="Century Gothic"/>
                <a:ea typeface="Century Gothic"/>
                <a:cs typeface="Century Gothic"/>
                <a:sym typeface="Century Gothic"/>
              </a:rPr>
              <a:t>, </a:t>
            </a:r>
            <a:r>
              <a:rPr lang="en-GB" sz="1800" b="0" i="0" dirty="0" err="1">
                <a:latin typeface="Century Gothic"/>
                <a:ea typeface="Century Gothic"/>
                <a:cs typeface="Century Gothic"/>
                <a:sym typeface="Century Gothic"/>
              </a:rPr>
              <a:t>niemand</a:t>
            </a:r>
            <a:r>
              <a:rPr lang="en-GB" sz="1800" b="0" i="0" dirty="0">
                <a:latin typeface="Century Gothic"/>
                <a:ea typeface="Century Gothic"/>
                <a:cs typeface="Century Gothic"/>
                <a:sym typeface="Century Gothic"/>
              </a:rPr>
              <a:t>, man, er, </a:t>
            </a:r>
            <a:r>
              <a:rPr lang="en-GB" sz="1800" b="0" i="0" dirty="0" err="1">
                <a:latin typeface="Century Gothic"/>
                <a:ea typeface="Century Gothic"/>
                <a:cs typeface="Century Gothic"/>
                <a:sym typeface="Century Gothic"/>
              </a:rPr>
              <a:t>sie</a:t>
            </a:r>
            <a:r>
              <a:rPr lang="en-GB" sz="1800" b="0" i="0" dirty="0">
                <a:latin typeface="Century Gothic"/>
                <a:ea typeface="Century Gothic"/>
                <a:cs typeface="Century Gothic"/>
                <a:sym typeface="Century Gothic"/>
              </a:rPr>
              <a:t>, es, </a:t>
            </a:r>
            <a:r>
              <a:rPr lang="en-GB" sz="1800" b="0" i="0" dirty="0" err="1">
                <a:latin typeface="Century Gothic"/>
                <a:ea typeface="Century Gothic"/>
                <a:cs typeface="Century Gothic"/>
                <a:sym typeface="Century Gothic"/>
              </a:rPr>
              <a:t>sie</a:t>
            </a:r>
            <a:r>
              <a:rPr lang="en-GB" sz="1800" b="0" i="0" dirty="0">
                <a:latin typeface="Century Gothic"/>
                <a:ea typeface="Century Gothic"/>
                <a:cs typeface="Century Gothic"/>
                <a:sym typeface="Century Gothic"/>
              </a:rPr>
              <a:t>, der, die, das, die, </a:t>
            </a:r>
            <a:r>
              <a:rPr lang="en-GB" sz="1800" b="0" i="0" dirty="0" err="1">
                <a:latin typeface="Century Gothic"/>
                <a:ea typeface="Century Gothic"/>
                <a:cs typeface="Century Gothic"/>
                <a:sym typeface="Century Gothic"/>
              </a:rPr>
              <a:t>nach</a:t>
            </a:r>
            <a:endParaRPr dirty="0"/>
          </a:p>
          <a:p>
            <a:pPr marL="0" marR="0" lvl="0" indent="0" algn="l" rtl="0">
              <a:lnSpc>
                <a:spcPct val="100000"/>
              </a:lnSpc>
              <a:spcBef>
                <a:spcPts val="800"/>
              </a:spcBef>
              <a:spcAft>
                <a:spcPts val="0"/>
              </a:spcAft>
              <a:buClr>
                <a:srgbClr val="000000"/>
              </a:buClr>
              <a:buSzPts val="1800"/>
              <a:buFont typeface="Century Gothic"/>
              <a:buNone/>
            </a:pPr>
            <a:br>
              <a:rPr lang="en-GB" sz="1800" b="0" i="0" dirty="0">
                <a:solidFill>
                  <a:srgbClr val="000000"/>
                </a:solidFill>
                <a:latin typeface="Century Gothic"/>
                <a:ea typeface="Century Gothic"/>
                <a:cs typeface="Century Gothic"/>
                <a:sym typeface="Century Gothic"/>
              </a:rPr>
            </a:br>
            <a:r>
              <a:rPr lang="en-GB" sz="1800" i="1" dirty="0"/>
              <a:t>Source:  </a:t>
            </a:r>
            <a:r>
              <a:rPr lang="en-GB" sz="1800" i="1" dirty="0">
                <a:solidFill>
                  <a:srgbClr val="000000"/>
                </a:solidFill>
                <a:latin typeface="Calibri"/>
                <a:ea typeface="Calibri"/>
                <a:cs typeface="Calibri"/>
                <a:sym typeface="Calibri"/>
              </a:rPr>
              <a:t>Jones, R.L &amp; </a:t>
            </a:r>
            <a:r>
              <a:rPr lang="en-GB" sz="1800" i="1" dirty="0" err="1">
                <a:solidFill>
                  <a:srgbClr val="000000"/>
                </a:solidFill>
                <a:latin typeface="Calibri"/>
                <a:ea typeface="Calibri"/>
                <a:cs typeface="Calibri"/>
                <a:sym typeface="Calibri"/>
              </a:rPr>
              <a:t>Tschirner</a:t>
            </a:r>
            <a:r>
              <a:rPr lang="en-GB" sz="1800" i="1" dirty="0">
                <a:solidFill>
                  <a:srgbClr val="000000"/>
                </a:solidFill>
                <a:latin typeface="Calibri"/>
                <a:ea typeface="Calibri"/>
                <a:cs typeface="Calibri"/>
                <a:sym typeface="Calibri"/>
              </a:rPr>
              <a:t>, E. (2019). A frequency dictionary of German: Core vocabulary for learners. London: Routledge.</a:t>
            </a:r>
            <a:endParaRPr sz="1800" i="1" dirty="0">
              <a:solidFill>
                <a:srgbClr val="000000"/>
              </a:solidFill>
            </a:endParaRPr>
          </a:p>
          <a:p>
            <a:pPr marL="0" marR="0" lvl="0" indent="0" algn="l" rtl="0">
              <a:lnSpc>
                <a:spcPct val="100000"/>
              </a:lnSpc>
              <a:spcBef>
                <a:spcPts val="0"/>
              </a:spcBef>
              <a:spcAft>
                <a:spcPts val="0"/>
              </a:spcAft>
              <a:buClr>
                <a:schemeClr val="dk1"/>
              </a:buClr>
              <a:buSzPts val="1800"/>
              <a:buFont typeface="Calibri"/>
              <a:buNone/>
            </a:pPr>
            <a:endParaRPr sz="1800" i="1" dirty="0"/>
          </a:p>
          <a:p>
            <a:pPr marL="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The frequency rankings for words that occur in this PowerPoint which have been</a:t>
            </a:r>
            <a:r>
              <a:rPr lang="en-GB" sz="1800" b="0" i="1" u="none" strike="noStrike" dirty="0">
                <a:solidFill>
                  <a:schemeClr val="dk1"/>
                </a:solidFill>
                <a:latin typeface="Calibri"/>
                <a:ea typeface="Calibri"/>
                <a:cs typeface="Calibri"/>
                <a:sym typeface="Calibri"/>
              </a:rPr>
              <a:t> previously</a:t>
            </a:r>
            <a:r>
              <a:rPr lang="en-GB" sz="18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dirty="0"/>
          </a:p>
          <a:p>
            <a:pPr marL="0" lvl="0" indent="0" algn="l" rtl="0">
              <a:spcBef>
                <a:spcPts val="0"/>
              </a:spcBef>
              <a:spcAft>
                <a:spcPts val="0"/>
              </a:spcAft>
              <a:buNone/>
            </a:pPr>
            <a:r>
              <a:rPr lang="en-GB" sz="1800" b="0" i="0" u="none" strike="noStrike" dirty="0">
                <a:solidFill>
                  <a:schemeClr val="dk1"/>
                </a:solidFill>
                <a:latin typeface="Calibri"/>
                <a:ea typeface="Calibri"/>
                <a:cs typeface="Calibri"/>
                <a:sym typeface="Calibri"/>
              </a:rPr>
              <a:t>For any </a:t>
            </a:r>
            <a:r>
              <a:rPr lang="en-GB" sz="1800" b="0" i="1" u="none" strike="noStrike" dirty="0">
                <a:solidFill>
                  <a:schemeClr val="dk1"/>
                </a:solidFill>
                <a:latin typeface="Calibri"/>
                <a:ea typeface="Calibri"/>
                <a:cs typeface="Calibri"/>
                <a:sym typeface="Calibri"/>
              </a:rPr>
              <a:t>other </a:t>
            </a:r>
            <a:r>
              <a:rPr lang="en-GB" sz="18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sz="1800" dirty="0">
              <a:latin typeface="Calibri"/>
              <a:ea typeface="Calibri"/>
              <a:cs typeface="Calibri"/>
              <a:sym typeface="Calibri"/>
            </a:endParaRPr>
          </a:p>
        </p:txBody>
      </p:sp>
      <p:sp>
        <p:nvSpPr>
          <p:cNvPr id="67" name="Google Shape;6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Note this is the Foundation version of the text. Teachers may instead prefer to use the alternative listen and transcribe version of the task later in the presentation.</a:t>
            </a:r>
            <a:endParaRPr dirty="0"/>
          </a:p>
          <a:p>
            <a:pPr marL="0" lvl="0" indent="0" algn="l" rtl="0">
              <a:spcBef>
                <a:spcPts val="0"/>
              </a:spcBef>
              <a:spcAft>
                <a:spcPts val="0"/>
              </a:spcAft>
              <a:buNone/>
            </a:pPr>
            <a:r>
              <a:rPr lang="en-US" b="1" dirty="0"/>
              <a:t>Timing: 10 minutes</a:t>
            </a:r>
            <a:endParaRPr b="1" dirty="0"/>
          </a:p>
          <a:p>
            <a:pPr marL="0" lvl="0" indent="0" algn="l" rtl="0">
              <a:spcBef>
                <a:spcPts val="0"/>
              </a:spcBef>
              <a:spcAft>
                <a:spcPts val="0"/>
              </a:spcAft>
              <a:buNone/>
            </a:pPr>
            <a:r>
              <a:rPr lang="en-GB" b="1" dirty="0"/>
              <a:t>Slide 1/2</a:t>
            </a:r>
            <a:endParaRPr dirty="0"/>
          </a:p>
          <a:p>
            <a:pPr marL="0" lvl="0" indent="0" algn="l" rtl="0">
              <a:spcBef>
                <a:spcPts val="0"/>
              </a:spcBef>
              <a:spcAft>
                <a:spcPts val="0"/>
              </a:spcAft>
              <a:buNone/>
            </a:pPr>
            <a:r>
              <a:rPr lang="en-GB" b="1" dirty="0"/>
              <a:t>A higher version is available on the next slides.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written comprehension of </a:t>
            </a:r>
            <a:r>
              <a:rPr lang="en-GB" b="1" dirty="0" err="1"/>
              <a:t>jemand</a:t>
            </a:r>
            <a:r>
              <a:rPr lang="en-GB" b="0" dirty="0"/>
              <a:t> and new vocabulary for this week.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Students read the text in pairs/individually and complete the gaps using the words in the box at the bottom of the slide/worksheet. </a:t>
            </a:r>
            <a:endParaRPr dirty="0"/>
          </a:p>
          <a:p>
            <a:pPr marL="228600" lvl="0" indent="-228600" algn="l" rtl="0">
              <a:spcBef>
                <a:spcPts val="0"/>
              </a:spcBef>
              <a:spcAft>
                <a:spcPts val="0"/>
              </a:spcAft>
              <a:buClr>
                <a:schemeClr val="dk1"/>
              </a:buClr>
              <a:buSzPts val="1200"/>
              <a:buFont typeface="Calibri"/>
              <a:buAutoNum type="arabicPeriod"/>
            </a:pPr>
            <a:r>
              <a:rPr lang="en-GB" b="0" dirty="0"/>
              <a:t>Elicit answers orally.</a:t>
            </a:r>
            <a:endParaRPr b="1" dirty="0"/>
          </a:p>
          <a:p>
            <a:pPr marL="0" lvl="0" indent="0" algn="l" rtl="0">
              <a:spcBef>
                <a:spcPts val="0"/>
              </a:spcBef>
              <a:spcAft>
                <a:spcPts val="0"/>
              </a:spcAft>
              <a:buNone/>
            </a:pPr>
            <a:endParaRPr b="0" dirty="0"/>
          </a:p>
          <a:p>
            <a:pPr marL="0" lvl="0" indent="0" algn="l" rtl="0">
              <a:spcBef>
                <a:spcPts val="0"/>
              </a:spcBef>
              <a:spcAft>
                <a:spcPts val="0"/>
              </a:spcAft>
              <a:buNone/>
            </a:pPr>
            <a:endParaRPr b="1" dirty="0"/>
          </a:p>
        </p:txBody>
      </p:sp>
      <p:sp>
        <p:nvSpPr>
          <p:cNvPr id="454" name="Google Shape;45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FT Slide 2/2</a:t>
            </a:r>
            <a:endParaRPr/>
          </a:p>
          <a:p>
            <a:pPr marL="0" lvl="0" indent="0" algn="l" rtl="0">
              <a:spcBef>
                <a:spcPts val="0"/>
              </a:spcBef>
              <a:spcAft>
                <a:spcPts val="0"/>
              </a:spcAft>
              <a:buNone/>
            </a:pPr>
            <a:endParaRPr b="1"/>
          </a:p>
          <a:p>
            <a:pPr marL="0" lvl="0" indent="0" algn="l" rtl="0">
              <a:spcBef>
                <a:spcPts val="0"/>
              </a:spcBef>
              <a:spcAft>
                <a:spcPts val="0"/>
              </a:spcAft>
              <a:buNone/>
            </a:pPr>
            <a:r>
              <a:rPr lang="en-GB" b="1"/>
              <a:t>Sources</a:t>
            </a:r>
            <a:r>
              <a:rPr lang="en-GB" b="0"/>
              <a:t>:</a:t>
            </a:r>
            <a:endParaRPr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lvl="0" indent="0" algn="l" rtl="0">
              <a:lnSpc>
                <a:spcPct val="107000"/>
              </a:lnSpc>
              <a:spcBef>
                <a:spcPts val="0"/>
              </a:spcBef>
              <a:spcAft>
                <a:spcPts val="0"/>
              </a:spcAft>
              <a:buNone/>
            </a:pPr>
            <a:r>
              <a:rPr lang="en-GB"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https://missgermany.de/</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https://missgermany.de/domitila-barros/</a:t>
            </a:r>
            <a:r>
              <a:rPr lang="en-GB" sz="1200">
                <a:latin typeface="Calibri"/>
                <a:ea typeface="Calibri"/>
                <a:cs typeface="Calibri"/>
                <a:sym typeface="Calibri"/>
              </a:rPr>
              <a:t> </a:t>
            </a:r>
            <a:r>
              <a:rPr lang="en-GB" sz="12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https://de.wikipedia.org/wiki/Miss_Germany</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https://de.wikipedia.org/wiki/Domitila_Barros</a:t>
            </a:r>
            <a:br>
              <a:rPr lang="en-GB" sz="1200">
                <a:latin typeface="Calibri"/>
                <a:ea typeface="Calibri"/>
                <a:cs typeface="Calibri"/>
                <a:sym typeface="Calibri"/>
              </a:rPr>
            </a:br>
            <a:r>
              <a:rPr lang="en-GB" sz="1200" b="1">
                <a:latin typeface="Calibri"/>
                <a:ea typeface="Calibri"/>
                <a:cs typeface="Calibri"/>
                <a:sym typeface="Calibri"/>
              </a:rPr>
              <a:t>Image attribution</a:t>
            </a:r>
            <a:r>
              <a:rPr lang="en-GB" sz="1200">
                <a:latin typeface="Calibri"/>
                <a:ea typeface="Calibri"/>
                <a:cs typeface="Calibri"/>
                <a:sym typeface="Calibri"/>
              </a:rPr>
              <a:t>:</a:t>
            </a:r>
            <a:endParaRPr/>
          </a:p>
          <a:p>
            <a:pPr marL="0" lvl="0" indent="0" algn="l" rtl="0">
              <a:lnSpc>
                <a:spcPct val="107000"/>
              </a:lnSpc>
              <a:spcBef>
                <a:spcPts val="800"/>
              </a:spcBef>
              <a:spcAft>
                <a:spcPts val="0"/>
              </a:spcAft>
              <a:buNone/>
            </a:pPr>
            <a:r>
              <a:rPr lang="en-GB" sz="1200">
                <a:latin typeface="Calibri"/>
                <a:ea typeface="Calibri"/>
                <a:cs typeface="Calibri"/>
                <a:sym typeface="Calibri"/>
              </a:rPr>
              <a:t>Domitila Barros, CC BY-SA 4.0 </a:t>
            </a:r>
            <a:r>
              <a:rPr lang="en-GB" sz="12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https://creativecommons.org/licenses/by-sa/4.0</a:t>
            </a:r>
            <a:r>
              <a:rPr lang="en-GB" sz="1200">
                <a:latin typeface="Calibri"/>
                <a:ea typeface="Calibri"/>
                <a:cs typeface="Calibri"/>
                <a:sym typeface="Calibri"/>
              </a:rPr>
              <a:t>, via Wikimedia Commons</a:t>
            </a:r>
            <a:endParaRPr/>
          </a:p>
          <a:p>
            <a:pPr marL="0" lvl="0" indent="0" algn="l" rtl="0">
              <a:spcBef>
                <a:spcPts val="800"/>
              </a:spcBef>
              <a:spcAft>
                <a:spcPts val="0"/>
              </a:spcAft>
              <a:buNone/>
            </a:pPr>
            <a:endParaRPr b="1"/>
          </a:p>
        </p:txBody>
      </p:sp>
      <p:sp>
        <p:nvSpPr>
          <p:cNvPr id="469" name="Google Shape;46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This is the HT version. Teachers may instead prefer to use the alternative listen and transcribe version of the task later in the presentation.</a:t>
            </a:r>
            <a:endParaRPr dirty="0"/>
          </a:p>
          <a:p>
            <a:pPr marL="0" lvl="0" indent="0" algn="l" rtl="0">
              <a:spcBef>
                <a:spcPts val="0"/>
              </a:spcBef>
              <a:spcAft>
                <a:spcPts val="0"/>
              </a:spcAft>
              <a:buNone/>
            </a:pPr>
            <a:r>
              <a:rPr lang="en-US" b="1" dirty="0"/>
              <a:t>Timing: 10 minutes</a:t>
            </a:r>
            <a:endParaRPr b="1" dirty="0"/>
          </a:p>
          <a:p>
            <a:pPr marL="0" lvl="0" indent="0" algn="l" rtl="0">
              <a:spcBef>
                <a:spcPts val="0"/>
              </a:spcBef>
              <a:spcAft>
                <a:spcPts val="0"/>
              </a:spcAft>
              <a:buNone/>
            </a:pPr>
            <a:r>
              <a:rPr lang="en-GB" b="1" dirty="0"/>
              <a:t>Slide 1/2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written comprehension of </a:t>
            </a:r>
            <a:r>
              <a:rPr lang="en-GB" b="1" dirty="0" err="1"/>
              <a:t>jemand</a:t>
            </a:r>
            <a:r>
              <a:rPr lang="en-GB" b="0" dirty="0"/>
              <a:t> and new vocabulary for this week.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Students read the text in pairs/individually and complete the gaps using the words in the box at the bottom of the slide/worksheet. </a:t>
            </a:r>
            <a:endParaRPr dirty="0"/>
          </a:p>
          <a:p>
            <a:pPr marL="228600" lvl="0" indent="-228600" algn="l" rtl="0">
              <a:spcBef>
                <a:spcPts val="0"/>
              </a:spcBef>
              <a:spcAft>
                <a:spcPts val="0"/>
              </a:spcAft>
              <a:buClr>
                <a:schemeClr val="dk1"/>
              </a:buClr>
              <a:buSzPts val="1200"/>
              <a:buFont typeface="Calibri"/>
              <a:buAutoNum type="arabicPeriod"/>
            </a:pPr>
            <a:r>
              <a:rPr lang="en-GB" b="0" dirty="0"/>
              <a:t>Elicit answers orally.</a:t>
            </a:r>
            <a:endParaRPr b="1" dirty="0"/>
          </a:p>
          <a:p>
            <a:pPr marL="0" lvl="0" indent="0" algn="l" rtl="0">
              <a:spcBef>
                <a:spcPts val="0"/>
              </a:spcBef>
              <a:spcAft>
                <a:spcPts val="0"/>
              </a:spcAft>
              <a:buNone/>
            </a:pPr>
            <a:endParaRPr b="0" dirty="0"/>
          </a:p>
          <a:p>
            <a:pPr marL="0" lvl="0" indent="0" algn="l" rtl="0">
              <a:spcBef>
                <a:spcPts val="0"/>
              </a:spcBef>
              <a:spcAft>
                <a:spcPts val="0"/>
              </a:spcAft>
              <a:buNone/>
            </a:pPr>
            <a:endParaRPr dirty="0"/>
          </a:p>
        </p:txBody>
      </p:sp>
      <p:sp>
        <p:nvSpPr>
          <p:cNvPr id="491" name="Google Shape;49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HT Slide 2/2</a:t>
            </a:r>
            <a:endParaRPr/>
          </a:p>
          <a:p>
            <a:pPr marL="0" lvl="0" indent="0" algn="l" rtl="0">
              <a:spcBef>
                <a:spcPts val="0"/>
              </a:spcBef>
              <a:spcAft>
                <a:spcPts val="0"/>
              </a:spcAft>
              <a:buNone/>
            </a:pPr>
            <a:endParaRPr/>
          </a:p>
          <a:p>
            <a:pPr marL="0" lvl="0" indent="0" algn="l" rtl="0">
              <a:spcBef>
                <a:spcPts val="0"/>
              </a:spcBef>
              <a:spcAft>
                <a:spcPts val="0"/>
              </a:spcAft>
              <a:buNone/>
            </a:pPr>
            <a:r>
              <a:rPr lang="en-GB" b="1"/>
              <a:t>Sources</a:t>
            </a:r>
            <a:r>
              <a:rPr lang="en-GB" b="0"/>
              <a:t>:</a:t>
            </a:r>
            <a:endParaRPr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lvl="0" indent="0" algn="l" rtl="0">
              <a:lnSpc>
                <a:spcPct val="107000"/>
              </a:lnSpc>
              <a:spcBef>
                <a:spcPts val="0"/>
              </a:spcBef>
              <a:spcAft>
                <a:spcPts val="0"/>
              </a:spcAft>
              <a:buNone/>
            </a:pPr>
            <a:r>
              <a:rPr lang="en-GB"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https://missgermany.de/</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https://missgermany.de/domitila-barros/</a:t>
            </a:r>
            <a:r>
              <a:rPr lang="en-GB" sz="1200">
                <a:latin typeface="Calibri"/>
                <a:ea typeface="Calibri"/>
                <a:cs typeface="Calibri"/>
                <a:sym typeface="Calibri"/>
              </a:rPr>
              <a:t> </a:t>
            </a:r>
            <a:r>
              <a:rPr lang="en-GB" sz="12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https://de.wikipedia.org/wiki/Miss_Germany</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https://de.wikipedia.org/wiki/Domitila_Barros</a:t>
            </a:r>
            <a:br>
              <a:rPr lang="en-GB" sz="1200">
                <a:latin typeface="Calibri"/>
                <a:ea typeface="Calibri"/>
                <a:cs typeface="Calibri"/>
                <a:sym typeface="Calibri"/>
              </a:rPr>
            </a:br>
            <a:r>
              <a:rPr lang="en-GB" sz="1200" b="1">
                <a:latin typeface="Calibri"/>
                <a:ea typeface="Calibri"/>
                <a:cs typeface="Calibri"/>
                <a:sym typeface="Calibri"/>
              </a:rPr>
              <a:t>Image attribution</a:t>
            </a:r>
            <a:r>
              <a:rPr lang="en-GB" sz="1200">
                <a:latin typeface="Calibri"/>
                <a:ea typeface="Calibri"/>
                <a:cs typeface="Calibri"/>
                <a:sym typeface="Calibri"/>
              </a:rPr>
              <a:t>:</a:t>
            </a:r>
            <a:endParaRPr/>
          </a:p>
          <a:p>
            <a:pPr marL="0" lvl="0" indent="0" algn="l" rtl="0">
              <a:lnSpc>
                <a:spcPct val="107000"/>
              </a:lnSpc>
              <a:spcBef>
                <a:spcPts val="800"/>
              </a:spcBef>
              <a:spcAft>
                <a:spcPts val="0"/>
              </a:spcAft>
              <a:buNone/>
            </a:pPr>
            <a:r>
              <a:rPr lang="en-GB" sz="1200">
                <a:latin typeface="Calibri"/>
                <a:ea typeface="Calibri"/>
                <a:cs typeface="Calibri"/>
                <a:sym typeface="Calibri"/>
              </a:rPr>
              <a:t>Domitila Barros, CC BY-SA 4.0 </a:t>
            </a:r>
            <a:r>
              <a:rPr lang="en-GB" sz="12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https://creativecommons.org/licenses/by-sa/4.0</a:t>
            </a:r>
            <a:r>
              <a:rPr lang="en-GB" sz="1200">
                <a:latin typeface="Calibri"/>
                <a:ea typeface="Calibri"/>
                <a:cs typeface="Calibri"/>
                <a:sym typeface="Calibri"/>
              </a:rPr>
              <a:t>, via Wikimedia Commons</a:t>
            </a:r>
            <a:endParaRPr/>
          </a:p>
          <a:p>
            <a:pPr marL="0" lvl="0" indent="0" algn="l" rtl="0">
              <a:spcBef>
                <a:spcPts val="800"/>
              </a:spcBef>
              <a:spcAft>
                <a:spcPts val="0"/>
              </a:spcAft>
              <a:buNone/>
            </a:pPr>
            <a:endParaRPr/>
          </a:p>
        </p:txBody>
      </p:sp>
      <p:sp>
        <p:nvSpPr>
          <p:cNvPr id="509" name="Google Shape;50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This is the Foundation listen and transcription version of the task.</a:t>
            </a:r>
            <a:endParaRPr dirty="0"/>
          </a:p>
          <a:p>
            <a:pPr marL="0" lvl="0" indent="0" algn="l" rtl="0">
              <a:spcBef>
                <a:spcPts val="0"/>
              </a:spcBef>
              <a:spcAft>
                <a:spcPts val="0"/>
              </a:spcAft>
              <a:buNone/>
            </a:pPr>
            <a:r>
              <a:rPr lang="en-US" b="1" dirty="0"/>
              <a:t>Timing: 5 minutes</a:t>
            </a:r>
            <a:endParaRPr b="1" dirty="0"/>
          </a:p>
          <a:p>
            <a:pPr marL="0" lvl="0" indent="0" algn="l" rtl="0">
              <a:spcBef>
                <a:spcPts val="0"/>
              </a:spcBef>
              <a:spcAft>
                <a:spcPts val="0"/>
              </a:spcAft>
              <a:buNone/>
            </a:pPr>
            <a:r>
              <a:rPr lang="en-GB" b="1" dirty="0"/>
              <a:t>Slide 1/2</a:t>
            </a:r>
            <a:endParaRPr dirty="0"/>
          </a:p>
          <a:p>
            <a:pPr marL="0" lvl="0" indent="0" algn="l" rtl="0">
              <a:spcBef>
                <a:spcPts val="0"/>
              </a:spcBef>
              <a:spcAft>
                <a:spcPts val="0"/>
              </a:spcAft>
              <a:buNone/>
            </a:pPr>
            <a:r>
              <a:rPr lang="en-GB" b="1" dirty="0"/>
              <a:t>A higher version is available on the next slides.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transcription of new and revisited vocabulary for this week; to practise written comprehension of the same vocabulary.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Students listen to the text and transcribe the missing words. </a:t>
            </a:r>
            <a:endParaRPr dirty="0"/>
          </a:p>
          <a:p>
            <a:pPr marL="228600" lvl="0" indent="-228600" algn="l" rtl="0">
              <a:spcBef>
                <a:spcPts val="0"/>
              </a:spcBef>
              <a:spcAft>
                <a:spcPts val="0"/>
              </a:spcAft>
              <a:buClr>
                <a:schemeClr val="dk1"/>
              </a:buClr>
              <a:buSzPts val="1200"/>
              <a:buFont typeface="Calibri"/>
              <a:buAutoNum type="arabicPeriod"/>
            </a:pPr>
            <a:r>
              <a:rPr lang="en-GB" b="0" dirty="0"/>
              <a:t>Elicit answers orally.</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and elicit the English meanings.</a:t>
            </a:r>
            <a:endParaRPr b="1"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0" lvl="0" indent="0" algn="l" rtl="0">
              <a:lnSpc>
                <a:spcPct val="150000"/>
              </a:lnSpc>
              <a:spcBef>
                <a:spcPts val="0"/>
              </a:spcBef>
              <a:spcAft>
                <a:spcPts val="0"/>
              </a:spcAft>
              <a:buNone/>
            </a:pPr>
            <a:r>
              <a:rPr lang="en-GB" sz="1200" i="1" dirty="0"/>
              <a:t>Miss Germany </a:t>
            </a:r>
            <a:r>
              <a:rPr lang="en-GB" sz="1200" dirty="0" err="1"/>
              <a:t>ist</a:t>
            </a:r>
            <a:r>
              <a:rPr lang="en-GB" sz="1200" dirty="0"/>
              <a:t> </a:t>
            </a:r>
            <a:r>
              <a:rPr lang="en-GB" sz="1200" dirty="0" err="1"/>
              <a:t>ein</a:t>
            </a:r>
            <a:r>
              <a:rPr lang="en-GB" sz="1200" dirty="0"/>
              <a:t> </a:t>
            </a:r>
            <a:r>
              <a:rPr lang="en-GB" sz="1200" dirty="0" err="1"/>
              <a:t>Wettbewerb</a:t>
            </a:r>
            <a:r>
              <a:rPr lang="en-GB" sz="1200" dirty="0"/>
              <a:t>, der </a:t>
            </a:r>
            <a:r>
              <a:rPr lang="en-GB" sz="1200" b="1" dirty="0" err="1"/>
              <a:t>immer</a:t>
            </a:r>
            <a:r>
              <a:rPr lang="en-GB" sz="1200" b="1" dirty="0"/>
              <a:t> </a:t>
            </a:r>
            <a:r>
              <a:rPr lang="en-GB" sz="1200" b="1" dirty="0" err="1"/>
              <a:t>jemanden</a:t>
            </a:r>
            <a:r>
              <a:rPr lang="en-GB" sz="1200" b="1" dirty="0"/>
              <a:t> </a:t>
            </a:r>
            <a:r>
              <a:rPr lang="en-GB" sz="1200" dirty="0" err="1"/>
              <a:t>aussucht</a:t>
            </a:r>
            <a:r>
              <a:rPr lang="en-GB" sz="1200" dirty="0"/>
              <a:t>, der </a:t>
            </a:r>
            <a:r>
              <a:rPr lang="en-GB" sz="1200" dirty="0" err="1"/>
              <a:t>besonders</a:t>
            </a:r>
            <a:r>
              <a:rPr lang="en-GB" sz="1200" dirty="0"/>
              <a:t> </a:t>
            </a:r>
            <a:r>
              <a:rPr lang="en-GB" sz="1200" dirty="0" err="1"/>
              <a:t>schön</a:t>
            </a:r>
            <a:r>
              <a:rPr lang="en-GB" sz="1200" dirty="0"/>
              <a:t> </a:t>
            </a:r>
            <a:r>
              <a:rPr lang="en-GB" sz="1200" dirty="0" err="1"/>
              <a:t>ist</a:t>
            </a:r>
            <a:r>
              <a:rPr lang="en-GB" sz="1200" dirty="0"/>
              <a:t>. </a:t>
            </a:r>
            <a:r>
              <a:rPr lang="en-GB" sz="1200" dirty="0" err="1"/>
              <a:t>Stimmt</a:t>
            </a:r>
            <a:r>
              <a:rPr lang="en-GB" sz="1200" dirty="0"/>
              <a:t> das? Heute nicht </a:t>
            </a:r>
            <a:r>
              <a:rPr lang="en-GB" sz="1200" dirty="0" err="1"/>
              <a:t>mehr</a:t>
            </a:r>
            <a:r>
              <a:rPr lang="en-GB" sz="1200" dirty="0"/>
              <a:t>. </a:t>
            </a:r>
            <a:r>
              <a:rPr lang="en-GB" sz="1200" dirty="0" err="1"/>
              <a:t>Jetzt</a:t>
            </a:r>
            <a:r>
              <a:rPr lang="en-GB" sz="1200" dirty="0"/>
              <a:t> </a:t>
            </a:r>
            <a:r>
              <a:rPr lang="en-GB" sz="1200" dirty="0" err="1"/>
              <a:t>sucht</a:t>
            </a:r>
            <a:r>
              <a:rPr lang="en-GB" sz="1200" dirty="0"/>
              <a:t> man </a:t>
            </a:r>
            <a:r>
              <a:rPr lang="en-GB" sz="1200" dirty="0" err="1"/>
              <a:t>jemanden</a:t>
            </a:r>
            <a:r>
              <a:rPr lang="en-GB" sz="1200" dirty="0"/>
              <a:t>, der </a:t>
            </a:r>
            <a:r>
              <a:rPr lang="en-GB" sz="1200" dirty="0" err="1"/>
              <a:t>wichtige</a:t>
            </a:r>
            <a:r>
              <a:rPr lang="en-GB" sz="1200" dirty="0"/>
              <a:t> Ideen hat, und </a:t>
            </a:r>
            <a:r>
              <a:rPr lang="en-GB" sz="1200" b="1" dirty="0"/>
              <a:t>hart</a:t>
            </a:r>
            <a:r>
              <a:rPr lang="en-GB" sz="1200" dirty="0"/>
              <a:t> </a:t>
            </a:r>
            <a:r>
              <a:rPr lang="en-GB" sz="1200" dirty="0" err="1"/>
              <a:t>daran</a:t>
            </a:r>
            <a:r>
              <a:rPr lang="en-GB" sz="1200" dirty="0"/>
              <a:t> </a:t>
            </a:r>
            <a:r>
              <a:rPr lang="en-GB" sz="1200" dirty="0" err="1"/>
              <a:t>arbeitet</a:t>
            </a:r>
            <a:r>
              <a:rPr lang="en-GB" sz="1200" dirty="0"/>
              <a:t>. </a:t>
            </a:r>
            <a:r>
              <a:rPr lang="en-GB" sz="1200" dirty="0" err="1"/>
              <a:t>Jetzt</a:t>
            </a:r>
            <a:r>
              <a:rPr lang="en-GB" sz="1200" dirty="0"/>
              <a:t> </a:t>
            </a:r>
            <a:r>
              <a:rPr lang="en-GB" sz="1200" dirty="0" err="1"/>
              <a:t>sucht</a:t>
            </a:r>
            <a:r>
              <a:rPr lang="en-GB" sz="1200" dirty="0"/>
              <a:t> man Frauen, die </a:t>
            </a:r>
            <a:r>
              <a:rPr lang="en-GB" sz="1200" dirty="0" err="1"/>
              <a:t>Anderen</a:t>
            </a:r>
            <a:r>
              <a:rPr lang="en-GB" sz="1200" dirty="0"/>
              <a:t> </a:t>
            </a:r>
            <a:r>
              <a:rPr lang="en-GB" sz="1200" dirty="0" err="1"/>
              <a:t>helfen</a:t>
            </a:r>
            <a:r>
              <a:rPr lang="en-GB" sz="1200" dirty="0"/>
              <a:t>. </a:t>
            </a:r>
            <a:endParaRPr sz="1200" dirty="0"/>
          </a:p>
          <a:p>
            <a:pPr marL="0" lvl="0" indent="0" algn="l" rtl="0">
              <a:lnSpc>
                <a:spcPct val="150000"/>
              </a:lnSpc>
              <a:spcBef>
                <a:spcPts val="800"/>
              </a:spcBef>
              <a:spcAft>
                <a:spcPts val="0"/>
              </a:spcAft>
              <a:buNone/>
            </a:pPr>
            <a:r>
              <a:rPr lang="en-GB" sz="1200" dirty="0" err="1"/>
              <a:t>Zum</a:t>
            </a:r>
            <a:r>
              <a:rPr lang="en-GB" sz="1200" dirty="0"/>
              <a:t> </a:t>
            </a:r>
            <a:r>
              <a:rPr lang="en-GB" sz="1200" dirty="0" err="1"/>
              <a:t>Beispiel</a:t>
            </a:r>
            <a:r>
              <a:rPr lang="en-GB" sz="1200" dirty="0"/>
              <a:t> </a:t>
            </a:r>
            <a:r>
              <a:rPr lang="en-GB" sz="1200" dirty="0" err="1"/>
              <a:t>wollte</a:t>
            </a:r>
            <a:r>
              <a:rPr lang="en-GB" sz="1200" dirty="0"/>
              <a:t> </a:t>
            </a:r>
            <a:r>
              <a:rPr lang="en-GB" sz="1200" dirty="0" err="1"/>
              <a:t>eine</a:t>
            </a:r>
            <a:r>
              <a:rPr lang="en-GB" sz="1200" dirty="0"/>
              <a:t> </a:t>
            </a:r>
            <a:r>
              <a:rPr lang="en-GB" sz="1200" dirty="0" err="1"/>
              <a:t>Finalistin</a:t>
            </a:r>
            <a:r>
              <a:rPr lang="en-GB" sz="1200" dirty="0"/>
              <a:t> die Kinder von </a:t>
            </a:r>
            <a:r>
              <a:rPr lang="en-GB" sz="1200" dirty="0" err="1"/>
              <a:t>Migranten</a:t>
            </a:r>
            <a:r>
              <a:rPr lang="en-GB" sz="1200" dirty="0"/>
              <a:t> </a:t>
            </a:r>
            <a:r>
              <a:rPr lang="en-GB" sz="1200" dirty="0" err="1"/>
              <a:t>unterstützen</a:t>
            </a:r>
            <a:r>
              <a:rPr lang="en-GB" sz="1200" dirty="0"/>
              <a:t>. Es gab </a:t>
            </a:r>
            <a:r>
              <a:rPr lang="en-GB" sz="1200" dirty="0" err="1"/>
              <a:t>auch</a:t>
            </a:r>
            <a:r>
              <a:rPr lang="en-GB" sz="1200" dirty="0"/>
              <a:t> </a:t>
            </a:r>
            <a:r>
              <a:rPr lang="en-GB" sz="1200" dirty="0" err="1"/>
              <a:t>jemanden</a:t>
            </a:r>
            <a:r>
              <a:rPr lang="en-GB" sz="1200" dirty="0"/>
              <a:t>, der in der Black Lives Matter </a:t>
            </a:r>
            <a:r>
              <a:rPr lang="en-GB" sz="1200" dirty="0" err="1"/>
              <a:t>Bewegung</a:t>
            </a:r>
            <a:r>
              <a:rPr lang="en-GB" sz="1200" dirty="0"/>
              <a:t> </a:t>
            </a:r>
            <a:r>
              <a:rPr lang="en-GB" sz="1200" dirty="0" err="1"/>
              <a:t>aktiv</a:t>
            </a:r>
            <a:r>
              <a:rPr lang="en-GB" sz="1200" dirty="0"/>
              <a:t> war.  </a:t>
            </a:r>
            <a:r>
              <a:rPr lang="en-GB" sz="1200" dirty="0" err="1"/>
              <a:t>Diversität</a:t>
            </a:r>
            <a:r>
              <a:rPr lang="en-GB" sz="1200" dirty="0"/>
              <a:t> </a:t>
            </a:r>
            <a:r>
              <a:rPr lang="en-GB" sz="1200" dirty="0" err="1"/>
              <a:t>ist</a:t>
            </a:r>
            <a:r>
              <a:rPr lang="en-GB" sz="1200" dirty="0"/>
              <a:t> </a:t>
            </a:r>
            <a:r>
              <a:rPr lang="en-GB" sz="1200" dirty="0" err="1"/>
              <a:t>auch</a:t>
            </a:r>
            <a:r>
              <a:rPr lang="en-GB" sz="1200" dirty="0"/>
              <a:t> </a:t>
            </a:r>
            <a:r>
              <a:rPr lang="en-GB" sz="1200" dirty="0" err="1"/>
              <a:t>wichtiger</a:t>
            </a:r>
            <a:r>
              <a:rPr lang="en-GB" sz="1200" dirty="0"/>
              <a:t> </a:t>
            </a:r>
            <a:r>
              <a:rPr lang="en-GB" sz="1200" dirty="0" err="1"/>
              <a:t>geworden</a:t>
            </a:r>
            <a:r>
              <a:rPr lang="en-GB" sz="1200" dirty="0"/>
              <a:t>. Also gab es </a:t>
            </a:r>
            <a:r>
              <a:rPr lang="en-GB" sz="1200" dirty="0" err="1"/>
              <a:t>einige</a:t>
            </a:r>
            <a:r>
              <a:rPr lang="en-GB" sz="1200" dirty="0"/>
              <a:t> </a:t>
            </a:r>
            <a:r>
              <a:rPr lang="en-GB" sz="1200" b="1" dirty="0" err="1"/>
              <a:t>schwarze</a:t>
            </a:r>
            <a:r>
              <a:rPr lang="en-GB" sz="1200" b="1" dirty="0"/>
              <a:t> Frauen</a:t>
            </a:r>
            <a:r>
              <a:rPr lang="en-GB" sz="1200" dirty="0"/>
              <a:t> und </a:t>
            </a:r>
            <a:r>
              <a:rPr lang="en-GB" sz="1200" dirty="0" err="1"/>
              <a:t>eine</a:t>
            </a:r>
            <a:r>
              <a:rPr lang="en-GB" sz="1200" dirty="0"/>
              <a:t> </a:t>
            </a:r>
            <a:r>
              <a:rPr lang="en-GB" sz="1200" dirty="0" err="1"/>
              <a:t>Transfrau</a:t>
            </a:r>
            <a:r>
              <a:rPr lang="en-GB" sz="1200" dirty="0"/>
              <a:t>, die </a:t>
            </a:r>
            <a:r>
              <a:rPr lang="en-GB" sz="1200" dirty="0" err="1"/>
              <a:t>Finalistinnen</a:t>
            </a:r>
            <a:r>
              <a:rPr lang="en-GB" sz="1200" dirty="0"/>
              <a:t> </a:t>
            </a:r>
            <a:r>
              <a:rPr lang="en-GB" sz="1200" dirty="0" err="1"/>
              <a:t>waren</a:t>
            </a:r>
            <a:r>
              <a:rPr lang="en-GB" sz="1200" dirty="0"/>
              <a:t>.</a:t>
            </a:r>
            <a:endParaRPr sz="1200" dirty="0"/>
          </a:p>
          <a:p>
            <a:pPr marL="0" lvl="0" indent="0" algn="l" rtl="0">
              <a:spcBef>
                <a:spcPts val="800"/>
              </a:spcBef>
              <a:spcAft>
                <a:spcPts val="0"/>
              </a:spcAft>
              <a:buNone/>
            </a:pPr>
            <a:endParaRPr b="1" dirty="0"/>
          </a:p>
        </p:txBody>
      </p:sp>
      <p:sp>
        <p:nvSpPr>
          <p:cNvPr id="528" name="Google Shape;52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FT Slide 2/2</a:t>
            </a:r>
            <a:endParaRPr/>
          </a:p>
          <a:p>
            <a:pPr marL="0" marR="0" lvl="0" indent="0" algn="l" rtl="0">
              <a:lnSpc>
                <a:spcPct val="100000"/>
              </a:lnSpc>
              <a:spcBef>
                <a:spcPts val="0"/>
              </a:spcBef>
              <a:spcAft>
                <a:spcPts val="0"/>
              </a:spcAft>
              <a:buClr>
                <a:schemeClr val="dk1"/>
              </a:buClr>
              <a:buSzPts val="1200"/>
              <a:buFont typeface="Calibri"/>
              <a:buNone/>
            </a:pPr>
            <a:r>
              <a:rPr lang="en-GB" b="1"/>
              <a:t>Transcript:</a:t>
            </a:r>
            <a:br>
              <a:rPr lang="en-GB" b="1"/>
            </a:br>
            <a:r>
              <a:rPr lang="en-GB" sz="1200" b="1"/>
              <a:t>Diesmal </a:t>
            </a:r>
            <a:r>
              <a:rPr lang="en-GB" sz="1200"/>
              <a:t>hat Domitila Barros den Preis bekommen. Sie ist in einer brasilianischen Favela aufgewachsen. Ihre Ideen wachsen aus ihrer eigenen </a:t>
            </a:r>
            <a:r>
              <a:rPr lang="en-GB" sz="1200" b="1"/>
              <a:t>Erfahrung. </a:t>
            </a:r>
            <a:endParaRPr/>
          </a:p>
          <a:p>
            <a:pPr marL="0" marR="0" lvl="0" indent="0" algn="l" rtl="0">
              <a:lnSpc>
                <a:spcPct val="100000"/>
              </a:lnSpc>
              <a:spcBef>
                <a:spcPts val="0"/>
              </a:spcBef>
              <a:spcAft>
                <a:spcPts val="0"/>
              </a:spcAft>
              <a:buClr>
                <a:srgbClr val="525050"/>
              </a:buClr>
              <a:buSzPts val="1200"/>
              <a:buFont typeface="Century Gothic"/>
              <a:buNone/>
            </a:pPr>
            <a:r>
              <a:rPr lang="en-GB" sz="1200" b="0" i="0" u="none" strike="noStrike" cap="none">
                <a:solidFill>
                  <a:srgbClr val="525050"/>
                </a:solidFill>
                <a:latin typeface="Century Gothic"/>
                <a:ea typeface="Century Gothic"/>
                <a:cs typeface="Century Gothic"/>
                <a:sym typeface="Century Gothic"/>
              </a:rPr>
              <a:t>Domitila ist jemand, der viel für die Umwelt und für Menschenrechte macht. Laut der Miss Germany Webseite  hat sie für ihre Arbeit an einem Straßenkinderprojekt einen </a:t>
            </a:r>
            <a:r>
              <a:rPr lang="en-GB" sz="1200" b="0" i="1" u="none" strike="noStrike" cap="none">
                <a:solidFill>
                  <a:srgbClr val="525050"/>
                </a:solidFill>
                <a:latin typeface="Century Gothic"/>
                <a:ea typeface="Century Gothic"/>
                <a:cs typeface="Century Gothic"/>
                <a:sym typeface="Century Gothic"/>
              </a:rPr>
              <a:t>Millenium Dreamer Award </a:t>
            </a:r>
            <a:r>
              <a:rPr lang="en-GB" sz="1200" b="1" i="0" u="none" strike="noStrike" cap="none">
                <a:solidFill>
                  <a:srgbClr val="525050"/>
                </a:solidFill>
                <a:latin typeface="Century Gothic"/>
                <a:ea typeface="Century Gothic"/>
                <a:cs typeface="Century Gothic"/>
                <a:sym typeface="Century Gothic"/>
              </a:rPr>
              <a:t>bekommen. </a:t>
            </a:r>
            <a:r>
              <a:rPr lang="en-GB" sz="1200" b="0" i="0" u="none" strike="noStrike" cap="none">
                <a:solidFill>
                  <a:srgbClr val="525050"/>
                </a:solidFill>
                <a:latin typeface="Century Gothic"/>
                <a:ea typeface="Century Gothic"/>
                <a:cs typeface="Century Gothic"/>
                <a:sym typeface="Century Gothic"/>
              </a:rPr>
              <a:t>2017 hat sie mit einem eigenen Projekt Arbeitsplätze und andere </a:t>
            </a:r>
            <a:r>
              <a:rPr lang="en-GB" sz="1200" b="1" i="0" u="none" strike="noStrike" cap="none">
                <a:solidFill>
                  <a:srgbClr val="525050"/>
                </a:solidFill>
                <a:latin typeface="Century Gothic"/>
                <a:ea typeface="Century Gothic"/>
                <a:cs typeface="Century Gothic"/>
                <a:sym typeface="Century Gothic"/>
              </a:rPr>
              <a:t>Möglichkeiten </a:t>
            </a:r>
            <a:r>
              <a:rPr lang="en-GB" sz="1200" b="0" i="0" u="none" strike="noStrike" cap="none">
                <a:solidFill>
                  <a:srgbClr val="525050"/>
                </a:solidFill>
                <a:latin typeface="Century Gothic"/>
                <a:ea typeface="Century Gothic"/>
                <a:cs typeface="Century Gothic"/>
                <a:sym typeface="Century Gothic"/>
              </a:rPr>
              <a:t>für Frauen in Brasilien </a:t>
            </a:r>
            <a:r>
              <a:rPr lang="en-GB" sz="1200" b="1" i="0" u="none" strike="noStrike" cap="none">
                <a:solidFill>
                  <a:srgbClr val="525050"/>
                </a:solidFill>
                <a:latin typeface="Century Gothic"/>
                <a:ea typeface="Century Gothic"/>
                <a:cs typeface="Century Gothic"/>
                <a:sym typeface="Century Gothic"/>
              </a:rPr>
              <a:t>geschafft</a:t>
            </a:r>
            <a:r>
              <a:rPr lang="en-GB" sz="1200" b="0" i="0" u="none" strike="noStrike" cap="none">
                <a:solidFill>
                  <a:srgbClr val="525050"/>
                </a:solidFill>
                <a:latin typeface="Century Gothic"/>
                <a:ea typeface="Century Gothic"/>
                <a:cs typeface="Century Gothic"/>
                <a:sym typeface="Century Gothic"/>
              </a:rPr>
              <a:t>.</a:t>
            </a:r>
            <a:endParaRPr/>
          </a:p>
          <a:p>
            <a:pPr marL="0" marR="0" lvl="0" indent="0" algn="l" rtl="0">
              <a:lnSpc>
                <a:spcPct val="100000"/>
              </a:lnSpc>
              <a:spcBef>
                <a:spcPts val="0"/>
              </a:spcBef>
              <a:spcAft>
                <a:spcPts val="0"/>
              </a:spcAft>
              <a:buClr>
                <a:srgbClr val="525050"/>
              </a:buClr>
              <a:buSzPts val="1200"/>
              <a:buFont typeface="Century Gothic"/>
              <a:buNone/>
            </a:pPr>
            <a:r>
              <a:rPr lang="en-GB" sz="1200" b="0" i="0" u="none" strike="noStrike" cap="none">
                <a:solidFill>
                  <a:srgbClr val="525050"/>
                </a:solidFill>
                <a:latin typeface="Century Gothic"/>
                <a:ea typeface="Century Gothic"/>
                <a:cs typeface="Century Gothic"/>
                <a:sym typeface="Century Gothic"/>
              </a:rPr>
              <a:t>Es gibt </a:t>
            </a:r>
            <a:r>
              <a:rPr lang="en-GB" sz="1200" b="1" i="0" u="none" strike="noStrike" cap="none">
                <a:solidFill>
                  <a:srgbClr val="525050"/>
                </a:solidFill>
                <a:latin typeface="Century Gothic"/>
                <a:ea typeface="Century Gothic"/>
                <a:cs typeface="Century Gothic"/>
                <a:sym typeface="Century Gothic"/>
              </a:rPr>
              <a:t>wahrscheinlich </a:t>
            </a:r>
            <a:r>
              <a:rPr lang="en-GB" sz="1200" b="0" i="0" u="none" strike="noStrike" cap="none">
                <a:solidFill>
                  <a:srgbClr val="525050"/>
                </a:solidFill>
                <a:latin typeface="Century Gothic"/>
                <a:ea typeface="Century Gothic"/>
                <a:cs typeface="Century Gothic"/>
                <a:sym typeface="Century Gothic"/>
              </a:rPr>
              <a:t>viele Leute, die </a:t>
            </a:r>
            <a:r>
              <a:rPr lang="en-GB" sz="1200" b="1" i="0" u="none" strike="noStrike" cap="none">
                <a:solidFill>
                  <a:srgbClr val="525050"/>
                </a:solidFill>
                <a:latin typeface="Century Gothic"/>
                <a:ea typeface="Century Gothic"/>
                <a:cs typeface="Century Gothic"/>
                <a:sym typeface="Century Gothic"/>
              </a:rPr>
              <a:t>negativ</a:t>
            </a:r>
            <a:r>
              <a:rPr lang="en-GB" sz="1200" b="0" i="0" u="none" strike="noStrike" cap="none">
                <a:solidFill>
                  <a:srgbClr val="525050"/>
                </a:solidFill>
                <a:latin typeface="Century Gothic"/>
                <a:ea typeface="Century Gothic"/>
                <a:cs typeface="Century Gothic"/>
                <a:sym typeface="Century Gothic"/>
              </a:rPr>
              <a:t> über </a:t>
            </a:r>
            <a:r>
              <a:rPr lang="en-GB" sz="1200" b="0" i="1" u="none" strike="noStrike" cap="none">
                <a:solidFill>
                  <a:srgbClr val="525050"/>
                </a:solidFill>
                <a:latin typeface="Century Gothic"/>
                <a:ea typeface="Century Gothic"/>
                <a:cs typeface="Century Gothic"/>
                <a:sym typeface="Century Gothic"/>
              </a:rPr>
              <a:t>Miss Germany </a:t>
            </a:r>
            <a:r>
              <a:rPr lang="en-GB" sz="1200" b="0" i="0" u="none" strike="noStrike" cap="none">
                <a:solidFill>
                  <a:srgbClr val="525050"/>
                </a:solidFill>
                <a:latin typeface="Century Gothic"/>
                <a:ea typeface="Century Gothic"/>
                <a:cs typeface="Century Gothic"/>
                <a:sym typeface="Century Gothic"/>
              </a:rPr>
              <a:t>denken. Aber </a:t>
            </a:r>
            <a:r>
              <a:rPr lang="en-GB" sz="1200" b="1" i="0" u="none" strike="noStrike" cap="none">
                <a:solidFill>
                  <a:srgbClr val="525050"/>
                </a:solidFill>
                <a:latin typeface="Century Gothic"/>
                <a:ea typeface="Century Gothic"/>
                <a:cs typeface="Century Gothic"/>
                <a:sym typeface="Century Gothic"/>
              </a:rPr>
              <a:t>niemand</a:t>
            </a:r>
            <a:r>
              <a:rPr lang="en-GB" sz="1200" b="0" i="0" u="none" strike="noStrike" cap="none">
                <a:solidFill>
                  <a:srgbClr val="525050"/>
                </a:solidFill>
                <a:latin typeface="Century Gothic"/>
                <a:ea typeface="Century Gothic"/>
                <a:cs typeface="Century Gothic"/>
                <a:sym typeface="Century Gothic"/>
              </a:rPr>
              <a:t> kann sagen: </a:t>
            </a:r>
            <a:r>
              <a:rPr lang="en-GB" sz="1200" b="0" i="1" u="none" strike="noStrike" cap="none">
                <a:solidFill>
                  <a:srgbClr val="525050"/>
                </a:solidFill>
                <a:latin typeface="Century Gothic"/>
                <a:ea typeface="Century Gothic"/>
                <a:cs typeface="Century Gothic"/>
                <a:sym typeface="Century Gothic"/>
              </a:rPr>
              <a:t>Miss Germany </a:t>
            </a:r>
            <a:r>
              <a:rPr lang="en-GB" sz="1200" b="0" i="0" u="none" strike="noStrike" cap="none">
                <a:solidFill>
                  <a:srgbClr val="525050"/>
                </a:solidFill>
                <a:latin typeface="Century Gothic"/>
                <a:ea typeface="Century Gothic"/>
                <a:cs typeface="Century Gothic"/>
                <a:sym typeface="Century Gothic"/>
              </a:rPr>
              <a:t>hat sich nicht </a:t>
            </a:r>
            <a:r>
              <a:rPr lang="en-GB" sz="1200" b="1" i="0" u="none" strike="noStrike" cap="none">
                <a:solidFill>
                  <a:srgbClr val="525050"/>
                </a:solidFill>
                <a:latin typeface="Century Gothic"/>
                <a:ea typeface="Century Gothic"/>
                <a:cs typeface="Century Gothic"/>
                <a:sym typeface="Century Gothic"/>
              </a:rPr>
              <a:t>verändern</a:t>
            </a:r>
            <a:r>
              <a:rPr lang="en-GB" sz="1200" b="0" i="0" u="none" strike="noStrike" cap="none">
                <a:solidFill>
                  <a:srgbClr val="525050"/>
                </a:solidFill>
                <a:latin typeface="Century Gothic"/>
                <a:ea typeface="Century Gothic"/>
                <a:cs typeface="Century Gothic"/>
                <a:sym typeface="Century Gothic"/>
              </a:rPr>
              <a:t>! </a:t>
            </a:r>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52505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b="1"/>
          </a:p>
          <a:p>
            <a:pPr marL="0" lvl="0" indent="0" algn="l" rtl="0">
              <a:spcBef>
                <a:spcPts val="0"/>
              </a:spcBef>
              <a:spcAft>
                <a:spcPts val="0"/>
              </a:spcAft>
              <a:buNone/>
            </a:pPr>
            <a:endParaRPr b="1"/>
          </a:p>
          <a:p>
            <a:pPr marL="0" lvl="0" indent="0" algn="l" rtl="0">
              <a:spcBef>
                <a:spcPts val="0"/>
              </a:spcBef>
              <a:spcAft>
                <a:spcPts val="0"/>
              </a:spcAft>
              <a:buNone/>
            </a:pPr>
            <a:r>
              <a:rPr lang="en-GB" b="1"/>
              <a:t>Sources</a:t>
            </a:r>
            <a:r>
              <a:rPr lang="en-GB" b="0"/>
              <a:t>:</a:t>
            </a:r>
            <a:endParaRPr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lvl="0" indent="0" algn="l" rtl="0">
              <a:lnSpc>
                <a:spcPct val="107000"/>
              </a:lnSpc>
              <a:spcBef>
                <a:spcPts val="0"/>
              </a:spcBef>
              <a:spcAft>
                <a:spcPts val="0"/>
              </a:spcAft>
              <a:buNone/>
            </a:pPr>
            <a:r>
              <a:rPr lang="en-GB"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https://missgermany.de/</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https://missgermany.de/domitila-barros/</a:t>
            </a:r>
            <a:r>
              <a:rPr lang="en-GB" sz="1200">
                <a:latin typeface="Calibri"/>
                <a:ea typeface="Calibri"/>
                <a:cs typeface="Calibri"/>
                <a:sym typeface="Calibri"/>
              </a:rPr>
              <a:t> </a:t>
            </a:r>
            <a:r>
              <a:rPr lang="en-GB" sz="12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https://de.wikipedia.org/wiki/Miss_Germany</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https://de.wikipedia.org/wiki/Domitila_Barros</a:t>
            </a:r>
            <a:br>
              <a:rPr lang="en-GB" sz="1200">
                <a:latin typeface="Calibri"/>
                <a:ea typeface="Calibri"/>
                <a:cs typeface="Calibri"/>
                <a:sym typeface="Calibri"/>
              </a:rPr>
            </a:br>
            <a:r>
              <a:rPr lang="en-GB" sz="1200" b="1">
                <a:latin typeface="Calibri"/>
                <a:ea typeface="Calibri"/>
                <a:cs typeface="Calibri"/>
                <a:sym typeface="Calibri"/>
              </a:rPr>
              <a:t>Image attribution</a:t>
            </a:r>
            <a:r>
              <a:rPr lang="en-GB" sz="1200">
                <a:latin typeface="Calibri"/>
                <a:ea typeface="Calibri"/>
                <a:cs typeface="Calibri"/>
                <a:sym typeface="Calibri"/>
              </a:rPr>
              <a:t>:</a:t>
            </a:r>
            <a:endParaRPr/>
          </a:p>
          <a:p>
            <a:pPr marL="0" lvl="0" indent="0" algn="l" rtl="0">
              <a:lnSpc>
                <a:spcPct val="107000"/>
              </a:lnSpc>
              <a:spcBef>
                <a:spcPts val="800"/>
              </a:spcBef>
              <a:spcAft>
                <a:spcPts val="0"/>
              </a:spcAft>
              <a:buNone/>
            </a:pPr>
            <a:r>
              <a:rPr lang="en-GB" sz="1200">
                <a:latin typeface="Calibri"/>
                <a:ea typeface="Calibri"/>
                <a:cs typeface="Calibri"/>
                <a:sym typeface="Calibri"/>
              </a:rPr>
              <a:t>Domitila Barros, CC BY-SA 4.0 </a:t>
            </a:r>
            <a:r>
              <a:rPr lang="en-GB" sz="12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https://creativecommons.org/licenses/by-sa/4.0</a:t>
            </a:r>
            <a:r>
              <a:rPr lang="en-GB" sz="1200">
                <a:latin typeface="Calibri"/>
                <a:ea typeface="Calibri"/>
                <a:cs typeface="Calibri"/>
                <a:sym typeface="Calibri"/>
              </a:rPr>
              <a:t>, via Wikimedia Commons</a:t>
            </a:r>
            <a:endParaRPr/>
          </a:p>
          <a:p>
            <a:pPr marL="0" lvl="0" indent="0" algn="l" rtl="0">
              <a:spcBef>
                <a:spcPts val="800"/>
              </a:spcBef>
              <a:spcAft>
                <a:spcPts val="0"/>
              </a:spcAft>
              <a:buNone/>
            </a:pPr>
            <a:endParaRPr b="1"/>
          </a:p>
        </p:txBody>
      </p:sp>
      <p:sp>
        <p:nvSpPr>
          <p:cNvPr id="542" name="Google Shape;54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This is the HT version of the listen and transcribe version of the task.</a:t>
            </a:r>
            <a:endParaRPr dirty="0"/>
          </a:p>
          <a:p>
            <a:pPr marL="0" lvl="0" indent="0" algn="l" rtl="0">
              <a:spcBef>
                <a:spcPts val="0"/>
              </a:spcBef>
              <a:spcAft>
                <a:spcPts val="0"/>
              </a:spcAft>
              <a:buNone/>
            </a:pPr>
            <a:r>
              <a:rPr lang="en-US" b="1" dirty="0"/>
              <a:t>Timing: 5 minutes</a:t>
            </a:r>
            <a:endParaRPr b="1" dirty="0"/>
          </a:p>
          <a:p>
            <a:pPr marL="0" lvl="0" indent="0" algn="l" rtl="0">
              <a:spcBef>
                <a:spcPts val="0"/>
              </a:spcBef>
              <a:spcAft>
                <a:spcPts val="0"/>
              </a:spcAft>
              <a:buNone/>
            </a:pPr>
            <a:r>
              <a:rPr lang="en-GB" b="1" dirty="0"/>
              <a:t>Slide 1/2</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practise transcription of new and revisited vocabulary for this week; </a:t>
            </a:r>
            <a:r>
              <a:rPr lang="en-GB" b="0"/>
              <a:t>to practise </a:t>
            </a:r>
            <a:r>
              <a:rPr lang="en-GB" b="0" dirty="0"/>
              <a:t>written comprehension of the same vocabulary. </a:t>
            </a:r>
            <a:endParaRPr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Procedure:</a:t>
            </a:r>
            <a:r>
              <a:rPr lang="en-GB" b="0" dirty="0"/>
              <a:t> </a:t>
            </a:r>
            <a:endParaRPr dirty="0"/>
          </a:p>
          <a:p>
            <a:pPr marL="228600" lvl="0" indent="-228600" algn="l" rtl="0">
              <a:spcBef>
                <a:spcPts val="0"/>
              </a:spcBef>
              <a:spcAft>
                <a:spcPts val="0"/>
              </a:spcAft>
              <a:buClr>
                <a:schemeClr val="dk1"/>
              </a:buClr>
              <a:buSzPts val="1200"/>
              <a:buFont typeface="Calibri"/>
              <a:buAutoNum type="arabicPeriod"/>
            </a:pPr>
            <a:r>
              <a:rPr lang="en-GB" b="0" dirty="0"/>
              <a:t>Students listen to the text and transcribe the missing words. </a:t>
            </a:r>
            <a:endParaRPr dirty="0"/>
          </a:p>
          <a:p>
            <a:pPr marL="228600" lvl="0" indent="-228600" algn="l" rtl="0">
              <a:spcBef>
                <a:spcPts val="0"/>
              </a:spcBef>
              <a:spcAft>
                <a:spcPts val="0"/>
              </a:spcAft>
              <a:buClr>
                <a:schemeClr val="dk1"/>
              </a:buClr>
              <a:buSzPts val="1200"/>
              <a:buFont typeface="Calibri"/>
              <a:buAutoNum type="arabicPeriod"/>
            </a:pPr>
            <a:r>
              <a:rPr lang="en-GB" b="0" dirty="0"/>
              <a:t>Elicit answers orally.</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and elicit the English meanings.</a:t>
            </a:r>
            <a:endParaRPr b="1" dirty="0"/>
          </a:p>
          <a:p>
            <a:pPr marL="0" lvl="0" indent="0" algn="l" rtl="0">
              <a:spcBef>
                <a:spcPts val="0"/>
              </a:spcBef>
              <a:spcAft>
                <a:spcPts val="0"/>
              </a:spcAft>
              <a:buNone/>
            </a:pPr>
            <a:endParaRPr b="0" dirty="0"/>
          </a:p>
          <a:p>
            <a:pPr marL="0" lvl="0" indent="0" algn="l" rtl="0">
              <a:spcBef>
                <a:spcPts val="0"/>
              </a:spcBef>
              <a:spcAft>
                <a:spcPts val="0"/>
              </a:spcAft>
              <a:buNone/>
            </a:pPr>
            <a:r>
              <a:rPr lang="en-GB" b="1" dirty="0"/>
              <a:t>Transcript:</a:t>
            </a:r>
            <a:endParaRPr dirty="0"/>
          </a:p>
          <a:p>
            <a:pPr marL="0" lvl="0" indent="0" algn="l" rtl="0">
              <a:lnSpc>
                <a:spcPct val="150000"/>
              </a:lnSpc>
              <a:spcBef>
                <a:spcPts val="0"/>
              </a:spcBef>
              <a:spcAft>
                <a:spcPts val="0"/>
              </a:spcAft>
              <a:buNone/>
            </a:pPr>
            <a:r>
              <a:rPr lang="en-GB" i="1" dirty="0">
                <a:latin typeface="Calibri"/>
                <a:ea typeface="Calibri"/>
                <a:cs typeface="Calibri"/>
                <a:sym typeface="Calibri"/>
              </a:rPr>
              <a:t>Miss Germany </a:t>
            </a:r>
            <a:r>
              <a:rPr lang="en-GB" dirty="0" err="1">
                <a:latin typeface="Calibri"/>
                <a:ea typeface="Calibri"/>
                <a:cs typeface="Calibri"/>
                <a:sym typeface="Calibri"/>
              </a:rPr>
              <a:t>ist</a:t>
            </a:r>
            <a:r>
              <a:rPr lang="en-GB" dirty="0">
                <a:latin typeface="Calibri"/>
                <a:ea typeface="Calibri"/>
                <a:cs typeface="Calibri"/>
                <a:sym typeface="Calibri"/>
              </a:rPr>
              <a:t> </a:t>
            </a:r>
            <a:r>
              <a:rPr lang="en-GB" dirty="0" err="1">
                <a:latin typeface="Calibri"/>
                <a:ea typeface="Calibri"/>
                <a:cs typeface="Calibri"/>
                <a:sym typeface="Calibri"/>
              </a:rPr>
              <a:t>ein</a:t>
            </a:r>
            <a:r>
              <a:rPr lang="en-GB" dirty="0">
                <a:latin typeface="Calibri"/>
                <a:ea typeface="Calibri"/>
                <a:cs typeface="Calibri"/>
                <a:sym typeface="Calibri"/>
              </a:rPr>
              <a:t> </a:t>
            </a:r>
            <a:r>
              <a:rPr lang="en-GB" dirty="0" err="1">
                <a:latin typeface="Calibri"/>
                <a:ea typeface="Calibri"/>
                <a:cs typeface="Calibri"/>
                <a:sym typeface="Calibri"/>
              </a:rPr>
              <a:t>Wettbewerb</a:t>
            </a:r>
            <a:r>
              <a:rPr lang="en-GB" dirty="0">
                <a:latin typeface="Calibri"/>
                <a:ea typeface="Calibri"/>
                <a:cs typeface="Calibri"/>
                <a:sym typeface="Calibri"/>
              </a:rPr>
              <a:t>, der </a:t>
            </a:r>
            <a:r>
              <a:rPr lang="en-GB" dirty="0" err="1">
                <a:latin typeface="Calibri"/>
                <a:ea typeface="Calibri"/>
                <a:cs typeface="Calibri"/>
                <a:sym typeface="Calibri"/>
              </a:rPr>
              <a:t>immer</a:t>
            </a:r>
            <a:r>
              <a:rPr lang="en-GB" dirty="0">
                <a:latin typeface="Calibri"/>
                <a:ea typeface="Calibri"/>
                <a:cs typeface="Calibri"/>
                <a:sym typeface="Calibri"/>
              </a:rPr>
              <a:t> </a:t>
            </a:r>
            <a:r>
              <a:rPr lang="en-GB" dirty="0" err="1">
                <a:latin typeface="Calibri"/>
                <a:ea typeface="Calibri"/>
                <a:cs typeface="Calibri"/>
                <a:sym typeface="Calibri"/>
              </a:rPr>
              <a:t>jemanden</a:t>
            </a:r>
            <a:r>
              <a:rPr lang="en-GB" dirty="0">
                <a:latin typeface="Calibri"/>
                <a:ea typeface="Calibri"/>
                <a:cs typeface="Calibri"/>
                <a:sym typeface="Calibri"/>
              </a:rPr>
              <a:t> </a:t>
            </a:r>
            <a:r>
              <a:rPr lang="en-GB" dirty="0" err="1">
                <a:latin typeface="Calibri"/>
                <a:ea typeface="Calibri"/>
                <a:cs typeface="Calibri"/>
                <a:sym typeface="Calibri"/>
              </a:rPr>
              <a:t>aussucht</a:t>
            </a:r>
            <a:r>
              <a:rPr lang="en-GB" dirty="0">
                <a:latin typeface="Calibri"/>
                <a:ea typeface="Calibri"/>
                <a:cs typeface="Calibri"/>
                <a:sym typeface="Calibri"/>
              </a:rPr>
              <a:t>, der </a:t>
            </a:r>
            <a:r>
              <a:rPr lang="en-GB" dirty="0" err="1">
                <a:latin typeface="Calibri"/>
                <a:ea typeface="Calibri"/>
                <a:cs typeface="Calibri"/>
                <a:sym typeface="Calibri"/>
              </a:rPr>
              <a:t>besonders</a:t>
            </a:r>
            <a:r>
              <a:rPr lang="en-GB" dirty="0">
                <a:latin typeface="Calibri"/>
                <a:ea typeface="Calibri"/>
                <a:cs typeface="Calibri"/>
                <a:sym typeface="Calibri"/>
              </a:rPr>
              <a:t> </a:t>
            </a:r>
            <a:r>
              <a:rPr lang="en-GB" dirty="0" err="1">
                <a:latin typeface="Calibri"/>
                <a:ea typeface="Calibri"/>
                <a:cs typeface="Calibri"/>
                <a:sym typeface="Calibri"/>
              </a:rPr>
              <a:t>schön</a:t>
            </a:r>
            <a:r>
              <a:rPr lang="en-GB" dirty="0">
                <a:latin typeface="Calibri"/>
                <a:ea typeface="Calibri"/>
                <a:cs typeface="Calibri"/>
                <a:sym typeface="Calibri"/>
              </a:rPr>
              <a:t> und </a:t>
            </a:r>
            <a:r>
              <a:rPr lang="en-GB" sz="1200" b="1" dirty="0" err="1"/>
              <a:t>dünn</a:t>
            </a:r>
            <a:r>
              <a:rPr lang="en-GB" sz="1200" b="1" dirty="0"/>
              <a:t> </a:t>
            </a:r>
            <a:r>
              <a:rPr lang="en-GB" dirty="0" err="1">
                <a:latin typeface="Calibri"/>
                <a:ea typeface="Calibri"/>
                <a:cs typeface="Calibri"/>
                <a:sym typeface="Calibri"/>
              </a:rPr>
              <a:t>ist</a:t>
            </a:r>
            <a:r>
              <a:rPr lang="en-GB" dirty="0">
                <a:latin typeface="Calibri"/>
                <a:ea typeface="Calibri"/>
                <a:cs typeface="Calibri"/>
                <a:sym typeface="Calibri"/>
              </a:rPr>
              <a:t>.  </a:t>
            </a:r>
            <a:r>
              <a:rPr lang="en-GB" dirty="0" err="1">
                <a:latin typeface="Calibri"/>
                <a:ea typeface="Calibri"/>
                <a:cs typeface="Calibri"/>
                <a:sym typeface="Calibri"/>
              </a:rPr>
              <a:t>Stimmt</a:t>
            </a:r>
            <a:r>
              <a:rPr lang="en-GB" dirty="0">
                <a:latin typeface="Calibri"/>
                <a:ea typeface="Calibri"/>
                <a:cs typeface="Calibri"/>
                <a:sym typeface="Calibri"/>
              </a:rPr>
              <a:t> das?  Heute nicht </a:t>
            </a:r>
            <a:r>
              <a:rPr lang="en-GB" dirty="0" err="1">
                <a:latin typeface="Calibri"/>
                <a:ea typeface="Calibri"/>
                <a:cs typeface="Calibri"/>
                <a:sym typeface="Calibri"/>
              </a:rPr>
              <a:t>mehr</a:t>
            </a:r>
            <a:r>
              <a:rPr lang="en-GB" dirty="0">
                <a:latin typeface="Calibri"/>
                <a:ea typeface="Calibri"/>
                <a:cs typeface="Calibri"/>
                <a:sym typeface="Calibri"/>
              </a:rPr>
              <a:t>.  </a:t>
            </a:r>
            <a:r>
              <a:rPr lang="en-GB" dirty="0" err="1">
                <a:latin typeface="Calibri"/>
                <a:ea typeface="Calibri"/>
                <a:cs typeface="Calibri"/>
                <a:sym typeface="Calibri"/>
              </a:rPr>
              <a:t>Jetzt</a:t>
            </a:r>
            <a:r>
              <a:rPr lang="en-GB" dirty="0">
                <a:latin typeface="Calibri"/>
                <a:ea typeface="Calibri"/>
                <a:cs typeface="Calibri"/>
                <a:sym typeface="Calibri"/>
              </a:rPr>
              <a:t> </a:t>
            </a:r>
            <a:r>
              <a:rPr lang="en-GB" dirty="0" err="1">
                <a:latin typeface="Calibri"/>
                <a:ea typeface="Calibri"/>
                <a:cs typeface="Calibri"/>
                <a:sym typeface="Calibri"/>
              </a:rPr>
              <a:t>sucht</a:t>
            </a:r>
            <a:r>
              <a:rPr lang="en-GB" dirty="0">
                <a:latin typeface="Calibri"/>
                <a:ea typeface="Calibri"/>
                <a:cs typeface="Calibri"/>
                <a:sym typeface="Calibri"/>
              </a:rPr>
              <a:t> man </a:t>
            </a:r>
            <a:r>
              <a:rPr lang="en-GB" dirty="0" err="1">
                <a:latin typeface="Calibri"/>
                <a:ea typeface="Calibri"/>
                <a:cs typeface="Calibri"/>
                <a:sym typeface="Calibri"/>
              </a:rPr>
              <a:t>jemanden</a:t>
            </a:r>
            <a:r>
              <a:rPr lang="en-GB" dirty="0">
                <a:latin typeface="Calibri"/>
                <a:ea typeface="Calibri"/>
                <a:cs typeface="Calibri"/>
                <a:sym typeface="Calibri"/>
              </a:rPr>
              <a:t>, der </a:t>
            </a:r>
            <a:r>
              <a:rPr lang="en-GB" dirty="0" err="1">
                <a:latin typeface="Calibri"/>
                <a:ea typeface="Calibri"/>
                <a:cs typeface="Calibri"/>
                <a:sym typeface="Calibri"/>
              </a:rPr>
              <a:t>wichtige</a:t>
            </a:r>
            <a:r>
              <a:rPr lang="en-GB" dirty="0">
                <a:latin typeface="Calibri"/>
                <a:ea typeface="Calibri"/>
                <a:cs typeface="Calibri"/>
                <a:sym typeface="Calibri"/>
              </a:rPr>
              <a:t> Ideen hat, der </a:t>
            </a:r>
            <a:r>
              <a:rPr lang="en-GB" dirty="0" err="1">
                <a:latin typeface="Calibri"/>
                <a:ea typeface="Calibri"/>
                <a:cs typeface="Calibri"/>
                <a:sym typeface="Calibri"/>
              </a:rPr>
              <a:t>etwas</a:t>
            </a:r>
            <a:r>
              <a:rPr lang="en-GB" dirty="0">
                <a:latin typeface="Calibri"/>
                <a:ea typeface="Calibri"/>
                <a:cs typeface="Calibri"/>
                <a:sym typeface="Calibri"/>
              </a:rPr>
              <a:t> für die </a:t>
            </a:r>
            <a:r>
              <a:rPr lang="en-GB" sz="1200" b="1" dirty="0"/>
              <a:t>Gesellschaft </a:t>
            </a:r>
            <a:r>
              <a:rPr lang="en-GB" dirty="0" err="1">
                <a:latin typeface="Calibri"/>
                <a:ea typeface="Calibri"/>
                <a:cs typeface="Calibri"/>
                <a:sym typeface="Calibri"/>
              </a:rPr>
              <a:t>machen</a:t>
            </a:r>
            <a:r>
              <a:rPr lang="en-GB" dirty="0">
                <a:latin typeface="Calibri"/>
                <a:ea typeface="Calibri"/>
                <a:cs typeface="Calibri"/>
                <a:sym typeface="Calibri"/>
              </a:rPr>
              <a:t> will, der die </a:t>
            </a:r>
            <a:r>
              <a:rPr lang="en-GB" sz="1200" b="1" dirty="0"/>
              <a:t>Verantwortung </a:t>
            </a:r>
            <a:r>
              <a:rPr lang="en-GB" dirty="0" err="1">
                <a:latin typeface="Calibri"/>
                <a:ea typeface="Calibri"/>
                <a:cs typeface="Calibri"/>
                <a:sym typeface="Calibri"/>
              </a:rPr>
              <a:t>übernehmen</a:t>
            </a:r>
            <a:r>
              <a:rPr lang="en-GB" dirty="0">
                <a:latin typeface="Calibri"/>
                <a:ea typeface="Calibri"/>
                <a:cs typeface="Calibri"/>
                <a:sym typeface="Calibri"/>
              </a:rPr>
              <a:t> </a:t>
            </a:r>
            <a:r>
              <a:rPr lang="en-GB" dirty="0" err="1">
                <a:latin typeface="Calibri"/>
                <a:ea typeface="Calibri"/>
                <a:cs typeface="Calibri"/>
                <a:sym typeface="Calibri"/>
              </a:rPr>
              <a:t>möchte</a:t>
            </a:r>
            <a:r>
              <a:rPr lang="en-GB" dirty="0">
                <a:latin typeface="Calibri"/>
                <a:ea typeface="Calibri"/>
                <a:cs typeface="Calibri"/>
                <a:sym typeface="Calibri"/>
              </a:rPr>
              <a:t>.  </a:t>
            </a:r>
            <a:r>
              <a:rPr lang="en-GB" dirty="0" err="1">
                <a:latin typeface="Calibri"/>
                <a:ea typeface="Calibri"/>
                <a:cs typeface="Calibri"/>
                <a:sym typeface="Calibri"/>
              </a:rPr>
              <a:t>Jetzt</a:t>
            </a:r>
            <a:r>
              <a:rPr lang="en-GB" dirty="0">
                <a:latin typeface="Calibri"/>
                <a:ea typeface="Calibri"/>
                <a:cs typeface="Calibri"/>
                <a:sym typeface="Calibri"/>
              </a:rPr>
              <a:t> </a:t>
            </a:r>
            <a:r>
              <a:rPr lang="en-GB" dirty="0" err="1">
                <a:latin typeface="Calibri"/>
                <a:ea typeface="Calibri"/>
                <a:cs typeface="Calibri"/>
                <a:sym typeface="Calibri"/>
              </a:rPr>
              <a:t>sucht</a:t>
            </a:r>
            <a:r>
              <a:rPr lang="en-GB" dirty="0">
                <a:latin typeface="Calibri"/>
                <a:ea typeface="Calibri"/>
                <a:cs typeface="Calibri"/>
                <a:sym typeface="Calibri"/>
              </a:rPr>
              <a:t> man Frauen, die </a:t>
            </a:r>
            <a:r>
              <a:rPr lang="en-GB" dirty="0" err="1">
                <a:latin typeface="Calibri"/>
                <a:ea typeface="Calibri"/>
                <a:cs typeface="Calibri"/>
                <a:sym typeface="Calibri"/>
              </a:rPr>
              <a:t>Anderen</a:t>
            </a:r>
            <a:r>
              <a:rPr lang="en-GB" dirty="0">
                <a:latin typeface="Calibri"/>
                <a:ea typeface="Calibri"/>
                <a:cs typeface="Calibri"/>
                <a:sym typeface="Calibri"/>
              </a:rPr>
              <a:t> </a:t>
            </a:r>
            <a:r>
              <a:rPr lang="en-GB" sz="1200" b="1" dirty="0"/>
              <a:t>Kraft </a:t>
            </a:r>
            <a:r>
              <a:rPr lang="en-GB" dirty="0" err="1">
                <a:latin typeface="Calibri"/>
                <a:ea typeface="Calibri"/>
                <a:cs typeface="Calibri"/>
                <a:sym typeface="Calibri"/>
              </a:rPr>
              <a:t>geben</a:t>
            </a:r>
            <a:r>
              <a:rPr lang="en-GB" dirty="0">
                <a:latin typeface="Calibri"/>
                <a:ea typeface="Calibri"/>
                <a:cs typeface="Calibri"/>
                <a:sym typeface="Calibri"/>
              </a:rPr>
              <a:t>. </a:t>
            </a:r>
            <a:endParaRPr dirty="0">
              <a:latin typeface="Calibri"/>
              <a:ea typeface="Calibri"/>
              <a:cs typeface="Calibri"/>
              <a:sym typeface="Calibri"/>
            </a:endParaRPr>
          </a:p>
          <a:p>
            <a:pPr marL="0" lvl="0" indent="0" algn="l" rtl="0">
              <a:lnSpc>
                <a:spcPct val="150000"/>
              </a:lnSpc>
              <a:spcBef>
                <a:spcPts val="800"/>
              </a:spcBef>
              <a:spcAft>
                <a:spcPts val="0"/>
              </a:spcAft>
              <a:buNone/>
            </a:pPr>
            <a:r>
              <a:rPr lang="en-GB" dirty="0" err="1">
                <a:latin typeface="Calibri"/>
                <a:ea typeface="Calibri"/>
                <a:cs typeface="Calibri"/>
                <a:sym typeface="Calibri"/>
              </a:rPr>
              <a:t>Zum</a:t>
            </a:r>
            <a:r>
              <a:rPr lang="en-GB" dirty="0">
                <a:latin typeface="Calibri"/>
                <a:ea typeface="Calibri"/>
                <a:cs typeface="Calibri"/>
                <a:sym typeface="Calibri"/>
              </a:rPr>
              <a:t> </a:t>
            </a:r>
            <a:r>
              <a:rPr lang="en-GB" dirty="0" err="1">
                <a:latin typeface="Calibri"/>
                <a:ea typeface="Calibri"/>
                <a:cs typeface="Calibri"/>
                <a:sym typeface="Calibri"/>
              </a:rPr>
              <a:t>Beispiel</a:t>
            </a:r>
            <a:r>
              <a:rPr lang="en-GB" dirty="0">
                <a:latin typeface="Calibri"/>
                <a:ea typeface="Calibri"/>
                <a:cs typeface="Calibri"/>
                <a:sym typeface="Calibri"/>
              </a:rPr>
              <a:t> </a:t>
            </a:r>
            <a:r>
              <a:rPr lang="en-GB" dirty="0" err="1">
                <a:latin typeface="Calibri"/>
                <a:ea typeface="Calibri"/>
                <a:cs typeface="Calibri"/>
                <a:sym typeface="Calibri"/>
              </a:rPr>
              <a:t>wollte</a:t>
            </a:r>
            <a:r>
              <a:rPr lang="en-GB" dirty="0">
                <a:latin typeface="Calibri"/>
                <a:ea typeface="Calibri"/>
                <a:cs typeface="Calibri"/>
                <a:sym typeface="Calibri"/>
              </a:rPr>
              <a:t> </a:t>
            </a:r>
            <a:r>
              <a:rPr lang="en-GB" dirty="0" err="1">
                <a:latin typeface="Calibri"/>
                <a:ea typeface="Calibri"/>
                <a:cs typeface="Calibri"/>
                <a:sym typeface="Calibri"/>
              </a:rPr>
              <a:t>eine</a:t>
            </a:r>
            <a:r>
              <a:rPr lang="en-GB" dirty="0">
                <a:latin typeface="Calibri"/>
                <a:ea typeface="Calibri"/>
                <a:cs typeface="Calibri"/>
                <a:sym typeface="Calibri"/>
              </a:rPr>
              <a:t> </a:t>
            </a:r>
            <a:r>
              <a:rPr lang="en-GB" dirty="0" err="1">
                <a:latin typeface="Calibri"/>
                <a:ea typeface="Calibri"/>
                <a:cs typeface="Calibri"/>
                <a:sym typeface="Calibri"/>
              </a:rPr>
              <a:t>Finalistin</a:t>
            </a:r>
            <a:r>
              <a:rPr lang="en-GB" dirty="0">
                <a:latin typeface="Calibri"/>
                <a:ea typeface="Calibri"/>
                <a:cs typeface="Calibri"/>
                <a:sym typeface="Calibri"/>
              </a:rPr>
              <a:t> die </a:t>
            </a:r>
            <a:r>
              <a:rPr lang="en-GB" b="1" dirty="0">
                <a:latin typeface="Calibri"/>
                <a:ea typeface="Calibri"/>
                <a:cs typeface="Calibri"/>
                <a:sym typeface="Calibri"/>
              </a:rPr>
              <a:t>Lage </a:t>
            </a:r>
            <a:r>
              <a:rPr lang="en-GB" dirty="0">
                <a:latin typeface="Calibri"/>
                <a:ea typeface="Calibri"/>
                <a:cs typeface="Calibri"/>
                <a:sym typeface="Calibri"/>
              </a:rPr>
              <a:t>von </a:t>
            </a:r>
            <a:r>
              <a:rPr lang="en-GB" dirty="0" err="1">
                <a:latin typeface="Calibri"/>
                <a:ea typeface="Calibri"/>
                <a:cs typeface="Calibri"/>
                <a:sym typeface="Calibri"/>
              </a:rPr>
              <a:t>Kindern</a:t>
            </a:r>
            <a:r>
              <a:rPr lang="en-GB" dirty="0">
                <a:latin typeface="Calibri"/>
                <a:ea typeface="Calibri"/>
                <a:cs typeface="Calibri"/>
                <a:sym typeface="Calibri"/>
              </a:rPr>
              <a:t> </a:t>
            </a:r>
            <a:r>
              <a:rPr lang="en-GB" dirty="0" err="1">
                <a:latin typeface="Calibri"/>
                <a:ea typeface="Calibri"/>
                <a:cs typeface="Calibri"/>
                <a:sym typeface="Calibri"/>
              </a:rPr>
              <a:t>mit</a:t>
            </a:r>
            <a:r>
              <a:rPr lang="en-GB" dirty="0">
                <a:latin typeface="Calibri"/>
                <a:ea typeface="Calibri"/>
                <a:cs typeface="Calibri"/>
                <a:sym typeface="Calibri"/>
              </a:rPr>
              <a:t> </a:t>
            </a:r>
            <a:r>
              <a:rPr lang="en-GB" dirty="0" err="1">
                <a:latin typeface="Calibri"/>
                <a:ea typeface="Calibri"/>
                <a:cs typeface="Calibri"/>
                <a:sym typeface="Calibri"/>
              </a:rPr>
              <a:t>Migrationshintergründen</a:t>
            </a:r>
            <a:r>
              <a:rPr lang="en-GB" dirty="0">
                <a:latin typeface="Calibri"/>
                <a:ea typeface="Calibri"/>
                <a:cs typeface="Calibri"/>
                <a:sym typeface="Calibri"/>
              </a:rPr>
              <a:t> </a:t>
            </a:r>
            <a:r>
              <a:rPr lang="en-GB" dirty="0" err="1">
                <a:latin typeface="Calibri"/>
                <a:ea typeface="Calibri"/>
                <a:cs typeface="Calibri"/>
                <a:sym typeface="Calibri"/>
              </a:rPr>
              <a:t>verbessern</a:t>
            </a:r>
            <a:r>
              <a:rPr lang="en-GB" dirty="0">
                <a:latin typeface="Calibri"/>
                <a:ea typeface="Calibri"/>
                <a:cs typeface="Calibri"/>
                <a:sym typeface="Calibri"/>
              </a:rPr>
              <a:t>, </a:t>
            </a:r>
            <a:r>
              <a:rPr lang="en-GB" dirty="0" err="1">
                <a:latin typeface="Calibri"/>
                <a:ea typeface="Calibri"/>
                <a:cs typeface="Calibri"/>
                <a:sym typeface="Calibri"/>
              </a:rPr>
              <a:t>eine</a:t>
            </a:r>
            <a:r>
              <a:rPr lang="en-GB" dirty="0">
                <a:latin typeface="Calibri"/>
                <a:ea typeface="Calibri"/>
                <a:cs typeface="Calibri"/>
                <a:sym typeface="Calibri"/>
              </a:rPr>
              <a:t> </a:t>
            </a:r>
            <a:r>
              <a:rPr lang="en-GB" dirty="0" err="1">
                <a:latin typeface="Calibri"/>
                <a:ea typeface="Calibri"/>
                <a:cs typeface="Calibri"/>
                <a:sym typeface="Calibri"/>
              </a:rPr>
              <a:t>andere</a:t>
            </a:r>
            <a:r>
              <a:rPr lang="en-GB" dirty="0">
                <a:latin typeface="Calibri"/>
                <a:ea typeface="Calibri"/>
                <a:cs typeface="Calibri"/>
                <a:sym typeface="Calibri"/>
              </a:rPr>
              <a:t> </a:t>
            </a:r>
            <a:r>
              <a:rPr lang="en-GB" dirty="0" err="1">
                <a:latin typeface="Calibri"/>
                <a:ea typeface="Calibri"/>
                <a:cs typeface="Calibri"/>
                <a:sym typeface="Calibri"/>
              </a:rPr>
              <a:t>junge</a:t>
            </a:r>
            <a:r>
              <a:rPr lang="en-GB" dirty="0">
                <a:latin typeface="Calibri"/>
                <a:ea typeface="Calibri"/>
                <a:cs typeface="Calibri"/>
                <a:sym typeface="Calibri"/>
              </a:rPr>
              <a:t> Frau </a:t>
            </a:r>
            <a:r>
              <a:rPr lang="en-GB" dirty="0" err="1">
                <a:latin typeface="Calibri"/>
                <a:ea typeface="Calibri"/>
                <a:cs typeface="Calibri"/>
                <a:sym typeface="Calibri"/>
              </a:rPr>
              <a:t>wollte</a:t>
            </a:r>
            <a:r>
              <a:rPr lang="en-GB" dirty="0">
                <a:latin typeface="Calibri"/>
                <a:ea typeface="Calibri"/>
                <a:cs typeface="Calibri"/>
                <a:sym typeface="Calibri"/>
              </a:rPr>
              <a:t> die </a:t>
            </a:r>
            <a:r>
              <a:rPr lang="en-GB" sz="1200" b="1" dirty="0" err="1"/>
              <a:t>Herausforderungen</a:t>
            </a:r>
            <a:r>
              <a:rPr lang="en-GB" sz="1200" dirty="0"/>
              <a:t> </a:t>
            </a:r>
            <a:r>
              <a:rPr lang="en-GB" dirty="0" err="1">
                <a:latin typeface="Calibri"/>
                <a:ea typeface="Calibri"/>
                <a:cs typeface="Calibri"/>
                <a:sym typeface="Calibri"/>
              </a:rPr>
              <a:t>bei</a:t>
            </a:r>
            <a:r>
              <a:rPr lang="en-GB" dirty="0">
                <a:latin typeface="Calibri"/>
                <a:ea typeface="Calibri"/>
                <a:cs typeface="Calibri"/>
                <a:sym typeface="Calibri"/>
              </a:rPr>
              <a:t> Social Media </a:t>
            </a:r>
            <a:r>
              <a:rPr lang="en-GB" sz="1200" b="1" dirty="0" err="1"/>
              <a:t>darstellen</a:t>
            </a:r>
            <a:r>
              <a:rPr lang="en-GB" sz="1200" dirty="0">
                <a:latin typeface="Calibri"/>
                <a:ea typeface="Calibri"/>
                <a:cs typeface="Calibri"/>
                <a:sym typeface="Calibri"/>
              </a:rPr>
              <a:t>.</a:t>
            </a:r>
            <a:r>
              <a:rPr lang="en-GB" dirty="0">
                <a:latin typeface="Calibri"/>
                <a:ea typeface="Calibri"/>
                <a:cs typeface="Calibri"/>
                <a:sym typeface="Calibri"/>
              </a:rPr>
              <a:t> </a:t>
            </a:r>
            <a:r>
              <a:rPr lang="en-GB" dirty="0" err="1">
                <a:latin typeface="Calibri"/>
                <a:ea typeface="Calibri"/>
                <a:cs typeface="Calibri"/>
                <a:sym typeface="Calibri"/>
              </a:rPr>
              <a:t>Diversität</a:t>
            </a:r>
            <a:r>
              <a:rPr lang="en-GB" dirty="0">
                <a:latin typeface="Calibri"/>
                <a:ea typeface="Calibri"/>
                <a:cs typeface="Calibri"/>
                <a:sym typeface="Calibri"/>
              </a:rPr>
              <a:t> </a:t>
            </a:r>
            <a:r>
              <a:rPr lang="en-GB" dirty="0" err="1">
                <a:latin typeface="Calibri"/>
                <a:ea typeface="Calibri"/>
                <a:cs typeface="Calibri"/>
                <a:sym typeface="Calibri"/>
              </a:rPr>
              <a:t>ist</a:t>
            </a:r>
            <a:r>
              <a:rPr lang="en-GB" dirty="0">
                <a:latin typeface="Calibri"/>
                <a:ea typeface="Calibri"/>
                <a:cs typeface="Calibri"/>
                <a:sym typeface="Calibri"/>
              </a:rPr>
              <a:t> </a:t>
            </a:r>
            <a:r>
              <a:rPr lang="en-GB" dirty="0" err="1">
                <a:latin typeface="Calibri"/>
                <a:ea typeface="Calibri"/>
                <a:cs typeface="Calibri"/>
                <a:sym typeface="Calibri"/>
              </a:rPr>
              <a:t>wichtiger</a:t>
            </a:r>
            <a:r>
              <a:rPr lang="en-GB" dirty="0">
                <a:latin typeface="Calibri"/>
                <a:ea typeface="Calibri"/>
                <a:cs typeface="Calibri"/>
                <a:sym typeface="Calibri"/>
              </a:rPr>
              <a:t>, </a:t>
            </a:r>
            <a:r>
              <a:rPr lang="en-GB" sz="1200" b="1" dirty="0" err="1"/>
              <a:t>aktuell</a:t>
            </a:r>
            <a:r>
              <a:rPr lang="en-GB" sz="1200" dirty="0"/>
              <a:t> </a:t>
            </a:r>
            <a:r>
              <a:rPr lang="en-GB" dirty="0" err="1">
                <a:latin typeface="Calibri"/>
                <a:ea typeface="Calibri"/>
                <a:cs typeface="Calibri"/>
                <a:sym typeface="Calibri"/>
              </a:rPr>
              <a:t>geworden</a:t>
            </a:r>
            <a:r>
              <a:rPr lang="en-GB" dirty="0">
                <a:latin typeface="Calibri"/>
                <a:ea typeface="Calibri"/>
                <a:cs typeface="Calibri"/>
                <a:sym typeface="Calibri"/>
              </a:rPr>
              <a:t>.  Also gab es </a:t>
            </a:r>
            <a:r>
              <a:rPr lang="en-GB" dirty="0" err="1">
                <a:latin typeface="Calibri"/>
                <a:ea typeface="Calibri"/>
                <a:cs typeface="Calibri"/>
                <a:sym typeface="Calibri"/>
              </a:rPr>
              <a:t>einige</a:t>
            </a:r>
            <a:r>
              <a:rPr lang="en-GB" dirty="0">
                <a:latin typeface="Calibri"/>
                <a:ea typeface="Calibri"/>
                <a:cs typeface="Calibri"/>
                <a:sym typeface="Calibri"/>
              </a:rPr>
              <a:t> </a:t>
            </a:r>
            <a:r>
              <a:rPr lang="en-GB" dirty="0" err="1">
                <a:latin typeface="Calibri"/>
                <a:ea typeface="Calibri"/>
                <a:cs typeface="Calibri"/>
                <a:sym typeface="Calibri"/>
              </a:rPr>
              <a:t>schwarze</a:t>
            </a:r>
            <a:r>
              <a:rPr lang="en-GB" dirty="0">
                <a:latin typeface="Calibri"/>
                <a:ea typeface="Calibri"/>
                <a:cs typeface="Calibri"/>
                <a:sym typeface="Calibri"/>
              </a:rPr>
              <a:t> Frauen und </a:t>
            </a:r>
            <a:r>
              <a:rPr lang="en-GB" dirty="0" err="1">
                <a:latin typeface="Calibri"/>
                <a:ea typeface="Calibri"/>
                <a:cs typeface="Calibri"/>
                <a:sym typeface="Calibri"/>
              </a:rPr>
              <a:t>eine</a:t>
            </a:r>
            <a:r>
              <a:rPr lang="en-GB" dirty="0">
                <a:latin typeface="Calibri"/>
                <a:ea typeface="Calibri"/>
                <a:cs typeface="Calibri"/>
                <a:sym typeface="Calibri"/>
              </a:rPr>
              <a:t> </a:t>
            </a:r>
            <a:r>
              <a:rPr lang="en-GB" dirty="0" err="1">
                <a:latin typeface="Calibri"/>
                <a:ea typeface="Calibri"/>
                <a:cs typeface="Calibri"/>
                <a:sym typeface="Calibri"/>
              </a:rPr>
              <a:t>Transfrau</a:t>
            </a:r>
            <a:r>
              <a:rPr lang="en-GB" dirty="0">
                <a:latin typeface="Calibri"/>
                <a:ea typeface="Calibri"/>
                <a:cs typeface="Calibri"/>
                <a:sym typeface="Calibri"/>
              </a:rPr>
              <a:t>, die </a:t>
            </a:r>
            <a:r>
              <a:rPr lang="en-GB" dirty="0" err="1">
                <a:latin typeface="Calibri"/>
                <a:ea typeface="Calibri"/>
                <a:cs typeface="Calibri"/>
                <a:sym typeface="Calibri"/>
              </a:rPr>
              <a:t>Finalistinnen</a:t>
            </a:r>
            <a:r>
              <a:rPr lang="en-GB" dirty="0">
                <a:latin typeface="Calibri"/>
                <a:ea typeface="Calibri"/>
                <a:cs typeface="Calibri"/>
                <a:sym typeface="Calibri"/>
              </a:rPr>
              <a:t> </a:t>
            </a:r>
            <a:r>
              <a:rPr lang="en-GB" dirty="0" err="1">
                <a:latin typeface="Calibri"/>
                <a:ea typeface="Calibri"/>
                <a:cs typeface="Calibri"/>
                <a:sym typeface="Calibri"/>
              </a:rPr>
              <a:t>waren</a:t>
            </a:r>
            <a:r>
              <a:rPr lang="en-GB" dirty="0">
                <a:latin typeface="Calibri"/>
                <a:ea typeface="Calibri"/>
                <a:cs typeface="Calibri"/>
                <a:sym typeface="Calibri"/>
              </a:rPr>
              <a:t>.</a:t>
            </a:r>
            <a:endParaRPr dirty="0">
              <a:latin typeface="Calibri"/>
              <a:ea typeface="Calibri"/>
              <a:cs typeface="Calibri"/>
              <a:sym typeface="Calibri"/>
            </a:endParaRPr>
          </a:p>
          <a:p>
            <a:pPr marL="0" lvl="0" indent="0" algn="l" rtl="0">
              <a:spcBef>
                <a:spcPts val="800"/>
              </a:spcBef>
              <a:spcAft>
                <a:spcPts val="0"/>
              </a:spcAft>
              <a:buNone/>
            </a:pPr>
            <a:endParaRPr b="0" dirty="0"/>
          </a:p>
          <a:p>
            <a:pPr marL="0" lvl="0" indent="0" algn="l" rtl="0">
              <a:spcBef>
                <a:spcPts val="0"/>
              </a:spcBef>
              <a:spcAft>
                <a:spcPts val="0"/>
              </a:spcAft>
              <a:buNone/>
            </a:pPr>
            <a:endParaRPr dirty="0"/>
          </a:p>
        </p:txBody>
      </p:sp>
      <p:sp>
        <p:nvSpPr>
          <p:cNvPr id="563" name="Google Shape;56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HT Slide 2/2</a:t>
            </a:r>
            <a:endParaRPr/>
          </a:p>
          <a:p>
            <a:pPr marL="0" marR="0" lvl="0" indent="0" algn="l" rtl="0">
              <a:lnSpc>
                <a:spcPct val="100000"/>
              </a:lnSpc>
              <a:spcBef>
                <a:spcPts val="0"/>
              </a:spcBef>
              <a:spcAft>
                <a:spcPts val="0"/>
              </a:spcAft>
              <a:buClr>
                <a:schemeClr val="dk1"/>
              </a:buClr>
              <a:buSzPts val="1200"/>
              <a:buFont typeface="Calibri"/>
              <a:buNone/>
            </a:pPr>
            <a:r>
              <a:rPr lang="en-GB" b="1"/>
              <a:t>Transcript:</a:t>
            </a:r>
            <a:endParaRPr/>
          </a:p>
          <a:p>
            <a:pPr marL="0" marR="0" lvl="0" indent="0" algn="l" rtl="0">
              <a:lnSpc>
                <a:spcPct val="100000"/>
              </a:lnSpc>
              <a:spcBef>
                <a:spcPts val="0"/>
              </a:spcBef>
              <a:spcAft>
                <a:spcPts val="0"/>
              </a:spcAft>
              <a:buClr>
                <a:srgbClr val="525050"/>
              </a:buClr>
              <a:buSzPts val="1200"/>
              <a:buFont typeface="Century Gothic"/>
              <a:buNone/>
            </a:pPr>
            <a:r>
              <a:rPr lang="en-GB" sz="1200" i="0" u="none" strike="noStrike" cap="none">
                <a:solidFill>
                  <a:srgbClr val="525050"/>
                </a:solidFill>
              </a:rPr>
              <a:t>Diesmal war die Gewinnerin Domitila Barros.  Sie ist in einer brasilianischen Favela aufgewachsen. Ihre Ideen </a:t>
            </a:r>
            <a:r>
              <a:rPr lang="en-GB" sz="1200" b="1" i="0" u="none" strike="noStrike" cap="none">
                <a:solidFill>
                  <a:srgbClr val="525050"/>
                </a:solidFill>
              </a:rPr>
              <a:t>entstehen</a:t>
            </a:r>
            <a:r>
              <a:rPr lang="en-GB" sz="1200" i="0" u="none" strike="noStrike" cap="none">
                <a:solidFill>
                  <a:srgbClr val="525050"/>
                </a:solidFill>
              </a:rPr>
              <a:t> aus ihrem armen Hintergrund. </a:t>
            </a:r>
            <a:r>
              <a:rPr lang="en-GB" sz="1200">
                <a:latin typeface="Calibri"/>
                <a:ea typeface="Calibri"/>
                <a:cs typeface="Calibri"/>
                <a:sym typeface="Calibri"/>
              </a:rPr>
              <a:t>Domitila ist jemand, der viel für die Umwelt und für Menschenrechte macht.  Sie kennt den </a:t>
            </a:r>
            <a:r>
              <a:rPr lang="en-GB" sz="1200" b="1"/>
              <a:t>Druck </a:t>
            </a:r>
            <a:r>
              <a:rPr lang="en-GB" sz="1200">
                <a:latin typeface="Calibri"/>
                <a:ea typeface="Calibri"/>
                <a:cs typeface="Calibri"/>
                <a:sym typeface="Calibri"/>
              </a:rPr>
              <a:t>der Armut . Laut der </a:t>
            </a:r>
            <a:r>
              <a:rPr lang="en-GB" sz="1200" i="1">
                <a:latin typeface="Calibri"/>
                <a:ea typeface="Calibri"/>
                <a:cs typeface="Calibri"/>
                <a:sym typeface="Calibri"/>
              </a:rPr>
              <a:t>Miss Germany </a:t>
            </a:r>
            <a:r>
              <a:rPr lang="en-GB" sz="1200">
                <a:latin typeface="Calibri"/>
                <a:ea typeface="Calibri"/>
                <a:cs typeface="Calibri"/>
                <a:sym typeface="Calibri"/>
              </a:rPr>
              <a:t>Webseite hat Domitla für ihre Arbeit an einem Straßenkinderprojekt einen </a:t>
            </a:r>
            <a:r>
              <a:rPr lang="en-GB" sz="1200" i="1">
                <a:latin typeface="Calibri"/>
                <a:ea typeface="Calibri"/>
                <a:cs typeface="Calibri"/>
                <a:sym typeface="Calibri"/>
              </a:rPr>
              <a:t>Millenium Dreamer Award</a:t>
            </a:r>
            <a:r>
              <a:rPr lang="en-GB" sz="1200">
                <a:latin typeface="Calibri"/>
                <a:ea typeface="Calibri"/>
                <a:cs typeface="Calibri"/>
                <a:sym typeface="Calibri"/>
              </a:rPr>
              <a:t> bekommen. 2017 hat sie mit einem eigenen Projekt Arbeitsplätze und neue </a:t>
            </a:r>
            <a:r>
              <a:rPr lang="en-GB" sz="1200" b="1"/>
              <a:t>Zwecke</a:t>
            </a:r>
            <a:r>
              <a:rPr lang="en-GB" sz="1200">
                <a:latin typeface="Calibri"/>
                <a:ea typeface="Calibri"/>
                <a:cs typeface="Calibri"/>
                <a:sym typeface="Calibri"/>
              </a:rPr>
              <a:t> für Frauen in Brasilien </a:t>
            </a:r>
            <a:r>
              <a:rPr lang="en-GB" sz="1200" b="1"/>
              <a:t>geschafft</a:t>
            </a:r>
            <a:r>
              <a:rPr lang="en-GB" sz="1200">
                <a:latin typeface="Calibri"/>
                <a:ea typeface="Calibri"/>
                <a:cs typeface="Calibri"/>
                <a:sym typeface="Calibri"/>
              </a:rPr>
              <a:t>.</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a:latin typeface="Calibri"/>
                <a:ea typeface="Calibri"/>
                <a:cs typeface="Calibri"/>
                <a:sym typeface="Calibri"/>
              </a:rPr>
              <a:t>Es gibt </a:t>
            </a:r>
            <a:r>
              <a:rPr lang="en-GB" sz="1200" b="1"/>
              <a:t>wahrscheinlich</a:t>
            </a:r>
            <a:r>
              <a:rPr lang="en-GB" sz="1200">
                <a:latin typeface="Calibri"/>
                <a:ea typeface="Calibri"/>
                <a:cs typeface="Calibri"/>
                <a:sym typeface="Calibri"/>
              </a:rPr>
              <a:t> viele Leute, die negativ über </a:t>
            </a:r>
            <a:r>
              <a:rPr lang="en-GB" sz="1200" i="1">
                <a:latin typeface="Calibri"/>
                <a:ea typeface="Calibri"/>
                <a:cs typeface="Calibri"/>
                <a:sym typeface="Calibri"/>
              </a:rPr>
              <a:t>Miss Germany</a:t>
            </a:r>
            <a:r>
              <a:rPr lang="en-GB" sz="1200">
                <a:latin typeface="Calibri"/>
                <a:ea typeface="Calibri"/>
                <a:cs typeface="Calibri"/>
                <a:sym typeface="Calibri"/>
              </a:rPr>
              <a:t> denken. Doch kann niemand sagen, dass </a:t>
            </a:r>
            <a:r>
              <a:rPr lang="en-GB" sz="1200" i="1">
                <a:latin typeface="Calibri"/>
                <a:ea typeface="Calibri"/>
                <a:cs typeface="Calibri"/>
                <a:sym typeface="Calibri"/>
              </a:rPr>
              <a:t>Miss Germany </a:t>
            </a:r>
            <a:r>
              <a:rPr lang="en-GB" sz="1200">
                <a:latin typeface="Calibri"/>
                <a:ea typeface="Calibri"/>
                <a:cs typeface="Calibri"/>
                <a:sym typeface="Calibri"/>
              </a:rPr>
              <a:t>sich nicht </a:t>
            </a:r>
            <a:r>
              <a:rPr lang="en-GB" sz="1200" b="1"/>
              <a:t>verändert</a:t>
            </a:r>
            <a:r>
              <a:rPr lang="en-GB" sz="1200">
                <a:latin typeface="Calibri"/>
                <a:ea typeface="Calibri"/>
                <a:cs typeface="Calibri"/>
                <a:sym typeface="Calibri"/>
              </a:rPr>
              <a:t> hat.</a:t>
            </a:r>
            <a:endParaRPr sz="1200">
              <a:latin typeface="Calibri"/>
              <a:ea typeface="Calibri"/>
              <a:cs typeface="Calibri"/>
              <a:sym typeface="Calibri"/>
            </a:endParaRPr>
          </a:p>
          <a:p>
            <a:pPr marL="0" lvl="0" indent="0" algn="l" rtl="0">
              <a:spcBef>
                <a:spcPts val="800"/>
              </a:spcBef>
              <a:spcAft>
                <a:spcPts val="0"/>
              </a:spcAft>
              <a:buNone/>
            </a:pPr>
            <a:endParaRPr/>
          </a:p>
          <a:p>
            <a:pPr marL="0" lvl="0" indent="0" algn="l" rtl="0">
              <a:spcBef>
                <a:spcPts val="0"/>
              </a:spcBef>
              <a:spcAft>
                <a:spcPts val="0"/>
              </a:spcAft>
              <a:buNone/>
            </a:pPr>
            <a:r>
              <a:rPr lang="en-GB" b="1"/>
              <a:t>Sources</a:t>
            </a:r>
            <a:r>
              <a:rPr lang="en-GB" b="0"/>
              <a:t>:</a:t>
            </a:r>
            <a:endParaRPr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lvl="0" indent="0" algn="l" rtl="0">
              <a:lnSpc>
                <a:spcPct val="107000"/>
              </a:lnSpc>
              <a:spcBef>
                <a:spcPts val="0"/>
              </a:spcBef>
              <a:spcAft>
                <a:spcPts val="0"/>
              </a:spcAft>
              <a:buNone/>
            </a:pPr>
            <a:r>
              <a:rPr lang="en-GB" sz="12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https://missgermany.de/</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https://missgermany.de/domitila-barros/</a:t>
            </a:r>
            <a:r>
              <a:rPr lang="en-GB" sz="1200">
                <a:latin typeface="Calibri"/>
                <a:ea typeface="Calibri"/>
                <a:cs typeface="Calibri"/>
                <a:sym typeface="Calibri"/>
              </a:rPr>
              <a:t> </a:t>
            </a:r>
            <a:r>
              <a:rPr lang="en-GB" sz="1200" u="sng">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https://de.wikipedia.org/wiki/Miss_Germany</a:t>
            </a:r>
            <a:endParaRPr sz="1200">
              <a:latin typeface="Calibri"/>
              <a:ea typeface="Calibri"/>
              <a:cs typeface="Calibri"/>
              <a:sym typeface="Calibri"/>
            </a:endParaRPr>
          </a:p>
          <a:p>
            <a:pPr marL="0" lvl="0" indent="0" algn="l" rtl="0">
              <a:lnSpc>
                <a:spcPct val="107000"/>
              </a:lnSpc>
              <a:spcBef>
                <a:spcPts val="800"/>
              </a:spcBef>
              <a:spcAft>
                <a:spcPts val="0"/>
              </a:spcAft>
              <a:buNone/>
            </a:pPr>
            <a:r>
              <a:rPr lang="en-GB" sz="1200" u="sng">
                <a:solidFill>
                  <a:srgbClr val="0563C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https://de.wikipedia.org/wiki/Domitila_Barros</a:t>
            </a:r>
            <a:br>
              <a:rPr lang="en-GB" sz="1200">
                <a:latin typeface="Calibri"/>
                <a:ea typeface="Calibri"/>
                <a:cs typeface="Calibri"/>
                <a:sym typeface="Calibri"/>
              </a:rPr>
            </a:br>
            <a:r>
              <a:rPr lang="en-GB" sz="1200" b="1">
                <a:latin typeface="Calibri"/>
                <a:ea typeface="Calibri"/>
                <a:cs typeface="Calibri"/>
                <a:sym typeface="Calibri"/>
              </a:rPr>
              <a:t>Image attribution</a:t>
            </a:r>
            <a:r>
              <a:rPr lang="en-GB" sz="1200">
                <a:latin typeface="Calibri"/>
                <a:ea typeface="Calibri"/>
                <a:cs typeface="Calibri"/>
                <a:sym typeface="Calibri"/>
              </a:rPr>
              <a:t>:</a:t>
            </a:r>
            <a:endParaRPr/>
          </a:p>
          <a:p>
            <a:pPr marL="0" lvl="0" indent="0" algn="l" rtl="0">
              <a:lnSpc>
                <a:spcPct val="107000"/>
              </a:lnSpc>
              <a:spcBef>
                <a:spcPts val="800"/>
              </a:spcBef>
              <a:spcAft>
                <a:spcPts val="0"/>
              </a:spcAft>
              <a:buNone/>
            </a:pPr>
            <a:r>
              <a:rPr lang="en-GB" sz="1200">
                <a:latin typeface="Calibri"/>
                <a:ea typeface="Calibri"/>
                <a:cs typeface="Calibri"/>
                <a:sym typeface="Calibri"/>
              </a:rPr>
              <a:t>Domitila Barros, CC BY-SA 4.0 </a:t>
            </a:r>
            <a:r>
              <a:rPr lang="en-GB" sz="1200" u="sng">
                <a:solidFill>
                  <a:srgbClr val="0563C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https://creativecommons.org/licenses/by-sa/4.0</a:t>
            </a:r>
            <a:r>
              <a:rPr lang="en-GB" sz="1200">
                <a:latin typeface="Calibri"/>
                <a:ea typeface="Calibri"/>
                <a:cs typeface="Calibri"/>
                <a:sym typeface="Calibri"/>
              </a:rPr>
              <a:t>, via Wikimedia Commons</a:t>
            </a:r>
            <a:endParaRPr/>
          </a:p>
          <a:p>
            <a:pPr marL="0" lvl="0" indent="0" algn="l" rtl="0">
              <a:spcBef>
                <a:spcPts val="800"/>
              </a:spcBef>
              <a:spcAft>
                <a:spcPts val="0"/>
              </a:spcAft>
              <a:buNone/>
            </a:pPr>
            <a:endParaRPr/>
          </a:p>
        </p:txBody>
      </p:sp>
      <p:sp>
        <p:nvSpPr>
          <p:cNvPr id="580" name="Google Shape;58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GB" b="1"/>
              <a:t>Note that in addition there is a homework reading task that teachers may want to set for additional stretch and challenge.</a:t>
            </a:r>
            <a:br>
              <a:rPr lang="en-GB" b="1"/>
            </a:br>
            <a:br>
              <a:rPr lang="en-GB" b="1"/>
            </a:br>
            <a:r>
              <a:rPr lang="en-GB" b="1"/>
              <a:t>Timing: 1 minute</a:t>
            </a:r>
            <a:br>
              <a:rPr lang="en-GB"/>
            </a:br>
            <a:br>
              <a:rPr lang="en-GB" b="1"/>
            </a:br>
            <a:r>
              <a:rPr lang="en-GB" b="1"/>
              <a:t>Aim: </a:t>
            </a:r>
            <a:r>
              <a:rPr lang="en-GB" b="0"/>
              <a:t>to remind students of the vocabulary they are learning and revisiting this week.</a:t>
            </a:r>
            <a:br>
              <a:rPr lang="en-GB" b="0"/>
            </a:br>
            <a:br>
              <a:rPr lang="en-GB" b="0"/>
            </a:br>
            <a:r>
              <a:rPr lang="en-GB" b="1"/>
              <a:t>Procedure:</a:t>
            </a:r>
            <a:br>
              <a:rPr lang="en-GB" b="1"/>
            </a:br>
            <a:r>
              <a:rPr lang="en-GB" b="0"/>
              <a:t>1. Display the slide. Explain the tasks.</a:t>
            </a:r>
            <a:br>
              <a:rPr lang="en-GB" b="0"/>
            </a:br>
            <a:r>
              <a:rPr lang="en-GB" b="0"/>
              <a:t>2. Post this slide or its information for students, using the usual school system for this.</a:t>
            </a:r>
            <a:br>
              <a:rPr lang="en-GB"/>
            </a:br>
            <a:endParaRPr/>
          </a:p>
          <a:p>
            <a:pPr marL="0" marR="0" lvl="0" indent="0" algn="l" rtl="0">
              <a:lnSpc>
                <a:spcPct val="100000"/>
              </a:lnSpc>
              <a:spcBef>
                <a:spcPts val="0"/>
              </a:spcBef>
              <a:spcAft>
                <a:spcPts val="0"/>
              </a:spcAft>
              <a:buClr>
                <a:schemeClr val="dk1"/>
              </a:buClr>
              <a:buSzPts val="1400"/>
              <a:buFont typeface="Calibri"/>
              <a:buNone/>
            </a:pPr>
            <a:r>
              <a:rPr lang="en-GB" b="1"/>
              <a:t>Notes</a:t>
            </a:r>
            <a:r>
              <a:rPr lang="en-GB"/>
              <a:t>: </a:t>
            </a:r>
            <a:br>
              <a:rPr lang="en-GB"/>
            </a:br>
            <a:r>
              <a:rPr lang="en-GB"/>
              <a:t>A regular feature of the scheme of work (as for KS3) is that students spend time learning the vocabulary for the following week’s lessons. This can be done using any platform. We provide the words on Quizlet. Most lists are also available (free to all schools, not just subscribers) on LanguageNut. Teachers may of course create their own versions of vocabulary learning activities in any of the different platforms available.</a:t>
            </a:r>
            <a:br>
              <a:rPr lang="en-GB"/>
            </a:br>
            <a:br>
              <a:rPr lang="en-GB"/>
            </a:br>
            <a:r>
              <a:rPr lang="en-GB"/>
              <a:t>At KS4, there are several sets for learning/revisiting:</a:t>
            </a:r>
            <a:br>
              <a:rPr lang="en-GB"/>
            </a:br>
            <a:r>
              <a:rPr lang="en-GB"/>
              <a:t>1. The new vocabulary for the following week.</a:t>
            </a:r>
            <a:br>
              <a:rPr lang="en-GB"/>
            </a:br>
            <a:r>
              <a:rPr lang="en-GB"/>
              <a:t>2. The systematic revisiting (at +3 and +9 weekly intervals) of new vocabulary.</a:t>
            </a:r>
            <a:endParaRPr/>
          </a:p>
          <a:p>
            <a:pPr marL="0" lvl="0" indent="0" algn="l" rtl="0">
              <a:lnSpc>
                <a:spcPct val="100000"/>
              </a:lnSpc>
              <a:spcBef>
                <a:spcPts val="0"/>
              </a:spcBef>
              <a:spcAft>
                <a:spcPts val="0"/>
              </a:spcAft>
              <a:buClr>
                <a:schemeClr val="dk1"/>
              </a:buClr>
              <a:buSzPts val="1400"/>
              <a:buFont typeface="Calibri"/>
              <a:buNone/>
            </a:pPr>
            <a:r>
              <a:rPr lang="en-GB"/>
              <a:t>3. The revisited thematic vocabulary (from KS3 SOW) assigned to the week.</a:t>
            </a:r>
            <a:br>
              <a:rPr lang="en-GB"/>
            </a:br>
            <a:endParaRPr/>
          </a:p>
          <a:p>
            <a:pPr marL="0" lvl="0" indent="0" algn="l" rtl="0">
              <a:lnSpc>
                <a:spcPct val="100000"/>
              </a:lnSpc>
              <a:spcBef>
                <a:spcPts val="0"/>
              </a:spcBef>
              <a:spcAft>
                <a:spcPts val="0"/>
              </a:spcAft>
              <a:buClr>
                <a:schemeClr val="dk1"/>
              </a:buClr>
              <a:buSzPts val="1400"/>
              <a:buFont typeface="Calibri"/>
              <a:buNone/>
            </a:pPr>
            <a:r>
              <a:rPr lang="en-GB"/>
              <a:t>In the KS4 SOW every word from the GCSE vocabulary list has been tracked to ensure that:</a:t>
            </a:r>
            <a:br>
              <a:rPr lang="en-GB"/>
            </a:br>
            <a:r>
              <a:rPr lang="en-GB"/>
              <a:t>1. New words are </a:t>
            </a:r>
            <a:r>
              <a:rPr lang="en-GB" b="1"/>
              <a:t>introduced, revisited twice </a:t>
            </a:r>
            <a:r>
              <a:rPr lang="en-GB"/>
              <a:t>at intervals during the course, and </a:t>
            </a:r>
            <a:r>
              <a:rPr lang="en-GB" b="1"/>
              <a:t>once again </a:t>
            </a:r>
            <a:r>
              <a:rPr lang="en-GB"/>
              <a:t>during the final 9-week revision phase.</a:t>
            </a:r>
            <a:br>
              <a:rPr lang="en-GB"/>
            </a:br>
            <a:r>
              <a:rPr lang="en-GB"/>
              <a:t>2. KS3 revisited thematic vocabulary is </a:t>
            </a:r>
            <a:r>
              <a:rPr lang="en-GB" b="1"/>
              <a:t>revisited twice </a:t>
            </a:r>
            <a:r>
              <a:rPr lang="en-GB"/>
              <a:t>during the course, and </a:t>
            </a:r>
            <a:r>
              <a:rPr lang="en-GB" b="1"/>
              <a:t>once again</a:t>
            </a:r>
            <a:r>
              <a:rPr lang="en-GB"/>
              <a:t> during the final 9-week revision phase.</a:t>
            </a:r>
            <a:br>
              <a:rPr lang="en-GB"/>
            </a:br>
            <a:r>
              <a:rPr lang="en-GB"/>
              <a:t>3. KS3 function words (listed as R(equired) on Annex E of the GCSE Subject Content are all </a:t>
            </a:r>
            <a:r>
              <a:rPr lang="en-GB" b="1"/>
              <a:t>revisited multiple times </a:t>
            </a:r>
            <a:r>
              <a:rPr lang="en-GB"/>
              <a:t>(Column D on the KS4 SOW) and the revisits are also tracked on the KS4 Vocabulary tracker.</a:t>
            </a:r>
            <a:endParaRPr/>
          </a:p>
          <a:p>
            <a:pPr marL="0" lvl="0" indent="0" algn="l" rtl="0">
              <a:lnSpc>
                <a:spcPct val="100000"/>
              </a:lnSpc>
              <a:spcBef>
                <a:spcPts val="0"/>
              </a:spcBef>
              <a:spcAft>
                <a:spcPts val="0"/>
              </a:spcAft>
              <a:buClr>
                <a:schemeClr val="dk1"/>
              </a:buClr>
              <a:buSzPts val="1400"/>
              <a:buFont typeface="Calibri"/>
              <a:buNone/>
            </a:pPr>
            <a:endParaRPr/>
          </a:p>
          <a:p>
            <a:pPr marL="0" lvl="0" indent="0" algn="l" rtl="0">
              <a:lnSpc>
                <a:spcPct val="100000"/>
              </a:lnSpc>
              <a:spcBef>
                <a:spcPts val="0"/>
              </a:spcBef>
              <a:spcAft>
                <a:spcPts val="0"/>
              </a:spcAft>
              <a:buClr>
                <a:schemeClr val="dk1"/>
              </a:buClr>
              <a:buSzPts val="1400"/>
              <a:buFont typeface="Calibri"/>
              <a:buNone/>
            </a:pPr>
            <a:r>
              <a:rPr lang="en-GB"/>
              <a:t>We anticipate that students will spend on average 2 hours on homework per week at KS4.  </a:t>
            </a:r>
            <a:br>
              <a:rPr lang="en-GB"/>
            </a:br>
            <a:r>
              <a:rPr lang="en-GB"/>
              <a:t>As a general rule, one hour would be assigned to vocabulary learning (and ideally this time will be spread across the week). The aim at KS3 was to establish a ‘little and often’ approach to vocabulary learning, using an app to facilitate this. This learning habit will hopefully continue into KS4. The 2</a:t>
            </a:r>
            <a:r>
              <a:rPr lang="en-GB" baseline="30000"/>
              <a:t>nd</a:t>
            </a:r>
            <a:r>
              <a:rPr lang="en-GB"/>
              <a:t> hour will generally include additional reading, listening, speaking tasks. Teachers will be best placed to decide whether to include extended writing tasks for homework. However, given the availability of online translation tools and the strong temptation to use them, such tasks </a:t>
            </a:r>
            <a:r>
              <a:rPr lang="en-GB" i="1"/>
              <a:t>might</a:t>
            </a:r>
            <a:r>
              <a:rPr lang="en-GB"/>
              <a:t> best be undertaken in class, where teachers can replicate the conditions for written language production that will apply for students at GCSE.</a:t>
            </a:r>
            <a:endParaRPr/>
          </a:p>
          <a:p>
            <a:pPr marL="0" lvl="0" indent="0" algn="l" rtl="0">
              <a:spcBef>
                <a:spcPts val="0"/>
              </a:spcBef>
              <a:spcAft>
                <a:spcPts val="0"/>
              </a:spcAft>
              <a:buNone/>
            </a:pPr>
            <a:endParaRPr/>
          </a:p>
        </p:txBody>
      </p:sp>
      <p:sp>
        <p:nvSpPr>
          <p:cNvPr id="598" name="Google Shape;59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Calibri"/>
              <a:buNone/>
            </a:pPr>
            <a:fld id="{00000000-1234-1234-1234-123412341234}" type="slidenum">
              <a:rPr lang="en-GB" sz="1300" b="0" i="0" u="none" strike="noStrike" cap="none">
                <a:solidFill>
                  <a:srgbClr val="000000"/>
                </a:solidFill>
                <a:latin typeface="Calibri"/>
                <a:ea typeface="Calibri"/>
                <a:cs typeface="Calibri"/>
                <a:sym typeface="Calibri"/>
              </a:rPr>
              <a:t>18</a:t>
            </a:fld>
            <a:endParaRPr sz="13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Foundation + Higher version </a:t>
            </a:r>
            <a:endParaRPr dirty="0"/>
          </a:p>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Timing: 5 minutes</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Aim: </a:t>
            </a:r>
            <a:r>
              <a:rPr lang="en-GB" sz="1200" b="0" i="0" u="none" strike="noStrike" dirty="0">
                <a:solidFill>
                  <a:srgbClr val="000000"/>
                </a:solidFill>
                <a:latin typeface="Calibri"/>
                <a:ea typeface="Calibri"/>
                <a:cs typeface="Calibri"/>
                <a:sym typeface="Calibri"/>
              </a:rPr>
              <a:t>to revisit vocabulary and re-introduce ‘es </a:t>
            </a:r>
            <a:r>
              <a:rPr lang="en-GB" sz="1200" b="0" i="0" u="none" strike="noStrike" dirty="0" err="1">
                <a:solidFill>
                  <a:srgbClr val="000000"/>
                </a:solidFill>
                <a:latin typeface="Calibri"/>
                <a:ea typeface="Calibri"/>
                <a:cs typeface="Calibri"/>
                <a:sym typeface="Calibri"/>
              </a:rPr>
              <a:t>gibt</a:t>
            </a:r>
            <a:r>
              <a:rPr lang="en-GB" sz="1200" b="0" i="0" u="none" strike="noStrike" dirty="0">
                <a:solidFill>
                  <a:srgbClr val="000000"/>
                </a:solidFill>
                <a:latin typeface="Calibri"/>
                <a:ea typeface="Calibri"/>
                <a:cs typeface="Calibri"/>
                <a:sym typeface="Calibri"/>
              </a:rPr>
              <a:t>’ and ‘es </a:t>
            </a:r>
            <a:r>
              <a:rPr lang="en-GB" sz="1200" b="0" i="0" u="none" strike="noStrike" dirty="0" err="1">
                <a:solidFill>
                  <a:srgbClr val="000000"/>
                </a:solidFill>
                <a:latin typeface="Calibri"/>
                <a:ea typeface="Calibri"/>
                <a:cs typeface="Calibri"/>
                <a:sym typeface="Calibri"/>
              </a:rPr>
              <a:t>ist</a:t>
            </a:r>
            <a:r>
              <a:rPr lang="en-GB" sz="1200" b="0" i="0" u="none" strike="noStrike" dirty="0">
                <a:solidFill>
                  <a:srgbClr val="000000"/>
                </a:solidFill>
                <a:latin typeface="Calibri"/>
                <a:ea typeface="Calibri"/>
                <a:cs typeface="Calibri"/>
                <a:sym typeface="Calibri"/>
              </a:rPr>
              <a:t>/</a:t>
            </a:r>
            <a:r>
              <a:rPr lang="en-GB" sz="1200" b="0" i="0" u="none" strike="noStrike" dirty="0" err="1">
                <a:solidFill>
                  <a:srgbClr val="000000"/>
                </a:solidFill>
                <a:latin typeface="Calibri"/>
                <a:ea typeface="Calibri"/>
                <a:cs typeface="Calibri"/>
                <a:sym typeface="Calibri"/>
              </a:rPr>
              <a:t>sind</a:t>
            </a:r>
            <a:r>
              <a:rPr lang="en-GB" sz="1200" b="0" i="0" u="none" strike="noStrike" dirty="0">
                <a:solidFill>
                  <a:srgbClr val="000000"/>
                </a:solidFill>
                <a:latin typeface="Calibri"/>
                <a:ea typeface="Calibri"/>
                <a:cs typeface="Calibri"/>
                <a:sym typeface="Calibri"/>
              </a:rPr>
              <a:t>’. This will lead into an explanation about the differences between  </a:t>
            </a:r>
            <a:r>
              <a:rPr lang="en-GB" dirty="0"/>
              <a:t>es </a:t>
            </a:r>
            <a:r>
              <a:rPr lang="en-GB" dirty="0" err="1"/>
              <a:t>gibt</a:t>
            </a:r>
            <a:r>
              <a:rPr lang="en-GB" dirty="0"/>
              <a:t>/es </a:t>
            </a:r>
            <a:r>
              <a:rPr lang="en-GB" dirty="0" err="1"/>
              <a:t>ist</a:t>
            </a:r>
            <a:r>
              <a:rPr lang="en-GB" dirty="0"/>
              <a:t>/</a:t>
            </a:r>
            <a:r>
              <a:rPr lang="en-GB" dirty="0" err="1"/>
              <a:t>sind</a:t>
            </a:r>
            <a:r>
              <a:rPr lang="en-GB" dirty="0"/>
              <a:t> </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Procedure: </a:t>
            </a:r>
            <a:endParaRPr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strike="noStrike" dirty="0">
                <a:solidFill>
                  <a:srgbClr val="000000"/>
                </a:solidFill>
                <a:latin typeface="Calibri"/>
                <a:ea typeface="Calibri"/>
                <a:cs typeface="Calibri"/>
                <a:sym typeface="Calibri"/>
              </a:rPr>
              <a:t>Students to complete the task in pairs at the start of the class. (There is a printable worksheet, if required).</a:t>
            </a:r>
            <a:endParaRPr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strike="noStrike" dirty="0">
                <a:solidFill>
                  <a:srgbClr val="000000"/>
                </a:solidFill>
                <a:latin typeface="Calibri"/>
                <a:ea typeface="Calibri"/>
                <a:cs typeface="Calibri"/>
                <a:sym typeface="Calibri"/>
              </a:rPr>
              <a:t>Teacher to prompt students’ responses: In Deutschland </a:t>
            </a:r>
            <a:r>
              <a:rPr lang="en-GB" sz="1200" b="0" i="0" u="none" strike="noStrike" dirty="0" err="1">
                <a:solidFill>
                  <a:srgbClr val="000000"/>
                </a:solidFill>
                <a:latin typeface="Calibri"/>
                <a:ea typeface="Calibri"/>
                <a:cs typeface="Calibri"/>
                <a:sym typeface="Calibri"/>
              </a:rPr>
              <a:t>ist</a:t>
            </a:r>
            <a:r>
              <a:rPr lang="en-GB" sz="1200" b="0" i="0" u="none" strike="noStrike" dirty="0">
                <a:solidFill>
                  <a:srgbClr val="000000"/>
                </a:solidFill>
                <a:latin typeface="Calibri"/>
                <a:ea typeface="Calibri"/>
                <a:cs typeface="Calibri"/>
                <a:sym typeface="Calibri"/>
              </a:rPr>
              <a:t> </a:t>
            </a:r>
            <a:r>
              <a:rPr lang="en-GB" sz="1200" b="0" i="0" u="none" strike="noStrike" dirty="0" err="1">
                <a:solidFill>
                  <a:srgbClr val="000000"/>
                </a:solidFill>
                <a:latin typeface="Calibri"/>
                <a:ea typeface="Calibri"/>
                <a:cs typeface="Calibri"/>
                <a:sym typeface="Calibri"/>
              </a:rPr>
              <a:t>alles</a:t>
            </a:r>
            <a:r>
              <a:rPr lang="en-GB" sz="1200" b="0" i="0" u="none" strike="noStrike" dirty="0">
                <a:solidFill>
                  <a:srgbClr val="000000"/>
                </a:solidFill>
                <a:latin typeface="Calibri"/>
                <a:ea typeface="Calibri"/>
                <a:cs typeface="Calibri"/>
                <a:sym typeface="Calibri"/>
              </a:rPr>
              <a:t> neu und modern.  </a:t>
            </a:r>
            <a:r>
              <a:rPr lang="en-GB" sz="1200" b="0" i="0" u="none" strike="noStrike" dirty="0" err="1">
                <a:solidFill>
                  <a:srgbClr val="000000"/>
                </a:solidFill>
                <a:latin typeface="Calibri"/>
                <a:ea typeface="Calibri"/>
                <a:cs typeface="Calibri"/>
                <a:sym typeface="Calibri"/>
              </a:rPr>
              <a:t>Richtig</a:t>
            </a:r>
            <a:r>
              <a:rPr lang="en-GB" sz="1200" b="0" i="0" u="none" strike="noStrike" dirty="0">
                <a:solidFill>
                  <a:srgbClr val="000000"/>
                </a:solidFill>
                <a:latin typeface="Calibri"/>
                <a:ea typeface="Calibri"/>
                <a:cs typeface="Calibri"/>
                <a:sym typeface="Calibri"/>
              </a:rPr>
              <a:t> </a:t>
            </a:r>
            <a:r>
              <a:rPr lang="en-GB" sz="1200" b="0" i="0" u="none" strike="noStrike" dirty="0" err="1">
                <a:solidFill>
                  <a:srgbClr val="000000"/>
                </a:solidFill>
                <a:latin typeface="Calibri"/>
                <a:ea typeface="Calibri"/>
                <a:cs typeface="Calibri"/>
                <a:sym typeface="Calibri"/>
              </a:rPr>
              <a:t>oder</a:t>
            </a:r>
            <a:r>
              <a:rPr lang="en-GB" sz="1200" b="0" i="0" u="none" strike="noStrike" dirty="0">
                <a:solidFill>
                  <a:srgbClr val="000000"/>
                </a:solidFill>
                <a:latin typeface="Calibri"/>
                <a:ea typeface="Calibri"/>
                <a:cs typeface="Calibri"/>
                <a:sym typeface="Calibri"/>
              </a:rPr>
              <a:t> </a:t>
            </a:r>
            <a:r>
              <a:rPr lang="en-GB" sz="1200" b="0" i="0" u="none" strike="noStrike" dirty="0" err="1">
                <a:solidFill>
                  <a:srgbClr val="000000"/>
                </a:solidFill>
                <a:latin typeface="Calibri"/>
                <a:ea typeface="Calibri"/>
                <a:cs typeface="Calibri"/>
                <a:sym typeface="Calibri"/>
              </a:rPr>
              <a:t>falsch</a:t>
            </a:r>
            <a:r>
              <a:rPr lang="en-GB" sz="1200" b="0" i="0" u="none" strike="noStrike" dirty="0">
                <a:solidFill>
                  <a:srgbClr val="000000"/>
                </a:solidFill>
                <a:latin typeface="Calibri"/>
                <a:ea typeface="Calibri"/>
                <a:cs typeface="Calibri"/>
                <a:sym typeface="Calibri"/>
              </a:rPr>
              <a:t>? Students respond orally. </a:t>
            </a:r>
            <a:endParaRPr dirty="0"/>
          </a:p>
          <a:p>
            <a:pPr marL="228600" marR="0" lvl="0" indent="-228600" algn="l" rtl="0">
              <a:lnSpc>
                <a:spcPct val="100000"/>
              </a:lnSpc>
              <a:spcBef>
                <a:spcPts val="0"/>
              </a:spcBef>
              <a:spcAft>
                <a:spcPts val="0"/>
              </a:spcAft>
              <a:buClr>
                <a:srgbClr val="000000"/>
              </a:buClr>
              <a:buSzPts val="1200"/>
              <a:buFont typeface="Calibri"/>
              <a:buAutoNum type="arabicPeriod"/>
            </a:pPr>
            <a:r>
              <a:rPr lang="en-GB" sz="1200" b="0" i="0" u="none" strike="noStrike" dirty="0">
                <a:solidFill>
                  <a:srgbClr val="000000"/>
                </a:solidFill>
                <a:latin typeface="Calibri"/>
                <a:ea typeface="Calibri"/>
                <a:cs typeface="Calibri"/>
                <a:sym typeface="Calibri"/>
              </a:rPr>
              <a:t>Click to reveal the answer and elicit a working translation into English from students.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Image attribution: </a:t>
            </a:r>
            <a:r>
              <a:rPr lang="en-GB" dirty="0"/>
              <a:t> </a:t>
            </a:r>
            <a:endParaRPr dirty="0"/>
          </a:p>
          <a:p>
            <a:pPr marL="0" lvl="0" indent="0" algn="l" rtl="0">
              <a:spcBef>
                <a:spcPts val="0"/>
              </a:spcBef>
              <a:spcAft>
                <a:spcPts val="0"/>
              </a:spcAft>
              <a:buNone/>
            </a:pPr>
            <a:r>
              <a:rPr lang="en-GB" dirty="0"/>
              <a:t>Oktoberfest: </a:t>
            </a:r>
            <a:r>
              <a:rPr lang="en-GB" dirty="0" err="1"/>
              <a:t>Schlaier</a:t>
            </a:r>
            <a:r>
              <a:rPr lang="en-GB" dirty="0"/>
              <a:t>, Public domain, via Wikimedia Commons</a:t>
            </a:r>
            <a:br>
              <a:rPr lang="en-GB" dirty="0"/>
            </a:br>
            <a:r>
              <a:rPr lang="en-GB" b="0" i="0" dirty="0">
                <a:solidFill>
                  <a:srgbClr val="202122"/>
                </a:solidFill>
                <a:latin typeface="Arial"/>
                <a:ea typeface="Arial"/>
                <a:cs typeface="Arial"/>
                <a:sym typeface="Arial"/>
              </a:rPr>
              <a:t>Internationale </a:t>
            </a:r>
            <a:r>
              <a:rPr lang="en-GB" b="0" i="0" dirty="0" err="1">
                <a:solidFill>
                  <a:srgbClr val="202122"/>
                </a:solidFill>
                <a:latin typeface="Arial"/>
                <a:ea typeface="Arial"/>
                <a:cs typeface="Arial"/>
                <a:sym typeface="Arial"/>
              </a:rPr>
              <a:t>Automobil-Ausstellung</a:t>
            </a:r>
            <a:r>
              <a:rPr lang="en-GB" b="0" i="0" dirty="0">
                <a:solidFill>
                  <a:srgbClr val="202122"/>
                </a:solidFill>
                <a:latin typeface="Arial"/>
                <a:ea typeface="Arial"/>
                <a:cs typeface="Arial"/>
                <a:sym typeface="Arial"/>
              </a:rPr>
              <a:t>, Frankfurt: </a:t>
            </a:r>
            <a:r>
              <a:rPr lang="en-GB" dirty="0"/>
              <a:t>Alexander </a:t>
            </a:r>
            <a:r>
              <a:rPr lang="en-GB" dirty="0" err="1"/>
              <a:t>Migl</a:t>
            </a:r>
            <a:r>
              <a:rPr lang="en-GB" dirty="0"/>
              <a:t>, CC BY-SA 4.0 via Wikimedia Commons</a:t>
            </a:r>
            <a:endParaRPr dirty="0"/>
          </a:p>
        </p:txBody>
      </p:sp>
      <p:sp>
        <p:nvSpPr>
          <p:cNvPr id="75" name="Google Shape;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b="1" i="0" u="none" strike="noStrike" dirty="0">
                <a:solidFill>
                  <a:srgbClr val="000000"/>
                </a:solidFill>
                <a:latin typeface="Calibri"/>
                <a:ea typeface="Calibri"/>
                <a:cs typeface="Calibri"/>
                <a:sym typeface="Calibri"/>
              </a:rPr>
              <a:t>Timing: 3 minutes</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Aim: </a:t>
            </a:r>
            <a:r>
              <a:rPr lang="en-GB" sz="1200" b="0" i="0" u="none" strike="noStrike" dirty="0">
                <a:solidFill>
                  <a:srgbClr val="000000"/>
                </a:solidFill>
                <a:latin typeface="Calibri"/>
                <a:ea typeface="Calibri"/>
                <a:cs typeface="Calibri"/>
                <a:sym typeface="Calibri"/>
              </a:rPr>
              <a:t>To explain when to use </a:t>
            </a:r>
            <a:r>
              <a:rPr lang="en-GB" sz="1200" dirty="0"/>
              <a:t>about es </a:t>
            </a:r>
            <a:r>
              <a:rPr lang="en-GB" sz="1200" dirty="0" err="1"/>
              <a:t>gibt</a:t>
            </a:r>
            <a:r>
              <a:rPr lang="en-GB" sz="1200" dirty="0"/>
              <a:t>, es </a:t>
            </a:r>
            <a:r>
              <a:rPr lang="en-GB" sz="1200" dirty="0" err="1"/>
              <a:t>ist</a:t>
            </a:r>
            <a:r>
              <a:rPr lang="en-GB" sz="1200" dirty="0"/>
              <a:t>/da </a:t>
            </a:r>
            <a:r>
              <a:rPr lang="en-GB" sz="1200" dirty="0" err="1"/>
              <a:t>ist</a:t>
            </a:r>
            <a:r>
              <a:rPr lang="en-GB" sz="1200" dirty="0"/>
              <a:t>, es </a:t>
            </a:r>
            <a:r>
              <a:rPr lang="en-GB" sz="1200" dirty="0" err="1"/>
              <a:t>sind</a:t>
            </a:r>
            <a:r>
              <a:rPr lang="en-GB" sz="1200" dirty="0"/>
              <a:t>/da </a:t>
            </a:r>
            <a:r>
              <a:rPr lang="en-GB" sz="1200" dirty="0" err="1"/>
              <a:t>sind</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Procedure:   </a:t>
            </a:r>
            <a:endParaRPr dirty="0"/>
          </a:p>
          <a:p>
            <a:pPr marL="0" lvl="0" indent="0" algn="l" rtl="0">
              <a:spcBef>
                <a:spcPts val="0"/>
              </a:spcBef>
              <a:spcAft>
                <a:spcPts val="0"/>
              </a:spcAft>
              <a:buNone/>
            </a:pPr>
            <a:r>
              <a:rPr lang="en-GB" sz="1800" b="0" i="0" u="none" strike="noStrike" dirty="0">
                <a:solidFill>
                  <a:srgbClr val="000000"/>
                </a:solidFill>
                <a:latin typeface="Calibri"/>
                <a:ea typeface="Calibri"/>
                <a:cs typeface="Calibri"/>
                <a:sym typeface="Calibri"/>
              </a:rPr>
              <a:t>1. Click through to present the information.</a:t>
            </a:r>
            <a:endParaRPr b="0" dirty="0"/>
          </a:p>
          <a:p>
            <a:pPr marL="0" lvl="0" indent="0" algn="l" rtl="0">
              <a:spcBef>
                <a:spcPts val="0"/>
              </a:spcBef>
              <a:spcAft>
                <a:spcPts val="0"/>
              </a:spcAft>
              <a:buNone/>
            </a:pPr>
            <a:r>
              <a:rPr lang="en-GB" sz="1800" b="0" i="0" u="none" strike="noStrike" dirty="0">
                <a:solidFill>
                  <a:srgbClr val="000000"/>
                </a:solidFill>
                <a:latin typeface="Calibri"/>
                <a:ea typeface="Calibri"/>
                <a:cs typeface="Calibri"/>
                <a:sym typeface="Calibri"/>
              </a:rPr>
              <a:t>2. Elicit English and/or German meanings as appropriate.</a:t>
            </a:r>
            <a:endParaRPr b="0" dirty="0"/>
          </a:p>
          <a:p>
            <a:pPr marL="0" lvl="0" indent="0" algn="l" rtl="0">
              <a:spcBef>
                <a:spcPts val="0"/>
              </a:spcBef>
              <a:spcAft>
                <a:spcPts val="0"/>
              </a:spcAft>
              <a:buNone/>
            </a:pPr>
            <a:endParaRPr sz="1200" b="1" i="0" u="none" strike="noStrike" dirty="0">
              <a:solidFill>
                <a:srgbClr val="000000"/>
              </a:solidFill>
              <a:latin typeface="Calibri"/>
              <a:ea typeface="Calibri"/>
              <a:cs typeface="Calibri"/>
              <a:sym typeface="Calibri"/>
            </a:endParaRPr>
          </a:p>
          <a:p>
            <a:pPr marL="0" lvl="0" indent="0" algn="l" rtl="0">
              <a:spcBef>
                <a:spcPts val="0"/>
              </a:spcBef>
              <a:spcAft>
                <a:spcPts val="0"/>
              </a:spcAft>
              <a:buNone/>
            </a:pPr>
            <a:r>
              <a:rPr lang="en-GB" sz="1200" b="1" i="0" u="none" strike="noStrike" dirty="0">
                <a:solidFill>
                  <a:srgbClr val="000000"/>
                </a:solidFill>
                <a:latin typeface="Calibri"/>
                <a:ea typeface="Calibri"/>
                <a:cs typeface="Calibri"/>
                <a:sym typeface="Calibri"/>
              </a:rPr>
              <a:t>Image Sources: </a:t>
            </a:r>
            <a:endParaRPr dirty="0"/>
          </a:p>
          <a:p>
            <a:pPr marL="0" lvl="0" indent="0" algn="l" rtl="0">
              <a:spcBef>
                <a:spcPts val="0"/>
              </a:spcBef>
              <a:spcAft>
                <a:spcPts val="0"/>
              </a:spcAft>
              <a:buNone/>
            </a:pPr>
            <a:r>
              <a:rPr lang="en-GB" sz="1200" b="0" i="0" u="none" strike="noStrike" dirty="0">
                <a:solidFill>
                  <a:srgbClr val="000000"/>
                </a:solidFill>
                <a:latin typeface="Calibri"/>
                <a:ea typeface="Calibri"/>
                <a:cs typeface="Calibri"/>
                <a:sym typeface="Calibri"/>
              </a:rPr>
              <a:t>https://commons.wikimedia.org/wiki/File:Bike_share_with_tree_.jpg</a:t>
            </a:r>
            <a:endParaRPr dirty="0"/>
          </a:p>
          <a:p>
            <a:pPr marL="0" lvl="0" indent="0" algn="l" rtl="0">
              <a:spcBef>
                <a:spcPts val="0"/>
              </a:spcBef>
              <a:spcAft>
                <a:spcPts val="0"/>
              </a:spcAft>
              <a:buNone/>
            </a:pPr>
            <a:r>
              <a:rPr lang="en-GB" sz="1200" b="0" i="0" u="none" strike="noStrike" dirty="0">
                <a:solidFill>
                  <a:srgbClr val="000000"/>
                </a:solidFill>
                <a:latin typeface="Calibri"/>
                <a:ea typeface="Calibri"/>
                <a:cs typeface="Calibri"/>
                <a:sym typeface="Calibri"/>
              </a:rPr>
              <a:t>https://commons.wikimedia.org/wiki/File:O%27zapft_is!_M%C3%BCnchens_5_Jahreszeit_hat_begonnen_-_O%27zapft_is!_Munich_5_season,_the_Oktoberfest_has_begun_(9855483374).jpg</a:t>
            </a:r>
            <a:endParaRPr dirty="0"/>
          </a:p>
          <a:p>
            <a:pPr marL="0" lvl="0" indent="0" algn="l" rtl="0">
              <a:spcBef>
                <a:spcPts val="0"/>
              </a:spcBef>
              <a:spcAft>
                <a:spcPts val="0"/>
              </a:spcAft>
              <a:buNone/>
            </a:pPr>
            <a:r>
              <a:rPr lang="en-GB" sz="1200" b="0" i="0" u="none" strike="noStrike" dirty="0">
                <a:solidFill>
                  <a:srgbClr val="000000"/>
                </a:solidFill>
                <a:latin typeface="Calibri"/>
                <a:ea typeface="Calibri"/>
                <a:cs typeface="Calibri"/>
                <a:sym typeface="Calibri"/>
              </a:rPr>
              <a:t>https://commons.wikimedia.org/wiki/File:Pointing_hand_cursor_vector.svg</a:t>
            </a:r>
            <a:endParaRPr dirty="0"/>
          </a:p>
        </p:txBody>
      </p:sp>
      <p:sp>
        <p:nvSpPr>
          <p:cNvPr id="125" name="Google Shape;12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This is the Higher version of the task.</a:t>
            </a:r>
            <a:endParaRPr dirty="0"/>
          </a:p>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Timing: 7 minutes</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Aim: </a:t>
            </a:r>
            <a:r>
              <a:rPr lang="en-GB" sz="1200" b="0" i="0" u="none" strike="noStrike" dirty="0">
                <a:solidFill>
                  <a:srgbClr val="000000"/>
                </a:solidFill>
                <a:latin typeface="Calibri"/>
                <a:ea typeface="Calibri"/>
                <a:cs typeface="Calibri"/>
                <a:sym typeface="Calibri"/>
              </a:rPr>
              <a:t>to practise distinction between es </a:t>
            </a:r>
            <a:r>
              <a:rPr lang="en-GB" sz="1200" b="0" i="0" u="none" strike="noStrike" dirty="0" err="1">
                <a:solidFill>
                  <a:srgbClr val="000000"/>
                </a:solidFill>
                <a:latin typeface="Calibri"/>
                <a:ea typeface="Calibri"/>
                <a:cs typeface="Calibri"/>
                <a:sym typeface="Calibri"/>
              </a:rPr>
              <a:t>gibt</a:t>
            </a:r>
            <a:r>
              <a:rPr lang="en-GB" sz="1200" b="0" i="0" u="none" strike="noStrike" dirty="0">
                <a:solidFill>
                  <a:srgbClr val="000000"/>
                </a:solidFill>
                <a:latin typeface="Calibri"/>
                <a:ea typeface="Calibri"/>
                <a:cs typeface="Calibri"/>
                <a:sym typeface="Calibri"/>
              </a:rPr>
              <a:t> and da </a:t>
            </a:r>
            <a:r>
              <a:rPr lang="en-GB" sz="1200" b="0" i="0" u="none" strike="noStrike" dirty="0" err="1">
                <a:solidFill>
                  <a:srgbClr val="000000"/>
                </a:solidFill>
                <a:latin typeface="Calibri"/>
                <a:ea typeface="Calibri"/>
                <a:cs typeface="Calibri"/>
                <a:sym typeface="Calibri"/>
              </a:rPr>
              <a:t>ist</a:t>
            </a:r>
            <a:r>
              <a:rPr lang="en-GB" sz="1200" b="0" i="0" u="none" strike="noStrike" dirty="0">
                <a:solidFill>
                  <a:srgbClr val="000000"/>
                </a:solidFill>
                <a:latin typeface="Calibri"/>
                <a:ea typeface="Calibri"/>
                <a:cs typeface="Calibri"/>
                <a:sym typeface="Calibri"/>
              </a:rPr>
              <a:t>/</a:t>
            </a:r>
            <a:r>
              <a:rPr lang="en-GB" sz="1200" b="0" i="0" u="none" strike="noStrike" dirty="0" err="1">
                <a:solidFill>
                  <a:srgbClr val="000000"/>
                </a:solidFill>
                <a:latin typeface="Calibri"/>
                <a:ea typeface="Calibri"/>
                <a:cs typeface="Calibri"/>
                <a:sym typeface="Calibri"/>
              </a:rPr>
              <a:t>sind</a:t>
            </a:r>
            <a:r>
              <a:rPr lang="en-GB" sz="1200" b="0" i="0" u="none" strike="noStrike" dirty="0">
                <a:solidFill>
                  <a:srgbClr val="000000"/>
                </a:solidFill>
                <a:latin typeface="Calibri"/>
                <a:ea typeface="Calibri"/>
                <a:cs typeface="Calibri"/>
                <a:sym typeface="Calibri"/>
              </a:rPr>
              <a:t> in the written modality; to practise written comprehension of some of this week’s new and revisited vocabulary.</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Procedure: </a:t>
            </a:r>
            <a:endParaRPr dirty="0"/>
          </a:p>
          <a:p>
            <a:pPr marL="228600" lvl="0" indent="-228600" algn="l" rtl="0">
              <a:spcBef>
                <a:spcPts val="0"/>
              </a:spcBef>
              <a:spcAft>
                <a:spcPts val="0"/>
              </a:spcAft>
              <a:buClr>
                <a:schemeClr val="dk1"/>
              </a:buClr>
              <a:buSzPts val="1200"/>
              <a:buFont typeface="Calibri"/>
              <a:buAutoNum type="arabicPeriod"/>
            </a:pPr>
            <a:r>
              <a:rPr lang="en-GB" dirty="0"/>
              <a:t>Read the task instruction with students – elicit the meaning of </a:t>
            </a:r>
            <a:r>
              <a:rPr lang="en-GB" b="1" dirty="0" err="1"/>
              <a:t>unterscheide</a:t>
            </a:r>
            <a:r>
              <a:rPr lang="en-GB" dirty="0"/>
              <a:t>, which is on this week’s revisited vocabulary list.</a:t>
            </a:r>
            <a:endParaRPr dirty="0"/>
          </a:p>
          <a:p>
            <a:pPr marL="228600" lvl="0" indent="-228600" algn="l" rtl="0">
              <a:spcBef>
                <a:spcPts val="0"/>
              </a:spcBef>
              <a:spcAft>
                <a:spcPts val="0"/>
              </a:spcAft>
              <a:buClr>
                <a:schemeClr val="dk1"/>
              </a:buClr>
              <a:buSzPts val="1200"/>
              <a:buFont typeface="Calibri"/>
              <a:buAutoNum type="arabicPeriod"/>
            </a:pPr>
            <a:r>
              <a:rPr lang="en-GB" dirty="0"/>
              <a:t>Students read each message and select </a:t>
            </a:r>
            <a:r>
              <a:rPr lang="en-GB" b="1" dirty="0"/>
              <a:t>es </a:t>
            </a:r>
            <a:r>
              <a:rPr lang="en-GB" b="1" dirty="0" err="1"/>
              <a:t>gibt</a:t>
            </a:r>
            <a:r>
              <a:rPr lang="en-GB" b="1" dirty="0"/>
              <a:t> </a:t>
            </a:r>
            <a:r>
              <a:rPr lang="en-GB" dirty="0"/>
              <a:t>or </a:t>
            </a:r>
            <a:r>
              <a:rPr lang="en-GB" b="1" dirty="0"/>
              <a:t>da </a:t>
            </a:r>
            <a:r>
              <a:rPr lang="en-GB" b="1" dirty="0" err="1"/>
              <a:t>ist</a:t>
            </a:r>
            <a:r>
              <a:rPr lang="en-GB" b="1" dirty="0"/>
              <a:t>/</a:t>
            </a:r>
            <a:r>
              <a:rPr lang="en-GB" b="1" dirty="0" err="1"/>
              <a:t>sind</a:t>
            </a:r>
            <a:r>
              <a:rPr lang="en-GB" b="1" dirty="0"/>
              <a:t> </a:t>
            </a:r>
            <a:r>
              <a:rPr lang="en-GB" dirty="0"/>
              <a:t>for each gap.</a:t>
            </a:r>
            <a:endParaRPr dirty="0"/>
          </a:p>
          <a:p>
            <a:pPr marL="228600" lvl="0" indent="-228600" algn="l" rtl="0">
              <a:spcBef>
                <a:spcPts val="0"/>
              </a:spcBef>
              <a:spcAft>
                <a:spcPts val="0"/>
              </a:spcAft>
              <a:buClr>
                <a:schemeClr val="dk1"/>
              </a:buClr>
              <a:buSzPts val="1200"/>
              <a:buFont typeface="Calibri"/>
              <a:buAutoNum type="arabicPeriod"/>
            </a:pPr>
            <a:r>
              <a:rPr lang="en-GB" dirty="0"/>
              <a:t>Click to reveal the answers.</a:t>
            </a:r>
            <a:endParaRPr dirty="0"/>
          </a:p>
          <a:p>
            <a:pPr marL="228600" lvl="0" indent="-228600" algn="l" rtl="0">
              <a:spcBef>
                <a:spcPts val="0"/>
              </a:spcBef>
              <a:spcAft>
                <a:spcPts val="0"/>
              </a:spcAft>
              <a:buClr>
                <a:schemeClr val="dk1"/>
              </a:buClr>
              <a:buSzPts val="1200"/>
              <a:buFont typeface="Calibri"/>
              <a:buAutoNum type="arabicPeriod"/>
            </a:pPr>
            <a:r>
              <a:rPr lang="en-GB" dirty="0"/>
              <a:t>Clarify any misconceptions.</a:t>
            </a:r>
            <a:endParaRPr dirty="0"/>
          </a:p>
          <a:p>
            <a:pPr marL="228600" lvl="0" indent="-228600" algn="l" rtl="0">
              <a:spcBef>
                <a:spcPts val="0"/>
              </a:spcBef>
              <a:spcAft>
                <a:spcPts val="0"/>
              </a:spcAft>
              <a:buClr>
                <a:schemeClr val="dk1"/>
              </a:buClr>
              <a:buSzPts val="1200"/>
              <a:buFont typeface="Calibri"/>
              <a:buAutoNum type="arabicPeriod"/>
            </a:pPr>
            <a:r>
              <a:rPr lang="en-GB" dirty="0"/>
              <a:t>Elicit English meanings of the 10 underlined words.  Note that Higher tier only vocabulary is in orange font.</a:t>
            </a:r>
            <a:endParaRPr dirty="0"/>
          </a:p>
        </p:txBody>
      </p:sp>
      <p:sp>
        <p:nvSpPr>
          <p:cNvPr id="150" name="Google Shape;15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This is the Foundation version of the task.</a:t>
            </a:r>
            <a:endParaRPr/>
          </a:p>
          <a:p>
            <a:pPr marL="0" marR="0" lvl="0" indent="0" algn="l" rtl="0">
              <a:lnSpc>
                <a:spcPct val="100000"/>
              </a:lnSpc>
              <a:spcBef>
                <a:spcPts val="0"/>
              </a:spcBef>
              <a:spcAft>
                <a:spcPts val="0"/>
              </a:spcAft>
              <a:buClr>
                <a:srgbClr val="000000"/>
              </a:buClr>
              <a:buSzPts val="1200"/>
              <a:buFont typeface="Calibri"/>
              <a:buNone/>
            </a:pPr>
            <a:r>
              <a:rPr lang="en-GB" sz="1200" b="1" i="0" u="none" strike="noStrike">
                <a:solidFill>
                  <a:srgbClr val="000000"/>
                </a:solidFill>
                <a:latin typeface="Calibri"/>
                <a:ea typeface="Calibri"/>
                <a:cs typeface="Calibri"/>
                <a:sym typeface="Calibri"/>
              </a:rPr>
              <a:t>Timing: 7 minutes</a:t>
            </a:r>
            <a:br>
              <a:rPr lang="en-GB" sz="1200" b="1" i="0" u="none" strike="noStrike">
                <a:solidFill>
                  <a:srgbClr val="000000"/>
                </a:solidFill>
                <a:latin typeface="Calibri"/>
                <a:ea typeface="Calibri"/>
                <a:cs typeface="Calibri"/>
                <a:sym typeface="Calibri"/>
              </a:rPr>
            </a:br>
            <a:br>
              <a:rPr lang="en-GB" sz="1200" b="1"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Aim: </a:t>
            </a:r>
            <a:r>
              <a:rPr lang="en-GB" sz="1200" b="0" i="0" u="none" strike="noStrike">
                <a:solidFill>
                  <a:srgbClr val="000000"/>
                </a:solidFill>
                <a:latin typeface="Calibri"/>
                <a:ea typeface="Calibri"/>
                <a:cs typeface="Calibri"/>
                <a:sym typeface="Calibri"/>
              </a:rPr>
              <a:t>to practise distinction between es gibt and da ist/sind in the written modality; to practise written comprehension of some of this week’s new and revisited vocabulary.</a:t>
            </a:r>
            <a:br>
              <a:rPr lang="en-GB" sz="1200" b="1" i="0" u="none" strike="noStrike">
                <a:solidFill>
                  <a:srgbClr val="000000"/>
                </a:solidFill>
                <a:latin typeface="Calibri"/>
                <a:ea typeface="Calibri"/>
                <a:cs typeface="Calibri"/>
                <a:sym typeface="Calibri"/>
              </a:rPr>
            </a:br>
            <a:br>
              <a:rPr lang="en-GB" sz="1200" b="1"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Procedure: </a:t>
            </a:r>
            <a:endParaRPr/>
          </a:p>
          <a:p>
            <a:pPr marL="228600" lvl="0" indent="-228600" algn="l" rtl="0">
              <a:spcBef>
                <a:spcPts val="0"/>
              </a:spcBef>
              <a:spcAft>
                <a:spcPts val="0"/>
              </a:spcAft>
              <a:buClr>
                <a:schemeClr val="dk1"/>
              </a:buClr>
              <a:buSzPts val="1200"/>
              <a:buFont typeface="Calibri"/>
              <a:buAutoNum type="arabicPeriod"/>
            </a:pPr>
            <a:r>
              <a:rPr lang="en-GB"/>
              <a:t>Students read each message and selelct es gibt or da ist/sind for each gap.</a:t>
            </a:r>
            <a:endParaRPr/>
          </a:p>
          <a:p>
            <a:pPr marL="228600" lvl="0" indent="-228600" algn="l" rtl="0">
              <a:spcBef>
                <a:spcPts val="0"/>
              </a:spcBef>
              <a:spcAft>
                <a:spcPts val="0"/>
              </a:spcAft>
              <a:buClr>
                <a:schemeClr val="dk1"/>
              </a:buClr>
              <a:buSzPts val="1200"/>
              <a:buFont typeface="Calibri"/>
              <a:buAutoNum type="arabicPeriod"/>
            </a:pPr>
            <a:r>
              <a:rPr lang="en-GB"/>
              <a:t>Click to reveal the answers.</a:t>
            </a:r>
            <a:endParaRPr/>
          </a:p>
          <a:p>
            <a:pPr marL="228600" lvl="0" indent="-228600" algn="l" rtl="0">
              <a:spcBef>
                <a:spcPts val="0"/>
              </a:spcBef>
              <a:spcAft>
                <a:spcPts val="0"/>
              </a:spcAft>
              <a:buClr>
                <a:schemeClr val="dk1"/>
              </a:buClr>
              <a:buSzPts val="1200"/>
              <a:buFont typeface="Calibri"/>
              <a:buAutoNum type="arabicPeriod"/>
            </a:pPr>
            <a:r>
              <a:rPr lang="en-GB"/>
              <a:t>Clarify any misconceptions.</a:t>
            </a:r>
            <a:endParaRPr/>
          </a:p>
          <a:p>
            <a:pPr marL="228600" lvl="0" indent="-228600" algn="l" rtl="0">
              <a:spcBef>
                <a:spcPts val="0"/>
              </a:spcBef>
              <a:spcAft>
                <a:spcPts val="0"/>
              </a:spcAft>
              <a:buClr>
                <a:schemeClr val="dk1"/>
              </a:buClr>
              <a:buSzPts val="1200"/>
              <a:buFont typeface="Calibri"/>
              <a:buAutoNum type="arabicPeriod"/>
            </a:pPr>
            <a:r>
              <a:rPr lang="en-GB"/>
              <a:t>Elicit English meanings of the 10 underlined words.  Note that Higher tier only vocabulary is in orange font.</a:t>
            </a:r>
            <a:endParaRPr/>
          </a:p>
        </p:txBody>
      </p:sp>
      <p:sp>
        <p:nvSpPr>
          <p:cNvPr id="254" name="Google Shape;25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5 minutes</a:t>
            </a:r>
            <a:endParaRPr b="1" dirty="0"/>
          </a:p>
          <a:p>
            <a:pPr marL="0" lvl="0" indent="0" algn="l" rtl="0">
              <a:spcBef>
                <a:spcPts val="0"/>
              </a:spcBef>
              <a:spcAft>
                <a:spcPts val="0"/>
              </a:spcAft>
              <a:buNone/>
            </a:pPr>
            <a:br>
              <a:rPr lang="en-GB" dirty="0"/>
            </a:br>
            <a:r>
              <a:rPr lang="en-GB" b="1" dirty="0"/>
              <a:t>Aim</a:t>
            </a:r>
            <a:r>
              <a:rPr lang="en-GB" dirty="0"/>
              <a:t>: to practise use of es </a:t>
            </a:r>
            <a:r>
              <a:rPr lang="en-GB" dirty="0" err="1"/>
              <a:t>gibt</a:t>
            </a:r>
            <a:r>
              <a:rPr lang="en-GB" dirty="0"/>
              <a:t> | da </a:t>
            </a:r>
            <a:r>
              <a:rPr lang="en-GB" dirty="0" err="1"/>
              <a:t>ist</a:t>
            </a:r>
            <a:r>
              <a:rPr lang="en-GB" dirty="0"/>
              <a:t> in relation to images in the oral modality.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r>
              <a:rPr lang="en-GB" dirty="0"/>
              <a:t>:</a:t>
            </a:r>
            <a:endParaRPr dirty="0"/>
          </a:p>
          <a:p>
            <a:pPr marL="0" lvl="0" indent="0" algn="l" rtl="0">
              <a:spcBef>
                <a:spcPts val="0"/>
              </a:spcBef>
              <a:spcAft>
                <a:spcPts val="0"/>
              </a:spcAft>
              <a:buClr>
                <a:schemeClr val="dk1"/>
              </a:buClr>
              <a:buSzPts val="1200"/>
              <a:buFont typeface="Calibri"/>
              <a:buNone/>
            </a:pPr>
            <a:r>
              <a:rPr lang="en-GB" dirty="0"/>
              <a:t>Teacher to ask questions in turn and elicit answers orally. Allow for a variety of answers. </a:t>
            </a:r>
            <a:endParaRPr dirty="0"/>
          </a:p>
          <a:p>
            <a:pPr marL="0" lvl="0" indent="0" algn="l" rtl="0">
              <a:spcBef>
                <a:spcPts val="0"/>
              </a:spcBef>
              <a:spcAft>
                <a:spcPts val="0"/>
              </a:spcAft>
              <a:buClr>
                <a:schemeClr val="dk1"/>
              </a:buClr>
              <a:buSzPts val="1200"/>
              <a:buFont typeface="Calibri"/>
              <a:buNone/>
            </a:pPr>
            <a:endParaRPr dirty="0"/>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Was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auf den </a:t>
            </a:r>
            <a:r>
              <a:rPr lang="en-GB" sz="1800" dirty="0" err="1">
                <a:latin typeface="Calibri"/>
                <a:ea typeface="Calibri"/>
                <a:cs typeface="Calibri"/>
                <a:sym typeface="Calibri"/>
              </a:rPr>
              <a:t>Bildern</a:t>
            </a:r>
            <a:r>
              <a:rPr lang="en-GB" sz="1800" dirty="0">
                <a:latin typeface="Calibri"/>
                <a:ea typeface="Calibri"/>
                <a:cs typeface="Calibri"/>
                <a:sym typeface="Calibri"/>
              </a:rPr>
              <a:t>? ODER Was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auf Bild 1, 2, 3, 4 - Elicit – da/</a:t>
            </a:r>
            <a:r>
              <a:rPr lang="en-GB" sz="1800" dirty="0" err="1">
                <a:latin typeface="Calibri"/>
                <a:ea typeface="Calibri"/>
                <a:cs typeface="Calibri"/>
                <a:sym typeface="Calibri"/>
              </a:rPr>
              <a:t>hier</a:t>
            </a:r>
            <a:r>
              <a:rPr lang="en-GB" sz="1800" dirty="0">
                <a:latin typeface="Calibri"/>
                <a:ea typeface="Calibri"/>
                <a:cs typeface="Calibri"/>
                <a:sym typeface="Calibri"/>
              </a:rPr>
              <a:t> </a:t>
            </a:r>
            <a:r>
              <a:rPr lang="en-GB" sz="1800" dirty="0" err="1">
                <a:latin typeface="Calibri"/>
                <a:ea typeface="Calibri"/>
                <a:cs typeface="Calibri"/>
                <a:sym typeface="Calibri"/>
              </a:rPr>
              <a:t>ist</a:t>
            </a:r>
            <a:r>
              <a:rPr lang="en-GB" sz="1800" dirty="0">
                <a:latin typeface="Calibri"/>
                <a:ea typeface="Calibri"/>
                <a:cs typeface="Calibri"/>
                <a:sym typeface="Calibri"/>
              </a:rPr>
              <a:t>/</a:t>
            </a:r>
            <a:r>
              <a:rPr lang="en-GB" sz="1800" dirty="0" err="1">
                <a:latin typeface="Calibri"/>
                <a:ea typeface="Calibri"/>
                <a:cs typeface="Calibri"/>
                <a:sym typeface="Calibri"/>
              </a:rPr>
              <a:t>sind</a:t>
            </a:r>
            <a:r>
              <a:rPr lang="en-GB" sz="1800" dirty="0">
                <a:latin typeface="Calibri"/>
                <a:ea typeface="Calibri"/>
                <a:cs typeface="Calibri"/>
                <a:sym typeface="Calibri"/>
              </a:rPr>
              <a:t> – allow a variety of answers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deutsches</a:t>
            </a:r>
            <a:r>
              <a:rPr lang="en-GB" sz="1800" dirty="0">
                <a:latin typeface="Calibri"/>
                <a:ea typeface="Calibri"/>
                <a:cs typeface="Calibri"/>
                <a:sym typeface="Calibri"/>
              </a:rPr>
              <a:t> Essen, das </a:t>
            </a:r>
            <a:r>
              <a:rPr lang="en-GB" sz="1800" dirty="0" err="1">
                <a:latin typeface="Calibri"/>
                <a:ea typeface="Calibri"/>
                <a:cs typeface="Calibri"/>
                <a:sym typeface="Calibri"/>
              </a:rPr>
              <a:t>ihr</a:t>
            </a:r>
            <a:r>
              <a:rPr lang="en-GB" sz="1800" dirty="0">
                <a:latin typeface="Calibri"/>
                <a:ea typeface="Calibri"/>
                <a:cs typeface="Calibri"/>
                <a:sym typeface="Calibri"/>
              </a:rPr>
              <a:t> </a:t>
            </a:r>
            <a:r>
              <a:rPr lang="en-GB" sz="1800" dirty="0" err="1">
                <a:latin typeface="Calibri"/>
                <a:ea typeface="Calibri"/>
                <a:cs typeface="Calibri"/>
                <a:sym typeface="Calibri"/>
              </a:rPr>
              <a:t>mögt</a:t>
            </a:r>
            <a:r>
              <a:rPr lang="en-GB" sz="1800" dirty="0">
                <a:latin typeface="Calibri"/>
                <a:ea typeface="Calibri"/>
                <a:cs typeface="Calibri"/>
                <a:sym typeface="Calibri"/>
              </a:rPr>
              <a:t>? Elicit – es </a:t>
            </a:r>
            <a:r>
              <a:rPr lang="en-GB" sz="1800" dirty="0" err="1">
                <a:latin typeface="Calibri"/>
                <a:ea typeface="Calibri"/>
                <a:cs typeface="Calibri"/>
                <a:sym typeface="Calibri"/>
              </a:rPr>
              <a:t>gibt</a:t>
            </a:r>
            <a:r>
              <a:rPr lang="en-GB" sz="1800" dirty="0">
                <a:latin typeface="Calibri"/>
                <a:ea typeface="Calibri"/>
                <a:cs typeface="Calibri"/>
                <a:sym typeface="Calibri"/>
              </a:rPr>
              <a:t> / es </a:t>
            </a:r>
            <a:r>
              <a:rPr lang="en-GB" sz="1800" dirty="0" err="1">
                <a:latin typeface="Calibri"/>
                <a:ea typeface="Calibri"/>
                <a:cs typeface="Calibri"/>
                <a:sym typeface="Calibri"/>
              </a:rPr>
              <a:t>gibt</a:t>
            </a:r>
            <a:r>
              <a:rPr lang="en-GB" sz="1800" dirty="0">
                <a:latin typeface="Calibri"/>
                <a:ea typeface="Calibri"/>
                <a:cs typeface="Calibri"/>
                <a:sym typeface="Calibri"/>
              </a:rPr>
              <a:t> </a:t>
            </a:r>
            <a:r>
              <a:rPr lang="en-GB" sz="1800" dirty="0" err="1">
                <a:latin typeface="Calibri"/>
                <a:ea typeface="Calibri"/>
                <a:cs typeface="Calibri"/>
                <a:sym typeface="Calibri"/>
              </a:rPr>
              <a:t>kein</a:t>
            </a:r>
            <a:r>
              <a:rPr lang="en-GB" sz="1800" dirty="0">
                <a:latin typeface="Calibri"/>
                <a:ea typeface="Calibri"/>
                <a:cs typeface="Calibri"/>
                <a:sym typeface="Calibri"/>
              </a:rPr>
              <a:t>…. – allow a variety of answers.</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gutes</a:t>
            </a:r>
            <a:r>
              <a:rPr lang="en-GB" sz="1800" dirty="0">
                <a:latin typeface="Calibri"/>
                <a:ea typeface="Calibri"/>
                <a:cs typeface="Calibri"/>
                <a:sym typeface="Calibri"/>
              </a:rPr>
              <a:t> Essen </a:t>
            </a:r>
            <a:r>
              <a:rPr lang="en-GB" sz="1800" dirty="0" err="1">
                <a:latin typeface="Calibri"/>
                <a:ea typeface="Calibri"/>
                <a:cs typeface="Calibri"/>
                <a:sym typeface="Calibri"/>
              </a:rPr>
              <a:t>hier</a:t>
            </a:r>
            <a:r>
              <a:rPr lang="en-GB" sz="1800" dirty="0">
                <a:latin typeface="Calibri"/>
                <a:ea typeface="Calibri"/>
                <a:cs typeface="Calibri"/>
                <a:sym typeface="Calibri"/>
              </a:rPr>
              <a:t> in der Schule?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Auf Bild 2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t>
            </a:r>
            <a:r>
              <a:rPr lang="en-GB" sz="1800" dirty="0" err="1">
                <a:latin typeface="Calibri"/>
                <a:ea typeface="Calibri"/>
                <a:cs typeface="Calibri"/>
                <a:sym typeface="Calibri"/>
              </a:rPr>
              <a:t>eine</a:t>
            </a:r>
            <a:r>
              <a:rPr lang="en-GB" sz="1800" dirty="0">
                <a:latin typeface="Calibri"/>
                <a:ea typeface="Calibri"/>
                <a:cs typeface="Calibri"/>
                <a:sym typeface="Calibri"/>
              </a:rPr>
              <a:t> S-Bahn in Berlin. Kann man </a:t>
            </a:r>
            <a:r>
              <a:rPr lang="en-GB" sz="1800" dirty="0" err="1">
                <a:latin typeface="Calibri"/>
                <a:ea typeface="Calibri"/>
                <a:cs typeface="Calibri"/>
                <a:sym typeface="Calibri"/>
              </a:rPr>
              <a:t>dort</a:t>
            </a:r>
            <a:r>
              <a:rPr lang="en-GB" sz="1800" dirty="0">
                <a:latin typeface="Calibri"/>
                <a:ea typeface="Calibri"/>
                <a:cs typeface="Calibri"/>
                <a:sym typeface="Calibri"/>
              </a:rPr>
              <a:t> </a:t>
            </a:r>
            <a:r>
              <a:rPr lang="en-GB" sz="1800" dirty="0" err="1">
                <a:latin typeface="Calibri"/>
                <a:ea typeface="Calibri"/>
                <a:cs typeface="Calibri"/>
                <a:sym typeface="Calibri"/>
              </a:rPr>
              <a:t>nur</a:t>
            </a:r>
            <a:r>
              <a:rPr lang="en-GB" sz="1800" dirty="0">
                <a:latin typeface="Calibri"/>
                <a:ea typeface="Calibri"/>
                <a:cs typeface="Calibri"/>
                <a:sym typeface="Calibri"/>
              </a:rPr>
              <a:t> </a:t>
            </a:r>
            <a:r>
              <a:rPr lang="en-GB" sz="1800" dirty="0" err="1">
                <a:latin typeface="Calibri"/>
                <a:ea typeface="Calibri"/>
                <a:cs typeface="Calibri"/>
                <a:sym typeface="Calibri"/>
              </a:rPr>
              <a:t>mit</a:t>
            </a:r>
            <a:r>
              <a:rPr lang="en-GB" sz="1800" dirty="0">
                <a:latin typeface="Calibri"/>
                <a:ea typeface="Calibri"/>
                <a:cs typeface="Calibri"/>
                <a:sym typeface="Calibri"/>
              </a:rPr>
              <a:t> der S-Bahn </a:t>
            </a:r>
            <a:r>
              <a:rPr lang="en-GB" sz="1800" dirty="0" err="1">
                <a:latin typeface="Calibri"/>
                <a:ea typeface="Calibri"/>
                <a:cs typeface="Calibri"/>
                <a:sym typeface="Calibri"/>
              </a:rPr>
              <a:t>fahren</a:t>
            </a:r>
            <a:r>
              <a:rPr lang="en-GB" sz="1800" dirty="0">
                <a:latin typeface="Calibri"/>
                <a:ea typeface="Calibri"/>
                <a:cs typeface="Calibri"/>
                <a:sym typeface="Calibri"/>
              </a:rPr>
              <a:t>? Elicit </a:t>
            </a:r>
            <a:r>
              <a:rPr lang="en-GB" sz="1800" dirty="0" err="1">
                <a:latin typeface="Calibri"/>
                <a:ea typeface="Calibri"/>
                <a:cs typeface="Calibri"/>
                <a:sym typeface="Calibri"/>
              </a:rPr>
              <a:t>nein</a:t>
            </a:r>
            <a:r>
              <a:rPr lang="en-GB" sz="1800" dirty="0">
                <a:latin typeface="Calibri"/>
                <a:ea typeface="Calibri"/>
                <a:cs typeface="Calibri"/>
                <a:sym typeface="Calibri"/>
              </a:rPr>
              <a:t>. Es </a:t>
            </a:r>
            <a:r>
              <a:rPr lang="en-GB" sz="1800" dirty="0" err="1">
                <a:latin typeface="Calibri"/>
                <a:ea typeface="Calibri"/>
                <a:cs typeface="Calibri"/>
                <a:sym typeface="Calibri"/>
              </a:rPr>
              <a:t>gibt</a:t>
            </a:r>
            <a:r>
              <a:rPr lang="en-GB" sz="1800" dirty="0">
                <a:latin typeface="Calibri"/>
                <a:ea typeface="Calibri"/>
                <a:cs typeface="Calibri"/>
                <a:sym typeface="Calibri"/>
              </a:rPr>
              <a:t> …U-Bahn, </a:t>
            </a:r>
            <a:r>
              <a:rPr lang="en-GB" sz="1800" dirty="0" err="1">
                <a:latin typeface="Calibri"/>
                <a:ea typeface="Calibri"/>
                <a:cs typeface="Calibri"/>
                <a:sym typeface="Calibri"/>
              </a:rPr>
              <a:t>Busse</a:t>
            </a:r>
            <a:r>
              <a:rPr lang="en-GB" sz="1800" dirty="0">
                <a:latin typeface="Calibri"/>
                <a:ea typeface="Calibri"/>
                <a:cs typeface="Calibri"/>
                <a:sym typeface="Calibri"/>
              </a:rPr>
              <a:t>, </a:t>
            </a:r>
            <a:r>
              <a:rPr lang="en-GB" sz="1800" dirty="0" err="1">
                <a:latin typeface="Calibri"/>
                <a:ea typeface="Calibri"/>
                <a:cs typeface="Calibri"/>
                <a:sym typeface="Calibri"/>
              </a:rPr>
              <a:t>Züge</a:t>
            </a:r>
            <a:r>
              <a:rPr lang="en-GB" sz="1800" dirty="0">
                <a:latin typeface="Calibri"/>
                <a:ea typeface="Calibri"/>
                <a:cs typeface="Calibri"/>
                <a:sym typeface="Calibri"/>
              </a:rPr>
              <a:t>, </a:t>
            </a:r>
            <a:r>
              <a:rPr lang="en-GB" sz="1800" dirty="0" err="1">
                <a:latin typeface="Calibri"/>
                <a:ea typeface="Calibri"/>
                <a:cs typeface="Calibri"/>
                <a:sym typeface="Calibri"/>
              </a:rPr>
              <a:t>Fahrräder</a:t>
            </a:r>
            <a:r>
              <a:rPr lang="en-GB" sz="1800" dirty="0">
                <a:latin typeface="Calibri"/>
                <a:ea typeface="Calibri"/>
                <a:cs typeface="Calibri"/>
                <a:sym typeface="Calibri"/>
              </a:rPr>
              <a:t> </a:t>
            </a:r>
            <a:r>
              <a:rPr lang="en-GB" sz="1800" dirty="0" err="1">
                <a:latin typeface="Calibri"/>
                <a:ea typeface="Calibri"/>
                <a:cs typeface="Calibri"/>
                <a:sym typeface="Calibri"/>
              </a:rPr>
              <a:t>usw</a:t>
            </a:r>
            <a:r>
              <a:rPr lang="en-GB"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viel</a:t>
            </a:r>
            <a:r>
              <a:rPr lang="en-GB" sz="1800" dirty="0">
                <a:latin typeface="Calibri"/>
                <a:ea typeface="Calibri"/>
                <a:cs typeface="Calibri"/>
                <a:sym typeface="Calibri"/>
              </a:rPr>
              <a:t> </a:t>
            </a:r>
            <a:r>
              <a:rPr lang="en-GB" sz="1800" dirty="0" err="1">
                <a:latin typeface="Calibri"/>
                <a:ea typeface="Calibri"/>
                <a:cs typeface="Calibri"/>
                <a:sym typeface="Calibri"/>
              </a:rPr>
              <a:t>zu</a:t>
            </a:r>
            <a:r>
              <a:rPr lang="en-GB" sz="1800" dirty="0">
                <a:latin typeface="Calibri"/>
                <a:ea typeface="Calibri"/>
                <a:cs typeface="Calibri"/>
                <a:sym typeface="Calibri"/>
              </a:rPr>
              <a:t> </a:t>
            </a:r>
            <a:r>
              <a:rPr lang="en-GB" sz="1800" dirty="0" err="1">
                <a:latin typeface="Calibri"/>
                <a:ea typeface="Calibri"/>
                <a:cs typeface="Calibri"/>
                <a:sym typeface="Calibri"/>
              </a:rPr>
              <a:t>sehen</a:t>
            </a:r>
            <a:r>
              <a:rPr lang="en-GB" sz="1800" dirty="0">
                <a:latin typeface="Calibri"/>
                <a:ea typeface="Calibri"/>
                <a:cs typeface="Calibri"/>
                <a:sym typeface="Calibri"/>
              </a:rPr>
              <a:t> in Berlin?</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Auf Bild 3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die Stadt Köln. Was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auf </a:t>
            </a:r>
            <a:r>
              <a:rPr lang="en-GB" sz="1800" dirty="0" err="1">
                <a:latin typeface="Calibri"/>
                <a:ea typeface="Calibri"/>
                <a:cs typeface="Calibri"/>
                <a:sym typeface="Calibri"/>
              </a:rPr>
              <a:t>dem</a:t>
            </a:r>
            <a:r>
              <a:rPr lang="en-GB" sz="1800" dirty="0">
                <a:latin typeface="Calibri"/>
                <a:ea typeface="Calibri"/>
                <a:cs typeface="Calibri"/>
                <a:sym typeface="Calibri"/>
              </a:rPr>
              <a:t> Bild? Elicit da </a:t>
            </a:r>
            <a:r>
              <a:rPr lang="en-GB" sz="1800" dirty="0" err="1">
                <a:latin typeface="Calibri"/>
                <a:ea typeface="Calibri"/>
                <a:cs typeface="Calibri"/>
                <a:sym typeface="Calibri"/>
              </a:rPr>
              <a:t>ist</a:t>
            </a:r>
            <a:r>
              <a:rPr lang="en-GB" sz="1800" dirty="0">
                <a:latin typeface="Calibri"/>
                <a:ea typeface="Calibri"/>
                <a:cs typeface="Calibri"/>
                <a:sym typeface="Calibri"/>
              </a:rPr>
              <a:t>/</a:t>
            </a:r>
            <a:r>
              <a:rPr lang="en-GB" sz="1800" dirty="0" err="1">
                <a:latin typeface="Calibri"/>
                <a:ea typeface="Calibri"/>
                <a:cs typeface="Calibri"/>
                <a:sym typeface="Calibri"/>
              </a:rPr>
              <a:t>sind</a:t>
            </a:r>
            <a:r>
              <a:rPr lang="en-GB"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Es </a:t>
            </a:r>
            <a:r>
              <a:rPr lang="en-GB" sz="1800" dirty="0" err="1">
                <a:latin typeface="Calibri"/>
                <a:ea typeface="Calibri"/>
                <a:cs typeface="Calibri"/>
                <a:sym typeface="Calibri"/>
              </a:rPr>
              <a:t>gibt</a:t>
            </a:r>
            <a:r>
              <a:rPr lang="en-GB" sz="1800" dirty="0">
                <a:latin typeface="Calibri"/>
                <a:ea typeface="Calibri"/>
                <a:cs typeface="Calibri"/>
                <a:sym typeface="Calibri"/>
              </a:rPr>
              <a:t> </a:t>
            </a:r>
            <a:r>
              <a:rPr lang="en-GB" sz="1800" dirty="0" err="1">
                <a:latin typeface="Calibri"/>
                <a:ea typeface="Calibri"/>
                <a:cs typeface="Calibri"/>
                <a:sym typeface="Calibri"/>
              </a:rPr>
              <a:t>viel</a:t>
            </a:r>
            <a:r>
              <a:rPr lang="en-GB" sz="1800" dirty="0">
                <a:latin typeface="Calibri"/>
                <a:ea typeface="Calibri"/>
                <a:cs typeface="Calibri"/>
                <a:sym typeface="Calibri"/>
              </a:rPr>
              <a:t> </a:t>
            </a:r>
            <a:r>
              <a:rPr lang="en-GB" sz="1800" dirty="0" err="1">
                <a:latin typeface="Calibri"/>
                <a:ea typeface="Calibri"/>
                <a:cs typeface="Calibri"/>
                <a:sym typeface="Calibri"/>
              </a:rPr>
              <a:t>zu</a:t>
            </a:r>
            <a:r>
              <a:rPr lang="en-GB" sz="1800" dirty="0">
                <a:latin typeface="Calibri"/>
                <a:ea typeface="Calibri"/>
                <a:cs typeface="Calibri"/>
                <a:sym typeface="Calibri"/>
              </a:rPr>
              <a:t> tun in Köln. </a:t>
            </a: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viel</a:t>
            </a:r>
            <a:r>
              <a:rPr lang="en-GB" sz="1800" dirty="0">
                <a:latin typeface="Calibri"/>
                <a:ea typeface="Calibri"/>
                <a:cs typeface="Calibri"/>
                <a:sym typeface="Calibri"/>
              </a:rPr>
              <a:t> </a:t>
            </a:r>
            <a:r>
              <a:rPr lang="en-GB" sz="1800" dirty="0" err="1">
                <a:latin typeface="Calibri"/>
                <a:ea typeface="Calibri"/>
                <a:cs typeface="Calibri"/>
                <a:sym typeface="Calibri"/>
              </a:rPr>
              <a:t>zu</a:t>
            </a:r>
            <a:r>
              <a:rPr lang="en-GB" sz="1800" dirty="0">
                <a:latin typeface="Calibri"/>
                <a:ea typeface="Calibri"/>
                <a:cs typeface="Calibri"/>
                <a:sym typeface="Calibri"/>
              </a:rPr>
              <a:t> tun </a:t>
            </a:r>
            <a:r>
              <a:rPr lang="en-GB" sz="1800" dirty="0" err="1">
                <a:latin typeface="Calibri"/>
                <a:ea typeface="Calibri"/>
                <a:cs typeface="Calibri"/>
                <a:sym typeface="Calibri"/>
              </a:rPr>
              <a:t>hier</a:t>
            </a:r>
            <a:r>
              <a:rPr lang="en-GB" sz="1800" dirty="0">
                <a:latin typeface="Calibri"/>
                <a:ea typeface="Calibri"/>
                <a:cs typeface="Calibri"/>
                <a:sym typeface="Calibri"/>
              </a:rPr>
              <a:t> in (insert name of town/city)? Elicit es </a:t>
            </a:r>
            <a:r>
              <a:rPr lang="en-GB" sz="1800" dirty="0" err="1">
                <a:latin typeface="Calibri"/>
                <a:ea typeface="Calibri"/>
                <a:cs typeface="Calibri"/>
                <a:sym typeface="Calibri"/>
              </a:rPr>
              <a:t>gibt</a:t>
            </a:r>
            <a:r>
              <a:rPr lang="en-GB" sz="1800" dirty="0">
                <a:latin typeface="Calibri"/>
                <a:ea typeface="Calibri"/>
                <a:cs typeface="Calibri"/>
                <a:sym typeface="Calibri"/>
              </a:rPr>
              <a:t> …</a:t>
            </a:r>
            <a:endParaRPr sz="1800" dirty="0">
              <a:latin typeface="Calibri"/>
              <a:ea typeface="Calibri"/>
              <a:cs typeface="Calibri"/>
              <a:sym typeface="Calibri"/>
            </a:endParaRPr>
          </a:p>
          <a:p>
            <a:pPr marL="342900" lvl="0" indent="-342900" algn="l" rtl="0">
              <a:lnSpc>
                <a:spcPct val="107000"/>
              </a:lnSpc>
              <a:spcBef>
                <a:spcPts val="0"/>
              </a:spcBef>
              <a:spcAft>
                <a:spcPts val="0"/>
              </a:spcAft>
              <a:buClr>
                <a:schemeClr val="dk1"/>
              </a:buClr>
              <a:buSzPts val="1800"/>
              <a:buFont typeface="Calibri"/>
              <a:buAutoNum type="arabicParenR"/>
            </a:pPr>
            <a:r>
              <a:rPr lang="en-GB" sz="1800" dirty="0">
                <a:latin typeface="Calibri"/>
                <a:ea typeface="Calibri"/>
                <a:cs typeface="Calibri"/>
                <a:sym typeface="Calibri"/>
              </a:rPr>
              <a:t>Auf Bild 4 </a:t>
            </a:r>
            <a:r>
              <a:rPr lang="en-GB" sz="1800" dirty="0" err="1">
                <a:latin typeface="Calibri"/>
                <a:ea typeface="Calibri"/>
                <a:cs typeface="Calibri"/>
                <a:sym typeface="Calibri"/>
              </a:rPr>
              <a:t>seht</a:t>
            </a:r>
            <a:r>
              <a:rPr lang="en-GB" sz="1800" dirty="0">
                <a:latin typeface="Calibri"/>
                <a:ea typeface="Calibri"/>
                <a:cs typeface="Calibri"/>
                <a:sym typeface="Calibri"/>
              </a:rPr>
              <a:t> </a:t>
            </a:r>
            <a:r>
              <a:rPr lang="en-GB" sz="1800" dirty="0" err="1">
                <a:latin typeface="Calibri"/>
                <a:ea typeface="Calibri"/>
                <a:cs typeface="Calibri"/>
                <a:sym typeface="Calibri"/>
              </a:rPr>
              <a:t>ihr</a:t>
            </a:r>
            <a:r>
              <a:rPr lang="en-GB" sz="1800" dirty="0">
                <a:latin typeface="Calibri"/>
                <a:ea typeface="Calibri"/>
                <a:cs typeface="Calibri"/>
                <a:sym typeface="Calibri"/>
              </a:rPr>
              <a:t> </a:t>
            </a:r>
            <a:r>
              <a:rPr lang="en-GB" sz="1800" dirty="0" err="1">
                <a:latin typeface="Calibri"/>
                <a:ea typeface="Calibri"/>
                <a:cs typeface="Calibri"/>
                <a:sym typeface="Calibri"/>
              </a:rPr>
              <a:t>ein</a:t>
            </a:r>
            <a:r>
              <a:rPr lang="en-GB" sz="1800" dirty="0">
                <a:latin typeface="Calibri"/>
                <a:ea typeface="Calibri"/>
                <a:cs typeface="Calibri"/>
                <a:sym typeface="Calibri"/>
              </a:rPr>
              <a:t> Fest. </a:t>
            </a:r>
            <a:r>
              <a:rPr lang="en-GB" sz="1800" dirty="0" err="1">
                <a:latin typeface="Calibri"/>
                <a:ea typeface="Calibri"/>
                <a:cs typeface="Calibri"/>
                <a:sym typeface="Calibri"/>
              </a:rPr>
              <a:t>Gibt</a:t>
            </a:r>
            <a:r>
              <a:rPr lang="en-GB" sz="1800" dirty="0">
                <a:latin typeface="Calibri"/>
                <a:ea typeface="Calibri"/>
                <a:cs typeface="Calibri"/>
                <a:sym typeface="Calibri"/>
              </a:rPr>
              <a:t> es </a:t>
            </a:r>
            <a:r>
              <a:rPr lang="en-GB" sz="1800" dirty="0" err="1">
                <a:latin typeface="Calibri"/>
                <a:ea typeface="Calibri"/>
                <a:cs typeface="Calibri"/>
                <a:sym typeface="Calibri"/>
              </a:rPr>
              <a:t>viele</a:t>
            </a:r>
            <a:r>
              <a:rPr lang="en-GB" sz="1800" dirty="0">
                <a:latin typeface="Calibri"/>
                <a:ea typeface="Calibri"/>
                <a:cs typeface="Calibri"/>
                <a:sym typeface="Calibri"/>
              </a:rPr>
              <a:t> Feste </a:t>
            </a:r>
            <a:r>
              <a:rPr lang="en-GB" sz="1800" dirty="0" err="1">
                <a:latin typeface="Calibri"/>
                <a:ea typeface="Calibri"/>
                <a:cs typeface="Calibri"/>
                <a:sym typeface="Calibri"/>
              </a:rPr>
              <a:t>hier</a:t>
            </a:r>
            <a:r>
              <a:rPr lang="en-GB" sz="1800" dirty="0">
                <a:latin typeface="Calibri"/>
                <a:ea typeface="Calibri"/>
                <a:cs typeface="Calibri"/>
                <a:sym typeface="Calibri"/>
              </a:rPr>
              <a:t> in (England </a:t>
            </a:r>
            <a:r>
              <a:rPr lang="en-GB" sz="1800" dirty="0" err="1">
                <a:latin typeface="Calibri"/>
                <a:ea typeface="Calibri"/>
                <a:cs typeface="Calibri"/>
                <a:sym typeface="Calibri"/>
              </a:rPr>
              <a:t>oder</a:t>
            </a:r>
            <a:r>
              <a:rPr lang="en-GB" sz="1800" dirty="0">
                <a:latin typeface="Calibri"/>
                <a:ea typeface="Calibri"/>
                <a:cs typeface="Calibri"/>
                <a:sym typeface="Calibri"/>
              </a:rPr>
              <a:t> insert name of town/city)? </a:t>
            </a:r>
            <a:endParaRPr sz="1800" dirty="0">
              <a:latin typeface="Calibri"/>
              <a:ea typeface="Calibri"/>
              <a:cs typeface="Calibri"/>
              <a:sym typeface="Calibri"/>
            </a:endParaRPr>
          </a:p>
          <a:p>
            <a:pPr marL="0" lvl="0" indent="0" algn="l" rtl="0">
              <a:spcBef>
                <a:spcPts val="800"/>
              </a:spcBef>
              <a:spcAft>
                <a:spcPts val="0"/>
              </a:spcAft>
              <a:buNone/>
            </a:pPr>
            <a:endParaRPr dirty="0"/>
          </a:p>
          <a:p>
            <a:pPr marL="0" lvl="0" indent="0" algn="l" rtl="0">
              <a:spcBef>
                <a:spcPts val="0"/>
              </a:spcBef>
              <a:spcAft>
                <a:spcPts val="0"/>
              </a:spcAft>
              <a:buNone/>
            </a:pPr>
            <a:r>
              <a:rPr lang="en-GB" b="1" dirty="0"/>
              <a:t>Image attribution</a:t>
            </a:r>
            <a:r>
              <a:rPr lang="en-GB" dirty="0"/>
              <a:t>:</a:t>
            </a:r>
            <a:br>
              <a:rPr lang="en-GB" dirty="0"/>
            </a:br>
            <a:r>
              <a:rPr lang="en-GB" dirty="0"/>
              <a:t>Nick Gray, CC BY-SA 2.0 via Wikimedia Commons</a:t>
            </a:r>
            <a:endParaRPr dirty="0"/>
          </a:p>
          <a:p>
            <a:pPr marL="0" marR="0" lvl="0" indent="0" algn="l" rtl="0">
              <a:lnSpc>
                <a:spcPct val="100000"/>
              </a:lnSpc>
              <a:spcBef>
                <a:spcPts val="0"/>
              </a:spcBef>
              <a:spcAft>
                <a:spcPts val="0"/>
              </a:spcAft>
              <a:buClr>
                <a:srgbClr val="0563C1"/>
              </a:buClr>
              <a:buSzPts val="1800"/>
              <a:buFont typeface="Calibri"/>
              <a:buNone/>
            </a:pPr>
            <a:r>
              <a:rPr lang="en-GB" sz="1800" u="sng"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https://commons.wikimedia.org/wiki/File:Neighborhood_Bread_Shop,_2009.jpg</a:t>
            </a:r>
            <a:endParaRPr sz="1800" u="sng"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GB" sz="1800" dirty="0"/>
              <a:t>Johannes </a:t>
            </a:r>
            <a:r>
              <a:rPr lang="en-GB" sz="1800" dirty="0" err="1"/>
              <a:t>Fielitz</a:t>
            </a:r>
            <a:r>
              <a:rPr lang="en-GB" sz="1800" dirty="0"/>
              <a:t>, CC BY-SA 3.0 via Wikimedia Commons</a:t>
            </a:r>
            <a:endParaRPr sz="1800" dirty="0"/>
          </a:p>
          <a:p>
            <a:pPr marL="0" marR="0" lvl="0" indent="0" algn="l" rtl="0">
              <a:lnSpc>
                <a:spcPct val="100000"/>
              </a:lnSpc>
              <a:spcBef>
                <a:spcPts val="0"/>
              </a:spcBef>
              <a:spcAft>
                <a:spcPts val="0"/>
              </a:spcAft>
              <a:buClr>
                <a:srgbClr val="0563C1"/>
              </a:buClr>
              <a:buSzPts val="1800"/>
              <a:buFont typeface="Calibri"/>
              <a:buNone/>
            </a:pPr>
            <a:r>
              <a:rPr lang="en-GB" sz="1800" u="sng" dirty="0">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https://commons.wikimedia.org/wiki/File:DB_S-Bahn_Berlin_485_121.jpg</a:t>
            </a:r>
            <a:br>
              <a:rPr lang="en-GB" sz="1800" u="sng" dirty="0">
                <a:solidFill>
                  <a:srgbClr val="0563C1"/>
                </a:solidFill>
                <a:latin typeface="Calibri"/>
                <a:ea typeface="Calibri"/>
                <a:cs typeface="Calibri"/>
                <a:sym typeface="Calibri"/>
              </a:rPr>
            </a:br>
            <a:r>
              <a:rPr lang="en-GB" sz="1800" dirty="0" err="1">
                <a:latin typeface="Calibri"/>
                <a:ea typeface="Calibri"/>
                <a:cs typeface="Calibri"/>
                <a:sym typeface="Calibri"/>
              </a:rPr>
              <a:t>datort</a:t>
            </a:r>
            <a:r>
              <a:rPr lang="en-GB" sz="1800" dirty="0">
                <a:latin typeface="Calibri"/>
                <a:ea typeface="Calibri"/>
                <a:cs typeface="Calibri"/>
                <a:sym typeface="Calibri"/>
              </a:rPr>
              <a:t>, CC BY 2.0 DE via Wikimedia Commons</a:t>
            </a:r>
            <a:endParaRPr sz="18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2800"/>
              <a:buFont typeface="Calibri"/>
              <a:buNone/>
            </a:pPr>
            <a:r>
              <a:rPr lang="en-GB" sz="2800" dirty="0"/>
              <a:t>https://commons.Wikimedia.org/wiki/</a:t>
            </a:r>
            <a:r>
              <a:rPr lang="en-GB" sz="2800" dirty="0" err="1"/>
              <a:t>File:Über</a:t>
            </a:r>
            <a:r>
              <a:rPr lang="en-GB" sz="2800" dirty="0"/>
              <a:t> den Rhein.jpg </a:t>
            </a:r>
            <a:endParaRPr dirty="0"/>
          </a:p>
          <a:p>
            <a:pPr marL="0" marR="0" lvl="0" indent="0" algn="l" rtl="0">
              <a:lnSpc>
                <a:spcPct val="100000"/>
              </a:lnSpc>
              <a:spcBef>
                <a:spcPts val="0"/>
              </a:spcBef>
              <a:spcAft>
                <a:spcPts val="0"/>
              </a:spcAft>
              <a:buClr>
                <a:schemeClr val="dk1"/>
              </a:buClr>
              <a:buSzPts val="1800"/>
              <a:buFont typeface="Calibri"/>
              <a:buNone/>
            </a:pPr>
            <a:r>
              <a:rPr lang="en-GB" sz="1800" dirty="0" err="1">
                <a:latin typeface="Calibri"/>
                <a:ea typeface="Calibri"/>
                <a:cs typeface="Calibri"/>
                <a:sym typeface="Calibri"/>
              </a:rPr>
              <a:t>Silar</a:t>
            </a:r>
            <a:r>
              <a:rPr lang="en-GB" sz="1800" dirty="0">
                <a:latin typeface="Calibri"/>
                <a:ea typeface="Calibri"/>
                <a:cs typeface="Calibri"/>
                <a:sym typeface="Calibri"/>
              </a:rPr>
              <a:t>, CC BY-SA 4.0 via Wikimedia Commons</a:t>
            </a:r>
            <a:endParaRPr sz="1800" dirty="0">
              <a:latin typeface="Calibri"/>
              <a:ea typeface="Calibri"/>
              <a:cs typeface="Calibri"/>
              <a:sym typeface="Calibri"/>
            </a:endParaRPr>
          </a:p>
          <a:p>
            <a:pPr marL="0" marR="0" lvl="0" indent="0" algn="l" rtl="0">
              <a:lnSpc>
                <a:spcPct val="100000"/>
              </a:lnSpc>
              <a:spcBef>
                <a:spcPts val="0"/>
              </a:spcBef>
              <a:spcAft>
                <a:spcPts val="0"/>
              </a:spcAft>
              <a:buClr>
                <a:srgbClr val="0563C1"/>
              </a:buClr>
              <a:buSzPts val="1800"/>
              <a:buFont typeface="Calibri"/>
              <a:buNone/>
            </a:pPr>
            <a:r>
              <a:rPr lang="en-GB" sz="1800" u="sng" dirty="0">
                <a:solidFill>
                  <a:srgbClr val="0563C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https://commons.wikimedia.org/wiki/File:Volksfeste_von_den_Beskiden_-_In_feierlaune.JPG</a:t>
            </a:r>
            <a:endParaRPr sz="1800" u="sng" dirty="0">
              <a:solidFill>
                <a:srgbClr val="0563C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u="sng" dirty="0">
              <a:solidFill>
                <a:srgbClr val="0563C1"/>
              </a:solidFill>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358" name="Google Shape;35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2 minutes </a:t>
            </a:r>
            <a:br>
              <a:rPr lang="en-GB" dirty="0"/>
            </a:br>
            <a:br>
              <a:rPr lang="en-GB" b="1" dirty="0"/>
            </a:br>
            <a:r>
              <a:rPr lang="en-GB" b="1" dirty="0"/>
              <a:t>Aim: </a:t>
            </a:r>
            <a:r>
              <a:rPr lang="en-GB" b="0" dirty="0"/>
              <a:t>to remind learners about relative clauses in German.</a:t>
            </a:r>
            <a:br>
              <a:rPr lang="en-GB" b="0" dirty="0"/>
            </a:br>
            <a:br>
              <a:rPr lang="en-GB" dirty="0"/>
            </a:br>
            <a:r>
              <a:rPr lang="en-GB" b="1" dirty="0"/>
              <a:t>Procedure:</a:t>
            </a:r>
            <a:br>
              <a:rPr lang="en-GB" dirty="0"/>
            </a:br>
            <a:r>
              <a:rPr lang="en-GB" dirty="0"/>
              <a:t>1. Click through the animations to present the information.</a:t>
            </a:r>
            <a:br>
              <a:rPr lang="en-GB" dirty="0"/>
            </a:br>
            <a:r>
              <a:rPr lang="en-GB" dirty="0"/>
              <a:t>2. Elicit the German for the English examples.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72" name="Google Shape;37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GB" sz="1200" b="1" i="0" u="none" strike="noStrike" dirty="0">
                <a:solidFill>
                  <a:srgbClr val="000000"/>
                </a:solidFill>
                <a:latin typeface="Calibri"/>
                <a:ea typeface="Calibri"/>
                <a:cs typeface="Calibri"/>
                <a:sym typeface="Calibri"/>
              </a:rPr>
              <a:t>Timing: 2 minutes</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Aim: </a:t>
            </a:r>
            <a:r>
              <a:rPr lang="en-GB" sz="1200" b="0" i="0" u="none" strike="noStrike" dirty="0">
                <a:solidFill>
                  <a:srgbClr val="000000"/>
                </a:solidFill>
                <a:latin typeface="Calibri"/>
                <a:ea typeface="Calibri"/>
                <a:cs typeface="Calibri"/>
                <a:sym typeface="Calibri"/>
              </a:rPr>
              <a:t>to introduce when / how to use </a:t>
            </a:r>
            <a:r>
              <a:rPr lang="en-GB" sz="1200" b="1" i="0" u="none" strike="noStrike" dirty="0" err="1">
                <a:solidFill>
                  <a:srgbClr val="000000"/>
                </a:solidFill>
                <a:latin typeface="Calibri"/>
                <a:ea typeface="Calibri"/>
                <a:cs typeface="Calibri"/>
                <a:sym typeface="Calibri"/>
              </a:rPr>
              <a:t>jemand</a:t>
            </a:r>
            <a:r>
              <a:rPr lang="en-GB" sz="1200" b="1" i="0" u="none" strike="noStrike" dirty="0">
                <a:solidFill>
                  <a:srgbClr val="000000"/>
                </a:solidFill>
                <a:latin typeface="Calibri"/>
                <a:ea typeface="Calibri"/>
                <a:cs typeface="Calibri"/>
                <a:sym typeface="Calibri"/>
              </a:rPr>
              <a:t>/</a:t>
            </a:r>
            <a:r>
              <a:rPr lang="en-GB" sz="1200" b="1" i="0" u="none" strike="noStrike" dirty="0" err="1">
                <a:solidFill>
                  <a:srgbClr val="000000"/>
                </a:solidFill>
                <a:latin typeface="Calibri"/>
                <a:ea typeface="Calibri"/>
                <a:cs typeface="Calibri"/>
                <a:sym typeface="Calibri"/>
              </a:rPr>
              <a:t>niemand</a:t>
            </a:r>
            <a:r>
              <a:rPr lang="en-GB" sz="1200" b="1" i="0" u="none" strike="noStrike" dirty="0">
                <a:solidFill>
                  <a:srgbClr val="000000"/>
                </a:solidFill>
                <a:latin typeface="Calibri"/>
                <a:ea typeface="Calibri"/>
                <a:cs typeface="Calibri"/>
                <a:sym typeface="Calibri"/>
              </a:rPr>
              <a:t> </a:t>
            </a:r>
            <a:r>
              <a:rPr lang="en-GB" sz="1200" b="0" i="0" u="none" strike="noStrike" dirty="0">
                <a:solidFill>
                  <a:srgbClr val="000000"/>
                </a:solidFill>
                <a:latin typeface="Calibri"/>
                <a:ea typeface="Calibri"/>
                <a:cs typeface="Calibri"/>
                <a:sym typeface="Calibri"/>
              </a:rPr>
              <a:t>and </a:t>
            </a:r>
            <a:r>
              <a:rPr lang="en-GB" sz="1200" b="1" i="0" u="none" strike="noStrike" dirty="0" err="1">
                <a:solidFill>
                  <a:srgbClr val="000000"/>
                </a:solidFill>
                <a:latin typeface="Calibri"/>
                <a:ea typeface="Calibri"/>
                <a:cs typeface="Calibri"/>
                <a:sym typeface="Calibri"/>
              </a:rPr>
              <a:t>jemanden</a:t>
            </a:r>
            <a:r>
              <a:rPr lang="en-GB" sz="1200" b="1" i="0" u="none" strike="noStrike" dirty="0">
                <a:solidFill>
                  <a:srgbClr val="000000"/>
                </a:solidFill>
                <a:latin typeface="Calibri"/>
                <a:ea typeface="Calibri"/>
                <a:cs typeface="Calibri"/>
                <a:sym typeface="Calibri"/>
              </a:rPr>
              <a:t>/</a:t>
            </a:r>
            <a:r>
              <a:rPr lang="en-GB" sz="1200" b="1" i="0" u="none" strike="noStrike" dirty="0" err="1">
                <a:solidFill>
                  <a:srgbClr val="000000"/>
                </a:solidFill>
                <a:latin typeface="Calibri"/>
                <a:ea typeface="Calibri"/>
                <a:cs typeface="Calibri"/>
                <a:sym typeface="Calibri"/>
              </a:rPr>
              <a:t>niemanden</a:t>
            </a:r>
            <a:r>
              <a:rPr lang="en-GB" sz="1200" b="0" i="0" u="none" strike="noStrike" dirty="0">
                <a:solidFill>
                  <a:srgbClr val="000000"/>
                </a:solidFill>
                <a:latin typeface="Calibri"/>
                <a:ea typeface="Calibri"/>
                <a:cs typeface="Calibri"/>
                <a:sym typeface="Calibri"/>
              </a:rPr>
              <a:t>.</a:t>
            </a:r>
            <a:br>
              <a:rPr lang="en-GB" sz="1200" b="1" i="0" u="none" strike="noStrike" dirty="0">
                <a:solidFill>
                  <a:srgbClr val="000000"/>
                </a:solidFill>
                <a:latin typeface="Calibri"/>
                <a:ea typeface="Calibri"/>
                <a:cs typeface="Calibri"/>
                <a:sym typeface="Calibri"/>
              </a:rPr>
            </a:br>
            <a:br>
              <a:rPr lang="en-GB" sz="1200" b="1" i="0" u="none" strike="noStrike" dirty="0">
                <a:solidFill>
                  <a:srgbClr val="000000"/>
                </a:solidFill>
                <a:latin typeface="Calibri"/>
                <a:ea typeface="Calibri"/>
                <a:cs typeface="Calibri"/>
                <a:sym typeface="Calibri"/>
              </a:rPr>
            </a:br>
            <a:r>
              <a:rPr lang="en-GB" sz="1200" b="1" i="0" u="none" strike="noStrike" dirty="0">
                <a:solidFill>
                  <a:srgbClr val="000000"/>
                </a:solidFill>
                <a:latin typeface="Calibri"/>
                <a:ea typeface="Calibri"/>
                <a:cs typeface="Calibri"/>
                <a:sym typeface="Calibri"/>
              </a:rPr>
              <a:t>Procedure: </a:t>
            </a:r>
            <a:endParaRPr dirty="0"/>
          </a:p>
          <a:p>
            <a:pPr marL="228600" lvl="0" indent="-228600" algn="l" rtl="0">
              <a:spcBef>
                <a:spcPts val="0"/>
              </a:spcBef>
              <a:spcAft>
                <a:spcPts val="0"/>
              </a:spcAft>
              <a:buClr>
                <a:schemeClr val="dk1"/>
              </a:buClr>
              <a:buSzPts val="1200"/>
              <a:buFont typeface="Calibri"/>
              <a:buAutoNum type="arabicPeriod"/>
            </a:pPr>
            <a:r>
              <a:rPr lang="en-GB" dirty="0"/>
              <a:t>Click through the animations.</a:t>
            </a:r>
            <a:endParaRPr dirty="0"/>
          </a:p>
          <a:p>
            <a:pPr marL="228600" lvl="0" indent="-228600" algn="l" rtl="0">
              <a:spcBef>
                <a:spcPts val="0"/>
              </a:spcBef>
              <a:spcAft>
                <a:spcPts val="0"/>
              </a:spcAft>
              <a:buClr>
                <a:schemeClr val="dk1"/>
              </a:buClr>
              <a:buSzPts val="1200"/>
              <a:buFont typeface="Calibri"/>
              <a:buAutoNum type="arabicPeriod"/>
            </a:pPr>
            <a:r>
              <a:rPr lang="en-GB" dirty="0"/>
              <a:t>Elicit English meanings for the German examples.</a:t>
            </a: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Information source</a:t>
            </a:r>
            <a:r>
              <a:rPr lang="en-GB" dirty="0"/>
              <a:t>: </a:t>
            </a:r>
            <a:r>
              <a:rPr lang="en-GB" sz="1200" b="0" i="0" u="sng" strike="noStrike" cap="none" dirty="0">
                <a:solidFill>
                  <a:srgbClr val="52505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https://forum.wordreference.com/threads/es-ist-jemand-es-gibt-jemand-en.2583270/</a:t>
            </a:r>
            <a:r>
              <a:rPr lang="en-GB" sz="1200" b="0" i="0" u="none" strike="noStrike" cap="none" dirty="0">
                <a:solidFill>
                  <a:srgbClr val="525050"/>
                </a:solidFill>
                <a:latin typeface="Century Gothic"/>
                <a:ea typeface="Century Gothic"/>
                <a:cs typeface="Century Gothic"/>
                <a:sym typeface="Century Gothic"/>
              </a:rPr>
              <a:t> </a:t>
            </a:r>
            <a:endParaRPr dirty="0"/>
          </a:p>
          <a:p>
            <a:pPr marL="0" lvl="0" indent="0" algn="l" rtl="0">
              <a:spcBef>
                <a:spcPts val="0"/>
              </a:spcBef>
              <a:spcAft>
                <a:spcPts val="0"/>
              </a:spcAft>
              <a:buNone/>
            </a:pPr>
            <a:br>
              <a:rPr lang="en-GB" dirty="0"/>
            </a:br>
            <a:r>
              <a:rPr lang="en-GB" b="1" dirty="0"/>
              <a:t>Image attribution</a:t>
            </a:r>
            <a:r>
              <a:rPr lang="en-GB" dirty="0"/>
              <a:t>:</a:t>
            </a:r>
            <a:br>
              <a:rPr lang="en-GB" dirty="0"/>
            </a:br>
            <a:r>
              <a:rPr lang="en-GB" dirty="0" err="1"/>
              <a:t>Jezički</a:t>
            </a:r>
            <a:r>
              <a:rPr lang="en-GB" dirty="0"/>
              <a:t> </a:t>
            </a:r>
            <a:r>
              <a:rPr lang="en-GB" dirty="0" err="1"/>
              <a:t>Mostovi</a:t>
            </a:r>
            <a:r>
              <a:rPr lang="en-GB" dirty="0"/>
              <a:t>, CC BY 3.0 via Wikimedia Commons</a:t>
            </a:r>
            <a:br>
              <a:rPr lang="en-GB" dirty="0"/>
            </a:br>
            <a:endParaRPr sz="1200" b="0" i="0" u="none" strike="noStrike" cap="none"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sng" strike="noStrike" cap="none" dirty="0">
                <a:solidFill>
                  <a:srgbClr val="525050"/>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 </a:t>
            </a:r>
            <a:endParaRPr dirty="0"/>
          </a:p>
          <a:p>
            <a:pPr marL="0" lvl="0" indent="0" algn="l" rtl="0">
              <a:spcBef>
                <a:spcPts val="0"/>
              </a:spcBef>
              <a:spcAft>
                <a:spcPts val="0"/>
              </a:spcAft>
              <a:buNone/>
            </a:pPr>
            <a:endParaRPr b="1" dirty="0"/>
          </a:p>
        </p:txBody>
      </p:sp>
      <p:sp>
        <p:nvSpPr>
          <p:cNvPr id="397" name="Google Shape;39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Timing: 5 minutes</a:t>
            </a:r>
            <a:endParaRPr/>
          </a:p>
          <a:p>
            <a:pPr marL="0" lvl="0" indent="0" algn="l" rtl="0">
              <a:spcBef>
                <a:spcPts val="0"/>
              </a:spcBef>
              <a:spcAft>
                <a:spcPts val="0"/>
              </a:spcAft>
              <a:buNone/>
            </a:pPr>
            <a:endParaRPr b="1"/>
          </a:p>
          <a:p>
            <a:pPr marL="0" lvl="0" indent="0" algn="l" rtl="0">
              <a:spcBef>
                <a:spcPts val="0"/>
              </a:spcBef>
              <a:spcAft>
                <a:spcPts val="0"/>
              </a:spcAft>
              <a:buNone/>
            </a:pPr>
            <a:r>
              <a:rPr lang="en-GB" sz="1200" b="1" i="0" u="none" strike="noStrike">
                <a:solidFill>
                  <a:srgbClr val="000000"/>
                </a:solidFill>
                <a:latin typeface="Calibri"/>
                <a:ea typeface="Calibri"/>
                <a:cs typeface="Calibri"/>
                <a:sym typeface="Calibri"/>
              </a:rPr>
              <a:t>Aim: </a:t>
            </a:r>
            <a:r>
              <a:rPr lang="en-GB" sz="1200" b="0" i="0" u="none" strike="noStrike">
                <a:solidFill>
                  <a:srgbClr val="000000"/>
                </a:solidFill>
                <a:latin typeface="Calibri"/>
                <a:ea typeface="Calibri"/>
                <a:cs typeface="Calibri"/>
                <a:sym typeface="Calibri"/>
              </a:rPr>
              <a:t>to practise jemand/niemand and relative clause word order (3).</a:t>
            </a:r>
            <a:br>
              <a:rPr lang="en-GB" sz="1200" b="1" i="0" u="none" strike="noStrike">
                <a:solidFill>
                  <a:srgbClr val="000000"/>
                </a:solidFill>
                <a:latin typeface="Calibri"/>
                <a:ea typeface="Calibri"/>
                <a:cs typeface="Calibri"/>
                <a:sym typeface="Calibri"/>
              </a:rPr>
            </a:br>
            <a:br>
              <a:rPr lang="en-GB" sz="1200" b="1" i="0" u="none" strike="noStrike">
                <a:solidFill>
                  <a:srgbClr val="000000"/>
                </a:solidFill>
                <a:latin typeface="Calibri"/>
                <a:ea typeface="Calibri"/>
                <a:cs typeface="Calibri"/>
                <a:sym typeface="Calibri"/>
              </a:rPr>
            </a:br>
            <a:r>
              <a:rPr lang="en-GB" sz="1200" b="1" i="0" u="none" strike="noStrike">
                <a:solidFill>
                  <a:srgbClr val="000000"/>
                </a:solidFill>
                <a:latin typeface="Calibri"/>
                <a:ea typeface="Calibri"/>
                <a:cs typeface="Calibri"/>
                <a:sym typeface="Calibri"/>
              </a:rPr>
              <a:t>Procedure: </a:t>
            </a:r>
            <a:endParaRPr/>
          </a:p>
          <a:p>
            <a:pPr marL="228600" lvl="0" indent="-228600" algn="l" rtl="0">
              <a:spcBef>
                <a:spcPts val="0"/>
              </a:spcBef>
              <a:spcAft>
                <a:spcPts val="0"/>
              </a:spcAft>
              <a:buClr>
                <a:srgbClr val="000000"/>
              </a:buClr>
              <a:buSzPts val="1200"/>
              <a:buFont typeface="Calibri"/>
              <a:buAutoNum type="arabicPeriod"/>
            </a:pPr>
            <a:r>
              <a:rPr lang="en-GB" sz="1200" b="0" i="0" u="none" strike="noStrike">
                <a:solidFill>
                  <a:srgbClr val="000000"/>
                </a:solidFill>
                <a:latin typeface="Calibri"/>
                <a:ea typeface="Calibri"/>
                <a:cs typeface="Calibri"/>
                <a:sym typeface="Calibri"/>
              </a:rPr>
              <a:t>Students note the correct version of jemand/jemanden or niemand/niemanden and decide where the verb goes.</a:t>
            </a:r>
            <a:endParaRPr/>
          </a:p>
          <a:p>
            <a:pPr marL="228600" lvl="0" indent="-228600" algn="l" rtl="0">
              <a:spcBef>
                <a:spcPts val="0"/>
              </a:spcBef>
              <a:spcAft>
                <a:spcPts val="0"/>
              </a:spcAft>
              <a:buClr>
                <a:srgbClr val="000000"/>
              </a:buClr>
              <a:buSzPts val="1200"/>
              <a:buFont typeface="Calibri"/>
              <a:buAutoNum type="arabicPeriod"/>
            </a:pPr>
            <a:r>
              <a:rPr lang="en-GB" sz="1200" b="0" i="0" u="none" strike="noStrike">
                <a:solidFill>
                  <a:srgbClr val="000000"/>
                </a:solidFill>
                <a:latin typeface="Calibri"/>
                <a:ea typeface="Calibri"/>
                <a:cs typeface="Calibri"/>
                <a:sym typeface="Calibri"/>
              </a:rPr>
              <a:t>Elicit the answers orally and click to show the answers. </a:t>
            </a:r>
            <a:endParaRPr b="0"/>
          </a:p>
        </p:txBody>
      </p:sp>
      <p:sp>
        <p:nvSpPr>
          <p:cNvPr id="417" name="Google Shape;41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12"/>
        <p:cNvGrpSpPr/>
        <p:nvPr/>
      </p:nvGrpSpPr>
      <p:grpSpPr>
        <a:xfrm>
          <a:off x="0" y="0"/>
          <a:ext cx="0" cy="0"/>
          <a:chOff x="0" y="0"/>
          <a:chExt cx="0" cy="0"/>
        </a:xfrm>
      </p:grpSpPr>
      <p:pic>
        <p:nvPicPr>
          <p:cNvPr id="13" name="Google Shape;13;p20" descr="Shape&#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4" name="Google Shape;14;p20" descr="Map&#10;&#10;Description automatically generated"/>
          <p:cNvPicPr preferRelativeResize="0"/>
          <p:nvPr/>
        </p:nvPicPr>
        <p:blipFill rotWithShape="1">
          <a:blip r:embed="rId3">
            <a:alphaModFix/>
          </a:blip>
          <a:srcRect/>
          <a:stretch/>
        </p:blipFill>
        <p:spPr>
          <a:xfrm>
            <a:off x="11083630" y="161531"/>
            <a:ext cx="921940" cy="1180730"/>
          </a:xfrm>
          <a:prstGeom prst="rect">
            <a:avLst/>
          </a:prstGeom>
          <a:noFill/>
          <a:ln>
            <a:noFill/>
          </a:ln>
        </p:spPr>
      </p:pic>
      <p:pic>
        <p:nvPicPr>
          <p:cNvPr id="15" name="Google Shape;15;p20"/>
          <p:cNvPicPr preferRelativeResize="0"/>
          <p:nvPr/>
        </p:nvPicPr>
        <p:blipFill rotWithShape="1">
          <a:blip r:embed="rId4">
            <a:alphaModFix/>
          </a:blip>
          <a:srcRect/>
          <a:stretch/>
        </p:blipFill>
        <p:spPr>
          <a:xfrm>
            <a:off x="9731478" y="6483598"/>
            <a:ext cx="2274092" cy="212871"/>
          </a:xfrm>
          <a:prstGeom prst="rect">
            <a:avLst/>
          </a:prstGeom>
          <a:noFill/>
          <a:ln>
            <a:noFill/>
          </a:ln>
        </p:spPr>
      </p:pic>
      <p:sp>
        <p:nvSpPr>
          <p:cNvPr id="16" name="Google Shape;16;p20"/>
          <p:cNvSpPr txBox="1">
            <a:spLocks noGrp="1"/>
          </p:cNvSpPr>
          <p:nvPr>
            <p:ph type="body" idx="1"/>
          </p:nvPr>
        </p:nvSpPr>
        <p:spPr>
          <a:xfrm>
            <a:off x="363538" y="5329486"/>
            <a:ext cx="2974975" cy="11541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20"/>
          <p:cNvSpPr txBox="1">
            <a:spLocks noGrp="1"/>
          </p:cNvSpPr>
          <p:nvPr>
            <p:ph type="body" idx="2"/>
          </p:nvPr>
        </p:nvSpPr>
        <p:spPr>
          <a:xfrm>
            <a:off x="363538" y="2796466"/>
            <a:ext cx="4864546" cy="47939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0"/>
          <p:cNvSpPr txBox="1">
            <a:spLocks noGrp="1"/>
          </p:cNvSpPr>
          <p:nvPr>
            <p:ph type="body" idx="3"/>
          </p:nvPr>
        </p:nvSpPr>
        <p:spPr>
          <a:xfrm>
            <a:off x="363538" y="1952625"/>
            <a:ext cx="6640512" cy="844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5400"/>
              <a:buNone/>
              <a:defRPr sz="5400" b="1">
                <a:solidFill>
                  <a:schemeClr val="lt1"/>
                </a:solidFill>
              </a:defRPr>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Gloss_Box_Only">
  <p:cSld name="Gloss_Box_Only">
    <p:spTree>
      <p:nvGrpSpPr>
        <p:cNvPr id="1" name="Shape 38"/>
        <p:cNvGrpSpPr/>
        <p:nvPr/>
      </p:nvGrpSpPr>
      <p:grpSpPr>
        <a:xfrm>
          <a:off x="0" y="0"/>
          <a:ext cx="0" cy="0"/>
          <a:chOff x="0" y="0"/>
          <a:chExt cx="0" cy="0"/>
        </a:xfrm>
      </p:grpSpPr>
      <p:sp>
        <p:nvSpPr>
          <p:cNvPr id="39" name="Google Shape;39;p29"/>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amp;_Chart">
  <p:cSld name="Title_&amp;_Chart">
    <p:spTree>
      <p:nvGrpSpPr>
        <p:cNvPr id="1" name="Shape 40"/>
        <p:cNvGrpSpPr/>
        <p:nvPr/>
      </p:nvGrpSpPr>
      <p:grpSpPr>
        <a:xfrm>
          <a:off x="0" y="0"/>
          <a:ext cx="0" cy="0"/>
          <a:chOff x="0" y="0"/>
          <a:chExt cx="0" cy="0"/>
        </a:xfrm>
      </p:grpSpPr>
      <p:sp>
        <p:nvSpPr>
          <p:cNvPr id="41" name="Google Shape;41;p30"/>
          <p:cNvSpPr>
            <a:spLocks noGrp="1"/>
          </p:cNvSpPr>
          <p:nvPr>
            <p:ph type="chart" idx="2"/>
          </p:nvPr>
        </p:nvSpPr>
        <p:spPr>
          <a:xfrm>
            <a:off x="534193" y="1260306"/>
            <a:ext cx="11123613" cy="46878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3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hart_Only">
  <p:cSld name="Chart_Only">
    <p:spTree>
      <p:nvGrpSpPr>
        <p:cNvPr id="1" name="Shape 43"/>
        <p:cNvGrpSpPr/>
        <p:nvPr/>
      </p:nvGrpSpPr>
      <p:grpSpPr>
        <a:xfrm>
          <a:off x="0" y="0"/>
          <a:ext cx="0" cy="0"/>
          <a:chOff x="0" y="0"/>
          <a:chExt cx="0" cy="0"/>
        </a:xfrm>
      </p:grpSpPr>
      <p:sp>
        <p:nvSpPr>
          <p:cNvPr id="44" name="Google Shape;44;p31"/>
          <p:cNvSpPr>
            <a:spLocks noGrp="1"/>
          </p:cNvSpPr>
          <p:nvPr>
            <p:ph type="chart" idx="2"/>
          </p:nvPr>
        </p:nvSpPr>
        <p:spPr>
          <a:xfrm>
            <a:off x="558800" y="461639"/>
            <a:ext cx="11123613" cy="543313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_&amp;_Numbers">
  <p:cSld name="Title_&amp;_Numbers">
    <p:spTree>
      <p:nvGrpSpPr>
        <p:cNvPr id="1" name="Shape 45"/>
        <p:cNvGrpSpPr/>
        <p:nvPr/>
      </p:nvGrpSpPr>
      <p:grpSpPr>
        <a:xfrm>
          <a:off x="0" y="0"/>
          <a:ext cx="0" cy="0"/>
          <a:chOff x="0" y="0"/>
          <a:chExt cx="0" cy="0"/>
        </a:xfrm>
      </p:grpSpPr>
      <p:sp>
        <p:nvSpPr>
          <p:cNvPr id="46" name="Google Shape;46;p32"/>
          <p:cNvSpPr>
            <a:spLocks noGrp="1"/>
          </p:cNvSpPr>
          <p:nvPr>
            <p:ph type="body" idx="1"/>
          </p:nvPr>
        </p:nvSpPr>
        <p:spPr>
          <a:xfrm>
            <a:off x="1099128" y="170715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2"/>
          <p:cNvSpPr>
            <a:spLocks noGrp="1"/>
          </p:cNvSpPr>
          <p:nvPr>
            <p:ph type="body" idx="2"/>
          </p:nvPr>
        </p:nvSpPr>
        <p:spPr>
          <a:xfrm>
            <a:off x="1082563" y="275407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a:spLocks noGrp="1"/>
          </p:cNvSpPr>
          <p:nvPr>
            <p:ph type="body" idx="3"/>
          </p:nvPr>
        </p:nvSpPr>
        <p:spPr>
          <a:xfrm>
            <a:off x="1075937" y="3860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a:spLocks noGrp="1"/>
          </p:cNvSpPr>
          <p:nvPr>
            <p:ph type="body" idx="4"/>
          </p:nvPr>
        </p:nvSpPr>
        <p:spPr>
          <a:xfrm>
            <a:off x="1089189" y="5076521"/>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a:spLocks noGrp="1"/>
          </p:cNvSpPr>
          <p:nvPr>
            <p:ph type="body" idx="5"/>
          </p:nvPr>
        </p:nvSpPr>
        <p:spPr>
          <a:xfrm>
            <a:off x="6608720" y="172040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a:spLocks noGrp="1"/>
          </p:cNvSpPr>
          <p:nvPr>
            <p:ph type="body" idx="6"/>
          </p:nvPr>
        </p:nvSpPr>
        <p:spPr>
          <a:xfrm>
            <a:off x="6592155" y="276732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a:spLocks noGrp="1"/>
          </p:cNvSpPr>
          <p:nvPr>
            <p:ph type="body" idx="7"/>
          </p:nvPr>
        </p:nvSpPr>
        <p:spPr>
          <a:xfrm>
            <a:off x="6585529" y="387388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2"/>
          <p:cNvSpPr>
            <a:spLocks noGrp="1"/>
          </p:cNvSpPr>
          <p:nvPr>
            <p:ph type="body" idx="8"/>
          </p:nvPr>
        </p:nvSpPr>
        <p:spPr>
          <a:xfrm>
            <a:off x="6598781" y="5089773"/>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2"/>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_Only">
  <p:cSld name="Numbers_Only">
    <p:spTree>
      <p:nvGrpSpPr>
        <p:cNvPr id="1" name="Shape 55"/>
        <p:cNvGrpSpPr/>
        <p:nvPr/>
      </p:nvGrpSpPr>
      <p:grpSpPr>
        <a:xfrm>
          <a:off x="0" y="0"/>
          <a:ext cx="0" cy="0"/>
          <a:chOff x="0" y="0"/>
          <a:chExt cx="0" cy="0"/>
        </a:xfrm>
      </p:grpSpPr>
      <p:sp>
        <p:nvSpPr>
          <p:cNvPr id="56" name="Google Shape;56;p33"/>
          <p:cNvSpPr>
            <a:spLocks noGrp="1"/>
          </p:cNvSpPr>
          <p:nvPr>
            <p:ph type="body" idx="1"/>
          </p:nvPr>
        </p:nvSpPr>
        <p:spPr>
          <a:xfrm>
            <a:off x="1099128" y="124001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3"/>
          <p:cNvSpPr>
            <a:spLocks noGrp="1"/>
          </p:cNvSpPr>
          <p:nvPr>
            <p:ph type="body" idx="2"/>
          </p:nvPr>
        </p:nvSpPr>
        <p:spPr>
          <a:xfrm>
            <a:off x="1082563" y="228693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3"/>
          <p:cNvSpPr>
            <a:spLocks noGrp="1"/>
          </p:cNvSpPr>
          <p:nvPr>
            <p:ph type="body" idx="3"/>
          </p:nvPr>
        </p:nvSpPr>
        <p:spPr>
          <a:xfrm>
            <a:off x="1075937" y="3393495"/>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3"/>
          <p:cNvSpPr>
            <a:spLocks noGrp="1"/>
          </p:cNvSpPr>
          <p:nvPr>
            <p:ph type="body" idx="4"/>
          </p:nvPr>
        </p:nvSpPr>
        <p:spPr>
          <a:xfrm>
            <a:off x="1089189" y="4609382"/>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3"/>
          <p:cNvSpPr>
            <a:spLocks noGrp="1"/>
          </p:cNvSpPr>
          <p:nvPr>
            <p:ph type="body" idx="5"/>
          </p:nvPr>
        </p:nvSpPr>
        <p:spPr>
          <a:xfrm>
            <a:off x="6608720" y="125326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3"/>
          <p:cNvSpPr>
            <a:spLocks noGrp="1"/>
          </p:cNvSpPr>
          <p:nvPr>
            <p:ph type="body" idx="6"/>
          </p:nvPr>
        </p:nvSpPr>
        <p:spPr>
          <a:xfrm>
            <a:off x="6592155" y="2300190"/>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3"/>
          <p:cNvSpPr>
            <a:spLocks noGrp="1"/>
          </p:cNvSpPr>
          <p:nvPr>
            <p:ph type="body" idx="7"/>
          </p:nvPr>
        </p:nvSpPr>
        <p:spPr>
          <a:xfrm>
            <a:off x="6585529" y="340674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3"/>
          <p:cNvSpPr>
            <a:spLocks noGrp="1"/>
          </p:cNvSpPr>
          <p:nvPr>
            <p:ph type="body" idx="8"/>
          </p:nvPr>
        </p:nvSpPr>
        <p:spPr>
          <a:xfrm>
            <a:off x="6598781" y="4622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amp;_Text Box">
  <p:cSld name="Title_&amp;_Text Box">
    <p:spTree>
      <p:nvGrpSpPr>
        <p:cNvPr id="1" name="Shape 19"/>
        <p:cNvGrpSpPr/>
        <p:nvPr/>
      </p:nvGrpSpPr>
      <p:grpSpPr>
        <a:xfrm>
          <a:off x="0" y="0"/>
          <a:ext cx="0" cy="0"/>
          <a:chOff x="0" y="0"/>
          <a:chExt cx="0" cy="0"/>
        </a:xfrm>
      </p:grpSpPr>
      <p:sp>
        <p:nvSpPr>
          <p:cNvPr id="20" name="Google Shape;20;p21"/>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1"/>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_Slide" type="blank">
  <p:cSld name="BLANK">
    <p:spTree>
      <p:nvGrpSpPr>
        <p:cNvPr id="1" name="Shape 2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_Box_Only">
  <p:cSld name="Text_Box_Only">
    <p:spTree>
      <p:nvGrpSpPr>
        <p:cNvPr id="1" name="Shape 23"/>
        <p:cNvGrpSpPr/>
        <p:nvPr/>
      </p:nvGrpSpPr>
      <p:grpSpPr>
        <a:xfrm>
          <a:off x="0" y="0"/>
          <a:ext cx="0" cy="0"/>
          <a:chOff x="0" y="0"/>
          <a:chExt cx="0" cy="0"/>
        </a:xfrm>
      </p:grpSpPr>
      <p:sp>
        <p:nvSpPr>
          <p:cNvPr id="24" name="Google Shape;24;p23"/>
          <p:cNvSpPr txBox="1">
            <a:spLocks noGrp="1"/>
          </p:cNvSpPr>
          <p:nvPr>
            <p:ph type="body" idx="1"/>
          </p:nvPr>
        </p:nvSpPr>
        <p:spPr>
          <a:xfrm>
            <a:off x="266531" y="212956"/>
            <a:ext cx="11691690" cy="60191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lvl1pPr>
            <a:lvl2pPr marL="914400" lvl="1" indent="-228600" algn="l">
              <a:lnSpc>
                <a:spcPct val="90000"/>
              </a:lnSpc>
              <a:spcBef>
                <a:spcPts val="500"/>
              </a:spcBef>
              <a:spcAft>
                <a:spcPts val="0"/>
              </a:spcAft>
              <a:buClr>
                <a:srgbClr val="525050"/>
              </a:buClr>
              <a:buSzPts val="2200"/>
              <a:buNone/>
              <a:defRPr sz="2200"/>
            </a:lvl2pPr>
            <a:lvl3pPr marL="1371600" lvl="2" indent="-228600" algn="l">
              <a:lnSpc>
                <a:spcPct val="90000"/>
              </a:lnSpc>
              <a:spcBef>
                <a:spcPts val="500"/>
              </a:spcBef>
              <a:spcAft>
                <a:spcPts val="0"/>
              </a:spcAft>
              <a:buClr>
                <a:srgbClr val="525050"/>
              </a:buClr>
              <a:buSzPts val="20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_&amp;_Table">
  <p:cSld name="Title_&amp;_Table">
    <p:spTree>
      <p:nvGrpSpPr>
        <p:cNvPr id="1" name="Shape 25"/>
        <p:cNvGrpSpPr/>
        <p:nvPr/>
      </p:nvGrpSpPr>
      <p:grpSpPr>
        <a:xfrm>
          <a:off x="0" y="0"/>
          <a:ext cx="0" cy="0"/>
          <a:chOff x="0" y="0"/>
          <a:chExt cx="0" cy="0"/>
        </a:xfrm>
      </p:grpSpPr>
      <p:sp>
        <p:nvSpPr>
          <p:cNvPr id="26" name="Google Shape;26;p24"/>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_Only">
  <p:cSld name="Table_Only">
    <p:spTree>
      <p:nvGrpSpPr>
        <p:cNvPr id="1" name="Shape 27"/>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_&amp;_Callout">
  <p:cSld name="Title_&amp;_Callout">
    <p:spTree>
      <p:nvGrpSpPr>
        <p:cNvPr id="1" name="Shape 28"/>
        <p:cNvGrpSpPr/>
        <p:nvPr/>
      </p:nvGrpSpPr>
      <p:grpSpPr>
        <a:xfrm>
          <a:off x="0" y="0"/>
          <a:ext cx="0" cy="0"/>
          <a:chOff x="0" y="0"/>
          <a:chExt cx="0" cy="0"/>
        </a:xfrm>
      </p:grpSpPr>
      <p:sp>
        <p:nvSpPr>
          <p:cNvPr id="29" name="Google Shape;29;p26"/>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6"/>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llout_Only">
  <p:cSld name="Callout_Only">
    <p:spTree>
      <p:nvGrpSpPr>
        <p:cNvPr id="1" name="Shape 32"/>
        <p:cNvGrpSpPr/>
        <p:nvPr/>
      </p:nvGrpSpPr>
      <p:grpSpPr>
        <a:xfrm>
          <a:off x="0" y="0"/>
          <a:ext cx="0" cy="0"/>
          <a:chOff x="0" y="0"/>
          <a:chExt cx="0" cy="0"/>
        </a:xfrm>
      </p:grpSpPr>
      <p:sp>
        <p:nvSpPr>
          <p:cNvPr id="33" name="Google Shape;33;p27"/>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7"/>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_&amp;_Gloss_Box">
  <p:cSld name="Title_&amp;_Gloss_Box">
    <p:spTree>
      <p:nvGrpSpPr>
        <p:cNvPr id="1" name="Shape 35"/>
        <p:cNvGrpSpPr/>
        <p:nvPr/>
      </p:nvGrpSpPr>
      <p:grpSpPr>
        <a:xfrm>
          <a:off x="0" y="0"/>
          <a:ext cx="0" cy="0"/>
          <a:chOff x="0" y="0"/>
          <a:chExt cx="0" cy="0"/>
        </a:xfrm>
      </p:grpSpPr>
      <p:sp>
        <p:nvSpPr>
          <p:cNvPr id="36" name="Google Shape;36;p28"/>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25050"/>
              </a:buClr>
              <a:buSzPts val="3200"/>
              <a:buFont typeface="Century Gothic"/>
              <a:buNone/>
              <a:defRPr sz="3200" b="1" i="0" u="none" strike="noStrike" cap="none">
                <a:solidFill>
                  <a:srgbClr val="525050"/>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jp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9.jp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image" Target="../media/image6.png"/><Relationship Id="rId9"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png"/><Relationship Id="rId10" Type="http://schemas.openxmlformats.org/officeDocument/2006/relationships/image" Target="../media/image23.gif"/><Relationship Id="rId4" Type="http://schemas.openxmlformats.org/officeDocument/2006/relationships/image" Target="../media/image17.png"/><Relationship Id="rId9" Type="http://schemas.openxmlformats.org/officeDocument/2006/relationships/image" Target="../media/image22.gif"/></Relationships>
</file>

<file path=ppt/slides/_rels/slide5.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png"/><Relationship Id="rId10" Type="http://schemas.openxmlformats.org/officeDocument/2006/relationships/image" Target="../media/image23.gif"/><Relationship Id="rId4" Type="http://schemas.openxmlformats.org/officeDocument/2006/relationships/image" Target="../media/image24.png"/><Relationship Id="rId9" Type="http://schemas.openxmlformats.org/officeDocument/2006/relationships/image" Target="../media/image22.gi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10.pn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
          <p:cNvSpPr txBox="1">
            <a:spLocks noGrp="1"/>
          </p:cNvSpPr>
          <p:nvPr>
            <p:ph type="body" idx="1"/>
          </p:nvPr>
        </p:nvSpPr>
        <p:spPr>
          <a:xfrm>
            <a:off x="0" y="5265477"/>
            <a:ext cx="4642338" cy="1154112"/>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20000"/>
              </a:lnSpc>
              <a:spcBef>
                <a:spcPts val="0"/>
              </a:spcBef>
              <a:spcAft>
                <a:spcPts val="0"/>
              </a:spcAft>
              <a:buClr>
                <a:srgbClr val="525050"/>
              </a:buClr>
              <a:buSzPct val="100000"/>
              <a:buNone/>
            </a:pPr>
            <a:r>
              <a:rPr lang="en-GB" sz="7200" dirty="0">
                <a:solidFill>
                  <a:srgbClr val="525050"/>
                </a:solidFill>
              </a:rPr>
              <a:t>Charlotte Moss/ </a:t>
            </a:r>
            <a:r>
              <a:rPr lang="en-GB" sz="7200" b="0" i="0" u="none" strike="noStrike" dirty="0">
                <a:solidFill>
                  <a:srgbClr val="525050"/>
                </a:solidFill>
                <a:latin typeface="Century Gothic"/>
                <a:ea typeface="Century Gothic"/>
                <a:cs typeface="Century Gothic"/>
                <a:sym typeface="Century Gothic"/>
              </a:rPr>
              <a:t>Hilary Potter/ Rachel Hawkes</a:t>
            </a:r>
            <a:endParaRPr dirty="0"/>
          </a:p>
          <a:p>
            <a:pPr marL="0" lvl="0" indent="0" algn="l" rtl="0">
              <a:lnSpc>
                <a:spcPct val="120000"/>
              </a:lnSpc>
              <a:spcBef>
                <a:spcPts val="0"/>
              </a:spcBef>
              <a:spcAft>
                <a:spcPts val="0"/>
              </a:spcAft>
              <a:buClr>
                <a:schemeClr val="lt1"/>
              </a:buClr>
              <a:buSzPct val="100000"/>
              <a:buNone/>
            </a:pPr>
            <a:r>
              <a:rPr lang="en-GB" sz="7200" b="0" dirty="0"/>
              <a:t>Artwork: Steve Clarke</a:t>
            </a:r>
            <a:endParaRPr dirty="0"/>
          </a:p>
          <a:p>
            <a:pPr marL="0" lvl="0" indent="0" algn="l" rtl="0">
              <a:lnSpc>
                <a:spcPct val="120000"/>
              </a:lnSpc>
              <a:spcBef>
                <a:spcPts val="0"/>
              </a:spcBef>
              <a:spcAft>
                <a:spcPts val="0"/>
              </a:spcAft>
              <a:buClr>
                <a:schemeClr val="lt1"/>
              </a:buClr>
              <a:buSzPct val="100000"/>
              <a:buNone/>
            </a:pPr>
            <a:endParaRPr sz="7200" b="0" dirty="0"/>
          </a:p>
          <a:p>
            <a:pPr marL="0" lvl="0" indent="0" algn="l" rtl="0">
              <a:lnSpc>
                <a:spcPct val="120000"/>
              </a:lnSpc>
              <a:spcBef>
                <a:spcPts val="0"/>
              </a:spcBef>
              <a:spcAft>
                <a:spcPts val="0"/>
              </a:spcAft>
              <a:buClr>
                <a:schemeClr val="lt1"/>
              </a:buClr>
              <a:buSzPct val="100000"/>
              <a:buNone/>
            </a:pPr>
            <a:r>
              <a:rPr lang="en-GB" sz="7200" b="0" dirty="0"/>
              <a:t>Date updated</a:t>
            </a:r>
            <a:r>
              <a:rPr lang="en-GB" sz="7200" b="0"/>
              <a:t>: </a:t>
            </a:r>
            <a:r>
              <a:rPr lang="en-GB" sz="7200"/>
              <a:t>15</a:t>
            </a:r>
            <a:r>
              <a:rPr lang="en-GB" sz="7200" b="0"/>
              <a:t>/2/23</a:t>
            </a:r>
            <a:endParaRPr dirty="0"/>
          </a:p>
          <a:p>
            <a:pPr marL="0" lvl="0" indent="0" algn="l" rtl="0">
              <a:lnSpc>
                <a:spcPct val="90000"/>
              </a:lnSpc>
              <a:spcBef>
                <a:spcPts val="1000"/>
              </a:spcBef>
              <a:spcAft>
                <a:spcPts val="0"/>
              </a:spcAft>
              <a:buClr>
                <a:schemeClr val="lt1"/>
              </a:buClr>
              <a:buSzPct val="100000"/>
              <a:buNone/>
            </a:pPr>
            <a:br>
              <a:rPr lang="en-GB" dirty="0"/>
            </a:br>
            <a:endParaRPr dirty="0"/>
          </a:p>
        </p:txBody>
      </p:sp>
      <p:sp>
        <p:nvSpPr>
          <p:cNvPr id="70" name="Google Shape;70;p1"/>
          <p:cNvSpPr txBox="1">
            <a:spLocks noGrp="1"/>
          </p:cNvSpPr>
          <p:nvPr>
            <p:ph type="body" idx="2"/>
          </p:nvPr>
        </p:nvSpPr>
        <p:spPr>
          <a:xfrm>
            <a:off x="363538" y="2796466"/>
            <a:ext cx="4923570"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GB"/>
              <a:t>Y10 Term 1.1 Week 5 Lesson 1</a:t>
            </a:r>
            <a:endParaRPr/>
          </a:p>
        </p:txBody>
      </p:sp>
      <p:sp>
        <p:nvSpPr>
          <p:cNvPr id="71" name="Google Shape;71;p1"/>
          <p:cNvSpPr txBox="1">
            <a:spLocks noGrp="1"/>
          </p:cNvSpPr>
          <p:nvPr>
            <p:ph type="body" idx="3"/>
          </p:nvPr>
        </p:nvSpPr>
        <p:spPr>
          <a:xfrm>
            <a:off x="363538" y="1952625"/>
            <a:ext cx="7661110" cy="8445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D3C3C"/>
              </a:buClr>
              <a:buSzPts val="4950"/>
              <a:buNone/>
            </a:pPr>
            <a:r>
              <a:rPr lang="en-GB" sz="4950" b="1" i="0" u="none" strike="noStrike">
                <a:solidFill>
                  <a:srgbClr val="3D3C3C"/>
                </a:solidFill>
                <a:latin typeface="Century Gothic"/>
                <a:ea typeface="Century Gothic"/>
                <a:cs typeface="Century Gothic"/>
                <a:sym typeface="Century Gothic"/>
              </a:rPr>
              <a:t>Identität: falsche Ideen </a:t>
            </a:r>
            <a:endParaRPr sz="49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10"/>
          <p:cNvSpPr txBox="1">
            <a:spLocks noGrp="1"/>
          </p:cNvSpPr>
          <p:nvPr>
            <p:ph type="title"/>
          </p:nvPr>
        </p:nvSpPr>
        <p:spPr>
          <a:xfrm>
            <a:off x="0" y="202406"/>
            <a:ext cx="4817327"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[1/2]</a:t>
            </a:r>
            <a:endParaRPr/>
          </a:p>
        </p:txBody>
      </p:sp>
      <p:sp>
        <p:nvSpPr>
          <p:cNvPr id="457" name="Google Shape;457;p10"/>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rgbClr val="525050"/>
              </a:buClr>
              <a:buSzPct val="100000"/>
              <a:buNone/>
            </a:pPr>
            <a:r>
              <a:rPr lang="en-GB" sz="2600" i="1"/>
              <a:t>Miss Germany </a:t>
            </a:r>
            <a:r>
              <a:rPr lang="en-GB" sz="2600"/>
              <a:t>ist ein Wettbewerb, der _______ ________aussucht, der besonders schön ist. Stimmt das? Heute nicht mehr. Jetzt sucht man jemanden, der wichtige Ideen hat, und _____ daran arbeitet. Jetzt sucht man Frauen, die Anderen helfen. </a:t>
            </a:r>
            <a:endParaRPr sz="2600"/>
          </a:p>
          <a:p>
            <a:pPr marL="0" lvl="0" indent="0" algn="l" rtl="0">
              <a:lnSpc>
                <a:spcPct val="150000"/>
              </a:lnSpc>
              <a:spcBef>
                <a:spcPts val="1800"/>
              </a:spcBef>
              <a:spcAft>
                <a:spcPts val="0"/>
              </a:spcAft>
              <a:buClr>
                <a:srgbClr val="525050"/>
              </a:buClr>
              <a:buSzPct val="100000"/>
              <a:buNone/>
            </a:pPr>
            <a:r>
              <a:rPr lang="en-GB" sz="2600"/>
              <a:t>Zum Beispiel wollte eine Finalistin die Kinder von Migranten unterstützen. Es gab auch jemanden, der in der Black Lives Matter Bewegung aktiv war.  Diversität ist auch wichtiger geworden. Also gab es einige ____________ __________ und eine Transfrau, die Finalistinnen waren.</a:t>
            </a:r>
            <a:endParaRPr sz="2600"/>
          </a:p>
          <a:p>
            <a:pPr marL="0" lvl="0" indent="0" algn="l" rtl="0">
              <a:lnSpc>
                <a:spcPct val="150000"/>
              </a:lnSpc>
              <a:spcBef>
                <a:spcPts val="1800"/>
              </a:spcBef>
              <a:spcAft>
                <a:spcPts val="0"/>
              </a:spcAft>
              <a:buClr>
                <a:srgbClr val="525050"/>
              </a:buClr>
              <a:buSzPct val="100000"/>
              <a:buNone/>
            </a:pPr>
            <a:r>
              <a:rPr lang="en-GB" sz="2600"/>
              <a:t>  </a:t>
            </a:r>
            <a:endParaRPr/>
          </a:p>
          <a:p>
            <a:pPr marL="0" lvl="0" indent="0" algn="l" rtl="0">
              <a:lnSpc>
                <a:spcPct val="90000"/>
              </a:lnSpc>
              <a:spcBef>
                <a:spcPts val="1800"/>
              </a:spcBef>
              <a:spcAft>
                <a:spcPts val="0"/>
              </a:spcAft>
              <a:buClr>
                <a:srgbClr val="525050"/>
              </a:buClr>
              <a:buSzPct val="100000"/>
              <a:buNone/>
            </a:pPr>
            <a:endParaRPr sz="1800">
              <a:latin typeface="Calibri"/>
              <a:ea typeface="Calibri"/>
              <a:cs typeface="Calibri"/>
              <a:sym typeface="Calibri"/>
            </a:endParaRPr>
          </a:p>
          <a:p>
            <a:pPr marL="0" lvl="0" indent="0" algn="l" rtl="0">
              <a:lnSpc>
                <a:spcPct val="90000"/>
              </a:lnSpc>
              <a:spcBef>
                <a:spcPts val="1800"/>
              </a:spcBef>
              <a:spcAft>
                <a:spcPts val="0"/>
              </a:spcAft>
              <a:buClr>
                <a:srgbClr val="525050"/>
              </a:buClr>
              <a:buSzPct val="100000"/>
              <a:buNone/>
            </a:pPr>
            <a:endParaRPr/>
          </a:p>
        </p:txBody>
      </p:sp>
      <p:graphicFrame>
        <p:nvGraphicFramePr>
          <p:cNvPr id="458" name="Google Shape;458;p10"/>
          <p:cNvGraphicFramePr/>
          <p:nvPr/>
        </p:nvGraphicFramePr>
        <p:xfrm>
          <a:off x="948649" y="5408341"/>
          <a:ext cx="9952950" cy="494425"/>
        </p:xfrm>
        <a:graphic>
          <a:graphicData uri="http://schemas.openxmlformats.org/drawingml/2006/table">
            <a:tbl>
              <a:tblPr firstRow="1" firstCol="1" bandRow="1">
                <a:noFill/>
                <a:tableStyleId>{91D9EE2E-77D0-4575-AE64-0610849E990C}</a:tableStyleId>
              </a:tblPr>
              <a:tblGrid>
                <a:gridCol w="9952950">
                  <a:extLst>
                    <a:ext uri="{9D8B030D-6E8A-4147-A177-3AD203B41FA5}">
                      <a16:colId xmlns:a16="http://schemas.microsoft.com/office/drawing/2014/main" val="20000"/>
                    </a:ext>
                  </a:extLst>
                </a:gridCol>
              </a:tblGrid>
              <a:tr h="494425">
                <a:tc>
                  <a:txBody>
                    <a:bodyPr/>
                    <a:lstStyle/>
                    <a:p>
                      <a:pPr marL="0" marR="0" lvl="0" indent="0" algn="ctr" rtl="0">
                        <a:lnSpc>
                          <a:spcPct val="107000"/>
                        </a:lnSpc>
                        <a:spcBef>
                          <a:spcPts val="0"/>
                        </a:spcBef>
                        <a:spcAft>
                          <a:spcPts val="0"/>
                        </a:spcAft>
                        <a:buNone/>
                      </a:pPr>
                      <a:r>
                        <a:rPr lang="en-GB" sz="2400" u="none" strike="noStrike" cap="none"/>
                        <a:t>hart              Frauen            jemanden         immer        schwarze       </a:t>
                      </a:r>
                      <a:endParaRPr sz="2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bl>
          </a:graphicData>
        </a:graphic>
      </p:graphicFrame>
      <p:sp>
        <p:nvSpPr>
          <p:cNvPr id="459" name="Google Shape;459;p10"/>
          <p:cNvSpPr/>
          <p:nvPr/>
        </p:nvSpPr>
        <p:spPr>
          <a:xfrm>
            <a:off x="11148194" y="125397"/>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460" name="Google Shape;460;p10"/>
          <p:cNvSpPr txBox="1"/>
          <p:nvPr/>
        </p:nvSpPr>
        <p:spPr>
          <a:xfrm>
            <a:off x="4982736" y="310564"/>
            <a:ext cx="4137101"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der Wettbewerb – competition </a:t>
            </a:r>
            <a:endParaRPr/>
          </a:p>
        </p:txBody>
      </p:sp>
      <p:sp>
        <p:nvSpPr>
          <p:cNvPr id="461" name="Google Shape;461;p10"/>
          <p:cNvSpPr txBox="1"/>
          <p:nvPr/>
        </p:nvSpPr>
        <p:spPr>
          <a:xfrm>
            <a:off x="6096000" y="1148576"/>
            <a:ext cx="106308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immer</a:t>
            </a:r>
            <a:endParaRPr sz="2000" b="1">
              <a:solidFill>
                <a:srgbClr val="C00000"/>
              </a:solidFill>
              <a:latin typeface="Century Gothic"/>
              <a:ea typeface="Century Gothic"/>
              <a:cs typeface="Century Gothic"/>
              <a:sym typeface="Century Gothic"/>
            </a:endParaRPr>
          </a:p>
        </p:txBody>
      </p:sp>
      <p:sp>
        <p:nvSpPr>
          <p:cNvPr id="462" name="Google Shape;462;p10"/>
          <p:cNvSpPr txBox="1"/>
          <p:nvPr/>
        </p:nvSpPr>
        <p:spPr>
          <a:xfrm>
            <a:off x="7051287" y="1148576"/>
            <a:ext cx="155745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jemanden</a:t>
            </a:r>
            <a:endParaRPr sz="2000" b="1">
              <a:solidFill>
                <a:srgbClr val="C00000"/>
              </a:solidFill>
              <a:latin typeface="Century Gothic"/>
              <a:ea typeface="Century Gothic"/>
              <a:cs typeface="Century Gothic"/>
              <a:sym typeface="Century Gothic"/>
            </a:endParaRPr>
          </a:p>
        </p:txBody>
      </p:sp>
      <p:sp>
        <p:nvSpPr>
          <p:cNvPr id="463" name="Google Shape;463;p10"/>
          <p:cNvSpPr txBox="1"/>
          <p:nvPr/>
        </p:nvSpPr>
        <p:spPr>
          <a:xfrm>
            <a:off x="6214947" y="2085979"/>
            <a:ext cx="106308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hart</a:t>
            </a:r>
            <a:endParaRPr/>
          </a:p>
        </p:txBody>
      </p:sp>
      <p:sp>
        <p:nvSpPr>
          <p:cNvPr id="464" name="Google Shape;464;p10"/>
          <p:cNvSpPr txBox="1"/>
          <p:nvPr/>
        </p:nvSpPr>
        <p:spPr>
          <a:xfrm>
            <a:off x="9883112" y="4189142"/>
            <a:ext cx="173645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schwarze</a:t>
            </a:r>
            <a:endParaRPr sz="2000" b="1">
              <a:solidFill>
                <a:srgbClr val="C00000"/>
              </a:solidFill>
              <a:latin typeface="Century Gothic"/>
              <a:ea typeface="Century Gothic"/>
              <a:cs typeface="Century Gothic"/>
              <a:sym typeface="Century Gothic"/>
            </a:endParaRPr>
          </a:p>
        </p:txBody>
      </p:sp>
      <p:sp>
        <p:nvSpPr>
          <p:cNvPr id="465" name="Google Shape;465;p10"/>
          <p:cNvSpPr txBox="1"/>
          <p:nvPr/>
        </p:nvSpPr>
        <p:spPr>
          <a:xfrm>
            <a:off x="696950" y="4706137"/>
            <a:ext cx="106308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Frauen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1"/>
          <p:cNvSpPr txBox="1">
            <a:spLocks noGrp="1"/>
          </p:cNvSpPr>
          <p:nvPr>
            <p:ph type="title"/>
          </p:nvPr>
        </p:nvSpPr>
        <p:spPr>
          <a:xfrm>
            <a:off x="0" y="148571"/>
            <a:ext cx="4795024"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[2/2]</a:t>
            </a:r>
            <a:endParaRPr/>
          </a:p>
        </p:txBody>
      </p:sp>
      <p:sp>
        <p:nvSpPr>
          <p:cNvPr id="472" name="Google Shape;472;p11"/>
          <p:cNvSpPr txBox="1">
            <a:spLocks noGrp="1"/>
          </p:cNvSpPr>
          <p:nvPr>
            <p:ph type="body" idx="1"/>
          </p:nvPr>
        </p:nvSpPr>
        <p:spPr>
          <a:xfrm>
            <a:off x="369819" y="1005097"/>
            <a:ext cx="10320957" cy="1289640"/>
          </a:xfrm>
          <a:prstGeom prst="rect">
            <a:avLst/>
          </a:prstGeom>
          <a:noFill/>
          <a:ln>
            <a:noFill/>
          </a:ln>
        </p:spPr>
        <p:txBody>
          <a:bodyPr spcFirstLastPara="1" wrap="square" lIns="91425" tIns="45700" rIns="91425" bIns="45700" anchor="t" anchorCtr="0">
            <a:normAutofit/>
          </a:bodyPr>
          <a:lstStyle/>
          <a:p>
            <a:pPr marL="0" lvl="0" indent="0" algn="l" rtl="0">
              <a:lnSpc>
                <a:spcPct val="107000"/>
              </a:lnSpc>
              <a:spcBef>
                <a:spcPts val="0"/>
              </a:spcBef>
              <a:spcAft>
                <a:spcPts val="0"/>
              </a:spcAft>
              <a:buClr>
                <a:srgbClr val="525050"/>
              </a:buClr>
              <a:buSzPts val="2400"/>
              <a:buNone/>
            </a:pPr>
            <a:r>
              <a:rPr lang="en-GB" sz="2400"/>
              <a:t>_____________ hat Domitila Barros den Preis bekommen. Sie ist in einer brasilianischen Favela aufgewachsen. Ihre Ideen wachsen aus ihrer eigenen _______________. </a:t>
            </a:r>
            <a:endParaRPr/>
          </a:p>
        </p:txBody>
      </p:sp>
      <p:graphicFrame>
        <p:nvGraphicFramePr>
          <p:cNvPr id="473" name="Google Shape;473;p11"/>
          <p:cNvGraphicFramePr/>
          <p:nvPr/>
        </p:nvGraphicFramePr>
        <p:xfrm>
          <a:off x="1674541" y="5696036"/>
          <a:ext cx="8842925" cy="626047"/>
        </p:xfrm>
        <a:graphic>
          <a:graphicData uri="http://schemas.openxmlformats.org/drawingml/2006/table">
            <a:tbl>
              <a:tblPr firstRow="1" firstCol="1" bandRow="1">
                <a:noFill/>
                <a:tableStyleId>{91D9EE2E-77D0-4575-AE64-0610849E990C}</a:tableStyleId>
              </a:tblPr>
              <a:tblGrid>
                <a:gridCol w="8842925">
                  <a:extLst>
                    <a:ext uri="{9D8B030D-6E8A-4147-A177-3AD203B41FA5}">
                      <a16:colId xmlns:a16="http://schemas.microsoft.com/office/drawing/2014/main" val="20000"/>
                    </a:ext>
                  </a:extLst>
                </a:gridCol>
              </a:tblGrid>
              <a:tr h="458975">
                <a:tc>
                  <a:txBody>
                    <a:bodyPr/>
                    <a:lstStyle/>
                    <a:p>
                      <a:pPr marL="0" marR="0" lvl="0" indent="0" algn="ctr" rtl="0">
                        <a:lnSpc>
                          <a:spcPct val="107000"/>
                        </a:lnSpc>
                        <a:spcBef>
                          <a:spcPts val="0"/>
                        </a:spcBef>
                        <a:spcAft>
                          <a:spcPts val="0"/>
                        </a:spcAft>
                        <a:buNone/>
                      </a:pPr>
                      <a:r>
                        <a:rPr lang="en-GB" sz="2000" u="none" strike="noStrike" cap="none">
                          <a:latin typeface="Century Gothic"/>
                          <a:ea typeface="Century Gothic"/>
                          <a:cs typeface="Century Gothic"/>
                          <a:sym typeface="Century Gothic"/>
                        </a:rPr>
                        <a:t>wahrscheinlich        geschafft     verändert      negativ       diesmal </a:t>
                      </a:r>
                      <a:br>
                        <a:rPr lang="en-GB" sz="2000" u="none" strike="noStrike" cap="none">
                          <a:latin typeface="Century Gothic"/>
                          <a:ea typeface="Century Gothic"/>
                          <a:cs typeface="Century Gothic"/>
                          <a:sym typeface="Century Gothic"/>
                        </a:rPr>
                      </a:br>
                      <a:r>
                        <a:rPr lang="en-GB" sz="2000" u="none" strike="noStrike" cap="none">
                          <a:latin typeface="Century Gothic"/>
                          <a:ea typeface="Century Gothic"/>
                          <a:cs typeface="Century Gothic"/>
                          <a:sym typeface="Century Gothic"/>
                        </a:rPr>
                        <a:t>Möglichkeiten      niemand     bekommen      Erfahrung  </a:t>
                      </a:r>
                      <a:endParaRPr sz="2000" u="none" strike="noStrike" cap="none">
                        <a:latin typeface="Century Gothic"/>
                        <a:ea typeface="Century Gothic"/>
                        <a:cs typeface="Century Gothic"/>
                        <a:sym typeface="Century Gothic"/>
                      </a:endParaRPr>
                    </a:p>
                  </a:txBody>
                  <a:tcPr marL="68575" marR="68575" marT="0" marB="0"/>
                </a:tc>
                <a:extLst>
                  <a:ext uri="{0D108BD9-81ED-4DB2-BD59-A6C34878D82A}">
                    <a16:rowId xmlns:a16="http://schemas.microsoft.com/office/drawing/2014/main" val="10000"/>
                  </a:ext>
                </a:extLst>
              </a:tr>
            </a:tbl>
          </a:graphicData>
        </a:graphic>
      </p:graphicFrame>
      <p:sp>
        <p:nvSpPr>
          <p:cNvPr id="474" name="Google Shape;474;p11"/>
          <p:cNvSpPr/>
          <p:nvPr/>
        </p:nvSpPr>
        <p:spPr>
          <a:xfrm>
            <a:off x="4954611" y="148571"/>
            <a:ext cx="4427580" cy="728983"/>
          </a:xfrm>
          <a:prstGeom prst="wedgeRoundRectCallout">
            <a:avLst>
              <a:gd name="adj1" fmla="val -32224"/>
              <a:gd name="adj2" fmla="val 6490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A Favella is a shantytown on the outskirts of a Brazilian city.</a:t>
            </a:r>
            <a:endParaRPr sz="2000">
              <a:solidFill>
                <a:schemeClr val="lt1"/>
              </a:solidFill>
              <a:latin typeface="Century Gothic"/>
              <a:ea typeface="Century Gothic"/>
              <a:cs typeface="Century Gothic"/>
              <a:sym typeface="Century Gothic"/>
            </a:endParaRPr>
          </a:p>
        </p:txBody>
      </p:sp>
      <p:sp>
        <p:nvSpPr>
          <p:cNvPr id="475" name="Google Shape;475;p11"/>
          <p:cNvSpPr txBox="1"/>
          <p:nvPr/>
        </p:nvSpPr>
        <p:spPr>
          <a:xfrm>
            <a:off x="3554050" y="6426225"/>
            <a:ext cx="8562226"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brasilianischen – brazilian / Brasilien – Brazil |die Menschen - people</a:t>
            </a:r>
            <a:endParaRPr/>
          </a:p>
        </p:txBody>
      </p:sp>
      <p:sp>
        <p:nvSpPr>
          <p:cNvPr id="476" name="Google Shape;476;p11"/>
          <p:cNvSpPr/>
          <p:nvPr/>
        </p:nvSpPr>
        <p:spPr>
          <a:xfrm>
            <a:off x="11140069" y="97455"/>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477" name="Google Shape;477;p11" descr="A picture containing person, outdoor&#10;&#10;Description automatically generated"/>
          <p:cNvPicPr preferRelativeResize="0"/>
          <p:nvPr/>
        </p:nvPicPr>
        <p:blipFill rotWithShape="1">
          <a:blip r:embed="rId4">
            <a:alphaModFix/>
          </a:blip>
          <a:srcRect/>
          <a:stretch/>
        </p:blipFill>
        <p:spPr>
          <a:xfrm>
            <a:off x="10668052" y="576437"/>
            <a:ext cx="1414771" cy="2122157"/>
          </a:xfrm>
          <a:prstGeom prst="rect">
            <a:avLst/>
          </a:prstGeom>
          <a:noFill/>
          <a:ln>
            <a:noFill/>
          </a:ln>
        </p:spPr>
      </p:pic>
      <p:sp>
        <p:nvSpPr>
          <p:cNvPr id="478" name="Google Shape;478;p11"/>
          <p:cNvSpPr txBox="1"/>
          <p:nvPr/>
        </p:nvSpPr>
        <p:spPr>
          <a:xfrm>
            <a:off x="369819" y="2274980"/>
            <a:ext cx="11713004" cy="34540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Domitila ist jemand, der viel für die Umwelt und für Menschenrechte macht. Laut der Miss Germany Webseite  hat sie für ihre Arbeit an einem Straßenkinderprojekt einen </a:t>
            </a:r>
            <a:r>
              <a:rPr lang="en-GB" sz="2400" b="0" i="1" u="none" strike="noStrike" cap="none">
                <a:solidFill>
                  <a:srgbClr val="525050"/>
                </a:solidFill>
                <a:latin typeface="Century Gothic"/>
                <a:ea typeface="Century Gothic"/>
                <a:cs typeface="Century Gothic"/>
                <a:sym typeface="Century Gothic"/>
              </a:rPr>
              <a:t>Millenium Dreamer Award </a:t>
            </a:r>
            <a:r>
              <a:rPr lang="en-GB" sz="2400" b="0" i="0" u="none" strike="noStrike" cap="none">
                <a:solidFill>
                  <a:srgbClr val="525050"/>
                </a:solidFill>
                <a:latin typeface="Century Gothic"/>
                <a:ea typeface="Century Gothic"/>
                <a:cs typeface="Century Gothic"/>
                <a:sym typeface="Century Gothic"/>
              </a:rPr>
              <a:t>_______________. 2017 hat sie mit einem eigenen Projekt Arbeitsplätze und andere _______________ für Frauen in Brasilien _______________.</a:t>
            </a:r>
            <a:endParaRPr sz="2400" b="0" i="0" u="none" strike="noStrike" cap="none">
              <a:solidFill>
                <a:srgbClr val="525050"/>
              </a:solidFill>
              <a:latin typeface="Century Gothic"/>
              <a:ea typeface="Century Gothic"/>
              <a:cs typeface="Century Gothic"/>
              <a:sym typeface="Century Gothic"/>
            </a:endParaRPr>
          </a:p>
          <a:p>
            <a:pPr marL="0" marR="0" lvl="0" indent="0" algn="l" rtl="0">
              <a:lnSpc>
                <a:spcPct val="107000"/>
              </a:lnSpc>
              <a:spcBef>
                <a:spcPts val="180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Es gibt _______________ viele Leute, die _______________ über </a:t>
            </a:r>
            <a:r>
              <a:rPr lang="en-GB" sz="2400" b="0" i="1" u="none" strike="noStrike" cap="none">
                <a:solidFill>
                  <a:srgbClr val="525050"/>
                </a:solidFill>
                <a:latin typeface="Century Gothic"/>
                <a:ea typeface="Century Gothic"/>
                <a:cs typeface="Century Gothic"/>
                <a:sym typeface="Century Gothic"/>
              </a:rPr>
              <a:t>Miss Germany </a:t>
            </a:r>
            <a:r>
              <a:rPr lang="en-GB" sz="2400" b="0" i="0" u="none" strike="noStrike" cap="none">
                <a:solidFill>
                  <a:srgbClr val="525050"/>
                </a:solidFill>
                <a:latin typeface="Century Gothic"/>
                <a:ea typeface="Century Gothic"/>
                <a:cs typeface="Century Gothic"/>
                <a:sym typeface="Century Gothic"/>
              </a:rPr>
              <a:t>denken. Aber _______________ kann sagen: </a:t>
            </a:r>
            <a:r>
              <a:rPr lang="en-GB" sz="2400" b="0" i="1" u="none" strike="noStrike" cap="none">
                <a:solidFill>
                  <a:srgbClr val="525050"/>
                </a:solidFill>
                <a:latin typeface="Century Gothic"/>
                <a:ea typeface="Century Gothic"/>
                <a:cs typeface="Century Gothic"/>
                <a:sym typeface="Century Gothic"/>
              </a:rPr>
              <a:t>Miss Germany </a:t>
            </a:r>
            <a:r>
              <a:rPr lang="en-GB" sz="2400" b="0" i="0" u="none" strike="noStrike" cap="none">
                <a:solidFill>
                  <a:srgbClr val="525050"/>
                </a:solidFill>
                <a:latin typeface="Century Gothic"/>
                <a:ea typeface="Century Gothic"/>
                <a:cs typeface="Century Gothic"/>
                <a:sym typeface="Century Gothic"/>
              </a:rPr>
              <a:t>hat sich nicht _______________! </a:t>
            </a:r>
            <a:endParaRPr/>
          </a:p>
        </p:txBody>
      </p:sp>
      <p:sp>
        <p:nvSpPr>
          <p:cNvPr id="479" name="Google Shape;479;p11"/>
          <p:cNvSpPr txBox="1"/>
          <p:nvPr/>
        </p:nvSpPr>
        <p:spPr>
          <a:xfrm>
            <a:off x="854216" y="1005097"/>
            <a:ext cx="129401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Diesmal</a:t>
            </a:r>
            <a:endParaRPr sz="2000" b="1">
              <a:solidFill>
                <a:srgbClr val="C00000"/>
              </a:solidFill>
              <a:latin typeface="Century Gothic"/>
              <a:ea typeface="Century Gothic"/>
              <a:cs typeface="Century Gothic"/>
              <a:sym typeface="Century Gothic"/>
            </a:endParaRPr>
          </a:p>
        </p:txBody>
      </p:sp>
      <p:sp>
        <p:nvSpPr>
          <p:cNvPr id="480" name="Google Shape;480;p11"/>
          <p:cNvSpPr txBox="1"/>
          <p:nvPr/>
        </p:nvSpPr>
        <p:spPr>
          <a:xfrm>
            <a:off x="2032527" y="1803073"/>
            <a:ext cx="163622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Erfahrung</a:t>
            </a:r>
            <a:endParaRPr sz="2000" b="1">
              <a:solidFill>
                <a:srgbClr val="C00000"/>
              </a:solidFill>
              <a:latin typeface="Century Gothic"/>
              <a:ea typeface="Century Gothic"/>
              <a:cs typeface="Century Gothic"/>
              <a:sym typeface="Century Gothic"/>
            </a:endParaRPr>
          </a:p>
        </p:txBody>
      </p:sp>
      <p:sp>
        <p:nvSpPr>
          <p:cNvPr id="481" name="Google Shape;481;p11"/>
          <p:cNvSpPr txBox="1"/>
          <p:nvPr/>
        </p:nvSpPr>
        <p:spPr>
          <a:xfrm>
            <a:off x="8841734" y="3049182"/>
            <a:ext cx="1666433"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bekommen</a:t>
            </a:r>
            <a:endParaRPr sz="2000" b="1">
              <a:solidFill>
                <a:srgbClr val="C00000"/>
              </a:solidFill>
              <a:latin typeface="Century Gothic"/>
              <a:ea typeface="Century Gothic"/>
              <a:cs typeface="Century Gothic"/>
              <a:sym typeface="Century Gothic"/>
            </a:endParaRPr>
          </a:p>
        </p:txBody>
      </p:sp>
      <p:sp>
        <p:nvSpPr>
          <p:cNvPr id="482" name="Google Shape;482;p11"/>
          <p:cNvSpPr txBox="1"/>
          <p:nvPr/>
        </p:nvSpPr>
        <p:spPr>
          <a:xfrm>
            <a:off x="9322309" y="3467972"/>
            <a:ext cx="205312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Möglichkeiten</a:t>
            </a:r>
            <a:endParaRPr sz="2000" b="1">
              <a:solidFill>
                <a:srgbClr val="C00000"/>
              </a:solidFill>
              <a:latin typeface="Century Gothic"/>
              <a:ea typeface="Century Gothic"/>
              <a:cs typeface="Century Gothic"/>
              <a:sym typeface="Century Gothic"/>
            </a:endParaRPr>
          </a:p>
        </p:txBody>
      </p:sp>
      <p:sp>
        <p:nvSpPr>
          <p:cNvPr id="483" name="Google Shape;483;p11"/>
          <p:cNvSpPr txBox="1"/>
          <p:nvPr/>
        </p:nvSpPr>
        <p:spPr>
          <a:xfrm>
            <a:off x="3928235" y="3859591"/>
            <a:ext cx="1602769"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geschafft</a:t>
            </a:r>
            <a:endParaRPr sz="2000" b="1">
              <a:solidFill>
                <a:srgbClr val="C00000"/>
              </a:solidFill>
              <a:latin typeface="Century Gothic"/>
              <a:ea typeface="Century Gothic"/>
              <a:cs typeface="Century Gothic"/>
              <a:sym typeface="Century Gothic"/>
            </a:endParaRPr>
          </a:p>
        </p:txBody>
      </p:sp>
      <p:sp>
        <p:nvSpPr>
          <p:cNvPr id="484" name="Google Shape;484;p11"/>
          <p:cNvSpPr txBox="1"/>
          <p:nvPr/>
        </p:nvSpPr>
        <p:spPr>
          <a:xfrm>
            <a:off x="1616926" y="4460930"/>
            <a:ext cx="2051824"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wahrscheinlich</a:t>
            </a:r>
            <a:endParaRPr sz="2000" b="1">
              <a:solidFill>
                <a:srgbClr val="C00000"/>
              </a:solidFill>
              <a:latin typeface="Century Gothic"/>
              <a:ea typeface="Century Gothic"/>
              <a:cs typeface="Century Gothic"/>
              <a:sym typeface="Century Gothic"/>
            </a:endParaRPr>
          </a:p>
        </p:txBody>
      </p:sp>
      <p:sp>
        <p:nvSpPr>
          <p:cNvPr id="485" name="Google Shape;485;p11"/>
          <p:cNvSpPr txBox="1"/>
          <p:nvPr/>
        </p:nvSpPr>
        <p:spPr>
          <a:xfrm>
            <a:off x="6548345" y="4458256"/>
            <a:ext cx="129401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negativ</a:t>
            </a:r>
            <a:endParaRPr sz="2000" b="1">
              <a:solidFill>
                <a:srgbClr val="C00000"/>
              </a:solidFill>
              <a:latin typeface="Century Gothic"/>
              <a:ea typeface="Century Gothic"/>
              <a:cs typeface="Century Gothic"/>
              <a:sym typeface="Century Gothic"/>
            </a:endParaRPr>
          </a:p>
        </p:txBody>
      </p:sp>
      <p:sp>
        <p:nvSpPr>
          <p:cNvPr id="486" name="Google Shape;486;p11"/>
          <p:cNvSpPr txBox="1"/>
          <p:nvPr/>
        </p:nvSpPr>
        <p:spPr>
          <a:xfrm>
            <a:off x="3021742" y="4877091"/>
            <a:ext cx="1294016"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niemand</a:t>
            </a:r>
            <a:endParaRPr sz="2000" b="1">
              <a:solidFill>
                <a:srgbClr val="C00000"/>
              </a:solidFill>
              <a:latin typeface="Century Gothic"/>
              <a:ea typeface="Century Gothic"/>
              <a:cs typeface="Century Gothic"/>
              <a:sym typeface="Century Gothic"/>
            </a:endParaRPr>
          </a:p>
        </p:txBody>
      </p:sp>
      <p:sp>
        <p:nvSpPr>
          <p:cNvPr id="487" name="Google Shape;487;p11"/>
          <p:cNvSpPr txBox="1"/>
          <p:nvPr/>
        </p:nvSpPr>
        <p:spPr>
          <a:xfrm>
            <a:off x="759667" y="5260028"/>
            <a:ext cx="171451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a:solidFill>
                  <a:srgbClr val="C00000"/>
                </a:solidFill>
                <a:latin typeface="Century Gothic"/>
                <a:ea typeface="Century Gothic"/>
                <a:cs typeface="Century Gothic"/>
                <a:sym typeface="Century Gothic"/>
              </a:rPr>
              <a:t>verändert</a:t>
            </a:r>
            <a:endParaRPr sz="2000" b="1">
              <a:solidFill>
                <a:srgbClr val="C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12"/>
          <p:cNvSpPr txBox="1">
            <a:spLocks noGrp="1"/>
          </p:cNvSpPr>
          <p:nvPr>
            <p:ph type="title"/>
          </p:nvPr>
        </p:nvSpPr>
        <p:spPr>
          <a:xfrm>
            <a:off x="0" y="213557"/>
            <a:ext cx="475042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[1/2]</a:t>
            </a:r>
            <a:endParaRPr/>
          </a:p>
        </p:txBody>
      </p:sp>
      <p:sp>
        <p:nvSpPr>
          <p:cNvPr id="494" name="Google Shape;494;p12"/>
          <p:cNvSpPr txBox="1">
            <a:spLocks noGrp="1"/>
          </p:cNvSpPr>
          <p:nvPr>
            <p:ph type="body" idx="1"/>
          </p:nvPr>
        </p:nvSpPr>
        <p:spPr>
          <a:xfrm>
            <a:off x="373062" y="876300"/>
            <a:ext cx="11514137" cy="51054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Clr>
                <a:srgbClr val="525050"/>
              </a:buClr>
              <a:buSzPct val="100000"/>
              <a:buNone/>
            </a:pPr>
            <a:r>
              <a:rPr lang="en-GB" i="1">
                <a:latin typeface="Century Gothic"/>
                <a:ea typeface="Century Gothic"/>
                <a:cs typeface="Century Gothic"/>
                <a:sym typeface="Century Gothic"/>
              </a:rPr>
              <a:t>Miss Germany </a:t>
            </a:r>
            <a:r>
              <a:rPr lang="en-GB">
                <a:latin typeface="Century Gothic"/>
                <a:ea typeface="Century Gothic"/>
                <a:cs typeface="Century Gothic"/>
                <a:sym typeface="Century Gothic"/>
              </a:rPr>
              <a:t>ist ein Wettbewerb, der immer jemanden aussucht, der           besonders schön und </a:t>
            </a:r>
            <a:r>
              <a:rPr lang="en-GB" sz="2400"/>
              <a:t>______</a:t>
            </a:r>
            <a:r>
              <a:rPr lang="en-GB">
                <a:latin typeface="Century Gothic"/>
                <a:ea typeface="Century Gothic"/>
                <a:cs typeface="Century Gothic"/>
                <a:sym typeface="Century Gothic"/>
              </a:rPr>
              <a:t>  ist.  Stimmt das?  Heute nicht mehr.  Jetzt sucht           man jemanden, der wichtige Ideen hat, der etwas für die </a:t>
            </a:r>
            <a:r>
              <a:rPr lang="en-GB" sz="2400"/>
              <a:t>____________</a:t>
            </a:r>
            <a:r>
              <a:rPr lang="en-GB">
                <a:latin typeface="Century Gothic"/>
                <a:ea typeface="Century Gothic"/>
                <a:cs typeface="Century Gothic"/>
                <a:sym typeface="Century Gothic"/>
              </a:rPr>
              <a:t> machen will, der die </a:t>
            </a:r>
            <a:r>
              <a:rPr lang="en-GB" sz="2400"/>
              <a:t>______________</a:t>
            </a:r>
            <a:r>
              <a:rPr lang="en-GB">
                <a:latin typeface="Century Gothic"/>
                <a:ea typeface="Century Gothic"/>
                <a:cs typeface="Century Gothic"/>
                <a:sym typeface="Century Gothic"/>
              </a:rPr>
              <a:t>  übernehmen möchte.  Jetzt sucht man Frauen, die Anderen </a:t>
            </a:r>
            <a:r>
              <a:rPr lang="en-GB" sz="2400"/>
              <a:t>_________ </a:t>
            </a:r>
            <a:r>
              <a:rPr lang="en-GB">
                <a:latin typeface="Century Gothic"/>
                <a:ea typeface="Century Gothic"/>
                <a:cs typeface="Century Gothic"/>
                <a:sym typeface="Century Gothic"/>
              </a:rPr>
              <a:t>geben. </a:t>
            </a:r>
            <a:endParaRPr>
              <a:latin typeface="Century Gothic"/>
              <a:ea typeface="Century Gothic"/>
              <a:cs typeface="Century Gothic"/>
              <a:sym typeface="Century Gothic"/>
            </a:endParaRPr>
          </a:p>
          <a:p>
            <a:pPr marL="0" lvl="0" indent="0" algn="l" rtl="0">
              <a:lnSpc>
                <a:spcPct val="150000"/>
              </a:lnSpc>
              <a:spcBef>
                <a:spcPts val="1800"/>
              </a:spcBef>
              <a:spcAft>
                <a:spcPts val="0"/>
              </a:spcAft>
              <a:buClr>
                <a:srgbClr val="525050"/>
              </a:buClr>
              <a:buSzPct val="100000"/>
              <a:buNone/>
            </a:pPr>
            <a:r>
              <a:rPr lang="en-GB">
                <a:latin typeface="Century Gothic"/>
                <a:ea typeface="Century Gothic"/>
                <a:cs typeface="Century Gothic"/>
                <a:sym typeface="Century Gothic"/>
              </a:rPr>
              <a:t>Zum Beispiel wollte eine Finalistin die </a:t>
            </a:r>
            <a:r>
              <a:rPr lang="en-GB" sz="2400"/>
              <a:t>_________ </a:t>
            </a:r>
            <a:r>
              <a:rPr lang="en-GB">
                <a:latin typeface="Century Gothic"/>
                <a:ea typeface="Century Gothic"/>
                <a:cs typeface="Century Gothic"/>
                <a:sym typeface="Century Gothic"/>
              </a:rPr>
              <a:t>von Kindern mit Migrationshintergründen verbessern, eine andere junge Frau wollte die </a:t>
            </a:r>
            <a:r>
              <a:rPr lang="en-GB" sz="2400"/>
              <a:t>____________________  </a:t>
            </a:r>
            <a:r>
              <a:rPr lang="en-GB">
                <a:latin typeface="Century Gothic"/>
                <a:ea typeface="Century Gothic"/>
                <a:cs typeface="Century Gothic"/>
                <a:sym typeface="Century Gothic"/>
              </a:rPr>
              <a:t>bei Social Media </a:t>
            </a:r>
            <a:r>
              <a:rPr lang="en-GB" sz="2400"/>
              <a:t>____________</a:t>
            </a:r>
            <a:r>
              <a:rPr lang="en-GB" sz="2400">
                <a:latin typeface="Century Gothic"/>
                <a:ea typeface="Century Gothic"/>
                <a:cs typeface="Century Gothic"/>
                <a:sym typeface="Century Gothic"/>
              </a:rPr>
              <a:t>.</a:t>
            </a:r>
            <a:r>
              <a:rPr lang="en-GB">
                <a:latin typeface="Century Gothic"/>
                <a:ea typeface="Century Gothic"/>
                <a:cs typeface="Century Gothic"/>
                <a:sym typeface="Century Gothic"/>
              </a:rPr>
              <a:t> Diversität ist wichtiger, </a:t>
            </a:r>
            <a:r>
              <a:rPr lang="en-GB" sz="2400"/>
              <a:t>____________ </a:t>
            </a:r>
            <a:r>
              <a:rPr lang="en-GB">
                <a:latin typeface="Century Gothic"/>
                <a:ea typeface="Century Gothic"/>
                <a:cs typeface="Century Gothic"/>
                <a:sym typeface="Century Gothic"/>
              </a:rPr>
              <a:t>geworden.  Also gab es einige schwarze Frauen und eine Transfrau, die Finalistinnen waren.</a:t>
            </a:r>
            <a:endParaRPr>
              <a:latin typeface="Century Gothic"/>
              <a:ea typeface="Century Gothic"/>
              <a:cs typeface="Century Gothic"/>
              <a:sym typeface="Century Gothic"/>
            </a:endParaRPr>
          </a:p>
          <a:p>
            <a:pPr marL="0" lvl="0" indent="0" algn="l" rtl="0">
              <a:lnSpc>
                <a:spcPct val="90000"/>
              </a:lnSpc>
              <a:spcBef>
                <a:spcPts val="1800"/>
              </a:spcBef>
              <a:spcAft>
                <a:spcPts val="0"/>
              </a:spcAft>
              <a:buClr>
                <a:srgbClr val="525050"/>
              </a:buClr>
              <a:buSzPct val="100000"/>
              <a:buNone/>
            </a:pPr>
            <a:endParaRPr/>
          </a:p>
        </p:txBody>
      </p:sp>
      <p:graphicFrame>
        <p:nvGraphicFramePr>
          <p:cNvPr id="495" name="Google Shape;495;p12"/>
          <p:cNvGraphicFramePr/>
          <p:nvPr>
            <p:extLst>
              <p:ext uri="{D42A27DB-BD31-4B8C-83A1-F6EECF244321}">
                <p14:modId xmlns:p14="http://schemas.microsoft.com/office/powerpoint/2010/main" val="3145360697"/>
              </p:ext>
            </p:extLst>
          </p:nvPr>
        </p:nvGraphicFramePr>
        <p:xfrm>
          <a:off x="373073" y="5848268"/>
          <a:ext cx="11709750" cy="494150"/>
        </p:xfrm>
        <a:graphic>
          <a:graphicData uri="http://schemas.openxmlformats.org/drawingml/2006/table">
            <a:tbl>
              <a:tblPr firstRow="1" firstCol="1" bandRow="1">
                <a:noFill/>
                <a:tableStyleId>{91D9EE2E-77D0-4575-AE64-0610849E990C}</a:tableStyleId>
              </a:tblPr>
              <a:tblGrid>
                <a:gridCol w="11709750">
                  <a:extLst>
                    <a:ext uri="{9D8B030D-6E8A-4147-A177-3AD203B41FA5}">
                      <a16:colId xmlns:a16="http://schemas.microsoft.com/office/drawing/2014/main" val="20000"/>
                    </a:ext>
                  </a:extLst>
                </a:gridCol>
              </a:tblGrid>
              <a:tr h="494150">
                <a:tc>
                  <a:txBody>
                    <a:bodyPr/>
                    <a:lstStyle/>
                    <a:p>
                      <a:pPr marL="0" marR="0" lvl="0" indent="0" algn="ctr" rtl="0">
                        <a:lnSpc>
                          <a:spcPct val="107000"/>
                        </a:lnSpc>
                        <a:spcBef>
                          <a:spcPts val="0"/>
                        </a:spcBef>
                        <a:spcAft>
                          <a:spcPts val="0"/>
                        </a:spcAft>
                        <a:buNone/>
                      </a:pPr>
                      <a:r>
                        <a:rPr lang="en-GB" sz="2000" u="none" strike="noStrike" cap="none" dirty="0" err="1"/>
                        <a:t>dünn</a:t>
                      </a:r>
                      <a:r>
                        <a:rPr lang="en-GB" sz="2000" u="none" strike="noStrike" cap="none" dirty="0"/>
                        <a:t>   Kraft  Gesellschaft  Verantwortung  </a:t>
                      </a:r>
                      <a:r>
                        <a:rPr lang="en-GB" sz="2000" u="none" strike="noStrike" cap="none" dirty="0" err="1"/>
                        <a:t>aktuell</a:t>
                      </a:r>
                      <a:r>
                        <a:rPr lang="en-GB" sz="2000" u="none" strike="noStrike" cap="none" dirty="0"/>
                        <a:t>  </a:t>
                      </a:r>
                      <a:r>
                        <a:rPr lang="en-GB" sz="2000" u="none" strike="noStrike" cap="none" dirty="0" err="1"/>
                        <a:t>Herausforderungen</a:t>
                      </a:r>
                      <a:r>
                        <a:rPr lang="en-GB" sz="2000" u="none" strike="noStrike" cap="none" dirty="0"/>
                        <a:t>  Lage  </a:t>
                      </a:r>
                      <a:r>
                        <a:rPr lang="en-GB" sz="2000" u="none" strike="noStrike" cap="none" dirty="0" err="1"/>
                        <a:t>darstellen</a:t>
                      </a:r>
                      <a:r>
                        <a:rPr lang="en-GB" sz="2000" u="none" strike="noStrike" cap="none" dirty="0"/>
                        <a:t>        </a:t>
                      </a:r>
                      <a:endParaRPr sz="2000" u="none" strike="noStrike" cap="none" dirty="0">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bl>
          </a:graphicData>
        </a:graphic>
      </p:graphicFrame>
      <p:sp>
        <p:nvSpPr>
          <p:cNvPr id="496" name="Google Shape;496;p12"/>
          <p:cNvSpPr txBox="1"/>
          <p:nvPr/>
        </p:nvSpPr>
        <p:spPr>
          <a:xfrm>
            <a:off x="4861703" y="153248"/>
            <a:ext cx="4115029" cy="707886"/>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der Wettbewerb – competition</a:t>
            </a:r>
            <a:endParaRPr/>
          </a:p>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der Hintergrund - background</a:t>
            </a:r>
            <a:endParaRPr/>
          </a:p>
        </p:txBody>
      </p:sp>
      <p:sp>
        <p:nvSpPr>
          <p:cNvPr id="497" name="Google Shape;497;p12"/>
          <p:cNvSpPr/>
          <p:nvPr/>
        </p:nvSpPr>
        <p:spPr>
          <a:xfrm>
            <a:off x="11140069" y="97455"/>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498" name="Google Shape;498;p12"/>
          <p:cNvSpPr txBox="1"/>
          <p:nvPr/>
        </p:nvSpPr>
        <p:spPr>
          <a:xfrm>
            <a:off x="3323063" y="1352936"/>
            <a:ext cx="111512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rgbClr val="C00000"/>
                </a:solidFill>
                <a:latin typeface="Century Gothic"/>
                <a:ea typeface="Century Gothic"/>
                <a:cs typeface="Century Gothic"/>
                <a:sym typeface="Century Gothic"/>
              </a:rPr>
              <a:t>dünn</a:t>
            </a:r>
            <a:endParaRPr sz="2200" b="1" dirty="0">
              <a:solidFill>
                <a:srgbClr val="C00000"/>
              </a:solidFill>
              <a:latin typeface="Century Gothic"/>
              <a:ea typeface="Century Gothic"/>
              <a:cs typeface="Century Gothic"/>
              <a:sym typeface="Century Gothic"/>
            </a:endParaRPr>
          </a:p>
        </p:txBody>
      </p:sp>
      <p:sp>
        <p:nvSpPr>
          <p:cNvPr id="499" name="Google Shape;499;p12"/>
          <p:cNvSpPr txBox="1"/>
          <p:nvPr/>
        </p:nvSpPr>
        <p:spPr>
          <a:xfrm>
            <a:off x="8106936" y="1805370"/>
            <a:ext cx="2040673"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a:solidFill>
                  <a:srgbClr val="C00000"/>
                </a:solidFill>
                <a:latin typeface="Century Gothic"/>
                <a:ea typeface="Century Gothic"/>
                <a:cs typeface="Century Gothic"/>
                <a:sym typeface="Century Gothic"/>
              </a:rPr>
              <a:t>Gesellschaft</a:t>
            </a:r>
            <a:endParaRPr dirty="0"/>
          </a:p>
        </p:txBody>
      </p:sp>
      <p:sp>
        <p:nvSpPr>
          <p:cNvPr id="500" name="Google Shape;500;p12"/>
          <p:cNvSpPr txBox="1"/>
          <p:nvPr/>
        </p:nvSpPr>
        <p:spPr>
          <a:xfrm>
            <a:off x="1325136" y="2381190"/>
            <a:ext cx="2345474"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a:solidFill>
                  <a:srgbClr val="C00000"/>
                </a:solidFill>
                <a:latin typeface="Century Gothic"/>
                <a:ea typeface="Century Gothic"/>
                <a:cs typeface="Century Gothic"/>
                <a:sym typeface="Century Gothic"/>
              </a:rPr>
              <a:t>Verantwortung</a:t>
            </a:r>
            <a:endParaRPr sz="2200" b="1" dirty="0">
              <a:solidFill>
                <a:srgbClr val="C00000"/>
              </a:solidFill>
              <a:latin typeface="Century Gothic"/>
              <a:ea typeface="Century Gothic"/>
              <a:cs typeface="Century Gothic"/>
              <a:sym typeface="Century Gothic"/>
            </a:endParaRPr>
          </a:p>
        </p:txBody>
      </p:sp>
      <p:sp>
        <p:nvSpPr>
          <p:cNvPr id="501" name="Google Shape;501;p12"/>
          <p:cNvSpPr txBox="1"/>
          <p:nvPr/>
        </p:nvSpPr>
        <p:spPr>
          <a:xfrm>
            <a:off x="559757" y="2812077"/>
            <a:ext cx="1127316" cy="4308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a:solidFill>
                  <a:srgbClr val="C00000"/>
                </a:solidFill>
                <a:latin typeface="Century Gothic"/>
                <a:ea typeface="Century Gothic"/>
                <a:cs typeface="Century Gothic"/>
                <a:sym typeface="Century Gothic"/>
              </a:rPr>
              <a:t>Kraft</a:t>
            </a:r>
            <a:endParaRPr/>
          </a:p>
        </p:txBody>
      </p:sp>
      <p:sp>
        <p:nvSpPr>
          <p:cNvPr id="502" name="Google Shape;502;p12"/>
          <p:cNvSpPr txBox="1"/>
          <p:nvPr/>
        </p:nvSpPr>
        <p:spPr>
          <a:xfrm>
            <a:off x="5538439" y="3481644"/>
            <a:ext cx="1115122"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a:solidFill>
                  <a:srgbClr val="C00000"/>
                </a:solidFill>
                <a:latin typeface="Century Gothic"/>
                <a:ea typeface="Century Gothic"/>
                <a:cs typeface="Century Gothic"/>
                <a:sym typeface="Century Gothic"/>
              </a:rPr>
              <a:t>Lage</a:t>
            </a:r>
            <a:endParaRPr dirty="0"/>
          </a:p>
        </p:txBody>
      </p:sp>
      <p:sp>
        <p:nvSpPr>
          <p:cNvPr id="503" name="Google Shape;503;p12"/>
          <p:cNvSpPr txBox="1"/>
          <p:nvPr/>
        </p:nvSpPr>
        <p:spPr>
          <a:xfrm>
            <a:off x="373062" y="4377851"/>
            <a:ext cx="3033133"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rgbClr val="C00000"/>
                </a:solidFill>
                <a:latin typeface="Century Gothic"/>
                <a:ea typeface="Century Gothic"/>
                <a:cs typeface="Century Gothic"/>
                <a:sym typeface="Century Gothic"/>
              </a:rPr>
              <a:t>Herausforderungen</a:t>
            </a:r>
            <a:endParaRPr sz="2200" b="1" dirty="0">
              <a:solidFill>
                <a:srgbClr val="C00000"/>
              </a:solidFill>
              <a:latin typeface="Century Gothic"/>
              <a:ea typeface="Century Gothic"/>
              <a:cs typeface="Century Gothic"/>
              <a:sym typeface="Century Gothic"/>
            </a:endParaRPr>
          </a:p>
        </p:txBody>
      </p:sp>
      <p:sp>
        <p:nvSpPr>
          <p:cNvPr id="504" name="Google Shape;504;p12"/>
          <p:cNvSpPr txBox="1"/>
          <p:nvPr/>
        </p:nvSpPr>
        <p:spPr>
          <a:xfrm>
            <a:off x="5888182" y="4377850"/>
            <a:ext cx="153075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rgbClr val="C00000"/>
                </a:solidFill>
                <a:latin typeface="Century Gothic"/>
                <a:ea typeface="Century Gothic"/>
                <a:cs typeface="Century Gothic"/>
                <a:sym typeface="Century Gothic"/>
              </a:rPr>
              <a:t>darstellen</a:t>
            </a:r>
            <a:endParaRPr sz="2200" b="1" dirty="0">
              <a:solidFill>
                <a:srgbClr val="C00000"/>
              </a:solidFill>
              <a:latin typeface="Century Gothic"/>
              <a:ea typeface="Century Gothic"/>
              <a:cs typeface="Century Gothic"/>
              <a:sym typeface="Century Gothic"/>
            </a:endParaRPr>
          </a:p>
        </p:txBody>
      </p:sp>
      <p:sp>
        <p:nvSpPr>
          <p:cNvPr id="505" name="Google Shape;505;p12"/>
          <p:cNvSpPr txBox="1"/>
          <p:nvPr/>
        </p:nvSpPr>
        <p:spPr>
          <a:xfrm>
            <a:off x="559757" y="4879929"/>
            <a:ext cx="1530758" cy="43088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200" b="1" dirty="0" err="1">
                <a:solidFill>
                  <a:srgbClr val="C00000"/>
                </a:solidFill>
                <a:latin typeface="Century Gothic"/>
                <a:ea typeface="Century Gothic"/>
                <a:cs typeface="Century Gothic"/>
                <a:sym typeface="Century Gothic"/>
              </a:rPr>
              <a:t>aktuell</a:t>
            </a:r>
            <a:endParaRPr sz="2200" b="1" dirty="0">
              <a:solidFill>
                <a:srgbClr val="C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3"/>
          <p:cNvSpPr txBox="1">
            <a:spLocks noGrp="1"/>
          </p:cNvSpPr>
          <p:nvPr>
            <p:ph type="title"/>
          </p:nvPr>
        </p:nvSpPr>
        <p:spPr>
          <a:xfrm>
            <a:off x="-1" y="280465"/>
            <a:ext cx="4694663"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[2/2]</a:t>
            </a:r>
            <a:endParaRPr/>
          </a:p>
        </p:txBody>
      </p:sp>
      <p:sp>
        <p:nvSpPr>
          <p:cNvPr id="512" name="Google Shape;512;p13"/>
          <p:cNvSpPr txBox="1">
            <a:spLocks noGrp="1"/>
          </p:cNvSpPr>
          <p:nvPr>
            <p:ph type="body" idx="1"/>
          </p:nvPr>
        </p:nvSpPr>
        <p:spPr>
          <a:xfrm>
            <a:off x="304800" y="2558054"/>
            <a:ext cx="11514137" cy="3320922"/>
          </a:xfrm>
          <a:prstGeom prst="rect">
            <a:avLst/>
          </a:prstGeom>
          <a:noFill/>
          <a:ln>
            <a:noFill/>
          </a:ln>
        </p:spPr>
        <p:txBody>
          <a:bodyPr spcFirstLastPara="1" wrap="square" lIns="91425" tIns="45700" rIns="91425" bIns="45700" anchor="t" anchorCtr="0">
            <a:normAutofit/>
          </a:bodyPr>
          <a:lstStyle/>
          <a:p>
            <a:pPr marL="0" lvl="0" indent="0" algn="l" rtl="0">
              <a:lnSpc>
                <a:spcPct val="107000"/>
              </a:lnSpc>
              <a:spcBef>
                <a:spcPts val="0"/>
              </a:spcBef>
              <a:spcAft>
                <a:spcPts val="0"/>
              </a:spcAft>
              <a:buClr>
                <a:srgbClr val="525050"/>
              </a:buClr>
              <a:buSzPts val="2200"/>
              <a:buNone/>
            </a:pPr>
            <a:r>
              <a:rPr lang="en-GB" sz="2200">
                <a:latin typeface="Century Gothic"/>
                <a:ea typeface="Century Gothic"/>
                <a:cs typeface="Century Gothic"/>
                <a:sym typeface="Century Gothic"/>
              </a:rPr>
              <a:t>Domitila ist jemand, der viel für die Umwelt und für Menschenrechte macht.  Sie kennt den </a:t>
            </a:r>
            <a:r>
              <a:rPr lang="en-GB" sz="2200"/>
              <a:t>_________</a:t>
            </a:r>
            <a:r>
              <a:rPr lang="en-GB" sz="2200">
                <a:latin typeface="Century Gothic"/>
                <a:ea typeface="Century Gothic"/>
                <a:cs typeface="Century Gothic"/>
                <a:sym typeface="Century Gothic"/>
              </a:rPr>
              <a:t> der Armut . Laut der </a:t>
            </a:r>
            <a:r>
              <a:rPr lang="en-GB" sz="2200" i="1">
                <a:latin typeface="Century Gothic"/>
                <a:ea typeface="Century Gothic"/>
                <a:cs typeface="Century Gothic"/>
                <a:sym typeface="Century Gothic"/>
              </a:rPr>
              <a:t>Miss Germany </a:t>
            </a:r>
            <a:r>
              <a:rPr lang="en-GB" sz="2200">
                <a:latin typeface="Century Gothic"/>
                <a:ea typeface="Century Gothic"/>
                <a:cs typeface="Century Gothic"/>
                <a:sym typeface="Century Gothic"/>
              </a:rPr>
              <a:t>Webseite hat Domitla für ihre Arbeit an einem Straßenkinderprojekt einen </a:t>
            </a:r>
            <a:r>
              <a:rPr lang="en-GB" sz="2200" i="1">
                <a:latin typeface="Century Gothic"/>
                <a:ea typeface="Century Gothic"/>
                <a:cs typeface="Century Gothic"/>
                <a:sym typeface="Century Gothic"/>
              </a:rPr>
              <a:t>Millenium Dreamer Award</a:t>
            </a:r>
            <a:r>
              <a:rPr lang="en-GB" sz="2200">
                <a:latin typeface="Century Gothic"/>
                <a:ea typeface="Century Gothic"/>
                <a:cs typeface="Century Gothic"/>
                <a:sym typeface="Century Gothic"/>
              </a:rPr>
              <a:t> bekommen. 2017 hat sie mit einem eigenen Projekt Arbeitsplätze und neue </a:t>
            </a:r>
            <a:r>
              <a:rPr lang="en-GB" sz="2200"/>
              <a:t>___________</a:t>
            </a:r>
            <a:r>
              <a:rPr lang="en-GB" sz="2200">
                <a:latin typeface="Century Gothic"/>
                <a:ea typeface="Century Gothic"/>
                <a:cs typeface="Century Gothic"/>
                <a:sym typeface="Century Gothic"/>
              </a:rPr>
              <a:t> für Frauen in Brasilien </a:t>
            </a:r>
            <a:r>
              <a:rPr lang="en-GB" sz="2200"/>
              <a:t>____________</a:t>
            </a:r>
            <a:r>
              <a:rPr lang="en-GB" sz="2200">
                <a:latin typeface="Century Gothic"/>
                <a:ea typeface="Century Gothic"/>
                <a:cs typeface="Century Gothic"/>
                <a:sym typeface="Century Gothic"/>
              </a:rPr>
              <a:t>.</a:t>
            </a:r>
            <a:endParaRPr sz="2200">
              <a:latin typeface="Century Gothic"/>
              <a:ea typeface="Century Gothic"/>
              <a:cs typeface="Century Gothic"/>
              <a:sym typeface="Century Gothic"/>
            </a:endParaRPr>
          </a:p>
          <a:p>
            <a:pPr marL="0" lvl="0" indent="0" algn="l" rtl="0">
              <a:lnSpc>
                <a:spcPct val="107000"/>
              </a:lnSpc>
              <a:spcBef>
                <a:spcPts val="1800"/>
              </a:spcBef>
              <a:spcAft>
                <a:spcPts val="0"/>
              </a:spcAft>
              <a:buClr>
                <a:srgbClr val="525050"/>
              </a:buClr>
              <a:buSzPts val="2200"/>
              <a:buNone/>
            </a:pPr>
            <a:r>
              <a:rPr lang="en-GB" sz="2200">
                <a:latin typeface="Century Gothic"/>
                <a:ea typeface="Century Gothic"/>
                <a:cs typeface="Century Gothic"/>
                <a:sym typeface="Century Gothic"/>
              </a:rPr>
              <a:t>Es gibt </a:t>
            </a:r>
            <a:r>
              <a:rPr lang="en-GB" sz="2200"/>
              <a:t>_________________</a:t>
            </a:r>
            <a:r>
              <a:rPr lang="en-GB" sz="2200">
                <a:latin typeface="Century Gothic"/>
                <a:ea typeface="Century Gothic"/>
                <a:cs typeface="Century Gothic"/>
                <a:sym typeface="Century Gothic"/>
              </a:rPr>
              <a:t> viele Leute, die negativ über </a:t>
            </a:r>
            <a:r>
              <a:rPr lang="en-GB" sz="2200" i="1">
                <a:latin typeface="Century Gothic"/>
                <a:ea typeface="Century Gothic"/>
                <a:cs typeface="Century Gothic"/>
                <a:sym typeface="Century Gothic"/>
              </a:rPr>
              <a:t>Miss Germany</a:t>
            </a:r>
            <a:r>
              <a:rPr lang="en-GB" sz="2200">
                <a:latin typeface="Century Gothic"/>
                <a:ea typeface="Century Gothic"/>
                <a:cs typeface="Century Gothic"/>
                <a:sym typeface="Century Gothic"/>
              </a:rPr>
              <a:t> denken. Doch kann niemand sagen, dass </a:t>
            </a:r>
            <a:r>
              <a:rPr lang="en-GB" sz="2200" i="1">
                <a:latin typeface="Century Gothic"/>
                <a:ea typeface="Century Gothic"/>
                <a:cs typeface="Century Gothic"/>
                <a:sym typeface="Century Gothic"/>
              </a:rPr>
              <a:t>Miss Germany </a:t>
            </a:r>
            <a:r>
              <a:rPr lang="en-GB" sz="2200">
                <a:latin typeface="Century Gothic"/>
                <a:ea typeface="Century Gothic"/>
                <a:cs typeface="Century Gothic"/>
                <a:sym typeface="Century Gothic"/>
              </a:rPr>
              <a:t>sich nicht </a:t>
            </a:r>
            <a:r>
              <a:rPr lang="en-GB" sz="2200"/>
              <a:t>____________</a:t>
            </a:r>
            <a:r>
              <a:rPr lang="en-GB" sz="2200">
                <a:latin typeface="Century Gothic"/>
                <a:ea typeface="Century Gothic"/>
                <a:cs typeface="Century Gothic"/>
                <a:sym typeface="Century Gothic"/>
              </a:rPr>
              <a:t> hat.</a:t>
            </a:r>
            <a:endParaRPr sz="2200">
              <a:latin typeface="Century Gothic"/>
              <a:ea typeface="Century Gothic"/>
              <a:cs typeface="Century Gothic"/>
              <a:sym typeface="Century Gothic"/>
            </a:endParaRPr>
          </a:p>
        </p:txBody>
      </p:sp>
      <p:graphicFrame>
        <p:nvGraphicFramePr>
          <p:cNvPr id="513" name="Google Shape;513;p13"/>
          <p:cNvGraphicFramePr/>
          <p:nvPr/>
        </p:nvGraphicFramePr>
        <p:xfrm>
          <a:off x="401339" y="5638195"/>
          <a:ext cx="11417600" cy="628800"/>
        </p:xfrm>
        <a:graphic>
          <a:graphicData uri="http://schemas.openxmlformats.org/drawingml/2006/table">
            <a:tbl>
              <a:tblPr firstRow="1" firstCol="1" bandRow="1">
                <a:noFill/>
                <a:tableStyleId>{91D9EE2E-77D0-4575-AE64-0610849E990C}</a:tableStyleId>
              </a:tblPr>
              <a:tblGrid>
                <a:gridCol w="11417600">
                  <a:extLst>
                    <a:ext uri="{9D8B030D-6E8A-4147-A177-3AD203B41FA5}">
                      <a16:colId xmlns:a16="http://schemas.microsoft.com/office/drawing/2014/main" val="20000"/>
                    </a:ext>
                  </a:extLst>
                </a:gridCol>
              </a:tblGrid>
              <a:tr h="628800">
                <a:tc>
                  <a:txBody>
                    <a:bodyPr/>
                    <a:lstStyle/>
                    <a:p>
                      <a:pPr marL="0" marR="0" lvl="0" indent="0" algn="ctr" rtl="0">
                        <a:lnSpc>
                          <a:spcPct val="107000"/>
                        </a:lnSpc>
                        <a:spcBef>
                          <a:spcPts val="0"/>
                        </a:spcBef>
                        <a:spcAft>
                          <a:spcPts val="0"/>
                        </a:spcAft>
                        <a:buNone/>
                      </a:pPr>
                      <a:r>
                        <a:rPr lang="en-GB" sz="2400" u="none" strike="noStrike" cap="none"/>
                        <a:t>verändert   Zwecke   entstehen   Druck   wahrscheinlich   geschafft         </a:t>
                      </a:r>
                      <a:endParaRPr sz="2400" u="none" strike="noStrike" cap="none">
                        <a:latin typeface="Calibri"/>
                        <a:ea typeface="Calibri"/>
                        <a:cs typeface="Calibri"/>
                        <a:sym typeface="Calibri"/>
                      </a:endParaRPr>
                    </a:p>
                  </a:txBody>
                  <a:tcPr marL="68575" marR="68575" marT="0" marB="0" anchor="ctr"/>
                </a:tc>
                <a:extLst>
                  <a:ext uri="{0D108BD9-81ED-4DB2-BD59-A6C34878D82A}">
                    <a16:rowId xmlns:a16="http://schemas.microsoft.com/office/drawing/2014/main" val="10000"/>
                  </a:ext>
                </a:extLst>
              </a:tr>
            </a:tbl>
          </a:graphicData>
        </a:graphic>
      </p:graphicFrame>
      <p:sp>
        <p:nvSpPr>
          <p:cNvPr id="514" name="Google Shape;514;p13"/>
          <p:cNvSpPr/>
          <p:nvPr/>
        </p:nvSpPr>
        <p:spPr>
          <a:xfrm>
            <a:off x="4694662" y="212715"/>
            <a:ext cx="4427580" cy="783075"/>
          </a:xfrm>
          <a:prstGeom prst="wedgeRoundRectCallout">
            <a:avLst>
              <a:gd name="adj1" fmla="val -31972"/>
              <a:gd name="adj2" fmla="val 68790"/>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lt1"/>
                </a:solidFill>
                <a:latin typeface="Century Gothic"/>
                <a:ea typeface="Century Gothic"/>
                <a:cs typeface="Century Gothic"/>
                <a:sym typeface="Century Gothic"/>
              </a:rPr>
              <a:t>A Favella is a shantytown on the outskirts of a Brazilian city.</a:t>
            </a:r>
            <a:endParaRPr sz="2000">
              <a:solidFill>
                <a:schemeClr val="lt1"/>
              </a:solidFill>
              <a:latin typeface="Century Gothic"/>
              <a:ea typeface="Century Gothic"/>
              <a:cs typeface="Century Gothic"/>
              <a:sym typeface="Century Gothic"/>
            </a:endParaRPr>
          </a:p>
        </p:txBody>
      </p:sp>
      <p:sp>
        <p:nvSpPr>
          <p:cNvPr id="515" name="Google Shape;515;p13"/>
          <p:cNvSpPr txBox="1"/>
          <p:nvPr/>
        </p:nvSpPr>
        <p:spPr>
          <a:xfrm>
            <a:off x="3769113" y="6424437"/>
            <a:ext cx="5507346"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solidFill>
                  <a:srgbClr val="FFEEAB"/>
                </a:solidFill>
                <a:latin typeface="Century Gothic"/>
                <a:ea typeface="Century Gothic"/>
                <a:cs typeface="Century Gothic"/>
                <a:sym typeface="Century Gothic"/>
              </a:rPr>
              <a:t>brasilianischen – brazilian | Brasilien – Brazil </a:t>
            </a:r>
            <a:endParaRPr/>
          </a:p>
        </p:txBody>
      </p:sp>
      <p:pic>
        <p:nvPicPr>
          <p:cNvPr id="516" name="Google Shape;516;p13" descr="A picture containing person, outdoor&#10;&#10;Description automatically generated"/>
          <p:cNvPicPr preferRelativeResize="0"/>
          <p:nvPr/>
        </p:nvPicPr>
        <p:blipFill rotWithShape="1">
          <a:blip r:embed="rId4">
            <a:alphaModFix/>
          </a:blip>
          <a:srcRect/>
          <a:stretch/>
        </p:blipFill>
        <p:spPr>
          <a:xfrm>
            <a:off x="9553498" y="280465"/>
            <a:ext cx="1408294" cy="2112441"/>
          </a:xfrm>
          <a:prstGeom prst="rect">
            <a:avLst/>
          </a:prstGeom>
          <a:noFill/>
          <a:ln>
            <a:noFill/>
          </a:ln>
        </p:spPr>
      </p:pic>
      <p:sp>
        <p:nvSpPr>
          <p:cNvPr id="517" name="Google Shape;517;p13"/>
          <p:cNvSpPr txBox="1"/>
          <p:nvPr/>
        </p:nvSpPr>
        <p:spPr>
          <a:xfrm>
            <a:off x="304800" y="1142057"/>
            <a:ext cx="9644016" cy="115121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200"/>
              <a:buFont typeface="Arial"/>
              <a:buNone/>
            </a:pPr>
            <a:r>
              <a:rPr lang="en-GB" sz="2200" b="0" i="0" u="none" strike="noStrike" cap="none">
                <a:solidFill>
                  <a:srgbClr val="525050"/>
                </a:solidFill>
                <a:latin typeface="Century Gothic"/>
                <a:ea typeface="Century Gothic"/>
                <a:cs typeface="Century Gothic"/>
                <a:sym typeface="Century Gothic"/>
              </a:rPr>
              <a:t>Diesmal war die Gewinnerin Domitila Barros.  Sie ist in einer brasilianischen Favela aufgewachsen. Ihre Ideen ___________ aus ihrem armen Hintergrund. </a:t>
            </a:r>
            <a:endParaRPr/>
          </a:p>
        </p:txBody>
      </p:sp>
      <p:sp>
        <p:nvSpPr>
          <p:cNvPr id="518" name="Google Shape;518;p13"/>
          <p:cNvSpPr/>
          <p:nvPr/>
        </p:nvSpPr>
        <p:spPr>
          <a:xfrm>
            <a:off x="11148194" y="125397"/>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519" name="Google Shape;519;p13"/>
          <p:cNvSpPr txBox="1"/>
          <p:nvPr/>
        </p:nvSpPr>
        <p:spPr>
          <a:xfrm>
            <a:off x="6908452" y="1468766"/>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entstehen</a:t>
            </a:r>
            <a:endParaRPr sz="2200" b="1" i="0" u="none" strike="noStrike" cap="none">
              <a:solidFill>
                <a:srgbClr val="C00000"/>
              </a:solidFill>
              <a:latin typeface="Century Gothic"/>
              <a:ea typeface="Century Gothic"/>
              <a:cs typeface="Century Gothic"/>
              <a:sym typeface="Century Gothic"/>
            </a:endParaRPr>
          </a:p>
        </p:txBody>
      </p:sp>
      <p:sp>
        <p:nvSpPr>
          <p:cNvPr id="520" name="Google Shape;520;p13"/>
          <p:cNvSpPr txBox="1"/>
          <p:nvPr/>
        </p:nvSpPr>
        <p:spPr>
          <a:xfrm>
            <a:off x="1585603" y="2872512"/>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Druck</a:t>
            </a:r>
            <a:endParaRPr sz="2200" b="1" i="0" u="none" strike="noStrike" cap="none">
              <a:solidFill>
                <a:srgbClr val="C00000"/>
              </a:solidFill>
              <a:latin typeface="Century Gothic"/>
              <a:ea typeface="Century Gothic"/>
              <a:cs typeface="Century Gothic"/>
              <a:sym typeface="Century Gothic"/>
            </a:endParaRPr>
          </a:p>
        </p:txBody>
      </p:sp>
      <p:sp>
        <p:nvSpPr>
          <p:cNvPr id="521" name="Google Shape;521;p13"/>
          <p:cNvSpPr txBox="1"/>
          <p:nvPr/>
        </p:nvSpPr>
        <p:spPr>
          <a:xfrm>
            <a:off x="304800" y="3951390"/>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Zwecke</a:t>
            </a:r>
            <a:endParaRPr sz="2200" b="1" i="0" u="none" strike="noStrike" cap="none">
              <a:solidFill>
                <a:srgbClr val="C00000"/>
              </a:solidFill>
              <a:latin typeface="Century Gothic"/>
              <a:ea typeface="Century Gothic"/>
              <a:cs typeface="Century Gothic"/>
              <a:sym typeface="Century Gothic"/>
            </a:endParaRPr>
          </a:p>
        </p:txBody>
      </p:sp>
      <p:sp>
        <p:nvSpPr>
          <p:cNvPr id="522" name="Google Shape;522;p13"/>
          <p:cNvSpPr txBox="1"/>
          <p:nvPr/>
        </p:nvSpPr>
        <p:spPr>
          <a:xfrm>
            <a:off x="4694662" y="3951389"/>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geschafft</a:t>
            </a:r>
            <a:endParaRPr sz="2200" b="1" i="0" u="none" strike="noStrike" cap="none">
              <a:solidFill>
                <a:srgbClr val="C00000"/>
              </a:solidFill>
              <a:latin typeface="Century Gothic"/>
              <a:ea typeface="Century Gothic"/>
              <a:cs typeface="Century Gothic"/>
              <a:sym typeface="Century Gothic"/>
            </a:endParaRPr>
          </a:p>
        </p:txBody>
      </p:sp>
      <p:sp>
        <p:nvSpPr>
          <p:cNvPr id="523" name="Google Shape;523;p13"/>
          <p:cNvSpPr txBox="1"/>
          <p:nvPr/>
        </p:nvSpPr>
        <p:spPr>
          <a:xfrm>
            <a:off x="1332047" y="4551944"/>
            <a:ext cx="2336456"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wahrscheinlich</a:t>
            </a:r>
            <a:endParaRPr sz="2200" b="1" i="0" u="none" strike="noStrike" cap="none">
              <a:solidFill>
                <a:srgbClr val="C00000"/>
              </a:solidFill>
              <a:latin typeface="Century Gothic"/>
              <a:ea typeface="Century Gothic"/>
              <a:cs typeface="Century Gothic"/>
              <a:sym typeface="Century Gothic"/>
            </a:endParaRPr>
          </a:p>
        </p:txBody>
      </p:sp>
      <p:sp>
        <p:nvSpPr>
          <p:cNvPr id="524" name="Google Shape;524;p13"/>
          <p:cNvSpPr txBox="1"/>
          <p:nvPr/>
        </p:nvSpPr>
        <p:spPr>
          <a:xfrm>
            <a:off x="7447114" y="4909291"/>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verändert</a:t>
            </a:r>
            <a:endParaRPr sz="2200" b="1" i="0" u="none" strike="noStrike" cap="none">
              <a:solidFill>
                <a:srgbClr val="C00000"/>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14"/>
          <p:cNvSpPr txBox="1">
            <a:spLocks noGrp="1"/>
          </p:cNvSpPr>
          <p:nvPr>
            <p:ph type="title"/>
          </p:nvPr>
        </p:nvSpPr>
        <p:spPr>
          <a:xfrm>
            <a:off x="0" y="202406"/>
            <a:ext cx="4817327"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[1/2]</a:t>
            </a:r>
            <a:endParaRPr/>
          </a:p>
        </p:txBody>
      </p:sp>
      <p:sp>
        <p:nvSpPr>
          <p:cNvPr id="531" name="Google Shape;531;p14"/>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50000"/>
              </a:lnSpc>
              <a:spcBef>
                <a:spcPts val="0"/>
              </a:spcBef>
              <a:spcAft>
                <a:spcPts val="0"/>
              </a:spcAft>
              <a:buClr>
                <a:srgbClr val="525050"/>
              </a:buClr>
              <a:buSzPct val="100000"/>
              <a:buNone/>
            </a:pPr>
            <a:r>
              <a:rPr lang="en-GB" sz="2600" i="1"/>
              <a:t>Miss Germany </a:t>
            </a:r>
            <a:r>
              <a:rPr lang="en-GB" sz="2600"/>
              <a:t>ist ein Wettbewerb, der _______ ________aussucht, der besonders schön ist. Stimmt das? Heute nicht mehr. Jetzt sucht man jemanden, der wichtige Ideen hat, und _____ daran arbeitet. Jetzt sucht man Frauen, die Anderen helfen. </a:t>
            </a:r>
            <a:endParaRPr sz="2600"/>
          </a:p>
          <a:p>
            <a:pPr marL="0" lvl="0" indent="0" algn="l" rtl="0">
              <a:lnSpc>
                <a:spcPct val="150000"/>
              </a:lnSpc>
              <a:spcBef>
                <a:spcPts val="1800"/>
              </a:spcBef>
              <a:spcAft>
                <a:spcPts val="0"/>
              </a:spcAft>
              <a:buClr>
                <a:srgbClr val="525050"/>
              </a:buClr>
              <a:buSzPct val="100000"/>
              <a:buNone/>
            </a:pPr>
            <a:r>
              <a:rPr lang="en-GB" sz="2600"/>
              <a:t>Zum Beispiel wollte eine Finalistin die Kinder von Migranten unterstützen. Es gab auch jemanden, der in der Black Lives Matter Bewegung aktiv war.  Diversität ist auch wichtiger geworden. Also gab es einige ____________ __________ und eine Transfrau, die Finalistinnen waren.</a:t>
            </a:r>
            <a:endParaRPr sz="2600"/>
          </a:p>
          <a:p>
            <a:pPr marL="0" lvl="0" indent="0" algn="l" rtl="0">
              <a:lnSpc>
                <a:spcPct val="150000"/>
              </a:lnSpc>
              <a:spcBef>
                <a:spcPts val="1800"/>
              </a:spcBef>
              <a:spcAft>
                <a:spcPts val="0"/>
              </a:spcAft>
              <a:buClr>
                <a:srgbClr val="525050"/>
              </a:buClr>
              <a:buSzPct val="100000"/>
              <a:buNone/>
            </a:pPr>
            <a:r>
              <a:rPr lang="en-GB" sz="2600"/>
              <a:t>  </a:t>
            </a:r>
            <a:endParaRPr/>
          </a:p>
          <a:p>
            <a:pPr marL="0" lvl="0" indent="0" algn="l" rtl="0">
              <a:lnSpc>
                <a:spcPct val="90000"/>
              </a:lnSpc>
              <a:spcBef>
                <a:spcPts val="1800"/>
              </a:spcBef>
              <a:spcAft>
                <a:spcPts val="0"/>
              </a:spcAft>
              <a:buClr>
                <a:srgbClr val="525050"/>
              </a:buClr>
              <a:buSzPct val="100000"/>
              <a:buNone/>
            </a:pPr>
            <a:endParaRPr sz="1800">
              <a:latin typeface="Calibri"/>
              <a:ea typeface="Calibri"/>
              <a:cs typeface="Calibri"/>
              <a:sym typeface="Calibri"/>
            </a:endParaRPr>
          </a:p>
          <a:p>
            <a:pPr marL="0" lvl="0" indent="0" algn="l" rtl="0">
              <a:lnSpc>
                <a:spcPct val="90000"/>
              </a:lnSpc>
              <a:spcBef>
                <a:spcPts val="1800"/>
              </a:spcBef>
              <a:spcAft>
                <a:spcPts val="0"/>
              </a:spcAft>
              <a:buClr>
                <a:srgbClr val="525050"/>
              </a:buClr>
              <a:buSzPct val="100000"/>
              <a:buNone/>
            </a:pPr>
            <a:endParaRPr/>
          </a:p>
        </p:txBody>
      </p:sp>
      <p:sp>
        <p:nvSpPr>
          <p:cNvPr id="532" name="Google Shape;532;p14"/>
          <p:cNvSpPr/>
          <p:nvPr/>
        </p:nvSpPr>
        <p:spPr>
          <a:xfrm>
            <a:off x="11148194" y="125397"/>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hören</a:t>
            </a:r>
            <a:endParaRPr sz="2000" b="0" i="0" u="none" strike="noStrike" cap="none">
              <a:solidFill>
                <a:srgbClr val="3D3C3C"/>
              </a:solidFill>
              <a:latin typeface="Century Gothic"/>
              <a:ea typeface="Century Gothic"/>
              <a:cs typeface="Century Gothic"/>
              <a:sym typeface="Century Gothic"/>
            </a:endParaRPr>
          </a:p>
        </p:txBody>
      </p:sp>
      <p:sp>
        <p:nvSpPr>
          <p:cNvPr id="533" name="Google Shape;533;p14"/>
          <p:cNvSpPr txBox="1"/>
          <p:nvPr/>
        </p:nvSpPr>
        <p:spPr>
          <a:xfrm>
            <a:off x="4982736" y="310564"/>
            <a:ext cx="4137101"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der Wettbewerb – competition </a:t>
            </a:r>
            <a:endParaRPr/>
          </a:p>
        </p:txBody>
      </p:sp>
      <p:sp>
        <p:nvSpPr>
          <p:cNvPr id="534" name="Google Shape;534;p14"/>
          <p:cNvSpPr txBox="1"/>
          <p:nvPr/>
        </p:nvSpPr>
        <p:spPr>
          <a:xfrm>
            <a:off x="6096000" y="1148576"/>
            <a:ext cx="106308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immer</a:t>
            </a:r>
            <a:endParaRPr sz="2000" b="1" i="0" u="none" strike="noStrike" cap="none">
              <a:solidFill>
                <a:srgbClr val="C00000"/>
              </a:solidFill>
              <a:latin typeface="Century Gothic"/>
              <a:ea typeface="Century Gothic"/>
              <a:cs typeface="Century Gothic"/>
              <a:sym typeface="Century Gothic"/>
            </a:endParaRPr>
          </a:p>
        </p:txBody>
      </p:sp>
      <p:sp>
        <p:nvSpPr>
          <p:cNvPr id="535" name="Google Shape;535;p14"/>
          <p:cNvSpPr txBox="1"/>
          <p:nvPr/>
        </p:nvSpPr>
        <p:spPr>
          <a:xfrm>
            <a:off x="7051287" y="1148576"/>
            <a:ext cx="155745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jemanden</a:t>
            </a:r>
            <a:endParaRPr sz="2000" b="1" i="0" u="none" strike="noStrike" cap="none">
              <a:solidFill>
                <a:srgbClr val="C00000"/>
              </a:solidFill>
              <a:latin typeface="Century Gothic"/>
              <a:ea typeface="Century Gothic"/>
              <a:cs typeface="Century Gothic"/>
              <a:sym typeface="Century Gothic"/>
            </a:endParaRPr>
          </a:p>
        </p:txBody>
      </p:sp>
      <p:sp>
        <p:nvSpPr>
          <p:cNvPr id="536" name="Google Shape;536;p14"/>
          <p:cNvSpPr txBox="1"/>
          <p:nvPr/>
        </p:nvSpPr>
        <p:spPr>
          <a:xfrm>
            <a:off x="6214947" y="2085979"/>
            <a:ext cx="106308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hart</a:t>
            </a:r>
            <a:endParaRPr/>
          </a:p>
        </p:txBody>
      </p:sp>
      <p:sp>
        <p:nvSpPr>
          <p:cNvPr id="537" name="Google Shape;537;p14"/>
          <p:cNvSpPr txBox="1"/>
          <p:nvPr/>
        </p:nvSpPr>
        <p:spPr>
          <a:xfrm>
            <a:off x="9883112" y="4189142"/>
            <a:ext cx="173645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schwarze</a:t>
            </a:r>
            <a:endParaRPr sz="2000" b="1" i="0" u="none" strike="noStrike" cap="none">
              <a:solidFill>
                <a:srgbClr val="C00000"/>
              </a:solidFill>
              <a:latin typeface="Century Gothic"/>
              <a:ea typeface="Century Gothic"/>
              <a:cs typeface="Century Gothic"/>
              <a:sym typeface="Century Gothic"/>
            </a:endParaRPr>
          </a:p>
        </p:txBody>
      </p:sp>
      <p:sp>
        <p:nvSpPr>
          <p:cNvPr id="538" name="Google Shape;538;p14"/>
          <p:cNvSpPr txBox="1"/>
          <p:nvPr/>
        </p:nvSpPr>
        <p:spPr>
          <a:xfrm>
            <a:off x="696950" y="4706137"/>
            <a:ext cx="106308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Frauen</a:t>
            </a:r>
            <a:endParaRPr/>
          </a:p>
        </p:txBody>
      </p:sp>
      <p:pic>
        <p:nvPicPr>
          <p:cNvPr id="4" name="10.1.1.5 L1 Slide 1:2.mp3">
            <a:hlinkClick r:id="" action="ppaction://media"/>
            <a:extLst>
              <a:ext uri="{FF2B5EF4-FFF2-40B4-BE49-F238E27FC236}">
                <a16:creationId xmlns:a16="http://schemas.microsoft.com/office/drawing/2014/main" id="{400F30EF-0FC9-C4E1-353D-54E18EA2C1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13171" y="551198"/>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15"/>
          <p:cNvSpPr txBox="1">
            <a:spLocks noGrp="1"/>
          </p:cNvSpPr>
          <p:nvPr>
            <p:ph type="title"/>
          </p:nvPr>
        </p:nvSpPr>
        <p:spPr>
          <a:xfrm>
            <a:off x="0" y="148571"/>
            <a:ext cx="4795024"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[2/2]</a:t>
            </a:r>
            <a:endParaRPr/>
          </a:p>
        </p:txBody>
      </p:sp>
      <p:sp>
        <p:nvSpPr>
          <p:cNvPr id="545" name="Google Shape;545;p15"/>
          <p:cNvSpPr txBox="1">
            <a:spLocks noGrp="1"/>
          </p:cNvSpPr>
          <p:nvPr>
            <p:ph type="body" idx="1"/>
          </p:nvPr>
        </p:nvSpPr>
        <p:spPr>
          <a:xfrm>
            <a:off x="369819" y="1005097"/>
            <a:ext cx="10320957" cy="1289640"/>
          </a:xfrm>
          <a:prstGeom prst="rect">
            <a:avLst/>
          </a:prstGeom>
          <a:noFill/>
          <a:ln>
            <a:noFill/>
          </a:ln>
        </p:spPr>
        <p:txBody>
          <a:bodyPr spcFirstLastPara="1" wrap="square" lIns="91425" tIns="45700" rIns="91425" bIns="45700" anchor="t" anchorCtr="0">
            <a:normAutofit/>
          </a:bodyPr>
          <a:lstStyle/>
          <a:p>
            <a:pPr marL="0" lvl="0" indent="0" algn="l" rtl="0">
              <a:lnSpc>
                <a:spcPct val="107000"/>
              </a:lnSpc>
              <a:spcBef>
                <a:spcPts val="0"/>
              </a:spcBef>
              <a:spcAft>
                <a:spcPts val="0"/>
              </a:spcAft>
              <a:buClr>
                <a:srgbClr val="525050"/>
              </a:buClr>
              <a:buSzPts val="2400"/>
              <a:buNone/>
            </a:pPr>
            <a:r>
              <a:rPr lang="en-GB" sz="2400"/>
              <a:t>_____________ hat Domitila Barros den Preis bekommen. Sie ist in einer brasilianischen Favela aufgewachsen. Ihre Ideen wachsen aus ihrer eigenen _______________. </a:t>
            </a:r>
            <a:endParaRPr/>
          </a:p>
        </p:txBody>
      </p:sp>
      <p:sp>
        <p:nvSpPr>
          <p:cNvPr id="546" name="Google Shape;546;p15"/>
          <p:cNvSpPr/>
          <p:nvPr/>
        </p:nvSpPr>
        <p:spPr>
          <a:xfrm>
            <a:off x="4954611" y="148571"/>
            <a:ext cx="4427580" cy="728983"/>
          </a:xfrm>
          <a:prstGeom prst="wedgeRoundRectCallout">
            <a:avLst>
              <a:gd name="adj1" fmla="val -32224"/>
              <a:gd name="adj2" fmla="val 64905"/>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A Favella is a shantytown on the outskirts of a Brazilian city.</a:t>
            </a:r>
            <a:endParaRPr sz="2000" b="0" i="0" u="none" strike="noStrike" cap="none">
              <a:solidFill>
                <a:srgbClr val="3D3C3C"/>
              </a:solidFill>
              <a:latin typeface="Century Gothic"/>
              <a:ea typeface="Century Gothic"/>
              <a:cs typeface="Century Gothic"/>
              <a:sym typeface="Century Gothic"/>
            </a:endParaRPr>
          </a:p>
        </p:txBody>
      </p:sp>
      <p:sp>
        <p:nvSpPr>
          <p:cNvPr id="547" name="Google Shape;547;p15"/>
          <p:cNvSpPr txBox="1"/>
          <p:nvPr/>
        </p:nvSpPr>
        <p:spPr>
          <a:xfrm>
            <a:off x="3554050" y="6426225"/>
            <a:ext cx="8562226"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brasilianischen – brazilian / Brasilien – Brazil |die Menschen - people</a:t>
            </a:r>
            <a:endParaRPr/>
          </a:p>
        </p:txBody>
      </p:sp>
      <p:sp>
        <p:nvSpPr>
          <p:cNvPr id="548" name="Google Shape;548;p15"/>
          <p:cNvSpPr/>
          <p:nvPr/>
        </p:nvSpPr>
        <p:spPr>
          <a:xfrm>
            <a:off x="11140069" y="97455"/>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549" name="Google Shape;549;p15" descr="A picture containing person, outdoor&#10;&#10;Description automatically generated"/>
          <p:cNvPicPr preferRelativeResize="0"/>
          <p:nvPr/>
        </p:nvPicPr>
        <p:blipFill rotWithShape="1">
          <a:blip r:embed="rId6">
            <a:alphaModFix/>
          </a:blip>
          <a:srcRect/>
          <a:stretch/>
        </p:blipFill>
        <p:spPr>
          <a:xfrm>
            <a:off x="10668052" y="576437"/>
            <a:ext cx="1414771" cy="2122157"/>
          </a:xfrm>
          <a:prstGeom prst="rect">
            <a:avLst/>
          </a:prstGeom>
          <a:noFill/>
          <a:ln>
            <a:noFill/>
          </a:ln>
        </p:spPr>
      </p:pic>
      <p:sp>
        <p:nvSpPr>
          <p:cNvPr id="550" name="Google Shape;550;p15"/>
          <p:cNvSpPr txBox="1"/>
          <p:nvPr/>
        </p:nvSpPr>
        <p:spPr>
          <a:xfrm>
            <a:off x="369819" y="2274980"/>
            <a:ext cx="11713004" cy="3454087"/>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Domitila ist jemand, der viel für die Umwelt und für Menschenrechte macht. Laut der Miss Germany Webseite  hat sie für ihre Arbeit an einem Straßenkinderprojekt einen </a:t>
            </a:r>
            <a:r>
              <a:rPr lang="en-GB" sz="2400" b="0" i="1" u="none" strike="noStrike" cap="none">
                <a:solidFill>
                  <a:srgbClr val="525050"/>
                </a:solidFill>
                <a:latin typeface="Century Gothic"/>
                <a:ea typeface="Century Gothic"/>
                <a:cs typeface="Century Gothic"/>
                <a:sym typeface="Century Gothic"/>
              </a:rPr>
              <a:t>Millenium Dreamer Award </a:t>
            </a:r>
            <a:r>
              <a:rPr lang="en-GB" sz="2400" b="0" i="0" u="none" strike="noStrike" cap="none">
                <a:solidFill>
                  <a:srgbClr val="525050"/>
                </a:solidFill>
                <a:latin typeface="Century Gothic"/>
                <a:ea typeface="Century Gothic"/>
                <a:cs typeface="Century Gothic"/>
                <a:sym typeface="Century Gothic"/>
              </a:rPr>
              <a:t>_______________. 2017 hat sie mit einem eigenen Projekt Arbeitsplätze und andere _______________ für Frauen in Brasilien _______________.</a:t>
            </a:r>
            <a:endParaRPr sz="2400" b="0" i="0" u="none" strike="noStrike" cap="none">
              <a:solidFill>
                <a:srgbClr val="525050"/>
              </a:solidFill>
              <a:latin typeface="Century Gothic"/>
              <a:ea typeface="Century Gothic"/>
              <a:cs typeface="Century Gothic"/>
              <a:sym typeface="Century Gothic"/>
            </a:endParaRPr>
          </a:p>
          <a:p>
            <a:pPr marL="0" marR="0" lvl="0" indent="0" algn="l" rtl="0">
              <a:lnSpc>
                <a:spcPct val="107000"/>
              </a:lnSpc>
              <a:spcBef>
                <a:spcPts val="180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Es gibt _______________ viele Leute, die _______________ über </a:t>
            </a:r>
            <a:r>
              <a:rPr lang="en-GB" sz="2400" b="0" i="1" u="none" strike="noStrike" cap="none">
                <a:solidFill>
                  <a:srgbClr val="525050"/>
                </a:solidFill>
                <a:latin typeface="Century Gothic"/>
                <a:ea typeface="Century Gothic"/>
                <a:cs typeface="Century Gothic"/>
                <a:sym typeface="Century Gothic"/>
              </a:rPr>
              <a:t>Miss Germany </a:t>
            </a:r>
            <a:r>
              <a:rPr lang="en-GB" sz="2400" b="0" i="0" u="none" strike="noStrike" cap="none">
                <a:solidFill>
                  <a:srgbClr val="525050"/>
                </a:solidFill>
                <a:latin typeface="Century Gothic"/>
                <a:ea typeface="Century Gothic"/>
                <a:cs typeface="Century Gothic"/>
                <a:sym typeface="Century Gothic"/>
              </a:rPr>
              <a:t>denken. Aber _______________ kann sagen: </a:t>
            </a:r>
            <a:r>
              <a:rPr lang="en-GB" sz="2400" b="0" i="1" u="none" strike="noStrike" cap="none">
                <a:solidFill>
                  <a:srgbClr val="525050"/>
                </a:solidFill>
                <a:latin typeface="Century Gothic"/>
                <a:ea typeface="Century Gothic"/>
                <a:cs typeface="Century Gothic"/>
                <a:sym typeface="Century Gothic"/>
              </a:rPr>
              <a:t>Miss Germany </a:t>
            </a:r>
            <a:r>
              <a:rPr lang="en-GB" sz="2400" b="0" i="0" u="none" strike="noStrike" cap="none">
                <a:solidFill>
                  <a:srgbClr val="525050"/>
                </a:solidFill>
                <a:latin typeface="Century Gothic"/>
                <a:ea typeface="Century Gothic"/>
                <a:cs typeface="Century Gothic"/>
                <a:sym typeface="Century Gothic"/>
              </a:rPr>
              <a:t>hat sich nicht _______________! </a:t>
            </a:r>
            <a:endParaRPr/>
          </a:p>
        </p:txBody>
      </p:sp>
      <p:sp>
        <p:nvSpPr>
          <p:cNvPr id="551" name="Google Shape;551;p15"/>
          <p:cNvSpPr txBox="1"/>
          <p:nvPr/>
        </p:nvSpPr>
        <p:spPr>
          <a:xfrm>
            <a:off x="854216" y="1005097"/>
            <a:ext cx="129401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Diesmal</a:t>
            </a:r>
            <a:endParaRPr sz="2000" b="1" i="0" u="none" strike="noStrike" cap="none">
              <a:solidFill>
                <a:srgbClr val="C00000"/>
              </a:solidFill>
              <a:latin typeface="Century Gothic"/>
              <a:ea typeface="Century Gothic"/>
              <a:cs typeface="Century Gothic"/>
              <a:sym typeface="Century Gothic"/>
            </a:endParaRPr>
          </a:p>
        </p:txBody>
      </p:sp>
      <p:sp>
        <p:nvSpPr>
          <p:cNvPr id="552" name="Google Shape;552;p15"/>
          <p:cNvSpPr txBox="1"/>
          <p:nvPr/>
        </p:nvSpPr>
        <p:spPr>
          <a:xfrm>
            <a:off x="2032527" y="1803073"/>
            <a:ext cx="163622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Erfahrung</a:t>
            </a:r>
            <a:endParaRPr sz="2000" b="1" i="0" u="none" strike="noStrike" cap="none">
              <a:solidFill>
                <a:srgbClr val="C00000"/>
              </a:solidFill>
              <a:latin typeface="Century Gothic"/>
              <a:ea typeface="Century Gothic"/>
              <a:cs typeface="Century Gothic"/>
              <a:sym typeface="Century Gothic"/>
            </a:endParaRPr>
          </a:p>
        </p:txBody>
      </p:sp>
      <p:sp>
        <p:nvSpPr>
          <p:cNvPr id="553" name="Google Shape;553;p15"/>
          <p:cNvSpPr txBox="1"/>
          <p:nvPr/>
        </p:nvSpPr>
        <p:spPr>
          <a:xfrm>
            <a:off x="8841734" y="3049182"/>
            <a:ext cx="1666433"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bekommen</a:t>
            </a:r>
            <a:endParaRPr sz="2000" b="1" i="0" u="none" strike="noStrike" cap="none">
              <a:solidFill>
                <a:srgbClr val="C00000"/>
              </a:solidFill>
              <a:latin typeface="Century Gothic"/>
              <a:ea typeface="Century Gothic"/>
              <a:cs typeface="Century Gothic"/>
              <a:sym typeface="Century Gothic"/>
            </a:endParaRPr>
          </a:p>
        </p:txBody>
      </p:sp>
      <p:sp>
        <p:nvSpPr>
          <p:cNvPr id="554" name="Google Shape;554;p15"/>
          <p:cNvSpPr txBox="1"/>
          <p:nvPr/>
        </p:nvSpPr>
        <p:spPr>
          <a:xfrm>
            <a:off x="9322309" y="3467972"/>
            <a:ext cx="205312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Möglichkeiten</a:t>
            </a:r>
            <a:endParaRPr sz="2000" b="1" i="0" u="none" strike="noStrike" cap="none">
              <a:solidFill>
                <a:srgbClr val="C00000"/>
              </a:solidFill>
              <a:latin typeface="Century Gothic"/>
              <a:ea typeface="Century Gothic"/>
              <a:cs typeface="Century Gothic"/>
              <a:sym typeface="Century Gothic"/>
            </a:endParaRPr>
          </a:p>
        </p:txBody>
      </p:sp>
      <p:sp>
        <p:nvSpPr>
          <p:cNvPr id="555" name="Google Shape;555;p15"/>
          <p:cNvSpPr txBox="1"/>
          <p:nvPr/>
        </p:nvSpPr>
        <p:spPr>
          <a:xfrm>
            <a:off x="3928235" y="3859591"/>
            <a:ext cx="1602769"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geschafft</a:t>
            </a:r>
            <a:endParaRPr sz="2000" b="1" i="0" u="none" strike="noStrike" cap="none">
              <a:solidFill>
                <a:srgbClr val="C00000"/>
              </a:solidFill>
              <a:latin typeface="Century Gothic"/>
              <a:ea typeface="Century Gothic"/>
              <a:cs typeface="Century Gothic"/>
              <a:sym typeface="Century Gothic"/>
            </a:endParaRPr>
          </a:p>
        </p:txBody>
      </p:sp>
      <p:sp>
        <p:nvSpPr>
          <p:cNvPr id="556" name="Google Shape;556;p15"/>
          <p:cNvSpPr txBox="1"/>
          <p:nvPr/>
        </p:nvSpPr>
        <p:spPr>
          <a:xfrm>
            <a:off x="1616926" y="4460930"/>
            <a:ext cx="205182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wahrscheinlich</a:t>
            </a:r>
            <a:endParaRPr sz="2000" b="1" i="0" u="none" strike="noStrike" cap="none">
              <a:solidFill>
                <a:srgbClr val="C00000"/>
              </a:solidFill>
              <a:latin typeface="Century Gothic"/>
              <a:ea typeface="Century Gothic"/>
              <a:cs typeface="Century Gothic"/>
              <a:sym typeface="Century Gothic"/>
            </a:endParaRPr>
          </a:p>
        </p:txBody>
      </p:sp>
      <p:sp>
        <p:nvSpPr>
          <p:cNvPr id="557" name="Google Shape;557;p15"/>
          <p:cNvSpPr txBox="1"/>
          <p:nvPr/>
        </p:nvSpPr>
        <p:spPr>
          <a:xfrm>
            <a:off x="6548345" y="4458256"/>
            <a:ext cx="129401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negativ</a:t>
            </a:r>
            <a:endParaRPr sz="2000" b="1" i="0" u="none" strike="noStrike" cap="none">
              <a:solidFill>
                <a:srgbClr val="C00000"/>
              </a:solidFill>
              <a:latin typeface="Century Gothic"/>
              <a:ea typeface="Century Gothic"/>
              <a:cs typeface="Century Gothic"/>
              <a:sym typeface="Century Gothic"/>
            </a:endParaRPr>
          </a:p>
        </p:txBody>
      </p:sp>
      <p:sp>
        <p:nvSpPr>
          <p:cNvPr id="558" name="Google Shape;558;p15"/>
          <p:cNvSpPr txBox="1"/>
          <p:nvPr/>
        </p:nvSpPr>
        <p:spPr>
          <a:xfrm>
            <a:off x="3021742" y="4877091"/>
            <a:ext cx="129401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niemand</a:t>
            </a:r>
            <a:endParaRPr sz="2000" b="1" i="0" u="none" strike="noStrike" cap="none">
              <a:solidFill>
                <a:srgbClr val="C00000"/>
              </a:solidFill>
              <a:latin typeface="Century Gothic"/>
              <a:ea typeface="Century Gothic"/>
              <a:cs typeface="Century Gothic"/>
              <a:sym typeface="Century Gothic"/>
            </a:endParaRPr>
          </a:p>
        </p:txBody>
      </p:sp>
      <p:sp>
        <p:nvSpPr>
          <p:cNvPr id="559" name="Google Shape;559;p15"/>
          <p:cNvSpPr txBox="1"/>
          <p:nvPr/>
        </p:nvSpPr>
        <p:spPr>
          <a:xfrm>
            <a:off x="759667" y="5260028"/>
            <a:ext cx="171451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000"/>
              <a:buFont typeface="Century Gothic"/>
              <a:buNone/>
            </a:pPr>
            <a:r>
              <a:rPr lang="en-GB" sz="2000" b="1" i="0" u="none" strike="noStrike" cap="none">
                <a:solidFill>
                  <a:srgbClr val="C00000"/>
                </a:solidFill>
                <a:latin typeface="Century Gothic"/>
                <a:ea typeface="Century Gothic"/>
                <a:cs typeface="Century Gothic"/>
                <a:sym typeface="Century Gothic"/>
              </a:rPr>
              <a:t>verändert</a:t>
            </a:r>
            <a:endParaRPr sz="2000" b="1" i="0" u="none" strike="noStrike" cap="none">
              <a:solidFill>
                <a:srgbClr val="C00000"/>
              </a:solidFill>
              <a:latin typeface="Century Gothic"/>
              <a:ea typeface="Century Gothic"/>
              <a:cs typeface="Century Gothic"/>
              <a:sym typeface="Century Gothic"/>
            </a:endParaRPr>
          </a:p>
        </p:txBody>
      </p:sp>
      <p:pic>
        <p:nvPicPr>
          <p:cNvPr id="4" name="10.1.1.5 L1 Slide 15 F.mp3">
            <a:hlinkClick r:id="" action="ppaction://media"/>
            <a:extLst>
              <a:ext uri="{FF2B5EF4-FFF2-40B4-BE49-F238E27FC236}">
                <a16:creationId xmlns:a16="http://schemas.microsoft.com/office/drawing/2014/main" id="{6418EA33-E64D-BF57-91B6-0277174B4B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76712" y="10421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16"/>
          <p:cNvSpPr txBox="1">
            <a:spLocks noGrp="1"/>
          </p:cNvSpPr>
          <p:nvPr>
            <p:ph type="title"/>
          </p:nvPr>
        </p:nvSpPr>
        <p:spPr>
          <a:xfrm>
            <a:off x="0" y="213557"/>
            <a:ext cx="4750420"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[1/2]</a:t>
            </a:r>
            <a:endParaRPr/>
          </a:p>
        </p:txBody>
      </p:sp>
      <p:sp>
        <p:nvSpPr>
          <p:cNvPr id="566" name="Google Shape;566;p16"/>
          <p:cNvSpPr txBox="1">
            <a:spLocks noGrp="1"/>
          </p:cNvSpPr>
          <p:nvPr>
            <p:ph type="body" idx="1"/>
          </p:nvPr>
        </p:nvSpPr>
        <p:spPr>
          <a:xfrm>
            <a:off x="373062" y="876300"/>
            <a:ext cx="11514137" cy="51054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50000"/>
              </a:lnSpc>
              <a:spcBef>
                <a:spcPts val="0"/>
              </a:spcBef>
              <a:spcAft>
                <a:spcPts val="0"/>
              </a:spcAft>
              <a:buClr>
                <a:srgbClr val="525050"/>
              </a:buClr>
              <a:buSzPct val="100000"/>
              <a:buNone/>
            </a:pPr>
            <a:r>
              <a:rPr lang="en-GB" i="1">
                <a:latin typeface="Century Gothic"/>
                <a:ea typeface="Century Gothic"/>
                <a:cs typeface="Century Gothic"/>
                <a:sym typeface="Century Gothic"/>
              </a:rPr>
              <a:t>Miss Germany </a:t>
            </a:r>
            <a:r>
              <a:rPr lang="en-GB">
                <a:latin typeface="Century Gothic"/>
                <a:ea typeface="Century Gothic"/>
                <a:cs typeface="Century Gothic"/>
                <a:sym typeface="Century Gothic"/>
              </a:rPr>
              <a:t>ist ein Wettbewerb, der immer jemanden aussucht, der           besonders schön und </a:t>
            </a:r>
            <a:r>
              <a:rPr lang="en-GB" sz="2400"/>
              <a:t>______</a:t>
            </a:r>
            <a:r>
              <a:rPr lang="en-GB">
                <a:latin typeface="Century Gothic"/>
                <a:ea typeface="Century Gothic"/>
                <a:cs typeface="Century Gothic"/>
                <a:sym typeface="Century Gothic"/>
              </a:rPr>
              <a:t>  ist.  Stimmt das?  Heute nicht mehr.  Jetzt sucht           man jemanden, der wichtige Ideen hat, der etwas für die </a:t>
            </a:r>
            <a:r>
              <a:rPr lang="en-GB" sz="2400"/>
              <a:t>____________</a:t>
            </a:r>
            <a:r>
              <a:rPr lang="en-GB">
                <a:latin typeface="Century Gothic"/>
                <a:ea typeface="Century Gothic"/>
                <a:cs typeface="Century Gothic"/>
                <a:sym typeface="Century Gothic"/>
              </a:rPr>
              <a:t> machen will, der die </a:t>
            </a:r>
            <a:r>
              <a:rPr lang="en-GB" sz="2400"/>
              <a:t>______________</a:t>
            </a:r>
            <a:r>
              <a:rPr lang="en-GB">
                <a:latin typeface="Century Gothic"/>
                <a:ea typeface="Century Gothic"/>
                <a:cs typeface="Century Gothic"/>
                <a:sym typeface="Century Gothic"/>
              </a:rPr>
              <a:t>  übernehmen möchte.  Jetzt sucht man Frauen, die Anderen </a:t>
            </a:r>
            <a:r>
              <a:rPr lang="en-GB" sz="2400"/>
              <a:t>_________ </a:t>
            </a:r>
            <a:r>
              <a:rPr lang="en-GB">
                <a:latin typeface="Century Gothic"/>
                <a:ea typeface="Century Gothic"/>
                <a:cs typeface="Century Gothic"/>
                <a:sym typeface="Century Gothic"/>
              </a:rPr>
              <a:t>geben. </a:t>
            </a:r>
            <a:endParaRPr>
              <a:latin typeface="Century Gothic"/>
              <a:ea typeface="Century Gothic"/>
              <a:cs typeface="Century Gothic"/>
              <a:sym typeface="Century Gothic"/>
            </a:endParaRPr>
          </a:p>
          <a:p>
            <a:pPr marL="0" lvl="0" indent="0" algn="l" rtl="0">
              <a:lnSpc>
                <a:spcPct val="150000"/>
              </a:lnSpc>
              <a:spcBef>
                <a:spcPts val="1800"/>
              </a:spcBef>
              <a:spcAft>
                <a:spcPts val="0"/>
              </a:spcAft>
              <a:buClr>
                <a:srgbClr val="525050"/>
              </a:buClr>
              <a:buSzPct val="100000"/>
              <a:buNone/>
            </a:pPr>
            <a:r>
              <a:rPr lang="en-GB">
                <a:latin typeface="Century Gothic"/>
                <a:ea typeface="Century Gothic"/>
                <a:cs typeface="Century Gothic"/>
                <a:sym typeface="Century Gothic"/>
              </a:rPr>
              <a:t>Zum Beispiel wollte eine Finalistin die </a:t>
            </a:r>
            <a:r>
              <a:rPr lang="en-GB" sz="2400"/>
              <a:t>_________ </a:t>
            </a:r>
            <a:r>
              <a:rPr lang="en-GB">
                <a:latin typeface="Century Gothic"/>
                <a:ea typeface="Century Gothic"/>
                <a:cs typeface="Century Gothic"/>
                <a:sym typeface="Century Gothic"/>
              </a:rPr>
              <a:t>von Kindern mit Migrationshintergründen verbessern, eine andere junge Frau wollte die </a:t>
            </a:r>
            <a:r>
              <a:rPr lang="en-GB" sz="2400"/>
              <a:t>____________________  </a:t>
            </a:r>
            <a:r>
              <a:rPr lang="en-GB">
                <a:latin typeface="Century Gothic"/>
                <a:ea typeface="Century Gothic"/>
                <a:cs typeface="Century Gothic"/>
                <a:sym typeface="Century Gothic"/>
              </a:rPr>
              <a:t>bei Social Media </a:t>
            </a:r>
            <a:r>
              <a:rPr lang="en-GB" sz="2400"/>
              <a:t>____________</a:t>
            </a:r>
            <a:r>
              <a:rPr lang="en-GB" sz="2400">
                <a:latin typeface="Century Gothic"/>
                <a:ea typeface="Century Gothic"/>
                <a:cs typeface="Century Gothic"/>
                <a:sym typeface="Century Gothic"/>
              </a:rPr>
              <a:t>.</a:t>
            </a:r>
            <a:r>
              <a:rPr lang="en-GB">
                <a:latin typeface="Century Gothic"/>
                <a:ea typeface="Century Gothic"/>
                <a:cs typeface="Century Gothic"/>
                <a:sym typeface="Century Gothic"/>
              </a:rPr>
              <a:t> Diversität ist wichtiger, </a:t>
            </a:r>
            <a:r>
              <a:rPr lang="en-GB" sz="2400"/>
              <a:t>____________ </a:t>
            </a:r>
            <a:r>
              <a:rPr lang="en-GB">
                <a:latin typeface="Century Gothic"/>
                <a:ea typeface="Century Gothic"/>
                <a:cs typeface="Century Gothic"/>
                <a:sym typeface="Century Gothic"/>
              </a:rPr>
              <a:t>geworden.  Also gab es einige schwarze Frauen und eine Transfrau, die Finalistinnen waren.</a:t>
            </a:r>
            <a:endParaRPr>
              <a:latin typeface="Century Gothic"/>
              <a:ea typeface="Century Gothic"/>
              <a:cs typeface="Century Gothic"/>
              <a:sym typeface="Century Gothic"/>
            </a:endParaRPr>
          </a:p>
          <a:p>
            <a:pPr marL="0" lvl="0" indent="0" algn="l" rtl="0">
              <a:lnSpc>
                <a:spcPct val="90000"/>
              </a:lnSpc>
              <a:spcBef>
                <a:spcPts val="1800"/>
              </a:spcBef>
              <a:spcAft>
                <a:spcPts val="0"/>
              </a:spcAft>
              <a:buClr>
                <a:srgbClr val="525050"/>
              </a:buClr>
              <a:buSzPct val="100000"/>
              <a:buNone/>
            </a:pPr>
            <a:endParaRPr/>
          </a:p>
        </p:txBody>
      </p:sp>
      <p:sp>
        <p:nvSpPr>
          <p:cNvPr id="567" name="Google Shape;567;p16"/>
          <p:cNvSpPr txBox="1"/>
          <p:nvPr/>
        </p:nvSpPr>
        <p:spPr>
          <a:xfrm>
            <a:off x="4861703" y="153248"/>
            <a:ext cx="4115029" cy="707886"/>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der Wettbewerb – competition</a:t>
            </a:r>
            <a:endParaRPr/>
          </a:p>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der Hintergrund - background</a:t>
            </a:r>
            <a:endParaRPr/>
          </a:p>
        </p:txBody>
      </p:sp>
      <p:sp>
        <p:nvSpPr>
          <p:cNvPr id="568" name="Google Shape;568;p16"/>
          <p:cNvSpPr/>
          <p:nvPr/>
        </p:nvSpPr>
        <p:spPr>
          <a:xfrm>
            <a:off x="11140069" y="97455"/>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569" name="Google Shape;569;p16"/>
          <p:cNvSpPr txBox="1"/>
          <p:nvPr/>
        </p:nvSpPr>
        <p:spPr>
          <a:xfrm>
            <a:off x="3323063" y="1352936"/>
            <a:ext cx="111512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dünn</a:t>
            </a:r>
            <a:endParaRPr sz="2200" b="1" i="0" u="none" strike="noStrike" cap="none">
              <a:solidFill>
                <a:srgbClr val="C00000"/>
              </a:solidFill>
              <a:latin typeface="Century Gothic"/>
              <a:ea typeface="Century Gothic"/>
              <a:cs typeface="Century Gothic"/>
              <a:sym typeface="Century Gothic"/>
            </a:endParaRPr>
          </a:p>
        </p:txBody>
      </p:sp>
      <p:sp>
        <p:nvSpPr>
          <p:cNvPr id="570" name="Google Shape;570;p16"/>
          <p:cNvSpPr txBox="1"/>
          <p:nvPr/>
        </p:nvSpPr>
        <p:spPr>
          <a:xfrm>
            <a:off x="8094236" y="1802346"/>
            <a:ext cx="2040673"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a:solidFill>
                  <a:srgbClr val="C00000"/>
                </a:solidFill>
                <a:latin typeface="Century Gothic"/>
                <a:ea typeface="Century Gothic"/>
                <a:cs typeface="Century Gothic"/>
                <a:sym typeface="Century Gothic"/>
              </a:rPr>
              <a:t>Gesellschaft</a:t>
            </a:r>
            <a:endParaRPr dirty="0"/>
          </a:p>
        </p:txBody>
      </p:sp>
      <p:sp>
        <p:nvSpPr>
          <p:cNvPr id="571" name="Google Shape;571;p16"/>
          <p:cNvSpPr txBox="1"/>
          <p:nvPr/>
        </p:nvSpPr>
        <p:spPr>
          <a:xfrm>
            <a:off x="1350536" y="2313742"/>
            <a:ext cx="234547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a:solidFill>
                  <a:srgbClr val="C00000"/>
                </a:solidFill>
                <a:latin typeface="Century Gothic"/>
                <a:ea typeface="Century Gothic"/>
                <a:cs typeface="Century Gothic"/>
                <a:sym typeface="Century Gothic"/>
              </a:rPr>
              <a:t>Verantwortung</a:t>
            </a:r>
            <a:endParaRPr sz="2200" b="1" i="0" u="none" strike="noStrike" cap="none" dirty="0">
              <a:solidFill>
                <a:srgbClr val="C00000"/>
              </a:solidFill>
              <a:latin typeface="Century Gothic"/>
              <a:ea typeface="Century Gothic"/>
              <a:cs typeface="Century Gothic"/>
              <a:sym typeface="Century Gothic"/>
            </a:endParaRPr>
          </a:p>
        </p:txBody>
      </p:sp>
      <p:sp>
        <p:nvSpPr>
          <p:cNvPr id="572" name="Google Shape;572;p16"/>
          <p:cNvSpPr txBox="1"/>
          <p:nvPr/>
        </p:nvSpPr>
        <p:spPr>
          <a:xfrm>
            <a:off x="580880" y="2825601"/>
            <a:ext cx="111512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a:solidFill>
                  <a:srgbClr val="C00000"/>
                </a:solidFill>
                <a:latin typeface="Century Gothic"/>
                <a:ea typeface="Century Gothic"/>
                <a:cs typeface="Century Gothic"/>
                <a:sym typeface="Century Gothic"/>
              </a:rPr>
              <a:t>Kraft</a:t>
            </a:r>
            <a:endParaRPr dirty="0"/>
          </a:p>
        </p:txBody>
      </p:sp>
      <p:sp>
        <p:nvSpPr>
          <p:cNvPr id="573" name="Google Shape;573;p16"/>
          <p:cNvSpPr txBox="1"/>
          <p:nvPr/>
        </p:nvSpPr>
        <p:spPr>
          <a:xfrm>
            <a:off x="5538439" y="3454400"/>
            <a:ext cx="1115122"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a:solidFill>
                  <a:srgbClr val="C00000"/>
                </a:solidFill>
                <a:latin typeface="Century Gothic"/>
                <a:ea typeface="Century Gothic"/>
                <a:cs typeface="Century Gothic"/>
                <a:sym typeface="Century Gothic"/>
              </a:rPr>
              <a:t>Lage</a:t>
            </a:r>
            <a:endParaRPr dirty="0"/>
          </a:p>
        </p:txBody>
      </p:sp>
      <p:sp>
        <p:nvSpPr>
          <p:cNvPr id="574" name="Google Shape;574;p16"/>
          <p:cNvSpPr txBox="1"/>
          <p:nvPr/>
        </p:nvSpPr>
        <p:spPr>
          <a:xfrm>
            <a:off x="373062" y="4365151"/>
            <a:ext cx="3033133"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err="1">
                <a:solidFill>
                  <a:srgbClr val="C00000"/>
                </a:solidFill>
                <a:latin typeface="Century Gothic"/>
                <a:ea typeface="Century Gothic"/>
                <a:cs typeface="Century Gothic"/>
                <a:sym typeface="Century Gothic"/>
              </a:rPr>
              <a:t>Herausforderungen</a:t>
            </a:r>
            <a:endParaRPr sz="2200" b="1" i="0" u="none" strike="noStrike" cap="none" dirty="0">
              <a:solidFill>
                <a:srgbClr val="C00000"/>
              </a:solidFill>
              <a:latin typeface="Century Gothic"/>
              <a:ea typeface="Century Gothic"/>
              <a:cs typeface="Century Gothic"/>
              <a:sym typeface="Century Gothic"/>
            </a:endParaRPr>
          </a:p>
        </p:txBody>
      </p:sp>
      <p:sp>
        <p:nvSpPr>
          <p:cNvPr id="575" name="Google Shape;575;p16"/>
          <p:cNvSpPr txBox="1"/>
          <p:nvPr/>
        </p:nvSpPr>
        <p:spPr>
          <a:xfrm>
            <a:off x="5888182" y="4418582"/>
            <a:ext cx="153075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err="1">
                <a:solidFill>
                  <a:srgbClr val="C00000"/>
                </a:solidFill>
                <a:latin typeface="Century Gothic"/>
                <a:ea typeface="Century Gothic"/>
                <a:cs typeface="Century Gothic"/>
                <a:sym typeface="Century Gothic"/>
              </a:rPr>
              <a:t>darstellen</a:t>
            </a:r>
            <a:endParaRPr sz="2200" b="1" i="0" u="none" strike="noStrike" cap="none" dirty="0">
              <a:solidFill>
                <a:srgbClr val="C00000"/>
              </a:solidFill>
              <a:latin typeface="Century Gothic"/>
              <a:ea typeface="Century Gothic"/>
              <a:cs typeface="Century Gothic"/>
              <a:sym typeface="Century Gothic"/>
            </a:endParaRPr>
          </a:p>
        </p:txBody>
      </p:sp>
      <p:sp>
        <p:nvSpPr>
          <p:cNvPr id="576" name="Google Shape;576;p16"/>
          <p:cNvSpPr txBox="1"/>
          <p:nvPr/>
        </p:nvSpPr>
        <p:spPr>
          <a:xfrm>
            <a:off x="373062" y="4957981"/>
            <a:ext cx="153075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dirty="0" err="1">
                <a:solidFill>
                  <a:srgbClr val="C00000"/>
                </a:solidFill>
                <a:latin typeface="Century Gothic"/>
                <a:ea typeface="Century Gothic"/>
                <a:cs typeface="Century Gothic"/>
                <a:sym typeface="Century Gothic"/>
              </a:rPr>
              <a:t>aktuell</a:t>
            </a:r>
            <a:endParaRPr sz="2200" b="1" i="0" u="none" strike="noStrike" cap="none" dirty="0">
              <a:solidFill>
                <a:srgbClr val="C00000"/>
              </a:solidFill>
              <a:latin typeface="Century Gothic"/>
              <a:ea typeface="Century Gothic"/>
              <a:cs typeface="Century Gothic"/>
              <a:sym typeface="Century Gothic"/>
            </a:endParaRPr>
          </a:p>
        </p:txBody>
      </p:sp>
      <p:pic>
        <p:nvPicPr>
          <p:cNvPr id="2" name="10.1.1.5 L1 Slide 16 H.mp3">
            <a:hlinkClick r:id="" action="ppaction://media"/>
            <a:extLst>
              <a:ext uri="{FF2B5EF4-FFF2-40B4-BE49-F238E27FC236}">
                <a16:creationId xmlns:a16="http://schemas.microsoft.com/office/drawing/2014/main" id="{654D94DE-2FDE-423A-8854-763D7F5E8B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05046" y="540136"/>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17"/>
          <p:cNvSpPr txBox="1">
            <a:spLocks noGrp="1"/>
          </p:cNvSpPr>
          <p:nvPr>
            <p:ph type="title"/>
          </p:nvPr>
        </p:nvSpPr>
        <p:spPr>
          <a:xfrm>
            <a:off x="-1" y="280465"/>
            <a:ext cx="4694663" cy="647577"/>
          </a:xfrm>
          <a:prstGeom prst="rect">
            <a:avLst/>
          </a:prstGeom>
          <a:blipFill rotWithShape="1">
            <a:blip r:embed="rId5">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Miss Germany [2/2]</a:t>
            </a:r>
            <a:endParaRPr/>
          </a:p>
        </p:txBody>
      </p:sp>
      <p:sp>
        <p:nvSpPr>
          <p:cNvPr id="583" name="Google Shape;583;p17"/>
          <p:cNvSpPr txBox="1">
            <a:spLocks noGrp="1"/>
          </p:cNvSpPr>
          <p:nvPr>
            <p:ph type="body" idx="1"/>
          </p:nvPr>
        </p:nvSpPr>
        <p:spPr>
          <a:xfrm>
            <a:off x="304800" y="2558054"/>
            <a:ext cx="11514137" cy="3320922"/>
          </a:xfrm>
          <a:prstGeom prst="rect">
            <a:avLst/>
          </a:prstGeom>
          <a:noFill/>
          <a:ln>
            <a:noFill/>
          </a:ln>
        </p:spPr>
        <p:txBody>
          <a:bodyPr spcFirstLastPara="1" wrap="square" lIns="91425" tIns="45700" rIns="91425" bIns="45700" anchor="t" anchorCtr="0">
            <a:normAutofit/>
          </a:bodyPr>
          <a:lstStyle/>
          <a:p>
            <a:pPr marL="0" lvl="0" indent="0" algn="l" rtl="0">
              <a:lnSpc>
                <a:spcPct val="107000"/>
              </a:lnSpc>
              <a:spcBef>
                <a:spcPts val="0"/>
              </a:spcBef>
              <a:spcAft>
                <a:spcPts val="0"/>
              </a:spcAft>
              <a:buClr>
                <a:srgbClr val="525050"/>
              </a:buClr>
              <a:buSzPts val="2200"/>
              <a:buNone/>
            </a:pPr>
            <a:r>
              <a:rPr lang="en-GB" sz="2200">
                <a:latin typeface="Century Gothic"/>
                <a:ea typeface="Century Gothic"/>
                <a:cs typeface="Century Gothic"/>
                <a:sym typeface="Century Gothic"/>
              </a:rPr>
              <a:t>Domitila ist jemand, der viel für die Umwelt und für Menschenrechte macht.  Sie kennt den </a:t>
            </a:r>
            <a:r>
              <a:rPr lang="en-GB" sz="2200"/>
              <a:t>_________</a:t>
            </a:r>
            <a:r>
              <a:rPr lang="en-GB" sz="2200">
                <a:latin typeface="Century Gothic"/>
                <a:ea typeface="Century Gothic"/>
                <a:cs typeface="Century Gothic"/>
                <a:sym typeface="Century Gothic"/>
              </a:rPr>
              <a:t> der Armut . Laut der </a:t>
            </a:r>
            <a:r>
              <a:rPr lang="en-GB" sz="2200" i="1">
                <a:latin typeface="Century Gothic"/>
                <a:ea typeface="Century Gothic"/>
                <a:cs typeface="Century Gothic"/>
                <a:sym typeface="Century Gothic"/>
              </a:rPr>
              <a:t>Miss Germany </a:t>
            </a:r>
            <a:r>
              <a:rPr lang="en-GB" sz="2200">
                <a:latin typeface="Century Gothic"/>
                <a:ea typeface="Century Gothic"/>
                <a:cs typeface="Century Gothic"/>
                <a:sym typeface="Century Gothic"/>
              </a:rPr>
              <a:t>Webseite hat Domitla für ihre Arbeit an einem Straßenkinderprojekt einen </a:t>
            </a:r>
            <a:r>
              <a:rPr lang="en-GB" sz="2200" i="1">
                <a:latin typeface="Century Gothic"/>
                <a:ea typeface="Century Gothic"/>
                <a:cs typeface="Century Gothic"/>
                <a:sym typeface="Century Gothic"/>
              </a:rPr>
              <a:t>Millenium Dreamer Award</a:t>
            </a:r>
            <a:r>
              <a:rPr lang="en-GB" sz="2200">
                <a:latin typeface="Century Gothic"/>
                <a:ea typeface="Century Gothic"/>
                <a:cs typeface="Century Gothic"/>
                <a:sym typeface="Century Gothic"/>
              </a:rPr>
              <a:t> bekommen. 2017 hat sie mit einem eigenen Projekt Arbeitsplätze und neue </a:t>
            </a:r>
            <a:r>
              <a:rPr lang="en-GB" sz="2200"/>
              <a:t>___________</a:t>
            </a:r>
            <a:r>
              <a:rPr lang="en-GB" sz="2200">
                <a:latin typeface="Century Gothic"/>
                <a:ea typeface="Century Gothic"/>
                <a:cs typeface="Century Gothic"/>
                <a:sym typeface="Century Gothic"/>
              </a:rPr>
              <a:t> für Frauen in Brasilien </a:t>
            </a:r>
            <a:r>
              <a:rPr lang="en-GB" sz="2200"/>
              <a:t>____________</a:t>
            </a:r>
            <a:r>
              <a:rPr lang="en-GB" sz="2200">
                <a:latin typeface="Century Gothic"/>
                <a:ea typeface="Century Gothic"/>
                <a:cs typeface="Century Gothic"/>
                <a:sym typeface="Century Gothic"/>
              </a:rPr>
              <a:t>.</a:t>
            </a:r>
            <a:endParaRPr sz="2200">
              <a:latin typeface="Century Gothic"/>
              <a:ea typeface="Century Gothic"/>
              <a:cs typeface="Century Gothic"/>
              <a:sym typeface="Century Gothic"/>
            </a:endParaRPr>
          </a:p>
          <a:p>
            <a:pPr marL="0" lvl="0" indent="0" algn="l" rtl="0">
              <a:lnSpc>
                <a:spcPct val="107000"/>
              </a:lnSpc>
              <a:spcBef>
                <a:spcPts val="1800"/>
              </a:spcBef>
              <a:spcAft>
                <a:spcPts val="0"/>
              </a:spcAft>
              <a:buClr>
                <a:srgbClr val="525050"/>
              </a:buClr>
              <a:buSzPts val="2200"/>
              <a:buNone/>
            </a:pPr>
            <a:r>
              <a:rPr lang="en-GB" sz="2200">
                <a:latin typeface="Century Gothic"/>
                <a:ea typeface="Century Gothic"/>
                <a:cs typeface="Century Gothic"/>
                <a:sym typeface="Century Gothic"/>
              </a:rPr>
              <a:t>Es gibt </a:t>
            </a:r>
            <a:r>
              <a:rPr lang="en-GB" sz="2200"/>
              <a:t>________________</a:t>
            </a:r>
            <a:r>
              <a:rPr lang="en-GB" sz="2200">
                <a:latin typeface="Century Gothic"/>
                <a:ea typeface="Century Gothic"/>
                <a:cs typeface="Century Gothic"/>
                <a:sym typeface="Century Gothic"/>
              </a:rPr>
              <a:t> viele Leute, die negativ über </a:t>
            </a:r>
            <a:r>
              <a:rPr lang="en-GB" sz="2200" i="1">
                <a:latin typeface="Century Gothic"/>
                <a:ea typeface="Century Gothic"/>
                <a:cs typeface="Century Gothic"/>
                <a:sym typeface="Century Gothic"/>
              </a:rPr>
              <a:t>Miss Germany</a:t>
            </a:r>
            <a:r>
              <a:rPr lang="en-GB" sz="2200">
                <a:latin typeface="Century Gothic"/>
                <a:ea typeface="Century Gothic"/>
                <a:cs typeface="Century Gothic"/>
                <a:sym typeface="Century Gothic"/>
              </a:rPr>
              <a:t> denken. Doch kann niemand sagen, dass </a:t>
            </a:r>
            <a:r>
              <a:rPr lang="en-GB" sz="2200" i="1">
                <a:latin typeface="Century Gothic"/>
                <a:ea typeface="Century Gothic"/>
                <a:cs typeface="Century Gothic"/>
                <a:sym typeface="Century Gothic"/>
              </a:rPr>
              <a:t>Miss Germany </a:t>
            </a:r>
            <a:r>
              <a:rPr lang="en-GB" sz="2200">
                <a:latin typeface="Century Gothic"/>
                <a:ea typeface="Century Gothic"/>
                <a:cs typeface="Century Gothic"/>
                <a:sym typeface="Century Gothic"/>
              </a:rPr>
              <a:t>sich nicht </a:t>
            </a:r>
            <a:r>
              <a:rPr lang="en-GB" sz="2200"/>
              <a:t>____________</a:t>
            </a:r>
            <a:r>
              <a:rPr lang="en-GB" sz="2200">
                <a:latin typeface="Century Gothic"/>
                <a:ea typeface="Century Gothic"/>
                <a:cs typeface="Century Gothic"/>
                <a:sym typeface="Century Gothic"/>
              </a:rPr>
              <a:t> hat.</a:t>
            </a:r>
            <a:endParaRPr sz="2200">
              <a:latin typeface="Century Gothic"/>
              <a:ea typeface="Century Gothic"/>
              <a:cs typeface="Century Gothic"/>
              <a:sym typeface="Century Gothic"/>
            </a:endParaRPr>
          </a:p>
        </p:txBody>
      </p:sp>
      <p:sp>
        <p:nvSpPr>
          <p:cNvPr id="584" name="Google Shape;584;p17"/>
          <p:cNvSpPr/>
          <p:nvPr/>
        </p:nvSpPr>
        <p:spPr>
          <a:xfrm>
            <a:off x="4694662" y="212715"/>
            <a:ext cx="4427580" cy="783075"/>
          </a:xfrm>
          <a:prstGeom prst="wedgeRoundRectCallout">
            <a:avLst>
              <a:gd name="adj1" fmla="val -31972"/>
              <a:gd name="adj2" fmla="val 68790"/>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A Favella is a shantytown on the outskirts of a Brazilian city.</a:t>
            </a:r>
            <a:endParaRPr sz="2000" b="0" i="0" u="none" strike="noStrike" cap="none">
              <a:solidFill>
                <a:srgbClr val="3D3C3C"/>
              </a:solidFill>
              <a:latin typeface="Century Gothic"/>
              <a:ea typeface="Century Gothic"/>
              <a:cs typeface="Century Gothic"/>
              <a:sym typeface="Century Gothic"/>
            </a:endParaRPr>
          </a:p>
        </p:txBody>
      </p:sp>
      <p:sp>
        <p:nvSpPr>
          <p:cNvPr id="585" name="Google Shape;585;p17"/>
          <p:cNvSpPr txBox="1"/>
          <p:nvPr/>
        </p:nvSpPr>
        <p:spPr>
          <a:xfrm>
            <a:off x="3769113" y="6424437"/>
            <a:ext cx="5507346" cy="400110"/>
          </a:xfrm>
          <a:prstGeom prst="rect">
            <a:avLst/>
          </a:prstGeom>
          <a:solidFill>
            <a:srgbClr val="3D3C3C"/>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EEAB"/>
              </a:buClr>
              <a:buSzPts val="2000"/>
              <a:buFont typeface="Century Gothic"/>
              <a:buNone/>
            </a:pPr>
            <a:r>
              <a:rPr lang="en-GB" sz="2000" b="0" i="0" u="none" strike="noStrike" cap="none">
                <a:solidFill>
                  <a:srgbClr val="FFEEAB"/>
                </a:solidFill>
                <a:latin typeface="Century Gothic"/>
                <a:ea typeface="Century Gothic"/>
                <a:cs typeface="Century Gothic"/>
                <a:sym typeface="Century Gothic"/>
              </a:rPr>
              <a:t>brasilianischen – brazilian | Brasilien – Brazil </a:t>
            </a:r>
            <a:endParaRPr/>
          </a:p>
        </p:txBody>
      </p:sp>
      <p:pic>
        <p:nvPicPr>
          <p:cNvPr id="586" name="Google Shape;586;p17" descr="A picture containing person, outdoor&#10;&#10;Description automatically generated"/>
          <p:cNvPicPr preferRelativeResize="0"/>
          <p:nvPr/>
        </p:nvPicPr>
        <p:blipFill rotWithShape="1">
          <a:blip r:embed="rId6">
            <a:alphaModFix/>
          </a:blip>
          <a:srcRect/>
          <a:stretch/>
        </p:blipFill>
        <p:spPr>
          <a:xfrm>
            <a:off x="9553498" y="280465"/>
            <a:ext cx="1408294" cy="2112441"/>
          </a:xfrm>
          <a:prstGeom prst="rect">
            <a:avLst/>
          </a:prstGeom>
          <a:noFill/>
          <a:ln>
            <a:noFill/>
          </a:ln>
        </p:spPr>
      </p:pic>
      <p:sp>
        <p:nvSpPr>
          <p:cNvPr id="587" name="Google Shape;587;p17"/>
          <p:cNvSpPr txBox="1"/>
          <p:nvPr/>
        </p:nvSpPr>
        <p:spPr>
          <a:xfrm>
            <a:off x="304800" y="1142057"/>
            <a:ext cx="9644016" cy="115121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525050"/>
              </a:buClr>
              <a:buSzPts val="2200"/>
              <a:buFont typeface="Arial"/>
              <a:buNone/>
            </a:pPr>
            <a:r>
              <a:rPr lang="en-GB" sz="2200" b="0" i="0" u="none" strike="noStrike" cap="none">
                <a:solidFill>
                  <a:srgbClr val="525050"/>
                </a:solidFill>
                <a:latin typeface="Century Gothic"/>
                <a:ea typeface="Century Gothic"/>
                <a:cs typeface="Century Gothic"/>
                <a:sym typeface="Century Gothic"/>
              </a:rPr>
              <a:t>Diesmal war die Gewinnerin Domitila Barros.  Sie ist in einer brasilianischen Favela aufgewachsen. Ihre Ideen ___________ aus ihrem armen Hintergrund. </a:t>
            </a:r>
            <a:endParaRPr/>
          </a:p>
        </p:txBody>
      </p:sp>
      <p:sp>
        <p:nvSpPr>
          <p:cNvPr id="588" name="Google Shape;588;p17"/>
          <p:cNvSpPr/>
          <p:nvPr/>
        </p:nvSpPr>
        <p:spPr>
          <a:xfrm>
            <a:off x="11148194" y="125397"/>
            <a:ext cx="942754"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589" name="Google Shape;589;p17"/>
          <p:cNvSpPr txBox="1"/>
          <p:nvPr/>
        </p:nvSpPr>
        <p:spPr>
          <a:xfrm>
            <a:off x="6908452" y="1426495"/>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entstehen</a:t>
            </a:r>
            <a:endParaRPr sz="2200" b="1" i="0" u="none" strike="noStrike" cap="none">
              <a:solidFill>
                <a:srgbClr val="C00000"/>
              </a:solidFill>
              <a:latin typeface="Century Gothic"/>
              <a:ea typeface="Century Gothic"/>
              <a:cs typeface="Century Gothic"/>
              <a:sym typeface="Century Gothic"/>
            </a:endParaRPr>
          </a:p>
        </p:txBody>
      </p:sp>
      <p:sp>
        <p:nvSpPr>
          <p:cNvPr id="590" name="Google Shape;590;p17"/>
          <p:cNvSpPr txBox="1"/>
          <p:nvPr/>
        </p:nvSpPr>
        <p:spPr>
          <a:xfrm>
            <a:off x="1585603" y="2872512"/>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Druck</a:t>
            </a:r>
            <a:endParaRPr sz="2200" b="1" i="0" u="none" strike="noStrike" cap="none">
              <a:solidFill>
                <a:srgbClr val="C00000"/>
              </a:solidFill>
              <a:latin typeface="Century Gothic"/>
              <a:ea typeface="Century Gothic"/>
              <a:cs typeface="Century Gothic"/>
              <a:sym typeface="Century Gothic"/>
            </a:endParaRPr>
          </a:p>
        </p:txBody>
      </p:sp>
      <p:sp>
        <p:nvSpPr>
          <p:cNvPr id="591" name="Google Shape;591;p17"/>
          <p:cNvSpPr txBox="1"/>
          <p:nvPr/>
        </p:nvSpPr>
        <p:spPr>
          <a:xfrm>
            <a:off x="210286" y="3960703"/>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Zwecke</a:t>
            </a:r>
            <a:endParaRPr sz="2200" b="1" i="0" u="none" strike="noStrike" cap="none">
              <a:solidFill>
                <a:srgbClr val="C00000"/>
              </a:solidFill>
              <a:latin typeface="Century Gothic"/>
              <a:ea typeface="Century Gothic"/>
              <a:cs typeface="Century Gothic"/>
              <a:sym typeface="Century Gothic"/>
            </a:endParaRPr>
          </a:p>
        </p:txBody>
      </p:sp>
      <p:sp>
        <p:nvSpPr>
          <p:cNvPr id="592" name="Google Shape;592;p17"/>
          <p:cNvSpPr txBox="1"/>
          <p:nvPr/>
        </p:nvSpPr>
        <p:spPr>
          <a:xfrm>
            <a:off x="4694662" y="3946661"/>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geschafft</a:t>
            </a:r>
            <a:endParaRPr sz="2200" b="1" i="0" u="none" strike="noStrike" cap="none">
              <a:solidFill>
                <a:srgbClr val="C00000"/>
              </a:solidFill>
              <a:latin typeface="Century Gothic"/>
              <a:ea typeface="Century Gothic"/>
              <a:cs typeface="Century Gothic"/>
              <a:sym typeface="Century Gothic"/>
            </a:endParaRPr>
          </a:p>
        </p:txBody>
      </p:sp>
      <p:sp>
        <p:nvSpPr>
          <p:cNvPr id="593" name="Google Shape;593;p17"/>
          <p:cNvSpPr txBox="1"/>
          <p:nvPr/>
        </p:nvSpPr>
        <p:spPr>
          <a:xfrm>
            <a:off x="1295671" y="4539945"/>
            <a:ext cx="240920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wahrscheinlich</a:t>
            </a:r>
            <a:endParaRPr sz="2200" b="1" i="0" u="none" strike="noStrike" cap="none">
              <a:solidFill>
                <a:srgbClr val="C00000"/>
              </a:solidFill>
              <a:latin typeface="Century Gothic"/>
              <a:ea typeface="Century Gothic"/>
              <a:cs typeface="Century Gothic"/>
              <a:sym typeface="Century Gothic"/>
            </a:endParaRPr>
          </a:p>
        </p:txBody>
      </p:sp>
      <p:sp>
        <p:nvSpPr>
          <p:cNvPr id="594" name="Google Shape;594;p17"/>
          <p:cNvSpPr txBox="1"/>
          <p:nvPr/>
        </p:nvSpPr>
        <p:spPr>
          <a:xfrm>
            <a:off x="7292897" y="4920222"/>
            <a:ext cx="1829345"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00000"/>
              </a:buClr>
              <a:buSzPts val="2200"/>
              <a:buFont typeface="Century Gothic"/>
              <a:buNone/>
            </a:pPr>
            <a:r>
              <a:rPr lang="en-GB" sz="2200" b="1" i="0" u="none" strike="noStrike" cap="none">
                <a:solidFill>
                  <a:srgbClr val="C00000"/>
                </a:solidFill>
                <a:latin typeface="Century Gothic"/>
                <a:ea typeface="Century Gothic"/>
                <a:cs typeface="Century Gothic"/>
                <a:sym typeface="Century Gothic"/>
              </a:rPr>
              <a:t>verändert</a:t>
            </a:r>
            <a:endParaRPr sz="2200" b="1" i="0" u="none" strike="noStrike" cap="none">
              <a:solidFill>
                <a:srgbClr val="C00000"/>
              </a:solidFill>
              <a:latin typeface="Century Gothic"/>
              <a:ea typeface="Century Gothic"/>
              <a:cs typeface="Century Gothic"/>
              <a:sym typeface="Century Gothic"/>
            </a:endParaRPr>
          </a:p>
        </p:txBody>
      </p:sp>
      <p:pic>
        <p:nvPicPr>
          <p:cNvPr id="2" name="10.1.1.5 L1 Slide 17 H.mp3">
            <a:hlinkClick r:id="" action="ppaction://media"/>
            <a:extLst>
              <a:ext uri="{FF2B5EF4-FFF2-40B4-BE49-F238E27FC236}">
                <a16:creationId xmlns:a16="http://schemas.microsoft.com/office/drawing/2014/main" id="{B43FF66A-3991-A6CC-C5CA-B67F1EF6FC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13171" y="660879"/>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18"/>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Hausaufgaben</a:t>
            </a:r>
            <a:endParaRPr/>
          </a:p>
        </p:txBody>
      </p:sp>
      <p:sp>
        <p:nvSpPr>
          <p:cNvPr id="601" name="Google Shape;601;p18"/>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a:t>10.1.1.5 new vocabulary</a:t>
            </a: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r>
              <a:rPr lang="en-GB"/>
              <a:t>10.1.1.2 revisited vocabulary</a:t>
            </a: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endParaRPr/>
          </a:p>
          <a:p>
            <a:pPr marL="0" lvl="0" indent="0" algn="l" rtl="0">
              <a:lnSpc>
                <a:spcPct val="90000"/>
              </a:lnSpc>
              <a:spcBef>
                <a:spcPts val="1000"/>
              </a:spcBef>
              <a:spcAft>
                <a:spcPts val="0"/>
              </a:spcAft>
              <a:buClr>
                <a:srgbClr val="525050"/>
              </a:buClr>
              <a:buSzPts val="2400"/>
              <a:buNone/>
            </a:pPr>
            <a:r>
              <a:rPr lang="en-GB"/>
              <a:t>Thematic revisited vocabulary</a:t>
            </a:r>
            <a:endParaRPr/>
          </a:p>
        </p:txBody>
      </p:sp>
      <p:sp>
        <p:nvSpPr>
          <p:cNvPr id="602" name="Google Shape;602;p18"/>
          <p:cNvSpPr txBox="1"/>
          <p:nvPr/>
        </p:nvSpPr>
        <p:spPr>
          <a:xfrm>
            <a:off x="4638675" y="2359065"/>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Foundation</a:t>
            </a:r>
            <a:endParaRPr/>
          </a:p>
        </p:txBody>
      </p:sp>
      <p:sp>
        <p:nvSpPr>
          <p:cNvPr id="603" name="Google Shape;603;p18"/>
          <p:cNvSpPr txBox="1"/>
          <p:nvPr/>
        </p:nvSpPr>
        <p:spPr>
          <a:xfrm>
            <a:off x="7283196" y="2331907"/>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Higher</a:t>
            </a:r>
            <a:endParaRPr/>
          </a:p>
        </p:txBody>
      </p:sp>
      <p:sp>
        <p:nvSpPr>
          <p:cNvPr id="604" name="Google Shape;604;p18"/>
          <p:cNvSpPr txBox="1"/>
          <p:nvPr/>
        </p:nvSpPr>
        <p:spPr>
          <a:xfrm>
            <a:off x="4623435" y="4264839"/>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Foundation</a:t>
            </a:r>
            <a:endParaRPr/>
          </a:p>
        </p:txBody>
      </p:sp>
      <p:sp>
        <p:nvSpPr>
          <p:cNvPr id="605" name="Google Shape;605;p18"/>
          <p:cNvSpPr txBox="1"/>
          <p:nvPr/>
        </p:nvSpPr>
        <p:spPr>
          <a:xfrm>
            <a:off x="7283196" y="4264839"/>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Higher</a:t>
            </a:r>
            <a:endParaRPr/>
          </a:p>
        </p:txBody>
      </p:sp>
      <p:sp>
        <p:nvSpPr>
          <p:cNvPr id="606" name="Google Shape;606;p18"/>
          <p:cNvSpPr txBox="1"/>
          <p:nvPr/>
        </p:nvSpPr>
        <p:spPr>
          <a:xfrm>
            <a:off x="4623435" y="5949960"/>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Foundation</a:t>
            </a:r>
            <a:endParaRPr/>
          </a:p>
        </p:txBody>
      </p:sp>
      <p:sp>
        <p:nvSpPr>
          <p:cNvPr id="607" name="Google Shape;607;p18"/>
          <p:cNvSpPr txBox="1"/>
          <p:nvPr/>
        </p:nvSpPr>
        <p:spPr>
          <a:xfrm>
            <a:off x="7283196" y="5949960"/>
            <a:ext cx="2203704" cy="4247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Higher</a:t>
            </a:r>
            <a:endParaRPr/>
          </a:p>
        </p:txBody>
      </p:sp>
      <p:pic>
        <p:nvPicPr>
          <p:cNvPr id="608" name="Google Shape;608;p18"/>
          <p:cNvPicPr preferRelativeResize="0"/>
          <p:nvPr/>
        </p:nvPicPr>
        <p:blipFill rotWithShape="1">
          <a:blip r:embed="rId4">
            <a:alphaModFix/>
          </a:blip>
          <a:srcRect/>
          <a:stretch/>
        </p:blipFill>
        <p:spPr>
          <a:xfrm>
            <a:off x="5249610" y="883285"/>
            <a:ext cx="1346932" cy="1346932"/>
          </a:xfrm>
          <a:prstGeom prst="rect">
            <a:avLst/>
          </a:prstGeom>
          <a:noFill/>
          <a:ln>
            <a:noFill/>
          </a:ln>
        </p:spPr>
      </p:pic>
      <p:pic>
        <p:nvPicPr>
          <p:cNvPr id="609" name="Google Shape;609;p18"/>
          <p:cNvPicPr preferRelativeResize="0"/>
          <p:nvPr/>
        </p:nvPicPr>
        <p:blipFill>
          <a:blip r:embed="rId5"/>
          <a:srcRect/>
          <a:stretch/>
        </p:blipFill>
        <p:spPr>
          <a:xfrm>
            <a:off x="7796757" y="903476"/>
            <a:ext cx="1311238" cy="1311238"/>
          </a:xfrm>
          <a:prstGeom prst="rect">
            <a:avLst/>
          </a:prstGeom>
          <a:noFill/>
          <a:ln>
            <a:noFill/>
          </a:ln>
        </p:spPr>
      </p:pic>
      <p:pic>
        <p:nvPicPr>
          <p:cNvPr id="610" name="Google Shape;610;p18"/>
          <p:cNvPicPr preferRelativeResize="0"/>
          <p:nvPr/>
        </p:nvPicPr>
        <p:blipFill rotWithShape="1">
          <a:blip r:embed="rId6">
            <a:alphaModFix/>
          </a:blip>
          <a:srcRect/>
          <a:stretch/>
        </p:blipFill>
        <p:spPr>
          <a:xfrm>
            <a:off x="5249610" y="4694833"/>
            <a:ext cx="1279882" cy="1279882"/>
          </a:xfrm>
          <a:prstGeom prst="rect">
            <a:avLst/>
          </a:prstGeom>
          <a:noFill/>
          <a:ln>
            <a:noFill/>
          </a:ln>
        </p:spPr>
      </p:pic>
      <p:pic>
        <p:nvPicPr>
          <p:cNvPr id="611" name="Google Shape;611;p18"/>
          <p:cNvPicPr preferRelativeResize="0"/>
          <p:nvPr/>
        </p:nvPicPr>
        <p:blipFill rotWithShape="1">
          <a:blip r:embed="rId7">
            <a:alphaModFix/>
          </a:blip>
          <a:srcRect/>
          <a:stretch/>
        </p:blipFill>
        <p:spPr>
          <a:xfrm>
            <a:off x="7828113" y="4689571"/>
            <a:ext cx="1279882" cy="1279882"/>
          </a:xfrm>
          <a:prstGeom prst="rect">
            <a:avLst/>
          </a:prstGeom>
          <a:noFill/>
          <a:ln>
            <a:noFill/>
          </a:ln>
        </p:spPr>
      </p:pic>
      <p:pic>
        <p:nvPicPr>
          <p:cNvPr id="612" name="Google Shape;612;p18" descr="Qr code&#10;&#10;Description automatically generated"/>
          <p:cNvPicPr preferRelativeResize="0"/>
          <p:nvPr/>
        </p:nvPicPr>
        <p:blipFill rotWithShape="1">
          <a:blip r:embed="rId8">
            <a:alphaModFix/>
          </a:blip>
          <a:srcRect/>
          <a:stretch/>
        </p:blipFill>
        <p:spPr>
          <a:xfrm>
            <a:off x="5203032" y="2824752"/>
            <a:ext cx="1311239" cy="1311239"/>
          </a:xfrm>
          <a:prstGeom prst="rect">
            <a:avLst/>
          </a:prstGeom>
          <a:noFill/>
          <a:ln>
            <a:noFill/>
          </a:ln>
        </p:spPr>
      </p:pic>
      <p:pic>
        <p:nvPicPr>
          <p:cNvPr id="613" name="Google Shape;613;p18" descr="Qr code&#10;&#10;Description automatically generated"/>
          <p:cNvPicPr preferRelativeResize="0"/>
          <p:nvPr/>
        </p:nvPicPr>
        <p:blipFill rotWithShape="1">
          <a:blip r:embed="rId9">
            <a:alphaModFix/>
          </a:blip>
          <a:srcRect/>
          <a:stretch/>
        </p:blipFill>
        <p:spPr>
          <a:xfrm>
            <a:off x="7663183" y="2692808"/>
            <a:ext cx="1572032" cy="15720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
          <p:cNvSpPr txBox="1">
            <a:spLocks noGrp="1"/>
          </p:cNvSpPr>
          <p:nvPr>
            <p:ph type="title"/>
          </p:nvPr>
        </p:nvSpPr>
        <p:spPr>
          <a:xfrm>
            <a:off x="0" y="213557"/>
            <a:ext cx="466344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Richtig oder falsch? </a:t>
            </a:r>
            <a:endParaRPr/>
          </a:p>
        </p:txBody>
      </p:sp>
      <p:sp>
        <p:nvSpPr>
          <p:cNvPr id="78" name="Google Shape;78;p2"/>
          <p:cNvSpPr/>
          <p:nvPr/>
        </p:nvSpPr>
        <p:spPr>
          <a:xfrm>
            <a:off x="10478942" y="103046"/>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Auftakt</a:t>
            </a:r>
            <a:endParaRPr sz="2000" b="0" i="0" u="none" strike="noStrike" cap="none">
              <a:solidFill>
                <a:srgbClr val="3D3C3C"/>
              </a:solidFill>
              <a:latin typeface="Century Gothic"/>
              <a:ea typeface="Century Gothic"/>
              <a:cs typeface="Century Gothic"/>
              <a:sym typeface="Century Gothic"/>
            </a:endParaRPr>
          </a:p>
        </p:txBody>
      </p:sp>
      <p:sp>
        <p:nvSpPr>
          <p:cNvPr id="79" name="Google Shape;79;p2"/>
          <p:cNvSpPr txBox="1"/>
          <p:nvPr/>
        </p:nvSpPr>
        <p:spPr>
          <a:xfrm>
            <a:off x="181994" y="1204838"/>
            <a:ext cx="7504681" cy="4893647"/>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In Deutschland ist alles neu und modern.                          	 					</a:t>
            </a:r>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Deutschland ist kein guter Urlaubsort. 		            						</a:t>
            </a:r>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Das Essen in Deutschland ist nicht gut.								</a:t>
            </a:r>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Die Deutschen sind Fußball-Fans.</a:t>
            </a:r>
            <a:br>
              <a:rPr lang="en-GB" sz="2400" b="0" i="0" u="none" strike="noStrike" cap="none">
                <a:solidFill>
                  <a:schemeClr val="dk1"/>
                </a:solidFill>
                <a:latin typeface="Century Gothic"/>
                <a:ea typeface="Century Gothic"/>
                <a:cs typeface="Century Gothic"/>
                <a:sym typeface="Century Gothic"/>
              </a:rPr>
            </a:br>
            <a:endParaRPr sz="2400" b="0" i="0" u="none" strike="noStrike" cap="none">
              <a:solidFill>
                <a:schemeClr val="dk1"/>
              </a:solidFill>
              <a:latin typeface="Century Gothic"/>
              <a:ea typeface="Century Gothic"/>
              <a:cs typeface="Century Gothic"/>
              <a:sym typeface="Century Gothic"/>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Die Deutschen lieben Autos.									</a:t>
            </a:r>
            <a:endParaRPr/>
          </a:p>
          <a:p>
            <a:pPr marL="457200" marR="0" lvl="0" indent="-457200" algn="l" rtl="0">
              <a:spcBef>
                <a:spcPts val="0"/>
              </a:spcBef>
              <a:spcAft>
                <a:spcPts val="0"/>
              </a:spcAft>
              <a:buClr>
                <a:schemeClr val="dk1"/>
              </a:buClr>
              <a:buSzPts val="2400"/>
              <a:buFont typeface="Century Gothic"/>
              <a:buAutoNum type="arabicParenR"/>
            </a:pPr>
            <a:r>
              <a:rPr lang="en-GB" sz="2400" b="0" i="0" u="none" strike="noStrike" cap="none">
                <a:solidFill>
                  <a:schemeClr val="dk1"/>
                </a:solidFill>
                <a:latin typeface="Century Gothic"/>
                <a:ea typeface="Century Gothic"/>
                <a:cs typeface="Century Gothic"/>
                <a:sym typeface="Century Gothic"/>
              </a:rPr>
              <a:t>Die Deutschen sind langweilig und unfreundlich.  						</a:t>
            </a:r>
            <a:endParaRPr/>
          </a:p>
          <a:p>
            <a:pPr marL="0" marR="0" lvl="0" indent="0" algn="l" rtl="0">
              <a:spcBef>
                <a:spcPts val="0"/>
              </a:spcBef>
              <a:spcAft>
                <a:spcPts val="0"/>
              </a:spcAft>
              <a:buNone/>
            </a:pPr>
            <a:endParaRPr sz="2400">
              <a:solidFill>
                <a:schemeClr val="dk1"/>
              </a:solidFill>
              <a:latin typeface="Century Gothic"/>
              <a:ea typeface="Century Gothic"/>
              <a:cs typeface="Century Gothic"/>
              <a:sym typeface="Century Gothic"/>
            </a:endParaRPr>
          </a:p>
        </p:txBody>
      </p:sp>
      <p:pic>
        <p:nvPicPr>
          <p:cNvPr id="80" name="Google Shape;80;p2" descr="Icon&#10;&#10;Description automatically generated"/>
          <p:cNvPicPr preferRelativeResize="0"/>
          <p:nvPr/>
        </p:nvPicPr>
        <p:blipFill rotWithShape="1">
          <a:blip r:embed="rId4">
            <a:alphaModFix/>
          </a:blip>
          <a:srcRect/>
          <a:stretch/>
        </p:blipFill>
        <p:spPr>
          <a:xfrm>
            <a:off x="6700838" y="1180442"/>
            <a:ext cx="557212" cy="635472"/>
          </a:xfrm>
          <a:prstGeom prst="rect">
            <a:avLst/>
          </a:prstGeom>
          <a:noFill/>
          <a:ln>
            <a:noFill/>
          </a:ln>
        </p:spPr>
      </p:pic>
      <p:grpSp>
        <p:nvGrpSpPr>
          <p:cNvPr id="81" name="Google Shape;81;p2"/>
          <p:cNvGrpSpPr/>
          <p:nvPr/>
        </p:nvGrpSpPr>
        <p:grpSpPr>
          <a:xfrm>
            <a:off x="7297510" y="673127"/>
            <a:ext cx="4829175" cy="2808950"/>
            <a:chOff x="7453822" y="763996"/>
            <a:chExt cx="4829175" cy="2808950"/>
          </a:xfrm>
        </p:grpSpPr>
        <p:sp>
          <p:nvSpPr>
            <p:cNvPr id="82" name="Google Shape;82;p2"/>
            <p:cNvSpPr/>
            <p:nvPr/>
          </p:nvSpPr>
          <p:spPr>
            <a:xfrm>
              <a:off x="7453822" y="763996"/>
              <a:ext cx="4829175" cy="2808950"/>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3" name="Google Shape;83;p2"/>
            <p:cNvSpPr txBox="1"/>
            <p:nvPr/>
          </p:nvSpPr>
          <p:spPr>
            <a:xfrm>
              <a:off x="7544070" y="858986"/>
              <a:ext cx="4541250"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1" i="0" u="none" strike="noStrike" cap="none">
                  <a:solidFill>
                    <a:srgbClr val="FBF0D5"/>
                  </a:solidFill>
                  <a:latin typeface="Century Gothic"/>
                  <a:ea typeface="Century Gothic"/>
                  <a:cs typeface="Century Gothic"/>
                  <a:sym typeface="Century Gothic"/>
                </a:rPr>
                <a:t>Falsch</a:t>
              </a:r>
              <a:r>
                <a:rPr lang="en-GB" sz="2400" b="1">
                  <a:solidFill>
                    <a:srgbClr val="FBF0D5"/>
                  </a:solidFill>
                  <a:latin typeface="Century Gothic"/>
                  <a:ea typeface="Century Gothic"/>
                  <a:cs typeface="Century Gothic"/>
                  <a:sym typeface="Century Gothic"/>
                </a:rPr>
                <a:t>!</a:t>
              </a:r>
              <a:r>
                <a:rPr lang="en-GB" sz="2400" b="1" i="0" u="none" strike="noStrike" cap="none">
                  <a:solidFill>
                    <a:srgbClr val="FBF0D5"/>
                  </a:solidFill>
                  <a:latin typeface="Century Gothic"/>
                  <a:ea typeface="Century Gothic"/>
                  <a:cs typeface="Century Gothic"/>
                  <a:sym typeface="Century Gothic"/>
                </a:rPr>
                <a:t> </a:t>
              </a:r>
              <a:br>
                <a:rPr lang="en-GB" sz="2400" b="1" i="0" u="none" strike="noStrike" cap="none">
                  <a:solidFill>
                    <a:srgbClr val="FBF0D5"/>
                  </a:solidFill>
                  <a:latin typeface="Century Gothic"/>
                  <a:ea typeface="Century Gothic"/>
                  <a:cs typeface="Century Gothic"/>
                  <a:sym typeface="Century Gothic"/>
                </a:rPr>
              </a:br>
              <a:r>
                <a:rPr lang="en-GB" sz="2400" b="1" i="0" u="none" strike="noStrike" cap="none">
                  <a:solidFill>
                    <a:srgbClr val="FBF0D5"/>
                  </a:solidFill>
                  <a:latin typeface="Century Gothic"/>
                  <a:ea typeface="Century Gothic"/>
                  <a:cs typeface="Century Gothic"/>
                  <a:sym typeface="Century Gothic"/>
                </a:rPr>
                <a:t>Es gibt </a:t>
              </a:r>
              <a:r>
                <a:rPr lang="en-GB" sz="2400" b="0" i="0" u="none" strike="noStrike" cap="none">
                  <a:solidFill>
                    <a:srgbClr val="FBF0D5"/>
                  </a:solidFill>
                  <a:latin typeface="Century Gothic"/>
                  <a:ea typeface="Century Gothic"/>
                  <a:cs typeface="Century Gothic"/>
                  <a:sym typeface="Century Gothic"/>
                </a:rPr>
                <a:t>über 2100 Schlösser in Deutschland.  </a:t>
              </a:r>
              <a:endParaRPr/>
            </a:p>
          </p:txBody>
        </p:sp>
        <p:sp>
          <p:nvSpPr>
            <p:cNvPr id="84" name="Google Shape;84;p2"/>
            <p:cNvSpPr/>
            <p:nvPr/>
          </p:nvSpPr>
          <p:spPr>
            <a:xfrm>
              <a:off x="7695889" y="2154305"/>
              <a:ext cx="4314117" cy="1060383"/>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85" name="Google Shape;85;p2"/>
            <p:cNvPicPr preferRelativeResize="0"/>
            <p:nvPr/>
          </p:nvPicPr>
          <p:blipFill rotWithShape="1">
            <a:blip r:embed="rId5">
              <a:alphaModFix/>
            </a:blip>
            <a:srcRect/>
            <a:stretch/>
          </p:blipFill>
          <p:spPr>
            <a:xfrm>
              <a:off x="7768856" y="2215063"/>
              <a:ext cx="4194412" cy="938865"/>
            </a:xfrm>
            <a:prstGeom prst="rect">
              <a:avLst/>
            </a:prstGeom>
            <a:noFill/>
            <a:ln>
              <a:noFill/>
            </a:ln>
          </p:spPr>
        </p:pic>
      </p:grpSp>
      <p:pic>
        <p:nvPicPr>
          <p:cNvPr id="86" name="Google Shape;86;p2" descr="Icon&#10;&#10;Description automatically generated"/>
          <p:cNvPicPr preferRelativeResize="0"/>
          <p:nvPr/>
        </p:nvPicPr>
        <p:blipFill rotWithShape="1">
          <a:blip r:embed="rId4">
            <a:alphaModFix/>
          </a:blip>
          <a:srcRect/>
          <a:stretch/>
        </p:blipFill>
        <p:spPr>
          <a:xfrm>
            <a:off x="6700824" y="1907347"/>
            <a:ext cx="557212" cy="635472"/>
          </a:xfrm>
          <a:prstGeom prst="rect">
            <a:avLst/>
          </a:prstGeom>
          <a:noFill/>
          <a:ln>
            <a:noFill/>
          </a:ln>
        </p:spPr>
      </p:pic>
      <p:sp>
        <p:nvSpPr>
          <p:cNvPr id="87" name="Google Shape;87;p2"/>
          <p:cNvSpPr/>
          <p:nvPr/>
        </p:nvSpPr>
        <p:spPr>
          <a:xfrm>
            <a:off x="-3285046" y="284115"/>
            <a:ext cx="12192000" cy="4572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88" name="Google Shape;88;p2"/>
          <p:cNvSpPr/>
          <p:nvPr/>
        </p:nvSpPr>
        <p:spPr>
          <a:xfrm>
            <a:off x="-3285046" y="4865640"/>
            <a:ext cx="12192000" cy="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chemeClr val="dk1"/>
              </a:buClr>
              <a:buSzPts val="1400"/>
              <a:buFont typeface="Century Gothic"/>
              <a:buNone/>
            </a:pPr>
            <a:r>
              <a:rPr lang="en-GB" sz="1400" b="0" i="0" u="none" strike="noStrike" cap="none">
                <a:solidFill>
                  <a:schemeClr val="dk1"/>
                </a:solidFill>
                <a:latin typeface="Century Gothic"/>
                <a:ea typeface="Century Gothic"/>
                <a:cs typeface="Century Gothic"/>
                <a:sym typeface="Century Gothic"/>
              </a:rPr>
              <a:t>	</a:t>
            </a:r>
            <a:endParaRPr sz="1800" b="0" i="0" u="none" strike="noStrike" cap="none">
              <a:solidFill>
                <a:schemeClr val="dk1"/>
              </a:solidFill>
              <a:latin typeface="Arial"/>
              <a:ea typeface="Arial"/>
              <a:cs typeface="Arial"/>
              <a:sym typeface="Arial"/>
            </a:endParaRPr>
          </a:p>
        </p:txBody>
      </p:sp>
      <p:pic>
        <p:nvPicPr>
          <p:cNvPr id="89" name="Google Shape;89;p2" descr="Icon&#10;&#10;Description automatically generated"/>
          <p:cNvPicPr preferRelativeResize="0"/>
          <p:nvPr/>
        </p:nvPicPr>
        <p:blipFill rotWithShape="1">
          <a:blip r:embed="rId4">
            <a:alphaModFix/>
          </a:blip>
          <a:srcRect/>
          <a:stretch/>
        </p:blipFill>
        <p:spPr>
          <a:xfrm>
            <a:off x="6700824" y="2659588"/>
            <a:ext cx="557212" cy="635472"/>
          </a:xfrm>
          <a:prstGeom prst="rect">
            <a:avLst/>
          </a:prstGeom>
          <a:noFill/>
          <a:ln>
            <a:noFill/>
          </a:ln>
        </p:spPr>
      </p:pic>
      <p:pic>
        <p:nvPicPr>
          <p:cNvPr id="90" name="Google Shape;90;p2" descr="Icon&#10;&#10;Description automatically generated"/>
          <p:cNvPicPr preferRelativeResize="0"/>
          <p:nvPr/>
        </p:nvPicPr>
        <p:blipFill rotWithShape="1">
          <a:blip r:embed="rId6">
            <a:alphaModFix/>
          </a:blip>
          <a:srcRect r="50000"/>
          <a:stretch/>
        </p:blipFill>
        <p:spPr>
          <a:xfrm>
            <a:off x="6700824" y="3319456"/>
            <a:ext cx="517321" cy="517320"/>
          </a:xfrm>
          <a:prstGeom prst="rect">
            <a:avLst/>
          </a:prstGeom>
          <a:noFill/>
          <a:ln>
            <a:noFill/>
          </a:ln>
        </p:spPr>
      </p:pic>
      <p:pic>
        <p:nvPicPr>
          <p:cNvPr id="91" name="Google Shape;91;p2" descr="Icon&#10;&#10;Description automatically generated"/>
          <p:cNvPicPr preferRelativeResize="0"/>
          <p:nvPr/>
        </p:nvPicPr>
        <p:blipFill rotWithShape="1">
          <a:blip r:embed="rId6">
            <a:alphaModFix/>
          </a:blip>
          <a:srcRect r="50000"/>
          <a:stretch/>
        </p:blipFill>
        <p:spPr>
          <a:xfrm>
            <a:off x="6710040" y="3915199"/>
            <a:ext cx="517321" cy="517320"/>
          </a:xfrm>
          <a:prstGeom prst="rect">
            <a:avLst/>
          </a:prstGeom>
          <a:noFill/>
          <a:ln>
            <a:noFill/>
          </a:ln>
        </p:spPr>
      </p:pic>
      <p:pic>
        <p:nvPicPr>
          <p:cNvPr id="92" name="Google Shape;92;p2" descr="Icon&#10;&#10;Description automatically generated"/>
          <p:cNvPicPr preferRelativeResize="0"/>
          <p:nvPr/>
        </p:nvPicPr>
        <p:blipFill rotWithShape="1">
          <a:blip r:embed="rId4">
            <a:alphaModFix/>
          </a:blip>
          <a:srcRect/>
          <a:stretch/>
        </p:blipFill>
        <p:spPr>
          <a:xfrm>
            <a:off x="6655210" y="4649007"/>
            <a:ext cx="557212" cy="635472"/>
          </a:xfrm>
          <a:prstGeom prst="rect">
            <a:avLst/>
          </a:prstGeom>
          <a:noFill/>
          <a:ln>
            <a:noFill/>
          </a:ln>
        </p:spPr>
      </p:pic>
      <p:grpSp>
        <p:nvGrpSpPr>
          <p:cNvPr id="93" name="Google Shape;93;p2"/>
          <p:cNvGrpSpPr/>
          <p:nvPr/>
        </p:nvGrpSpPr>
        <p:grpSpPr>
          <a:xfrm>
            <a:off x="7322342" y="581800"/>
            <a:ext cx="4854862" cy="4962518"/>
            <a:chOff x="15951992" y="-455659"/>
            <a:chExt cx="4854862" cy="4962518"/>
          </a:xfrm>
        </p:grpSpPr>
        <p:grpSp>
          <p:nvGrpSpPr>
            <p:cNvPr id="94" name="Google Shape;94;p2"/>
            <p:cNvGrpSpPr/>
            <p:nvPr/>
          </p:nvGrpSpPr>
          <p:grpSpPr>
            <a:xfrm>
              <a:off x="15951992" y="-455659"/>
              <a:ext cx="4854862" cy="4962518"/>
              <a:chOff x="15951992" y="-455659"/>
              <a:chExt cx="4854862" cy="4962518"/>
            </a:xfrm>
          </p:grpSpPr>
          <p:sp>
            <p:nvSpPr>
              <p:cNvPr id="95" name="Google Shape;95;p2"/>
              <p:cNvSpPr/>
              <p:nvPr/>
            </p:nvSpPr>
            <p:spPr>
              <a:xfrm>
                <a:off x="15951992" y="-455659"/>
                <a:ext cx="4829175" cy="4962518"/>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6" name="Google Shape;96;p2"/>
              <p:cNvSpPr txBox="1"/>
              <p:nvPr/>
            </p:nvSpPr>
            <p:spPr>
              <a:xfrm>
                <a:off x="16165006" y="-224411"/>
                <a:ext cx="4641848" cy="31700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1" i="0" u="none" strike="noStrike" cap="none">
                    <a:solidFill>
                      <a:srgbClr val="FBF0D5"/>
                    </a:solidFill>
                    <a:latin typeface="Century Gothic"/>
                    <a:ea typeface="Century Gothic"/>
                    <a:cs typeface="Century Gothic"/>
                    <a:sym typeface="Century Gothic"/>
                  </a:rPr>
                  <a:t>Falsch</a:t>
                </a:r>
                <a:r>
                  <a:rPr lang="en-GB" sz="2400" b="1">
                    <a:solidFill>
                      <a:srgbClr val="FBF0D5"/>
                    </a:solidFill>
                    <a:latin typeface="Century Gothic"/>
                    <a:ea typeface="Century Gothic"/>
                    <a:cs typeface="Century Gothic"/>
                    <a:sym typeface="Century Gothic"/>
                  </a:rPr>
                  <a:t>!</a:t>
                </a:r>
                <a:r>
                  <a:rPr lang="en-GB" sz="2400" b="1" i="0" u="none" strike="noStrike" cap="none">
                    <a:solidFill>
                      <a:srgbClr val="FBF0D5"/>
                    </a:solidFill>
                    <a:latin typeface="Century Gothic"/>
                    <a:ea typeface="Century Gothic"/>
                    <a:cs typeface="Century Gothic"/>
                    <a:sym typeface="Century Gothic"/>
                  </a:rPr>
                  <a:t> </a:t>
                </a:r>
                <a:br>
                  <a:rPr lang="en-GB" sz="2400" b="1" i="0" u="none" strike="noStrike" cap="none">
                    <a:solidFill>
                      <a:srgbClr val="FBF0D5"/>
                    </a:solidFill>
                    <a:latin typeface="Century Gothic"/>
                    <a:ea typeface="Century Gothic"/>
                    <a:cs typeface="Century Gothic"/>
                    <a:sym typeface="Century Gothic"/>
                  </a:rPr>
                </a:br>
                <a:r>
                  <a:rPr lang="en-GB" sz="2200" i="0" u="none" strike="noStrike" cap="none">
                    <a:solidFill>
                      <a:srgbClr val="FBF0D5"/>
                    </a:solidFill>
                    <a:latin typeface="Century Gothic"/>
                    <a:ea typeface="Century Gothic"/>
                    <a:cs typeface="Century Gothic"/>
                    <a:sym typeface="Century Gothic"/>
                  </a:rPr>
                  <a:t>An der Ostsee </a:t>
                </a:r>
                <a:r>
                  <a:rPr lang="en-GB" sz="2200" b="1" i="0" u="none" strike="noStrike" cap="none">
                    <a:solidFill>
                      <a:srgbClr val="FBF0D5"/>
                    </a:solidFill>
                    <a:latin typeface="Century Gothic"/>
                    <a:ea typeface="Century Gothic"/>
                    <a:cs typeface="Century Gothic"/>
                    <a:sym typeface="Century Gothic"/>
                  </a:rPr>
                  <a:t>gibt es </a:t>
                </a:r>
                <a:r>
                  <a:rPr lang="en-GB" sz="2200" i="0" u="none" strike="noStrike" cap="none">
                    <a:solidFill>
                      <a:srgbClr val="FBF0D5"/>
                    </a:solidFill>
                    <a:latin typeface="Century Gothic"/>
                    <a:ea typeface="Century Gothic"/>
                    <a:cs typeface="Century Gothic"/>
                    <a:sym typeface="Century Gothic"/>
                  </a:rPr>
                  <a:t>schöne Strände. Man kann eine Schifffahrt am Rhein oder an der Donau machen und Städte wie Köln besuchen, oder man kann im </a:t>
                </a:r>
                <a:r>
                  <a:rPr lang="en-GB" sz="2200" b="1" i="0" u="none" strike="noStrike" cap="none">
                    <a:solidFill>
                      <a:srgbClr val="F74D09"/>
                    </a:solidFill>
                    <a:latin typeface="Century Gothic"/>
                    <a:ea typeface="Century Gothic"/>
                    <a:cs typeface="Century Gothic"/>
                    <a:sym typeface="Century Gothic"/>
                  </a:rPr>
                  <a:t>bayerischen</a:t>
                </a:r>
                <a:r>
                  <a:rPr lang="en-GB" sz="2200" i="0" u="none" strike="noStrike" cap="none">
                    <a:solidFill>
                      <a:srgbClr val="FBF0D5"/>
                    </a:solidFill>
                    <a:latin typeface="Century Gothic"/>
                    <a:ea typeface="Century Gothic"/>
                    <a:cs typeface="Century Gothic"/>
                    <a:sym typeface="Century Gothic"/>
                  </a:rPr>
                  <a:t> Schwarzwald oder auf dem Bodensee Urlaub machen. </a:t>
                </a:r>
                <a:endParaRPr sz="2200" i="0" u="none" strike="noStrike" cap="none">
                  <a:solidFill>
                    <a:srgbClr val="FBF0D5"/>
                  </a:solidFill>
                  <a:latin typeface="Century Gothic"/>
                  <a:ea typeface="Century Gothic"/>
                  <a:cs typeface="Century Gothic"/>
                  <a:sym typeface="Century Gothic"/>
                </a:endParaRPr>
              </a:p>
            </p:txBody>
          </p:sp>
          <p:sp>
            <p:nvSpPr>
              <p:cNvPr id="97" name="Google Shape;97;p2"/>
              <p:cNvSpPr/>
              <p:nvPr/>
            </p:nvSpPr>
            <p:spPr>
              <a:xfrm>
                <a:off x="16181239" y="2984332"/>
                <a:ext cx="4454954" cy="1060383"/>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98" name="Google Shape;98;p2" descr="A group of trees next to a body of water&#10;&#10;Description automatically generated with medium confidence"/>
            <p:cNvPicPr preferRelativeResize="0"/>
            <p:nvPr/>
          </p:nvPicPr>
          <p:blipFill rotWithShape="1">
            <a:blip r:embed="rId7">
              <a:alphaModFix/>
            </a:blip>
            <a:srcRect/>
            <a:stretch/>
          </p:blipFill>
          <p:spPr>
            <a:xfrm>
              <a:off x="16284793" y="3103033"/>
              <a:ext cx="4247845" cy="845135"/>
            </a:xfrm>
            <a:prstGeom prst="rect">
              <a:avLst/>
            </a:prstGeom>
            <a:noFill/>
            <a:ln>
              <a:noFill/>
            </a:ln>
          </p:spPr>
        </p:pic>
      </p:grpSp>
      <p:grpSp>
        <p:nvGrpSpPr>
          <p:cNvPr id="99" name="Google Shape;99;p2"/>
          <p:cNvGrpSpPr/>
          <p:nvPr/>
        </p:nvGrpSpPr>
        <p:grpSpPr>
          <a:xfrm>
            <a:off x="7259958" y="1006371"/>
            <a:ext cx="4829175" cy="4078360"/>
            <a:chOff x="-2961870" y="2672357"/>
            <a:chExt cx="4829175" cy="4078360"/>
          </a:xfrm>
        </p:grpSpPr>
        <p:grpSp>
          <p:nvGrpSpPr>
            <p:cNvPr id="100" name="Google Shape;100;p2"/>
            <p:cNvGrpSpPr/>
            <p:nvPr/>
          </p:nvGrpSpPr>
          <p:grpSpPr>
            <a:xfrm>
              <a:off x="-2961870" y="2672357"/>
              <a:ext cx="4829175" cy="4078360"/>
              <a:chOff x="10961017" y="1095808"/>
              <a:chExt cx="4829175" cy="4078360"/>
            </a:xfrm>
          </p:grpSpPr>
          <p:sp>
            <p:nvSpPr>
              <p:cNvPr id="101" name="Google Shape;101;p2"/>
              <p:cNvSpPr/>
              <p:nvPr/>
            </p:nvSpPr>
            <p:spPr>
              <a:xfrm>
                <a:off x="10961017" y="1095808"/>
                <a:ext cx="4829175" cy="4078360"/>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2" name="Google Shape;102;p2"/>
              <p:cNvSpPr txBox="1"/>
              <p:nvPr/>
            </p:nvSpPr>
            <p:spPr>
              <a:xfrm>
                <a:off x="11160261" y="1296788"/>
                <a:ext cx="4500137"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1" i="0" u="none" strike="noStrike" cap="none">
                    <a:solidFill>
                      <a:srgbClr val="FBF0D5"/>
                    </a:solidFill>
                    <a:latin typeface="Century Gothic"/>
                    <a:ea typeface="Century Gothic"/>
                    <a:cs typeface="Century Gothic"/>
                    <a:sym typeface="Century Gothic"/>
                  </a:rPr>
                  <a:t>Falsch</a:t>
                </a:r>
                <a:r>
                  <a:rPr lang="en-GB" sz="2400" b="1">
                    <a:solidFill>
                      <a:srgbClr val="FBF0D5"/>
                    </a:solidFill>
                    <a:latin typeface="Century Gothic"/>
                    <a:ea typeface="Century Gothic"/>
                    <a:cs typeface="Century Gothic"/>
                    <a:sym typeface="Century Gothic"/>
                  </a:rPr>
                  <a:t>!</a:t>
                </a:r>
                <a:r>
                  <a:rPr lang="en-GB" sz="2400" b="1" i="0" u="none" strike="noStrike" cap="none">
                    <a:solidFill>
                      <a:srgbClr val="FBF0D5"/>
                    </a:solidFill>
                    <a:latin typeface="Century Gothic"/>
                    <a:ea typeface="Century Gothic"/>
                    <a:cs typeface="Century Gothic"/>
                    <a:sym typeface="Century Gothic"/>
                  </a:rPr>
                  <a:t> </a:t>
                </a:r>
                <a:br>
                  <a:rPr lang="en-GB" sz="2400" b="1" i="0" u="none" strike="noStrike" cap="none">
                    <a:solidFill>
                      <a:srgbClr val="FBF0D5"/>
                    </a:solidFill>
                    <a:latin typeface="Century Gothic"/>
                    <a:ea typeface="Century Gothic"/>
                    <a:cs typeface="Century Gothic"/>
                    <a:sym typeface="Century Gothic"/>
                  </a:rPr>
                </a:br>
                <a:r>
                  <a:rPr lang="en-GB" sz="2400" b="1" i="0" u="none" strike="noStrike" cap="none">
                    <a:solidFill>
                      <a:srgbClr val="FBF0D5"/>
                    </a:solidFill>
                    <a:latin typeface="Century Gothic"/>
                    <a:ea typeface="Century Gothic"/>
                    <a:cs typeface="Century Gothic"/>
                    <a:sym typeface="Century Gothic"/>
                  </a:rPr>
                  <a:t>Es gibt </a:t>
                </a:r>
                <a:r>
                  <a:rPr lang="en-GB" sz="2400" b="0" i="0" u="none" strike="noStrike" cap="none">
                    <a:solidFill>
                      <a:srgbClr val="FBF0D5"/>
                    </a:solidFill>
                    <a:latin typeface="Century Gothic"/>
                    <a:ea typeface="Century Gothic"/>
                    <a:cs typeface="Century Gothic"/>
                    <a:sym typeface="Century Gothic"/>
                  </a:rPr>
                  <a:t>über 3000 Brotsorten -  alle sind lecker! Und mehr als 1,500 Wurstsorten!</a:t>
                </a:r>
                <a:endParaRPr sz="2200" i="0" u="none" strike="noStrike" cap="none">
                  <a:solidFill>
                    <a:srgbClr val="FBF0D5"/>
                  </a:solidFill>
                  <a:latin typeface="Century Gothic"/>
                  <a:ea typeface="Century Gothic"/>
                  <a:cs typeface="Century Gothic"/>
                  <a:sym typeface="Century Gothic"/>
                </a:endParaRPr>
              </a:p>
            </p:txBody>
          </p:sp>
          <p:sp>
            <p:nvSpPr>
              <p:cNvPr id="103" name="Google Shape;103;p2"/>
              <p:cNvSpPr/>
              <p:nvPr/>
            </p:nvSpPr>
            <p:spPr>
              <a:xfrm>
                <a:off x="11876941" y="2980724"/>
                <a:ext cx="2997326" cy="2056443"/>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104" name="Google Shape;104;p2" descr="A picture containing indoor, pastry, scene, shop&#10;&#10;Description automatically generated"/>
            <p:cNvPicPr preferRelativeResize="0"/>
            <p:nvPr/>
          </p:nvPicPr>
          <p:blipFill rotWithShape="1">
            <a:blip r:embed="rId8">
              <a:alphaModFix/>
            </a:blip>
            <a:srcRect/>
            <a:stretch/>
          </p:blipFill>
          <p:spPr>
            <a:xfrm>
              <a:off x="-1974332" y="4622998"/>
              <a:ext cx="2866400" cy="1924992"/>
            </a:xfrm>
            <a:prstGeom prst="rect">
              <a:avLst/>
            </a:prstGeom>
            <a:noFill/>
            <a:ln>
              <a:noFill/>
            </a:ln>
          </p:spPr>
        </p:pic>
      </p:grpSp>
      <p:grpSp>
        <p:nvGrpSpPr>
          <p:cNvPr id="105" name="Google Shape;105;p2"/>
          <p:cNvGrpSpPr/>
          <p:nvPr/>
        </p:nvGrpSpPr>
        <p:grpSpPr>
          <a:xfrm>
            <a:off x="7276728" y="755527"/>
            <a:ext cx="4863645" cy="4594090"/>
            <a:chOff x="-10680615" y="4560140"/>
            <a:chExt cx="4863645" cy="4594090"/>
          </a:xfrm>
        </p:grpSpPr>
        <p:sp>
          <p:nvSpPr>
            <p:cNvPr id="106" name="Google Shape;106;p2"/>
            <p:cNvSpPr/>
            <p:nvPr/>
          </p:nvSpPr>
          <p:spPr>
            <a:xfrm>
              <a:off x="-10680615" y="4560140"/>
              <a:ext cx="4863645" cy="4594090"/>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07" name="Google Shape;107;p2"/>
            <p:cNvSpPr txBox="1"/>
            <p:nvPr/>
          </p:nvSpPr>
          <p:spPr>
            <a:xfrm>
              <a:off x="-10529846" y="4761121"/>
              <a:ext cx="4068824" cy="34163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2400" b="0" i="0" u="none" strike="noStrike" cap="none">
                  <a:solidFill>
                    <a:srgbClr val="FBF0D5"/>
                  </a:solidFill>
                  <a:latin typeface="Century Gothic"/>
                  <a:ea typeface="Century Gothic"/>
                  <a:cs typeface="Century Gothic"/>
                  <a:sym typeface="Century Gothic"/>
                </a:rPr>
                <a:t>Richtig. </a:t>
              </a:r>
              <a:r>
                <a:rPr lang="en-GB" sz="2400" b="1" i="0" u="none" strike="noStrike" cap="none">
                  <a:solidFill>
                    <a:srgbClr val="FBF0D5"/>
                  </a:solidFill>
                  <a:latin typeface="Century Gothic"/>
                  <a:ea typeface="Century Gothic"/>
                  <a:cs typeface="Century Gothic"/>
                  <a:sym typeface="Century Gothic"/>
                </a:rPr>
                <a:t>Es gibt </a:t>
              </a:r>
              <a:r>
                <a:rPr lang="en-GB" sz="2400" b="1" i="0" u="none" strike="noStrike" cap="none">
                  <a:solidFill>
                    <a:srgbClr val="F74D09"/>
                  </a:solidFill>
                  <a:latin typeface="Century Gothic"/>
                  <a:ea typeface="Century Gothic"/>
                  <a:cs typeface="Century Gothic"/>
                  <a:sym typeface="Century Gothic"/>
                </a:rPr>
                <a:t>aktuell</a:t>
              </a:r>
              <a:r>
                <a:rPr lang="en-GB" sz="2400" b="1" i="0" u="none" strike="noStrike" cap="none">
                  <a:solidFill>
                    <a:srgbClr val="FBF0D5"/>
                  </a:solidFill>
                  <a:latin typeface="Century Gothic"/>
                  <a:ea typeface="Century Gothic"/>
                  <a:cs typeface="Century Gothic"/>
                  <a:sym typeface="Century Gothic"/>
                </a:rPr>
                <a:t> </a:t>
              </a:r>
              <a:r>
                <a:rPr lang="en-GB" sz="2400" b="0" i="0" u="none" strike="noStrike" cap="none">
                  <a:solidFill>
                    <a:srgbClr val="FBF0D5"/>
                  </a:solidFill>
                  <a:latin typeface="Century Gothic"/>
                  <a:ea typeface="Century Gothic"/>
                  <a:cs typeface="Century Gothic"/>
                  <a:sym typeface="Century Gothic"/>
                </a:rPr>
                <a:t>mehr Fußball Fanclubs in Deutschland als in anderen Ländern der Welt, aber Deutschland ist auch eine Buchnation. Man </a:t>
              </a:r>
              <a:r>
                <a:rPr lang="en-GB" sz="2400" b="1" i="0" u="none" strike="noStrike" cap="none">
                  <a:solidFill>
                    <a:srgbClr val="F74D09"/>
                  </a:solidFill>
                  <a:latin typeface="Century Gothic"/>
                  <a:ea typeface="Century Gothic"/>
                  <a:cs typeface="Century Gothic"/>
                  <a:sym typeface="Century Gothic"/>
                </a:rPr>
                <a:t>veröffentlicht</a:t>
              </a:r>
              <a:r>
                <a:rPr lang="en-GB" sz="2400" b="0" i="0" u="none" strike="noStrike" cap="none">
                  <a:solidFill>
                    <a:srgbClr val="FBF0D5"/>
                  </a:solidFill>
                  <a:latin typeface="Century Gothic"/>
                  <a:ea typeface="Century Gothic"/>
                  <a:cs typeface="Century Gothic"/>
                  <a:sym typeface="Century Gothic"/>
                </a:rPr>
                <a:t> jedes </a:t>
              </a:r>
              <a:endParaRPr/>
            </a:p>
            <a:p>
              <a:pPr marL="0" marR="0" lvl="0" indent="0" algn="l" rtl="0">
                <a:lnSpc>
                  <a:spcPct val="100000"/>
                </a:lnSpc>
                <a:spcBef>
                  <a:spcPts val="0"/>
                </a:spcBef>
                <a:spcAft>
                  <a:spcPts val="0"/>
                </a:spcAft>
                <a:buNone/>
              </a:pPr>
              <a:r>
                <a:rPr lang="en-GB" sz="2400" b="0" i="0" u="none" strike="noStrike" cap="none">
                  <a:solidFill>
                    <a:srgbClr val="FBF0D5"/>
                  </a:solidFill>
                  <a:latin typeface="Century Gothic"/>
                  <a:ea typeface="Century Gothic"/>
                  <a:cs typeface="Century Gothic"/>
                  <a:sym typeface="Century Gothic"/>
                </a:rPr>
                <a:t>Jahr über 94.000 </a:t>
              </a:r>
              <a:endParaRPr/>
            </a:p>
            <a:p>
              <a:pPr marL="0" marR="0" lvl="0" indent="0" algn="l" rtl="0">
                <a:lnSpc>
                  <a:spcPct val="100000"/>
                </a:lnSpc>
                <a:spcBef>
                  <a:spcPts val="0"/>
                </a:spcBef>
                <a:spcAft>
                  <a:spcPts val="0"/>
                </a:spcAft>
                <a:buNone/>
              </a:pPr>
              <a:r>
                <a:rPr lang="en-GB" sz="2400" b="0" i="0" u="none" strike="noStrike" cap="none">
                  <a:solidFill>
                    <a:srgbClr val="FBF0D5"/>
                  </a:solidFill>
                  <a:latin typeface="Century Gothic"/>
                  <a:ea typeface="Century Gothic"/>
                  <a:cs typeface="Century Gothic"/>
                  <a:sym typeface="Century Gothic"/>
                </a:rPr>
                <a:t>Bücher.</a:t>
              </a:r>
              <a:endParaRPr sz="2400" b="0" i="0" u="none" strike="noStrike" cap="none">
                <a:solidFill>
                  <a:srgbClr val="FBF0D5"/>
                </a:solidFill>
                <a:latin typeface="Century Gothic"/>
                <a:ea typeface="Century Gothic"/>
                <a:cs typeface="Century Gothic"/>
                <a:sym typeface="Century Gothic"/>
              </a:endParaRPr>
            </a:p>
          </p:txBody>
        </p:sp>
        <p:sp>
          <p:nvSpPr>
            <p:cNvPr id="108" name="Google Shape;108;p2"/>
            <p:cNvSpPr/>
            <p:nvPr/>
          </p:nvSpPr>
          <p:spPr>
            <a:xfrm>
              <a:off x="-7909770" y="7402965"/>
              <a:ext cx="1677497" cy="1652879"/>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09" name="Google Shape;109;p2" descr="A person standing in a crowd&#10;&#10;Description automatically generated with medium confidence"/>
            <p:cNvPicPr preferRelativeResize="0"/>
            <p:nvPr/>
          </p:nvPicPr>
          <p:blipFill rotWithShape="1">
            <a:blip r:embed="rId9">
              <a:alphaModFix/>
            </a:blip>
            <a:srcRect/>
            <a:stretch/>
          </p:blipFill>
          <p:spPr>
            <a:xfrm>
              <a:off x="-7851437" y="7477793"/>
              <a:ext cx="1613589" cy="1553110"/>
            </a:xfrm>
            <a:prstGeom prst="rect">
              <a:avLst/>
            </a:prstGeom>
            <a:noFill/>
            <a:ln>
              <a:noFill/>
            </a:ln>
          </p:spPr>
        </p:pic>
      </p:grpSp>
      <p:grpSp>
        <p:nvGrpSpPr>
          <p:cNvPr id="110" name="Google Shape;110;p2"/>
          <p:cNvGrpSpPr/>
          <p:nvPr/>
        </p:nvGrpSpPr>
        <p:grpSpPr>
          <a:xfrm>
            <a:off x="7316617" y="976792"/>
            <a:ext cx="4791292" cy="4195931"/>
            <a:chOff x="-4008298" y="5925124"/>
            <a:chExt cx="4791292" cy="4195931"/>
          </a:xfrm>
        </p:grpSpPr>
        <p:sp>
          <p:nvSpPr>
            <p:cNvPr id="111" name="Google Shape;111;p2"/>
            <p:cNvSpPr/>
            <p:nvPr/>
          </p:nvSpPr>
          <p:spPr>
            <a:xfrm>
              <a:off x="-4008298" y="5925124"/>
              <a:ext cx="4791292" cy="4195931"/>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2" name="Google Shape;112;p2"/>
            <p:cNvSpPr txBox="1"/>
            <p:nvPr/>
          </p:nvSpPr>
          <p:spPr>
            <a:xfrm>
              <a:off x="-3857064" y="6157303"/>
              <a:ext cx="4399639"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i="0" u="none" strike="noStrike" cap="none">
                  <a:solidFill>
                    <a:srgbClr val="FBF0D5"/>
                  </a:solidFill>
                  <a:latin typeface="Century Gothic"/>
                  <a:ea typeface="Century Gothic"/>
                  <a:cs typeface="Century Gothic"/>
                  <a:sym typeface="Century Gothic"/>
                </a:rPr>
                <a:t>Richtig. </a:t>
              </a:r>
              <a:r>
                <a:rPr lang="en-GB" sz="2000" i="0" u="none" strike="noStrike" cap="none">
                  <a:solidFill>
                    <a:srgbClr val="FBF0D5"/>
                  </a:solidFill>
                  <a:latin typeface="Century Gothic"/>
                  <a:ea typeface="Century Gothic"/>
                  <a:cs typeface="Century Gothic"/>
                  <a:sym typeface="Century Gothic"/>
                </a:rPr>
                <a:t>Auf jeder Straße</a:t>
              </a:r>
              <a:r>
                <a:rPr lang="en-GB" sz="2000" b="1" i="0" u="none" strike="noStrike" cap="none">
                  <a:solidFill>
                    <a:srgbClr val="FBF0D5"/>
                  </a:solidFill>
                  <a:latin typeface="Century Gothic"/>
                  <a:ea typeface="Century Gothic"/>
                  <a:cs typeface="Century Gothic"/>
                  <a:sym typeface="Century Gothic"/>
                </a:rPr>
                <a:t> sind </a:t>
              </a:r>
              <a:r>
                <a:rPr lang="en-GB" sz="2000" b="0" i="0" u="none" strike="noStrike" cap="none">
                  <a:solidFill>
                    <a:srgbClr val="FBF0D5"/>
                  </a:solidFill>
                  <a:latin typeface="Century Gothic"/>
                  <a:ea typeface="Century Gothic"/>
                  <a:cs typeface="Century Gothic"/>
                  <a:sym typeface="Century Gothic"/>
                </a:rPr>
                <a:t>viele berühmten deutschen Autos wie BMW, VW, Mercedes, aber viele Leute fahren auch mit dem Bus, mit dem Zug oder mit der S-Bahn und U-Bahn.</a:t>
              </a:r>
              <a:endParaRPr sz="1800">
                <a:solidFill>
                  <a:srgbClr val="FBF0D5"/>
                </a:solidFill>
                <a:latin typeface="Century Gothic"/>
                <a:ea typeface="Century Gothic"/>
                <a:cs typeface="Century Gothic"/>
                <a:sym typeface="Century Gothic"/>
              </a:endParaRPr>
            </a:p>
          </p:txBody>
        </p:sp>
        <p:sp>
          <p:nvSpPr>
            <p:cNvPr id="113" name="Google Shape;113;p2"/>
            <p:cNvSpPr/>
            <p:nvPr/>
          </p:nvSpPr>
          <p:spPr>
            <a:xfrm>
              <a:off x="-2998089" y="8096295"/>
              <a:ext cx="2582898" cy="1765672"/>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14" name="Google Shape;114;p2" descr="A picture containing text, scene, way, road&#10;&#10;Description automatically generated"/>
            <p:cNvPicPr preferRelativeResize="0"/>
            <p:nvPr/>
          </p:nvPicPr>
          <p:blipFill rotWithShape="1">
            <a:blip r:embed="rId10">
              <a:alphaModFix/>
            </a:blip>
            <a:srcRect/>
            <a:stretch/>
          </p:blipFill>
          <p:spPr>
            <a:xfrm>
              <a:off x="-2892582" y="8172056"/>
              <a:ext cx="2386336" cy="1552361"/>
            </a:xfrm>
            <a:prstGeom prst="rect">
              <a:avLst/>
            </a:prstGeom>
            <a:noFill/>
            <a:ln>
              <a:noFill/>
            </a:ln>
          </p:spPr>
        </p:pic>
      </p:grpSp>
      <p:grpSp>
        <p:nvGrpSpPr>
          <p:cNvPr id="115" name="Google Shape;115;p2"/>
          <p:cNvGrpSpPr/>
          <p:nvPr/>
        </p:nvGrpSpPr>
        <p:grpSpPr>
          <a:xfrm>
            <a:off x="7377930" y="1006371"/>
            <a:ext cx="4627232" cy="4195931"/>
            <a:chOff x="15380170" y="2041311"/>
            <a:chExt cx="4627232" cy="4195931"/>
          </a:xfrm>
        </p:grpSpPr>
        <p:grpSp>
          <p:nvGrpSpPr>
            <p:cNvPr id="116" name="Google Shape;116;p2"/>
            <p:cNvGrpSpPr/>
            <p:nvPr/>
          </p:nvGrpSpPr>
          <p:grpSpPr>
            <a:xfrm>
              <a:off x="15380170" y="2041311"/>
              <a:ext cx="4627232" cy="4195931"/>
              <a:chOff x="-3844238" y="5925124"/>
              <a:chExt cx="4627232" cy="4195931"/>
            </a:xfrm>
          </p:grpSpPr>
          <p:sp>
            <p:nvSpPr>
              <p:cNvPr id="117" name="Google Shape;117;p2"/>
              <p:cNvSpPr/>
              <p:nvPr/>
            </p:nvSpPr>
            <p:spPr>
              <a:xfrm>
                <a:off x="-3844238" y="5925124"/>
                <a:ext cx="4627232" cy="4195931"/>
              </a:xfrm>
              <a:prstGeom prst="wedgeRoundRectCallout">
                <a:avLst>
                  <a:gd name="adj1" fmla="val -20833"/>
                  <a:gd name="adj2" fmla="val 62500"/>
                  <a:gd name="adj3" fmla="val 0"/>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8" name="Google Shape;118;p2"/>
              <p:cNvSpPr txBox="1"/>
              <p:nvPr/>
            </p:nvSpPr>
            <p:spPr>
              <a:xfrm>
                <a:off x="-3644994" y="6157303"/>
                <a:ext cx="4187570"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a:solidFill>
                      <a:srgbClr val="FBF0D5"/>
                    </a:solidFill>
                    <a:latin typeface="Century Gothic"/>
                    <a:ea typeface="Century Gothic"/>
                    <a:cs typeface="Century Gothic"/>
                    <a:sym typeface="Century Gothic"/>
                  </a:rPr>
                  <a:t>Falsch. Es gibt </a:t>
                </a:r>
                <a:r>
                  <a:rPr lang="en-GB" sz="2400" i="0" u="none" strike="noStrike" cap="none">
                    <a:solidFill>
                      <a:srgbClr val="FBF0D5"/>
                    </a:solidFill>
                    <a:latin typeface="Century Gothic"/>
                    <a:ea typeface="Century Gothic"/>
                    <a:cs typeface="Century Gothic"/>
                    <a:sym typeface="Century Gothic"/>
                  </a:rPr>
                  <a:t>ungefähr 9.750 Volksfeste jedes Jahr, zum Beispiel das Oktoberfest. </a:t>
                </a:r>
                <a:r>
                  <a:rPr lang="en-GB" sz="2400" b="1" i="0" u="none" strike="noStrike" cap="none">
                    <a:solidFill>
                      <a:srgbClr val="FBF0D5"/>
                    </a:solidFill>
                    <a:latin typeface="Century Gothic"/>
                    <a:ea typeface="Century Gothic"/>
                    <a:cs typeface="Century Gothic"/>
                    <a:sym typeface="Century Gothic"/>
                  </a:rPr>
                  <a:t>Da ist </a:t>
                </a:r>
                <a:r>
                  <a:rPr lang="en-GB" sz="2400" i="0" u="none" strike="noStrike" cap="none">
                    <a:solidFill>
                      <a:srgbClr val="FBF0D5"/>
                    </a:solidFill>
                    <a:latin typeface="Century Gothic"/>
                    <a:ea typeface="Century Gothic"/>
                    <a:cs typeface="Century Gothic"/>
                    <a:sym typeface="Century Gothic"/>
                  </a:rPr>
                  <a:t>es auf diesem Foto. </a:t>
                </a:r>
                <a:endParaRPr sz="2000">
                  <a:solidFill>
                    <a:srgbClr val="FBF0D5"/>
                  </a:solidFill>
                  <a:latin typeface="Century Gothic"/>
                  <a:ea typeface="Century Gothic"/>
                  <a:cs typeface="Century Gothic"/>
                  <a:sym typeface="Century Gothic"/>
                </a:endParaRPr>
              </a:p>
            </p:txBody>
          </p:sp>
          <p:sp>
            <p:nvSpPr>
              <p:cNvPr id="119" name="Google Shape;119;p2"/>
              <p:cNvSpPr/>
              <p:nvPr/>
            </p:nvSpPr>
            <p:spPr>
              <a:xfrm>
                <a:off x="-2998089" y="8096295"/>
                <a:ext cx="2582898" cy="1765672"/>
              </a:xfrm>
              <a:prstGeom prst="rect">
                <a:avLst/>
              </a:prstGeom>
              <a:solidFill>
                <a:srgbClr val="FFF4C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120" name="Google Shape;120;p2"/>
            <p:cNvPicPr preferRelativeResize="0"/>
            <p:nvPr/>
          </p:nvPicPr>
          <p:blipFill rotWithShape="1">
            <a:blip r:embed="rId11">
              <a:alphaModFix/>
            </a:blip>
            <a:srcRect/>
            <a:stretch/>
          </p:blipFill>
          <p:spPr>
            <a:xfrm rot="-424125">
              <a:off x="16263709" y="4227242"/>
              <a:ext cx="2251976" cy="1688983"/>
            </a:xfrm>
            <a:prstGeom prst="rect">
              <a:avLst/>
            </a:prstGeom>
            <a:noFill/>
            <a:ln>
              <a:noFill/>
            </a:ln>
          </p:spPr>
        </p:pic>
        <p:pic>
          <p:nvPicPr>
            <p:cNvPr id="121" name="Google Shape;121;p2"/>
            <p:cNvPicPr preferRelativeResize="0"/>
            <p:nvPr/>
          </p:nvPicPr>
          <p:blipFill rotWithShape="1">
            <a:blip r:embed="rId12">
              <a:alphaModFix/>
            </a:blip>
            <a:srcRect/>
            <a:stretch/>
          </p:blipFill>
          <p:spPr>
            <a:xfrm rot="6679693">
              <a:off x="15718367" y="4127736"/>
              <a:ext cx="957929" cy="70612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1"/>
                                        </p:tgtEl>
                                      </p:cBhvr>
                                    </p:animEffect>
                                    <p:set>
                                      <p:cBhvr>
                                        <p:cTn id="15" dur="1" fill="hold">
                                          <p:stCondLst>
                                            <p:cond delay="500"/>
                                          </p:stCondLst>
                                        </p:cTn>
                                        <p:tgtEl>
                                          <p:spTgt spid="8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fade">
                                      <p:cBhvr>
                                        <p:cTn id="20" dur="500"/>
                                        <p:tgtEl>
                                          <p:spTgt spid="93"/>
                                        </p:tgtEl>
                                      </p:cBhvr>
                                    </p:animEffect>
                                  </p:childTnLst>
                                </p:cTn>
                              </p:par>
                              <p:par>
                                <p:cTn id="21" presetID="10" presetClass="entr" presetSubtype="0"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500"/>
                                        <p:tgtEl>
                                          <p:spTgt spid="8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3"/>
                                        </p:tgtEl>
                                      </p:cBhvr>
                                    </p:animEffect>
                                    <p:set>
                                      <p:cBhvr>
                                        <p:cTn id="28" dur="1" fill="hold">
                                          <p:stCondLst>
                                            <p:cond delay="500"/>
                                          </p:stCondLst>
                                        </p:cTn>
                                        <p:tgtEl>
                                          <p:spTgt spid="9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10" presetClass="entr" presetSubtype="0" fill="hold" nodeType="with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fade">
                                      <p:cBhvr>
                                        <p:cTn id="36" dur="500"/>
                                        <p:tgtEl>
                                          <p:spTgt spid="8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99"/>
                                        </p:tgtEl>
                                      </p:cBhvr>
                                    </p:animEffect>
                                    <p:set>
                                      <p:cBhvr>
                                        <p:cTn id="41" dur="1" fill="hold">
                                          <p:stCondLst>
                                            <p:cond delay="500"/>
                                          </p:stCondLst>
                                        </p:cTn>
                                        <p:tgtEl>
                                          <p:spTgt spid="9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5"/>
                                        </p:tgtEl>
                                        <p:attrNameLst>
                                          <p:attrName>style.visibility</p:attrName>
                                        </p:attrNameLst>
                                      </p:cBhvr>
                                      <p:to>
                                        <p:strVal val="visible"/>
                                      </p:to>
                                    </p:set>
                                    <p:animEffect transition="in" filter="fade">
                                      <p:cBhvr>
                                        <p:cTn id="46" dur="500"/>
                                        <p:tgtEl>
                                          <p:spTgt spid="105"/>
                                        </p:tgtEl>
                                      </p:cBhvr>
                                    </p:animEffect>
                                  </p:childTnLst>
                                </p:cTn>
                              </p:par>
                              <p:par>
                                <p:cTn id="47" presetID="1" presetClass="entr" presetSubtype="0" fill="hold" nodeType="with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05"/>
                                        </p:tgtEl>
                                      </p:cBhvr>
                                    </p:animEffect>
                                    <p:set>
                                      <p:cBhvr>
                                        <p:cTn id="53" dur="1" fill="hold">
                                          <p:stCondLst>
                                            <p:cond delay="500"/>
                                          </p:stCondLst>
                                        </p:cTn>
                                        <p:tgtEl>
                                          <p:spTgt spid="10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0"/>
                                        </p:tgtEl>
                                        <p:attrNameLst>
                                          <p:attrName>style.visibility</p:attrName>
                                        </p:attrNameLst>
                                      </p:cBhvr>
                                      <p:to>
                                        <p:strVal val="visible"/>
                                      </p:to>
                                    </p:set>
                                    <p:animEffect transition="in" filter="fade">
                                      <p:cBhvr>
                                        <p:cTn id="58" dur="500"/>
                                        <p:tgtEl>
                                          <p:spTgt spid="110"/>
                                        </p:tgtEl>
                                      </p:cBhvr>
                                    </p:animEffect>
                                  </p:childTnLst>
                                </p:cTn>
                              </p:par>
                              <p:par>
                                <p:cTn id="59" presetID="1" presetClass="entr" presetSubtype="0" fill="hold" nodeType="withEffect">
                                  <p:stCondLst>
                                    <p:cond delay="0"/>
                                  </p:stCondLst>
                                  <p:childTnLst>
                                    <p:set>
                                      <p:cBhvr>
                                        <p:cTn id="60" dur="1" fill="hold">
                                          <p:stCondLst>
                                            <p:cond delay="0"/>
                                          </p:stCondLst>
                                        </p:cTn>
                                        <p:tgtEl>
                                          <p:spTgt spid="9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10"/>
                                        </p:tgtEl>
                                      </p:cBhvr>
                                    </p:animEffect>
                                    <p:set>
                                      <p:cBhvr>
                                        <p:cTn id="65" dur="1" fill="hold">
                                          <p:stCondLst>
                                            <p:cond delay="500"/>
                                          </p:stCondLst>
                                        </p:cTn>
                                        <p:tgtEl>
                                          <p:spTgt spid="110"/>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500"/>
                                        <p:tgtEl>
                                          <p:spTgt spid="9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fade">
                                      <p:cBhvr>
                                        <p:cTn id="73" dur="500"/>
                                        <p:tgtEl>
                                          <p:spTgt spid="11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15"/>
                                        </p:tgtEl>
                                      </p:cBhvr>
                                    </p:animEffect>
                                    <p:set>
                                      <p:cBhvr>
                                        <p:cTn id="78" dur="1" fill="hold">
                                          <p:stCondLst>
                                            <p:cond delay="500"/>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
          <p:cNvSpPr txBox="1">
            <a:spLocks noGrp="1"/>
          </p:cNvSpPr>
          <p:nvPr>
            <p:ph type="title"/>
          </p:nvPr>
        </p:nvSpPr>
        <p:spPr>
          <a:xfrm>
            <a:off x="-1" y="213557"/>
            <a:ext cx="5943601"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800"/>
              <a:buFont typeface="Century Gothic"/>
              <a:buNone/>
            </a:pPr>
            <a:r>
              <a:rPr lang="en-GB" sz="2800"/>
              <a:t>Es gibt |es/da ist, es/da sind</a:t>
            </a:r>
            <a:endParaRPr sz="2800"/>
          </a:p>
        </p:txBody>
      </p:sp>
      <p:sp>
        <p:nvSpPr>
          <p:cNvPr id="128" name="Google Shape;128;p3"/>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endParaRPr sz="2400"/>
          </a:p>
          <a:p>
            <a:pPr marL="0" lvl="0" indent="0" algn="l" rtl="0">
              <a:lnSpc>
                <a:spcPct val="90000"/>
              </a:lnSpc>
              <a:spcBef>
                <a:spcPts val="1000"/>
              </a:spcBef>
              <a:spcAft>
                <a:spcPts val="0"/>
              </a:spcAft>
              <a:buClr>
                <a:srgbClr val="525050"/>
              </a:buClr>
              <a:buSzPts val="2400"/>
              <a:buNone/>
            </a:pPr>
            <a:br>
              <a:rPr lang="en-GB" sz="2400"/>
            </a:br>
            <a:br>
              <a:rPr lang="en-GB" sz="2400"/>
            </a:br>
            <a:endParaRPr/>
          </a:p>
        </p:txBody>
      </p:sp>
      <p:sp>
        <p:nvSpPr>
          <p:cNvPr id="129" name="Google Shape;129;p3"/>
          <p:cNvSpPr/>
          <p:nvPr/>
        </p:nvSpPr>
        <p:spPr>
          <a:xfrm>
            <a:off x="10478942" y="103046"/>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a:p>
        </p:txBody>
      </p:sp>
      <p:sp>
        <p:nvSpPr>
          <p:cNvPr id="130" name="Google Shape;130;p3"/>
          <p:cNvSpPr/>
          <p:nvPr/>
        </p:nvSpPr>
        <p:spPr>
          <a:xfrm>
            <a:off x="3272549" y="1670946"/>
            <a:ext cx="7206393" cy="382060"/>
          </a:xfrm>
          <a:prstGeom prst="flowChartAlternateProcess">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GB" sz="2400" b="1">
                <a:solidFill>
                  <a:schemeClr val="lt1"/>
                </a:solidFill>
                <a:latin typeface="Century Gothic"/>
                <a:ea typeface="Century Gothic"/>
                <a:cs typeface="Century Gothic"/>
                <a:sym typeface="Century Gothic"/>
              </a:rPr>
              <a:t>Es gibt viele schöne Städte in Deutschland.</a:t>
            </a:r>
            <a:br>
              <a:rPr lang="en-GB" sz="2400" b="1">
                <a:solidFill>
                  <a:schemeClr val="lt1"/>
                </a:solidFill>
                <a:latin typeface="Century Gothic"/>
                <a:ea typeface="Century Gothic"/>
                <a:cs typeface="Century Gothic"/>
                <a:sym typeface="Century Gothic"/>
              </a:rPr>
            </a:b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br>
              <a:rPr lang="en-GB" sz="2400">
                <a:solidFill>
                  <a:schemeClr val="lt1"/>
                </a:solidFill>
                <a:latin typeface="Century Gothic"/>
                <a:ea typeface="Century Gothic"/>
                <a:cs typeface="Century Gothic"/>
                <a:sym typeface="Century Gothic"/>
              </a:rPr>
            </a:br>
            <a:r>
              <a:rPr lang="en-GB" sz="2400">
                <a:solidFill>
                  <a:schemeClr val="lt1"/>
                </a:solidFill>
                <a:latin typeface="Century Gothic"/>
                <a:ea typeface="Century Gothic"/>
                <a:cs typeface="Century Gothic"/>
                <a:sym typeface="Century Gothic"/>
              </a:rPr>
              <a:t> </a:t>
            </a:r>
            <a:endParaRPr/>
          </a:p>
        </p:txBody>
      </p:sp>
      <p:sp>
        <p:nvSpPr>
          <p:cNvPr id="131" name="Google Shape;131;p3"/>
          <p:cNvSpPr/>
          <p:nvPr/>
        </p:nvSpPr>
        <p:spPr>
          <a:xfrm>
            <a:off x="6913813" y="2630222"/>
            <a:ext cx="1773030" cy="900752"/>
          </a:xfrm>
          <a:prstGeom prst="wedgeEllipseCallout">
            <a:avLst>
              <a:gd name="adj1" fmla="val -20833"/>
              <a:gd name="adj2" fmla="val 6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Gibt es Fragen?</a:t>
            </a:r>
            <a:endParaRPr/>
          </a:p>
        </p:txBody>
      </p:sp>
      <p:sp>
        <p:nvSpPr>
          <p:cNvPr id="132" name="Google Shape;132;p3"/>
          <p:cNvSpPr/>
          <p:nvPr/>
        </p:nvSpPr>
        <p:spPr>
          <a:xfrm>
            <a:off x="8530068" y="2614916"/>
            <a:ext cx="2124231" cy="962166"/>
          </a:xfrm>
          <a:prstGeom prst="wedgeEllipseCallout">
            <a:avLst>
              <a:gd name="adj1" fmla="val -20833"/>
              <a:gd name="adj2" fmla="val 6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Es gibt ein Problem!</a:t>
            </a:r>
            <a:endParaRPr/>
          </a:p>
        </p:txBody>
      </p:sp>
      <p:sp>
        <p:nvSpPr>
          <p:cNvPr id="133" name="Google Shape;133;p3"/>
          <p:cNvSpPr/>
          <p:nvPr/>
        </p:nvSpPr>
        <p:spPr>
          <a:xfrm>
            <a:off x="10557242" y="2560222"/>
            <a:ext cx="1427015" cy="962166"/>
          </a:xfrm>
          <a:prstGeom prst="wedgeEllipseCallout">
            <a:avLst>
              <a:gd name="adj1" fmla="val -20833"/>
              <a:gd name="adj2" fmla="val 625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Was gibt’s?</a:t>
            </a:r>
            <a:endParaRPr/>
          </a:p>
        </p:txBody>
      </p:sp>
      <p:sp>
        <p:nvSpPr>
          <p:cNvPr id="134" name="Google Shape;134;p3"/>
          <p:cNvSpPr txBox="1"/>
          <p:nvPr/>
        </p:nvSpPr>
        <p:spPr>
          <a:xfrm>
            <a:off x="66303" y="840614"/>
            <a:ext cx="10741376" cy="75713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400"/>
              <a:buFont typeface="Arial"/>
              <a:buNone/>
            </a:pPr>
            <a:r>
              <a:rPr lang="en-GB" sz="2400" b="0" i="0" u="none" strike="noStrike" cap="none">
                <a:solidFill>
                  <a:srgbClr val="525050"/>
                </a:solidFill>
                <a:latin typeface="Century Gothic"/>
                <a:ea typeface="Century Gothic"/>
                <a:cs typeface="Century Gothic"/>
                <a:sym typeface="Century Gothic"/>
              </a:rPr>
              <a:t>As you know </a:t>
            </a:r>
            <a:r>
              <a:rPr lang="en-GB" sz="2400" b="1" i="0" u="none" strike="noStrike" cap="none">
                <a:solidFill>
                  <a:srgbClr val="525050"/>
                </a:solidFill>
                <a:latin typeface="Century Gothic"/>
                <a:ea typeface="Century Gothic"/>
                <a:cs typeface="Century Gothic"/>
                <a:sym typeface="Century Gothic"/>
              </a:rPr>
              <a:t>es gibt </a:t>
            </a:r>
            <a:r>
              <a:rPr lang="en-GB" sz="2400" b="0" i="0" u="none" strike="noStrike" cap="none">
                <a:solidFill>
                  <a:srgbClr val="525050"/>
                </a:solidFill>
                <a:latin typeface="Century Gothic"/>
                <a:ea typeface="Century Gothic"/>
                <a:cs typeface="Century Gothic"/>
                <a:sym typeface="Century Gothic"/>
              </a:rPr>
              <a:t>means ‘there is’ and ‘there are’.  It is a </a:t>
            </a:r>
            <a:r>
              <a:rPr lang="en-GB" sz="2400" b="1" i="0" u="none" strike="noStrike" cap="none">
                <a:solidFill>
                  <a:srgbClr val="525050"/>
                </a:solidFill>
                <a:latin typeface="Century Gothic"/>
                <a:ea typeface="Century Gothic"/>
                <a:cs typeface="Century Gothic"/>
                <a:sym typeface="Century Gothic"/>
              </a:rPr>
              <a:t>general statement</a:t>
            </a:r>
            <a:r>
              <a:rPr lang="en-GB" sz="2400" b="0" i="0" u="none" strike="noStrike" cap="none">
                <a:solidFill>
                  <a:srgbClr val="525050"/>
                </a:solidFill>
                <a:latin typeface="Century Gothic"/>
                <a:ea typeface="Century Gothic"/>
                <a:cs typeface="Century Gothic"/>
                <a:sym typeface="Century Gothic"/>
              </a:rPr>
              <a:t> that something exists:</a:t>
            </a:r>
            <a:endParaRPr/>
          </a:p>
        </p:txBody>
      </p:sp>
      <p:sp>
        <p:nvSpPr>
          <p:cNvPr id="135" name="Google Shape;135;p3"/>
          <p:cNvSpPr txBox="1"/>
          <p:nvPr/>
        </p:nvSpPr>
        <p:spPr>
          <a:xfrm>
            <a:off x="66303" y="3153031"/>
            <a:ext cx="7011830"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400"/>
              <a:buFont typeface="Arial"/>
              <a:buNone/>
            </a:pPr>
            <a:r>
              <a:rPr lang="en-GB" sz="2400">
                <a:solidFill>
                  <a:srgbClr val="525050"/>
                </a:solidFill>
                <a:latin typeface="Century Gothic"/>
                <a:ea typeface="Century Gothic"/>
                <a:cs typeface="Century Gothic"/>
                <a:sym typeface="Century Gothic"/>
              </a:rPr>
              <a:t>A</a:t>
            </a:r>
            <a:r>
              <a:rPr lang="en-GB" sz="2400" b="0" i="0" u="none" strike="noStrike" cap="none">
                <a:solidFill>
                  <a:srgbClr val="525050"/>
                </a:solidFill>
                <a:latin typeface="Century Gothic"/>
                <a:ea typeface="Century Gothic"/>
                <a:cs typeface="Century Gothic"/>
                <a:sym typeface="Century Gothic"/>
              </a:rPr>
              <a:t>lso use </a:t>
            </a:r>
            <a:r>
              <a:rPr lang="en-GB" sz="2400" b="1" i="0" u="none" strike="noStrike" cap="none">
                <a:solidFill>
                  <a:srgbClr val="525050"/>
                </a:solidFill>
                <a:latin typeface="Century Gothic"/>
                <a:ea typeface="Century Gothic"/>
                <a:cs typeface="Century Gothic"/>
                <a:sym typeface="Century Gothic"/>
              </a:rPr>
              <a:t>es gibt</a:t>
            </a:r>
            <a:r>
              <a:rPr lang="en-GB" sz="2400">
                <a:solidFill>
                  <a:srgbClr val="525050"/>
                </a:solidFill>
                <a:latin typeface="Century Gothic"/>
                <a:ea typeface="Century Gothic"/>
                <a:cs typeface="Century Gothic"/>
                <a:sym typeface="Century Gothic"/>
              </a:rPr>
              <a:t> </a:t>
            </a:r>
            <a:r>
              <a:rPr lang="en-GB" sz="2400" b="0" i="0" u="none" strike="noStrike" cap="none">
                <a:solidFill>
                  <a:srgbClr val="525050"/>
                </a:solidFill>
                <a:latin typeface="Century Gothic"/>
                <a:ea typeface="Century Gothic"/>
                <a:cs typeface="Century Gothic"/>
                <a:sym typeface="Century Gothic"/>
              </a:rPr>
              <a:t>for some frequent expressions:</a:t>
            </a:r>
            <a:endParaRPr/>
          </a:p>
        </p:txBody>
      </p:sp>
      <p:sp>
        <p:nvSpPr>
          <p:cNvPr id="136" name="Google Shape;136;p3"/>
          <p:cNvSpPr/>
          <p:nvPr/>
        </p:nvSpPr>
        <p:spPr>
          <a:xfrm>
            <a:off x="3272549" y="2155045"/>
            <a:ext cx="7206393" cy="412938"/>
          </a:xfrm>
          <a:prstGeom prst="flowChartAlternateProcess">
            <a:avLst/>
          </a:pr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r>
              <a:rPr lang="en-GB" sz="2400" b="1">
                <a:solidFill>
                  <a:schemeClr val="lt1"/>
                </a:solidFill>
                <a:latin typeface="Century Gothic"/>
                <a:ea typeface="Century Gothic"/>
                <a:cs typeface="Century Gothic"/>
                <a:sym typeface="Century Gothic"/>
              </a:rPr>
              <a:t>Es gibt auch einen bekannten Fluss, den Rhein.</a:t>
            </a:r>
            <a:endParaRPr sz="2400">
              <a:solidFill>
                <a:schemeClr val="lt1"/>
              </a:solidFill>
              <a:latin typeface="Century Gothic"/>
              <a:ea typeface="Century Gothic"/>
              <a:cs typeface="Century Gothic"/>
              <a:sym typeface="Century Gothic"/>
            </a:endParaRPr>
          </a:p>
          <a:p>
            <a:pPr marL="0" marR="0" lvl="0" indent="0" algn="l" rtl="0">
              <a:spcBef>
                <a:spcPts val="0"/>
              </a:spcBef>
              <a:spcAft>
                <a:spcPts val="0"/>
              </a:spcAft>
              <a:buNone/>
            </a:pPr>
            <a:br>
              <a:rPr lang="en-GB" sz="2400">
                <a:solidFill>
                  <a:schemeClr val="lt1"/>
                </a:solidFill>
                <a:latin typeface="Century Gothic"/>
                <a:ea typeface="Century Gothic"/>
                <a:cs typeface="Century Gothic"/>
                <a:sym typeface="Century Gothic"/>
              </a:rPr>
            </a:br>
            <a:r>
              <a:rPr lang="en-GB" sz="2400">
                <a:solidFill>
                  <a:schemeClr val="lt1"/>
                </a:solidFill>
                <a:latin typeface="Century Gothic"/>
                <a:ea typeface="Century Gothic"/>
                <a:cs typeface="Century Gothic"/>
                <a:sym typeface="Century Gothic"/>
              </a:rPr>
              <a:t> </a:t>
            </a:r>
            <a:endParaRPr/>
          </a:p>
        </p:txBody>
      </p:sp>
      <p:sp>
        <p:nvSpPr>
          <p:cNvPr id="137" name="Google Shape;137;p3"/>
          <p:cNvSpPr/>
          <p:nvPr/>
        </p:nvSpPr>
        <p:spPr>
          <a:xfrm>
            <a:off x="166644" y="1751956"/>
            <a:ext cx="2904338" cy="1298982"/>
          </a:xfrm>
          <a:prstGeom prst="wedgeRoundRectCallout">
            <a:avLst>
              <a:gd name="adj1" fmla="val 66233"/>
              <a:gd name="adj2" fmla="val 13833"/>
              <a:gd name="adj3"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dirty="0">
                <a:solidFill>
                  <a:srgbClr val="FBF0D5"/>
                </a:solidFill>
                <a:latin typeface="Century Gothic"/>
                <a:ea typeface="Century Gothic"/>
                <a:cs typeface="Century Gothic"/>
                <a:sym typeface="Century Gothic"/>
              </a:rPr>
              <a:t>Remember! </a:t>
            </a:r>
            <a:r>
              <a:rPr lang="en-GB" sz="2000" b="1" dirty="0">
                <a:solidFill>
                  <a:srgbClr val="FBF0D5"/>
                </a:solidFill>
                <a:latin typeface="Century Gothic"/>
                <a:ea typeface="Century Gothic"/>
                <a:cs typeface="Century Gothic"/>
                <a:sym typeface="Century Gothic"/>
              </a:rPr>
              <a:t>Es </a:t>
            </a:r>
            <a:r>
              <a:rPr lang="en-GB" sz="2000" b="1" dirty="0" err="1">
                <a:solidFill>
                  <a:srgbClr val="FBF0D5"/>
                </a:solidFill>
                <a:latin typeface="Century Gothic"/>
                <a:ea typeface="Century Gothic"/>
                <a:cs typeface="Century Gothic"/>
                <a:sym typeface="Century Gothic"/>
              </a:rPr>
              <a:t>gibt</a:t>
            </a:r>
            <a:r>
              <a:rPr lang="en-GB" sz="2000" b="1" dirty="0">
                <a:solidFill>
                  <a:srgbClr val="FBF0D5"/>
                </a:solidFill>
                <a:latin typeface="Century Gothic"/>
                <a:ea typeface="Century Gothic"/>
                <a:cs typeface="Century Gothic"/>
                <a:sym typeface="Century Gothic"/>
              </a:rPr>
              <a:t> </a:t>
            </a:r>
            <a:r>
              <a:rPr lang="en-GB" sz="2000" dirty="0">
                <a:solidFill>
                  <a:srgbClr val="FBF0D5"/>
                </a:solidFill>
                <a:latin typeface="Century Gothic"/>
                <a:ea typeface="Century Gothic"/>
                <a:cs typeface="Century Gothic"/>
                <a:sym typeface="Century Gothic"/>
              </a:rPr>
              <a:t>is followed by </a:t>
            </a:r>
            <a:r>
              <a:rPr lang="en-GB" sz="2000" u="sng" dirty="0">
                <a:solidFill>
                  <a:srgbClr val="FBF0D5"/>
                </a:solidFill>
                <a:latin typeface="Century Gothic"/>
                <a:ea typeface="Century Gothic"/>
                <a:cs typeface="Century Gothic"/>
                <a:sym typeface="Century Gothic"/>
              </a:rPr>
              <a:t>Row 2</a:t>
            </a:r>
            <a:r>
              <a:rPr lang="en-GB" sz="2000" dirty="0">
                <a:solidFill>
                  <a:srgbClr val="FBF0D5"/>
                </a:solidFill>
                <a:latin typeface="Century Gothic"/>
                <a:ea typeface="Century Gothic"/>
                <a:cs typeface="Century Gothic"/>
                <a:sym typeface="Century Gothic"/>
              </a:rPr>
              <a:t> (accusative) as are most verbs.</a:t>
            </a:r>
            <a:endParaRPr dirty="0"/>
          </a:p>
        </p:txBody>
      </p:sp>
      <p:sp>
        <p:nvSpPr>
          <p:cNvPr id="138" name="Google Shape;138;p3"/>
          <p:cNvSpPr txBox="1"/>
          <p:nvPr/>
        </p:nvSpPr>
        <p:spPr>
          <a:xfrm>
            <a:off x="47938" y="3632400"/>
            <a:ext cx="120373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chemeClr val="dk1"/>
                </a:solidFill>
                <a:latin typeface="Century Gothic"/>
                <a:ea typeface="Century Gothic"/>
                <a:cs typeface="Century Gothic"/>
                <a:sym typeface="Century Gothic"/>
              </a:rPr>
              <a:t>Use </a:t>
            </a:r>
            <a:r>
              <a:rPr lang="en-GB" sz="2400" b="1">
                <a:solidFill>
                  <a:schemeClr val="dk1"/>
                </a:solidFill>
                <a:latin typeface="Century Gothic"/>
                <a:ea typeface="Century Gothic"/>
                <a:cs typeface="Century Gothic"/>
                <a:sym typeface="Century Gothic"/>
              </a:rPr>
              <a:t>es ist, da ist </a:t>
            </a:r>
            <a:r>
              <a:rPr lang="en-GB" sz="2400">
                <a:solidFill>
                  <a:schemeClr val="dk1"/>
                </a:solidFill>
                <a:latin typeface="Century Gothic"/>
                <a:ea typeface="Century Gothic"/>
                <a:cs typeface="Century Gothic"/>
                <a:sym typeface="Century Gothic"/>
              </a:rPr>
              <a:t>(singular) or </a:t>
            </a:r>
            <a:r>
              <a:rPr lang="en-GB" sz="2400" b="1">
                <a:solidFill>
                  <a:schemeClr val="dk1"/>
                </a:solidFill>
                <a:latin typeface="Century Gothic"/>
                <a:ea typeface="Century Gothic"/>
                <a:cs typeface="Century Gothic"/>
                <a:sym typeface="Century Gothic"/>
              </a:rPr>
              <a:t>es sind, da sind </a:t>
            </a:r>
            <a:r>
              <a:rPr lang="en-GB" sz="2400">
                <a:solidFill>
                  <a:schemeClr val="dk1"/>
                </a:solidFill>
                <a:latin typeface="Century Gothic"/>
                <a:ea typeface="Century Gothic"/>
                <a:cs typeface="Century Gothic"/>
                <a:sym typeface="Century Gothic"/>
              </a:rPr>
              <a:t>(plural) to point out what there is in a specific place at a specific moment in time:</a:t>
            </a:r>
            <a:endParaRPr/>
          </a:p>
        </p:txBody>
      </p:sp>
      <p:pic>
        <p:nvPicPr>
          <p:cNvPr id="139" name="Google Shape;139;p3"/>
          <p:cNvPicPr preferRelativeResize="0"/>
          <p:nvPr/>
        </p:nvPicPr>
        <p:blipFill rotWithShape="1">
          <a:blip r:embed="rId4">
            <a:alphaModFix/>
          </a:blip>
          <a:srcRect/>
          <a:stretch/>
        </p:blipFill>
        <p:spPr>
          <a:xfrm>
            <a:off x="772069" y="4474021"/>
            <a:ext cx="2454896" cy="1841171"/>
          </a:xfrm>
          <a:prstGeom prst="rect">
            <a:avLst/>
          </a:prstGeom>
          <a:noFill/>
          <a:ln>
            <a:noFill/>
          </a:ln>
        </p:spPr>
      </p:pic>
      <p:sp>
        <p:nvSpPr>
          <p:cNvPr id="140" name="Google Shape;140;p3"/>
          <p:cNvSpPr/>
          <p:nvPr/>
        </p:nvSpPr>
        <p:spPr>
          <a:xfrm>
            <a:off x="3363705" y="4422780"/>
            <a:ext cx="3668779" cy="777866"/>
          </a:xfrm>
          <a:prstGeom prst="wedgeRoundRectCallout">
            <a:avLst>
              <a:gd name="adj1" fmla="val -59367"/>
              <a:gd name="adj2" fmla="val -19776"/>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Da ist </a:t>
            </a:r>
            <a:r>
              <a:rPr lang="en-GB" sz="2000">
                <a:solidFill>
                  <a:schemeClr val="lt1"/>
                </a:solidFill>
                <a:latin typeface="Century Gothic"/>
                <a:ea typeface="Century Gothic"/>
                <a:cs typeface="Century Gothic"/>
                <a:sym typeface="Century Gothic"/>
              </a:rPr>
              <a:t>ein Baum rechts und </a:t>
            </a:r>
            <a:r>
              <a:rPr lang="en-GB" sz="2000" b="1">
                <a:solidFill>
                  <a:schemeClr val="lt1"/>
                </a:solidFill>
                <a:latin typeface="Century Gothic"/>
                <a:ea typeface="Century Gothic"/>
                <a:cs typeface="Century Gothic"/>
                <a:sym typeface="Century Gothic"/>
              </a:rPr>
              <a:t>da sind</a:t>
            </a:r>
            <a:r>
              <a:rPr lang="en-GB" sz="2000">
                <a:solidFill>
                  <a:schemeClr val="lt1"/>
                </a:solidFill>
                <a:latin typeface="Century Gothic"/>
                <a:ea typeface="Century Gothic"/>
                <a:cs typeface="Century Gothic"/>
                <a:sym typeface="Century Gothic"/>
              </a:rPr>
              <a:t> Fahrräder links!</a:t>
            </a:r>
            <a:br>
              <a:rPr lang="en-GB" sz="2000">
                <a:solidFill>
                  <a:schemeClr val="lt1"/>
                </a:solidFill>
                <a:latin typeface="Century Gothic"/>
                <a:ea typeface="Century Gothic"/>
                <a:cs typeface="Century Gothic"/>
                <a:sym typeface="Century Gothic"/>
              </a:rPr>
            </a:br>
            <a:endParaRPr sz="2000">
              <a:solidFill>
                <a:schemeClr val="lt1"/>
              </a:solidFill>
              <a:latin typeface="Century Gothic"/>
              <a:ea typeface="Century Gothic"/>
              <a:cs typeface="Century Gothic"/>
              <a:sym typeface="Century Gothic"/>
            </a:endParaRPr>
          </a:p>
        </p:txBody>
      </p:sp>
      <p:pic>
        <p:nvPicPr>
          <p:cNvPr id="141" name="Google Shape;141;p3"/>
          <p:cNvPicPr preferRelativeResize="0"/>
          <p:nvPr/>
        </p:nvPicPr>
        <p:blipFill rotWithShape="1">
          <a:blip r:embed="rId5">
            <a:alphaModFix/>
          </a:blip>
          <a:srcRect/>
          <a:stretch/>
        </p:blipFill>
        <p:spPr>
          <a:xfrm>
            <a:off x="8188616" y="4250992"/>
            <a:ext cx="2968895" cy="1974315"/>
          </a:xfrm>
          <a:prstGeom prst="rect">
            <a:avLst/>
          </a:prstGeom>
          <a:solidFill>
            <a:srgbClr val="ECECEC"/>
          </a:solidFill>
          <a:ln w="190500" cap="rnd" cmpd="sng">
            <a:solidFill>
              <a:srgbClr val="FFFFFF"/>
            </a:solidFill>
            <a:prstDash val="solid"/>
            <a:round/>
            <a:headEnd type="none" w="sm" len="sm"/>
            <a:tailEnd type="none" w="sm" len="sm"/>
          </a:ln>
          <a:effectLst>
            <a:outerShdw blurRad="50000" algn="tl" rotWithShape="0">
              <a:srgbClr val="000000">
                <a:alpha val="40784"/>
              </a:srgbClr>
            </a:outerShdw>
          </a:effectLst>
        </p:spPr>
      </p:pic>
      <p:pic>
        <p:nvPicPr>
          <p:cNvPr id="142" name="Google Shape;142;p3"/>
          <p:cNvPicPr preferRelativeResize="0"/>
          <p:nvPr/>
        </p:nvPicPr>
        <p:blipFill rotWithShape="1">
          <a:blip r:embed="rId6">
            <a:alphaModFix/>
          </a:blip>
          <a:srcRect/>
          <a:stretch/>
        </p:blipFill>
        <p:spPr>
          <a:xfrm rot="-8708549">
            <a:off x="10346289" y="4518881"/>
            <a:ext cx="1214437" cy="882365"/>
          </a:xfrm>
          <a:prstGeom prst="rect">
            <a:avLst/>
          </a:prstGeom>
          <a:noFill/>
          <a:ln>
            <a:noFill/>
          </a:ln>
        </p:spPr>
      </p:pic>
      <p:sp>
        <p:nvSpPr>
          <p:cNvPr id="143" name="Google Shape;143;p3"/>
          <p:cNvSpPr/>
          <p:nvPr/>
        </p:nvSpPr>
        <p:spPr>
          <a:xfrm>
            <a:off x="7183904" y="4097526"/>
            <a:ext cx="2009423" cy="954718"/>
          </a:xfrm>
          <a:prstGeom prst="wedgeRoundRectCallout">
            <a:avLst>
              <a:gd name="adj1" fmla="val 28212"/>
              <a:gd name="adj2" fmla="val 67000"/>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Es sind </a:t>
            </a:r>
            <a:r>
              <a:rPr lang="en-GB" sz="2000">
                <a:solidFill>
                  <a:schemeClr val="lt1"/>
                </a:solidFill>
                <a:latin typeface="Century Gothic"/>
                <a:ea typeface="Century Gothic"/>
                <a:cs typeface="Century Gothic"/>
                <a:sym typeface="Century Gothic"/>
              </a:rPr>
              <a:t>viele Leute auf dem Foto!</a:t>
            </a:r>
            <a:endParaRPr sz="2000" b="1">
              <a:solidFill>
                <a:schemeClr val="lt1"/>
              </a:solidFill>
              <a:latin typeface="Century Gothic"/>
              <a:ea typeface="Century Gothic"/>
              <a:cs typeface="Century Gothic"/>
              <a:sym typeface="Century Gothic"/>
            </a:endParaRPr>
          </a:p>
        </p:txBody>
      </p:sp>
      <p:sp>
        <p:nvSpPr>
          <p:cNvPr id="144" name="Google Shape;144;p3"/>
          <p:cNvSpPr/>
          <p:nvPr/>
        </p:nvSpPr>
        <p:spPr>
          <a:xfrm>
            <a:off x="3414626" y="5425245"/>
            <a:ext cx="3499188" cy="697683"/>
          </a:xfrm>
          <a:prstGeom prst="wedgeRoundRectCallout">
            <a:avLst>
              <a:gd name="adj1" fmla="val -17647"/>
              <a:gd name="adj2" fmla="val -88104"/>
              <a:gd name="adj3" fmla="val 16667"/>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BF0D5"/>
                </a:solidFill>
                <a:latin typeface="Century Gothic"/>
                <a:ea typeface="Century Gothic"/>
                <a:cs typeface="Century Gothic"/>
                <a:sym typeface="Century Gothic"/>
              </a:rPr>
              <a:t>Sein </a:t>
            </a:r>
            <a:r>
              <a:rPr lang="en-GB" sz="2000">
                <a:solidFill>
                  <a:srgbClr val="FBF0D5"/>
                </a:solidFill>
                <a:latin typeface="Century Gothic"/>
                <a:ea typeface="Century Gothic"/>
                <a:cs typeface="Century Gothic"/>
                <a:sym typeface="Century Gothic"/>
              </a:rPr>
              <a:t>is always followed by Row 1 (nominative).</a:t>
            </a:r>
            <a:endParaRPr/>
          </a:p>
        </p:txBody>
      </p:sp>
      <p:pic>
        <p:nvPicPr>
          <p:cNvPr id="145" name="Google Shape;145;p3"/>
          <p:cNvPicPr preferRelativeResize="0"/>
          <p:nvPr/>
        </p:nvPicPr>
        <p:blipFill rotWithShape="1">
          <a:blip r:embed="rId6">
            <a:alphaModFix/>
          </a:blip>
          <a:srcRect/>
          <a:stretch/>
        </p:blipFill>
        <p:spPr>
          <a:xfrm rot="-5172373">
            <a:off x="2198670" y="4559055"/>
            <a:ext cx="1309565" cy="965330"/>
          </a:xfrm>
          <a:prstGeom prst="rect">
            <a:avLst/>
          </a:prstGeom>
          <a:noFill/>
          <a:ln>
            <a:noFill/>
          </a:ln>
        </p:spPr>
      </p:pic>
      <p:pic>
        <p:nvPicPr>
          <p:cNvPr id="146" name="Google Shape;146;p3"/>
          <p:cNvPicPr preferRelativeResize="0"/>
          <p:nvPr/>
        </p:nvPicPr>
        <p:blipFill rotWithShape="1">
          <a:blip r:embed="rId6">
            <a:alphaModFix/>
          </a:blip>
          <a:srcRect/>
          <a:stretch/>
        </p:blipFill>
        <p:spPr>
          <a:xfrm rot="8097992">
            <a:off x="48749" y="4688275"/>
            <a:ext cx="1410396" cy="102474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
          <p:cNvSpPr txBox="1">
            <a:spLocks noGrp="1"/>
          </p:cNvSpPr>
          <p:nvPr>
            <p:ph type="title"/>
          </p:nvPr>
        </p:nvSpPr>
        <p:spPr>
          <a:xfrm>
            <a:off x="0" y="269313"/>
            <a:ext cx="8374566"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Es gibt (existence) |da ist (location)</a:t>
            </a:r>
            <a:endParaRPr/>
          </a:p>
        </p:txBody>
      </p:sp>
      <p:sp>
        <p:nvSpPr>
          <p:cNvPr id="153" name="Google Shape;153;p4"/>
          <p:cNvSpPr txBox="1">
            <a:spLocks noGrp="1"/>
          </p:cNvSpPr>
          <p:nvPr>
            <p:ph type="body" idx="1"/>
          </p:nvPr>
        </p:nvSpPr>
        <p:spPr>
          <a:xfrm>
            <a:off x="90729" y="943657"/>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sz="2400" b="1" i="0" u="none" strike="noStrike" cap="none">
                <a:solidFill>
                  <a:srgbClr val="525050"/>
                </a:solidFill>
                <a:latin typeface="Century Gothic"/>
                <a:ea typeface="Century Gothic"/>
                <a:cs typeface="Century Gothic"/>
                <a:sym typeface="Century Gothic"/>
              </a:rPr>
              <a:t>Lies und unterscheide zwischen </a:t>
            </a:r>
            <a:r>
              <a:rPr lang="en-GB" sz="2400" b="1" i="0" u="sng" strike="noStrike" cap="none">
                <a:solidFill>
                  <a:srgbClr val="525050"/>
                </a:solidFill>
                <a:latin typeface="Century Gothic"/>
                <a:ea typeface="Century Gothic"/>
                <a:cs typeface="Century Gothic"/>
                <a:sym typeface="Century Gothic"/>
              </a:rPr>
              <a:t>es gibt</a:t>
            </a:r>
            <a:r>
              <a:rPr lang="en-GB" sz="2400" b="0" i="0" u="none" strike="noStrike" cap="none">
                <a:solidFill>
                  <a:srgbClr val="525050"/>
                </a:solidFill>
                <a:latin typeface="Century Gothic"/>
                <a:ea typeface="Century Gothic"/>
                <a:cs typeface="Century Gothic"/>
                <a:sym typeface="Century Gothic"/>
              </a:rPr>
              <a:t>, </a:t>
            </a:r>
            <a:r>
              <a:rPr lang="en-GB" sz="2400" b="1" i="0" u="none" strike="noStrike" cap="none">
                <a:solidFill>
                  <a:srgbClr val="525050"/>
                </a:solidFill>
                <a:latin typeface="Century Gothic"/>
                <a:ea typeface="Century Gothic"/>
                <a:cs typeface="Century Gothic"/>
                <a:sym typeface="Century Gothic"/>
              </a:rPr>
              <a:t>oder </a:t>
            </a:r>
            <a:r>
              <a:rPr lang="en-GB" sz="2400" b="1" i="0" u="sng" strike="noStrike" cap="none">
                <a:solidFill>
                  <a:srgbClr val="525050"/>
                </a:solidFill>
                <a:latin typeface="Century Gothic"/>
                <a:ea typeface="Century Gothic"/>
                <a:cs typeface="Century Gothic"/>
                <a:sym typeface="Century Gothic"/>
              </a:rPr>
              <a:t>da ist.</a:t>
            </a:r>
            <a:r>
              <a:rPr lang="en-GB" sz="2400" b="1" i="0" u="none" strike="noStrike" cap="none">
                <a:solidFill>
                  <a:srgbClr val="525050"/>
                </a:solidFill>
                <a:latin typeface="Century Gothic"/>
                <a:ea typeface="Century Gothic"/>
                <a:cs typeface="Century Gothic"/>
                <a:sym typeface="Century Gothic"/>
              </a:rPr>
              <a:t> </a:t>
            </a:r>
            <a:endParaRPr/>
          </a:p>
          <a:p>
            <a:pPr marL="0" lvl="0" indent="0" algn="l" rtl="0">
              <a:lnSpc>
                <a:spcPct val="90000"/>
              </a:lnSpc>
              <a:spcBef>
                <a:spcPts val="1000"/>
              </a:spcBef>
              <a:spcAft>
                <a:spcPts val="0"/>
              </a:spcAft>
              <a:buClr>
                <a:srgbClr val="525050"/>
              </a:buClr>
              <a:buSzPts val="2400"/>
              <a:buNone/>
            </a:pPr>
            <a:endParaRPr b="1">
              <a:latin typeface="Century Gothic"/>
              <a:ea typeface="Century Gothic"/>
              <a:cs typeface="Century Gothic"/>
              <a:sym typeface="Century Gothic"/>
            </a:endParaRPr>
          </a:p>
          <a:p>
            <a:pPr marL="0" lvl="0" indent="0" algn="l" rtl="0">
              <a:lnSpc>
                <a:spcPct val="90000"/>
              </a:lnSpc>
              <a:spcBef>
                <a:spcPts val="1000"/>
              </a:spcBef>
              <a:spcAft>
                <a:spcPts val="0"/>
              </a:spcAft>
              <a:buClr>
                <a:srgbClr val="525050"/>
              </a:buClr>
              <a:buSzPts val="2400"/>
              <a:buNone/>
            </a:pPr>
            <a:endParaRPr/>
          </a:p>
        </p:txBody>
      </p:sp>
      <p:sp>
        <p:nvSpPr>
          <p:cNvPr id="154" name="Google Shape;154;p4"/>
          <p:cNvSpPr/>
          <p:nvPr/>
        </p:nvSpPr>
        <p:spPr>
          <a:xfrm>
            <a:off x="11128916" y="103046"/>
            <a:ext cx="956403"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155" name="Google Shape;155;p4" descr="Icon&#10;&#10;Description automatically generated"/>
          <p:cNvPicPr preferRelativeResize="0"/>
          <p:nvPr/>
        </p:nvPicPr>
        <p:blipFill rotWithShape="1">
          <a:blip r:embed="rId4">
            <a:alphaModFix/>
          </a:blip>
          <a:srcRect/>
          <a:stretch/>
        </p:blipFill>
        <p:spPr>
          <a:xfrm>
            <a:off x="7322217" y="-47535"/>
            <a:ext cx="1314747" cy="1314747"/>
          </a:xfrm>
          <a:prstGeom prst="rect">
            <a:avLst/>
          </a:prstGeom>
          <a:noFill/>
          <a:ln>
            <a:noFill/>
          </a:ln>
        </p:spPr>
      </p:pic>
      <p:sp>
        <p:nvSpPr>
          <p:cNvPr id="156" name="Google Shape;156;p4"/>
          <p:cNvSpPr txBox="1"/>
          <p:nvPr/>
        </p:nvSpPr>
        <p:spPr>
          <a:xfrm>
            <a:off x="8562815" y="56393"/>
            <a:ext cx="362918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400"/>
              <a:buFont typeface="Arial"/>
              <a:buNone/>
            </a:pPr>
            <a:r>
              <a:rPr lang="en-GB" sz="2400" b="1" i="0" u="none" strike="noStrike" cap="none">
                <a:solidFill>
                  <a:srgbClr val="525050"/>
                </a:solidFill>
                <a:latin typeface="Century Gothic"/>
                <a:ea typeface="Century Gothic"/>
                <a:cs typeface="Century Gothic"/>
                <a:sym typeface="Century Gothic"/>
              </a:rPr>
              <a:t>Mia und Alastair </a:t>
            </a:r>
            <a:r>
              <a:rPr lang="en-GB" sz="2400" b="1" i="0" u="none" strike="noStrike" cap="none">
                <a:solidFill>
                  <a:srgbClr val="F74D09"/>
                </a:solidFill>
                <a:latin typeface="Century Gothic"/>
                <a:ea typeface="Century Gothic"/>
                <a:cs typeface="Century Gothic"/>
                <a:sym typeface="Century Gothic"/>
              </a:rPr>
              <a:t>tauschen</a:t>
            </a:r>
            <a:r>
              <a:rPr lang="en-GB" sz="2400" b="1" i="0" u="none" strike="noStrike" cap="none">
                <a:solidFill>
                  <a:srgbClr val="525050"/>
                </a:solidFill>
                <a:latin typeface="Century Gothic"/>
                <a:ea typeface="Century Gothic"/>
                <a:cs typeface="Century Gothic"/>
                <a:sym typeface="Century Gothic"/>
              </a:rPr>
              <a:t> Fotos über WhatsApp. </a:t>
            </a:r>
            <a:endParaRPr/>
          </a:p>
        </p:txBody>
      </p:sp>
      <p:grpSp>
        <p:nvGrpSpPr>
          <p:cNvPr id="157" name="Google Shape;157;p4"/>
          <p:cNvGrpSpPr/>
          <p:nvPr/>
        </p:nvGrpSpPr>
        <p:grpSpPr>
          <a:xfrm>
            <a:off x="11829" y="1496759"/>
            <a:ext cx="3044297" cy="4790506"/>
            <a:chOff x="493221" y="255506"/>
            <a:chExt cx="3701566" cy="6454569"/>
          </a:xfrm>
        </p:grpSpPr>
        <p:grpSp>
          <p:nvGrpSpPr>
            <p:cNvPr id="158" name="Google Shape;158;p4"/>
            <p:cNvGrpSpPr/>
            <p:nvPr/>
          </p:nvGrpSpPr>
          <p:grpSpPr>
            <a:xfrm>
              <a:off x="496779" y="255506"/>
              <a:ext cx="3698008" cy="5231402"/>
              <a:chOff x="496779" y="255506"/>
              <a:chExt cx="3446571" cy="5231402"/>
            </a:xfrm>
          </p:grpSpPr>
          <p:pic>
            <p:nvPicPr>
              <p:cNvPr id="159" name="Google Shape;159;p4"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160" name="Google Shape;160;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61" name="Google Shape;161;p4"/>
            <p:cNvGrpSpPr/>
            <p:nvPr/>
          </p:nvGrpSpPr>
          <p:grpSpPr>
            <a:xfrm>
              <a:off x="493221" y="3475613"/>
              <a:ext cx="3698008" cy="3234462"/>
              <a:chOff x="4785282" y="2605300"/>
              <a:chExt cx="3698008" cy="3234462"/>
            </a:xfrm>
          </p:grpSpPr>
          <p:pic>
            <p:nvPicPr>
              <p:cNvPr id="162" name="Google Shape;162;p4"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163" name="Google Shape;163;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64" name="Google Shape;164;p4"/>
          <p:cNvSpPr/>
          <p:nvPr/>
        </p:nvSpPr>
        <p:spPr>
          <a:xfrm>
            <a:off x="10362" y="2105513"/>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Hi Alastair! ______</a:t>
            </a:r>
            <a:r>
              <a:rPr lang="en-GB" sz="2000" dirty="0" err="1">
                <a:solidFill>
                  <a:srgbClr val="000000"/>
                </a:solidFill>
                <a:latin typeface="Century Gothic"/>
                <a:ea typeface="Century Gothic"/>
                <a:cs typeface="Century Gothic"/>
                <a:sym typeface="Century Gothic"/>
              </a:rPr>
              <a:t>ein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schöner</a:t>
            </a:r>
            <a:r>
              <a:rPr lang="en-GB" sz="2000" dirty="0">
                <a:solidFill>
                  <a:srgbClr val="000000"/>
                </a:solidFill>
                <a:latin typeface="Century Gothic"/>
                <a:ea typeface="Century Gothic"/>
                <a:cs typeface="Century Gothic"/>
                <a:sym typeface="Century Gothic"/>
              </a:rPr>
              <a:t> Baum auf </a:t>
            </a:r>
            <a:r>
              <a:rPr lang="en-GB" sz="2000" dirty="0" err="1">
                <a:solidFill>
                  <a:srgbClr val="000000"/>
                </a:solidFill>
                <a:latin typeface="Century Gothic"/>
                <a:ea typeface="Century Gothic"/>
                <a:cs typeface="Century Gothic"/>
                <a:sym typeface="Century Gothic"/>
              </a:rPr>
              <a:t>dem</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Foto</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sp>
        <p:nvSpPr>
          <p:cNvPr id="165" name="Google Shape;165;p4"/>
          <p:cNvSpPr/>
          <p:nvPr/>
        </p:nvSpPr>
        <p:spPr>
          <a:xfrm>
            <a:off x="14025" y="3189444"/>
            <a:ext cx="3041372" cy="1015341"/>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Stimmt</a:t>
            </a:r>
            <a:r>
              <a:rPr lang="en-GB" sz="2000" dirty="0">
                <a:solidFill>
                  <a:schemeClr val="lt1"/>
                </a:solidFill>
                <a:latin typeface="Century Gothic"/>
                <a:ea typeface="Century Gothic"/>
                <a:cs typeface="Century Gothic"/>
                <a:sym typeface="Century Gothic"/>
              </a:rPr>
              <a:t>. </a:t>
            </a:r>
            <a:r>
              <a:rPr lang="en-GB" sz="2000" b="1" dirty="0">
                <a:solidFill>
                  <a:schemeClr val="lt1"/>
                </a:solidFill>
                <a:latin typeface="Century Gothic"/>
                <a:ea typeface="Century Gothic"/>
                <a:cs typeface="Century Gothic"/>
                <a:sym typeface="Century Gothic"/>
              </a:rPr>
              <a:t>______ </a:t>
            </a:r>
            <a:r>
              <a:rPr lang="en-GB" sz="2000" dirty="0" err="1">
                <a:solidFill>
                  <a:schemeClr val="lt1"/>
                </a:solidFill>
                <a:latin typeface="Century Gothic"/>
                <a:ea typeface="Century Gothic"/>
                <a:cs typeface="Century Gothic"/>
                <a:sym typeface="Century Gothic"/>
              </a:rPr>
              <a:t>auch</a:t>
            </a:r>
            <a:r>
              <a:rPr lang="en-GB" sz="2000" b="1"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einen</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Nationalbaum</a:t>
            </a:r>
            <a:r>
              <a:rPr lang="en-GB" sz="2000" dirty="0">
                <a:solidFill>
                  <a:schemeClr val="lt1"/>
                </a:solidFill>
                <a:latin typeface="Century Gothic"/>
                <a:ea typeface="Century Gothic"/>
                <a:cs typeface="Century Gothic"/>
                <a:sym typeface="Century Gothic"/>
              </a:rPr>
              <a:t> in Deutschland?</a:t>
            </a:r>
            <a:endParaRPr sz="2000" dirty="0">
              <a:solidFill>
                <a:schemeClr val="lt1"/>
              </a:solidFill>
              <a:latin typeface="Century Gothic"/>
              <a:ea typeface="Century Gothic"/>
              <a:cs typeface="Century Gothic"/>
              <a:sym typeface="Century Gothic"/>
            </a:endParaRPr>
          </a:p>
        </p:txBody>
      </p:sp>
      <p:sp>
        <p:nvSpPr>
          <p:cNvPr id="166" name="Google Shape;166;p4"/>
          <p:cNvSpPr/>
          <p:nvPr/>
        </p:nvSpPr>
        <p:spPr>
          <a:xfrm>
            <a:off x="45972" y="4394670"/>
            <a:ext cx="3020878" cy="357211"/>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Ja, auch die Eiche*!</a:t>
            </a:r>
            <a:endParaRPr sz="2000">
              <a:solidFill>
                <a:schemeClr val="lt1"/>
              </a:solidFill>
              <a:latin typeface="Century Gothic"/>
              <a:ea typeface="Century Gothic"/>
              <a:cs typeface="Century Gothic"/>
              <a:sym typeface="Century Gothic"/>
            </a:endParaRPr>
          </a:p>
        </p:txBody>
      </p:sp>
      <p:grpSp>
        <p:nvGrpSpPr>
          <p:cNvPr id="167" name="Google Shape;167;p4"/>
          <p:cNvGrpSpPr/>
          <p:nvPr/>
        </p:nvGrpSpPr>
        <p:grpSpPr>
          <a:xfrm>
            <a:off x="3073625" y="1491432"/>
            <a:ext cx="3044297" cy="4790506"/>
            <a:chOff x="493221" y="255506"/>
            <a:chExt cx="3701566" cy="6454569"/>
          </a:xfrm>
        </p:grpSpPr>
        <p:grpSp>
          <p:nvGrpSpPr>
            <p:cNvPr id="168" name="Google Shape;168;p4"/>
            <p:cNvGrpSpPr/>
            <p:nvPr/>
          </p:nvGrpSpPr>
          <p:grpSpPr>
            <a:xfrm>
              <a:off x="496779" y="255506"/>
              <a:ext cx="3698008" cy="5231402"/>
              <a:chOff x="496779" y="255506"/>
              <a:chExt cx="3446571" cy="5231402"/>
            </a:xfrm>
          </p:grpSpPr>
          <p:pic>
            <p:nvPicPr>
              <p:cNvPr id="169" name="Google Shape;169;p4"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170" name="Google Shape;170;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71" name="Google Shape;171;p4"/>
            <p:cNvGrpSpPr/>
            <p:nvPr/>
          </p:nvGrpSpPr>
          <p:grpSpPr>
            <a:xfrm>
              <a:off x="493221" y="3475613"/>
              <a:ext cx="3698008" cy="3234462"/>
              <a:chOff x="4785282" y="2605300"/>
              <a:chExt cx="3698008" cy="3234462"/>
            </a:xfrm>
          </p:grpSpPr>
          <p:pic>
            <p:nvPicPr>
              <p:cNvPr id="172" name="Google Shape;172;p4"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173" name="Google Shape;173;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74" name="Google Shape;174;p4"/>
          <p:cNvSpPr/>
          <p:nvPr/>
        </p:nvSpPr>
        <p:spPr>
          <a:xfrm>
            <a:off x="-7110" y="4943462"/>
            <a:ext cx="3020878" cy="676847"/>
          </a:xfrm>
          <a:prstGeom prst="roundRect">
            <a:avLst>
              <a:gd name="adj" fmla="val 16667"/>
            </a:avLst>
          </a:prstGeom>
          <a:solidFill>
            <a:srgbClr val="FFFFEF"/>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1" dirty="0">
                <a:solidFill>
                  <a:srgbClr val="000000"/>
                </a:solidFill>
                <a:latin typeface="Century Gothic"/>
                <a:ea typeface="Century Gothic"/>
                <a:cs typeface="Century Gothic"/>
                <a:sym typeface="Century Gothic"/>
              </a:rPr>
              <a:t>____ </a:t>
            </a:r>
            <a:r>
              <a:rPr lang="en-GB" sz="2000" dirty="0" err="1">
                <a:solidFill>
                  <a:srgbClr val="000000"/>
                </a:solidFill>
                <a:latin typeface="Century Gothic"/>
                <a:ea typeface="Century Gothic"/>
                <a:cs typeface="Century Gothic"/>
                <a:sym typeface="Century Gothic"/>
              </a:rPr>
              <a:t>gutes</a:t>
            </a:r>
            <a:r>
              <a:rPr lang="en-GB" sz="2000" dirty="0">
                <a:solidFill>
                  <a:srgbClr val="000000"/>
                </a:solidFill>
                <a:latin typeface="Century Gothic"/>
                <a:ea typeface="Century Gothic"/>
                <a:cs typeface="Century Gothic"/>
                <a:sym typeface="Century Gothic"/>
              </a:rPr>
              <a:t> Essen </a:t>
            </a:r>
            <a:r>
              <a:rPr lang="en-GB" sz="2000" dirty="0" err="1">
                <a:solidFill>
                  <a:srgbClr val="000000"/>
                </a:solidFill>
                <a:latin typeface="Century Gothic"/>
                <a:ea typeface="Century Gothic"/>
                <a:cs typeface="Century Gothic"/>
                <a:sym typeface="Century Gothic"/>
              </a:rPr>
              <a:t>bei</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dir</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heute</a:t>
            </a:r>
            <a:r>
              <a:rPr lang="en-GB" sz="2000" dirty="0">
                <a:solidFill>
                  <a:srgbClr val="000000"/>
                </a:solidFill>
                <a:latin typeface="Century Gothic"/>
                <a:ea typeface="Century Gothic"/>
                <a:cs typeface="Century Gothic"/>
                <a:sym typeface="Century Gothic"/>
              </a:rPr>
              <a:t> abend?</a:t>
            </a:r>
            <a:endParaRPr sz="2000" dirty="0">
              <a:solidFill>
                <a:schemeClr val="lt1"/>
              </a:solidFill>
              <a:latin typeface="Century Gothic"/>
              <a:ea typeface="Century Gothic"/>
              <a:cs typeface="Century Gothic"/>
              <a:sym typeface="Century Gothic"/>
            </a:endParaRPr>
          </a:p>
        </p:txBody>
      </p:sp>
      <p:sp>
        <p:nvSpPr>
          <p:cNvPr id="175" name="Google Shape;175;p4"/>
          <p:cNvSpPr/>
          <p:nvPr/>
        </p:nvSpPr>
        <p:spPr>
          <a:xfrm>
            <a:off x="3089417" y="2084144"/>
            <a:ext cx="3006835" cy="691153"/>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u="sng">
                <a:solidFill>
                  <a:schemeClr val="lt1"/>
                </a:solidFill>
                <a:latin typeface="Century Gothic"/>
                <a:ea typeface="Century Gothic"/>
                <a:cs typeface="Century Gothic"/>
                <a:sym typeface="Century Gothic"/>
              </a:rPr>
              <a:t>Schnitzel</a:t>
            </a:r>
            <a:r>
              <a:rPr lang="en-GB" sz="2000">
                <a:solidFill>
                  <a:schemeClr val="lt1"/>
                </a:solidFill>
                <a:latin typeface="Century Gothic"/>
                <a:ea typeface="Century Gothic"/>
                <a:cs typeface="Century Gothic"/>
                <a:sym typeface="Century Gothic"/>
              </a:rPr>
              <a:t>, aber ich esse kein Fleisch! ☺</a:t>
            </a:r>
            <a:endParaRPr sz="2000">
              <a:solidFill>
                <a:schemeClr val="lt1"/>
              </a:solidFill>
              <a:latin typeface="Century Gothic"/>
              <a:ea typeface="Century Gothic"/>
              <a:cs typeface="Century Gothic"/>
              <a:sym typeface="Century Gothic"/>
            </a:endParaRPr>
          </a:p>
        </p:txBody>
      </p:sp>
      <p:sp>
        <p:nvSpPr>
          <p:cNvPr id="176" name="Google Shape;176;p4"/>
          <p:cNvSpPr/>
          <p:nvPr/>
        </p:nvSpPr>
        <p:spPr>
          <a:xfrm>
            <a:off x="3091077" y="2816349"/>
            <a:ext cx="3020878" cy="1209637"/>
          </a:xfrm>
          <a:prstGeom prst="roundRect">
            <a:avLst>
              <a:gd name="adj" fmla="val 16667"/>
            </a:avLst>
          </a:prstGeom>
          <a:solidFill>
            <a:srgbClr val="FFFFEF"/>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Du </a:t>
            </a:r>
            <a:r>
              <a:rPr lang="en-GB" sz="2000" dirty="0" err="1">
                <a:solidFill>
                  <a:srgbClr val="000000"/>
                </a:solidFill>
                <a:latin typeface="Century Gothic"/>
                <a:ea typeface="Century Gothic"/>
                <a:cs typeface="Century Gothic"/>
                <a:sym typeface="Century Gothic"/>
              </a:rPr>
              <a:t>bist</a:t>
            </a:r>
            <a:r>
              <a:rPr lang="en-GB" sz="2000" dirty="0">
                <a:solidFill>
                  <a:srgbClr val="000000"/>
                </a:solidFill>
                <a:latin typeface="Century Gothic"/>
                <a:ea typeface="Century Gothic"/>
                <a:cs typeface="Century Gothic"/>
                <a:sym typeface="Century Gothic"/>
              </a:rPr>
              <a:t> in der </a:t>
            </a:r>
            <a:r>
              <a:rPr lang="en-GB" sz="2000" u="sng" dirty="0" err="1">
                <a:solidFill>
                  <a:srgbClr val="F74D09"/>
                </a:solidFill>
                <a:latin typeface="Century Gothic"/>
                <a:ea typeface="Century Gothic"/>
                <a:cs typeface="Century Gothic"/>
                <a:sym typeface="Century Gothic"/>
              </a:rPr>
              <a:t>Minderheit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Fleisch-essen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ist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nur</a:t>
            </a:r>
            <a:r>
              <a:rPr lang="en-GB" sz="2000" dirty="0">
                <a:solidFill>
                  <a:srgbClr val="000000"/>
                </a:solidFill>
                <a:latin typeface="Century Gothic"/>
                <a:ea typeface="Century Gothic"/>
                <a:cs typeface="Century Gothic"/>
                <a:sym typeface="Century Gothic"/>
              </a:rPr>
              <a:t> </a:t>
            </a:r>
            <a:r>
              <a:rPr lang="en-GB" sz="2000" u="sng" dirty="0" err="1">
                <a:solidFill>
                  <a:srgbClr val="F74D09"/>
                </a:solidFill>
                <a:latin typeface="Century Gothic"/>
                <a:ea typeface="Century Gothic"/>
                <a:cs typeface="Century Gothic"/>
                <a:sym typeface="Century Gothic"/>
              </a:rPr>
              <a:t>menschlich</a:t>
            </a:r>
            <a:r>
              <a:rPr lang="en-GB" sz="2000" dirty="0">
                <a:solidFill>
                  <a:srgbClr val="000000"/>
                </a:solidFill>
                <a:latin typeface="Century Gothic"/>
                <a:ea typeface="Century Gothic"/>
                <a:cs typeface="Century Gothic"/>
                <a:sym typeface="Century Gothic"/>
              </a:rPr>
              <a:t>, Mia!</a:t>
            </a:r>
            <a:endParaRPr sz="2000" dirty="0">
              <a:solidFill>
                <a:schemeClr val="lt1"/>
              </a:solidFill>
              <a:latin typeface="Century Gothic"/>
              <a:ea typeface="Century Gothic"/>
              <a:cs typeface="Century Gothic"/>
              <a:sym typeface="Century Gothic"/>
            </a:endParaRPr>
          </a:p>
        </p:txBody>
      </p:sp>
      <p:grpSp>
        <p:nvGrpSpPr>
          <p:cNvPr id="177" name="Google Shape;177;p4"/>
          <p:cNvGrpSpPr/>
          <p:nvPr/>
        </p:nvGrpSpPr>
        <p:grpSpPr>
          <a:xfrm>
            <a:off x="6132468" y="1486105"/>
            <a:ext cx="3044297" cy="4790506"/>
            <a:chOff x="493221" y="255506"/>
            <a:chExt cx="3701566" cy="6454569"/>
          </a:xfrm>
        </p:grpSpPr>
        <p:grpSp>
          <p:nvGrpSpPr>
            <p:cNvPr id="178" name="Google Shape;178;p4"/>
            <p:cNvGrpSpPr/>
            <p:nvPr/>
          </p:nvGrpSpPr>
          <p:grpSpPr>
            <a:xfrm>
              <a:off x="496779" y="255506"/>
              <a:ext cx="3698008" cy="5231402"/>
              <a:chOff x="496779" y="255506"/>
              <a:chExt cx="3446571" cy="5231402"/>
            </a:xfrm>
          </p:grpSpPr>
          <p:pic>
            <p:nvPicPr>
              <p:cNvPr id="179" name="Google Shape;179;p4"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180" name="Google Shape;180;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81" name="Google Shape;181;p4"/>
            <p:cNvGrpSpPr/>
            <p:nvPr/>
          </p:nvGrpSpPr>
          <p:grpSpPr>
            <a:xfrm>
              <a:off x="493221" y="3475613"/>
              <a:ext cx="3698008" cy="3234462"/>
              <a:chOff x="4785282" y="2605300"/>
              <a:chExt cx="3698008" cy="3234462"/>
            </a:xfrm>
          </p:grpSpPr>
          <p:pic>
            <p:nvPicPr>
              <p:cNvPr id="182" name="Google Shape;182;p4"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183" name="Google Shape;183;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84" name="Google Shape;184;p4"/>
          <p:cNvSpPr/>
          <p:nvPr/>
        </p:nvSpPr>
        <p:spPr>
          <a:xfrm>
            <a:off x="3089212" y="4064187"/>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Mmm</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Siehst</a:t>
            </a:r>
            <a:r>
              <a:rPr lang="en-GB" sz="2000" dirty="0">
                <a:solidFill>
                  <a:srgbClr val="000000"/>
                </a:solidFill>
                <a:latin typeface="Century Gothic"/>
                <a:ea typeface="Century Gothic"/>
                <a:cs typeface="Century Gothic"/>
                <a:sym typeface="Century Gothic"/>
              </a:rPr>
              <a:t> du? </a:t>
            </a:r>
            <a:br>
              <a:rPr lang="en-GB" sz="2000" dirty="0">
                <a:solidFill>
                  <a:srgbClr val="000000"/>
                </a:solidFill>
                <a:latin typeface="Century Gothic"/>
                <a:ea typeface="Century Gothic"/>
                <a:cs typeface="Century Gothic"/>
                <a:sym typeface="Century Gothic"/>
              </a:rPr>
            </a:br>
            <a:r>
              <a:rPr lang="en-GB" sz="2000" b="1" dirty="0">
                <a:solidFill>
                  <a:srgbClr val="000000"/>
                </a:solidFill>
                <a:latin typeface="Century Gothic"/>
                <a:ea typeface="Century Gothic"/>
                <a:cs typeface="Century Gothic"/>
                <a:sym typeface="Century Gothic"/>
              </a:rPr>
              <a:t>______</a:t>
            </a:r>
            <a:r>
              <a:rPr lang="en-GB" sz="2000" u="sng" dirty="0">
                <a:solidFill>
                  <a:srgbClr val="000000"/>
                </a:solidFill>
                <a:latin typeface="Century Gothic"/>
                <a:ea typeface="Century Gothic"/>
                <a:cs typeface="Century Gothic"/>
                <a:sym typeface="Century Gothic"/>
              </a:rPr>
              <a:t>der Rhein</a:t>
            </a:r>
            <a:r>
              <a:rPr lang="en-GB" sz="2000" dirty="0">
                <a:solidFill>
                  <a:srgbClr val="000000"/>
                </a:solidFill>
                <a:latin typeface="Century Gothic"/>
                <a:ea typeface="Century Gothic"/>
                <a:cs typeface="Century Gothic"/>
                <a:sym typeface="Century Gothic"/>
              </a:rPr>
              <a:t>, der </a:t>
            </a:r>
            <a:r>
              <a:rPr lang="en-GB" sz="2000" dirty="0" err="1">
                <a:solidFill>
                  <a:srgbClr val="000000"/>
                </a:solidFill>
                <a:latin typeface="Century Gothic"/>
                <a:ea typeface="Century Gothic"/>
                <a:cs typeface="Century Gothic"/>
                <a:sym typeface="Century Gothic"/>
              </a:rPr>
              <a:t>große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Fluss</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weißt</a:t>
            </a:r>
            <a:r>
              <a:rPr lang="en-GB" sz="2000" dirty="0">
                <a:solidFill>
                  <a:srgbClr val="000000"/>
                </a:solidFill>
                <a:latin typeface="Century Gothic"/>
                <a:ea typeface="Century Gothic"/>
                <a:cs typeface="Century Gothic"/>
                <a:sym typeface="Century Gothic"/>
              </a:rPr>
              <a:t> du?</a:t>
            </a:r>
            <a:endParaRPr sz="2000" dirty="0">
              <a:solidFill>
                <a:schemeClr val="lt1"/>
              </a:solidFill>
              <a:latin typeface="Century Gothic"/>
              <a:ea typeface="Century Gothic"/>
              <a:cs typeface="Century Gothic"/>
              <a:sym typeface="Century Gothic"/>
            </a:endParaRPr>
          </a:p>
        </p:txBody>
      </p:sp>
      <p:sp>
        <p:nvSpPr>
          <p:cNvPr id="185" name="Google Shape;185;p4"/>
          <p:cNvSpPr/>
          <p:nvPr/>
        </p:nvSpPr>
        <p:spPr>
          <a:xfrm>
            <a:off x="3112868" y="5005157"/>
            <a:ext cx="3020878" cy="706314"/>
          </a:xfrm>
          <a:prstGeom prst="roundRect">
            <a:avLst>
              <a:gd name="adj" fmla="val 16667"/>
            </a:avLst>
          </a:prstGeom>
          <a:solidFill>
            <a:srgbClr val="FFFFEF"/>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Ja</a:t>
            </a:r>
            <a:r>
              <a:rPr lang="en-GB" sz="2000" dirty="0">
                <a:solidFill>
                  <a:schemeClr val="lt1"/>
                </a:solidFill>
                <a:latin typeface="Century Gothic"/>
                <a:ea typeface="Century Gothic"/>
                <a:cs typeface="Century Gothic"/>
                <a:sym typeface="Century Gothic"/>
              </a:rPr>
              <a:t>. </a:t>
            </a:r>
            <a:r>
              <a:rPr lang="en-GB" sz="2000" b="1" dirty="0">
                <a:solidFill>
                  <a:schemeClr val="lt1"/>
                </a:solidFill>
                <a:latin typeface="Century Gothic"/>
                <a:ea typeface="Century Gothic"/>
                <a:cs typeface="Century Gothic"/>
                <a:sym typeface="Century Gothic"/>
              </a:rPr>
              <a:t>_______</a:t>
            </a:r>
            <a:r>
              <a:rPr lang="en-GB" sz="2000" dirty="0" err="1">
                <a:solidFill>
                  <a:schemeClr val="lt1"/>
                </a:solidFill>
                <a:latin typeface="Century Gothic"/>
                <a:ea typeface="Century Gothic"/>
                <a:cs typeface="Century Gothic"/>
                <a:sym typeface="Century Gothic"/>
              </a:rPr>
              <a:t>auch</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viele</a:t>
            </a:r>
            <a:r>
              <a:rPr lang="en-GB" sz="2000" dirty="0">
                <a:solidFill>
                  <a:schemeClr val="lt1"/>
                </a:solidFill>
                <a:latin typeface="Century Gothic"/>
                <a:ea typeface="Century Gothic"/>
                <a:cs typeface="Century Gothic"/>
                <a:sym typeface="Century Gothic"/>
              </a:rPr>
              <a:t> Seen in Deutschland?</a:t>
            </a:r>
            <a:endParaRPr sz="2000" dirty="0">
              <a:solidFill>
                <a:schemeClr val="lt1"/>
              </a:solidFill>
              <a:latin typeface="Century Gothic"/>
              <a:ea typeface="Century Gothic"/>
              <a:cs typeface="Century Gothic"/>
              <a:sym typeface="Century Gothic"/>
            </a:endParaRPr>
          </a:p>
        </p:txBody>
      </p:sp>
      <p:sp>
        <p:nvSpPr>
          <p:cNvPr id="186" name="Google Shape;186;p4"/>
          <p:cNvSpPr/>
          <p:nvPr/>
        </p:nvSpPr>
        <p:spPr>
          <a:xfrm>
            <a:off x="6162679" y="2093270"/>
            <a:ext cx="2973968" cy="11321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Ja</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sicher</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kennst</a:t>
            </a:r>
            <a:r>
              <a:rPr lang="en-GB" sz="2000" dirty="0">
                <a:solidFill>
                  <a:srgbClr val="000000"/>
                </a:solidFill>
                <a:latin typeface="Century Gothic"/>
                <a:ea typeface="Century Gothic"/>
                <a:cs typeface="Century Gothic"/>
                <a:sym typeface="Century Gothic"/>
              </a:rPr>
              <a:t> du </a:t>
            </a:r>
            <a:r>
              <a:rPr lang="en-GB" sz="2000" u="sng" dirty="0">
                <a:solidFill>
                  <a:srgbClr val="000000"/>
                </a:solidFill>
                <a:latin typeface="Century Gothic"/>
                <a:ea typeface="Century Gothic"/>
                <a:cs typeface="Century Gothic"/>
                <a:sym typeface="Century Gothic"/>
              </a:rPr>
              <a:t>den Bodensee</a:t>
            </a:r>
            <a:r>
              <a:rPr lang="en-GB" sz="2000" dirty="0">
                <a:solidFill>
                  <a:srgbClr val="000000"/>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b="1" dirty="0">
                <a:solidFill>
                  <a:srgbClr val="000000"/>
                </a:solidFill>
                <a:latin typeface="Century Gothic"/>
                <a:ea typeface="Century Gothic"/>
                <a:cs typeface="Century Gothic"/>
                <a:sym typeface="Century Gothic"/>
              </a:rPr>
              <a:t>_______</a:t>
            </a:r>
            <a:r>
              <a:rPr lang="en-GB" sz="2000" dirty="0" err="1">
                <a:solidFill>
                  <a:srgbClr val="000000"/>
                </a:solidFill>
                <a:latin typeface="Century Gothic"/>
                <a:ea typeface="Century Gothic"/>
                <a:cs typeface="Century Gothic"/>
                <a:sym typeface="Century Gothic"/>
              </a:rPr>
              <a:t>viele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schöne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Orte</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187" name="Google Shape;187;p4"/>
          <p:cNvGrpSpPr/>
          <p:nvPr/>
        </p:nvGrpSpPr>
        <p:grpSpPr>
          <a:xfrm>
            <a:off x="9193054" y="1498535"/>
            <a:ext cx="3044297" cy="4790506"/>
            <a:chOff x="493221" y="255506"/>
            <a:chExt cx="3701566" cy="6454569"/>
          </a:xfrm>
        </p:grpSpPr>
        <p:grpSp>
          <p:nvGrpSpPr>
            <p:cNvPr id="188" name="Google Shape;188;p4"/>
            <p:cNvGrpSpPr/>
            <p:nvPr/>
          </p:nvGrpSpPr>
          <p:grpSpPr>
            <a:xfrm>
              <a:off x="496779" y="255506"/>
              <a:ext cx="3698008" cy="5231402"/>
              <a:chOff x="496779" y="255506"/>
              <a:chExt cx="3446571" cy="5231402"/>
            </a:xfrm>
          </p:grpSpPr>
          <p:pic>
            <p:nvPicPr>
              <p:cNvPr id="189" name="Google Shape;189;p4"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190" name="Google Shape;190;p4"/>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191" name="Google Shape;191;p4"/>
            <p:cNvGrpSpPr/>
            <p:nvPr/>
          </p:nvGrpSpPr>
          <p:grpSpPr>
            <a:xfrm>
              <a:off x="493221" y="3475613"/>
              <a:ext cx="3698008" cy="3234462"/>
              <a:chOff x="4785282" y="2605300"/>
              <a:chExt cx="3698008" cy="3234462"/>
            </a:xfrm>
          </p:grpSpPr>
          <p:pic>
            <p:nvPicPr>
              <p:cNvPr id="192" name="Google Shape;192;p4"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193" name="Google Shape;193;p4"/>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194" name="Google Shape;194;p4"/>
          <p:cNvSpPr/>
          <p:nvPr/>
        </p:nvSpPr>
        <p:spPr>
          <a:xfrm>
            <a:off x="9202762" y="3041532"/>
            <a:ext cx="2997074" cy="122670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2D2D2D"/>
                </a:solidFill>
                <a:latin typeface="Century Gothic"/>
                <a:ea typeface="Century Gothic"/>
                <a:cs typeface="Century Gothic"/>
                <a:sym typeface="Century Gothic"/>
              </a:rPr>
              <a:t>Danke.  Deine Fotos </a:t>
            </a:r>
            <a:r>
              <a:rPr lang="en-GB" sz="2000" u="sng">
                <a:solidFill>
                  <a:srgbClr val="F74D09"/>
                </a:solidFill>
                <a:latin typeface="Century Gothic"/>
                <a:ea typeface="Century Gothic"/>
                <a:cs typeface="Century Gothic"/>
                <a:sym typeface="Century Gothic"/>
              </a:rPr>
              <a:t>wirken </a:t>
            </a:r>
            <a:r>
              <a:rPr lang="en-GB" sz="2000">
                <a:solidFill>
                  <a:srgbClr val="2D2D2D"/>
                </a:solidFill>
                <a:latin typeface="Century Gothic"/>
                <a:ea typeface="Century Gothic"/>
                <a:cs typeface="Century Gothic"/>
                <a:sym typeface="Century Gothic"/>
              </a:rPr>
              <a:t>auch </a:t>
            </a:r>
            <a:r>
              <a:rPr lang="en-GB" sz="2000" u="sng">
                <a:solidFill>
                  <a:srgbClr val="F74D09"/>
                </a:solidFill>
                <a:latin typeface="Century Gothic"/>
                <a:ea typeface="Century Gothic"/>
                <a:cs typeface="Century Gothic"/>
                <a:sym typeface="Century Gothic"/>
              </a:rPr>
              <a:t>speziell.</a:t>
            </a:r>
            <a:br>
              <a:rPr lang="en-GB" sz="2000">
                <a:solidFill>
                  <a:srgbClr val="000000"/>
                </a:solidFill>
                <a:latin typeface="Century Gothic"/>
                <a:ea typeface="Century Gothic"/>
                <a:cs typeface="Century Gothic"/>
                <a:sym typeface="Century Gothic"/>
              </a:rPr>
            </a:br>
            <a:r>
              <a:rPr lang="en-GB" sz="2000">
                <a:solidFill>
                  <a:srgbClr val="000000"/>
                </a:solidFill>
                <a:latin typeface="Century Gothic"/>
                <a:ea typeface="Century Gothic"/>
                <a:cs typeface="Century Gothic"/>
                <a:sym typeface="Century Gothic"/>
              </a:rPr>
              <a:t>Ich </a:t>
            </a:r>
            <a:r>
              <a:rPr lang="en-GB" sz="2000" u="sng">
                <a:solidFill>
                  <a:srgbClr val="F74D09"/>
                </a:solidFill>
                <a:latin typeface="Century Gothic"/>
                <a:ea typeface="Century Gothic"/>
                <a:cs typeface="Century Gothic"/>
                <a:sym typeface="Century Gothic"/>
              </a:rPr>
              <a:t>spüre</a:t>
            </a:r>
            <a:r>
              <a:rPr lang="en-GB" sz="2000">
                <a:solidFill>
                  <a:srgbClr val="000000"/>
                </a:solidFill>
                <a:latin typeface="Century Gothic"/>
                <a:ea typeface="Century Gothic"/>
                <a:cs typeface="Century Gothic"/>
                <a:sym typeface="Century Gothic"/>
              </a:rPr>
              <a:t>, es geht dir nicht so gut…</a:t>
            </a:r>
            <a:endParaRPr sz="2000">
              <a:solidFill>
                <a:schemeClr val="lt1"/>
              </a:solidFill>
              <a:latin typeface="Century Gothic"/>
              <a:ea typeface="Century Gothic"/>
              <a:cs typeface="Century Gothic"/>
              <a:sym typeface="Century Gothic"/>
            </a:endParaRPr>
          </a:p>
        </p:txBody>
      </p:sp>
      <p:sp>
        <p:nvSpPr>
          <p:cNvPr id="195" name="Google Shape;195;p4"/>
          <p:cNvSpPr/>
          <p:nvPr/>
        </p:nvSpPr>
        <p:spPr>
          <a:xfrm>
            <a:off x="9240749" y="4318168"/>
            <a:ext cx="2975832" cy="992640"/>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Müde</a:t>
            </a:r>
            <a:r>
              <a:rPr lang="en-GB" sz="2000" dirty="0">
                <a:solidFill>
                  <a:schemeClr val="lt1"/>
                </a:solidFill>
                <a:latin typeface="Century Gothic"/>
                <a:ea typeface="Century Gothic"/>
                <a:cs typeface="Century Gothic"/>
                <a:sym typeface="Century Gothic"/>
              </a:rPr>
              <a:t>. Aber </a:t>
            </a:r>
            <a:r>
              <a:rPr lang="en-GB" sz="2000" b="1" dirty="0">
                <a:solidFill>
                  <a:schemeClr val="lt1"/>
                </a:solidFill>
                <a:latin typeface="Century Gothic"/>
                <a:ea typeface="Century Gothic"/>
                <a:cs typeface="Century Gothic"/>
                <a:sym typeface="Century Gothic"/>
              </a:rPr>
              <a:t>____</a:t>
            </a:r>
            <a:r>
              <a:rPr lang="en-GB" sz="2000" dirty="0" err="1">
                <a:solidFill>
                  <a:schemeClr val="lt1"/>
                </a:solidFill>
                <a:latin typeface="Century Gothic"/>
                <a:ea typeface="Century Gothic"/>
                <a:cs typeface="Century Gothic"/>
                <a:sym typeface="Century Gothic"/>
              </a:rPr>
              <a:t>nur</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einen</a:t>
            </a:r>
            <a:r>
              <a:rPr lang="en-GB" sz="2000" dirty="0">
                <a:solidFill>
                  <a:schemeClr val="lt1"/>
                </a:solidFill>
                <a:latin typeface="Century Gothic"/>
                <a:ea typeface="Century Gothic"/>
                <a:cs typeface="Century Gothic"/>
                <a:sym typeface="Century Gothic"/>
              </a:rPr>
              <a:t> Tag bis </a:t>
            </a:r>
            <a:r>
              <a:rPr lang="en-GB" sz="2000" dirty="0" err="1">
                <a:solidFill>
                  <a:schemeClr val="lt1"/>
                </a:solidFill>
                <a:latin typeface="Century Gothic"/>
                <a:ea typeface="Century Gothic"/>
                <a:cs typeface="Century Gothic"/>
                <a:sym typeface="Century Gothic"/>
              </a:rPr>
              <a:t>zum</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Wochenende</a:t>
            </a:r>
            <a:r>
              <a:rPr lang="en-GB" sz="2000" dirty="0">
                <a:solidFill>
                  <a:schemeClr val="lt1"/>
                </a:solidFill>
                <a:latin typeface="Century Gothic"/>
                <a:ea typeface="Century Gothic"/>
                <a:cs typeface="Century Gothic"/>
                <a:sym typeface="Century Gothic"/>
              </a:rPr>
              <a:t> ☺</a:t>
            </a:r>
            <a:endParaRPr sz="2000" dirty="0">
              <a:solidFill>
                <a:schemeClr val="lt1"/>
              </a:solidFill>
              <a:latin typeface="Century Gothic"/>
              <a:ea typeface="Century Gothic"/>
              <a:cs typeface="Century Gothic"/>
              <a:sym typeface="Century Gothic"/>
            </a:endParaRPr>
          </a:p>
        </p:txBody>
      </p:sp>
      <p:sp>
        <p:nvSpPr>
          <p:cNvPr id="196" name="Google Shape;196;p4"/>
          <p:cNvSpPr/>
          <p:nvPr/>
        </p:nvSpPr>
        <p:spPr>
          <a:xfrm>
            <a:off x="9213547" y="5379699"/>
            <a:ext cx="3020878" cy="6180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Ach, </a:t>
            </a:r>
            <a:r>
              <a:rPr lang="en-GB" sz="2000" b="1" dirty="0">
                <a:solidFill>
                  <a:srgbClr val="000000"/>
                </a:solidFill>
                <a:latin typeface="Century Gothic"/>
                <a:ea typeface="Century Gothic"/>
                <a:cs typeface="Century Gothic"/>
                <a:sym typeface="Century Gothic"/>
              </a:rPr>
              <a:t>______</a:t>
            </a:r>
            <a:r>
              <a:rPr lang="en-GB" sz="2000" dirty="0">
                <a:solidFill>
                  <a:srgbClr val="000000"/>
                </a:solidFill>
                <a:latin typeface="Century Gothic"/>
                <a:ea typeface="Century Gothic"/>
                <a:cs typeface="Century Gothic"/>
                <a:sym typeface="Century Gothic"/>
              </a:rPr>
              <a:t>der Hund! Ich muss </a:t>
            </a:r>
            <a:r>
              <a:rPr lang="en-GB" sz="2000" dirty="0" err="1">
                <a:solidFill>
                  <a:srgbClr val="000000"/>
                </a:solidFill>
                <a:latin typeface="Century Gothic"/>
                <a:ea typeface="Century Gothic"/>
                <a:cs typeface="Century Gothic"/>
                <a:sym typeface="Century Gothic"/>
              </a:rPr>
              <a:t>weg</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Tschüss</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197" name="Google Shape;197;p4"/>
          <p:cNvGrpSpPr/>
          <p:nvPr/>
        </p:nvGrpSpPr>
        <p:grpSpPr>
          <a:xfrm>
            <a:off x="2660740" y="2138117"/>
            <a:ext cx="353028" cy="334926"/>
            <a:chOff x="-657569" y="2518042"/>
            <a:chExt cx="353028" cy="334926"/>
          </a:xfrm>
        </p:grpSpPr>
        <p:sp>
          <p:nvSpPr>
            <p:cNvPr id="198" name="Google Shape;198;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99" name="Google Shape;199;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00" name="Google Shape;200;p4"/>
          <p:cNvGrpSpPr/>
          <p:nvPr/>
        </p:nvGrpSpPr>
        <p:grpSpPr>
          <a:xfrm>
            <a:off x="2681233" y="3229503"/>
            <a:ext cx="357421" cy="330628"/>
            <a:chOff x="-677996" y="3286857"/>
            <a:chExt cx="357421" cy="330628"/>
          </a:xfrm>
        </p:grpSpPr>
        <p:sp>
          <p:nvSpPr>
            <p:cNvPr id="201" name="Google Shape;201;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2" name="Google Shape;202;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03" name="Google Shape;203;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04" name="Google Shape;204;p4"/>
          <p:cNvGrpSpPr/>
          <p:nvPr/>
        </p:nvGrpSpPr>
        <p:grpSpPr>
          <a:xfrm>
            <a:off x="2697687" y="4398119"/>
            <a:ext cx="353028" cy="334926"/>
            <a:chOff x="-657569" y="2518042"/>
            <a:chExt cx="353028" cy="334926"/>
          </a:xfrm>
        </p:grpSpPr>
        <p:sp>
          <p:nvSpPr>
            <p:cNvPr id="205" name="Google Shape;205;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6" name="Google Shape;206;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07" name="Google Shape;207;p4"/>
          <p:cNvGrpSpPr/>
          <p:nvPr/>
        </p:nvGrpSpPr>
        <p:grpSpPr>
          <a:xfrm>
            <a:off x="2631741" y="4982286"/>
            <a:ext cx="357421" cy="330628"/>
            <a:chOff x="-677996" y="3286857"/>
            <a:chExt cx="357421" cy="330628"/>
          </a:xfrm>
        </p:grpSpPr>
        <p:sp>
          <p:nvSpPr>
            <p:cNvPr id="208" name="Google Shape;208;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9" name="Google Shape;209;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10" name="Google Shape;210;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11" name="Google Shape;211;p4"/>
          <p:cNvGrpSpPr/>
          <p:nvPr/>
        </p:nvGrpSpPr>
        <p:grpSpPr>
          <a:xfrm>
            <a:off x="5707166" y="2107441"/>
            <a:ext cx="353028" cy="334926"/>
            <a:chOff x="-657569" y="2518042"/>
            <a:chExt cx="353028" cy="334926"/>
          </a:xfrm>
        </p:grpSpPr>
        <p:sp>
          <p:nvSpPr>
            <p:cNvPr id="212" name="Google Shape;212;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13" name="Google Shape;213;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14" name="Google Shape;214;p4"/>
          <p:cNvGrpSpPr/>
          <p:nvPr/>
        </p:nvGrpSpPr>
        <p:grpSpPr>
          <a:xfrm>
            <a:off x="5737301" y="2839425"/>
            <a:ext cx="357421" cy="330628"/>
            <a:chOff x="-677996" y="3286857"/>
            <a:chExt cx="357421" cy="330628"/>
          </a:xfrm>
        </p:grpSpPr>
        <p:sp>
          <p:nvSpPr>
            <p:cNvPr id="215" name="Google Shape;215;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16" name="Google Shape;216;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17" name="Google Shape;217;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18" name="Google Shape;218;p4"/>
          <p:cNvGrpSpPr/>
          <p:nvPr/>
        </p:nvGrpSpPr>
        <p:grpSpPr>
          <a:xfrm>
            <a:off x="5709287" y="4074847"/>
            <a:ext cx="353028" cy="334926"/>
            <a:chOff x="-657569" y="2518042"/>
            <a:chExt cx="353028" cy="334926"/>
          </a:xfrm>
        </p:grpSpPr>
        <p:sp>
          <p:nvSpPr>
            <p:cNvPr id="219" name="Google Shape;219;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0" name="Google Shape;220;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21" name="Google Shape;221;p4"/>
          <p:cNvGrpSpPr/>
          <p:nvPr/>
        </p:nvGrpSpPr>
        <p:grpSpPr>
          <a:xfrm>
            <a:off x="8729146" y="2128241"/>
            <a:ext cx="353028" cy="334926"/>
            <a:chOff x="-657569" y="2518042"/>
            <a:chExt cx="353028" cy="334926"/>
          </a:xfrm>
        </p:grpSpPr>
        <p:sp>
          <p:nvSpPr>
            <p:cNvPr id="222" name="Google Shape;222;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3" name="Google Shape;223;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224" name="Google Shape;224;p4"/>
          <p:cNvSpPr/>
          <p:nvPr/>
        </p:nvSpPr>
        <p:spPr>
          <a:xfrm>
            <a:off x="6170712" y="3298938"/>
            <a:ext cx="3041372" cy="2429799"/>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Ich mag lieber </a:t>
            </a:r>
            <a:endParaRPr/>
          </a:p>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deine </a:t>
            </a:r>
            <a:r>
              <a:rPr lang="en-GB" sz="2000" u="sng">
                <a:solidFill>
                  <a:srgbClr val="F74D09"/>
                </a:solidFill>
                <a:latin typeface="Century Gothic"/>
                <a:ea typeface="Century Gothic"/>
                <a:cs typeface="Century Gothic"/>
                <a:sym typeface="Century Gothic"/>
              </a:rPr>
              <a:t>Berliner</a:t>
            </a:r>
            <a:r>
              <a:rPr lang="en-GB" sz="2000">
                <a:solidFill>
                  <a:schemeClr val="lt1"/>
                </a:solidFill>
                <a:latin typeface="Century Gothic"/>
                <a:ea typeface="Century Gothic"/>
                <a:cs typeface="Century Gothic"/>
                <a:sym typeface="Century Gothic"/>
              </a:rPr>
              <a:t> Gebäudefotos. Und das Foto von </a:t>
            </a:r>
            <a:endParaRPr/>
          </a:p>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Mieze – hast du </a:t>
            </a:r>
            <a:endParaRPr/>
          </a:p>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sie auf diesen </a:t>
            </a:r>
            <a:endParaRPr/>
          </a:p>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Tisch </a:t>
            </a:r>
            <a:r>
              <a:rPr lang="en-GB" sz="2000" u="sng">
                <a:solidFill>
                  <a:schemeClr val="lt1"/>
                </a:solidFill>
                <a:latin typeface="Century Gothic"/>
                <a:ea typeface="Century Gothic"/>
                <a:cs typeface="Century Gothic"/>
                <a:sym typeface="Century Gothic"/>
              </a:rPr>
              <a:t>gesetzt</a:t>
            </a:r>
            <a:r>
              <a:rPr lang="en-GB" sz="2000">
                <a:solidFill>
                  <a:schemeClr val="lt1"/>
                </a:solidFill>
                <a:latin typeface="Century Gothic"/>
                <a:ea typeface="Century Gothic"/>
                <a:cs typeface="Century Gothic"/>
                <a:sym typeface="Century Gothic"/>
              </a:rPr>
              <a:t>?</a:t>
            </a:r>
            <a:endParaRPr sz="2000">
              <a:solidFill>
                <a:schemeClr val="lt1"/>
              </a:solidFill>
              <a:latin typeface="Century Gothic"/>
              <a:ea typeface="Century Gothic"/>
              <a:cs typeface="Century Gothic"/>
              <a:sym typeface="Century Gothic"/>
            </a:endParaRPr>
          </a:p>
        </p:txBody>
      </p:sp>
      <p:grpSp>
        <p:nvGrpSpPr>
          <p:cNvPr id="225" name="Google Shape;225;p4"/>
          <p:cNvGrpSpPr/>
          <p:nvPr/>
        </p:nvGrpSpPr>
        <p:grpSpPr>
          <a:xfrm>
            <a:off x="8747644" y="3400201"/>
            <a:ext cx="357421" cy="330628"/>
            <a:chOff x="-677996" y="3286857"/>
            <a:chExt cx="357421" cy="330628"/>
          </a:xfrm>
        </p:grpSpPr>
        <p:sp>
          <p:nvSpPr>
            <p:cNvPr id="226" name="Google Shape;226;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7" name="Google Shape;227;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28" name="Google Shape;228;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29" name="Google Shape;229;p4"/>
          <p:cNvGrpSpPr/>
          <p:nvPr/>
        </p:nvGrpSpPr>
        <p:grpSpPr>
          <a:xfrm rot="598953">
            <a:off x="8285165" y="4576469"/>
            <a:ext cx="757520" cy="893842"/>
            <a:chOff x="12709986" y="5097684"/>
            <a:chExt cx="757520" cy="893842"/>
          </a:xfrm>
        </p:grpSpPr>
        <p:sp>
          <p:nvSpPr>
            <p:cNvPr id="230" name="Google Shape;230;p4"/>
            <p:cNvSpPr/>
            <p:nvPr/>
          </p:nvSpPr>
          <p:spPr>
            <a:xfrm>
              <a:off x="12709986" y="5097684"/>
              <a:ext cx="757520" cy="893842"/>
            </a:xfrm>
            <a:prstGeom prst="rect">
              <a:avLst/>
            </a:prstGeom>
            <a:solidFill>
              <a:srgbClr val="D8D8D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31" name="Google Shape;231;p4"/>
            <p:cNvSpPr/>
            <p:nvPr/>
          </p:nvSpPr>
          <p:spPr>
            <a:xfrm>
              <a:off x="12771356" y="5173884"/>
              <a:ext cx="659757" cy="741442"/>
            </a:xfrm>
            <a:prstGeom prst="rect">
              <a:avLst/>
            </a:prstGeom>
            <a:solidFill>
              <a:schemeClr val="lt2"/>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232" name="Google Shape;232;p4"/>
            <p:cNvGrpSpPr/>
            <p:nvPr/>
          </p:nvGrpSpPr>
          <p:grpSpPr>
            <a:xfrm>
              <a:off x="12836324" y="5267194"/>
              <a:ext cx="529822" cy="648132"/>
              <a:chOff x="12467370" y="4714766"/>
              <a:chExt cx="898776" cy="1200560"/>
            </a:xfrm>
          </p:grpSpPr>
          <p:pic>
            <p:nvPicPr>
              <p:cNvPr id="233" name="Google Shape;233;p4" descr="A picture containing table, desk&#10;&#10;Description automatically generated"/>
              <p:cNvPicPr preferRelativeResize="0"/>
              <p:nvPr/>
            </p:nvPicPr>
            <p:blipFill rotWithShape="1">
              <a:blip r:embed="rId9">
                <a:alphaModFix/>
              </a:blip>
              <a:srcRect/>
              <a:stretch/>
            </p:blipFill>
            <p:spPr>
              <a:xfrm>
                <a:off x="12467370" y="5135638"/>
                <a:ext cx="898776" cy="779688"/>
              </a:xfrm>
              <a:prstGeom prst="rect">
                <a:avLst/>
              </a:prstGeom>
              <a:noFill/>
              <a:ln>
                <a:noFill/>
              </a:ln>
            </p:spPr>
          </p:pic>
          <p:pic>
            <p:nvPicPr>
              <p:cNvPr id="234" name="Google Shape;234;p4" descr="A picture containing text&#10;&#10;Description automatically generated"/>
              <p:cNvPicPr preferRelativeResize="0"/>
              <p:nvPr/>
            </p:nvPicPr>
            <p:blipFill rotWithShape="1">
              <a:blip r:embed="rId10">
                <a:alphaModFix/>
              </a:blip>
              <a:srcRect/>
              <a:stretch/>
            </p:blipFill>
            <p:spPr>
              <a:xfrm>
                <a:off x="12630729" y="4714766"/>
                <a:ext cx="529686" cy="614577"/>
              </a:xfrm>
              <a:prstGeom prst="rect">
                <a:avLst/>
              </a:prstGeom>
              <a:noFill/>
              <a:ln>
                <a:noFill/>
              </a:ln>
            </p:spPr>
          </p:pic>
        </p:grpSp>
      </p:grpSp>
      <p:sp>
        <p:nvSpPr>
          <p:cNvPr id="235" name="Google Shape;235;p4"/>
          <p:cNvSpPr/>
          <p:nvPr/>
        </p:nvSpPr>
        <p:spPr>
          <a:xfrm>
            <a:off x="9202762" y="2122842"/>
            <a:ext cx="2975832" cy="870230"/>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Du machst Fotos immer auf deiner </a:t>
            </a:r>
            <a:r>
              <a:rPr lang="en-GB" sz="2000" u="sng">
                <a:solidFill>
                  <a:schemeClr val="dk1"/>
                </a:solidFill>
                <a:latin typeface="Century Gothic"/>
                <a:ea typeface="Century Gothic"/>
                <a:cs typeface="Century Gothic"/>
                <a:sym typeface="Century Gothic"/>
              </a:rPr>
              <a:t>Weise</a:t>
            </a:r>
            <a:r>
              <a:rPr lang="en-GB" sz="2000">
                <a:solidFill>
                  <a:schemeClr val="dk1"/>
                </a:solidFill>
                <a:latin typeface="Century Gothic"/>
                <a:ea typeface="Century Gothic"/>
                <a:cs typeface="Century Gothic"/>
                <a:sym typeface="Century Gothic"/>
              </a:rPr>
              <a:t>. </a:t>
            </a:r>
            <a:r>
              <a:rPr lang="en-GB" sz="2000">
                <a:solidFill>
                  <a:schemeClr val="lt1"/>
                </a:solidFill>
                <a:latin typeface="Century Gothic"/>
                <a:ea typeface="Century Gothic"/>
                <a:cs typeface="Century Gothic"/>
                <a:sym typeface="Century Gothic"/>
              </a:rPr>
              <a:t>☺</a:t>
            </a:r>
            <a:endParaRPr sz="2000">
              <a:solidFill>
                <a:schemeClr val="lt1"/>
              </a:solidFill>
              <a:latin typeface="Century Gothic"/>
              <a:ea typeface="Century Gothic"/>
              <a:cs typeface="Century Gothic"/>
              <a:sym typeface="Century Gothic"/>
            </a:endParaRPr>
          </a:p>
        </p:txBody>
      </p:sp>
      <p:grpSp>
        <p:nvGrpSpPr>
          <p:cNvPr id="236" name="Google Shape;236;p4"/>
          <p:cNvGrpSpPr/>
          <p:nvPr/>
        </p:nvGrpSpPr>
        <p:grpSpPr>
          <a:xfrm>
            <a:off x="11772241" y="2139745"/>
            <a:ext cx="357421" cy="330628"/>
            <a:chOff x="-677996" y="3286857"/>
            <a:chExt cx="357421" cy="330628"/>
          </a:xfrm>
        </p:grpSpPr>
        <p:sp>
          <p:nvSpPr>
            <p:cNvPr id="237" name="Google Shape;237;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38" name="Google Shape;238;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39" name="Google Shape;239;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40" name="Google Shape;240;p4"/>
          <p:cNvGrpSpPr/>
          <p:nvPr/>
        </p:nvGrpSpPr>
        <p:grpSpPr>
          <a:xfrm>
            <a:off x="11797334" y="4364216"/>
            <a:ext cx="357421" cy="330628"/>
            <a:chOff x="-677996" y="3286857"/>
            <a:chExt cx="357421" cy="330628"/>
          </a:xfrm>
        </p:grpSpPr>
        <p:sp>
          <p:nvSpPr>
            <p:cNvPr id="241" name="Google Shape;241;p4"/>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42" name="Google Shape;242;p4"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43" name="Google Shape;243;p4"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244" name="Google Shape;244;p4"/>
          <p:cNvGrpSpPr/>
          <p:nvPr/>
        </p:nvGrpSpPr>
        <p:grpSpPr>
          <a:xfrm>
            <a:off x="11932192" y="5396429"/>
            <a:ext cx="306683" cy="263961"/>
            <a:chOff x="-657569" y="2518042"/>
            <a:chExt cx="353028" cy="334926"/>
          </a:xfrm>
        </p:grpSpPr>
        <p:sp>
          <p:nvSpPr>
            <p:cNvPr id="245" name="Google Shape;245;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46" name="Google Shape;246;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247" name="Google Shape;247;p4"/>
          <p:cNvGrpSpPr/>
          <p:nvPr/>
        </p:nvGrpSpPr>
        <p:grpSpPr>
          <a:xfrm>
            <a:off x="11876626" y="3084887"/>
            <a:ext cx="306683" cy="263961"/>
            <a:chOff x="-657569" y="2518042"/>
            <a:chExt cx="353028" cy="334926"/>
          </a:xfrm>
        </p:grpSpPr>
        <p:sp>
          <p:nvSpPr>
            <p:cNvPr id="248" name="Google Shape;248;p4"/>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49" name="Google Shape;249;p4"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250" name="Google Shape;250;p4"/>
          <p:cNvSpPr txBox="1"/>
          <p:nvPr/>
        </p:nvSpPr>
        <p:spPr>
          <a:xfrm>
            <a:off x="10278319" y="1088013"/>
            <a:ext cx="1851343" cy="369332"/>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FBF0D5"/>
                </a:solidFill>
                <a:latin typeface="Century Gothic"/>
                <a:ea typeface="Century Gothic"/>
                <a:cs typeface="Century Gothic"/>
                <a:sym typeface="Century Gothic"/>
              </a:rPr>
              <a:t>die Eiche - oak</a:t>
            </a:r>
            <a:endParaRPr/>
          </a:p>
        </p:txBody>
      </p:sp>
      <p:sp>
        <p:nvSpPr>
          <p:cNvPr id="12" name="Google Shape;164;p4">
            <a:extLst>
              <a:ext uri="{FF2B5EF4-FFF2-40B4-BE49-F238E27FC236}">
                <a16:creationId xmlns:a16="http://schemas.microsoft.com/office/drawing/2014/main" id="{9BF23426-B10B-C698-5142-FDAFA6490ED3}"/>
              </a:ext>
            </a:extLst>
          </p:cNvPr>
          <p:cNvSpPr/>
          <p:nvPr/>
        </p:nvSpPr>
        <p:spPr>
          <a:xfrm>
            <a:off x="11883" y="2113846"/>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 Alastair! </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ein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schöner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Baum auf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dem</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Foto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13" name="Google Shape;197;p4">
            <a:extLst>
              <a:ext uri="{FF2B5EF4-FFF2-40B4-BE49-F238E27FC236}">
                <a16:creationId xmlns:a16="http://schemas.microsoft.com/office/drawing/2014/main" id="{50E03684-0DE2-5E49-4671-DF78FF1A8BD6}"/>
              </a:ext>
            </a:extLst>
          </p:cNvPr>
          <p:cNvGrpSpPr/>
          <p:nvPr/>
        </p:nvGrpSpPr>
        <p:grpSpPr>
          <a:xfrm>
            <a:off x="2662261" y="2146450"/>
            <a:ext cx="353028" cy="334926"/>
            <a:chOff x="-657569" y="2518042"/>
            <a:chExt cx="353028" cy="334926"/>
          </a:xfrm>
        </p:grpSpPr>
        <p:sp>
          <p:nvSpPr>
            <p:cNvPr id="14" name="Google Shape;198;p4">
              <a:extLst>
                <a:ext uri="{FF2B5EF4-FFF2-40B4-BE49-F238E27FC236}">
                  <a16:creationId xmlns:a16="http://schemas.microsoft.com/office/drawing/2014/main" id="{852223B1-E796-16CE-D20A-0C76FB82D822}"/>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15" name="Google Shape;199;p4" descr="A picture containing text, vector graphics&#10;&#10;Description automatically generated">
              <a:extLst>
                <a:ext uri="{FF2B5EF4-FFF2-40B4-BE49-F238E27FC236}">
                  <a16:creationId xmlns:a16="http://schemas.microsoft.com/office/drawing/2014/main" id="{7B93691E-835C-F878-FC34-14B908894499}"/>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16" name="Google Shape;165;p4">
            <a:extLst>
              <a:ext uri="{FF2B5EF4-FFF2-40B4-BE49-F238E27FC236}">
                <a16:creationId xmlns:a16="http://schemas.microsoft.com/office/drawing/2014/main" id="{C27E86B6-DC53-0AA2-684D-9B21FCFBB9F7}"/>
              </a:ext>
            </a:extLst>
          </p:cNvPr>
          <p:cNvSpPr/>
          <p:nvPr/>
        </p:nvSpPr>
        <p:spPr>
          <a:xfrm>
            <a:off x="16217" y="3189444"/>
            <a:ext cx="3041372" cy="1015341"/>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Stimmt</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auch</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Nationalbaum</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in Deutschland?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17" name="Google Shape;200;p4">
            <a:extLst>
              <a:ext uri="{FF2B5EF4-FFF2-40B4-BE49-F238E27FC236}">
                <a16:creationId xmlns:a16="http://schemas.microsoft.com/office/drawing/2014/main" id="{13323989-5BFA-310B-2EA2-2A0A33F8EE6A}"/>
              </a:ext>
            </a:extLst>
          </p:cNvPr>
          <p:cNvGrpSpPr/>
          <p:nvPr/>
        </p:nvGrpSpPr>
        <p:grpSpPr>
          <a:xfrm>
            <a:off x="2682391" y="3229503"/>
            <a:ext cx="357421" cy="330628"/>
            <a:chOff x="-677996" y="3286857"/>
            <a:chExt cx="357421" cy="330628"/>
          </a:xfrm>
        </p:grpSpPr>
        <p:sp>
          <p:nvSpPr>
            <p:cNvPr id="18" name="Google Shape;201;p4">
              <a:extLst>
                <a:ext uri="{FF2B5EF4-FFF2-40B4-BE49-F238E27FC236}">
                  <a16:creationId xmlns:a16="http://schemas.microsoft.com/office/drawing/2014/main" id="{572085A2-92A4-749C-67BD-8FEE6A2416A2}"/>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19" name="Google Shape;202;p4" descr="Shape, circle&#10;&#10;Description automatically generated">
              <a:extLst>
                <a:ext uri="{FF2B5EF4-FFF2-40B4-BE49-F238E27FC236}">
                  <a16:creationId xmlns:a16="http://schemas.microsoft.com/office/drawing/2014/main" id="{CD4F8F9C-7CF9-0F2A-9325-A349D0287212}"/>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0" name="Google Shape;203;p4" descr="A picture containing text&#10;&#10;Description automatically generated">
              <a:extLst>
                <a:ext uri="{FF2B5EF4-FFF2-40B4-BE49-F238E27FC236}">
                  <a16:creationId xmlns:a16="http://schemas.microsoft.com/office/drawing/2014/main" id="{DC7B5920-DFBB-E93B-FCEE-171A7BD84991}"/>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25" name="Google Shape;174;p4">
            <a:extLst>
              <a:ext uri="{FF2B5EF4-FFF2-40B4-BE49-F238E27FC236}">
                <a16:creationId xmlns:a16="http://schemas.microsoft.com/office/drawing/2014/main" id="{A4044A86-2941-4020-5BA6-140879B347C4}"/>
              </a:ext>
            </a:extLst>
          </p:cNvPr>
          <p:cNvSpPr/>
          <p:nvPr/>
        </p:nvSpPr>
        <p:spPr>
          <a:xfrm>
            <a:off x="-9486" y="4961544"/>
            <a:ext cx="3020878" cy="676847"/>
          </a:xfrm>
          <a:prstGeom prst="roundRect">
            <a:avLst>
              <a:gd name="adj" fmla="val 16667"/>
            </a:avLst>
          </a:prstGeom>
          <a:solidFill>
            <a:srgbClr val="FFFEF3"/>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gutes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Essen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bei</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dir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heute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abend?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26" name="Google Shape;207;p4">
            <a:extLst>
              <a:ext uri="{FF2B5EF4-FFF2-40B4-BE49-F238E27FC236}">
                <a16:creationId xmlns:a16="http://schemas.microsoft.com/office/drawing/2014/main" id="{B079F4B3-9671-91CC-2168-88F968D7F080}"/>
              </a:ext>
            </a:extLst>
          </p:cNvPr>
          <p:cNvGrpSpPr/>
          <p:nvPr/>
        </p:nvGrpSpPr>
        <p:grpSpPr>
          <a:xfrm>
            <a:off x="2639014" y="4991845"/>
            <a:ext cx="357421" cy="330628"/>
            <a:chOff x="-677996" y="3286857"/>
            <a:chExt cx="357421" cy="330628"/>
          </a:xfrm>
        </p:grpSpPr>
        <p:sp>
          <p:nvSpPr>
            <p:cNvPr id="27" name="Google Shape;208;p4">
              <a:extLst>
                <a:ext uri="{FF2B5EF4-FFF2-40B4-BE49-F238E27FC236}">
                  <a16:creationId xmlns:a16="http://schemas.microsoft.com/office/drawing/2014/main" id="{919226F7-FB4F-4A88-6A93-7BC2B97EDB72}"/>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28" name="Google Shape;209;p4" descr="Shape, circle&#10;&#10;Description automatically generated">
              <a:extLst>
                <a:ext uri="{FF2B5EF4-FFF2-40B4-BE49-F238E27FC236}">
                  <a16:creationId xmlns:a16="http://schemas.microsoft.com/office/drawing/2014/main" id="{B08C23F6-009A-D634-243E-5FD3FB4F00C9}"/>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29" name="Google Shape;210;p4" descr="A picture containing text&#10;&#10;Description automatically generated">
              <a:extLst>
                <a:ext uri="{FF2B5EF4-FFF2-40B4-BE49-F238E27FC236}">
                  <a16:creationId xmlns:a16="http://schemas.microsoft.com/office/drawing/2014/main" id="{471BC237-BECE-F836-DE3F-F30EFDAFAC70}"/>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30" name="Google Shape;184;p4">
            <a:extLst>
              <a:ext uri="{FF2B5EF4-FFF2-40B4-BE49-F238E27FC236}">
                <a16:creationId xmlns:a16="http://schemas.microsoft.com/office/drawing/2014/main" id="{798ADAB6-7FA0-4EA6-F11C-FF9F6620C618}"/>
              </a:ext>
            </a:extLst>
          </p:cNvPr>
          <p:cNvSpPr/>
          <p:nvPr/>
        </p:nvSpPr>
        <p:spPr>
          <a:xfrm>
            <a:off x="3097357" y="4064187"/>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Mmm</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Siehst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 </a:t>
            </a:r>
            <a:b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b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der Rhein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der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große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Fluss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weißt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31" name="Google Shape;218;p4">
            <a:extLst>
              <a:ext uri="{FF2B5EF4-FFF2-40B4-BE49-F238E27FC236}">
                <a16:creationId xmlns:a16="http://schemas.microsoft.com/office/drawing/2014/main" id="{F1329A7C-0D5C-73BC-1EDC-A47788D0CD1D}"/>
              </a:ext>
            </a:extLst>
          </p:cNvPr>
          <p:cNvGrpSpPr/>
          <p:nvPr/>
        </p:nvGrpSpPr>
        <p:grpSpPr>
          <a:xfrm>
            <a:off x="5717432" y="4074847"/>
            <a:ext cx="353028" cy="334926"/>
            <a:chOff x="-657569" y="2518042"/>
            <a:chExt cx="353028" cy="334926"/>
          </a:xfrm>
        </p:grpSpPr>
        <p:sp>
          <p:nvSpPr>
            <p:cNvPr id="32" name="Google Shape;219;p4">
              <a:extLst>
                <a:ext uri="{FF2B5EF4-FFF2-40B4-BE49-F238E27FC236}">
                  <a16:creationId xmlns:a16="http://schemas.microsoft.com/office/drawing/2014/main" id="{D3783088-E960-70ED-D95D-34C7E214300A}"/>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3" name="Google Shape;220;p4" descr="A picture containing text, vector graphics&#10;&#10;Description automatically generated">
              <a:extLst>
                <a:ext uri="{FF2B5EF4-FFF2-40B4-BE49-F238E27FC236}">
                  <a16:creationId xmlns:a16="http://schemas.microsoft.com/office/drawing/2014/main" id="{6438A36A-EDD9-4C30-74BF-3BDF85F069F0}"/>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8" name="Google Shape;185;p4">
            <a:extLst>
              <a:ext uri="{FF2B5EF4-FFF2-40B4-BE49-F238E27FC236}">
                <a16:creationId xmlns:a16="http://schemas.microsoft.com/office/drawing/2014/main" id="{DD45C29A-40EE-2AB4-33B4-EF161BC60821}"/>
              </a:ext>
            </a:extLst>
          </p:cNvPr>
          <p:cNvSpPr/>
          <p:nvPr/>
        </p:nvSpPr>
        <p:spPr>
          <a:xfrm>
            <a:off x="3112868" y="5013787"/>
            <a:ext cx="3020878" cy="706314"/>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Ja</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auch</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viele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Seen in Deutschland?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39" name="Google Shape;186;p4">
            <a:extLst>
              <a:ext uri="{FF2B5EF4-FFF2-40B4-BE49-F238E27FC236}">
                <a16:creationId xmlns:a16="http://schemas.microsoft.com/office/drawing/2014/main" id="{92B7093D-2130-D601-01BE-9FE97D6D9740}"/>
              </a:ext>
            </a:extLst>
          </p:cNvPr>
          <p:cNvSpPr/>
          <p:nvPr/>
        </p:nvSpPr>
        <p:spPr>
          <a:xfrm>
            <a:off x="6179705" y="2084825"/>
            <a:ext cx="2973968" cy="11321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sicher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kennst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 </a:t>
            </a:r>
            <a:r>
              <a:rPr kumimoji="0" lang="en-GB" sz="2000" b="0"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den Bodensee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sind</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viele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schöne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Orte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40" name="Google Shape;221;p4">
            <a:extLst>
              <a:ext uri="{FF2B5EF4-FFF2-40B4-BE49-F238E27FC236}">
                <a16:creationId xmlns:a16="http://schemas.microsoft.com/office/drawing/2014/main" id="{DCB13FC9-35D3-FD65-D4E8-D37AE2AD7D9E}"/>
              </a:ext>
            </a:extLst>
          </p:cNvPr>
          <p:cNvGrpSpPr/>
          <p:nvPr/>
        </p:nvGrpSpPr>
        <p:grpSpPr>
          <a:xfrm>
            <a:off x="8746172" y="2119796"/>
            <a:ext cx="353028" cy="334926"/>
            <a:chOff x="-657569" y="2518042"/>
            <a:chExt cx="353028" cy="334926"/>
          </a:xfrm>
        </p:grpSpPr>
        <p:sp>
          <p:nvSpPr>
            <p:cNvPr id="41" name="Google Shape;222;p4">
              <a:extLst>
                <a:ext uri="{FF2B5EF4-FFF2-40B4-BE49-F238E27FC236}">
                  <a16:creationId xmlns:a16="http://schemas.microsoft.com/office/drawing/2014/main" id="{E938CD3B-66EE-AB00-6E53-F88BCB303F21}"/>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42" name="Google Shape;223;p4" descr="A picture containing text, vector graphics&#10;&#10;Description automatically generated">
              <a:extLst>
                <a:ext uri="{FF2B5EF4-FFF2-40B4-BE49-F238E27FC236}">
                  <a16:creationId xmlns:a16="http://schemas.microsoft.com/office/drawing/2014/main" id="{612DD4E8-C97D-DE68-9888-F5D5480C4565}"/>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43" name="Google Shape;195;p4">
            <a:extLst>
              <a:ext uri="{FF2B5EF4-FFF2-40B4-BE49-F238E27FC236}">
                <a16:creationId xmlns:a16="http://schemas.microsoft.com/office/drawing/2014/main" id="{CBCD5DFD-C4BD-478E-ACBF-069572334E78}"/>
              </a:ext>
            </a:extLst>
          </p:cNvPr>
          <p:cNvSpPr/>
          <p:nvPr/>
        </p:nvSpPr>
        <p:spPr>
          <a:xfrm>
            <a:off x="9260056" y="4327646"/>
            <a:ext cx="2975832" cy="992640"/>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Müde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Aber </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es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nur</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Tag bis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zum</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Wochenende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44" name="Google Shape;240;p4">
            <a:extLst>
              <a:ext uri="{FF2B5EF4-FFF2-40B4-BE49-F238E27FC236}">
                <a16:creationId xmlns:a16="http://schemas.microsoft.com/office/drawing/2014/main" id="{BEB9E423-C681-8C68-699A-8A8A41A2C935}"/>
              </a:ext>
            </a:extLst>
          </p:cNvPr>
          <p:cNvGrpSpPr/>
          <p:nvPr/>
        </p:nvGrpSpPr>
        <p:grpSpPr>
          <a:xfrm>
            <a:off x="11816641" y="4373694"/>
            <a:ext cx="357421" cy="330628"/>
            <a:chOff x="-677996" y="3286857"/>
            <a:chExt cx="357421" cy="330628"/>
          </a:xfrm>
        </p:grpSpPr>
        <p:sp>
          <p:nvSpPr>
            <p:cNvPr id="45" name="Google Shape;241;p4">
              <a:extLst>
                <a:ext uri="{FF2B5EF4-FFF2-40B4-BE49-F238E27FC236}">
                  <a16:creationId xmlns:a16="http://schemas.microsoft.com/office/drawing/2014/main" id="{35272829-5729-E5D9-C386-97C0A6956272}"/>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46" name="Google Shape;242;p4" descr="Shape, circle&#10;&#10;Description automatically generated">
              <a:extLst>
                <a:ext uri="{FF2B5EF4-FFF2-40B4-BE49-F238E27FC236}">
                  <a16:creationId xmlns:a16="http://schemas.microsoft.com/office/drawing/2014/main" id="{F3C938C2-F6B3-15F1-BC8A-2A704C1D3B48}"/>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47" name="Google Shape;243;p4" descr="A picture containing text&#10;&#10;Description automatically generated">
              <a:extLst>
                <a:ext uri="{FF2B5EF4-FFF2-40B4-BE49-F238E27FC236}">
                  <a16:creationId xmlns:a16="http://schemas.microsoft.com/office/drawing/2014/main" id="{B06EE14D-DF77-B3D2-A995-F09220C7C5BA}"/>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48" name="Google Shape;196;p4">
            <a:extLst>
              <a:ext uri="{FF2B5EF4-FFF2-40B4-BE49-F238E27FC236}">
                <a16:creationId xmlns:a16="http://schemas.microsoft.com/office/drawing/2014/main" id="{C9FBF800-AEA9-F590-0FE4-A9C1F548E11A}"/>
              </a:ext>
            </a:extLst>
          </p:cNvPr>
          <p:cNvSpPr/>
          <p:nvPr/>
        </p:nvSpPr>
        <p:spPr>
          <a:xfrm>
            <a:off x="9225386" y="5370591"/>
            <a:ext cx="3020878" cy="6180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Ach, </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der Hund! Ich muss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weg</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Tschüss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49" name="Google Shape;244;p4">
            <a:extLst>
              <a:ext uri="{FF2B5EF4-FFF2-40B4-BE49-F238E27FC236}">
                <a16:creationId xmlns:a16="http://schemas.microsoft.com/office/drawing/2014/main" id="{0695664C-84D8-A31D-4B98-DE054860D271}"/>
              </a:ext>
            </a:extLst>
          </p:cNvPr>
          <p:cNvGrpSpPr/>
          <p:nvPr/>
        </p:nvGrpSpPr>
        <p:grpSpPr>
          <a:xfrm>
            <a:off x="11944031" y="5387321"/>
            <a:ext cx="306683" cy="263961"/>
            <a:chOff x="-657569" y="2518042"/>
            <a:chExt cx="353028" cy="334926"/>
          </a:xfrm>
        </p:grpSpPr>
        <p:sp>
          <p:nvSpPr>
            <p:cNvPr id="50" name="Google Shape;245;p4">
              <a:extLst>
                <a:ext uri="{FF2B5EF4-FFF2-40B4-BE49-F238E27FC236}">
                  <a16:creationId xmlns:a16="http://schemas.microsoft.com/office/drawing/2014/main" id="{73A44C92-4D59-EF9F-F655-B7CDA3580D46}"/>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51" name="Google Shape;246;p4" descr="A picture containing text, vector graphics&#10;&#10;Description automatically generated">
              <a:extLst>
                <a:ext uri="{FF2B5EF4-FFF2-40B4-BE49-F238E27FC236}">
                  <a16:creationId xmlns:a16="http://schemas.microsoft.com/office/drawing/2014/main" id="{88BC1D41-8538-451B-2697-5601878724ED}"/>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5" grpId="0" animBg="1"/>
      <p:bldP spid="30" grpId="0" animBg="1"/>
      <p:bldP spid="38" grpId="0" animBg="1"/>
      <p:bldP spid="39" grpId="0" animBg="1"/>
      <p:bldP spid="43"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5"/>
          <p:cNvSpPr txBox="1">
            <a:spLocks noGrp="1"/>
          </p:cNvSpPr>
          <p:nvPr>
            <p:ph type="title"/>
          </p:nvPr>
        </p:nvSpPr>
        <p:spPr>
          <a:xfrm>
            <a:off x="0" y="269313"/>
            <a:ext cx="8374566"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Es gibt (existence) |da ist (location)</a:t>
            </a:r>
            <a:endParaRPr/>
          </a:p>
        </p:txBody>
      </p:sp>
      <p:sp>
        <p:nvSpPr>
          <p:cNvPr id="257" name="Google Shape;257;p5"/>
          <p:cNvSpPr txBox="1">
            <a:spLocks noGrp="1"/>
          </p:cNvSpPr>
          <p:nvPr>
            <p:ph type="body" idx="1"/>
          </p:nvPr>
        </p:nvSpPr>
        <p:spPr>
          <a:xfrm>
            <a:off x="90729" y="943657"/>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sz="2400" b="1" i="0" u="none" strike="noStrike" cap="none">
                <a:solidFill>
                  <a:srgbClr val="525050"/>
                </a:solidFill>
                <a:latin typeface="Century Gothic"/>
                <a:ea typeface="Century Gothic"/>
                <a:cs typeface="Century Gothic"/>
                <a:sym typeface="Century Gothic"/>
              </a:rPr>
              <a:t>Lies. Ist das </a:t>
            </a:r>
            <a:r>
              <a:rPr lang="en-GB" sz="2400" b="1" i="0" u="sng" strike="noStrike" cap="none">
                <a:solidFill>
                  <a:srgbClr val="525050"/>
                </a:solidFill>
                <a:latin typeface="Century Gothic"/>
                <a:ea typeface="Century Gothic"/>
                <a:cs typeface="Century Gothic"/>
                <a:sym typeface="Century Gothic"/>
              </a:rPr>
              <a:t>es gibt</a:t>
            </a:r>
            <a:r>
              <a:rPr lang="en-GB" sz="2400" b="0" i="0" u="none" strike="noStrike" cap="none">
                <a:solidFill>
                  <a:srgbClr val="525050"/>
                </a:solidFill>
                <a:latin typeface="Century Gothic"/>
                <a:ea typeface="Century Gothic"/>
                <a:cs typeface="Century Gothic"/>
                <a:sym typeface="Century Gothic"/>
              </a:rPr>
              <a:t>, </a:t>
            </a:r>
            <a:r>
              <a:rPr lang="en-GB" sz="2400" b="1" i="0" u="none" strike="noStrike" cap="none">
                <a:solidFill>
                  <a:srgbClr val="525050"/>
                </a:solidFill>
                <a:latin typeface="Century Gothic"/>
                <a:ea typeface="Century Gothic"/>
                <a:cs typeface="Century Gothic"/>
                <a:sym typeface="Century Gothic"/>
              </a:rPr>
              <a:t>oder </a:t>
            </a:r>
            <a:r>
              <a:rPr lang="en-GB" sz="2400" b="1" i="0" u="sng" strike="noStrike" cap="none">
                <a:solidFill>
                  <a:srgbClr val="525050"/>
                </a:solidFill>
                <a:latin typeface="Century Gothic"/>
                <a:ea typeface="Century Gothic"/>
                <a:cs typeface="Century Gothic"/>
                <a:sym typeface="Century Gothic"/>
              </a:rPr>
              <a:t>da ist</a:t>
            </a:r>
            <a:r>
              <a:rPr lang="en-GB" sz="2400" b="1" i="0" u="none" strike="noStrike" cap="none">
                <a:solidFill>
                  <a:srgbClr val="525050"/>
                </a:solidFill>
                <a:latin typeface="Century Gothic"/>
                <a:ea typeface="Century Gothic"/>
                <a:cs typeface="Century Gothic"/>
                <a:sym typeface="Century Gothic"/>
              </a:rPr>
              <a:t>? </a:t>
            </a:r>
            <a:endParaRPr/>
          </a:p>
          <a:p>
            <a:pPr marL="0" lvl="0" indent="0" algn="l" rtl="0">
              <a:lnSpc>
                <a:spcPct val="90000"/>
              </a:lnSpc>
              <a:spcBef>
                <a:spcPts val="1000"/>
              </a:spcBef>
              <a:spcAft>
                <a:spcPts val="0"/>
              </a:spcAft>
              <a:buClr>
                <a:srgbClr val="525050"/>
              </a:buClr>
              <a:buSzPts val="2400"/>
              <a:buNone/>
            </a:pPr>
            <a:endParaRPr b="1">
              <a:latin typeface="Century Gothic"/>
              <a:ea typeface="Century Gothic"/>
              <a:cs typeface="Century Gothic"/>
              <a:sym typeface="Century Gothic"/>
            </a:endParaRPr>
          </a:p>
          <a:p>
            <a:pPr marL="0" lvl="0" indent="0" algn="l" rtl="0">
              <a:lnSpc>
                <a:spcPct val="90000"/>
              </a:lnSpc>
              <a:spcBef>
                <a:spcPts val="1000"/>
              </a:spcBef>
              <a:spcAft>
                <a:spcPts val="0"/>
              </a:spcAft>
              <a:buClr>
                <a:srgbClr val="525050"/>
              </a:buClr>
              <a:buSzPts val="2400"/>
              <a:buNone/>
            </a:pPr>
            <a:endParaRPr/>
          </a:p>
        </p:txBody>
      </p:sp>
      <p:sp>
        <p:nvSpPr>
          <p:cNvPr id="258" name="Google Shape;258;p5"/>
          <p:cNvSpPr/>
          <p:nvPr/>
        </p:nvSpPr>
        <p:spPr>
          <a:xfrm>
            <a:off x="11128916" y="103046"/>
            <a:ext cx="956403"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pic>
        <p:nvPicPr>
          <p:cNvPr id="259" name="Google Shape;259;p5" descr="Icon&#10;&#10;Description automatically generated"/>
          <p:cNvPicPr preferRelativeResize="0"/>
          <p:nvPr/>
        </p:nvPicPr>
        <p:blipFill rotWithShape="1">
          <a:blip r:embed="rId4">
            <a:alphaModFix/>
          </a:blip>
          <a:srcRect/>
          <a:stretch/>
        </p:blipFill>
        <p:spPr>
          <a:xfrm>
            <a:off x="7122449" y="56393"/>
            <a:ext cx="1440366" cy="1440366"/>
          </a:xfrm>
          <a:prstGeom prst="rect">
            <a:avLst/>
          </a:prstGeom>
          <a:noFill/>
          <a:ln>
            <a:noFill/>
          </a:ln>
        </p:spPr>
      </p:pic>
      <p:sp>
        <p:nvSpPr>
          <p:cNvPr id="260" name="Google Shape;260;p5"/>
          <p:cNvSpPr txBox="1"/>
          <p:nvPr/>
        </p:nvSpPr>
        <p:spPr>
          <a:xfrm>
            <a:off x="8562815" y="56393"/>
            <a:ext cx="3629185" cy="1089529"/>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525050"/>
              </a:buClr>
              <a:buSzPts val="2400"/>
              <a:buFont typeface="Arial"/>
              <a:buNone/>
            </a:pPr>
            <a:r>
              <a:rPr lang="en-GB" sz="2400" b="1" i="0" u="none" strike="noStrike" cap="none">
                <a:solidFill>
                  <a:srgbClr val="525050"/>
                </a:solidFill>
                <a:latin typeface="Century Gothic"/>
                <a:ea typeface="Century Gothic"/>
                <a:cs typeface="Century Gothic"/>
                <a:sym typeface="Century Gothic"/>
              </a:rPr>
              <a:t>Mia und Alastair </a:t>
            </a:r>
            <a:r>
              <a:rPr lang="en-GB" sz="2400" b="1" i="0" u="none" strike="noStrike" cap="none">
                <a:solidFill>
                  <a:srgbClr val="F74D09"/>
                </a:solidFill>
                <a:latin typeface="Century Gothic"/>
                <a:ea typeface="Century Gothic"/>
                <a:cs typeface="Century Gothic"/>
                <a:sym typeface="Century Gothic"/>
              </a:rPr>
              <a:t>tauschen</a:t>
            </a:r>
            <a:r>
              <a:rPr lang="en-GB" sz="2400" b="1" i="0" u="none" strike="noStrike" cap="none">
                <a:solidFill>
                  <a:srgbClr val="525050"/>
                </a:solidFill>
                <a:latin typeface="Century Gothic"/>
                <a:ea typeface="Century Gothic"/>
                <a:cs typeface="Century Gothic"/>
                <a:sym typeface="Century Gothic"/>
              </a:rPr>
              <a:t> Fotos über WhatsApp. </a:t>
            </a:r>
            <a:endParaRPr/>
          </a:p>
        </p:txBody>
      </p:sp>
      <p:grpSp>
        <p:nvGrpSpPr>
          <p:cNvPr id="261" name="Google Shape;261;p5"/>
          <p:cNvGrpSpPr/>
          <p:nvPr/>
        </p:nvGrpSpPr>
        <p:grpSpPr>
          <a:xfrm>
            <a:off x="11829" y="1496759"/>
            <a:ext cx="3045027" cy="4790506"/>
            <a:chOff x="493221" y="255506"/>
            <a:chExt cx="3702454" cy="6454569"/>
          </a:xfrm>
        </p:grpSpPr>
        <p:grpSp>
          <p:nvGrpSpPr>
            <p:cNvPr id="262" name="Google Shape;262;p5"/>
            <p:cNvGrpSpPr/>
            <p:nvPr/>
          </p:nvGrpSpPr>
          <p:grpSpPr>
            <a:xfrm>
              <a:off x="496779" y="255506"/>
              <a:ext cx="3698896" cy="5231402"/>
              <a:chOff x="496779" y="255506"/>
              <a:chExt cx="3447399" cy="5231402"/>
            </a:xfrm>
          </p:grpSpPr>
          <p:pic>
            <p:nvPicPr>
              <p:cNvPr id="263" name="Google Shape;263;p5"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264" name="Google Shape;264;p5"/>
              <p:cNvSpPr/>
              <p:nvPr/>
            </p:nvSpPr>
            <p:spPr>
              <a:xfrm>
                <a:off x="520830" y="1028942"/>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entury Gothic"/>
                  <a:ea typeface="Century Gothic"/>
                  <a:cs typeface="Century Gothic"/>
                  <a:sym typeface="Century Gothic"/>
                </a:endParaRPr>
              </a:p>
            </p:txBody>
          </p:sp>
        </p:grpSp>
        <p:grpSp>
          <p:nvGrpSpPr>
            <p:cNvPr id="265" name="Google Shape;265;p5"/>
            <p:cNvGrpSpPr/>
            <p:nvPr/>
          </p:nvGrpSpPr>
          <p:grpSpPr>
            <a:xfrm>
              <a:off x="493221" y="3475613"/>
              <a:ext cx="3698008" cy="3234462"/>
              <a:chOff x="4785282" y="2605300"/>
              <a:chExt cx="3698008" cy="3234462"/>
            </a:xfrm>
          </p:grpSpPr>
          <p:pic>
            <p:nvPicPr>
              <p:cNvPr id="266" name="Google Shape;266;p5"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267" name="Google Shape;267;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268" name="Google Shape;268;p5"/>
          <p:cNvSpPr/>
          <p:nvPr/>
        </p:nvSpPr>
        <p:spPr>
          <a:xfrm>
            <a:off x="10362" y="2105513"/>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Hi Alastair! ______</a:t>
            </a:r>
            <a:r>
              <a:rPr lang="en-GB" sz="2000" dirty="0" err="1">
                <a:solidFill>
                  <a:srgbClr val="000000"/>
                </a:solidFill>
                <a:latin typeface="Century Gothic"/>
                <a:ea typeface="Century Gothic"/>
                <a:cs typeface="Century Gothic"/>
                <a:sym typeface="Century Gothic"/>
              </a:rPr>
              <a:t>ein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schöner</a:t>
            </a:r>
            <a:r>
              <a:rPr lang="en-GB" sz="2000" dirty="0">
                <a:solidFill>
                  <a:srgbClr val="000000"/>
                </a:solidFill>
                <a:latin typeface="Century Gothic"/>
                <a:ea typeface="Century Gothic"/>
                <a:cs typeface="Century Gothic"/>
                <a:sym typeface="Century Gothic"/>
              </a:rPr>
              <a:t> Baum auf </a:t>
            </a:r>
            <a:r>
              <a:rPr lang="en-GB" sz="2000" dirty="0" err="1">
                <a:solidFill>
                  <a:srgbClr val="000000"/>
                </a:solidFill>
                <a:latin typeface="Century Gothic"/>
                <a:ea typeface="Century Gothic"/>
                <a:cs typeface="Century Gothic"/>
                <a:sym typeface="Century Gothic"/>
              </a:rPr>
              <a:t>dem</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Foto</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sp>
        <p:nvSpPr>
          <p:cNvPr id="269" name="Google Shape;269;p5"/>
          <p:cNvSpPr/>
          <p:nvPr/>
        </p:nvSpPr>
        <p:spPr>
          <a:xfrm>
            <a:off x="14025" y="3189444"/>
            <a:ext cx="3041372" cy="1015341"/>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Stimmt</a:t>
            </a:r>
            <a:r>
              <a:rPr lang="en-GB" sz="2000" dirty="0">
                <a:solidFill>
                  <a:schemeClr val="lt1"/>
                </a:solidFill>
                <a:latin typeface="Century Gothic"/>
                <a:ea typeface="Century Gothic"/>
                <a:cs typeface="Century Gothic"/>
                <a:sym typeface="Century Gothic"/>
              </a:rPr>
              <a:t>. </a:t>
            </a:r>
            <a:r>
              <a:rPr lang="en-GB" sz="2000" b="1" dirty="0">
                <a:solidFill>
                  <a:schemeClr val="lt1"/>
                </a:solidFill>
                <a:latin typeface="Century Gothic"/>
                <a:ea typeface="Century Gothic"/>
                <a:cs typeface="Century Gothic"/>
                <a:sym typeface="Century Gothic"/>
              </a:rPr>
              <a:t>______</a:t>
            </a:r>
            <a:r>
              <a:rPr lang="en-GB" sz="2000" dirty="0" err="1">
                <a:solidFill>
                  <a:schemeClr val="lt1"/>
                </a:solidFill>
                <a:latin typeface="Century Gothic"/>
                <a:ea typeface="Century Gothic"/>
                <a:cs typeface="Century Gothic"/>
                <a:sym typeface="Century Gothic"/>
              </a:rPr>
              <a:t>auch</a:t>
            </a:r>
            <a:r>
              <a:rPr lang="en-GB" sz="2000" b="1"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einen</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Nationalbaum</a:t>
            </a:r>
            <a:r>
              <a:rPr lang="en-GB" sz="2000" dirty="0">
                <a:solidFill>
                  <a:schemeClr val="lt1"/>
                </a:solidFill>
                <a:latin typeface="Century Gothic"/>
                <a:ea typeface="Century Gothic"/>
                <a:cs typeface="Century Gothic"/>
                <a:sym typeface="Century Gothic"/>
              </a:rPr>
              <a:t> in Deutschland?</a:t>
            </a:r>
            <a:endParaRPr sz="2000" dirty="0">
              <a:solidFill>
                <a:schemeClr val="lt1"/>
              </a:solidFill>
              <a:latin typeface="Century Gothic"/>
              <a:ea typeface="Century Gothic"/>
              <a:cs typeface="Century Gothic"/>
              <a:sym typeface="Century Gothic"/>
            </a:endParaRPr>
          </a:p>
        </p:txBody>
      </p:sp>
      <p:sp>
        <p:nvSpPr>
          <p:cNvPr id="270" name="Google Shape;270;p5"/>
          <p:cNvSpPr/>
          <p:nvPr/>
        </p:nvSpPr>
        <p:spPr>
          <a:xfrm>
            <a:off x="45972" y="4394670"/>
            <a:ext cx="3020878" cy="357211"/>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000000"/>
                </a:solidFill>
                <a:latin typeface="Century Gothic"/>
                <a:ea typeface="Century Gothic"/>
                <a:cs typeface="Century Gothic"/>
                <a:sym typeface="Century Gothic"/>
              </a:rPr>
              <a:t>Ja, auch die Eiche*!</a:t>
            </a:r>
            <a:endParaRPr sz="2000">
              <a:solidFill>
                <a:schemeClr val="lt1"/>
              </a:solidFill>
              <a:latin typeface="Century Gothic"/>
              <a:ea typeface="Century Gothic"/>
              <a:cs typeface="Century Gothic"/>
              <a:sym typeface="Century Gothic"/>
            </a:endParaRPr>
          </a:p>
        </p:txBody>
      </p:sp>
      <p:grpSp>
        <p:nvGrpSpPr>
          <p:cNvPr id="271" name="Google Shape;271;p5"/>
          <p:cNvGrpSpPr/>
          <p:nvPr/>
        </p:nvGrpSpPr>
        <p:grpSpPr>
          <a:xfrm>
            <a:off x="3073625" y="1491432"/>
            <a:ext cx="3044297" cy="4790506"/>
            <a:chOff x="493221" y="255506"/>
            <a:chExt cx="3701566" cy="6454569"/>
          </a:xfrm>
        </p:grpSpPr>
        <p:grpSp>
          <p:nvGrpSpPr>
            <p:cNvPr id="272" name="Google Shape;272;p5"/>
            <p:cNvGrpSpPr/>
            <p:nvPr/>
          </p:nvGrpSpPr>
          <p:grpSpPr>
            <a:xfrm>
              <a:off x="496779" y="255506"/>
              <a:ext cx="3698008" cy="5231402"/>
              <a:chOff x="496779" y="255506"/>
              <a:chExt cx="3446571" cy="5231402"/>
            </a:xfrm>
          </p:grpSpPr>
          <p:pic>
            <p:nvPicPr>
              <p:cNvPr id="273" name="Google Shape;273;p5"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274" name="Google Shape;274;p5"/>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75" name="Google Shape;275;p5"/>
            <p:cNvGrpSpPr/>
            <p:nvPr/>
          </p:nvGrpSpPr>
          <p:grpSpPr>
            <a:xfrm>
              <a:off x="493221" y="3475613"/>
              <a:ext cx="3698008" cy="3234462"/>
              <a:chOff x="4785282" y="2605300"/>
              <a:chExt cx="3698008" cy="3234462"/>
            </a:xfrm>
          </p:grpSpPr>
          <p:pic>
            <p:nvPicPr>
              <p:cNvPr id="276" name="Google Shape;276;p5"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277" name="Google Shape;277;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278" name="Google Shape;278;p5"/>
          <p:cNvSpPr/>
          <p:nvPr/>
        </p:nvSpPr>
        <p:spPr>
          <a:xfrm>
            <a:off x="-7110" y="4943462"/>
            <a:ext cx="3020878" cy="676847"/>
          </a:xfrm>
          <a:prstGeom prst="roundRect">
            <a:avLst>
              <a:gd name="adj" fmla="val 16667"/>
            </a:avLst>
          </a:prstGeom>
          <a:solidFill>
            <a:srgbClr val="FFFFF7"/>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b="1" dirty="0">
                <a:solidFill>
                  <a:srgbClr val="000000"/>
                </a:solidFill>
                <a:latin typeface="Century Gothic"/>
                <a:ea typeface="Century Gothic"/>
                <a:cs typeface="Century Gothic"/>
                <a:sym typeface="Century Gothic"/>
              </a:rPr>
              <a:t>_____</a:t>
            </a:r>
            <a:r>
              <a:rPr lang="en-GB" sz="2000" dirty="0" err="1">
                <a:solidFill>
                  <a:srgbClr val="000000"/>
                </a:solidFill>
                <a:latin typeface="Century Gothic"/>
                <a:ea typeface="Century Gothic"/>
                <a:cs typeface="Century Gothic"/>
                <a:sym typeface="Century Gothic"/>
              </a:rPr>
              <a:t>gutes</a:t>
            </a:r>
            <a:r>
              <a:rPr lang="en-GB" sz="2000" dirty="0">
                <a:solidFill>
                  <a:srgbClr val="000000"/>
                </a:solidFill>
                <a:latin typeface="Century Gothic"/>
                <a:ea typeface="Century Gothic"/>
                <a:cs typeface="Century Gothic"/>
                <a:sym typeface="Century Gothic"/>
              </a:rPr>
              <a:t> Essen </a:t>
            </a:r>
            <a:r>
              <a:rPr lang="en-GB" sz="2000" dirty="0" err="1">
                <a:solidFill>
                  <a:srgbClr val="000000"/>
                </a:solidFill>
                <a:latin typeface="Century Gothic"/>
                <a:ea typeface="Century Gothic"/>
                <a:cs typeface="Century Gothic"/>
                <a:sym typeface="Century Gothic"/>
              </a:rPr>
              <a:t>bei</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dir</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heute</a:t>
            </a:r>
            <a:r>
              <a:rPr lang="en-GB" sz="2000" dirty="0">
                <a:solidFill>
                  <a:srgbClr val="000000"/>
                </a:solidFill>
                <a:latin typeface="Century Gothic"/>
                <a:ea typeface="Century Gothic"/>
                <a:cs typeface="Century Gothic"/>
                <a:sym typeface="Century Gothic"/>
              </a:rPr>
              <a:t> abend?</a:t>
            </a:r>
            <a:endParaRPr sz="2000" dirty="0">
              <a:solidFill>
                <a:schemeClr val="lt1"/>
              </a:solidFill>
              <a:latin typeface="Century Gothic"/>
              <a:ea typeface="Century Gothic"/>
              <a:cs typeface="Century Gothic"/>
              <a:sym typeface="Century Gothic"/>
            </a:endParaRPr>
          </a:p>
        </p:txBody>
      </p:sp>
      <p:sp>
        <p:nvSpPr>
          <p:cNvPr id="279" name="Google Shape;279;p5"/>
          <p:cNvSpPr/>
          <p:nvPr/>
        </p:nvSpPr>
        <p:spPr>
          <a:xfrm>
            <a:off x="3089417" y="2084144"/>
            <a:ext cx="3006835" cy="1015341"/>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u="sng">
                <a:solidFill>
                  <a:schemeClr val="lt1"/>
                </a:solidFill>
                <a:latin typeface="Century Gothic"/>
                <a:ea typeface="Century Gothic"/>
                <a:cs typeface="Century Gothic"/>
                <a:sym typeface="Century Gothic"/>
              </a:rPr>
              <a:t>Schnitzel</a:t>
            </a:r>
            <a:r>
              <a:rPr lang="en-GB" sz="2000">
                <a:solidFill>
                  <a:schemeClr val="lt1"/>
                </a:solidFill>
                <a:latin typeface="Century Gothic"/>
                <a:ea typeface="Century Gothic"/>
                <a:cs typeface="Century Gothic"/>
                <a:sym typeface="Century Gothic"/>
              </a:rPr>
              <a:t>, aber ich esse lieber kein Fleisch! ☺</a:t>
            </a:r>
            <a:endParaRPr sz="2000">
              <a:solidFill>
                <a:schemeClr val="lt1"/>
              </a:solidFill>
              <a:latin typeface="Century Gothic"/>
              <a:ea typeface="Century Gothic"/>
              <a:cs typeface="Century Gothic"/>
              <a:sym typeface="Century Gothic"/>
            </a:endParaRPr>
          </a:p>
        </p:txBody>
      </p:sp>
      <p:sp>
        <p:nvSpPr>
          <p:cNvPr id="280" name="Google Shape;280;p5"/>
          <p:cNvSpPr/>
          <p:nvPr/>
        </p:nvSpPr>
        <p:spPr>
          <a:xfrm>
            <a:off x="3091097" y="3177500"/>
            <a:ext cx="3020878" cy="669676"/>
          </a:xfrm>
          <a:prstGeom prst="roundRect">
            <a:avLst>
              <a:gd name="adj" fmla="val 16667"/>
            </a:avLst>
          </a:prstGeom>
          <a:solidFill>
            <a:srgbClr val="FFFFF7"/>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Fleischessen</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ist</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ganz</a:t>
            </a:r>
            <a:r>
              <a:rPr lang="en-GB" sz="2000" dirty="0">
                <a:solidFill>
                  <a:srgbClr val="000000"/>
                </a:solidFill>
                <a:latin typeface="Century Gothic"/>
                <a:ea typeface="Century Gothic"/>
                <a:cs typeface="Century Gothic"/>
                <a:sym typeface="Century Gothic"/>
              </a:rPr>
              <a:t> normal, Mia!</a:t>
            </a:r>
            <a:endParaRPr sz="2000" dirty="0">
              <a:solidFill>
                <a:schemeClr val="lt1"/>
              </a:solidFill>
              <a:latin typeface="Century Gothic"/>
              <a:ea typeface="Century Gothic"/>
              <a:cs typeface="Century Gothic"/>
              <a:sym typeface="Century Gothic"/>
            </a:endParaRPr>
          </a:p>
        </p:txBody>
      </p:sp>
      <p:grpSp>
        <p:nvGrpSpPr>
          <p:cNvPr id="281" name="Google Shape;281;p5"/>
          <p:cNvGrpSpPr/>
          <p:nvPr/>
        </p:nvGrpSpPr>
        <p:grpSpPr>
          <a:xfrm>
            <a:off x="6132468" y="1486105"/>
            <a:ext cx="3044297" cy="4790506"/>
            <a:chOff x="493221" y="255506"/>
            <a:chExt cx="3701566" cy="6454569"/>
          </a:xfrm>
        </p:grpSpPr>
        <p:grpSp>
          <p:nvGrpSpPr>
            <p:cNvPr id="282" name="Google Shape;282;p5"/>
            <p:cNvGrpSpPr/>
            <p:nvPr/>
          </p:nvGrpSpPr>
          <p:grpSpPr>
            <a:xfrm>
              <a:off x="496779" y="255506"/>
              <a:ext cx="3698008" cy="5231402"/>
              <a:chOff x="496779" y="255506"/>
              <a:chExt cx="3446571" cy="5231402"/>
            </a:xfrm>
          </p:grpSpPr>
          <p:pic>
            <p:nvPicPr>
              <p:cNvPr id="283" name="Google Shape;283;p5"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284" name="Google Shape;284;p5"/>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85" name="Google Shape;285;p5"/>
            <p:cNvGrpSpPr/>
            <p:nvPr/>
          </p:nvGrpSpPr>
          <p:grpSpPr>
            <a:xfrm>
              <a:off x="493221" y="3475613"/>
              <a:ext cx="3698008" cy="3234462"/>
              <a:chOff x="4785282" y="2605300"/>
              <a:chExt cx="3698008" cy="3234462"/>
            </a:xfrm>
          </p:grpSpPr>
          <p:pic>
            <p:nvPicPr>
              <p:cNvPr id="286" name="Google Shape;286;p5"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287" name="Google Shape;287;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288" name="Google Shape;288;p5"/>
          <p:cNvSpPr/>
          <p:nvPr/>
        </p:nvSpPr>
        <p:spPr>
          <a:xfrm>
            <a:off x="3089212" y="3936862"/>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Mmm</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Siehst</a:t>
            </a:r>
            <a:r>
              <a:rPr lang="en-GB" sz="2000" dirty="0">
                <a:solidFill>
                  <a:srgbClr val="000000"/>
                </a:solidFill>
                <a:latin typeface="Century Gothic"/>
                <a:ea typeface="Century Gothic"/>
                <a:cs typeface="Century Gothic"/>
                <a:sym typeface="Century Gothic"/>
              </a:rPr>
              <a:t> du? </a:t>
            </a:r>
            <a:br>
              <a:rPr lang="en-GB" sz="2000" dirty="0">
                <a:solidFill>
                  <a:srgbClr val="000000"/>
                </a:solidFill>
                <a:latin typeface="Century Gothic"/>
                <a:ea typeface="Century Gothic"/>
                <a:cs typeface="Century Gothic"/>
                <a:sym typeface="Century Gothic"/>
              </a:rPr>
            </a:br>
            <a:r>
              <a:rPr lang="en-GB" sz="2000" b="1" dirty="0">
                <a:solidFill>
                  <a:srgbClr val="000000"/>
                </a:solidFill>
                <a:latin typeface="Century Gothic"/>
                <a:ea typeface="Century Gothic"/>
                <a:cs typeface="Century Gothic"/>
                <a:sym typeface="Century Gothic"/>
              </a:rPr>
              <a:t>______</a:t>
            </a:r>
            <a:r>
              <a:rPr lang="en-GB" sz="2000" u="sng" dirty="0">
                <a:solidFill>
                  <a:srgbClr val="000000"/>
                </a:solidFill>
                <a:latin typeface="Century Gothic"/>
                <a:ea typeface="Century Gothic"/>
                <a:cs typeface="Century Gothic"/>
                <a:sym typeface="Century Gothic"/>
              </a:rPr>
              <a:t>der Rhein</a:t>
            </a:r>
            <a:r>
              <a:rPr lang="en-GB" sz="2000" dirty="0">
                <a:solidFill>
                  <a:srgbClr val="000000"/>
                </a:solidFill>
                <a:latin typeface="Century Gothic"/>
                <a:ea typeface="Century Gothic"/>
                <a:cs typeface="Century Gothic"/>
                <a:sym typeface="Century Gothic"/>
              </a:rPr>
              <a:t>, der </a:t>
            </a:r>
            <a:r>
              <a:rPr lang="en-GB" sz="2000" dirty="0" err="1">
                <a:solidFill>
                  <a:srgbClr val="000000"/>
                </a:solidFill>
                <a:latin typeface="Century Gothic"/>
                <a:ea typeface="Century Gothic"/>
                <a:cs typeface="Century Gothic"/>
                <a:sym typeface="Century Gothic"/>
              </a:rPr>
              <a:t>große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Fluss</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weißt</a:t>
            </a:r>
            <a:r>
              <a:rPr lang="en-GB" sz="2000" dirty="0">
                <a:solidFill>
                  <a:srgbClr val="000000"/>
                </a:solidFill>
                <a:latin typeface="Century Gothic"/>
                <a:ea typeface="Century Gothic"/>
                <a:cs typeface="Century Gothic"/>
                <a:sym typeface="Century Gothic"/>
              </a:rPr>
              <a:t> du?</a:t>
            </a:r>
            <a:endParaRPr sz="2000" dirty="0">
              <a:solidFill>
                <a:schemeClr val="lt1"/>
              </a:solidFill>
              <a:latin typeface="Century Gothic"/>
              <a:ea typeface="Century Gothic"/>
              <a:cs typeface="Century Gothic"/>
              <a:sym typeface="Century Gothic"/>
            </a:endParaRPr>
          </a:p>
        </p:txBody>
      </p:sp>
      <p:sp>
        <p:nvSpPr>
          <p:cNvPr id="289" name="Google Shape;289;p5"/>
          <p:cNvSpPr/>
          <p:nvPr/>
        </p:nvSpPr>
        <p:spPr>
          <a:xfrm>
            <a:off x="3112868" y="4947282"/>
            <a:ext cx="3020878" cy="706314"/>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Ja</a:t>
            </a:r>
            <a:r>
              <a:rPr lang="en-GB" sz="2000" dirty="0">
                <a:solidFill>
                  <a:schemeClr val="lt1"/>
                </a:solidFill>
                <a:latin typeface="Century Gothic"/>
                <a:ea typeface="Century Gothic"/>
                <a:cs typeface="Century Gothic"/>
                <a:sym typeface="Century Gothic"/>
              </a:rPr>
              <a:t>. </a:t>
            </a:r>
            <a:r>
              <a:rPr lang="en-GB" sz="2000" b="1" dirty="0">
                <a:solidFill>
                  <a:schemeClr val="lt1"/>
                </a:solidFill>
                <a:latin typeface="Century Gothic"/>
                <a:ea typeface="Century Gothic"/>
                <a:cs typeface="Century Gothic"/>
                <a:sym typeface="Century Gothic"/>
              </a:rPr>
              <a:t>______</a:t>
            </a:r>
            <a:r>
              <a:rPr lang="en-GB" sz="2000" dirty="0" err="1">
                <a:solidFill>
                  <a:schemeClr val="lt1"/>
                </a:solidFill>
                <a:latin typeface="Century Gothic"/>
                <a:ea typeface="Century Gothic"/>
                <a:cs typeface="Century Gothic"/>
                <a:sym typeface="Century Gothic"/>
              </a:rPr>
              <a:t>auch</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viele</a:t>
            </a:r>
            <a:r>
              <a:rPr lang="en-GB" sz="2000" dirty="0">
                <a:solidFill>
                  <a:schemeClr val="lt1"/>
                </a:solidFill>
                <a:latin typeface="Century Gothic"/>
                <a:ea typeface="Century Gothic"/>
                <a:cs typeface="Century Gothic"/>
                <a:sym typeface="Century Gothic"/>
              </a:rPr>
              <a:t> Seen in Deutschland?</a:t>
            </a:r>
            <a:endParaRPr sz="2000" dirty="0">
              <a:solidFill>
                <a:schemeClr val="lt1"/>
              </a:solidFill>
              <a:latin typeface="Century Gothic"/>
              <a:ea typeface="Century Gothic"/>
              <a:cs typeface="Century Gothic"/>
              <a:sym typeface="Century Gothic"/>
            </a:endParaRPr>
          </a:p>
        </p:txBody>
      </p:sp>
      <p:sp>
        <p:nvSpPr>
          <p:cNvPr id="290" name="Google Shape;290;p5"/>
          <p:cNvSpPr/>
          <p:nvPr/>
        </p:nvSpPr>
        <p:spPr>
          <a:xfrm>
            <a:off x="6162679" y="2093270"/>
            <a:ext cx="2973968" cy="11321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err="1">
                <a:solidFill>
                  <a:srgbClr val="000000"/>
                </a:solidFill>
                <a:latin typeface="Century Gothic"/>
                <a:ea typeface="Century Gothic"/>
                <a:cs typeface="Century Gothic"/>
                <a:sym typeface="Century Gothic"/>
              </a:rPr>
              <a:t>Ja</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sicher</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kennst</a:t>
            </a:r>
            <a:r>
              <a:rPr lang="en-GB" sz="2000" dirty="0">
                <a:solidFill>
                  <a:srgbClr val="000000"/>
                </a:solidFill>
                <a:latin typeface="Century Gothic"/>
                <a:ea typeface="Century Gothic"/>
                <a:cs typeface="Century Gothic"/>
                <a:sym typeface="Century Gothic"/>
              </a:rPr>
              <a:t> du </a:t>
            </a:r>
            <a:r>
              <a:rPr lang="en-GB" sz="2000" u="sng" dirty="0">
                <a:solidFill>
                  <a:srgbClr val="000000"/>
                </a:solidFill>
                <a:latin typeface="Century Gothic"/>
                <a:ea typeface="Century Gothic"/>
                <a:cs typeface="Century Gothic"/>
                <a:sym typeface="Century Gothic"/>
              </a:rPr>
              <a:t>den Bodensee</a:t>
            </a:r>
            <a:r>
              <a:rPr lang="en-GB" sz="2000" dirty="0">
                <a:solidFill>
                  <a:srgbClr val="000000"/>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b="1" dirty="0">
                <a:solidFill>
                  <a:srgbClr val="000000"/>
                </a:solidFill>
                <a:latin typeface="Century Gothic"/>
                <a:ea typeface="Century Gothic"/>
                <a:cs typeface="Century Gothic"/>
                <a:sym typeface="Century Gothic"/>
              </a:rPr>
              <a:t>________</a:t>
            </a:r>
            <a:r>
              <a:rPr lang="en-GB" sz="2000" dirty="0" err="1">
                <a:solidFill>
                  <a:srgbClr val="000000"/>
                </a:solidFill>
                <a:latin typeface="Century Gothic"/>
                <a:ea typeface="Century Gothic"/>
                <a:cs typeface="Century Gothic"/>
                <a:sym typeface="Century Gothic"/>
              </a:rPr>
              <a:t>viele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schöne</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Orte</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291" name="Google Shape;291;p5"/>
          <p:cNvGrpSpPr/>
          <p:nvPr/>
        </p:nvGrpSpPr>
        <p:grpSpPr>
          <a:xfrm>
            <a:off x="9193054" y="1498535"/>
            <a:ext cx="3044297" cy="4790506"/>
            <a:chOff x="493221" y="255506"/>
            <a:chExt cx="3701566" cy="6454569"/>
          </a:xfrm>
        </p:grpSpPr>
        <p:grpSp>
          <p:nvGrpSpPr>
            <p:cNvPr id="292" name="Google Shape;292;p5"/>
            <p:cNvGrpSpPr/>
            <p:nvPr/>
          </p:nvGrpSpPr>
          <p:grpSpPr>
            <a:xfrm>
              <a:off x="496779" y="255506"/>
              <a:ext cx="3698008" cy="5231402"/>
              <a:chOff x="496779" y="255506"/>
              <a:chExt cx="3446571" cy="5231402"/>
            </a:xfrm>
          </p:grpSpPr>
          <p:pic>
            <p:nvPicPr>
              <p:cNvPr id="293" name="Google Shape;293;p5" descr="Gráficos vectoriales gratis de Whatsapp"/>
              <p:cNvPicPr preferRelativeResize="0"/>
              <p:nvPr/>
            </p:nvPicPr>
            <p:blipFill rotWithShape="1">
              <a:blip r:embed="rId5">
                <a:alphaModFix/>
              </a:blip>
              <a:srcRect/>
              <a:stretch/>
            </p:blipFill>
            <p:spPr>
              <a:xfrm>
                <a:off x="496779" y="255506"/>
                <a:ext cx="3446571" cy="5231402"/>
              </a:xfrm>
              <a:prstGeom prst="rect">
                <a:avLst/>
              </a:prstGeom>
              <a:noFill/>
              <a:ln>
                <a:noFill/>
              </a:ln>
            </p:spPr>
          </p:pic>
          <p:sp>
            <p:nvSpPr>
              <p:cNvPr id="294" name="Google Shape;294;p5"/>
              <p:cNvSpPr/>
              <p:nvPr/>
            </p:nvSpPr>
            <p:spPr>
              <a:xfrm>
                <a:off x="520002" y="1027906"/>
                <a:ext cx="3423348" cy="364009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nvGrpSpPr>
            <p:cNvPr id="295" name="Google Shape;295;p5"/>
            <p:cNvGrpSpPr/>
            <p:nvPr/>
          </p:nvGrpSpPr>
          <p:grpSpPr>
            <a:xfrm>
              <a:off x="493221" y="3475613"/>
              <a:ext cx="3698008" cy="3234462"/>
              <a:chOff x="4785282" y="2605300"/>
              <a:chExt cx="3698008" cy="3234462"/>
            </a:xfrm>
          </p:grpSpPr>
          <p:pic>
            <p:nvPicPr>
              <p:cNvPr id="296" name="Google Shape;296;p5" descr="Gráficos vectoriales gratis de Whatsapp"/>
              <p:cNvPicPr preferRelativeResize="0"/>
              <p:nvPr/>
            </p:nvPicPr>
            <p:blipFill rotWithShape="1">
              <a:blip r:embed="rId5">
                <a:alphaModFix/>
              </a:blip>
              <a:srcRect t="38493"/>
              <a:stretch/>
            </p:blipFill>
            <p:spPr>
              <a:xfrm>
                <a:off x="4785282" y="2622048"/>
                <a:ext cx="3698008" cy="3217714"/>
              </a:xfrm>
              <a:prstGeom prst="rect">
                <a:avLst/>
              </a:prstGeom>
              <a:noFill/>
              <a:ln>
                <a:noFill/>
              </a:ln>
            </p:spPr>
          </p:pic>
          <p:sp>
            <p:nvSpPr>
              <p:cNvPr id="297" name="Google Shape;297;p5"/>
              <p:cNvSpPr/>
              <p:nvPr/>
            </p:nvSpPr>
            <p:spPr>
              <a:xfrm>
                <a:off x="4810199" y="2605300"/>
                <a:ext cx="3673091" cy="2415552"/>
              </a:xfrm>
              <a:prstGeom prst="rect">
                <a:avLst/>
              </a:prstGeom>
              <a:solidFill>
                <a:srgbClr val="F2F2F2"/>
              </a:solidFill>
              <a:ln w="12700" cap="flat" cmpd="sng">
                <a:solidFill>
                  <a:srgbClr val="F2F2F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grpSp>
      <p:sp>
        <p:nvSpPr>
          <p:cNvPr id="298" name="Google Shape;298;p5"/>
          <p:cNvSpPr/>
          <p:nvPr/>
        </p:nvSpPr>
        <p:spPr>
          <a:xfrm>
            <a:off x="9202762" y="3041532"/>
            <a:ext cx="2997074" cy="999806"/>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rgbClr val="2D2D2D"/>
                </a:solidFill>
                <a:latin typeface="Century Gothic"/>
                <a:ea typeface="Century Gothic"/>
                <a:cs typeface="Century Gothic"/>
                <a:sym typeface="Century Gothic"/>
              </a:rPr>
              <a:t>Danke.  Deine Fotos sind auch toll.</a:t>
            </a:r>
            <a:br>
              <a:rPr lang="en-GB" sz="2000">
                <a:solidFill>
                  <a:srgbClr val="000000"/>
                </a:solidFill>
                <a:latin typeface="Century Gothic"/>
                <a:ea typeface="Century Gothic"/>
                <a:cs typeface="Century Gothic"/>
                <a:sym typeface="Century Gothic"/>
              </a:rPr>
            </a:br>
            <a:r>
              <a:rPr lang="en-GB" sz="2000">
                <a:solidFill>
                  <a:srgbClr val="000000"/>
                </a:solidFill>
                <a:latin typeface="Century Gothic"/>
                <a:ea typeface="Century Gothic"/>
                <a:cs typeface="Century Gothic"/>
                <a:sym typeface="Century Gothic"/>
              </a:rPr>
              <a:t>Geht’s dir gut?</a:t>
            </a:r>
            <a:endParaRPr sz="2000">
              <a:solidFill>
                <a:schemeClr val="lt1"/>
              </a:solidFill>
              <a:latin typeface="Century Gothic"/>
              <a:ea typeface="Century Gothic"/>
              <a:cs typeface="Century Gothic"/>
              <a:sym typeface="Century Gothic"/>
            </a:endParaRPr>
          </a:p>
        </p:txBody>
      </p:sp>
      <p:sp>
        <p:nvSpPr>
          <p:cNvPr id="299" name="Google Shape;299;p5"/>
          <p:cNvSpPr/>
          <p:nvPr/>
        </p:nvSpPr>
        <p:spPr>
          <a:xfrm>
            <a:off x="9240749" y="4084693"/>
            <a:ext cx="2975832" cy="1226115"/>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chemeClr val="lt1"/>
                </a:solidFill>
                <a:latin typeface="Century Gothic"/>
                <a:ea typeface="Century Gothic"/>
                <a:cs typeface="Century Gothic"/>
                <a:sym typeface="Century Gothic"/>
              </a:rPr>
              <a:t>Ich bin </a:t>
            </a:r>
            <a:r>
              <a:rPr lang="en-GB" sz="2000" dirty="0" err="1">
                <a:solidFill>
                  <a:schemeClr val="lt1"/>
                </a:solidFill>
                <a:latin typeface="Century Gothic"/>
                <a:ea typeface="Century Gothic"/>
                <a:cs typeface="Century Gothic"/>
                <a:sym typeface="Century Gothic"/>
              </a:rPr>
              <a:t>müde</a:t>
            </a:r>
            <a:r>
              <a:rPr lang="en-GB" sz="2000" dirty="0">
                <a:solidFill>
                  <a:schemeClr val="lt1"/>
                </a:solidFill>
                <a:latin typeface="Century Gothic"/>
                <a:ea typeface="Century Gothic"/>
                <a:cs typeface="Century Gothic"/>
                <a:sym typeface="Century Gothic"/>
              </a:rPr>
              <a:t>. Aber </a:t>
            </a:r>
            <a:r>
              <a:rPr lang="en-GB" sz="2000" b="1" dirty="0">
                <a:solidFill>
                  <a:schemeClr val="lt1"/>
                </a:solidFill>
                <a:latin typeface="Century Gothic"/>
                <a:ea typeface="Century Gothic"/>
                <a:cs typeface="Century Gothic"/>
                <a:sym typeface="Century Gothic"/>
              </a:rPr>
              <a:t>________</a:t>
            </a:r>
            <a:r>
              <a:rPr lang="en-GB" sz="2000" dirty="0" err="1">
                <a:solidFill>
                  <a:schemeClr val="lt1"/>
                </a:solidFill>
                <a:latin typeface="Century Gothic"/>
                <a:ea typeface="Century Gothic"/>
                <a:cs typeface="Century Gothic"/>
                <a:sym typeface="Century Gothic"/>
              </a:rPr>
              <a:t>nur</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einen</a:t>
            </a:r>
            <a:r>
              <a:rPr lang="en-GB" sz="2000" dirty="0">
                <a:solidFill>
                  <a:schemeClr val="lt1"/>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dirty="0">
                <a:solidFill>
                  <a:schemeClr val="lt1"/>
                </a:solidFill>
                <a:latin typeface="Century Gothic"/>
                <a:ea typeface="Century Gothic"/>
                <a:cs typeface="Century Gothic"/>
                <a:sym typeface="Century Gothic"/>
              </a:rPr>
              <a:t>Tag bis </a:t>
            </a:r>
            <a:r>
              <a:rPr lang="en-GB" sz="2000" dirty="0" err="1">
                <a:solidFill>
                  <a:schemeClr val="lt1"/>
                </a:solidFill>
                <a:latin typeface="Century Gothic"/>
                <a:ea typeface="Century Gothic"/>
                <a:cs typeface="Century Gothic"/>
                <a:sym typeface="Century Gothic"/>
              </a:rPr>
              <a:t>zum</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Wochenende</a:t>
            </a:r>
            <a:r>
              <a:rPr lang="en-GB" sz="2000" dirty="0">
                <a:solidFill>
                  <a:schemeClr val="lt1"/>
                </a:solidFill>
                <a:latin typeface="Century Gothic"/>
                <a:ea typeface="Century Gothic"/>
                <a:cs typeface="Century Gothic"/>
                <a:sym typeface="Century Gothic"/>
              </a:rPr>
              <a:t> ☺</a:t>
            </a:r>
            <a:endParaRPr sz="2000" dirty="0">
              <a:solidFill>
                <a:schemeClr val="lt1"/>
              </a:solidFill>
              <a:latin typeface="Century Gothic"/>
              <a:ea typeface="Century Gothic"/>
              <a:cs typeface="Century Gothic"/>
              <a:sym typeface="Century Gothic"/>
            </a:endParaRPr>
          </a:p>
        </p:txBody>
      </p:sp>
      <p:sp>
        <p:nvSpPr>
          <p:cNvPr id="300" name="Google Shape;300;p5"/>
          <p:cNvSpPr/>
          <p:nvPr/>
        </p:nvSpPr>
        <p:spPr>
          <a:xfrm>
            <a:off x="9213547" y="5379699"/>
            <a:ext cx="3020878" cy="6180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rgbClr val="000000"/>
                </a:solidFill>
                <a:latin typeface="Century Gothic"/>
                <a:ea typeface="Century Gothic"/>
                <a:cs typeface="Century Gothic"/>
                <a:sym typeface="Century Gothic"/>
              </a:rPr>
              <a:t>Ach, </a:t>
            </a:r>
            <a:r>
              <a:rPr lang="en-GB" sz="2000" b="1" dirty="0">
                <a:solidFill>
                  <a:srgbClr val="000000"/>
                </a:solidFill>
                <a:latin typeface="Century Gothic"/>
                <a:ea typeface="Century Gothic"/>
                <a:cs typeface="Century Gothic"/>
                <a:sym typeface="Century Gothic"/>
              </a:rPr>
              <a:t>______</a:t>
            </a:r>
            <a:r>
              <a:rPr lang="en-GB" sz="2000" dirty="0">
                <a:solidFill>
                  <a:srgbClr val="000000"/>
                </a:solidFill>
                <a:latin typeface="Century Gothic"/>
                <a:ea typeface="Century Gothic"/>
                <a:cs typeface="Century Gothic"/>
                <a:sym typeface="Century Gothic"/>
              </a:rPr>
              <a:t>der Hund! Ich muss </a:t>
            </a:r>
            <a:r>
              <a:rPr lang="en-GB" sz="2000" dirty="0" err="1">
                <a:solidFill>
                  <a:srgbClr val="000000"/>
                </a:solidFill>
                <a:latin typeface="Century Gothic"/>
                <a:ea typeface="Century Gothic"/>
                <a:cs typeface="Century Gothic"/>
                <a:sym typeface="Century Gothic"/>
              </a:rPr>
              <a:t>weg</a:t>
            </a:r>
            <a:r>
              <a:rPr lang="en-GB" sz="2000" dirty="0">
                <a:solidFill>
                  <a:srgbClr val="000000"/>
                </a:solidFill>
                <a:latin typeface="Century Gothic"/>
                <a:ea typeface="Century Gothic"/>
                <a:cs typeface="Century Gothic"/>
                <a:sym typeface="Century Gothic"/>
              </a:rPr>
              <a:t>. </a:t>
            </a:r>
            <a:r>
              <a:rPr lang="en-GB" sz="2000" dirty="0" err="1">
                <a:solidFill>
                  <a:srgbClr val="000000"/>
                </a:solidFill>
                <a:latin typeface="Century Gothic"/>
                <a:ea typeface="Century Gothic"/>
                <a:cs typeface="Century Gothic"/>
                <a:sym typeface="Century Gothic"/>
              </a:rPr>
              <a:t>Tschüss</a:t>
            </a:r>
            <a:r>
              <a:rPr lang="en-GB" sz="2000" dirty="0">
                <a:solidFill>
                  <a:srgbClr val="000000"/>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301" name="Google Shape;301;p5"/>
          <p:cNvGrpSpPr/>
          <p:nvPr/>
        </p:nvGrpSpPr>
        <p:grpSpPr>
          <a:xfrm>
            <a:off x="2660740" y="2138117"/>
            <a:ext cx="353028" cy="334926"/>
            <a:chOff x="-657569" y="2518042"/>
            <a:chExt cx="353028" cy="334926"/>
          </a:xfrm>
        </p:grpSpPr>
        <p:sp>
          <p:nvSpPr>
            <p:cNvPr id="302" name="Google Shape;302;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03" name="Google Shape;303;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04" name="Google Shape;304;p5"/>
          <p:cNvGrpSpPr/>
          <p:nvPr/>
        </p:nvGrpSpPr>
        <p:grpSpPr>
          <a:xfrm>
            <a:off x="2681233" y="3229503"/>
            <a:ext cx="357421" cy="330628"/>
            <a:chOff x="-677996" y="3286857"/>
            <a:chExt cx="357421" cy="330628"/>
          </a:xfrm>
        </p:grpSpPr>
        <p:sp>
          <p:nvSpPr>
            <p:cNvPr id="305" name="Google Shape;305;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06" name="Google Shape;306;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07" name="Google Shape;307;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08" name="Google Shape;308;p5"/>
          <p:cNvGrpSpPr/>
          <p:nvPr/>
        </p:nvGrpSpPr>
        <p:grpSpPr>
          <a:xfrm>
            <a:off x="2697687" y="4398119"/>
            <a:ext cx="353028" cy="334926"/>
            <a:chOff x="-657569" y="2518042"/>
            <a:chExt cx="353028" cy="334926"/>
          </a:xfrm>
        </p:grpSpPr>
        <p:sp>
          <p:nvSpPr>
            <p:cNvPr id="309" name="Google Shape;309;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0" name="Google Shape;310;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11" name="Google Shape;311;p5"/>
          <p:cNvGrpSpPr/>
          <p:nvPr/>
        </p:nvGrpSpPr>
        <p:grpSpPr>
          <a:xfrm>
            <a:off x="2631741" y="4982286"/>
            <a:ext cx="357421" cy="330628"/>
            <a:chOff x="-677996" y="3286857"/>
            <a:chExt cx="357421" cy="330628"/>
          </a:xfrm>
        </p:grpSpPr>
        <p:sp>
          <p:nvSpPr>
            <p:cNvPr id="312" name="Google Shape;312;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3" name="Google Shape;313;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14" name="Google Shape;314;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15" name="Google Shape;315;p5"/>
          <p:cNvGrpSpPr/>
          <p:nvPr/>
        </p:nvGrpSpPr>
        <p:grpSpPr>
          <a:xfrm>
            <a:off x="5707166" y="2107441"/>
            <a:ext cx="353028" cy="334926"/>
            <a:chOff x="-657569" y="2518042"/>
            <a:chExt cx="353028" cy="334926"/>
          </a:xfrm>
        </p:grpSpPr>
        <p:sp>
          <p:nvSpPr>
            <p:cNvPr id="316" name="Google Shape;316;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17" name="Google Shape;317;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18" name="Google Shape;318;p5"/>
          <p:cNvGrpSpPr/>
          <p:nvPr/>
        </p:nvGrpSpPr>
        <p:grpSpPr>
          <a:xfrm>
            <a:off x="5713516" y="3220006"/>
            <a:ext cx="357421" cy="330628"/>
            <a:chOff x="-677996" y="3286857"/>
            <a:chExt cx="357421" cy="330628"/>
          </a:xfrm>
        </p:grpSpPr>
        <p:sp>
          <p:nvSpPr>
            <p:cNvPr id="319" name="Google Shape;319;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0" name="Google Shape;320;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21" name="Google Shape;321;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22" name="Google Shape;322;p5"/>
          <p:cNvGrpSpPr/>
          <p:nvPr/>
        </p:nvGrpSpPr>
        <p:grpSpPr>
          <a:xfrm>
            <a:off x="5709859" y="3971509"/>
            <a:ext cx="353028" cy="334926"/>
            <a:chOff x="-657569" y="2518042"/>
            <a:chExt cx="353028" cy="334926"/>
          </a:xfrm>
        </p:grpSpPr>
        <p:sp>
          <p:nvSpPr>
            <p:cNvPr id="323" name="Google Shape;323;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4" name="Google Shape;324;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25" name="Google Shape;325;p5"/>
          <p:cNvGrpSpPr/>
          <p:nvPr/>
        </p:nvGrpSpPr>
        <p:grpSpPr>
          <a:xfrm>
            <a:off x="8729146" y="2128241"/>
            <a:ext cx="353028" cy="334926"/>
            <a:chOff x="-657569" y="2518042"/>
            <a:chExt cx="353028" cy="334926"/>
          </a:xfrm>
        </p:grpSpPr>
        <p:sp>
          <p:nvSpPr>
            <p:cNvPr id="326" name="Google Shape;326;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7" name="Google Shape;327;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28" name="Google Shape;328;p5"/>
          <p:cNvSpPr/>
          <p:nvPr/>
        </p:nvSpPr>
        <p:spPr>
          <a:xfrm>
            <a:off x="6170712" y="3298938"/>
            <a:ext cx="3041372" cy="2429799"/>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dirty="0">
                <a:solidFill>
                  <a:schemeClr val="lt1"/>
                </a:solidFill>
                <a:latin typeface="Century Gothic"/>
                <a:ea typeface="Century Gothic"/>
                <a:cs typeface="Century Gothic"/>
                <a:sym typeface="Century Gothic"/>
              </a:rPr>
              <a:t>Ich mag </a:t>
            </a:r>
            <a:r>
              <a:rPr lang="en-GB" sz="2000" dirty="0" err="1">
                <a:solidFill>
                  <a:schemeClr val="lt1"/>
                </a:solidFill>
                <a:latin typeface="Century Gothic"/>
                <a:ea typeface="Century Gothic"/>
                <a:cs typeface="Century Gothic"/>
                <a:sym typeface="Century Gothic"/>
              </a:rPr>
              <a:t>lieber</a:t>
            </a:r>
            <a:r>
              <a:rPr lang="en-GB" sz="2000" dirty="0">
                <a:solidFill>
                  <a:schemeClr val="lt1"/>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deine</a:t>
            </a:r>
            <a:r>
              <a:rPr lang="en-GB" sz="2000" dirty="0">
                <a:solidFill>
                  <a:schemeClr val="lt1"/>
                </a:solidFill>
                <a:latin typeface="Century Gothic"/>
                <a:ea typeface="Century Gothic"/>
                <a:cs typeface="Century Gothic"/>
                <a:sym typeface="Century Gothic"/>
              </a:rPr>
              <a:t> </a:t>
            </a:r>
            <a:r>
              <a:rPr lang="en-GB" sz="2000" dirty="0" err="1">
                <a:solidFill>
                  <a:schemeClr val="lt1"/>
                </a:solidFill>
                <a:latin typeface="Century Gothic"/>
                <a:ea typeface="Century Gothic"/>
                <a:cs typeface="Century Gothic"/>
                <a:sym typeface="Century Gothic"/>
              </a:rPr>
              <a:t>Gebäudefotos</a:t>
            </a:r>
            <a:r>
              <a:rPr lang="en-GB" sz="2000" dirty="0">
                <a:solidFill>
                  <a:schemeClr val="lt1"/>
                </a:solidFill>
                <a:latin typeface="Century Gothic"/>
                <a:ea typeface="Century Gothic"/>
                <a:cs typeface="Century Gothic"/>
                <a:sym typeface="Century Gothic"/>
              </a:rPr>
              <a:t>. Und das </a:t>
            </a:r>
            <a:r>
              <a:rPr lang="en-GB" sz="2000" dirty="0" err="1">
                <a:solidFill>
                  <a:schemeClr val="lt1"/>
                </a:solidFill>
                <a:latin typeface="Century Gothic"/>
                <a:ea typeface="Century Gothic"/>
                <a:cs typeface="Century Gothic"/>
                <a:sym typeface="Century Gothic"/>
              </a:rPr>
              <a:t>Foto</a:t>
            </a:r>
            <a:r>
              <a:rPr lang="en-GB" sz="2000" dirty="0">
                <a:solidFill>
                  <a:schemeClr val="lt1"/>
                </a:solidFill>
                <a:latin typeface="Century Gothic"/>
                <a:ea typeface="Century Gothic"/>
                <a:cs typeface="Century Gothic"/>
                <a:sym typeface="Century Gothic"/>
              </a:rPr>
              <a:t> von </a:t>
            </a:r>
            <a:endParaRPr dirty="0"/>
          </a:p>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Mieze</a:t>
            </a:r>
            <a:r>
              <a:rPr lang="en-GB" sz="2000" dirty="0">
                <a:solidFill>
                  <a:schemeClr val="lt1"/>
                </a:solidFill>
                <a:latin typeface="Century Gothic"/>
                <a:ea typeface="Century Gothic"/>
                <a:cs typeface="Century Gothic"/>
                <a:sym typeface="Century Gothic"/>
              </a:rPr>
              <a:t> – hast du </a:t>
            </a:r>
            <a:endParaRPr dirty="0"/>
          </a:p>
          <a:p>
            <a:pPr marL="0" marR="0" lvl="0" indent="0" algn="l" rtl="0">
              <a:spcBef>
                <a:spcPts val="0"/>
              </a:spcBef>
              <a:spcAft>
                <a:spcPts val="0"/>
              </a:spcAft>
              <a:buNone/>
            </a:pPr>
            <a:r>
              <a:rPr lang="en-GB" sz="2000" dirty="0" err="1">
                <a:solidFill>
                  <a:schemeClr val="lt1"/>
                </a:solidFill>
                <a:latin typeface="Century Gothic"/>
                <a:ea typeface="Century Gothic"/>
                <a:cs typeface="Century Gothic"/>
                <a:sym typeface="Century Gothic"/>
              </a:rPr>
              <a:t>sie</a:t>
            </a:r>
            <a:r>
              <a:rPr lang="en-GB" sz="2000" dirty="0">
                <a:solidFill>
                  <a:schemeClr val="lt1"/>
                </a:solidFill>
                <a:latin typeface="Century Gothic"/>
                <a:ea typeface="Century Gothic"/>
                <a:cs typeface="Century Gothic"/>
                <a:sym typeface="Century Gothic"/>
              </a:rPr>
              <a:t> auf </a:t>
            </a:r>
            <a:r>
              <a:rPr lang="en-GB" sz="2000" dirty="0" err="1">
                <a:solidFill>
                  <a:schemeClr val="lt1"/>
                </a:solidFill>
                <a:latin typeface="Century Gothic"/>
                <a:ea typeface="Century Gothic"/>
                <a:cs typeface="Century Gothic"/>
                <a:sym typeface="Century Gothic"/>
              </a:rPr>
              <a:t>diesen</a:t>
            </a:r>
            <a:r>
              <a:rPr lang="en-GB" sz="2000" dirty="0">
                <a:solidFill>
                  <a:schemeClr val="lt1"/>
                </a:solidFill>
                <a:latin typeface="Century Gothic"/>
                <a:ea typeface="Century Gothic"/>
                <a:cs typeface="Century Gothic"/>
                <a:sym typeface="Century Gothic"/>
              </a:rPr>
              <a:t> </a:t>
            </a:r>
            <a:endParaRPr dirty="0"/>
          </a:p>
          <a:p>
            <a:pPr marL="0" marR="0" lvl="0" indent="0" algn="l" rtl="0">
              <a:spcBef>
                <a:spcPts val="0"/>
              </a:spcBef>
              <a:spcAft>
                <a:spcPts val="0"/>
              </a:spcAft>
              <a:buNone/>
            </a:pPr>
            <a:r>
              <a:rPr lang="en-GB" sz="2000" dirty="0">
                <a:solidFill>
                  <a:schemeClr val="lt1"/>
                </a:solidFill>
                <a:latin typeface="Century Gothic"/>
                <a:ea typeface="Century Gothic"/>
                <a:cs typeface="Century Gothic"/>
                <a:sym typeface="Century Gothic"/>
              </a:rPr>
              <a:t>Tisch </a:t>
            </a:r>
            <a:r>
              <a:rPr lang="en-GB" sz="2000" u="sng" dirty="0" err="1">
                <a:solidFill>
                  <a:schemeClr val="lt1"/>
                </a:solidFill>
                <a:latin typeface="Century Gothic"/>
                <a:ea typeface="Century Gothic"/>
                <a:cs typeface="Century Gothic"/>
                <a:sym typeface="Century Gothic"/>
              </a:rPr>
              <a:t>gesetzt</a:t>
            </a:r>
            <a:r>
              <a:rPr lang="en-GB" sz="2000" dirty="0">
                <a:solidFill>
                  <a:schemeClr val="lt1"/>
                </a:solidFill>
                <a:latin typeface="Century Gothic"/>
                <a:ea typeface="Century Gothic"/>
                <a:cs typeface="Century Gothic"/>
                <a:sym typeface="Century Gothic"/>
              </a:rPr>
              <a:t>?</a:t>
            </a:r>
            <a:endParaRPr sz="2000" dirty="0">
              <a:solidFill>
                <a:schemeClr val="lt1"/>
              </a:solidFill>
              <a:latin typeface="Century Gothic"/>
              <a:ea typeface="Century Gothic"/>
              <a:cs typeface="Century Gothic"/>
              <a:sym typeface="Century Gothic"/>
            </a:endParaRPr>
          </a:p>
        </p:txBody>
      </p:sp>
      <p:grpSp>
        <p:nvGrpSpPr>
          <p:cNvPr id="329" name="Google Shape;329;p5"/>
          <p:cNvGrpSpPr/>
          <p:nvPr/>
        </p:nvGrpSpPr>
        <p:grpSpPr>
          <a:xfrm>
            <a:off x="8747644" y="3400201"/>
            <a:ext cx="357421" cy="330628"/>
            <a:chOff x="-677996" y="3286857"/>
            <a:chExt cx="357421" cy="330628"/>
          </a:xfrm>
        </p:grpSpPr>
        <p:sp>
          <p:nvSpPr>
            <p:cNvPr id="330" name="Google Shape;330;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31" name="Google Shape;331;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32" name="Google Shape;332;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33" name="Google Shape;333;p5"/>
          <p:cNvGrpSpPr/>
          <p:nvPr/>
        </p:nvGrpSpPr>
        <p:grpSpPr>
          <a:xfrm rot="598953">
            <a:off x="8285165" y="4576469"/>
            <a:ext cx="757520" cy="893842"/>
            <a:chOff x="12709986" y="5097684"/>
            <a:chExt cx="757520" cy="893842"/>
          </a:xfrm>
        </p:grpSpPr>
        <p:sp>
          <p:nvSpPr>
            <p:cNvPr id="334" name="Google Shape;334;p5"/>
            <p:cNvSpPr/>
            <p:nvPr/>
          </p:nvSpPr>
          <p:spPr>
            <a:xfrm>
              <a:off x="12709986" y="5097684"/>
              <a:ext cx="757520" cy="893842"/>
            </a:xfrm>
            <a:prstGeom prst="rect">
              <a:avLst/>
            </a:prstGeom>
            <a:solidFill>
              <a:srgbClr val="D8D8D8"/>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335" name="Google Shape;335;p5"/>
            <p:cNvSpPr/>
            <p:nvPr/>
          </p:nvSpPr>
          <p:spPr>
            <a:xfrm>
              <a:off x="12771356" y="5173884"/>
              <a:ext cx="659757" cy="741442"/>
            </a:xfrm>
            <a:prstGeom prst="rect">
              <a:avLst/>
            </a:prstGeom>
            <a:solidFill>
              <a:schemeClr val="lt2"/>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336" name="Google Shape;336;p5"/>
            <p:cNvGrpSpPr/>
            <p:nvPr/>
          </p:nvGrpSpPr>
          <p:grpSpPr>
            <a:xfrm>
              <a:off x="12836324" y="5267194"/>
              <a:ext cx="529822" cy="648132"/>
              <a:chOff x="12467370" y="4714766"/>
              <a:chExt cx="898776" cy="1200560"/>
            </a:xfrm>
          </p:grpSpPr>
          <p:pic>
            <p:nvPicPr>
              <p:cNvPr id="337" name="Google Shape;337;p5" descr="A picture containing table, desk&#10;&#10;Description automatically generated"/>
              <p:cNvPicPr preferRelativeResize="0"/>
              <p:nvPr/>
            </p:nvPicPr>
            <p:blipFill rotWithShape="1">
              <a:blip r:embed="rId9">
                <a:alphaModFix/>
              </a:blip>
              <a:srcRect/>
              <a:stretch/>
            </p:blipFill>
            <p:spPr>
              <a:xfrm>
                <a:off x="12467370" y="5135638"/>
                <a:ext cx="898776" cy="779688"/>
              </a:xfrm>
              <a:prstGeom prst="rect">
                <a:avLst/>
              </a:prstGeom>
              <a:noFill/>
              <a:ln>
                <a:noFill/>
              </a:ln>
            </p:spPr>
          </p:pic>
          <p:pic>
            <p:nvPicPr>
              <p:cNvPr id="338" name="Google Shape;338;p5" descr="A picture containing text&#10;&#10;Description automatically generated"/>
              <p:cNvPicPr preferRelativeResize="0"/>
              <p:nvPr/>
            </p:nvPicPr>
            <p:blipFill rotWithShape="1">
              <a:blip r:embed="rId10">
                <a:alphaModFix/>
              </a:blip>
              <a:srcRect/>
              <a:stretch/>
            </p:blipFill>
            <p:spPr>
              <a:xfrm>
                <a:off x="12630729" y="4714766"/>
                <a:ext cx="529686" cy="614577"/>
              </a:xfrm>
              <a:prstGeom prst="rect">
                <a:avLst/>
              </a:prstGeom>
              <a:noFill/>
              <a:ln>
                <a:noFill/>
              </a:ln>
            </p:spPr>
          </p:pic>
        </p:grpSp>
      </p:grpSp>
      <p:sp>
        <p:nvSpPr>
          <p:cNvPr id="339" name="Google Shape;339;p5"/>
          <p:cNvSpPr/>
          <p:nvPr/>
        </p:nvSpPr>
        <p:spPr>
          <a:xfrm>
            <a:off x="9202762" y="2122842"/>
            <a:ext cx="2975832" cy="870230"/>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GB" sz="2000">
                <a:solidFill>
                  <a:schemeClr val="lt1"/>
                </a:solidFill>
                <a:latin typeface="Century Gothic"/>
                <a:ea typeface="Century Gothic"/>
                <a:cs typeface="Century Gothic"/>
                <a:sym typeface="Century Gothic"/>
              </a:rPr>
              <a:t>Du machst Fotos immer auf deiner </a:t>
            </a:r>
            <a:r>
              <a:rPr lang="en-GB" sz="2000" u="sng">
                <a:solidFill>
                  <a:schemeClr val="dk1"/>
                </a:solidFill>
                <a:latin typeface="Century Gothic"/>
                <a:ea typeface="Century Gothic"/>
                <a:cs typeface="Century Gothic"/>
                <a:sym typeface="Century Gothic"/>
              </a:rPr>
              <a:t>Weise</a:t>
            </a:r>
            <a:r>
              <a:rPr lang="en-GB" sz="2000">
                <a:solidFill>
                  <a:schemeClr val="dk1"/>
                </a:solidFill>
                <a:latin typeface="Century Gothic"/>
                <a:ea typeface="Century Gothic"/>
                <a:cs typeface="Century Gothic"/>
                <a:sym typeface="Century Gothic"/>
              </a:rPr>
              <a:t>. </a:t>
            </a:r>
            <a:r>
              <a:rPr lang="en-GB" sz="2000">
                <a:solidFill>
                  <a:schemeClr val="lt1"/>
                </a:solidFill>
                <a:latin typeface="Century Gothic"/>
                <a:ea typeface="Century Gothic"/>
                <a:cs typeface="Century Gothic"/>
                <a:sym typeface="Century Gothic"/>
              </a:rPr>
              <a:t>☺</a:t>
            </a:r>
            <a:endParaRPr sz="2000">
              <a:solidFill>
                <a:schemeClr val="lt1"/>
              </a:solidFill>
              <a:latin typeface="Century Gothic"/>
              <a:ea typeface="Century Gothic"/>
              <a:cs typeface="Century Gothic"/>
              <a:sym typeface="Century Gothic"/>
            </a:endParaRPr>
          </a:p>
        </p:txBody>
      </p:sp>
      <p:grpSp>
        <p:nvGrpSpPr>
          <p:cNvPr id="340" name="Google Shape;340;p5"/>
          <p:cNvGrpSpPr/>
          <p:nvPr/>
        </p:nvGrpSpPr>
        <p:grpSpPr>
          <a:xfrm>
            <a:off x="11772241" y="2139745"/>
            <a:ext cx="357421" cy="330628"/>
            <a:chOff x="-677996" y="3286857"/>
            <a:chExt cx="357421" cy="330628"/>
          </a:xfrm>
        </p:grpSpPr>
        <p:sp>
          <p:nvSpPr>
            <p:cNvPr id="341" name="Google Shape;341;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42" name="Google Shape;342;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43" name="Google Shape;343;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44" name="Google Shape;344;p5"/>
          <p:cNvGrpSpPr/>
          <p:nvPr/>
        </p:nvGrpSpPr>
        <p:grpSpPr>
          <a:xfrm>
            <a:off x="11831909" y="4166119"/>
            <a:ext cx="357421" cy="330628"/>
            <a:chOff x="-677996" y="3286857"/>
            <a:chExt cx="357421" cy="330628"/>
          </a:xfrm>
        </p:grpSpPr>
        <p:sp>
          <p:nvSpPr>
            <p:cNvPr id="345" name="Google Shape;345;p5"/>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46" name="Google Shape;346;p5" descr="Shape, circle&#10;&#10;Description automatically generated"/>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47" name="Google Shape;347;p5" descr="A picture containing text&#10;&#10;Description automatically generated"/>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grpSp>
        <p:nvGrpSpPr>
          <p:cNvPr id="348" name="Google Shape;348;p5"/>
          <p:cNvGrpSpPr/>
          <p:nvPr/>
        </p:nvGrpSpPr>
        <p:grpSpPr>
          <a:xfrm>
            <a:off x="11932192" y="5396429"/>
            <a:ext cx="306683" cy="263961"/>
            <a:chOff x="-657569" y="2518042"/>
            <a:chExt cx="353028" cy="334926"/>
          </a:xfrm>
        </p:grpSpPr>
        <p:sp>
          <p:nvSpPr>
            <p:cNvPr id="349" name="Google Shape;349;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50" name="Google Shape;350;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grpSp>
        <p:nvGrpSpPr>
          <p:cNvPr id="351" name="Google Shape;351;p5"/>
          <p:cNvGrpSpPr/>
          <p:nvPr/>
        </p:nvGrpSpPr>
        <p:grpSpPr>
          <a:xfrm>
            <a:off x="11876626" y="3084887"/>
            <a:ext cx="306683" cy="263961"/>
            <a:chOff x="-657569" y="2518042"/>
            <a:chExt cx="353028" cy="334926"/>
          </a:xfrm>
        </p:grpSpPr>
        <p:sp>
          <p:nvSpPr>
            <p:cNvPr id="352" name="Google Shape;352;p5"/>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53" name="Google Shape;353;p5" descr="A picture containing text, vector graphics&#10;&#10;Description automatically generated"/>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54" name="Google Shape;354;p5"/>
          <p:cNvSpPr txBox="1"/>
          <p:nvPr/>
        </p:nvSpPr>
        <p:spPr>
          <a:xfrm>
            <a:off x="10278319" y="1088013"/>
            <a:ext cx="1851343" cy="369332"/>
          </a:xfrm>
          <a:prstGeom prst="rect">
            <a:avLst/>
          </a:prstGeom>
          <a:solidFill>
            <a:schemeClr val="dk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rgbClr val="FBF0D5"/>
                </a:solidFill>
                <a:latin typeface="Century Gothic"/>
                <a:ea typeface="Century Gothic"/>
                <a:cs typeface="Century Gothic"/>
                <a:sym typeface="Century Gothic"/>
              </a:rPr>
              <a:t>die Eiche - oak</a:t>
            </a:r>
            <a:endParaRPr/>
          </a:p>
        </p:txBody>
      </p:sp>
      <p:sp>
        <p:nvSpPr>
          <p:cNvPr id="47" name="Google Shape;268;p5">
            <a:extLst>
              <a:ext uri="{FF2B5EF4-FFF2-40B4-BE49-F238E27FC236}">
                <a16:creationId xmlns:a16="http://schemas.microsoft.com/office/drawing/2014/main" id="{AED2E407-3646-801C-9298-32D6C9281BEA}"/>
              </a:ext>
            </a:extLst>
          </p:cNvPr>
          <p:cNvSpPr/>
          <p:nvPr/>
        </p:nvSpPr>
        <p:spPr>
          <a:xfrm>
            <a:off x="10728" y="2113846"/>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Hi Alastair! </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ein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schöner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Baum auf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dem</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Foto</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48" name="Google Shape;301;p5">
            <a:extLst>
              <a:ext uri="{FF2B5EF4-FFF2-40B4-BE49-F238E27FC236}">
                <a16:creationId xmlns:a16="http://schemas.microsoft.com/office/drawing/2014/main" id="{2D9D3B71-EFCB-17FD-8184-4CEFFB17BA89}"/>
              </a:ext>
            </a:extLst>
          </p:cNvPr>
          <p:cNvGrpSpPr/>
          <p:nvPr/>
        </p:nvGrpSpPr>
        <p:grpSpPr>
          <a:xfrm>
            <a:off x="2661106" y="2146450"/>
            <a:ext cx="353028" cy="334926"/>
            <a:chOff x="-657569" y="2518042"/>
            <a:chExt cx="353028" cy="334926"/>
          </a:xfrm>
        </p:grpSpPr>
        <p:sp>
          <p:nvSpPr>
            <p:cNvPr id="49" name="Google Shape;302;p5">
              <a:extLst>
                <a:ext uri="{FF2B5EF4-FFF2-40B4-BE49-F238E27FC236}">
                  <a16:creationId xmlns:a16="http://schemas.microsoft.com/office/drawing/2014/main" id="{DEE5E8CE-BE94-D9FF-E9DD-166373D5881A}"/>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50" name="Google Shape;303;p5" descr="A picture containing text, vector graphics&#10;&#10;Description automatically generated">
              <a:extLst>
                <a:ext uri="{FF2B5EF4-FFF2-40B4-BE49-F238E27FC236}">
                  <a16:creationId xmlns:a16="http://schemas.microsoft.com/office/drawing/2014/main" id="{274A4400-B827-ED53-A3B1-9650CF0B206B}"/>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51" name="Google Shape;269;p5">
            <a:extLst>
              <a:ext uri="{FF2B5EF4-FFF2-40B4-BE49-F238E27FC236}">
                <a16:creationId xmlns:a16="http://schemas.microsoft.com/office/drawing/2014/main" id="{A5B0DAC7-0EAC-7BE9-C23A-6E8C4FE7E563}"/>
              </a:ext>
            </a:extLst>
          </p:cNvPr>
          <p:cNvSpPr/>
          <p:nvPr/>
        </p:nvSpPr>
        <p:spPr>
          <a:xfrm>
            <a:off x="22646" y="3175210"/>
            <a:ext cx="3041372" cy="1015341"/>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Stimmt</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auch</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Nationalbaum</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in Deutschland?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52" name="Google Shape;304;p5">
            <a:extLst>
              <a:ext uri="{FF2B5EF4-FFF2-40B4-BE49-F238E27FC236}">
                <a16:creationId xmlns:a16="http://schemas.microsoft.com/office/drawing/2014/main" id="{A87C1945-3BCC-8B22-9F56-774AF369221C}"/>
              </a:ext>
            </a:extLst>
          </p:cNvPr>
          <p:cNvGrpSpPr/>
          <p:nvPr/>
        </p:nvGrpSpPr>
        <p:grpSpPr>
          <a:xfrm>
            <a:off x="2689854" y="3215269"/>
            <a:ext cx="357421" cy="330628"/>
            <a:chOff x="-677996" y="3286857"/>
            <a:chExt cx="357421" cy="330628"/>
          </a:xfrm>
        </p:grpSpPr>
        <p:sp>
          <p:nvSpPr>
            <p:cNvPr id="53" name="Google Shape;305;p5">
              <a:extLst>
                <a:ext uri="{FF2B5EF4-FFF2-40B4-BE49-F238E27FC236}">
                  <a16:creationId xmlns:a16="http://schemas.microsoft.com/office/drawing/2014/main" id="{A48D13F4-4F6B-FDB7-D344-A377BE610D43}"/>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54" name="Google Shape;306;p5" descr="Shape, circle&#10;&#10;Description automatically generated">
              <a:extLst>
                <a:ext uri="{FF2B5EF4-FFF2-40B4-BE49-F238E27FC236}">
                  <a16:creationId xmlns:a16="http://schemas.microsoft.com/office/drawing/2014/main" id="{44A1721B-53DD-B1C3-CC92-12377D8D4B8F}"/>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55" name="Google Shape;307;p5" descr="A picture containing text&#10;&#10;Description automatically generated">
              <a:extLst>
                <a:ext uri="{FF2B5EF4-FFF2-40B4-BE49-F238E27FC236}">
                  <a16:creationId xmlns:a16="http://schemas.microsoft.com/office/drawing/2014/main" id="{FE308749-3676-D9AE-3591-9B170CB87BB1}"/>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56" name="Google Shape;278;p5">
            <a:extLst>
              <a:ext uri="{FF2B5EF4-FFF2-40B4-BE49-F238E27FC236}">
                <a16:creationId xmlns:a16="http://schemas.microsoft.com/office/drawing/2014/main" id="{22EF9F0D-F458-183E-3D96-3E4C9B7C5DE9}"/>
              </a:ext>
            </a:extLst>
          </p:cNvPr>
          <p:cNvSpPr/>
          <p:nvPr/>
        </p:nvSpPr>
        <p:spPr>
          <a:xfrm>
            <a:off x="-7110" y="4925852"/>
            <a:ext cx="3020878" cy="676847"/>
          </a:xfrm>
          <a:prstGeom prst="roundRect">
            <a:avLst>
              <a:gd name="adj" fmla="val 16667"/>
            </a:avLst>
          </a:prstGeom>
          <a:solidFill>
            <a:srgbClr val="FFFEF3"/>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es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gutes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Essen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bei</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dir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heute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abend?</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57" name="Google Shape;311;p5">
            <a:extLst>
              <a:ext uri="{FF2B5EF4-FFF2-40B4-BE49-F238E27FC236}">
                <a16:creationId xmlns:a16="http://schemas.microsoft.com/office/drawing/2014/main" id="{04FC92A4-6019-F860-86A2-5993F8C318A0}"/>
              </a:ext>
            </a:extLst>
          </p:cNvPr>
          <p:cNvGrpSpPr/>
          <p:nvPr/>
        </p:nvGrpSpPr>
        <p:grpSpPr>
          <a:xfrm>
            <a:off x="2631741" y="4964676"/>
            <a:ext cx="357421" cy="330628"/>
            <a:chOff x="-677996" y="3286857"/>
            <a:chExt cx="357421" cy="330628"/>
          </a:xfrm>
        </p:grpSpPr>
        <p:sp>
          <p:nvSpPr>
            <p:cNvPr id="58" name="Google Shape;312;p5">
              <a:extLst>
                <a:ext uri="{FF2B5EF4-FFF2-40B4-BE49-F238E27FC236}">
                  <a16:creationId xmlns:a16="http://schemas.microsoft.com/office/drawing/2014/main" id="{0FDE12E7-9C05-BC82-0485-F959C3093578}"/>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59" name="Google Shape;313;p5" descr="Shape, circle&#10;&#10;Description automatically generated">
              <a:extLst>
                <a:ext uri="{FF2B5EF4-FFF2-40B4-BE49-F238E27FC236}">
                  <a16:creationId xmlns:a16="http://schemas.microsoft.com/office/drawing/2014/main" id="{A7BB60AA-3F5A-85E0-0A5F-E88B349A3464}"/>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60" name="Google Shape;314;p5" descr="A picture containing text&#10;&#10;Description automatically generated">
              <a:extLst>
                <a:ext uri="{FF2B5EF4-FFF2-40B4-BE49-F238E27FC236}">
                  <a16:creationId xmlns:a16="http://schemas.microsoft.com/office/drawing/2014/main" id="{D388A99C-8353-344F-B1B7-09951DE8257D}"/>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61" name="Google Shape;288;p5">
            <a:extLst>
              <a:ext uri="{FF2B5EF4-FFF2-40B4-BE49-F238E27FC236}">
                <a16:creationId xmlns:a16="http://schemas.microsoft.com/office/drawing/2014/main" id="{8BE46B81-0AFB-F42E-9A0C-041598B42A8C}"/>
              </a:ext>
            </a:extLst>
          </p:cNvPr>
          <p:cNvSpPr/>
          <p:nvPr/>
        </p:nvSpPr>
        <p:spPr>
          <a:xfrm>
            <a:off x="3097044" y="3945522"/>
            <a:ext cx="3020878" cy="915615"/>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Mmm</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Siehst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 </a:t>
            </a:r>
            <a:b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b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der Rhein</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der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große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Fluss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weißt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62" name="Google Shape;322;p5">
            <a:extLst>
              <a:ext uri="{FF2B5EF4-FFF2-40B4-BE49-F238E27FC236}">
                <a16:creationId xmlns:a16="http://schemas.microsoft.com/office/drawing/2014/main" id="{C39F784C-6028-6448-491F-9D0A3BC83F43}"/>
              </a:ext>
            </a:extLst>
          </p:cNvPr>
          <p:cNvGrpSpPr/>
          <p:nvPr/>
        </p:nvGrpSpPr>
        <p:grpSpPr>
          <a:xfrm>
            <a:off x="5717691" y="3980169"/>
            <a:ext cx="353028" cy="334926"/>
            <a:chOff x="-657569" y="2518042"/>
            <a:chExt cx="353028" cy="334926"/>
          </a:xfrm>
        </p:grpSpPr>
        <p:sp>
          <p:nvSpPr>
            <p:cNvPr id="63" name="Google Shape;323;p5">
              <a:extLst>
                <a:ext uri="{FF2B5EF4-FFF2-40B4-BE49-F238E27FC236}">
                  <a16:creationId xmlns:a16="http://schemas.microsoft.com/office/drawing/2014/main" id="{DE2131D0-06A2-185C-E633-CB9C35C9226E}"/>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55" name="Google Shape;324;p5" descr="A picture containing text, vector graphics&#10;&#10;Description automatically generated">
              <a:extLst>
                <a:ext uri="{FF2B5EF4-FFF2-40B4-BE49-F238E27FC236}">
                  <a16:creationId xmlns:a16="http://schemas.microsoft.com/office/drawing/2014/main" id="{99E66E6F-C779-F623-0EFE-F485DD1B0308}"/>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56" name="Google Shape;289;p5">
            <a:extLst>
              <a:ext uri="{FF2B5EF4-FFF2-40B4-BE49-F238E27FC236}">
                <a16:creationId xmlns:a16="http://schemas.microsoft.com/office/drawing/2014/main" id="{4913BD24-916C-01E6-F037-E20B844523E4}"/>
              </a:ext>
            </a:extLst>
          </p:cNvPr>
          <p:cNvSpPr/>
          <p:nvPr/>
        </p:nvSpPr>
        <p:spPr>
          <a:xfrm>
            <a:off x="3122527" y="4947282"/>
            <a:ext cx="3020878" cy="706314"/>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Ja. </a:t>
            </a:r>
            <a:r>
              <a:rPr kumimoji="0" lang="en-GB" sz="2000" b="1" i="0" u="none" strike="noStrike" kern="0" cap="none" spc="0" normalizeH="0" baseline="0" noProof="0">
                <a:ln>
                  <a:noFill/>
                </a:ln>
                <a:solidFill>
                  <a:srgbClr val="3D3C3C"/>
                </a:solidFill>
                <a:effectLst/>
                <a:uLnTx/>
                <a:uFillTx/>
                <a:latin typeface="Century Gothic"/>
                <a:ea typeface="Century Gothic"/>
                <a:cs typeface="Century Gothic"/>
                <a:sym typeface="Century Gothic"/>
              </a:rPr>
              <a:t>Gibt es </a:t>
            </a:r>
            <a:r>
              <a:rPr kumimoji="0" lang="en-GB"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rPr>
              <a:t>auch viele Seen in Deutschland?</a:t>
            </a:r>
            <a:endParaRPr kumimoji="0" sz="20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sp>
        <p:nvSpPr>
          <p:cNvPr id="357" name="Google Shape;290;p5">
            <a:extLst>
              <a:ext uri="{FF2B5EF4-FFF2-40B4-BE49-F238E27FC236}">
                <a16:creationId xmlns:a16="http://schemas.microsoft.com/office/drawing/2014/main" id="{284DB86B-B1F1-4487-A001-B5BF2C3232C8}"/>
              </a:ext>
            </a:extLst>
          </p:cNvPr>
          <p:cNvSpPr/>
          <p:nvPr/>
        </p:nvSpPr>
        <p:spPr>
          <a:xfrm>
            <a:off x="6178945" y="2102410"/>
            <a:ext cx="2973968" cy="11321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Ja</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sicher</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kennst</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du </a:t>
            </a:r>
            <a:r>
              <a:rPr kumimoji="0" lang="en-GB" sz="2000" b="0" i="0" u="sng" strike="noStrike" kern="0" cap="none" spc="0" normalizeH="0" baseline="0" noProof="0" dirty="0">
                <a:ln>
                  <a:noFill/>
                </a:ln>
                <a:solidFill>
                  <a:srgbClr val="000000"/>
                </a:solidFill>
                <a:effectLst/>
                <a:uLnTx/>
                <a:uFillTx/>
                <a:latin typeface="Century Gothic"/>
                <a:ea typeface="Century Gothic"/>
                <a:cs typeface="Century Gothic"/>
                <a:sym typeface="Century Gothic"/>
              </a:rPr>
              <a:t>den Bodensee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sind</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viele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schöne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Orte</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358" name="Google Shape;325;p5">
            <a:extLst>
              <a:ext uri="{FF2B5EF4-FFF2-40B4-BE49-F238E27FC236}">
                <a16:creationId xmlns:a16="http://schemas.microsoft.com/office/drawing/2014/main" id="{535E9C2E-D9CE-6F77-C86E-CA7506CC2276}"/>
              </a:ext>
            </a:extLst>
          </p:cNvPr>
          <p:cNvGrpSpPr/>
          <p:nvPr/>
        </p:nvGrpSpPr>
        <p:grpSpPr>
          <a:xfrm>
            <a:off x="8745412" y="2137381"/>
            <a:ext cx="353028" cy="334926"/>
            <a:chOff x="-657569" y="2518042"/>
            <a:chExt cx="353028" cy="334926"/>
          </a:xfrm>
        </p:grpSpPr>
        <p:sp>
          <p:nvSpPr>
            <p:cNvPr id="359" name="Google Shape;326;p5">
              <a:extLst>
                <a:ext uri="{FF2B5EF4-FFF2-40B4-BE49-F238E27FC236}">
                  <a16:creationId xmlns:a16="http://schemas.microsoft.com/office/drawing/2014/main" id="{88A42339-161F-3049-D2C5-CAB0980BEEEC}"/>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60" name="Google Shape;327;p5" descr="A picture containing text, vector graphics&#10;&#10;Description automatically generated">
              <a:extLst>
                <a:ext uri="{FF2B5EF4-FFF2-40B4-BE49-F238E27FC236}">
                  <a16:creationId xmlns:a16="http://schemas.microsoft.com/office/drawing/2014/main" id="{974AE24B-890A-510E-DA9B-FFBE6A55C79F}"/>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
        <p:nvSpPr>
          <p:cNvPr id="361" name="Google Shape;299;p5">
            <a:extLst>
              <a:ext uri="{FF2B5EF4-FFF2-40B4-BE49-F238E27FC236}">
                <a16:creationId xmlns:a16="http://schemas.microsoft.com/office/drawing/2014/main" id="{DCAD2450-A38D-C424-1AA1-C7EADB51D587}"/>
              </a:ext>
            </a:extLst>
          </p:cNvPr>
          <p:cNvSpPr/>
          <p:nvPr/>
        </p:nvSpPr>
        <p:spPr>
          <a:xfrm>
            <a:off x="9249671" y="4084692"/>
            <a:ext cx="2975832" cy="1226115"/>
          </a:xfrm>
          <a:prstGeom prst="roundRect">
            <a:avLst>
              <a:gd name="adj" fmla="val 16667"/>
            </a:avLst>
          </a:prstGeom>
          <a:solidFill>
            <a:srgbClr val="FFFCF4"/>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Ich bin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müde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Aber </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es </a:t>
            </a:r>
            <a:r>
              <a:rPr kumimoji="0" lang="en-GB" sz="2000" b="1"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gibt</a:t>
            </a:r>
            <a:r>
              <a:rPr kumimoji="0" lang="en-GB" sz="2000" b="1"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nur</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einen</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Tag bis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zum</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Wochenende</a:t>
            </a:r>
            <a:r>
              <a:rPr kumimoji="0" lang="en-GB"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rPr>
              <a:t> ☺</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362" name="Google Shape;344;p5">
            <a:extLst>
              <a:ext uri="{FF2B5EF4-FFF2-40B4-BE49-F238E27FC236}">
                <a16:creationId xmlns:a16="http://schemas.microsoft.com/office/drawing/2014/main" id="{B64F6D06-A56E-6567-1904-5BAB29EA78FE}"/>
              </a:ext>
            </a:extLst>
          </p:cNvPr>
          <p:cNvGrpSpPr/>
          <p:nvPr/>
        </p:nvGrpSpPr>
        <p:grpSpPr>
          <a:xfrm>
            <a:off x="11840831" y="4166118"/>
            <a:ext cx="357421" cy="330628"/>
            <a:chOff x="-677996" y="3286857"/>
            <a:chExt cx="357421" cy="330628"/>
          </a:xfrm>
        </p:grpSpPr>
        <p:sp>
          <p:nvSpPr>
            <p:cNvPr id="363" name="Google Shape;345;p5">
              <a:extLst>
                <a:ext uri="{FF2B5EF4-FFF2-40B4-BE49-F238E27FC236}">
                  <a16:creationId xmlns:a16="http://schemas.microsoft.com/office/drawing/2014/main" id="{AB7A2C89-E729-3C93-1DEC-B184D6DE737A}"/>
                </a:ext>
              </a:extLst>
            </p:cNvPr>
            <p:cNvSpPr/>
            <p:nvPr/>
          </p:nvSpPr>
          <p:spPr>
            <a:xfrm>
              <a:off x="-673603" y="3286857"/>
              <a:ext cx="353028" cy="32852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64" name="Google Shape;346;p5" descr="Shape, circle&#10;&#10;Description automatically generated">
              <a:extLst>
                <a:ext uri="{FF2B5EF4-FFF2-40B4-BE49-F238E27FC236}">
                  <a16:creationId xmlns:a16="http://schemas.microsoft.com/office/drawing/2014/main" id="{6A8F08DC-2831-A341-7161-67E4F06802C6}"/>
                </a:ext>
              </a:extLst>
            </p:cNvPr>
            <p:cNvPicPr preferRelativeResize="0"/>
            <p:nvPr/>
          </p:nvPicPr>
          <p:blipFill rotWithShape="1">
            <a:blip r:embed="rId7">
              <a:alphaModFix/>
            </a:blip>
            <a:srcRect l="22533" t="86135" r="20490"/>
            <a:stretch/>
          </p:blipFill>
          <p:spPr>
            <a:xfrm>
              <a:off x="-598704" y="3571765"/>
              <a:ext cx="200498" cy="45720"/>
            </a:xfrm>
            <a:prstGeom prst="rect">
              <a:avLst/>
            </a:prstGeom>
            <a:noFill/>
            <a:ln>
              <a:noFill/>
            </a:ln>
          </p:spPr>
        </p:pic>
        <p:pic>
          <p:nvPicPr>
            <p:cNvPr id="365" name="Google Shape;347;p5" descr="A picture containing text&#10;&#10;Description automatically generated">
              <a:extLst>
                <a:ext uri="{FF2B5EF4-FFF2-40B4-BE49-F238E27FC236}">
                  <a16:creationId xmlns:a16="http://schemas.microsoft.com/office/drawing/2014/main" id="{0353C067-407F-B4F7-A844-E9EC7F85E274}"/>
                </a:ext>
              </a:extLst>
            </p:cNvPr>
            <p:cNvPicPr preferRelativeResize="0"/>
            <p:nvPr/>
          </p:nvPicPr>
          <p:blipFill rotWithShape="1">
            <a:blip r:embed="rId8">
              <a:alphaModFix/>
            </a:blip>
            <a:srcRect b="63546"/>
            <a:stretch/>
          </p:blipFill>
          <p:spPr>
            <a:xfrm>
              <a:off x="-677996" y="3302045"/>
              <a:ext cx="324889" cy="276328"/>
            </a:xfrm>
            <a:prstGeom prst="rect">
              <a:avLst/>
            </a:prstGeom>
            <a:noFill/>
            <a:ln>
              <a:noFill/>
            </a:ln>
          </p:spPr>
        </p:pic>
      </p:grpSp>
      <p:sp>
        <p:nvSpPr>
          <p:cNvPr id="366" name="Google Shape;300;p5">
            <a:extLst>
              <a:ext uri="{FF2B5EF4-FFF2-40B4-BE49-F238E27FC236}">
                <a16:creationId xmlns:a16="http://schemas.microsoft.com/office/drawing/2014/main" id="{C4D3E337-49EB-90A1-E47E-7E71ABB713CA}"/>
              </a:ext>
            </a:extLst>
          </p:cNvPr>
          <p:cNvSpPr/>
          <p:nvPr/>
        </p:nvSpPr>
        <p:spPr>
          <a:xfrm>
            <a:off x="9213547" y="5362958"/>
            <a:ext cx="3020878" cy="618012"/>
          </a:xfrm>
          <a:prstGeom prst="roundRect">
            <a:avLst>
              <a:gd name="adj" fmla="val 16667"/>
            </a:avLst>
          </a:prstGeom>
          <a:solidFill>
            <a:srgbClr val="DFE7F5"/>
          </a:solidFill>
          <a:ln w="12700" cap="flat" cmpd="sng">
            <a:solidFill>
              <a:srgbClr val="39393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Ach, </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da </a:t>
            </a:r>
            <a:r>
              <a:rPr kumimoji="0" lang="en-GB" sz="2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ist</a:t>
            </a:r>
            <a:r>
              <a:rPr kumimoji="0" lang="en-GB" sz="2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der Hund! Ich muss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weg</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Tschüss</a:t>
            </a:r>
            <a:r>
              <a:rPr kumimoji="0" lang="en-GB"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grpSp>
        <p:nvGrpSpPr>
          <p:cNvPr id="367" name="Google Shape;348;p5">
            <a:extLst>
              <a:ext uri="{FF2B5EF4-FFF2-40B4-BE49-F238E27FC236}">
                <a16:creationId xmlns:a16="http://schemas.microsoft.com/office/drawing/2014/main" id="{D97C6DE8-6382-3ED8-1DD3-785E78D4ECD2}"/>
              </a:ext>
            </a:extLst>
          </p:cNvPr>
          <p:cNvGrpSpPr/>
          <p:nvPr/>
        </p:nvGrpSpPr>
        <p:grpSpPr>
          <a:xfrm>
            <a:off x="11932192" y="5379688"/>
            <a:ext cx="306683" cy="263961"/>
            <a:chOff x="-657569" y="2518042"/>
            <a:chExt cx="353028" cy="334926"/>
          </a:xfrm>
        </p:grpSpPr>
        <p:sp>
          <p:nvSpPr>
            <p:cNvPr id="368" name="Google Shape;349;p5">
              <a:extLst>
                <a:ext uri="{FF2B5EF4-FFF2-40B4-BE49-F238E27FC236}">
                  <a16:creationId xmlns:a16="http://schemas.microsoft.com/office/drawing/2014/main" id="{64DB80DF-8444-1080-5250-DAF4AE4F5D8A}"/>
                </a:ext>
              </a:extLst>
            </p:cNvPr>
            <p:cNvSpPr/>
            <p:nvPr/>
          </p:nvSpPr>
          <p:spPr>
            <a:xfrm>
              <a:off x="-657569" y="2524447"/>
              <a:ext cx="353028" cy="328521"/>
            </a:xfrm>
            <a:prstGeom prst="ellipse">
              <a:avLst/>
            </a:prstGeom>
            <a:solidFill>
              <a:srgbClr val="50CFF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D3C3C"/>
                </a:solidFill>
                <a:effectLst/>
                <a:uLnTx/>
                <a:uFillTx/>
                <a:latin typeface="Century Gothic"/>
                <a:ea typeface="Century Gothic"/>
                <a:cs typeface="Century Gothic"/>
                <a:sym typeface="Century Gothic"/>
              </a:endParaRPr>
            </a:p>
          </p:txBody>
        </p:sp>
        <p:pic>
          <p:nvPicPr>
            <p:cNvPr id="369" name="Google Shape;350;p5" descr="A picture containing text, vector graphics&#10;&#10;Description automatically generated">
              <a:extLst>
                <a:ext uri="{FF2B5EF4-FFF2-40B4-BE49-F238E27FC236}">
                  <a16:creationId xmlns:a16="http://schemas.microsoft.com/office/drawing/2014/main" id="{CB53922B-F231-61CA-CBF3-307109E96FB6}"/>
                </a:ext>
              </a:extLst>
            </p:cNvPr>
            <p:cNvPicPr preferRelativeResize="0"/>
            <p:nvPr/>
          </p:nvPicPr>
          <p:blipFill rotWithShape="1">
            <a:blip r:embed="rId6">
              <a:alphaModFix/>
            </a:blip>
            <a:srcRect/>
            <a:stretch/>
          </p:blipFill>
          <p:spPr>
            <a:xfrm>
              <a:off x="-622840" y="2518042"/>
              <a:ext cx="261267" cy="2967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5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1" grpId="0" animBg="1"/>
      <p:bldP spid="56" grpId="0" animBg="1"/>
      <p:bldP spid="61" grpId="0" animBg="1"/>
      <p:bldP spid="356" grpId="0" animBg="1"/>
      <p:bldP spid="357" grpId="0" animBg="1"/>
      <p:bldP spid="361" grpId="0" animBg="1"/>
      <p:bldP spid="3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6"/>
          <p:cNvSpPr txBox="1">
            <a:spLocks noGrp="1"/>
          </p:cNvSpPr>
          <p:nvPr>
            <p:ph type="title"/>
          </p:nvPr>
        </p:nvSpPr>
        <p:spPr>
          <a:xfrm>
            <a:off x="-1" y="213557"/>
            <a:ext cx="5995851"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Deutschland in Bildern</a:t>
            </a:r>
            <a:endParaRPr/>
          </a:p>
        </p:txBody>
      </p:sp>
      <p:pic>
        <p:nvPicPr>
          <p:cNvPr id="361" name="Google Shape;361;p6" descr="A train in a station&#10;&#10;Description automatically generated with low confidence"/>
          <p:cNvPicPr preferRelativeResize="0"/>
          <p:nvPr/>
        </p:nvPicPr>
        <p:blipFill rotWithShape="1">
          <a:blip r:embed="rId4">
            <a:alphaModFix/>
          </a:blip>
          <a:srcRect/>
          <a:stretch/>
        </p:blipFill>
        <p:spPr>
          <a:xfrm>
            <a:off x="6196152" y="995298"/>
            <a:ext cx="3570757" cy="2390341"/>
          </a:xfrm>
          <a:prstGeom prst="rect">
            <a:avLst/>
          </a:prstGeom>
          <a:noFill/>
          <a:ln>
            <a:noFill/>
          </a:ln>
        </p:spPr>
      </p:pic>
      <p:pic>
        <p:nvPicPr>
          <p:cNvPr id="362" name="Google Shape;362;p6" descr="A picture containing indoor, pastry, scene, shop&#10;&#10;Description automatically generated"/>
          <p:cNvPicPr preferRelativeResize="0"/>
          <p:nvPr/>
        </p:nvPicPr>
        <p:blipFill rotWithShape="1">
          <a:blip r:embed="rId5">
            <a:alphaModFix/>
          </a:blip>
          <a:srcRect/>
          <a:stretch/>
        </p:blipFill>
        <p:spPr>
          <a:xfrm>
            <a:off x="2525242" y="995298"/>
            <a:ext cx="3568943" cy="2390340"/>
          </a:xfrm>
          <a:prstGeom prst="rect">
            <a:avLst/>
          </a:prstGeom>
          <a:noFill/>
          <a:ln>
            <a:noFill/>
          </a:ln>
        </p:spPr>
      </p:pic>
      <p:pic>
        <p:nvPicPr>
          <p:cNvPr id="363" name="Google Shape;363;p6" descr="A picture containing person, outdoor, crowd&#10;&#10;Description automatically generated"/>
          <p:cNvPicPr preferRelativeResize="0"/>
          <p:nvPr/>
        </p:nvPicPr>
        <p:blipFill rotWithShape="1">
          <a:blip r:embed="rId6">
            <a:alphaModFix/>
          </a:blip>
          <a:srcRect r="3333"/>
          <a:stretch/>
        </p:blipFill>
        <p:spPr>
          <a:xfrm>
            <a:off x="6196151" y="3429000"/>
            <a:ext cx="3568943" cy="2471492"/>
          </a:xfrm>
          <a:prstGeom prst="rect">
            <a:avLst/>
          </a:prstGeom>
          <a:noFill/>
          <a:ln>
            <a:noFill/>
          </a:ln>
        </p:spPr>
      </p:pic>
      <p:pic>
        <p:nvPicPr>
          <p:cNvPr id="364" name="Google Shape;364;p6"/>
          <p:cNvPicPr preferRelativeResize="0"/>
          <p:nvPr/>
        </p:nvPicPr>
        <p:blipFill rotWithShape="1">
          <a:blip r:embed="rId7">
            <a:alphaModFix/>
          </a:blip>
          <a:srcRect/>
          <a:stretch/>
        </p:blipFill>
        <p:spPr>
          <a:xfrm>
            <a:off x="2525242" y="3428999"/>
            <a:ext cx="3568943" cy="2471493"/>
          </a:xfrm>
          <a:prstGeom prst="rect">
            <a:avLst/>
          </a:prstGeom>
          <a:noFill/>
          <a:ln>
            <a:noFill/>
          </a:ln>
        </p:spPr>
      </p:pic>
      <p:sp>
        <p:nvSpPr>
          <p:cNvPr id="365" name="Google Shape;365;p6"/>
          <p:cNvSpPr txBox="1"/>
          <p:nvPr/>
        </p:nvSpPr>
        <p:spPr>
          <a:xfrm>
            <a:off x="1886431" y="976387"/>
            <a:ext cx="391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1</a:t>
            </a:r>
            <a:endParaRPr sz="2400" b="1">
              <a:solidFill>
                <a:schemeClr val="dk1"/>
              </a:solidFill>
              <a:latin typeface="Century Gothic"/>
              <a:ea typeface="Century Gothic"/>
              <a:cs typeface="Century Gothic"/>
              <a:sym typeface="Century Gothic"/>
            </a:endParaRPr>
          </a:p>
        </p:txBody>
      </p:sp>
      <p:sp>
        <p:nvSpPr>
          <p:cNvPr id="366" name="Google Shape;366;p6"/>
          <p:cNvSpPr txBox="1"/>
          <p:nvPr/>
        </p:nvSpPr>
        <p:spPr>
          <a:xfrm>
            <a:off x="9913684" y="995298"/>
            <a:ext cx="391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2</a:t>
            </a:r>
            <a:endParaRPr sz="2400" b="1">
              <a:solidFill>
                <a:schemeClr val="dk1"/>
              </a:solidFill>
              <a:latin typeface="Century Gothic"/>
              <a:ea typeface="Century Gothic"/>
              <a:cs typeface="Century Gothic"/>
              <a:sym typeface="Century Gothic"/>
            </a:endParaRPr>
          </a:p>
        </p:txBody>
      </p:sp>
      <p:sp>
        <p:nvSpPr>
          <p:cNvPr id="367" name="Google Shape;367;p6"/>
          <p:cNvSpPr txBox="1"/>
          <p:nvPr/>
        </p:nvSpPr>
        <p:spPr>
          <a:xfrm>
            <a:off x="1891648" y="3545416"/>
            <a:ext cx="391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3</a:t>
            </a:r>
            <a:endParaRPr sz="2400" b="1">
              <a:solidFill>
                <a:schemeClr val="dk1"/>
              </a:solidFill>
              <a:latin typeface="Century Gothic"/>
              <a:ea typeface="Century Gothic"/>
              <a:cs typeface="Century Gothic"/>
              <a:sym typeface="Century Gothic"/>
            </a:endParaRPr>
          </a:p>
        </p:txBody>
      </p:sp>
      <p:sp>
        <p:nvSpPr>
          <p:cNvPr id="368" name="Google Shape;368;p6"/>
          <p:cNvSpPr txBox="1"/>
          <p:nvPr/>
        </p:nvSpPr>
        <p:spPr>
          <a:xfrm>
            <a:off x="9913684" y="3411763"/>
            <a:ext cx="39188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4</a:t>
            </a:r>
            <a:endParaRPr sz="2400" b="1">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7"/>
          <p:cNvSpPr txBox="1">
            <a:spLocks noGrp="1"/>
          </p:cNvSpPr>
          <p:nvPr>
            <p:ph type="title"/>
          </p:nvPr>
        </p:nvSpPr>
        <p:spPr>
          <a:xfrm>
            <a:off x="0" y="213557"/>
            <a:ext cx="2882096"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sz="3200" b="1">
                <a:solidFill>
                  <a:schemeClr val="lt1"/>
                </a:solidFill>
              </a:rPr>
              <a:t>Relativsätze</a:t>
            </a:r>
            <a:endParaRPr/>
          </a:p>
        </p:txBody>
      </p:sp>
      <p:sp>
        <p:nvSpPr>
          <p:cNvPr id="375" name="Google Shape;375;p7"/>
          <p:cNvSpPr txBox="1">
            <a:spLocks noGrp="1"/>
          </p:cNvSpPr>
          <p:nvPr>
            <p:ph type="body" idx="1"/>
          </p:nvPr>
        </p:nvSpPr>
        <p:spPr>
          <a:xfrm>
            <a:off x="373061" y="1040774"/>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000"/>
              <a:buNone/>
            </a:pPr>
            <a:r>
              <a:rPr lang="en-GB" sz="2000"/>
              <a:t>Remember that </a:t>
            </a:r>
            <a:r>
              <a:rPr lang="en-GB" sz="2000" b="1"/>
              <a:t>relative clauses </a:t>
            </a:r>
            <a:r>
              <a:rPr lang="en-GB" sz="2000"/>
              <a:t>add information about the noun in a main clause, without starting another sentence.</a:t>
            </a:r>
            <a:endParaRPr/>
          </a:p>
          <a:p>
            <a:pPr marL="0" lvl="0" indent="0" algn="l" rtl="0">
              <a:lnSpc>
                <a:spcPct val="90000"/>
              </a:lnSpc>
              <a:spcBef>
                <a:spcPts val="1000"/>
              </a:spcBef>
              <a:spcAft>
                <a:spcPts val="0"/>
              </a:spcAft>
              <a:buClr>
                <a:srgbClr val="525050"/>
              </a:buClr>
              <a:buSzPts val="2400"/>
              <a:buNone/>
            </a:pPr>
            <a:r>
              <a:rPr lang="en-GB"/>
              <a:t> </a:t>
            </a:r>
            <a:endParaRPr/>
          </a:p>
        </p:txBody>
      </p:sp>
      <p:sp>
        <p:nvSpPr>
          <p:cNvPr id="376" name="Google Shape;376;p7"/>
          <p:cNvSpPr/>
          <p:nvPr/>
        </p:nvSpPr>
        <p:spPr>
          <a:xfrm>
            <a:off x="10514396" y="67977"/>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a:p>
        </p:txBody>
      </p:sp>
      <p:sp>
        <p:nvSpPr>
          <p:cNvPr id="377" name="Google Shape;377;p7"/>
          <p:cNvSpPr txBox="1"/>
          <p:nvPr/>
        </p:nvSpPr>
        <p:spPr>
          <a:xfrm>
            <a:off x="369386" y="1942892"/>
            <a:ext cx="6172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That is the man </a:t>
            </a:r>
            <a:r>
              <a:rPr lang="en-GB" sz="2000" b="1" i="0" u="none" strike="noStrike" cap="none">
                <a:solidFill>
                  <a:schemeClr val="lt1"/>
                </a:solidFill>
                <a:latin typeface="Century Gothic"/>
                <a:ea typeface="Century Gothic"/>
                <a:cs typeface="Century Gothic"/>
                <a:sym typeface="Century Gothic"/>
              </a:rPr>
              <a:t>who</a:t>
            </a:r>
            <a:r>
              <a:rPr lang="en-GB" sz="2000" b="0" i="0" u="none" strike="noStrike" cap="none">
                <a:solidFill>
                  <a:schemeClr val="lt1"/>
                </a:solidFill>
                <a:latin typeface="Century Gothic"/>
                <a:ea typeface="Century Gothic"/>
                <a:cs typeface="Century Gothic"/>
                <a:sym typeface="Century Gothic"/>
              </a:rPr>
              <a:t> speaks many languages</a:t>
            </a:r>
            <a:r>
              <a:rPr lang="en-GB" sz="1800" b="0" i="0" u="none" strike="noStrike" cap="none">
                <a:solidFill>
                  <a:srgbClr val="1F3864"/>
                </a:solidFill>
                <a:latin typeface="Century Gothic"/>
                <a:ea typeface="Century Gothic"/>
                <a:cs typeface="Century Gothic"/>
                <a:sym typeface="Century Gothic"/>
              </a:rPr>
              <a:t>.</a:t>
            </a:r>
            <a:endParaRPr/>
          </a:p>
        </p:txBody>
      </p:sp>
      <p:sp>
        <p:nvSpPr>
          <p:cNvPr id="378" name="Google Shape;378;p7"/>
          <p:cNvSpPr txBox="1"/>
          <p:nvPr/>
        </p:nvSpPr>
        <p:spPr>
          <a:xfrm>
            <a:off x="6128292" y="1959693"/>
            <a:ext cx="61722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dirty="0">
                <a:solidFill>
                  <a:schemeClr val="lt1"/>
                </a:solidFill>
                <a:latin typeface="Century Gothic"/>
                <a:ea typeface="Century Gothic"/>
                <a:cs typeface="Century Gothic"/>
                <a:sym typeface="Century Gothic"/>
              </a:rPr>
              <a:t>Das </a:t>
            </a:r>
            <a:r>
              <a:rPr lang="en-GB" sz="2000" b="0" i="0" u="none" strike="noStrike" cap="none" dirty="0" err="1">
                <a:solidFill>
                  <a:schemeClr val="lt1"/>
                </a:solidFill>
                <a:latin typeface="Century Gothic"/>
                <a:ea typeface="Century Gothic"/>
                <a:cs typeface="Century Gothic"/>
                <a:sym typeface="Century Gothic"/>
              </a:rPr>
              <a:t>ist</a:t>
            </a:r>
            <a:r>
              <a:rPr lang="en-GB" sz="2000" b="0" i="0" u="none" strike="noStrike" cap="none" dirty="0">
                <a:solidFill>
                  <a:schemeClr val="lt1"/>
                </a:solidFill>
                <a:latin typeface="Century Gothic"/>
                <a:ea typeface="Century Gothic"/>
                <a:cs typeface="Century Gothic"/>
                <a:sym typeface="Century Gothic"/>
              </a:rPr>
              <a:t> </a:t>
            </a:r>
            <a:r>
              <a:rPr lang="en-GB" sz="2000" b="1" i="0" u="none" strike="noStrike" cap="none" dirty="0">
                <a:solidFill>
                  <a:schemeClr val="lt1"/>
                </a:solidFill>
                <a:latin typeface="Century Gothic"/>
                <a:ea typeface="Century Gothic"/>
                <a:cs typeface="Century Gothic"/>
                <a:sym typeface="Century Gothic"/>
              </a:rPr>
              <a:t>der</a:t>
            </a:r>
            <a:r>
              <a:rPr lang="en-GB" sz="2000" b="0" i="0" u="none" strike="noStrike" cap="none" dirty="0">
                <a:solidFill>
                  <a:schemeClr val="lt1"/>
                </a:solidFill>
                <a:latin typeface="Century Gothic"/>
                <a:ea typeface="Century Gothic"/>
                <a:cs typeface="Century Gothic"/>
                <a:sym typeface="Century Gothic"/>
              </a:rPr>
              <a:t> Mann, </a:t>
            </a:r>
            <a:r>
              <a:rPr lang="en-GB" sz="2000" b="1" i="0" u="none" strike="noStrike" cap="none" dirty="0">
                <a:solidFill>
                  <a:schemeClr val="lt1"/>
                </a:solidFill>
                <a:latin typeface="Century Gothic"/>
                <a:ea typeface="Century Gothic"/>
                <a:cs typeface="Century Gothic"/>
                <a:sym typeface="Century Gothic"/>
              </a:rPr>
              <a:t>der</a:t>
            </a:r>
            <a:r>
              <a:rPr lang="en-GB" sz="2000" b="0" i="0" u="none" strike="noStrike" cap="none" dirty="0">
                <a:solidFill>
                  <a:schemeClr val="lt1"/>
                </a:solidFill>
                <a:latin typeface="Century Gothic"/>
                <a:ea typeface="Century Gothic"/>
                <a:cs typeface="Century Gothic"/>
                <a:sym typeface="Century Gothic"/>
              </a:rPr>
              <a:t> </a:t>
            </a:r>
            <a:r>
              <a:rPr lang="en-GB" sz="2000" b="0" i="0" u="none" strike="noStrike" cap="none" dirty="0" err="1">
                <a:solidFill>
                  <a:schemeClr val="lt1"/>
                </a:solidFill>
                <a:latin typeface="Century Gothic"/>
                <a:ea typeface="Century Gothic"/>
                <a:cs typeface="Century Gothic"/>
                <a:sym typeface="Century Gothic"/>
              </a:rPr>
              <a:t>viele</a:t>
            </a:r>
            <a:r>
              <a:rPr lang="en-GB" sz="2000" b="0" i="0" u="none" strike="noStrike" cap="none" dirty="0">
                <a:solidFill>
                  <a:schemeClr val="lt1"/>
                </a:solidFill>
                <a:latin typeface="Century Gothic"/>
                <a:ea typeface="Century Gothic"/>
                <a:cs typeface="Century Gothic"/>
                <a:sym typeface="Century Gothic"/>
              </a:rPr>
              <a:t> </a:t>
            </a:r>
            <a:r>
              <a:rPr lang="en-GB" sz="2000" b="0" i="0" u="none" strike="noStrike" cap="none" dirty="0" err="1">
                <a:solidFill>
                  <a:schemeClr val="lt1"/>
                </a:solidFill>
                <a:latin typeface="Century Gothic"/>
                <a:ea typeface="Century Gothic"/>
                <a:cs typeface="Century Gothic"/>
                <a:sym typeface="Century Gothic"/>
              </a:rPr>
              <a:t>Sprachen</a:t>
            </a:r>
            <a:r>
              <a:rPr lang="en-GB" sz="2000" b="0" i="0" u="none" strike="noStrike" cap="none" dirty="0">
                <a:solidFill>
                  <a:schemeClr val="lt1"/>
                </a:solidFill>
                <a:latin typeface="Century Gothic"/>
                <a:ea typeface="Century Gothic"/>
                <a:cs typeface="Century Gothic"/>
                <a:sym typeface="Century Gothic"/>
              </a:rPr>
              <a:t> </a:t>
            </a:r>
            <a:r>
              <a:rPr lang="en-GB" sz="2000" b="0" i="0" u="none" strike="noStrike" cap="none" dirty="0" err="1">
                <a:solidFill>
                  <a:schemeClr val="lt1"/>
                </a:solidFill>
                <a:latin typeface="Century Gothic"/>
                <a:ea typeface="Century Gothic"/>
                <a:cs typeface="Century Gothic"/>
                <a:sym typeface="Century Gothic"/>
              </a:rPr>
              <a:t>spricht</a:t>
            </a:r>
            <a:r>
              <a:rPr lang="en-GB" sz="2000" b="0" i="0" u="none" strike="noStrike" cap="none" dirty="0">
                <a:solidFill>
                  <a:schemeClr val="lt1"/>
                </a:solidFill>
                <a:latin typeface="Century Gothic"/>
                <a:ea typeface="Century Gothic"/>
                <a:cs typeface="Century Gothic"/>
                <a:sym typeface="Century Gothic"/>
              </a:rPr>
              <a:t>.</a:t>
            </a:r>
            <a:endParaRPr dirty="0"/>
          </a:p>
        </p:txBody>
      </p:sp>
      <p:sp>
        <p:nvSpPr>
          <p:cNvPr id="379" name="Google Shape;379;p7"/>
          <p:cNvSpPr/>
          <p:nvPr/>
        </p:nvSpPr>
        <p:spPr>
          <a:xfrm>
            <a:off x="10792392" y="1978301"/>
            <a:ext cx="859971" cy="369332"/>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0" name="Google Shape;380;p7"/>
          <p:cNvSpPr txBox="1"/>
          <p:nvPr/>
        </p:nvSpPr>
        <p:spPr>
          <a:xfrm>
            <a:off x="405355" y="2633927"/>
            <a:ext cx="1144955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A relative clause starts with a relative pronoun. English uses </a:t>
            </a:r>
            <a:r>
              <a:rPr lang="en-GB" sz="2000" b="0" i="1" u="none" strike="noStrike" cap="none">
                <a:solidFill>
                  <a:schemeClr val="lt1"/>
                </a:solidFill>
                <a:latin typeface="Century Gothic"/>
                <a:ea typeface="Century Gothic"/>
                <a:cs typeface="Century Gothic"/>
                <a:sym typeface="Century Gothic"/>
              </a:rPr>
              <a:t>who, that, which </a:t>
            </a:r>
            <a:r>
              <a:rPr lang="en-GB" sz="2000" b="0" i="0" u="none" strike="noStrike" cap="none">
                <a:solidFill>
                  <a:schemeClr val="lt1"/>
                </a:solidFill>
                <a:latin typeface="Century Gothic"/>
                <a:ea typeface="Century Gothic"/>
                <a:cs typeface="Century Gothic"/>
                <a:sym typeface="Century Gothic"/>
              </a:rPr>
              <a:t>but German uses the definite article (der, die, das, die) that matches the noun.</a:t>
            </a:r>
            <a:endParaRPr/>
          </a:p>
        </p:txBody>
      </p:sp>
      <p:sp>
        <p:nvSpPr>
          <p:cNvPr id="381" name="Google Shape;381;p7"/>
          <p:cNvSpPr txBox="1"/>
          <p:nvPr/>
        </p:nvSpPr>
        <p:spPr>
          <a:xfrm>
            <a:off x="405355" y="3565298"/>
            <a:ext cx="647917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That is the sea </a:t>
            </a:r>
            <a:r>
              <a:rPr lang="en-GB" sz="2000" b="1" i="0" u="none" strike="noStrike" cap="none">
                <a:solidFill>
                  <a:schemeClr val="lt1"/>
                </a:solidFill>
                <a:latin typeface="Century Gothic"/>
                <a:ea typeface="Century Gothic"/>
                <a:cs typeface="Century Gothic"/>
                <a:sym typeface="Century Gothic"/>
              </a:rPr>
              <a:t>that</a:t>
            </a:r>
            <a:r>
              <a:rPr lang="en-GB" sz="2000" b="0" i="0" u="none" strike="noStrike" cap="none">
                <a:solidFill>
                  <a:schemeClr val="lt1"/>
                </a:solidFill>
                <a:latin typeface="Century Gothic"/>
                <a:ea typeface="Century Gothic"/>
                <a:cs typeface="Century Gothic"/>
                <a:sym typeface="Century Gothic"/>
              </a:rPr>
              <a:t> is in North Germany.</a:t>
            </a:r>
            <a:endParaRPr/>
          </a:p>
        </p:txBody>
      </p:sp>
      <p:sp>
        <p:nvSpPr>
          <p:cNvPr id="382" name="Google Shape;382;p7"/>
          <p:cNvSpPr txBox="1"/>
          <p:nvPr/>
        </p:nvSpPr>
        <p:spPr>
          <a:xfrm>
            <a:off x="6096000" y="3561491"/>
            <a:ext cx="647917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dirty="0">
                <a:solidFill>
                  <a:schemeClr val="lt1"/>
                </a:solidFill>
                <a:latin typeface="Century Gothic"/>
                <a:ea typeface="Century Gothic"/>
                <a:cs typeface="Century Gothic"/>
                <a:sym typeface="Century Gothic"/>
              </a:rPr>
              <a:t>Das </a:t>
            </a:r>
            <a:r>
              <a:rPr lang="en-GB" sz="2000" b="0" i="0" u="none" strike="noStrike" cap="none" dirty="0" err="1">
                <a:solidFill>
                  <a:schemeClr val="lt1"/>
                </a:solidFill>
                <a:latin typeface="Century Gothic"/>
                <a:ea typeface="Century Gothic"/>
                <a:cs typeface="Century Gothic"/>
                <a:sym typeface="Century Gothic"/>
              </a:rPr>
              <a:t>ist</a:t>
            </a:r>
            <a:r>
              <a:rPr lang="en-GB" sz="2000" b="0" i="0" u="none" strike="noStrike" cap="none" dirty="0">
                <a:solidFill>
                  <a:schemeClr val="lt1"/>
                </a:solidFill>
                <a:latin typeface="Century Gothic"/>
                <a:ea typeface="Century Gothic"/>
                <a:cs typeface="Century Gothic"/>
                <a:sym typeface="Century Gothic"/>
              </a:rPr>
              <a:t> </a:t>
            </a:r>
            <a:r>
              <a:rPr lang="en-GB" sz="2000" b="1" i="0" u="none" strike="noStrike" cap="none" dirty="0">
                <a:solidFill>
                  <a:schemeClr val="lt1"/>
                </a:solidFill>
                <a:latin typeface="Century Gothic"/>
                <a:ea typeface="Century Gothic"/>
                <a:cs typeface="Century Gothic"/>
                <a:sym typeface="Century Gothic"/>
              </a:rPr>
              <a:t>die</a:t>
            </a:r>
            <a:r>
              <a:rPr lang="en-GB" sz="2000" b="0" i="0" u="none" strike="noStrike" cap="none" dirty="0">
                <a:solidFill>
                  <a:schemeClr val="lt1"/>
                </a:solidFill>
                <a:latin typeface="Century Gothic"/>
                <a:ea typeface="Century Gothic"/>
                <a:cs typeface="Century Gothic"/>
                <a:sym typeface="Century Gothic"/>
              </a:rPr>
              <a:t> See, </a:t>
            </a:r>
            <a:r>
              <a:rPr lang="en-GB" sz="2000" b="1" i="0" u="none" strike="noStrike" cap="none" dirty="0">
                <a:solidFill>
                  <a:schemeClr val="lt1"/>
                </a:solidFill>
                <a:latin typeface="Century Gothic"/>
                <a:ea typeface="Century Gothic"/>
                <a:cs typeface="Century Gothic"/>
                <a:sym typeface="Century Gothic"/>
              </a:rPr>
              <a:t>die</a:t>
            </a:r>
            <a:r>
              <a:rPr lang="en-GB" sz="2000" b="0" i="0" u="none" strike="noStrike" cap="none" dirty="0">
                <a:solidFill>
                  <a:schemeClr val="lt1"/>
                </a:solidFill>
                <a:latin typeface="Century Gothic"/>
                <a:ea typeface="Century Gothic"/>
                <a:cs typeface="Century Gothic"/>
                <a:sym typeface="Century Gothic"/>
              </a:rPr>
              <a:t> in </a:t>
            </a:r>
            <a:r>
              <a:rPr lang="en-GB" sz="2000" b="0" i="0" u="none" strike="noStrike" cap="none" dirty="0" err="1">
                <a:solidFill>
                  <a:schemeClr val="lt1"/>
                </a:solidFill>
                <a:latin typeface="Century Gothic"/>
                <a:ea typeface="Century Gothic"/>
                <a:cs typeface="Century Gothic"/>
                <a:sym typeface="Century Gothic"/>
              </a:rPr>
              <a:t>Norddeutschland</a:t>
            </a:r>
            <a:r>
              <a:rPr lang="en-GB" sz="2000" b="0" i="0" u="none" strike="noStrike" cap="none" dirty="0">
                <a:solidFill>
                  <a:schemeClr val="lt1"/>
                </a:solidFill>
                <a:latin typeface="Century Gothic"/>
                <a:ea typeface="Century Gothic"/>
                <a:cs typeface="Century Gothic"/>
                <a:sym typeface="Century Gothic"/>
              </a:rPr>
              <a:t> </a:t>
            </a:r>
            <a:r>
              <a:rPr lang="en-GB" sz="2000" b="0" i="0" u="none" strike="noStrike" cap="none" dirty="0" err="1">
                <a:solidFill>
                  <a:schemeClr val="lt1"/>
                </a:solidFill>
                <a:latin typeface="Century Gothic"/>
                <a:ea typeface="Century Gothic"/>
                <a:cs typeface="Century Gothic"/>
                <a:sym typeface="Century Gothic"/>
              </a:rPr>
              <a:t>liegt</a:t>
            </a:r>
            <a:r>
              <a:rPr lang="en-GB" sz="2000" b="0" i="0" u="none" strike="noStrike" cap="none" dirty="0">
                <a:solidFill>
                  <a:schemeClr val="lt1"/>
                </a:solidFill>
                <a:latin typeface="Century Gothic"/>
                <a:ea typeface="Century Gothic"/>
                <a:cs typeface="Century Gothic"/>
                <a:sym typeface="Century Gothic"/>
              </a:rPr>
              <a:t>.</a:t>
            </a:r>
            <a:endParaRPr dirty="0"/>
          </a:p>
        </p:txBody>
      </p:sp>
      <p:sp>
        <p:nvSpPr>
          <p:cNvPr id="383" name="Google Shape;383;p7"/>
          <p:cNvSpPr/>
          <p:nvPr/>
        </p:nvSpPr>
        <p:spPr>
          <a:xfrm>
            <a:off x="11033650" y="3562079"/>
            <a:ext cx="726306" cy="413303"/>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4" name="Google Shape;384;p7"/>
          <p:cNvSpPr txBox="1"/>
          <p:nvPr/>
        </p:nvSpPr>
        <p:spPr>
          <a:xfrm>
            <a:off x="405355" y="4248000"/>
            <a:ext cx="518554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That is the festival </a:t>
            </a:r>
            <a:r>
              <a:rPr lang="en-GB" sz="2000" b="1" i="0" u="none" strike="noStrike" cap="none">
                <a:solidFill>
                  <a:schemeClr val="lt1"/>
                </a:solidFill>
                <a:latin typeface="Century Gothic"/>
                <a:ea typeface="Century Gothic"/>
                <a:cs typeface="Century Gothic"/>
                <a:sym typeface="Century Gothic"/>
              </a:rPr>
              <a:t>which</a:t>
            </a:r>
            <a:r>
              <a:rPr lang="en-GB" sz="2000" b="0" i="0" u="none" strike="noStrike" cap="none">
                <a:solidFill>
                  <a:schemeClr val="lt1"/>
                </a:solidFill>
                <a:latin typeface="Century Gothic"/>
                <a:ea typeface="Century Gothic"/>
                <a:cs typeface="Century Gothic"/>
                <a:sym typeface="Century Gothic"/>
              </a:rPr>
              <a:t> is in Munich.</a:t>
            </a:r>
            <a:endParaRPr/>
          </a:p>
        </p:txBody>
      </p:sp>
      <p:sp>
        <p:nvSpPr>
          <p:cNvPr id="385" name="Google Shape;385;p7"/>
          <p:cNvSpPr txBox="1"/>
          <p:nvPr/>
        </p:nvSpPr>
        <p:spPr>
          <a:xfrm>
            <a:off x="6096000" y="4197534"/>
            <a:ext cx="5663956"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000"/>
              <a:buFont typeface="Century Gothic"/>
              <a:buNone/>
            </a:pPr>
            <a:r>
              <a:rPr lang="en-GB" sz="2000" b="0" i="0" u="none" strike="noStrike" cap="none" dirty="0">
                <a:solidFill>
                  <a:schemeClr val="lt1"/>
                </a:solidFill>
                <a:latin typeface="Century Gothic"/>
                <a:ea typeface="Century Gothic"/>
                <a:cs typeface="Century Gothic"/>
                <a:sym typeface="Century Gothic"/>
              </a:rPr>
              <a:t>Das </a:t>
            </a:r>
            <a:r>
              <a:rPr lang="en-GB" sz="2000" b="0" i="0" u="none" strike="noStrike" cap="none" dirty="0" err="1">
                <a:solidFill>
                  <a:schemeClr val="lt1"/>
                </a:solidFill>
                <a:latin typeface="Century Gothic"/>
                <a:ea typeface="Century Gothic"/>
                <a:cs typeface="Century Gothic"/>
                <a:sym typeface="Century Gothic"/>
              </a:rPr>
              <a:t>ist</a:t>
            </a:r>
            <a:r>
              <a:rPr lang="en-GB" sz="2000" b="0" i="0" u="none" strike="noStrike" cap="none" dirty="0">
                <a:solidFill>
                  <a:schemeClr val="lt1"/>
                </a:solidFill>
                <a:latin typeface="Century Gothic"/>
                <a:ea typeface="Century Gothic"/>
                <a:cs typeface="Century Gothic"/>
                <a:sym typeface="Century Gothic"/>
              </a:rPr>
              <a:t> </a:t>
            </a:r>
            <a:r>
              <a:rPr lang="en-GB" sz="2000" b="1" i="0" u="none" strike="noStrike" cap="none" dirty="0">
                <a:solidFill>
                  <a:schemeClr val="lt1"/>
                </a:solidFill>
                <a:latin typeface="Century Gothic"/>
                <a:ea typeface="Century Gothic"/>
                <a:cs typeface="Century Gothic"/>
                <a:sym typeface="Century Gothic"/>
              </a:rPr>
              <a:t>das</a:t>
            </a:r>
            <a:r>
              <a:rPr lang="en-GB" sz="2000" b="0" i="0" u="none" strike="noStrike" cap="none" dirty="0">
                <a:solidFill>
                  <a:schemeClr val="lt1"/>
                </a:solidFill>
                <a:latin typeface="Century Gothic"/>
                <a:ea typeface="Century Gothic"/>
                <a:cs typeface="Century Gothic"/>
                <a:sym typeface="Century Gothic"/>
              </a:rPr>
              <a:t> Fest, </a:t>
            </a:r>
            <a:r>
              <a:rPr lang="en-GB" sz="2000" b="1" i="0" u="none" strike="noStrike" cap="none" dirty="0">
                <a:solidFill>
                  <a:schemeClr val="lt1"/>
                </a:solidFill>
                <a:latin typeface="Century Gothic"/>
                <a:ea typeface="Century Gothic"/>
                <a:cs typeface="Century Gothic"/>
                <a:sym typeface="Century Gothic"/>
              </a:rPr>
              <a:t>das</a:t>
            </a:r>
            <a:r>
              <a:rPr lang="en-GB" sz="2000" b="0" i="0" u="none" strike="noStrike" cap="none" dirty="0">
                <a:solidFill>
                  <a:schemeClr val="lt1"/>
                </a:solidFill>
                <a:latin typeface="Century Gothic"/>
                <a:ea typeface="Century Gothic"/>
                <a:cs typeface="Century Gothic"/>
                <a:sym typeface="Century Gothic"/>
              </a:rPr>
              <a:t> in München </a:t>
            </a:r>
            <a:r>
              <a:rPr lang="en-GB" sz="2000" b="0" i="0" u="none" strike="noStrike" cap="none" dirty="0" err="1">
                <a:solidFill>
                  <a:schemeClr val="lt1"/>
                </a:solidFill>
                <a:latin typeface="Century Gothic"/>
                <a:ea typeface="Century Gothic"/>
                <a:cs typeface="Century Gothic"/>
                <a:sym typeface="Century Gothic"/>
              </a:rPr>
              <a:t>stattfindet</a:t>
            </a:r>
            <a:r>
              <a:rPr lang="en-GB" sz="2000" b="0" i="0" u="none" strike="noStrike" cap="none" dirty="0">
                <a:solidFill>
                  <a:schemeClr val="lt1"/>
                </a:solidFill>
                <a:latin typeface="Century Gothic"/>
                <a:ea typeface="Century Gothic"/>
                <a:cs typeface="Century Gothic"/>
                <a:sym typeface="Century Gothic"/>
              </a:rPr>
              <a:t>.</a:t>
            </a:r>
            <a:endParaRPr dirty="0"/>
          </a:p>
        </p:txBody>
      </p:sp>
      <p:sp>
        <p:nvSpPr>
          <p:cNvPr id="386" name="Google Shape;386;p7"/>
          <p:cNvSpPr/>
          <p:nvPr/>
        </p:nvSpPr>
        <p:spPr>
          <a:xfrm>
            <a:off x="10149386" y="4211316"/>
            <a:ext cx="1452133" cy="372546"/>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7" name="Google Shape;387;p7"/>
          <p:cNvSpPr/>
          <p:nvPr/>
        </p:nvSpPr>
        <p:spPr>
          <a:xfrm>
            <a:off x="4436749" y="125560"/>
            <a:ext cx="5946390" cy="602463"/>
          </a:xfrm>
          <a:prstGeom prst="wedgeRoundRectCallout">
            <a:avLst>
              <a:gd name="adj1" fmla="val -20833"/>
              <a:gd name="adj2" fmla="val 62500"/>
              <a:gd name="adj3" fmla="val 0"/>
            </a:avLst>
          </a:prstGeom>
          <a:solidFill>
            <a:schemeClr val="accent1"/>
          </a:solidFill>
          <a:ln w="12700" cap="flat" cmpd="sng">
            <a:solidFill>
              <a:srgbClr val="810F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In German, the relative pronoun kicks the verb to the end of the dependent clause (WO3).</a:t>
            </a:r>
            <a:endParaRPr/>
          </a:p>
        </p:txBody>
      </p:sp>
      <p:sp>
        <p:nvSpPr>
          <p:cNvPr id="388" name="Google Shape;388;p7"/>
          <p:cNvSpPr/>
          <p:nvPr/>
        </p:nvSpPr>
        <p:spPr>
          <a:xfrm>
            <a:off x="8156241" y="1997701"/>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89" name="Google Shape;389;p7"/>
          <p:cNvSpPr/>
          <p:nvPr/>
        </p:nvSpPr>
        <p:spPr>
          <a:xfrm>
            <a:off x="7884335" y="3590959"/>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90" name="Google Shape;390;p7"/>
          <p:cNvSpPr/>
          <p:nvPr/>
        </p:nvSpPr>
        <p:spPr>
          <a:xfrm>
            <a:off x="7888283" y="4196801"/>
            <a:ext cx="202734" cy="372545"/>
          </a:xfrm>
          <a:prstGeom prst="ellipse">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391" name="Google Shape;391;p7"/>
          <p:cNvSpPr/>
          <p:nvPr/>
        </p:nvSpPr>
        <p:spPr>
          <a:xfrm>
            <a:off x="369386" y="4821175"/>
            <a:ext cx="3572409" cy="952698"/>
          </a:xfrm>
          <a:prstGeom prst="wedgeRoundRectCallout">
            <a:avLst>
              <a:gd name="adj1" fmla="val 27261"/>
              <a:gd name="adj2" fmla="val -74188"/>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In English, use who/that for people and which/that for animals and things.</a:t>
            </a:r>
            <a:endParaRPr/>
          </a:p>
        </p:txBody>
      </p:sp>
      <p:sp>
        <p:nvSpPr>
          <p:cNvPr id="392" name="Google Shape;392;p7"/>
          <p:cNvSpPr/>
          <p:nvPr/>
        </p:nvSpPr>
        <p:spPr>
          <a:xfrm>
            <a:off x="4555983" y="5055819"/>
            <a:ext cx="2784718" cy="963565"/>
          </a:xfrm>
          <a:prstGeom prst="wedgeRoundRectCallout">
            <a:avLst>
              <a:gd name="adj1" fmla="val 67357"/>
              <a:gd name="adj2" fmla="val -101175"/>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Use a comma, as always, before a dependent clause.</a:t>
            </a:r>
            <a:endParaRPr/>
          </a:p>
        </p:txBody>
      </p:sp>
      <p:sp>
        <p:nvSpPr>
          <p:cNvPr id="393" name="Google Shape;393;p7"/>
          <p:cNvSpPr/>
          <p:nvPr/>
        </p:nvSpPr>
        <p:spPr>
          <a:xfrm>
            <a:off x="7636018" y="5122103"/>
            <a:ext cx="4484756" cy="830998"/>
          </a:xfrm>
          <a:prstGeom prst="wedgeRoundRectCallout">
            <a:avLst>
              <a:gd name="adj1" fmla="val -20096"/>
              <a:gd name="adj2" fmla="val -84901"/>
              <a:gd name="adj3" fmla="val 16667"/>
            </a:avLst>
          </a:prstGeom>
          <a:solidFill>
            <a:schemeClr val="dk2"/>
          </a:solidFill>
          <a:ln w="12700" cap="flat" cmpd="sng">
            <a:solidFill>
              <a:srgbClr val="DAA52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It might surprise you to see </a:t>
            </a:r>
            <a:r>
              <a:rPr lang="en-GB" sz="2000" b="1" i="0" u="none" strike="noStrike" cap="none">
                <a:solidFill>
                  <a:schemeClr val="lt1"/>
                </a:solidFill>
                <a:latin typeface="Century Gothic"/>
                <a:ea typeface="Century Gothic"/>
                <a:cs typeface="Century Gothic"/>
                <a:sym typeface="Century Gothic"/>
              </a:rPr>
              <a:t>der, die, das </a:t>
            </a:r>
            <a:r>
              <a:rPr lang="en-GB" sz="2000" b="0" i="0" u="none" strike="noStrike" cap="none">
                <a:solidFill>
                  <a:schemeClr val="lt1"/>
                </a:solidFill>
                <a:latin typeface="Century Gothic"/>
                <a:ea typeface="Century Gothic"/>
                <a:cs typeface="Century Gothic"/>
                <a:sym typeface="Century Gothic"/>
              </a:rPr>
              <a:t>without a following noun!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8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8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8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7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8"/>
          <p:cNvSpPr txBox="1">
            <a:spLocks noGrp="1"/>
          </p:cNvSpPr>
          <p:nvPr>
            <p:ph type="title"/>
          </p:nvPr>
        </p:nvSpPr>
        <p:spPr>
          <a:xfrm>
            <a:off x="0" y="213557"/>
            <a:ext cx="4427580"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Font typeface="Century Gothic"/>
              <a:buNone/>
            </a:pPr>
            <a:r>
              <a:rPr lang="en-GB"/>
              <a:t>jemand/niemand</a:t>
            </a:r>
            <a:endParaRPr/>
          </a:p>
        </p:txBody>
      </p:sp>
      <p:pic>
        <p:nvPicPr>
          <p:cNvPr id="400" name="Google Shape;400;p8"/>
          <p:cNvPicPr preferRelativeResize="0"/>
          <p:nvPr/>
        </p:nvPicPr>
        <p:blipFill rotWithShape="1">
          <a:blip r:embed="rId4">
            <a:alphaModFix/>
          </a:blip>
          <a:srcRect/>
          <a:stretch/>
        </p:blipFill>
        <p:spPr>
          <a:xfrm>
            <a:off x="9676468" y="1561494"/>
            <a:ext cx="1722540" cy="2254962"/>
          </a:xfrm>
          <a:prstGeom prst="rect">
            <a:avLst/>
          </a:prstGeom>
          <a:noFill/>
          <a:ln>
            <a:noFill/>
          </a:ln>
        </p:spPr>
      </p:pic>
      <p:sp>
        <p:nvSpPr>
          <p:cNvPr id="401" name="Google Shape;401;p8"/>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25050"/>
              </a:buClr>
              <a:buSzPts val="2400"/>
              <a:buNone/>
            </a:pPr>
            <a:r>
              <a:rPr lang="en-GB" sz="2400">
                <a:solidFill>
                  <a:srgbClr val="525050"/>
                </a:solidFill>
                <a:latin typeface="Century Gothic"/>
                <a:ea typeface="Century Gothic"/>
                <a:cs typeface="Century Gothic"/>
                <a:sym typeface="Century Gothic"/>
              </a:rPr>
              <a:t>We can use the indefinite pronouns </a:t>
            </a:r>
            <a:r>
              <a:rPr lang="en-GB" sz="2400" b="1">
                <a:solidFill>
                  <a:srgbClr val="525050"/>
                </a:solidFill>
                <a:latin typeface="Century Gothic"/>
                <a:ea typeface="Century Gothic"/>
                <a:cs typeface="Century Gothic"/>
                <a:sym typeface="Century Gothic"/>
              </a:rPr>
              <a:t>jemand </a:t>
            </a:r>
            <a:r>
              <a:rPr lang="en-GB" sz="2400">
                <a:solidFill>
                  <a:srgbClr val="525050"/>
                </a:solidFill>
                <a:latin typeface="Century Gothic"/>
                <a:ea typeface="Century Gothic"/>
                <a:cs typeface="Century Gothic"/>
                <a:sym typeface="Century Gothic"/>
              </a:rPr>
              <a:t>(someone) and </a:t>
            </a:r>
            <a:r>
              <a:rPr lang="en-GB" sz="2400" b="1">
                <a:solidFill>
                  <a:srgbClr val="525050"/>
                </a:solidFill>
                <a:latin typeface="Century Gothic"/>
                <a:ea typeface="Century Gothic"/>
                <a:cs typeface="Century Gothic"/>
                <a:sym typeface="Century Gothic"/>
              </a:rPr>
              <a:t>niemand </a:t>
            </a:r>
            <a:r>
              <a:rPr lang="en-GB" sz="2400">
                <a:solidFill>
                  <a:srgbClr val="525050"/>
                </a:solidFill>
                <a:latin typeface="Century Gothic"/>
                <a:ea typeface="Century Gothic"/>
                <a:cs typeface="Century Gothic"/>
                <a:sym typeface="Century Gothic"/>
              </a:rPr>
              <a:t>(no-one) instead of a noun.</a:t>
            </a:r>
            <a:br>
              <a:rPr lang="en-GB" sz="2400">
                <a:solidFill>
                  <a:srgbClr val="525050"/>
                </a:solidFill>
                <a:latin typeface="Century Gothic"/>
                <a:ea typeface="Century Gothic"/>
                <a:cs typeface="Century Gothic"/>
                <a:sym typeface="Century Gothic"/>
              </a:rPr>
            </a:br>
            <a:endParaRPr/>
          </a:p>
        </p:txBody>
      </p:sp>
      <p:sp>
        <p:nvSpPr>
          <p:cNvPr id="402" name="Google Shape;402;p8"/>
          <p:cNvSpPr txBox="1"/>
          <p:nvPr/>
        </p:nvSpPr>
        <p:spPr>
          <a:xfrm>
            <a:off x="410329" y="1970032"/>
            <a:ext cx="6172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0" i="0" u="none" strike="noStrike" cap="none">
                <a:solidFill>
                  <a:srgbClr val="525050"/>
                </a:solidFill>
                <a:latin typeface="Century Gothic"/>
                <a:ea typeface="Century Gothic"/>
                <a:cs typeface="Century Gothic"/>
                <a:sym typeface="Century Gothic"/>
              </a:rPr>
              <a:t>Da ist </a:t>
            </a:r>
            <a:r>
              <a:rPr lang="en-GB" sz="2400" b="1" i="0" u="none" strike="noStrike" cap="none">
                <a:solidFill>
                  <a:schemeClr val="lt1"/>
                </a:solidFill>
                <a:latin typeface="Century Gothic"/>
                <a:ea typeface="Century Gothic"/>
                <a:cs typeface="Century Gothic"/>
                <a:sym typeface="Century Gothic"/>
              </a:rPr>
              <a:t>jemand</a:t>
            </a:r>
            <a:r>
              <a:rPr lang="en-GB" sz="2400" b="0" i="0" u="none" strike="noStrike" cap="none">
                <a:solidFill>
                  <a:srgbClr val="525050"/>
                </a:solidFill>
                <a:latin typeface="Century Gothic"/>
                <a:ea typeface="Century Gothic"/>
                <a:cs typeface="Century Gothic"/>
                <a:sym typeface="Century Gothic"/>
              </a:rPr>
              <a:t>, der 50 Sprachen spricht.</a:t>
            </a:r>
            <a:br>
              <a:rPr lang="en-GB" sz="2400" b="0" i="0" u="none" strike="noStrike" cap="none">
                <a:solidFill>
                  <a:srgbClr val="525050"/>
                </a:solidFill>
                <a:latin typeface="Century Gothic"/>
                <a:ea typeface="Century Gothic"/>
                <a:cs typeface="Century Gothic"/>
                <a:sym typeface="Century Gothic"/>
              </a:rPr>
            </a:br>
            <a:endParaRPr sz="2400">
              <a:solidFill>
                <a:schemeClr val="dk1"/>
              </a:solidFill>
              <a:latin typeface="Century Gothic"/>
              <a:ea typeface="Century Gothic"/>
              <a:cs typeface="Century Gothic"/>
              <a:sym typeface="Century Gothic"/>
            </a:endParaRPr>
          </a:p>
        </p:txBody>
      </p:sp>
      <p:pic>
        <p:nvPicPr>
          <p:cNvPr id="403" name="Google Shape;403;p8"/>
          <p:cNvPicPr preferRelativeResize="0"/>
          <p:nvPr/>
        </p:nvPicPr>
        <p:blipFill rotWithShape="1">
          <a:blip r:embed="rId5">
            <a:alphaModFix/>
          </a:blip>
          <a:srcRect/>
          <a:stretch/>
        </p:blipFill>
        <p:spPr>
          <a:xfrm rot="5400000">
            <a:off x="9197503" y="1687396"/>
            <a:ext cx="957929" cy="706126"/>
          </a:xfrm>
          <a:prstGeom prst="rect">
            <a:avLst/>
          </a:prstGeom>
          <a:noFill/>
          <a:ln>
            <a:noFill/>
          </a:ln>
        </p:spPr>
      </p:pic>
      <p:sp>
        <p:nvSpPr>
          <p:cNvPr id="404" name="Google Shape;404;p8"/>
          <p:cNvSpPr txBox="1"/>
          <p:nvPr/>
        </p:nvSpPr>
        <p:spPr>
          <a:xfrm>
            <a:off x="9620251" y="3778542"/>
            <a:ext cx="226694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a:solidFill>
                  <a:schemeClr val="dk1"/>
                </a:solidFill>
                <a:latin typeface="Century Gothic"/>
                <a:ea typeface="Century Gothic"/>
                <a:cs typeface="Century Gothic"/>
                <a:sym typeface="Century Gothic"/>
              </a:rPr>
              <a:t>Richard Simcott</a:t>
            </a:r>
            <a:endParaRPr sz="1400">
              <a:solidFill>
                <a:schemeClr val="dk1"/>
              </a:solidFill>
              <a:latin typeface="Century Gothic"/>
              <a:ea typeface="Century Gothic"/>
              <a:cs typeface="Century Gothic"/>
              <a:sym typeface="Century Gothic"/>
            </a:endParaRPr>
          </a:p>
        </p:txBody>
      </p:sp>
      <p:sp>
        <p:nvSpPr>
          <p:cNvPr id="405" name="Google Shape;405;p8"/>
          <p:cNvSpPr txBox="1"/>
          <p:nvPr/>
        </p:nvSpPr>
        <p:spPr>
          <a:xfrm>
            <a:off x="410328" y="2946929"/>
            <a:ext cx="7066917"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25050"/>
              </a:buClr>
              <a:buSzPts val="2400"/>
              <a:buFont typeface="Century Gothic"/>
              <a:buNone/>
            </a:pPr>
            <a:r>
              <a:rPr lang="en-GB" sz="2400" b="0" i="0" u="none" strike="noStrike" cap="none">
                <a:solidFill>
                  <a:srgbClr val="525050"/>
                </a:solidFill>
                <a:latin typeface="Century Gothic"/>
                <a:ea typeface="Century Gothic"/>
                <a:cs typeface="Century Gothic"/>
                <a:sym typeface="Century Gothic"/>
              </a:rPr>
              <a:t>Es gibt </a:t>
            </a:r>
            <a:r>
              <a:rPr lang="en-GB" sz="2400" b="1" i="0" u="none" strike="noStrike" cap="none">
                <a:solidFill>
                  <a:srgbClr val="525050"/>
                </a:solidFill>
                <a:latin typeface="Century Gothic"/>
                <a:ea typeface="Century Gothic"/>
                <a:cs typeface="Century Gothic"/>
                <a:sym typeface="Century Gothic"/>
              </a:rPr>
              <a:t>jemanden</a:t>
            </a:r>
            <a:r>
              <a:rPr lang="en-GB" sz="2400" i="0" u="none" strike="noStrike" cap="none">
                <a:solidFill>
                  <a:srgbClr val="525050"/>
                </a:solidFill>
                <a:latin typeface="Century Gothic"/>
                <a:ea typeface="Century Gothic"/>
                <a:cs typeface="Century Gothic"/>
                <a:sym typeface="Century Gothic"/>
              </a:rPr>
              <a:t>,</a:t>
            </a:r>
            <a:r>
              <a:rPr lang="en-GB" sz="2400" b="0" i="0" u="none" strike="noStrike" cap="none">
                <a:solidFill>
                  <a:srgbClr val="525050"/>
                </a:solidFill>
                <a:latin typeface="Century Gothic"/>
                <a:ea typeface="Century Gothic"/>
                <a:cs typeface="Century Gothic"/>
                <a:sym typeface="Century Gothic"/>
              </a:rPr>
              <a:t> der 59 Sprachen spricht.</a:t>
            </a:r>
            <a:endParaRPr/>
          </a:p>
          <a:p>
            <a:pPr marL="0" marR="0" lvl="0" indent="0" algn="l" rtl="0">
              <a:lnSpc>
                <a:spcPct val="100000"/>
              </a:lnSpc>
              <a:spcBef>
                <a:spcPts val="0"/>
              </a:spcBef>
              <a:spcAft>
                <a:spcPts val="0"/>
              </a:spcAft>
              <a:buClr>
                <a:schemeClr val="dk1"/>
              </a:buClr>
              <a:buSzPts val="1800"/>
              <a:buFont typeface="Century Gothic"/>
              <a:buNone/>
            </a:pPr>
            <a:endParaRPr sz="1800">
              <a:solidFill>
                <a:srgbClr val="525050"/>
              </a:solidFill>
              <a:latin typeface="Century Gothic"/>
              <a:ea typeface="Century Gothic"/>
              <a:cs typeface="Century Gothic"/>
              <a:sym typeface="Century Gothic"/>
            </a:endParaRPr>
          </a:p>
        </p:txBody>
      </p:sp>
      <p:sp>
        <p:nvSpPr>
          <p:cNvPr id="406" name="Google Shape;406;p8"/>
          <p:cNvSpPr/>
          <p:nvPr/>
        </p:nvSpPr>
        <p:spPr>
          <a:xfrm>
            <a:off x="6817489" y="1928870"/>
            <a:ext cx="2370786" cy="1240972"/>
          </a:xfrm>
          <a:prstGeom prst="wedgeRoundRectCallout">
            <a:avLst>
              <a:gd name="adj1" fmla="val 81729"/>
              <a:gd name="adj2" fmla="val -8026"/>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a:solidFill>
                  <a:srgbClr val="525050"/>
                </a:solidFill>
                <a:latin typeface="Century Gothic"/>
                <a:ea typeface="Century Gothic"/>
                <a:cs typeface="Century Gothic"/>
                <a:sym typeface="Century Gothic"/>
              </a:rPr>
              <a:t>Use </a:t>
            </a:r>
            <a:r>
              <a:rPr lang="en-GB" sz="2000" b="1" i="0" u="none" strike="noStrike" cap="none">
                <a:solidFill>
                  <a:srgbClr val="525050"/>
                </a:solidFill>
                <a:latin typeface="Century Gothic"/>
                <a:ea typeface="Century Gothic"/>
                <a:cs typeface="Century Gothic"/>
                <a:sym typeface="Century Gothic"/>
              </a:rPr>
              <a:t>da ist </a:t>
            </a:r>
            <a:r>
              <a:rPr lang="en-GB" sz="2000" b="0" i="0" u="none" strike="noStrike" cap="none">
                <a:solidFill>
                  <a:srgbClr val="525050"/>
                </a:solidFill>
                <a:latin typeface="Century Gothic"/>
                <a:ea typeface="Century Gothic"/>
                <a:cs typeface="Century Gothic"/>
                <a:sym typeface="Century Gothic"/>
              </a:rPr>
              <a:t>when you are pointing out a specific person.</a:t>
            </a:r>
            <a:endParaRPr sz="2000">
              <a:solidFill>
                <a:schemeClr val="lt1"/>
              </a:solidFill>
              <a:latin typeface="Century Gothic"/>
              <a:ea typeface="Century Gothic"/>
              <a:cs typeface="Century Gothic"/>
              <a:sym typeface="Century Gothic"/>
            </a:endParaRPr>
          </a:p>
        </p:txBody>
      </p:sp>
      <p:sp>
        <p:nvSpPr>
          <p:cNvPr id="407" name="Google Shape;407;p8"/>
          <p:cNvSpPr/>
          <p:nvPr/>
        </p:nvSpPr>
        <p:spPr>
          <a:xfrm>
            <a:off x="94488" y="3617913"/>
            <a:ext cx="4930277" cy="1613943"/>
          </a:xfrm>
          <a:prstGeom prst="wedgeRoundRectCallout">
            <a:avLst>
              <a:gd name="adj1" fmla="val -26354"/>
              <a:gd name="adj2" fmla="val -6392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a:solidFill>
                  <a:srgbClr val="525050"/>
                </a:solidFill>
                <a:latin typeface="Century Gothic"/>
                <a:ea typeface="Century Gothic"/>
                <a:cs typeface="Century Gothic"/>
                <a:sym typeface="Century Gothic"/>
              </a:rPr>
              <a:t>Use ‘</a:t>
            </a:r>
            <a:r>
              <a:rPr lang="en-GB" sz="2000" b="1" i="0" u="none" strike="noStrike" cap="none">
                <a:solidFill>
                  <a:srgbClr val="525050"/>
                </a:solidFill>
                <a:latin typeface="Century Gothic"/>
                <a:ea typeface="Century Gothic"/>
                <a:cs typeface="Century Gothic"/>
                <a:sym typeface="Century Gothic"/>
              </a:rPr>
              <a:t>es gibt</a:t>
            </a:r>
            <a:r>
              <a:rPr lang="en-GB" sz="2000" b="0" i="0" u="none" strike="noStrike" cap="none">
                <a:solidFill>
                  <a:srgbClr val="525050"/>
                </a:solidFill>
                <a:latin typeface="Century Gothic"/>
                <a:ea typeface="Century Gothic"/>
                <a:cs typeface="Century Gothic"/>
                <a:sym typeface="Century Gothic"/>
              </a:rPr>
              <a:t>’ to state the existence of something or someone more generally. You can’t see him/her, but you know there is someone who speaks 59 languages! </a:t>
            </a:r>
            <a:endParaRPr sz="2000">
              <a:solidFill>
                <a:schemeClr val="lt1"/>
              </a:solidFill>
              <a:latin typeface="Century Gothic"/>
              <a:ea typeface="Century Gothic"/>
              <a:cs typeface="Century Gothic"/>
              <a:sym typeface="Century Gothic"/>
            </a:endParaRPr>
          </a:p>
        </p:txBody>
      </p:sp>
      <p:sp>
        <p:nvSpPr>
          <p:cNvPr id="408" name="Google Shape;408;p8"/>
          <p:cNvSpPr/>
          <p:nvPr/>
        </p:nvSpPr>
        <p:spPr>
          <a:xfrm>
            <a:off x="5816211" y="3510112"/>
            <a:ext cx="3683725" cy="1129098"/>
          </a:xfrm>
          <a:prstGeom prst="wedgeRoundRectCallout">
            <a:avLst>
              <a:gd name="adj1" fmla="val -125467"/>
              <a:gd name="adj2" fmla="val -64109"/>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dirty="0">
                <a:solidFill>
                  <a:srgbClr val="525050"/>
                </a:solidFill>
                <a:latin typeface="Century Gothic"/>
                <a:ea typeface="Century Gothic"/>
                <a:cs typeface="Century Gothic"/>
                <a:sym typeface="Century Gothic"/>
              </a:rPr>
              <a:t>After </a:t>
            </a:r>
            <a:r>
              <a:rPr lang="en-GB" sz="2000" b="1" i="0" u="none" strike="noStrike" cap="none" dirty="0">
                <a:solidFill>
                  <a:srgbClr val="525050"/>
                </a:solidFill>
                <a:latin typeface="Century Gothic"/>
                <a:ea typeface="Century Gothic"/>
                <a:cs typeface="Century Gothic"/>
                <a:sym typeface="Century Gothic"/>
              </a:rPr>
              <a:t>es </a:t>
            </a:r>
            <a:r>
              <a:rPr lang="en-GB" sz="2000" b="1" i="0" u="none" strike="noStrike" cap="none" dirty="0" err="1">
                <a:solidFill>
                  <a:srgbClr val="525050"/>
                </a:solidFill>
                <a:latin typeface="Century Gothic"/>
                <a:ea typeface="Century Gothic"/>
                <a:cs typeface="Century Gothic"/>
                <a:sym typeface="Century Gothic"/>
              </a:rPr>
              <a:t>gibt</a:t>
            </a:r>
            <a:r>
              <a:rPr lang="en-GB" sz="2000" b="1" i="0" u="none" strike="noStrike" cap="none" dirty="0">
                <a:solidFill>
                  <a:srgbClr val="525050"/>
                </a:solidFill>
                <a:latin typeface="Century Gothic"/>
                <a:ea typeface="Century Gothic"/>
                <a:cs typeface="Century Gothic"/>
                <a:sym typeface="Century Gothic"/>
              </a:rPr>
              <a:t> </a:t>
            </a:r>
            <a:r>
              <a:rPr lang="en-GB" sz="2000" b="0" i="0" u="none" strike="noStrike" cap="none" dirty="0">
                <a:solidFill>
                  <a:srgbClr val="525050"/>
                </a:solidFill>
                <a:latin typeface="Century Gothic"/>
                <a:ea typeface="Century Gothic"/>
                <a:cs typeface="Century Gothic"/>
                <a:sym typeface="Century Gothic"/>
              </a:rPr>
              <a:t>use </a:t>
            </a:r>
            <a:br>
              <a:rPr lang="en-GB" sz="2000" b="0" i="0" u="none" strike="noStrike" cap="none" dirty="0">
                <a:solidFill>
                  <a:srgbClr val="525050"/>
                </a:solidFill>
                <a:latin typeface="Century Gothic"/>
                <a:ea typeface="Century Gothic"/>
                <a:cs typeface="Century Gothic"/>
                <a:sym typeface="Century Gothic"/>
              </a:rPr>
            </a:br>
            <a:r>
              <a:rPr lang="en-GB" sz="2000" b="0" i="0" u="none" strike="noStrike" cap="none" dirty="0">
                <a:solidFill>
                  <a:srgbClr val="525050"/>
                </a:solidFill>
                <a:latin typeface="Century Gothic"/>
                <a:ea typeface="Century Gothic"/>
                <a:cs typeface="Century Gothic"/>
                <a:sym typeface="Century Gothic"/>
              </a:rPr>
              <a:t>Row 2 (accusative)</a:t>
            </a:r>
            <a:br>
              <a:rPr lang="en-GB" sz="2000" b="0" i="0" u="none" strike="noStrike" cap="none" dirty="0">
                <a:solidFill>
                  <a:srgbClr val="525050"/>
                </a:solidFill>
                <a:latin typeface="Century Gothic"/>
                <a:ea typeface="Century Gothic"/>
                <a:cs typeface="Century Gothic"/>
                <a:sym typeface="Century Gothic"/>
              </a:rPr>
            </a:b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jemand</a:t>
            </a:r>
            <a:r>
              <a:rPr lang="en-GB" sz="2000" b="1" i="0" u="none" strike="noStrike" cap="none" dirty="0" err="1">
                <a:solidFill>
                  <a:srgbClr val="525050"/>
                </a:solidFill>
                <a:latin typeface="Century Gothic"/>
                <a:ea typeface="Century Gothic"/>
                <a:cs typeface="Century Gothic"/>
                <a:sym typeface="Century Gothic"/>
              </a:rPr>
              <a:t>en</a:t>
            </a:r>
            <a:r>
              <a:rPr lang="en-GB" sz="2000" b="0" i="0" u="none" strike="noStrike" cap="none" dirty="0">
                <a:solidFill>
                  <a:srgbClr val="525050"/>
                </a:solidFill>
                <a:latin typeface="Century Gothic"/>
                <a:ea typeface="Century Gothic"/>
                <a:cs typeface="Century Gothic"/>
                <a:sym typeface="Century Gothic"/>
              </a:rPr>
              <a:t>, </a:t>
            </a:r>
            <a:r>
              <a:rPr lang="en-GB" sz="2000" b="0" i="0" u="none" strike="noStrike" cap="none" dirty="0" err="1">
                <a:solidFill>
                  <a:srgbClr val="525050"/>
                </a:solidFill>
                <a:latin typeface="Century Gothic"/>
                <a:ea typeface="Century Gothic"/>
                <a:cs typeface="Century Gothic"/>
                <a:sym typeface="Century Gothic"/>
              </a:rPr>
              <a:t>niemand</a:t>
            </a:r>
            <a:r>
              <a:rPr lang="en-GB" sz="2000" b="1" i="0" u="none" strike="noStrike" cap="none" dirty="0" err="1">
                <a:solidFill>
                  <a:srgbClr val="525050"/>
                </a:solidFill>
                <a:latin typeface="Century Gothic"/>
                <a:ea typeface="Century Gothic"/>
                <a:cs typeface="Century Gothic"/>
                <a:sym typeface="Century Gothic"/>
              </a:rPr>
              <a:t>en</a:t>
            </a:r>
            <a:endParaRPr sz="2000" dirty="0">
              <a:solidFill>
                <a:schemeClr val="lt1"/>
              </a:solidFill>
              <a:latin typeface="Century Gothic"/>
              <a:ea typeface="Century Gothic"/>
              <a:cs typeface="Century Gothic"/>
              <a:sym typeface="Century Gothic"/>
            </a:endParaRPr>
          </a:p>
        </p:txBody>
      </p:sp>
      <p:sp>
        <p:nvSpPr>
          <p:cNvPr id="409" name="Google Shape;409;p8"/>
          <p:cNvSpPr/>
          <p:nvPr/>
        </p:nvSpPr>
        <p:spPr>
          <a:xfrm>
            <a:off x="5303340" y="4998971"/>
            <a:ext cx="6095668" cy="899357"/>
          </a:xfrm>
          <a:prstGeom prst="wedgeRoundRectCallout">
            <a:avLst>
              <a:gd name="adj1" fmla="val -21673"/>
              <a:gd name="adj2" fmla="val 22211"/>
              <a:gd name="adj3" fmla="val 16667"/>
            </a:avLst>
          </a:prstGeom>
          <a:solidFill>
            <a:schemeClr val="accent1"/>
          </a:solidFill>
          <a:ln w="12700" cap="flat" cmpd="sng">
            <a:solidFill>
              <a:srgbClr val="810F1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0" i="0" u="none" strike="noStrike" cap="none">
                <a:solidFill>
                  <a:schemeClr val="lt1"/>
                </a:solidFill>
                <a:latin typeface="Century Gothic"/>
                <a:ea typeface="Century Gothic"/>
                <a:cs typeface="Century Gothic"/>
                <a:sym typeface="Century Gothic"/>
              </a:rPr>
              <a:t>These are relative clauses, so the verb goes to the end (WO3).</a:t>
            </a:r>
            <a:endParaRPr/>
          </a:p>
        </p:txBody>
      </p:sp>
      <p:sp>
        <p:nvSpPr>
          <p:cNvPr id="410" name="Google Shape;410;p8"/>
          <p:cNvSpPr/>
          <p:nvPr/>
        </p:nvSpPr>
        <p:spPr>
          <a:xfrm>
            <a:off x="94488" y="5378838"/>
            <a:ext cx="4930277" cy="937675"/>
          </a:xfrm>
          <a:prstGeom prst="wedgeRoundRectCallout">
            <a:avLst>
              <a:gd name="adj1" fmla="val -19236"/>
              <a:gd name="adj2" fmla="val 47687"/>
              <a:gd name="adj3"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i="0" u="none" strike="noStrike" cap="none">
                <a:solidFill>
                  <a:srgbClr val="525050"/>
                </a:solidFill>
                <a:latin typeface="Century Gothic"/>
                <a:ea typeface="Century Gothic"/>
                <a:cs typeface="Century Gothic"/>
                <a:sym typeface="Century Gothic"/>
              </a:rPr>
              <a:t>Note</a:t>
            </a:r>
            <a:r>
              <a:rPr lang="en-GB" sz="2000" b="0" i="0" u="none" strike="noStrike" cap="none">
                <a:solidFill>
                  <a:srgbClr val="525050"/>
                </a:solidFill>
                <a:latin typeface="Century Gothic"/>
                <a:ea typeface="Century Gothic"/>
                <a:cs typeface="Century Gothic"/>
                <a:sym typeface="Century Gothic"/>
              </a:rPr>
              <a:t>: </a:t>
            </a:r>
            <a:r>
              <a:rPr lang="en-GB" sz="2000">
                <a:solidFill>
                  <a:srgbClr val="525050"/>
                </a:solidFill>
                <a:latin typeface="Century Gothic"/>
                <a:ea typeface="Century Gothic"/>
                <a:cs typeface="Century Gothic"/>
                <a:sym typeface="Century Gothic"/>
              </a:rPr>
              <a:t>After</a:t>
            </a:r>
            <a:r>
              <a:rPr lang="en-GB" sz="2000" b="1">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hier</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da</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oben</a:t>
            </a:r>
            <a:r>
              <a:rPr lang="en-GB" sz="2000" b="0" i="0" u="none" strike="noStrike" cap="none">
                <a:solidFill>
                  <a:srgbClr val="525050"/>
                </a:solidFill>
                <a:latin typeface="Century Gothic"/>
                <a:ea typeface="Century Gothic"/>
                <a:cs typeface="Century Gothic"/>
                <a:sym typeface="Century Gothic"/>
              </a:rPr>
              <a:t>, </a:t>
            </a:r>
            <a:r>
              <a:rPr lang="en-GB" sz="2000" b="1" i="0" u="none" strike="noStrike" cap="none">
                <a:solidFill>
                  <a:srgbClr val="525050"/>
                </a:solidFill>
                <a:latin typeface="Century Gothic"/>
                <a:ea typeface="Century Gothic"/>
                <a:cs typeface="Century Gothic"/>
                <a:sym typeface="Century Gothic"/>
              </a:rPr>
              <a:t>unten</a:t>
            </a:r>
            <a:r>
              <a:rPr lang="en-GB" sz="2000">
                <a:solidFill>
                  <a:srgbClr val="525050"/>
                </a:solidFill>
                <a:latin typeface="Century Gothic"/>
                <a:ea typeface="Century Gothic"/>
                <a:cs typeface="Century Gothic"/>
                <a:sym typeface="Century Gothic"/>
              </a:rPr>
              <a:t> – use es/da ist/sind because these are adverbs of location.</a:t>
            </a:r>
            <a:endParaRPr sz="2000">
              <a:solidFill>
                <a:schemeClr val="lt1"/>
              </a:solidFill>
              <a:latin typeface="Century Gothic"/>
              <a:ea typeface="Century Gothic"/>
              <a:cs typeface="Century Gothic"/>
              <a:sym typeface="Century Gothic"/>
            </a:endParaRPr>
          </a:p>
        </p:txBody>
      </p:sp>
      <p:sp>
        <p:nvSpPr>
          <p:cNvPr id="411" name="Google Shape;411;p8"/>
          <p:cNvSpPr/>
          <p:nvPr/>
        </p:nvSpPr>
        <p:spPr>
          <a:xfrm>
            <a:off x="10454442" y="128743"/>
            <a:ext cx="1606378"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Grammatik</a:t>
            </a:r>
            <a:endParaRPr/>
          </a:p>
        </p:txBody>
      </p:sp>
      <p:sp>
        <p:nvSpPr>
          <p:cNvPr id="412" name="Google Shape;412;p8"/>
          <p:cNvSpPr/>
          <p:nvPr/>
        </p:nvSpPr>
        <p:spPr>
          <a:xfrm>
            <a:off x="5167663" y="2040459"/>
            <a:ext cx="1161634" cy="372546"/>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
        <p:nvSpPr>
          <p:cNvPr id="413" name="Google Shape;413;p8"/>
          <p:cNvSpPr/>
          <p:nvPr/>
        </p:nvSpPr>
        <p:spPr>
          <a:xfrm>
            <a:off x="5655855" y="3001375"/>
            <a:ext cx="1161634" cy="372546"/>
          </a:xfrm>
          <a:prstGeom prst="roundRect">
            <a:avLst>
              <a:gd name="adj" fmla="val 16667"/>
            </a:avLst>
          </a:prstGeom>
          <a:noFill/>
          <a:ln w="38100"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0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0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9"/>
          <p:cNvSpPr/>
          <p:nvPr/>
        </p:nvSpPr>
        <p:spPr>
          <a:xfrm>
            <a:off x="11047441" y="5540338"/>
            <a:ext cx="897632"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0" name="Google Shape;420;p9"/>
          <p:cNvSpPr/>
          <p:nvPr/>
        </p:nvSpPr>
        <p:spPr>
          <a:xfrm>
            <a:off x="6174500" y="5528763"/>
            <a:ext cx="897632"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1" name="Google Shape;421;p9"/>
          <p:cNvSpPr/>
          <p:nvPr/>
        </p:nvSpPr>
        <p:spPr>
          <a:xfrm>
            <a:off x="464912" y="4872236"/>
            <a:ext cx="672521"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2" name="Google Shape;422;p9"/>
          <p:cNvSpPr/>
          <p:nvPr/>
        </p:nvSpPr>
        <p:spPr>
          <a:xfrm>
            <a:off x="5119867" y="4316758"/>
            <a:ext cx="672521"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3" name="Google Shape;423;p9"/>
          <p:cNvSpPr/>
          <p:nvPr/>
        </p:nvSpPr>
        <p:spPr>
          <a:xfrm>
            <a:off x="9208619" y="3643568"/>
            <a:ext cx="1403432"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4" name="Google Shape;424;p9"/>
          <p:cNvSpPr/>
          <p:nvPr/>
        </p:nvSpPr>
        <p:spPr>
          <a:xfrm>
            <a:off x="5884758" y="3666648"/>
            <a:ext cx="1403432"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5" name="Google Shape;425;p9"/>
          <p:cNvSpPr/>
          <p:nvPr/>
        </p:nvSpPr>
        <p:spPr>
          <a:xfrm>
            <a:off x="5017625" y="2950213"/>
            <a:ext cx="401256"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6" name="Google Shape;426;p9"/>
          <p:cNvSpPr/>
          <p:nvPr/>
        </p:nvSpPr>
        <p:spPr>
          <a:xfrm>
            <a:off x="2052576" y="2950213"/>
            <a:ext cx="401256"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7" name="Google Shape;427;p9"/>
          <p:cNvSpPr/>
          <p:nvPr/>
        </p:nvSpPr>
        <p:spPr>
          <a:xfrm>
            <a:off x="499637" y="2950213"/>
            <a:ext cx="875818"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8" name="Google Shape;428;p9"/>
          <p:cNvSpPr/>
          <p:nvPr/>
        </p:nvSpPr>
        <p:spPr>
          <a:xfrm>
            <a:off x="6412372" y="2427423"/>
            <a:ext cx="875818"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29" name="Google Shape;429;p9"/>
          <p:cNvSpPr/>
          <p:nvPr/>
        </p:nvSpPr>
        <p:spPr>
          <a:xfrm>
            <a:off x="10370913" y="1732522"/>
            <a:ext cx="1055227"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0" name="Google Shape;430;p9"/>
          <p:cNvSpPr/>
          <p:nvPr/>
        </p:nvSpPr>
        <p:spPr>
          <a:xfrm>
            <a:off x="6769258" y="1738208"/>
            <a:ext cx="1055227" cy="381965"/>
          </a:xfrm>
          <a:prstGeom prst="roundRect">
            <a:avLst>
              <a:gd name="adj" fmla="val 16667"/>
            </a:avLst>
          </a:prstGeom>
          <a:solidFill>
            <a:srgbClr val="FBF0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1" name="Google Shape;431;p9"/>
          <p:cNvSpPr/>
          <p:nvPr/>
        </p:nvSpPr>
        <p:spPr>
          <a:xfrm>
            <a:off x="2258993" y="5505613"/>
            <a:ext cx="326213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2" name="Google Shape;432;p9"/>
          <p:cNvSpPr/>
          <p:nvPr/>
        </p:nvSpPr>
        <p:spPr>
          <a:xfrm>
            <a:off x="1495064" y="4304934"/>
            <a:ext cx="293611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3" name="Google Shape;433;p9"/>
          <p:cNvSpPr/>
          <p:nvPr/>
        </p:nvSpPr>
        <p:spPr>
          <a:xfrm>
            <a:off x="1633958" y="3639824"/>
            <a:ext cx="293611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4" name="Google Shape;434;p9"/>
          <p:cNvSpPr/>
          <p:nvPr/>
        </p:nvSpPr>
        <p:spPr>
          <a:xfrm>
            <a:off x="8272039" y="2418471"/>
            <a:ext cx="293611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5" name="Google Shape;435;p9"/>
          <p:cNvSpPr/>
          <p:nvPr/>
        </p:nvSpPr>
        <p:spPr>
          <a:xfrm>
            <a:off x="3159889" y="1713053"/>
            <a:ext cx="2936111" cy="43027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36" name="Google Shape;436;p9"/>
          <p:cNvSpPr txBox="1">
            <a:spLocks noGrp="1"/>
          </p:cNvSpPr>
          <p:nvPr>
            <p:ph type="body" idx="1"/>
          </p:nvPr>
        </p:nvSpPr>
        <p:spPr>
          <a:xfrm>
            <a:off x="133850" y="1584431"/>
            <a:ext cx="12058150" cy="4412435"/>
          </a:xfrm>
          <a:prstGeom prst="rect">
            <a:avLst/>
          </a:prstGeom>
          <a:noFill/>
          <a:ln>
            <a:noFill/>
          </a:ln>
        </p:spPr>
        <p:txBody>
          <a:bodyPr spcFirstLastPara="1" wrap="square" lIns="91425" tIns="45700" rIns="91425" bIns="45700" anchor="t" anchorCtr="0">
            <a:normAutofit lnSpcReduction="10000"/>
          </a:bodyPr>
          <a:lstStyle/>
          <a:p>
            <a:pPr marL="342900" lvl="0" indent="-342900" algn="l" rtl="0">
              <a:lnSpc>
                <a:spcPct val="150000"/>
              </a:lnSpc>
              <a:spcBef>
                <a:spcPts val="0"/>
              </a:spcBef>
              <a:spcAft>
                <a:spcPts val="0"/>
              </a:spcAft>
              <a:buClr>
                <a:srgbClr val="525050"/>
              </a:buClr>
              <a:buSzPts val="2400"/>
              <a:buFont typeface="Century Gothic"/>
              <a:buAutoNum type="arabicParenR"/>
            </a:pPr>
            <a:r>
              <a:rPr lang="en-GB"/>
              <a:t>Sandra Bullock ist </a:t>
            </a:r>
            <a:r>
              <a:rPr lang="en-GB" b="1"/>
              <a:t>jemand|jemanden</a:t>
            </a:r>
            <a:r>
              <a:rPr lang="en-GB"/>
              <a:t>, der</a:t>
            </a:r>
            <a:r>
              <a:rPr lang="en-GB" b="1"/>
              <a:t> spricht </a:t>
            </a:r>
            <a:r>
              <a:rPr lang="en-GB"/>
              <a:t>fließend Deutsch </a:t>
            </a:r>
            <a:r>
              <a:rPr lang="en-GB" b="1"/>
              <a:t>spricht</a:t>
            </a:r>
            <a:r>
              <a:rPr lang="en-GB"/>
              <a:t>.</a:t>
            </a:r>
            <a:endParaRPr/>
          </a:p>
          <a:p>
            <a:pPr marL="342900" lvl="0" indent="-342900" algn="l" rtl="0">
              <a:lnSpc>
                <a:spcPct val="150000"/>
              </a:lnSpc>
              <a:spcBef>
                <a:spcPts val="1000"/>
              </a:spcBef>
              <a:spcAft>
                <a:spcPts val="0"/>
              </a:spcAft>
              <a:buClr>
                <a:srgbClr val="525050"/>
              </a:buClr>
              <a:buSzPts val="2400"/>
              <a:buFont typeface="Century Gothic"/>
              <a:buAutoNum type="arabicParenR"/>
            </a:pPr>
            <a:r>
              <a:rPr lang="en-GB"/>
              <a:t>˵Miss Germany” ist ein Wettbewerb, der </a:t>
            </a:r>
            <a:r>
              <a:rPr lang="en-GB" b="1"/>
              <a:t>sucht</a:t>
            </a:r>
            <a:r>
              <a:rPr lang="en-GB"/>
              <a:t> immer </a:t>
            </a:r>
            <a:r>
              <a:rPr lang="en-GB" b="1"/>
              <a:t>jemand|jemanden</a:t>
            </a:r>
            <a:r>
              <a:rPr lang="en-GB"/>
              <a:t> </a:t>
            </a:r>
            <a:r>
              <a:rPr lang="en-GB" b="1"/>
              <a:t>sucht</a:t>
            </a:r>
            <a:r>
              <a:rPr lang="en-GB"/>
              <a:t>, der </a:t>
            </a:r>
            <a:r>
              <a:rPr lang="en-GB" b="1"/>
              <a:t>ist</a:t>
            </a:r>
            <a:r>
              <a:rPr lang="en-GB"/>
              <a:t> besonders schön </a:t>
            </a:r>
            <a:r>
              <a:rPr lang="en-GB" b="1"/>
              <a:t>ist</a:t>
            </a:r>
            <a:r>
              <a:rPr lang="en-GB"/>
              <a:t>.</a:t>
            </a:r>
            <a:endParaRPr/>
          </a:p>
          <a:p>
            <a:pPr marL="342900" lvl="0" indent="-342900" algn="l" rtl="0">
              <a:lnSpc>
                <a:spcPct val="150000"/>
              </a:lnSpc>
              <a:spcBef>
                <a:spcPts val="1000"/>
              </a:spcBef>
              <a:spcAft>
                <a:spcPts val="0"/>
              </a:spcAft>
              <a:buClr>
                <a:srgbClr val="525050"/>
              </a:buClr>
              <a:buSzPts val="2400"/>
              <a:buFont typeface="Century Gothic"/>
              <a:buAutoNum type="arabicParenR"/>
            </a:pPr>
            <a:r>
              <a:rPr lang="en-GB"/>
              <a:t>Gibt es </a:t>
            </a:r>
            <a:r>
              <a:rPr lang="en-GB" b="1"/>
              <a:t>jemand|jemanden </a:t>
            </a:r>
            <a:r>
              <a:rPr lang="en-GB"/>
              <a:t>hier, der </a:t>
            </a:r>
            <a:r>
              <a:rPr lang="en-GB" b="1"/>
              <a:t>übersetzt</a:t>
            </a:r>
            <a:r>
              <a:rPr lang="en-GB"/>
              <a:t> ins Deutsche </a:t>
            </a:r>
            <a:r>
              <a:rPr lang="en-GB" b="1"/>
              <a:t>übersetzt</a:t>
            </a:r>
            <a:r>
              <a:rPr lang="en-GB"/>
              <a:t>?</a:t>
            </a:r>
            <a:endParaRPr/>
          </a:p>
          <a:p>
            <a:pPr marL="342900" lvl="0" indent="-342900" algn="l" rtl="0">
              <a:lnSpc>
                <a:spcPct val="150000"/>
              </a:lnSpc>
              <a:spcBef>
                <a:spcPts val="1000"/>
              </a:spcBef>
              <a:spcAft>
                <a:spcPts val="0"/>
              </a:spcAft>
              <a:buClr>
                <a:srgbClr val="525050"/>
              </a:buClr>
              <a:buSzPts val="2400"/>
              <a:buFont typeface="Century Gothic"/>
              <a:buAutoNum type="arabicParenR"/>
            </a:pPr>
            <a:r>
              <a:rPr lang="en-GB"/>
              <a:t>Hier ist </a:t>
            </a:r>
            <a:r>
              <a:rPr lang="en-GB" b="1"/>
              <a:t>jemand|jemanden</a:t>
            </a:r>
            <a:r>
              <a:rPr lang="en-GB"/>
              <a:t>, der </a:t>
            </a:r>
            <a:r>
              <a:rPr lang="en-GB" b="1"/>
              <a:t>war</a:t>
            </a:r>
            <a:r>
              <a:rPr lang="en-GB"/>
              <a:t> in der Black Lives Matter Bewegung aktiv </a:t>
            </a:r>
            <a:r>
              <a:rPr lang="en-GB" b="1"/>
              <a:t>war</a:t>
            </a:r>
            <a:r>
              <a:rPr lang="en-GB"/>
              <a:t>.</a:t>
            </a:r>
            <a:endParaRPr/>
          </a:p>
          <a:p>
            <a:pPr marL="342900" lvl="0" indent="-342900" algn="l" rtl="0">
              <a:lnSpc>
                <a:spcPct val="150000"/>
              </a:lnSpc>
              <a:spcBef>
                <a:spcPts val="1000"/>
              </a:spcBef>
              <a:spcAft>
                <a:spcPts val="0"/>
              </a:spcAft>
              <a:buClr>
                <a:srgbClr val="525050"/>
              </a:buClr>
              <a:buSzPts val="2400"/>
              <a:buFont typeface="Century Gothic"/>
              <a:buAutoNum type="arabicParenR"/>
            </a:pPr>
            <a:r>
              <a:rPr lang="en-GB"/>
              <a:t>Wir kennen </a:t>
            </a:r>
            <a:r>
              <a:rPr lang="en-GB" b="1"/>
              <a:t>niemand|niemanden</a:t>
            </a:r>
            <a:r>
              <a:rPr lang="en-GB"/>
              <a:t>, der </a:t>
            </a:r>
            <a:r>
              <a:rPr lang="en-GB" b="1"/>
              <a:t>redet </a:t>
            </a:r>
            <a:r>
              <a:rPr lang="en-GB"/>
              <a:t>so gut wie sie auf Spanisch </a:t>
            </a:r>
            <a:r>
              <a:rPr lang="en-GB" b="1"/>
              <a:t>redet</a:t>
            </a:r>
            <a:r>
              <a:rPr lang="en-GB"/>
              <a:t>. </a:t>
            </a:r>
            <a:endParaRPr/>
          </a:p>
        </p:txBody>
      </p:sp>
      <p:sp>
        <p:nvSpPr>
          <p:cNvPr id="437" name="Google Shape;437;p9"/>
          <p:cNvSpPr txBox="1">
            <a:spLocks noGrp="1"/>
          </p:cNvSpPr>
          <p:nvPr>
            <p:ph type="title"/>
          </p:nvPr>
        </p:nvSpPr>
        <p:spPr>
          <a:xfrm>
            <a:off x="-2" y="86235"/>
            <a:ext cx="7072133" cy="647577"/>
          </a:xfrm>
          <a:prstGeom prst="rect">
            <a:avLst/>
          </a:prstGeom>
          <a:blipFill rotWithShape="1">
            <a:blip r:embed="rId3">
              <a:alphaModFix/>
            </a:blip>
            <a:stretch>
              <a:fillRect/>
            </a:stretch>
          </a:blip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Font typeface="Calibri"/>
              <a:buNone/>
            </a:pPr>
            <a:r>
              <a:rPr lang="en-GB">
                <a:latin typeface="Calibri"/>
                <a:ea typeface="Calibri"/>
                <a:cs typeface="Calibri"/>
                <a:sym typeface="Calibri"/>
              </a:rPr>
              <a:t>Bist du Grammatik-Multitasker*in?</a:t>
            </a:r>
            <a:br>
              <a:rPr lang="en-GB">
                <a:latin typeface="Calibri"/>
                <a:ea typeface="Calibri"/>
                <a:cs typeface="Calibri"/>
                <a:sym typeface="Calibri"/>
              </a:rPr>
            </a:br>
            <a:endParaRPr/>
          </a:p>
        </p:txBody>
      </p:sp>
      <p:sp>
        <p:nvSpPr>
          <p:cNvPr id="438" name="Google Shape;438;p9"/>
          <p:cNvSpPr/>
          <p:nvPr/>
        </p:nvSpPr>
        <p:spPr>
          <a:xfrm>
            <a:off x="11185000" y="86234"/>
            <a:ext cx="925975" cy="365177"/>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D3C3C"/>
              </a:buClr>
              <a:buSzPts val="2000"/>
              <a:buFont typeface="Century Gothic"/>
              <a:buNone/>
            </a:pPr>
            <a:r>
              <a:rPr lang="en-GB" sz="2000" b="0" i="0" u="none" strike="noStrike" cap="none">
                <a:solidFill>
                  <a:srgbClr val="3D3C3C"/>
                </a:solidFill>
                <a:latin typeface="Century Gothic"/>
                <a:ea typeface="Century Gothic"/>
                <a:cs typeface="Century Gothic"/>
                <a:sym typeface="Century Gothic"/>
              </a:rPr>
              <a:t>lesen</a:t>
            </a:r>
            <a:endParaRPr sz="2000" b="0" i="0" u="none" strike="noStrike" cap="none">
              <a:solidFill>
                <a:srgbClr val="3D3C3C"/>
              </a:solidFill>
              <a:latin typeface="Century Gothic"/>
              <a:ea typeface="Century Gothic"/>
              <a:cs typeface="Century Gothic"/>
              <a:sym typeface="Century Gothic"/>
            </a:endParaRPr>
          </a:p>
        </p:txBody>
      </p:sp>
      <p:sp>
        <p:nvSpPr>
          <p:cNvPr id="439" name="Google Shape;439;p9"/>
          <p:cNvSpPr txBox="1"/>
          <p:nvPr/>
        </p:nvSpPr>
        <p:spPr>
          <a:xfrm>
            <a:off x="173620" y="861134"/>
            <a:ext cx="1179460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Century Gothic"/>
                <a:ea typeface="Century Gothic"/>
                <a:cs typeface="Century Gothic"/>
                <a:sym typeface="Century Gothic"/>
              </a:rPr>
              <a:t>Lies die Sätze</a:t>
            </a:r>
            <a:r>
              <a:rPr lang="en-GB" sz="2400">
                <a:solidFill>
                  <a:schemeClr val="dk1"/>
                </a:solidFill>
                <a:latin typeface="Century Gothic"/>
                <a:ea typeface="Century Gothic"/>
                <a:cs typeface="Century Gothic"/>
                <a:sym typeface="Century Gothic"/>
              </a:rPr>
              <a:t>.  </a:t>
            </a:r>
            <a:r>
              <a:rPr lang="en-GB" sz="2400" b="1">
                <a:solidFill>
                  <a:schemeClr val="dk1"/>
                </a:solidFill>
                <a:latin typeface="Century Gothic"/>
                <a:ea typeface="Century Gothic"/>
                <a:cs typeface="Century Gothic"/>
                <a:sym typeface="Century Gothic"/>
              </a:rPr>
              <a:t>Jemand </a:t>
            </a:r>
            <a:r>
              <a:rPr lang="en-GB" sz="2400">
                <a:solidFill>
                  <a:schemeClr val="dk1"/>
                </a:solidFill>
                <a:latin typeface="Century Gothic"/>
                <a:ea typeface="Century Gothic"/>
                <a:cs typeface="Century Gothic"/>
                <a:sym typeface="Century Gothic"/>
              </a:rPr>
              <a:t>oder </a:t>
            </a:r>
            <a:r>
              <a:rPr lang="en-GB" sz="2400" b="1">
                <a:solidFill>
                  <a:schemeClr val="dk1"/>
                </a:solidFill>
                <a:latin typeface="Century Gothic"/>
                <a:ea typeface="Century Gothic"/>
                <a:cs typeface="Century Gothic"/>
                <a:sym typeface="Century Gothic"/>
              </a:rPr>
              <a:t>jemanden?</a:t>
            </a:r>
            <a:r>
              <a:rPr lang="en-GB" sz="2400">
                <a:solidFill>
                  <a:schemeClr val="dk1"/>
                </a:solidFill>
                <a:latin typeface="Century Gothic"/>
                <a:ea typeface="Century Gothic"/>
                <a:cs typeface="Century Gothic"/>
                <a:sym typeface="Century Gothic"/>
              </a:rPr>
              <a:t>  </a:t>
            </a:r>
            <a:r>
              <a:rPr lang="en-GB" sz="2400" b="1">
                <a:solidFill>
                  <a:schemeClr val="dk1"/>
                </a:solidFill>
                <a:latin typeface="Century Gothic"/>
                <a:ea typeface="Century Gothic"/>
                <a:cs typeface="Century Gothic"/>
                <a:sym typeface="Century Gothic"/>
              </a:rPr>
              <a:t>Wo kommt das Verb hin?</a:t>
            </a:r>
            <a:endParaRPr/>
          </a:p>
        </p:txBody>
      </p:sp>
      <p:sp>
        <p:nvSpPr>
          <p:cNvPr id="440" name="Google Shape;440;p9"/>
          <p:cNvSpPr/>
          <p:nvPr/>
        </p:nvSpPr>
        <p:spPr>
          <a:xfrm>
            <a:off x="4372220" y="1652070"/>
            <a:ext cx="1767068"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1" name="Google Shape;441;p9"/>
          <p:cNvSpPr/>
          <p:nvPr/>
        </p:nvSpPr>
        <p:spPr>
          <a:xfrm>
            <a:off x="6769258" y="1674060"/>
            <a:ext cx="1055227"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2" name="Google Shape;442;p9"/>
          <p:cNvSpPr/>
          <p:nvPr/>
        </p:nvSpPr>
        <p:spPr>
          <a:xfrm>
            <a:off x="8261805" y="2334076"/>
            <a:ext cx="1403432"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3" name="Google Shape;443;p9"/>
          <p:cNvSpPr/>
          <p:nvPr/>
        </p:nvSpPr>
        <p:spPr>
          <a:xfrm>
            <a:off x="6370415" y="2344280"/>
            <a:ext cx="917774"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4" name="Google Shape;444;p9"/>
          <p:cNvSpPr/>
          <p:nvPr/>
        </p:nvSpPr>
        <p:spPr>
          <a:xfrm>
            <a:off x="2052576" y="2889485"/>
            <a:ext cx="401256"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5" name="Google Shape;445;p9"/>
          <p:cNvSpPr/>
          <p:nvPr/>
        </p:nvSpPr>
        <p:spPr>
          <a:xfrm>
            <a:off x="1633958" y="3559541"/>
            <a:ext cx="1333177"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6" name="Google Shape;446;p9"/>
          <p:cNvSpPr/>
          <p:nvPr/>
        </p:nvSpPr>
        <p:spPr>
          <a:xfrm>
            <a:off x="5864127" y="3559541"/>
            <a:ext cx="1424061"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7" name="Google Shape;447;p9"/>
          <p:cNvSpPr/>
          <p:nvPr/>
        </p:nvSpPr>
        <p:spPr>
          <a:xfrm>
            <a:off x="2724389" y="4277300"/>
            <a:ext cx="1706786"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8" name="Google Shape;448;p9"/>
          <p:cNvSpPr/>
          <p:nvPr/>
        </p:nvSpPr>
        <p:spPr>
          <a:xfrm>
            <a:off x="5090672" y="4278159"/>
            <a:ext cx="701716"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49" name="Google Shape;449;p9"/>
          <p:cNvSpPr/>
          <p:nvPr/>
        </p:nvSpPr>
        <p:spPr>
          <a:xfrm>
            <a:off x="2199190" y="5463870"/>
            <a:ext cx="1569921"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450" name="Google Shape;450;p9"/>
          <p:cNvSpPr/>
          <p:nvPr/>
        </p:nvSpPr>
        <p:spPr>
          <a:xfrm>
            <a:off x="6148565" y="5427303"/>
            <a:ext cx="923566" cy="527734"/>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1"/>
                                        </p:tgtEl>
                                        <p:attrNameLst>
                                          <p:attrName>style.visibility</p:attrName>
                                        </p:attrNameLst>
                                      </p:cBhvr>
                                      <p:to>
                                        <p:strVal val="visible"/>
                                      </p:to>
                                    </p:set>
                                    <p:animEffect transition="in" filter="fade">
                                      <p:cBhvr>
                                        <p:cTn id="12" dur="500"/>
                                        <p:tgtEl>
                                          <p:spTgt spid="4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42"/>
                                        </p:tgtEl>
                                        <p:attrNameLst>
                                          <p:attrName>style.visibility</p:attrName>
                                        </p:attrNameLst>
                                      </p:cBhvr>
                                      <p:to>
                                        <p:strVal val="visible"/>
                                      </p:to>
                                    </p:set>
                                    <p:animEffect transition="in" filter="fade">
                                      <p:cBhvr>
                                        <p:cTn id="17" dur="500"/>
                                        <p:tgtEl>
                                          <p:spTgt spid="4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3"/>
                                        </p:tgtEl>
                                        <p:attrNameLst>
                                          <p:attrName>style.visibility</p:attrName>
                                        </p:attrNameLst>
                                      </p:cBhvr>
                                      <p:to>
                                        <p:strVal val="visible"/>
                                      </p:to>
                                    </p:set>
                                    <p:animEffect transition="in" filter="fade">
                                      <p:cBhvr>
                                        <p:cTn id="22" dur="500"/>
                                        <p:tgtEl>
                                          <p:spTgt spid="4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4"/>
                                        </p:tgtEl>
                                        <p:attrNameLst>
                                          <p:attrName>style.visibility</p:attrName>
                                        </p:attrNameLst>
                                      </p:cBhvr>
                                      <p:to>
                                        <p:strVal val="visible"/>
                                      </p:to>
                                    </p:set>
                                    <p:animEffect transition="in" filter="fade">
                                      <p:cBhvr>
                                        <p:cTn id="27" dur="500"/>
                                        <p:tgtEl>
                                          <p:spTgt spid="4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5"/>
                                        </p:tgtEl>
                                        <p:attrNameLst>
                                          <p:attrName>style.visibility</p:attrName>
                                        </p:attrNameLst>
                                      </p:cBhvr>
                                      <p:to>
                                        <p:strVal val="visible"/>
                                      </p:to>
                                    </p:set>
                                    <p:animEffect transition="in" filter="fade">
                                      <p:cBhvr>
                                        <p:cTn id="32" dur="500"/>
                                        <p:tgtEl>
                                          <p:spTgt spid="44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46"/>
                                        </p:tgtEl>
                                        <p:attrNameLst>
                                          <p:attrName>style.visibility</p:attrName>
                                        </p:attrNameLst>
                                      </p:cBhvr>
                                      <p:to>
                                        <p:strVal val="visible"/>
                                      </p:to>
                                    </p:set>
                                    <p:animEffect transition="in" filter="fade">
                                      <p:cBhvr>
                                        <p:cTn id="37" dur="500"/>
                                        <p:tgtEl>
                                          <p:spTgt spid="4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7"/>
                                        </p:tgtEl>
                                        <p:attrNameLst>
                                          <p:attrName>style.visibility</p:attrName>
                                        </p:attrNameLst>
                                      </p:cBhvr>
                                      <p:to>
                                        <p:strVal val="visible"/>
                                      </p:to>
                                    </p:set>
                                    <p:animEffect transition="in" filter="fade">
                                      <p:cBhvr>
                                        <p:cTn id="42" dur="500"/>
                                        <p:tgtEl>
                                          <p:spTgt spid="4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8"/>
                                        </p:tgtEl>
                                        <p:attrNameLst>
                                          <p:attrName>style.visibility</p:attrName>
                                        </p:attrNameLst>
                                      </p:cBhvr>
                                      <p:to>
                                        <p:strVal val="visible"/>
                                      </p:to>
                                    </p:set>
                                    <p:animEffect transition="in" filter="fade">
                                      <p:cBhvr>
                                        <p:cTn id="47" dur="500"/>
                                        <p:tgtEl>
                                          <p:spTgt spid="44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49"/>
                                        </p:tgtEl>
                                        <p:attrNameLst>
                                          <p:attrName>style.visibility</p:attrName>
                                        </p:attrNameLst>
                                      </p:cBhvr>
                                      <p:to>
                                        <p:strVal val="visible"/>
                                      </p:to>
                                    </p:set>
                                    <p:animEffect transition="in" filter="fade">
                                      <p:cBhvr>
                                        <p:cTn id="52" dur="500"/>
                                        <p:tgtEl>
                                          <p:spTgt spid="4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0"/>
                                        </p:tgtEl>
                                        <p:attrNameLst>
                                          <p:attrName>style.visibility</p:attrName>
                                        </p:attrNameLst>
                                      </p:cBhvr>
                                      <p:to>
                                        <p:strVal val="visible"/>
                                      </p:to>
                                    </p:set>
                                    <p:animEffect transition="in" filter="fade">
                                      <p:cBhvr>
                                        <p:cTn id="57"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TotalTime>
  <Words>5661</Words>
  <Application>Microsoft Macintosh PowerPoint</Application>
  <PresentationFormat>Widescreen</PresentationFormat>
  <Paragraphs>471</Paragraphs>
  <Slides>18</Slides>
  <Notes>18</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Century Gothic</vt:lpstr>
      <vt:lpstr>Arial</vt:lpstr>
      <vt:lpstr>Calibri</vt:lpstr>
      <vt:lpstr>NCELP_German_2022</vt:lpstr>
      <vt:lpstr>PowerPoint Presentation</vt:lpstr>
      <vt:lpstr>Richtig oder falsch? </vt:lpstr>
      <vt:lpstr>Es gibt |es/da ist, es/da sind</vt:lpstr>
      <vt:lpstr>Es gibt (existence) |da ist (location)</vt:lpstr>
      <vt:lpstr>Es gibt (existence) |da ist (location)</vt:lpstr>
      <vt:lpstr>Deutschland in Bildern</vt:lpstr>
      <vt:lpstr>Relativsätze</vt:lpstr>
      <vt:lpstr>jemand/niemand</vt:lpstr>
      <vt:lpstr>Bist du Grammatik-Multitasker*in? </vt:lpstr>
      <vt:lpstr>Miss Germany [1/2]</vt:lpstr>
      <vt:lpstr>Miss Germany [2/2]</vt:lpstr>
      <vt:lpstr>Miss Germany [1/2]</vt:lpstr>
      <vt:lpstr>Miss Germany [2/2]</vt:lpstr>
      <vt:lpstr>Miss Germany [1/2]</vt:lpstr>
      <vt:lpstr>Miss Germany [2/2]</vt:lpstr>
      <vt:lpstr>Miss Germany [1/2]</vt:lpstr>
      <vt:lpstr>Miss Germany [2/2]</vt:lpstr>
      <vt:lpstr>Hausaufgaben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Potter, Hilary</dc:creator>
  <cp:lastModifiedBy>Mary Richardson</cp:lastModifiedBy>
  <cp:revision>11</cp:revision>
  <dcterms:created xsi:type="dcterms:W3CDTF">2022-09-01T08:02:31Z</dcterms:created>
  <dcterms:modified xsi:type="dcterms:W3CDTF">2023-02-16T10:03:24Z</dcterms:modified>
</cp:coreProperties>
</file>