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400" r:id="rId2"/>
    <p:sldId id="325" r:id="rId3"/>
    <p:sldId id="326" r:id="rId4"/>
    <p:sldId id="327" r:id="rId5"/>
    <p:sldId id="367" r:id="rId6"/>
    <p:sldId id="368" r:id="rId7"/>
    <p:sldId id="257" r:id="rId8"/>
    <p:sldId id="258" r:id="rId9"/>
    <p:sldId id="259" r:id="rId10"/>
    <p:sldId id="260" r:id="rId11"/>
    <p:sldId id="261" r:id="rId12"/>
    <p:sldId id="262" r:id="rId13"/>
    <p:sldId id="369" r:id="rId14"/>
    <p:sldId id="370" r:id="rId15"/>
    <p:sldId id="371" r:id="rId16"/>
    <p:sldId id="372" r:id="rId17"/>
    <p:sldId id="373" r:id="rId18"/>
    <p:sldId id="374" r:id="rId19"/>
    <p:sldId id="375" r:id="rId20"/>
    <p:sldId id="376" r:id="rId21"/>
    <p:sldId id="377" r:id="rId22"/>
    <p:sldId id="378" r:id="rId23"/>
    <p:sldId id="379" r:id="rId24"/>
    <p:sldId id="380" r:id="rId25"/>
    <p:sldId id="381" r:id="rId26"/>
    <p:sldId id="382" r:id="rId27"/>
    <p:sldId id="383" r:id="rId28"/>
    <p:sldId id="384" r:id="rId29"/>
    <p:sldId id="385" r:id="rId30"/>
    <p:sldId id="386" r:id="rId31"/>
    <p:sldId id="387" r:id="rId32"/>
    <p:sldId id="388" r:id="rId33"/>
    <p:sldId id="389" r:id="rId34"/>
    <p:sldId id="390" r:id="rId35"/>
    <p:sldId id="391" r:id="rId36"/>
    <p:sldId id="39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 Marsden" initials="EM" lastIdx="17" clrIdx="0">
    <p:extLst>
      <p:ext uri="{19B8F6BF-5375-455C-9EA6-DF929625EA0E}">
        <p15:presenceInfo xmlns:p15="http://schemas.microsoft.com/office/powerpoint/2012/main" userId="Emma Marsden" providerId="None"/>
      </p:ext>
    </p:extLst>
  </p:cmAuthor>
  <p:cmAuthor id="2" name="Stephen Owen" initials="SO" lastIdx="40" clrIdx="1">
    <p:extLst>
      <p:ext uri="{19B8F6BF-5375-455C-9EA6-DF929625EA0E}">
        <p15:presenceInfo xmlns:p15="http://schemas.microsoft.com/office/powerpoint/2012/main" userId="Stephen Owen" providerId="None"/>
      </p:ext>
    </p:extLst>
  </p:cmAuthor>
  <p:cmAuthor id="3" name="Natalie Finlayson" initials="NF" lastIdx="26" clrIdx="2">
    <p:extLst>
      <p:ext uri="{19B8F6BF-5375-455C-9EA6-DF929625EA0E}">
        <p15:presenceInfo xmlns:p15="http://schemas.microsoft.com/office/powerpoint/2012/main" userId="63f56afcdd2336e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5B9BD5"/>
    <a:srgbClr val="115076"/>
    <a:srgbClr val="FFFF99"/>
    <a:srgbClr val="FBF0D5"/>
    <a:srgbClr val="DAA520"/>
    <a:srgbClr val="E3E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49" autoAdjust="0"/>
    <p:restoredTop sz="61741" autoAdjust="0"/>
  </p:normalViewPr>
  <p:slideViewPr>
    <p:cSldViewPr snapToGrid="0">
      <p:cViewPr varScale="1">
        <p:scale>
          <a:sx n="54" d="100"/>
          <a:sy n="54" d="100"/>
        </p:scale>
        <p:origin x="1589" y="5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648"/>
    </p:cViewPr>
  </p:sorter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07/01/2020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1499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Introduce the long form in a sentence.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La raison </a:t>
            </a:r>
            <a:r>
              <a:rPr lang="en-GB" dirty="0"/>
              <a:t>is part of this week’s vocabulary.</a:t>
            </a:r>
          </a:p>
          <a:p>
            <a:endParaRPr lang="en-GB" dirty="0"/>
          </a:p>
        </p:txBody>
      </p:sp>
      <p:sp>
        <p:nvSpPr>
          <p:cNvPr id="4" name="Slide Number Placeholder 3"/>
          <p:cNvSpPr>
            <a:spLocks noGrp="1"/>
          </p:cNvSpPr>
          <p:nvPr>
            <p:ph type="sldNum" sz="quarter" idx="5"/>
          </p:nvPr>
        </p:nvSpPr>
        <p:spPr/>
        <p:txBody>
          <a:bodyPr/>
          <a:lstStyle/>
          <a:p>
            <a:fld id="{051212F4-EB5A-464B-92EC-DACFCB1CC2CD}" type="slidenum">
              <a:rPr lang="en-GB" smtClean="0"/>
              <a:t>10</a:t>
            </a:fld>
            <a:endParaRPr lang="en-GB"/>
          </a:p>
        </p:txBody>
      </p:sp>
    </p:spTree>
    <p:extLst>
      <p:ext uri="{BB962C8B-B14F-4D97-AF65-F5344CB8AC3E}">
        <p14:creationId xmlns:p14="http://schemas.microsoft.com/office/powerpoint/2010/main" val="4096426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Cycle through the short form in context again.</a:t>
            </a:r>
          </a:p>
          <a:p>
            <a:endParaRPr lang="en-GB" dirty="0"/>
          </a:p>
          <a:p>
            <a:endParaRPr lang="en-GB" dirty="0"/>
          </a:p>
        </p:txBody>
      </p:sp>
      <p:sp>
        <p:nvSpPr>
          <p:cNvPr id="4" name="Slide Number Placeholder 3"/>
          <p:cNvSpPr>
            <a:spLocks noGrp="1"/>
          </p:cNvSpPr>
          <p:nvPr>
            <p:ph type="sldNum" sz="quarter" idx="5"/>
          </p:nvPr>
        </p:nvSpPr>
        <p:spPr/>
        <p:txBody>
          <a:bodyPr/>
          <a:lstStyle/>
          <a:p>
            <a:fld id="{051212F4-EB5A-464B-92EC-DACFCB1CC2CD}" type="slidenum">
              <a:rPr lang="en-GB" smtClean="0"/>
              <a:t>11</a:t>
            </a:fld>
            <a:endParaRPr lang="en-GB"/>
          </a:p>
        </p:txBody>
      </p:sp>
    </p:spTree>
    <p:extLst>
      <p:ext uri="{BB962C8B-B14F-4D97-AF65-F5344CB8AC3E}">
        <p14:creationId xmlns:p14="http://schemas.microsoft.com/office/powerpoint/2010/main" val="3776922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Cycle through the long form in context again.</a:t>
            </a:r>
          </a:p>
          <a:p>
            <a:endParaRPr lang="en-GB" dirty="0"/>
          </a:p>
          <a:p>
            <a:endParaRPr lang="en-GB" dirty="0"/>
          </a:p>
        </p:txBody>
      </p:sp>
      <p:sp>
        <p:nvSpPr>
          <p:cNvPr id="4" name="Slide Number Placeholder 3"/>
          <p:cNvSpPr>
            <a:spLocks noGrp="1"/>
          </p:cNvSpPr>
          <p:nvPr>
            <p:ph type="sldNum" sz="quarter" idx="5"/>
          </p:nvPr>
        </p:nvSpPr>
        <p:spPr/>
        <p:txBody>
          <a:bodyPr/>
          <a:lstStyle/>
          <a:p>
            <a:fld id="{051212F4-EB5A-464B-92EC-DACFCB1CC2CD}" type="slidenum">
              <a:rPr lang="en-GB" smtClean="0"/>
              <a:t>12</a:t>
            </a:fld>
            <a:endParaRPr lang="en-GB"/>
          </a:p>
        </p:txBody>
      </p:sp>
    </p:spTree>
    <p:extLst>
      <p:ext uri="{BB962C8B-B14F-4D97-AF65-F5344CB8AC3E}">
        <p14:creationId xmlns:p14="http://schemas.microsoft.com/office/powerpoint/2010/main" val="13171904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Introducing the verb </a:t>
            </a:r>
            <a:r>
              <a:rPr lang="en-GB" i="1" dirty="0" err="1" smtClean="0"/>
              <a:t>rester</a:t>
            </a:r>
            <a:r>
              <a:rPr lang="en-GB" i="1" dirty="0" smtClean="0"/>
              <a:t> </a:t>
            </a:r>
            <a:r>
              <a:rPr lang="en-GB" dirty="0" smtClean="0"/>
              <a:t>more explicitly. </a:t>
            </a:r>
            <a:r>
              <a:rPr lang="en-GB" i="1" dirty="0" err="1" smtClean="0"/>
              <a:t>Rester</a:t>
            </a:r>
            <a:r>
              <a:rPr lang="en-GB" dirty="0" smtClean="0"/>
              <a:t> is one of the 25 most frequently used verbs in French. All 25 most frequent verbs will be introduced early on using the same format. Both long form (infinitive) and short form (3</a:t>
            </a:r>
            <a:r>
              <a:rPr lang="en-GB" baseline="30000" dirty="0" smtClean="0"/>
              <a:t>rd</a:t>
            </a:r>
            <a:r>
              <a:rPr lang="en-GB" dirty="0" smtClean="0"/>
              <a:t> person singular) are introduced in order to familiarise students with the various forms of the same verb. </a:t>
            </a:r>
          </a:p>
          <a:p>
            <a:endParaRPr lang="en-GB" dirty="0" smtClean="0"/>
          </a:p>
          <a:p>
            <a:r>
              <a:rPr lang="en-GB" b="0" dirty="0" smtClean="0"/>
              <a:t>1. Bring up the word </a:t>
            </a:r>
            <a:r>
              <a:rPr lang="en-GB" b="0" i="1" dirty="0" err="1" smtClean="0"/>
              <a:t>rester</a:t>
            </a:r>
            <a:r>
              <a:rPr lang="en-GB" b="0" dirty="0" smtClean="0"/>
              <a:t> on its own, say</a:t>
            </a:r>
            <a:r>
              <a:rPr lang="en-GB" b="0" baseline="0" dirty="0" smtClean="0"/>
              <a:t> it, students repeat it, and remind them of the phonics.</a:t>
            </a:r>
          </a:p>
          <a:p>
            <a:r>
              <a:rPr lang="en-GB" b="0" baseline="0" dirty="0" smtClean="0"/>
              <a:t>2. </a:t>
            </a:r>
            <a:r>
              <a:rPr lang="en-GB" dirty="0" smtClean="0"/>
              <a:t>Try to elicit the meaning from the students. 3.</a:t>
            </a:r>
            <a:r>
              <a:rPr lang="en-GB" b="0" baseline="0" dirty="0" smtClean="0"/>
              <a:t> Bring up the picture, and e</a:t>
            </a:r>
            <a:r>
              <a:rPr lang="en-GB" baseline="0" dirty="0" smtClean="0"/>
              <a:t>stablish the meaning of the word in English, clearly, i.e., ‘to stay’. </a:t>
            </a:r>
            <a:br>
              <a:rPr lang="en-GB" baseline="0" dirty="0" smtClean="0"/>
            </a:br>
            <a:r>
              <a:rPr lang="en-GB" baseline="0" dirty="0" smtClean="0"/>
              <a:t>4. Bring up the short form </a:t>
            </a:r>
            <a:r>
              <a:rPr lang="en-GB" i="1" baseline="0" dirty="0" err="1" smtClean="0"/>
              <a:t>reste</a:t>
            </a:r>
            <a:r>
              <a:rPr lang="en-GB" i="1" baseline="0" dirty="0" smtClean="0"/>
              <a:t>, </a:t>
            </a:r>
            <a:r>
              <a:rPr lang="en-GB" i="0" baseline="0" dirty="0" smtClean="0"/>
              <a:t>say it, students repeat it. Try to elicit the meaning from the students. </a:t>
            </a:r>
            <a:endParaRPr lang="en-GB" dirty="0" smtClean="0"/>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13</a:t>
            </a:fld>
            <a:endParaRPr lang="en-GB"/>
          </a:p>
        </p:txBody>
      </p:sp>
    </p:spTree>
    <p:extLst>
      <p:ext uri="{BB962C8B-B14F-4D97-AF65-F5344CB8AC3E}">
        <p14:creationId xmlns:p14="http://schemas.microsoft.com/office/powerpoint/2010/main" val="2339818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Cycle through the long and short form again.</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14</a:t>
            </a:fld>
            <a:endParaRPr lang="en-GB"/>
          </a:p>
        </p:txBody>
      </p:sp>
    </p:spTree>
    <p:extLst>
      <p:ext uri="{BB962C8B-B14F-4D97-AF65-F5344CB8AC3E}">
        <p14:creationId xmlns:p14="http://schemas.microsoft.com/office/powerpoint/2010/main" val="15932878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Introduce the short form in a sentence.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15</a:t>
            </a:fld>
            <a:endParaRPr lang="en-GB"/>
          </a:p>
        </p:txBody>
      </p:sp>
    </p:spTree>
    <p:extLst>
      <p:ext uri="{BB962C8B-B14F-4D97-AF65-F5344CB8AC3E}">
        <p14:creationId xmlns:p14="http://schemas.microsoft.com/office/powerpoint/2010/main" val="2985208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Introduce the long form in a sentence. </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16</a:t>
            </a:fld>
            <a:endParaRPr lang="en-GB"/>
          </a:p>
        </p:txBody>
      </p:sp>
    </p:spTree>
    <p:extLst>
      <p:ext uri="{BB962C8B-B14F-4D97-AF65-F5344CB8AC3E}">
        <p14:creationId xmlns:p14="http://schemas.microsoft.com/office/powerpoint/2010/main" val="41242730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Cycle through the short form in context again.</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17</a:t>
            </a:fld>
            <a:endParaRPr lang="en-GB"/>
          </a:p>
        </p:txBody>
      </p:sp>
    </p:spTree>
    <p:extLst>
      <p:ext uri="{BB962C8B-B14F-4D97-AF65-F5344CB8AC3E}">
        <p14:creationId xmlns:p14="http://schemas.microsoft.com/office/powerpoint/2010/main" val="1575381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Cycle through the long form in context again.</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18</a:t>
            </a:fld>
            <a:endParaRPr lang="en-GB"/>
          </a:p>
        </p:txBody>
      </p:sp>
    </p:spTree>
    <p:extLst>
      <p:ext uri="{BB962C8B-B14F-4D97-AF65-F5344CB8AC3E}">
        <p14:creationId xmlns:p14="http://schemas.microsoft.com/office/powerpoint/2010/main" val="990323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Introducing the verb </a:t>
            </a:r>
            <a:r>
              <a:rPr lang="en-GB" i="1" dirty="0" err="1" smtClean="0"/>
              <a:t>penser</a:t>
            </a:r>
            <a:r>
              <a:rPr lang="en-GB" i="1" dirty="0" smtClean="0"/>
              <a:t> </a:t>
            </a:r>
            <a:r>
              <a:rPr lang="en-GB" dirty="0" smtClean="0"/>
              <a:t>more explicitly. </a:t>
            </a:r>
            <a:r>
              <a:rPr lang="en-GB" i="1" dirty="0" err="1" smtClean="0"/>
              <a:t>Penser</a:t>
            </a:r>
            <a:r>
              <a:rPr lang="en-GB" dirty="0" smtClean="0"/>
              <a:t> is one of the 25 most frequently used verbs in French. All 25 most frequent verbs will be introduced early on using the same format. Both long form (infinitive) and short form (3</a:t>
            </a:r>
            <a:r>
              <a:rPr lang="en-GB" baseline="30000" dirty="0" smtClean="0"/>
              <a:t>rd</a:t>
            </a:r>
            <a:r>
              <a:rPr lang="en-GB" dirty="0" smtClean="0"/>
              <a:t> person singular) are introduced in order to familiarise students with the various forms of the same verb. </a:t>
            </a:r>
          </a:p>
          <a:p>
            <a:endParaRPr lang="en-GB" dirty="0" smtClean="0"/>
          </a:p>
          <a:p>
            <a:r>
              <a:rPr lang="en-GB" b="0" dirty="0" smtClean="0"/>
              <a:t>1. Bring up the word </a:t>
            </a:r>
            <a:r>
              <a:rPr lang="en-GB" b="0" i="1" dirty="0" err="1" smtClean="0"/>
              <a:t>penser</a:t>
            </a:r>
            <a:r>
              <a:rPr lang="en-GB" b="0" dirty="0" smtClean="0"/>
              <a:t> on its own, say</a:t>
            </a:r>
            <a:r>
              <a:rPr lang="en-GB" b="0" baseline="0" dirty="0" smtClean="0"/>
              <a:t> it, students repeat it, and remind them of the phonics.</a:t>
            </a:r>
          </a:p>
          <a:p>
            <a:r>
              <a:rPr lang="en-GB" b="0" baseline="0" dirty="0" smtClean="0"/>
              <a:t>2. </a:t>
            </a:r>
            <a:r>
              <a:rPr lang="en-GB" dirty="0" smtClean="0"/>
              <a:t>Try to elicit the meaning from the students. 3.</a:t>
            </a:r>
            <a:r>
              <a:rPr lang="en-GB" b="0" baseline="0" dirty="0" smtClean="0"/>
              <a:t> Bring up the picture, and e</a:t>
            </a:r>
            <a:r>
              <a:rPr lang="en-GB" baseline="0" dirty="0" smtClean="0"/>
              <a:t>stablish the meaning of the word in English, clearly, i.e., ‘to think’. </a:t>
            </a:r>
            <a:br>
              <a:rPr lang="en-GB" baseline="0" dirty="0" smtClean="0"/>
            </a:br>
            <a:r>
              <a:rPr lang="en-GB" baseline="0" dirty="0" smtClean="0"/>
              <a:t>4. Bring up the short form </a:t>
            </a:r>
            <a:r>
              <a:rPr lang="en-GB" i="1" baseline="0" dirty="0" err="1" smtClean="0"/>
              <a:t>pense</a:t>
            </a:r>
            <a:r>
              <a:rPr lang="en-GB" i="1" baseline="0" dirty="0" smtClean="0"/>
              <a:t>, </a:t>
            </a:r>
            <a:r>
              <a:rPr lang="en-GB" i="0" baseline="0" dirty="0" smtClean="0"/>
              <a:t>say it, students repeat it. Try to elicit the meaning from the students. </a:t>
            </a:r>
            <a:endParaRPr lang="en-GB" dirty="0" smtClean="0"/>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19</a:t>
            </a:fld>
            <a:endParaRPr lang="en-GB"/>
          </a:p>
        </p:txBody>
      </p:sp>
    </p:spTree>
    <p:extLst>
      <p:ext uri="{BB962C8B-B14F-4D97-AF65-F5344CB8AC3E}">
        <p14:creationId xmlns:p14="http://schemas.microsoft.com/office/powerpoint/2010/main" val="1962662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practises receptive knowledge of French word, in written modality. </a:t>
            </a:r>
          </a:p>
          <a:p>
            <a:r>
              <a:rPr lang="en-GB" dirty="0" smtClean="0"/>
              <a:t>Explain </a:t>
            </a:r>
            <a:r>
              <a:rPr lang="en-GB" baseline="0" dirty="0"/>
              <a:t>the task to learners as follows:</a:t>
            </a:r>
          </a:p>
          <a:p>
            <a:endParaRPr lang="en-GB" dirty="0"/>
          </a:p>
          <a:p>
            <a:r>
              <a:rPr lang="en-GB" dirty="0"/>
              <a:t>Here is a “bridge” built</a:t>
            </a:r>
            <a:r>
              <a:rPr lang="en-GB" baseline="0" dirty="0"/>
              <a:t> of hexagonal blocks. But it is weak at the moment, because the blocks are not in the right order! </a:t>
            </a:r>
            <a:r>
              <a:rPr lang="en-GB" dirty="0"/>
              <a:t>Rearrange the </a:t>
            </a:r>
            <a:r>
              <a:rPr lang="en-GB" b="1" dirty="0"/>
              <a:t>orange</a:t>
            </a:r>
            <a:r>
              <a:rPr lang="en-GB" dirty="0"/>
              <a:t> blocks so that the</a:t>
            </a:r>
            <a:r>
              <a:rPr lang="en-GB" baseline="0" dirty="0"/>
              <a:t>y show the English meaning of the French word to their left. When the blocks are in the correct position, the bridge will be strong!</a:t>
            </a:r>
          </a:p>
          <a:p>
            <a:endParaRPr lang="en-GB" baseline="0" dirty="0"/>
          </a:p>
          <a:p>
            <a:r>
              <a:rPr lang="en-GB" baseline="0" dirty="0"/>
              <a:t>It may be easier to demonstrate to learners by filling in the first example on the next slide.</a:t>
            </a:r>
          </a:p>
          <a:p>
            <a:endParaRPr lang="en-GB" baseline="0" dirty="0"/>
          </a:p>
          <a:p>
            <a:r>
              <a:rPr lang="en-GB" baseline="0" dirty="0"/>
              <a:t>The next slide is a version with the orange blocks left blank, to set the learners thinking about the task.</a:t>
            </a:r>
          </a:p>
          <a:p>
            <a:endParaRPr lang="en-GB" dirty="0"/>
          </a:p>
          <a:p>
            <a:r>
              <a:rPr lang="en-GB" b="1" dirty="0"/>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demander [80], </a:t>
            </a:r>
            <a:r>
              <a:rPr lang="en-GB" dirty="0" err="1"/>
              <a:t>rester</a:t>
            </a:r>
            <a:r>
              <a:rPr lang="en-GB" dirty="0"/>
              <a:t> [100], </a:t>
            </a:r>
            <a:r>
              <a:rPr lang="en-GB" dirty="0" err="1"/>
              <a:t>penser</a:t>
            </a:r>
            <a:r>
              <a:rPr lang="en-GB" dirty="0"/>
              <a:t> [116], </a:t>
            </a:r>
            <a:r>
              <a:rPr lang="en-GB" dirty="0" err="1"/>
              <a:t>montrer</a:t>
            </a:r>
            <a:r>
              <a:rPr lang="en-GB" dirty="0"/>
              <a:t> [108], </a:t>
            </a:r>
            <a:r>
              <a:rPr lang="en-GB" dirty="0" err="1"/>
              <a:t>parler</a:t>
            </a:r>
            <a:r>
              <a:rPr lang="en-GB" dirty="0"/>
              <a:t> [106], raison [72], </a:t>
            </a:r>
            <a:r>
              <a:rPr lang="en-GB" dirty="0" err="1"/>
              <a:t>école</a:t>
            </a:r>
            <a:r>
              <a:rPr lang="en-GB" dirty="0"/>
              <a:t> [477], </a:t>
            </a:r>
            <a:r>
              <a:rPr lang="en-GB" dirty="0" err="1"/>
              <a:t>exemple</a:t>
            </a:r>
            <a:r>
              <a:rPr lang="en-GB" dirty="0"/>
              <a:t> [259] </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2</a:t>
            </a:fld>
            <a:endParaRPr lang="en-GB"/>
          </a:p>
        </p:txBody>
      </p:sp>
    </p:spTree>
    <p:extLst>
      <p:ext uri="{BB962C8B-B14F-4D97-AF65-F5344CB8AC3E}">
        <p14:creationId xmlns:p14="http://schemas.microsoft.com/office/powerpoint/2010/main" val="14486636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Cycle through the long and short form again.</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20</a:t>
            </a:fld>
            <a:endParaRPr lang="en-GB"/>
          </a:p>
        </p:txBody>
      </p:sp>
    </p:spTree>
    <p:extLst>
      <p:ext uri="{BB962C8B-B14F-4D97-AF65-F5344CB8AC3E}">
        <p14:creationId xmlns:p14="http://schemas.microsoft.com/office/powerpoint/2010/main" val="3487514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Introduce the short form in a sentence.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i="1" dirty="0" smtClean="0"/>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21</a:t>
            </a:fld>
            <a:endParaRPr lang="en-GB"/>
          </a:p>
        </p:txBody>
      </p:sp>
    </p:spTree>
    <p:extLst>
      <p:ext uri="{BB962C8B-B14F-4D97-AF65-F5344CB8AC3E}">
        <p14:creationId xmlns:p14="http://schemas.microsoft.com/office/powerpoint/2010/main" val="15093826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Introduce the long form in a sentence. </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22</a:t>
            </a:fld>
            <a:endParaRPr lang="en-GB"/>
          </a:p>
        </p:txBody>
      </p:sp>
    </p:spTree>
    <p:extLst>
      <p:ext uri="{BB962C8B-B14F-4D97-AF65-F5344CB8AC3E}">
        <p14:creationId xmlns:p14="http://schemas.microsoft.com/office/powerpoint/2010/main" val="27261051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Cycle through the short form in context again.</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23</a:t>
            </a:fld>
            <a:endParaRPr lang="en-GB"/>
          </a:p>
        </p:txBody>
      </p:sp>
    </p:spTree>
    <p:extLst>
      <p:ext uri="{BB962C8B-B14F-4D97-AF65-F5344CB8AC3E}">
        <p14:creationId xmlns:p14="http://schemas.microsoft.com/office/powerpoint/2010/main" val="13655185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Cycle through the long form in context again.</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24</a:t>
            </a:fld>
            <a:endParaRPr lang="en-GB"/>
          </a:p>
        </p:txBody>
      </p:sp>
    </p:spTree>
    <p:extLst>
      <p:ext uri="{BB962C8B-B14F-4D97-AF65-F5344CB8AC3E}">
        <p14:creationId xmlns:p14="http://schemas.microsoft.com/office/powerpoint/2010/main" val="35726031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Introducing the verb </a:t>
            </a:r>
            <a:r>
              <a:rPr lang="en-GB" i="1" dirty="0" err="1" smtClean="0"/>
              <a:t>montrer</a:t>
            </a:r>
            <a:r>
              <a:rPr lang="en-GB" i="1" dirty="0" smtClean="0"/>
              <a:t> </a:t>
            </a:r>
            <a:r>
              <a:rPr lang="en-GB" dirty="0" smtClean="0"/>
              <a:t>more explicitly. </a:t>
            </a:r>
            <a:r>
              <a:rPr lang="en-GB" i="1" dirty="0" err="1" smtClean="0"/>
              <a:t>Montrer</a:t>
            </a:r>
            <a:r>
              <a:rPr lang="en-GB" dirty="0" smtClean="0"/>
              <a:t> is one of the 25 most frequently used verbs in French. All 25 most frequent verbs will be introduced early on using the same format. Both long form (infinitive) and short form (3</a:t>
            </a:r>
            <a:r>
              <a:rPr lang="en-GB" baseline="30000" dirty="0" smtClean="0"/>
              <a:t>rd</a:t>
            </a:r>
            <a:r>
              <a:rPr lang="en-GB" dirty="0" smtClean="0"/>
              <a:t> person singular) are introduced in order to familiarise students with the various forms of the same verb. </a:t>
            </a:r>
          </a:p>
          <a:p>
            <a:endParaRPr lang="en-GB" dirty="0" smtClean="0"/>
          </a:p>
          <a:p>
            <a:r>
              <a:rPr lang="en-GB" b="0" dirty="0" smtClean="0"/>
              <a:t>1. Bring up the word </a:t>
            </a:r>
            <a:r>
              <a:rPr lang="en-GB" b="0" i="1" dirty="0" err="1" smtClean="0"/>
              <a:t>montrer</a:t>
            </a:r>
            <a:r>
              <a:rPr lang="en-GB" b="0" dirty="0" smtClean="0"/>
              <a:t> on its own, say</a:t>
            </a:r>
            <a:r>
              <a:rPr lang="en-GB" b="0" baseline="0" dirty="0" smtClean="0"/>
              <a:t> it, students repeat it, and remind them of the phonics.</a:t>
            </a:r>
          </a:p>
          <a:p>
            <a:r>
              <a:rPr lang="en-GB" b="0" baseline="0" dirty="0" smtClean="0"/>
              <a:t>2. </a:t>
            </a:r>
            <a:r>
              <a:rPr lang="en-GB" dirty="0" smtClean="0"/>
              <a:t>Try to elicit the meaning from the students. 3.</a:t>
            </a:r>
            <a:r>
              <a:rPr lang="en-GB" b="0" baseline="0" dirty="0" smtClean="0"/>
              <a:t> Bring up the picture, and e</a:t>
            </a:r>
            <a:r>
              <a:rPr lang="en-GB" baseline="0" dirty="0" smtClean="0"/>
              <a:t>stablish the meaning of the word in English, clearly, i.e., ‘to show’. </a:t>
            </a:r>
            <a:br>
              <a:rPr lang="en-GB" baseline="0" dirty="0" smtClean="0"/>
            </a:br>
            <a:r>
              <a:rPr lang="en-GB" baseline="0" dirty="0" smtClean="0"/>
              <a:t>4. Bring up the short form </a:t>
            </a:r>
            <a:r>
              <a:rPr lang="en-GB" i="1" baseline="0" dirty="0" err="1" smtClean="0"/>
              <a:t>montre</a:t>
            </a:r>
            <a:r>
              <a:rPr lang="en-GB" i="1" baseline="0" dirty="0" smtClean="0"/>
              <a:t>, </a:t>
            </a:r>
            <a:r>
              <a:rPr lang="en-GB" i="0" baseline="0" dirty="0" smtClean="0"/>
              <a:t>say it, students repeat it. Try to elicit the meaning from the students. </a:t>
            </a:r>
            <a:endParaRPr lang="en-GB" dirty="0" smtClean="0"/>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25</a:t>
            </a:fld>
            <a:endParaRPr lang="en-GB"/>
          </a:p>
        </p:txBody>
      </p:sp>
    </p:spTree>
    <p:extLst>
      <p:ext uri="{BB962C8B-B14F-4D97-AF65-F5344CB8AC3E}">
        <p14:creationId xmlns:p14="http://schemas.microsoft.com/office/powerpoint/2010/main" val="34520031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Cycle through the long and short form again.</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26</a:t>
            </a:fld>
            <a:endParaRPr lang="en-GB"/>
          </a:p>
        </p:txBody>
      </p:sp>
    </p:spTree>
    <p:extLst>
      <p:ext uri="{BB962C8B-B14F-4D97-AF65-F5344CB8AC3E}">
        <p14:creationId xmlns:p14="http://schemas.microsoft.com/office/powerpoint/2010/main" val="15530105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Introduce the short form in a sentence.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i="1"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27</a:t>
            </a:fld>
            <a:endParaRPr lang="en-GB"/>
          </a:p>
        </p:txBody>
      </p:sp>
    </p:spTree>
    <p:extLst>
      <p:ext uri="{BB962C8B-B14F-4D97-AF65-F5344CB8AC3E}">
        <p14:creationId xmlns:p14="http://schemas.microsoft.com/office/powerpoint/2010/main" val="27517858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Introduce the long form in a sentence. </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28</a:t>
            </a:fld>
            <a:endParaRPr lang="en-GB"/>
          </a:p>
        </p:txBody>
      </p:sp>
    </p:spTree>
    <p:extLst>
      <p:ext uri="{BB962C8B-B14F-4D97-AF65-F5344CB8AC3E}">
        <p14:creationId xmlns:p14="http://schemas.microsoft.com/office/powerpoint/2010/main" val="25594565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Cycle through the short form in context again.</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29</a:t>
            </a:fld>
            <a:endParaRPr lang="en-GB"/>
          </a:p>
        </p:txBody>
      </p:sp>
    </p:spTree>
    <p:extLst>
      <p:ext uri="{BB962C8B-B14F-4D97-AF65-F5344CB8AC3E}">
        <p14:creationId xmlns:p14="http://schemas.microsoft.com/office/powerpoint/2010/main" val="378628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Receptive knowledge, in written modality. Translation L2 to L1 English. </a:t>
            </a:r>
          </a:p>
          <a:p>
            <a:endParaRPr lang="en-GB" baseline="0" dirty="0" smtClean="0"/>
          </a:p>
          <a:p>
            <a:r>
              <a:rPr lang="en-GB" baseline="0" dirty="0" smtClean="0"/>
              <a:t>The </a:t>
            </a:r>
            <a:r>
              <a:rPr lang="en-GB" baseline="0" dirty="0"/>
              <a:t>slide can simply be displayed like this to set the learners thinking about the task. One example could be completed with them to start them off.</a:t>
            </a:r>
            <a:endParaRPr lang="en-GB" dirty="0"/>
          </a:p>
          <a:p>
            <a:endParaRPr lang="en-GB" dirty="0"/>
          </a:p>
          <a:p>
            <a:r>
              <a:rPr lang="en-GB" dirty="0"/>
              <a:t>Alternatively, it could be printed</a:t>
            </a:r>
            <a:r>
              <a:rPr lang="en-GB" baseline="0" dirty="0"/>
              <a:t> for learners to write their answers, or the teacher could write over the image projected onto the whiteboard (with a marker) or the IWB (with the electronic pen) to insert the answers as discussed with students. </a:t>
            </a:r>
          </a:p>
          <a:p>
            <a:endParaRPr lang="en-GB" baseline="0" dirty="0"/>
          </a:p>
          <a:p>
            <a:r>
              <a:rPr lang="en-GB" baseline="0" dirty="0"/>
              <a:t>The solution appears on the next slide. </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3</a:t>
            </a:fld>
            <a:endParaRPr lang="en-GB"/>
          </a:p>
        </p:txBody>
      </p:sp>
    </p:spTree>
    <p:extLst>
      <p:ext uri="{BB962C8B-B14F-4D97-AF65-F5344CB8AC3E}">
        <p14:creationId xmlns:p14="http://schemas.microsoft.com/office/powerpoint/2010/main" val="1433754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Cycle through the long form in context again.</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30</a:t>
            </a:fld>
            <a:endParaRPr lang="en-GB"/>
          </a:p>
        </p:txBody>
      </p:sp>
    </p:spTree>
    <p:extLst>
      <p:ext uri="{BB962C8B-B14F-4D97-AF65-F5344CB8AC3E}">
        <p14:creationId xmlns:p14="http://schemas.microsoft.com/office/powerpoint/2010/main" val="35593247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Introducing the verb </a:t>
            </a:r>
            <a:r>
              <a:rPr lang="en-GB" i="1" dirty="0" err="1" smtClean="0"/>
              <a:t>parler</a:t>
            </a:r>
            <a:r>
              <a:rPr lang="en-GB" i="1" dirty="0" smtClean="0"/>
              <a:t> </a:t>
            </a:r>
            <a:r>
              <a:rPr lang="en-GB" dirty="0" smtClean="0"/>
              <a:t>more explicitly. </a:t>
            </a:r>
            <a:r>
              <a:rPr lang="en-GB" i="1" dirty="0" err="1" smtClean="0"/>
              <a:t>Parler</a:t>
            </a:r>
            <a:r>
              <a:rPr lang="en-GB" dirty="0" smtClean="0"/>
              <a:t> is one of the 25 most frequently used verbs in French. All 25 most frequent verbs will be introduced early on using the same format. Both long form (infinitive) and short form (3</a:t>
            </a:r>
            <a:r>
              <a:rPr lang="en-GB" baseline="30000" dirty="0" smtClean="0"/>
              <a:t>rd</a:t>
            </a:r>
            <a:r>
              <a:rPr lang="en-GB" dirty="0" smtClean="0"/>
              <a:t> person singular) are introduced in order to familiarise students with the various forms of the same verb. </a:t>
            </a:r>
          </a:p>
          <a:p>
            <a:endParaRPr lang="en-GB" dirty="0" smtClean="0"/>
          </a:p>
          <a:p>
            <a:r>
              <a:rPr lang="en-GB" b="0" dirty="0" smtClean="0"/>
              <a:t>1. Bring up the word </a:t>
            </a:r>
            <a:r>
              <a:rPr lang="en-GB" b="0" i="1" dirty="0" err="1" smtClean="0"/>
              <a:t>parler</a:t>
            </a:r>
            <a:r>
              <a:rPr lang="en-GB" b="0" dirty="0" smtClean="0"/>
              <a:t> on its own, say</a:t>
            </a:r>
            <a:r>
              <a:rPr lang="en-GB" b="0" baseline="0" dirty="0" smtClean="0"/>
              <a:t> it, students repeat it, and remind them of the phonics.</a:t>
            </a:r>
          </a:p>
          <a:p>
            <a:r>
              <a:rPr lang="en-GB" b="0" baseline="0" dirty="0" smtClean="0"/>
              <a:t>2. </a:t>
            </a:r>
            <a:r>
              <a:rPr lang="en-GB" dirty="0" smtClean="0"/>
              <a:t>Try to elicit the meaning from the students. 3.</a:t>
            </a:r>
            <a:r>
              <a:rPr lang="en-GB" b="0" baseline="0" dirty="0" smtClean="0"/>
              <a:t> Bring up the picture, and e</a:t>
            </a:r>
            <a:r>
              <a:rPr lang="en-GB" baseline="0" dirty="0" smtClean="0"/>
              <a:t>stablish the meaning of the word in English, clearly, i.e., ‘to speak’. </a:t>
            </a:r>
            <a:br>
              <a:rPr lang="en-GB" baseline="0" dirty="0" smtClean="0"/>
            </a:br>
            <a:r>
              <a:rPr lang="en-GB" baseline="0" dirty="0" smtClean="0"/>
              <a:t>4. Bring up the short form </a:t>
            </a:r>
            <a:r>
              <a:rPr lang="en-GB" i="1" baseline="0" dirty="0" err="1" smtClean="0"/>
              <a:t>parle</a:t>
            </a:r>
            <a:r>
              <a:rPr lang="en-GB" i="1" baseline="0" dirty="0" smtClean="0"/>
              <a:t>, </a:t>
            </a:r>
            <a:r>
              <a:rPr lang="en-GB" i="0" baseline="0" dirty="0" smtClean="0"/>
              <a:t>say it, students repeat it. Try to elicit the meaning from the students. </a:t>
            </a:r>
            <a:endParaRPr lang="en-GB" dirty="0" smtClean="0"/>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31</a:t>
            </a:fld>
            <a:endParaRPr lang="en-GB"/>
          </a:p>
        </p:txBody>
      </p:sp>
    </p:spTree>
    <p:extLst>
      <p:ext uri="{BB962C8B-B14F-4D97-AF65-F5344CB8AC3E}">
        <p14:creationId xmlns:p14="http://schemas.microsoft.com/office/powerpoint/2010/main" val="37244321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Cycle through the long and short form again.</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32</a:t>
            </a:fld>
            <a:endParaRPr lang="en-GB"/>
          </a:p>
        </p:txBody>
      </p:sp>
    </p:spTree>
    <p:extLst>
      <p:ext uri="{BB962C8B-B14F-4D97-AF65-F5344CB8AC3E}">
        <p14:creationId xmlns:p14="http://schemas.microsoft.com/office/powerpoint/2010/main" val="30942391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Introduce the short form in a sentence.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i="1"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33</a:t>
            </a:fld>
            <a:endParaRPr lang="en-GB"/>
          </a:p>
        </p:txBody>
      </p:sp>
    </p:spTree>
    <p:extLst>
      <p:ext uri="{BB962C8B-B14F-4D97-AF65-F5344CB8AC3E}">
        <p14:creationId xmlns:p14="http://schemas.microsoft.com/office/powerpoint/2010/main" val="39950885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Introduce the long form in a sentence. </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34</a:t>
            </a:fld>
            <a:endParaRPr lang="en-GB"/>
          </a:p>
        </p:txBody>
      </p:sp>
    </p:spTree>
    <p:extLst>
      <p:ext uri="{BB962C8B-B14F-4D97-AF65-F5344CB8AC3E}">
        <p14:creationId xmlns:p14="http://schemas.microsoft.com/office/powerpoint/2010/main" val="616069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Cycle through the short form in context again.</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35</a:t>
            </a:fld>
            <a:endParaRPr lang="en-GB"/>
          </a:p>
        </p:txBody>
      </p:sp>
    </p:spTree>
    <p:extLst>
      <p:ext uri="{BB962C8B-B14F-4D97-AF65-F5344CB8AC3E}">
        <p14:creationId xmlns:p14="http://schemas.microsoft.com/office/powerpoint/2010/main" val="21410921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Cycle through the long form in context again.</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36</a:t>
            </a:fld>
            <a:endParaRPr lang="en-GB"/>
          </a:p>
        </p:txBody>
      </p:sp>
    </p:spTree>
    <p:extLst>
      <p:ext uri="{BB962C8B-B14F-4D97-AF65-F5344CB8AC3E}">
        <p14:creationId xmlns:p14="http://schemas.microsoft.com/office/powerpoint/2010/main" val="1793356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the solution to the exercise</a:t>
            </a:r>
            <a:r>
              <a:rPr lang="en-GB" dirty="0" smtClean="0"/>
              <a:t>. Answers appear animated</a:t>
            </a:r>
            <a:r>
              <a:rPr lang="en-GB" baseline="0" dirty="0" smtClean="0"/>
              <a:t> one by one (in the sequence top to bottom for each column, from left to right) upon successive mouse clicks.</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4</a:t>
            </a:fld>
            <a:endParaRPr lang="en-GB"/>
          </a:p>
        </p:txBody>
      </p:sp>
    </p:spTree>
    <p:extLst>
      <p:ext uri="{BB962C8B-B14F-4D97-AF65-F5344CB8AC3E}">
        <p14:creationId xmlns:p14="http://schemas.microsoft.com/office/powerpoint/2010/main" val="3671902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task is now reversed, to elicit the</a:t>
            </a:r>
            <a:r>
              <a:rPr lang="en-GB" baseline="0" dirty="0" smtClean="0"/>
              <a:t> </a:t>
            </a:r>
            <a:r>
              <a:rPr lang="en-GB" dirty="0" smtClean="0"/>
              <a:t>French word from the English in each case. </a:t>
            </a:r>
          </a:p>
          <a:p>
            <a:endParaRPr lang="en-GB" dirty="0" smtClean="0"/>
          </a:p>
          <a:p>
            <a:r>
              <a:rPr lang="en-GB" dirty="0" smtClean="0"/>
              <a:t>This time the blue blocks start off blank. Students should be asked</a:t>
            </a:r>
            <a:r>
              <a:rPr lang="en-GB" baseline="0" dirty="0" smtClean="0"/>
              <a:t> to provide the missing French word orally in the first instance.</a:t>
            </a:r>
          </a:p>
          <a:p>
            <a:endParaRPr lang="en-GB" baseline="0" dirty="0" smtClean="0"/>
          </a:p>
          <a:p>
            <a:r>
              <a:rPr lang="en-GB" dirty="0" smtClean="0"/>
              <a:t>Answers appear animated</a:t>
            </a:r>
            <a:r>
              <a:rPr lang="en-GB" baseline="0" dirty="0" smtClean="0"/>
              <a:t> one by one (in the sequence top to bottom for each column, from left to right) upon successive mouse clicks.</a:t>
            </a:r>
          </a:p>
          <a:p>
            <a:endParaRPr lang="en-GB" baseline="0" dirty="0" smtClean="0"/>
          </a:p>
          <a:p>
            <a:r>
              <a:rPr lang="en-GB" baseline="0" dirty="0" smtClean="0"/>
              <a:t>The next slide repeats the exercise, with the aim of asking the students to provide the written form of the French words.</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5</a:t>
            </a:fld>
            <a:endParaRPr lang="en-GB"/>
          </a:p>
        </p:txBody>
      </p:sp>
    </p:spTree>
    <p:extLst>
      <p:ext uri="{BB962C8B-B14F-4D97-AF65-F5344CB8AC3E}">
        <p14:creationId xmlns:p14="http://schemas.microsoft.com/office/powerpoint/2010/main" val="3793738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a:t>
            </a:r>
            <a:r>
              <a:rPr lang="en-GB" baseline="0" dirty="0" smtClean="0"/>
              <a:t> for the previous slide, except this time with the aim of eliciting the written form of the French word.</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6</a:t>
            </a:fld>
            <a:endParaRPr lang="en-GB"/>
          </a:p>
        </p:txBody>
      </p:sp>
    </p:spTree>
    <p:extLst>
      <p:ext uri="{BB962C8B-B14F-4D97-AF65-F5344CB8AC3E}">
        <p14:creationId xmlns:p14="http://schemas.microsoft.com/office/powerpoint/2010/main" val="4028144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Introducing the verb </a:t>
            </a:r>
            <a:r>
              <a:rPr lang="en-GB" i="1" dirty="0"/>
              <a:t>demander </a:t>
            </a:r>
            <a:r>
              <a:rPr lang="en-GB" dirty="0"/>
              <a:t>more explicitly. </a:t>
            </a:r>
            <a:r>
              <a:rPr lang="en-GB" i="1" dirty="0"/>
              <a:t>Demander</a:t>
            </a:r>
            <a:r>
              <a:rPr lang="en-GB" dirty="0"/>
              <a:t> is one of the 25 most frequently used verbs in French. All 25 most frequent verbs will be introduced early on using the same format. Both long form (infinitive) and short form (3</a:t>
            </a:r>
            <a:r>
              <a:rPr lang="en-GB" baseline="30000" dirty="0"/>
              <a:t>rd</a:t>
            </a:r>
            <a:r>
              <a:rPr lang="en-GB" dirty="0"/>
              <a:t> person singular) are introduced in order to familiarise students with the various forms of the same verb. </a:t>
            </a:r>
          </a:p>
          <a:p>
            <a:endParaRPr lang="en-GB" dirty="0"/>
          </a:p>
          <a:p>
            <a:r>
              <a:rPr lang="en-GB" b="0" dirty="0"/>
              <a:t>1. Bring up the word </a:t>
            </a:r>
            <a:r>
              <a:rPr lang="en-GB" b="0" i="1" dirty="0"/>
              <a:t>demander</a:t>
            </a:r>
            <a:r>
              <a:rPr lang="en-GB" b="0" dirty="0"/>
              <a:t> on its own, say</a:t>
            </a:r>
            <a:r>
              <a:rPr lang="en-GB" b="0" baseline="0" dirty="0"/>
              <a:t> it, students repeat it, and remind them of the phonics.</a:t>
            </a:r>
          </a:p>
          <a:p>
            <a:r>
              <a:rPr lang="en-GB" b="0" baseline="0" dirty="0"/>
              <a:t>2. </a:t>
            </a:r>
            <a:r>
              <a:rPr lang="en-GB" dirty="0"/>
              <a:t>Try to elicit the meaning from the students. 3.</a:t>
            </a:r>
            <a:r>
              <a:rPr lang="en-GB" b="0" baseline="0" dirty="0"/>
              <a:t> Bring up the picture, and e</a:t>
            </a:r>
            <a:r>
              <a:rPr lang="en-GB" baseline="0" dirty="0"/>
              <a:t>stablish the meaning of the word in English, clearly, i.e., ‘to </a:t>
            </a:r>
            <a:r>
              <a:rPr lang="en-GB" baseline="0" dirty="0" smtClean="0"/>
              <a:t>ask’. </a:t>
            </a:r>
            <a:r>
              <a:rPr lang="en-GB" baseline="0" dirty="0"/>
              <a:t/>
            </a:r>
            <a:br>
              <a:rPr lang="en-GB" baseline="0" dirty="0"/>
            </a:br>
            <a:r>
              <a:rPr lang="en-GB" baseline="0" dirty="0"/>
              <a:t>4. Bring up the short form </a:t>
            </a:r>
            <a:r>
              <a:rPr lang="en-GB" i="1" baseline="0" dirty="0" err="1"/>
              <a:t>demande</a:t>
            </a:r>
            <a:r>
              <a:rPr lang="en-GB" i="1" baseline="0" dirty="0"/>
              <a:t>, </a:t>
            </a:r>
            <a:r>
              <a:rPr lang="en-GB" i="0" baseline="0" dirty="0"/>
              <a:t>say it, students repeat it. Try to elicit the meaning from the students. </a:t>
            </a:r>
            <a:endParaRPr lang="en-GB" dirty="0"/>
          </a:p>
          <a:p>
            <a:endParaRPr lang="en-GB" dirty="0"/>
          </a:p>
        </p:txBody>
      </p:sp>
      <p:sp>
        <p:nvSpPr>
          <p:cNvPr id="4" name="Slide Number Placeholder 3"/>
          <p:cNvSpPr>
            <a:spLocks noGrp="1"/>
          </p:cNvSpPr>
          <p:nvPr>
            <p:ph type="sldNum" sz="quarter" idx="5"/>
          </p:nvPr>
        </p:nvSpPr>
        <p:spPr/>
        <p:txBody>
          <a:bodyPr/>
          <a:lstStyle/>
          <a:p>
            <a:fld id="{051212F4-EB5A-464B-92EC-DACFCB1CC2CD}" type="slidenum">
              <a:rPr lang="en-GB" smtClean="0"/>
              <a:t>7</a:t>
            </a:fld>
            <a:endParaRPr lang="en-GB"/>
          </a:p>
        </p:txBody>
      </p:sp>
    </p:spTree>
    <p:extLst>
      <p:ext uri="{BB962C8B-B14F-4D97-AF65-F5344CB8AC3E}">
        <p14:creationId xmlns:p14="http://schemas.microsoft.com/office/powerpoint/2010/main" val="420322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Cycle through the long and short form again.</a:t>
            </a:r>
          </a:p>
          <a:p>
            <a:endParaRPr lang="en-GB" dirty="0"/>
          </a:p>
          <a:p>
            <a:endParaRPr lang="en-GB" dirty="0"/>
          </a:p>
        </p:txBody>
      </p:sp>
      <p:sp>
        <p:nvSpPr>
          <p:cNvPr id="4" name="Slide Number Placeholder 3"/>
          <p:cNvSpPr>
            <a:spLocks noGrp="1"/>
          </p:cNvSpPr>
          <p:nvPr>
            <p:ph type="sldNum" sz="quarter" idx="5"/>
          </p:nvPr>
        </p:nvSpPr>
        <p:spPr/>
        <p:txBody>
          <a:bodyPr/>
          <a:lstStyle/>
          <a:p>
            <a:fld id="{051212F4-EB5A-464B-92EC-DACFCB1CC2CD}" type="slidenum">
              <a:rPr lang="en-GB" smtClean="0"/>
              <a:t>8</a:t>
            </a:fld>
            <a:endParaRPr lang="en-GB"/>
          </a:p>
        </p:txBody>
      </p:sp>
    </p:spTree>
    <p:extLst>
      <p:ext uri="{BB962C8B-B14F-4D97-AF65-F5344CB8AC3E}">
        <p14:creationId xmlns:p14="http://schemas.microsoft.com/office/powerpoint/2010/main" val="3071527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Introduce the short form in a sentence.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La raison </a:t>
            </a:r>
            <a:r>
              <a:rPr lang="en-GB" dirty="0"/>
              <a:t>is part of this week’s vocabulary.</a:t>
            </a:r>
          </a:p>
          <a:p>
            <a:endParaRPr lang="en-GB" dirty="0"/>
          </a:p>
          <a:p>
            <a:endParaRPr lang="en-GB" dirty="0"/>
          </a:p>
        </p:txBody>
      </p:sp>
      <p:sp>
        <p:nvSpPr>
          <p:cNvPr id="4" name="Slide Number Placeholder 3"/>
          <p:cNvSpPr>
            <a:spLocks noGrp="1"/>
          </p:cNvSpPr>
          <p:nvPr>
            <p:ph type="sldNum" sz="quarter" idx="5"/>
          </p:nvPr>
        </p:nvSpPr>
        <p:spPr/>
        <p:txBody>
          <a:bodyPr/>
          <a:lstStyle/>
          <a:p>
            <a:fld id="{051212F4-EB5A-464B-92EC-DACFCB1CC2CD}" type="slidenum">
              <a:rPr lang="en-GB" smtClean="0"/>
              <a:t>9</a:t>
            </a:fld>
            <a:endParaRPr lang="en-GB"/>
          </a:p>
        </p:txBody>
      </p:sp>
    </p:spTree>
    <p:extLst>
      <p:ext uri="{BB962C8B-B14F-4D97-AF65-F5344CB8AC3E}">
        <p14:creationId xmlns:p14="http://schemas.microsoft.com/office/powerpoint/2010/main" val="1623864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8385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9581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6200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7907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3708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9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134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3176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17941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6874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3767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599626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E3EAFD"/>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4" name="Isosceles Triangle 3"/>
            <p:cNvSpPr/>
            <p:nvPr/>
          </p:nvSpPr>
          <p:spPr>
            <a:xfrm rot="5400000">
              <a:off x="4636029" y="-341488"/>
              <a:ext cx="6857998" cy="7540978"/>
            </a:xfrm>
            <a:prstGeom prst="triangle">
              <a:avLst>
                <a:gd name="adj" fmla="val 0"/>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 name="Rectangle 4"/>
            <p:cNvSpPr/>
            <p:nvPr/>
          </p:nvSpPr>
          <p:spPr>
            <a:xfrm>
              <a:off x="-56445" y="0"/>
              <a:ext cx="4350984" cy="6858000"/>
            </a:xfrm>
            <a:prstGeom prst="rect">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1" name="TextBox 10"/>
          <p:cNvSpPr txBox="1"/>
          <p:nvPr/>
        </p:nvSpPr>
        <p:spPr>
          <a:xfrm>
            <a:off x="294094" y="1768677"/>
            <a:ext cx="787964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smtClean="0">
                <a:ln>
                  <a:noFill/>
                </a:ln>
                <a:solidFill>
                  <a:prstClr val="white"/>
                </a:solidFill>
                <a:effectLst/>
                <a:uLnTx/>
                <a:uFillTx/>
                <a:latin typeface="Century Gothic" panose="020B0502020202020204" pitchFamily="34" charset="0"/>
                <a:ea typeface="+mn-ea"/>
                <a:cs typeface="+mn-cs"/>
              </a:rPr>
              <a:t>Vocabulary</a:t>
            </a:r>
            <a:endPar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12" name="Title 3"/>
          <p:cNvSpPr txBox="1">
            <a:spLocks/>
          </p:cNvSpPr>
          <p:nvPr/>
        </p:nvSpPr>
        <p:spPr>
          <a:xfrm>
            <a:off x="281968" y="3259055"/>
            <a:ext cx="5320595" cy="84931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lvl="0">
              <a:defRPr/>
            </a:pPr>
            <a:endParaRPr lang="en-GB" sz="3200" i="1" baseline="0" dirty="0">
              <a:solidFill>
                <a:prstClr val="white"/>
              </a:solidFill>
              <a:latin typeface="Century Gothic" panose="020B0502020202020204" pitchFamily="34" charset="0"/>
            </a:endParaRPr>
          </a:p>
        </p:txBody>
      </p:sp>
      <p:sp>
        <p:nvSpPr>
          <p:cNvPr id="16" name="Title 3">
            <a:extLst>
              <a:ext uri="{FF2B5EF4-FFF2-40B4-BE49-F238E27FC236}">
                <a16:creationId xmlns:a16="http://schemas.microsoft.com/office/drawing/2014/main" id="{7B424077-B2D5-46AA-BDA8-6FF15DA500E8}"/>
              </a:ext>
            </a:extLst>
          </p:cNvPr>
          <p:cNvSpPr txBox="1">
            <a:spLocks/>
          </p:cNvSpPr>
          <p:nvPr/>
        </p:nvSpPr>
        <p:spPr>
          <a:xfrm>
            <a:off x="311028" y="5378857"/>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French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a:t>
            </a:r>
            <a:r>
              <a:rPr kumimoji="0" lang="en-GB" sz="18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1.2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Week </a:t>
            </a:r>
            <a:r>
              <a:rPr kumimoji="0" lang="en-GB" sz="18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4</a:t>
            </a: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17" name="Title 3">
            <a:extLst>
              <a:ext uri="{FF2B5EF4-FFF2-40B4-BE49-F238E27FC236}">
                <a16:creationId xmlns:a16="http://schemas.microsoft.com/office/drawing/2014/main" id="{5B5B5B8C-B08D-7A42-903A-4E973AFABCAA}"/>
              </a:ext>
            </a:extLst>
          </p:cNvPr>
          <p:cNvSpPr txBox="1">
            <a:spLocks/>
          </p:cNvSpPr>
          <p:nvPr/>
        </p:nvSpPr>
        <p:spPr>
          <a:xfrm>
            <a:off x="311028" y="6161349"/>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1400" dirty="0" smtClean="0">
                <a:solidFill>
                  <a:prstClr val="white"/>
                </a:solidFill>
                <a:latin typeface="Century Gothic" panose="020B0502020202020204" pitchFamily="34" charset="0"/>
              </a:rPr>
              <a:t>Stephen Owen / Emma Marsden</a:t>
            </a:r>
            <a:r>
              <a:rPr kumimoji="0" lang="en-GB" sz="14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 </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Date updated: </a:t>
            </a:r>
            <a:r>
              <a:rPr kumimoji="0" lang="en-GB" sz="14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07/01/20</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Tree>
    <p:extLst>
      <p:ext uri="{BB962C8B-B14F-4D97-AF65-F5344CB8AC3E}">
        <p14:creationId xmlns:p14="http://schemas.microsoft.com/office/powerpoint/2010/main" val="3346959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486077"/>
            <a:ext cx="12191998" cy="1862048"/>
          </a:xfrm>
          <a:prstGeom prst="rect">
            <a:avLst/>
          </a:prstGeom>
          <a:solidFill>
            <a:schemeClr val="bg1"/>
          </a:solidFill>
        </p:spPr>
        <p:txBody>
          <a:bodyPr wrap="square" rtlCol="0">
            <a:spAutoFit/>
          </a:bodyPr>
          <a:lstStyle/>
          <a:p>
            <a:pPr algn="ctr"/>
            <a:r>
              <a:rPr lang="en-GB" sz="11500" b="1" dirty="0">
                <a:solidFill>
                  <a:srgbClr val="5B9BD5">
                    <a:lumMod val="50000"/>
                  </a:srgbClr>
                </a:solidFill>
                <a:latin typeface="Century Gothic" panose="020B0502020202020204" pitchFamily="34" charset="0"/>
              </a:rPr>
              <a:t>demander</a:t>
            </a:r>
          </a:p>
        </p:txBody>
      </p:sp>
      <p:sp>
        <p:nvSpPr>
          <p:cNvPr id="4" name="TextBox 3"/>
          <p:cNvSpPr txBox="1"/>
          <p:nvPr/>
        </p:nvSpPr>
        <p:spPr>
          <a:xfrm>
            <a:off x="0" y="2176662"/>
            <a:ext cx="12191999"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ask | asking</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0" y="4037385"/>
            <a:ext cx="12192000" cy="923330"/>
          </a:xfrm>
          <a:prstGeom prst="rect">
            <a:avLst/>
          </a:prstGeom>
          <a:solidFill>
            <a:schemeClr val="bg1"/>
          </a:solidFill>
        </p:spPr>
        <p:txBody>
          <a:bodyPr wrap="square" rtlCol="0">
            <a:spAutoFit/>
          </a:bodyPr>
          <a:lstStyle/>
          <a:p>
            <a:pPr algn="ctr"/>
            <a:r>
              <a:rPr lang="fr" sz="5400" b="1" dirty="0">
                <a:solidFill>
                  <a:srgbClr val="EA5F00"/>
                </a:solidFill>
                <a:latin typeface="Century Gothic" panose="020B0502020202020204" pitchFamily="34" charset="0"/>
                <a:cs typeface="Calibri" panose="020F0502020204030204" pitchFamily="34" charset="0"/>
              </a:rPr>
              <a:t>Demander</a:t>
            </a:r>
            <a:r>
              <a:rPr lang="fr" sz="5400" dirty="0">
                <a:solidFill>
                  <a:srgbClr val="5B9BD5">
                    <a:lumMod val="50000"/>
                  </a:srgbClr>
                </a:solidFill>
                <a:latin typeface="Century Gothic" panose="020B0502020202020204" pitchFamily="34" charset="0"/>
              </a:rPr>
              <a:t> la raison </a:t>
            </a:r>
            <a:r>
              <a:rPr lang="fr" sz="5400" dirty="0" smtClean="0">
                <a:solidFill>
                  <a:srgbClr val="5B9BD5">
                    <a:lumMod val="50000"/>
                  </a:srgbClr>
                </a:solidFill>
                <a:latin typeface="Century Gothic" panose="020B0502020202020204" pitchFamily="34" charset="0"/>
              </a:rPr>
              <a:t>est bon.</a:t>
            </a:r>
            <a:endParaRPr lang="fr-FR" sz="5400" dirty="0">
              <a:solidFill>
                <a:srgbClr val="EA5F00"/>
              </a:solidFill>
              <a:latin typeface="Century Gothic" panose="020B0502020202020204" pitchFamily="34" charset="0"/>
              <a:cs typeface="Calibri" panose="020F0502020204030204" pitchFamily="34" charset="0"/>
            </a:endParaRPr>
          </a:p>
        </p:txBody>
      </p:sp>
      <p:sp>
        <p:nvSpPr>
          <p:cNvPr id="7" name="TextBox 6"/>
          <p:cNvSpPr txBox="1"/>
          <p:nvPr/>
        </p:nvSpPr>
        <p:spPr>
          <a:xfrm>
            <a:off x="192777" y="5129564"/>
            <a:ext cx="12192000" cy="584775"/>
          </a:xfrm>
          <a:prstGeom prst="rect">
            <a:avLst/>
          </a:prstGeom>
          <a:no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b="1" dirty="0">
                <a:solidFill>
                  <a:srgbClr val="EA5F00"/>
                </a:solidFill>
                <a:latin typeface="Century Gothic" panose="020B0502020202020204" pitchFamily="34" charset="0"/>
                <a:cs typeface="Calibri" panose="020F0502020204030204" pitchFamily="34" charset="0"/>
              </a:rPr>
              <a:t>Asking</a:t>
            </a:r>
            <a:r>
              <a:rPr lang="en-HK" sz="3200" dirty="0">
                <a:solidFill>
                  <a:srgbClr val="5B9BD5">
                    <a:lumMod val="50000"/>
                  </a:srgbClr>
                </a:solidFill>
                <a:latin typeface="Century Gothic" panose="020B0502020202020204" pitchFamily="34" charset="0"/>
              </a:rPr>
              <a:t> the reason is </a:t>
            </a:r>
            <a:r>
              <a:rPr lang="en-HK" sz="3200" dirty="0" smtClean="0">
                <a:solidFill>
                  <a:srgbClr val="5B9BD5">
                    <a:lumMod val="50000"/>
                  </a:srgbClr>
                </a:solidFill>
                <a:latin typeface="Century Gothic" panose="020B0502020202020204" pitchFamily="34" charset="0"/>
              </a:rPr>
              <a:t>good.</a:t>
            </a:r>
            <a:r>
              <a:rPr lang="en-GB" sz="3200" dirty="0">
                <a:solidFill>
                  <a:srgbClr val="5B9BD5">
                    <a:lumMod val="50000"/>
                  </a:srgbClr>
                </a:solidFill>
                <a:latin typeface="Century Gothic" panose="020B0502020202020204" pitchFamily="34" charset="0"/>
              </a:rPr>
              <a:t>]</a:t>
            </a:r>
          </a:p>
        </p:txBody>
      </p:sp>
    </p:spTree>
    <p:extLst>
      <p:ext uri="{BB962C8B-B14F-4D97-AF65-F5344CB8AC3E}">
        <p14:creationId xmlns:p14="http://schemas.microsoft.com/office/powerpoint/2010/main" val="1662207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050175" y="5027206"/>
            <a:ext cx="8758502" cy="584775"/>
          </a:xfrm>
          <a:prstGeom prst="rect">
            <a:avLst/>
          </a:prstGeom>
          <a:solidFill>
            <a:schemeClr val="bg1"/>
          </a:solidFill>
        </p:spPr>
        <p:txBody>
          <a:bodyPr wrap="square" rtlCol="0">
            <a:spAutoFit/>
          </a:bodyPr>
          <a:lstStyle/>
          <a:p>
            <a:pPr algn="ctr"/>
            <a:r>
              <a:rPr lang="en-GB" sz="3200" dirty="0" smtClean="0">
                <a:solidFill>
                  <a:srgbClr val="5B9BD5">
                    <a:lumMod val="50000"/>
                  </a:srgbClr>
                </a:solidFill>
                <a:latin typeface="Century Gothic" panose="020B0502020202020204" pitchFamily="34" charset="0"/>
              </a:rPr>
              <a:t>[</a:t>
            </a:r>
            <a:r>
              <a:rPr lang="en-HK" sz="3200" dirty="0" smtClean="0">
                <a:solidFill>
                  <a:srgbClr val="5B9BD5">
                    <a:lumMod val="50000"/>
                  </a:srgbClr>
                </a:solidFill>
                <a:latin typeface="Century Gothic" panose="020B0502020202020204" pitchFamily="34" charset="0"/>
              </a:rPr>
              <a:t>She </a:t>
            </a:r>
            <a:r>
              <a:rPr lang="en-HK" sz="3200" b="1" dirty="0">
                <a:solidFill>
                  <a:srgbClr val="EA5F00"/>
                </a:solidFill>
                <a:latin typeface="Century Gothic" panose="020B0502020202020204" pitchFamily="34" charset="0"/>
                <a:cs typeface="Calibri" panose="020F0502020204030204" pitchFamily="34" charset="0"/>
              </a:rPr>
              <a:t>asks</a:t>
            </a:r>
            <a:r>
              <a:rPr lang="en-HK" sz="3200" dirty="0">
                <a:solidFill>
                  <a:srgbClr val="5B9BD5">
                    <a:lumMod val="50000"/>
                  </a:srgbClr>
                </a:solidFill>
                <a:latin typeface="Century Gothic" panose="020B0502020202020204" pitchFamily="34" charset="0"/>
              </a:rPr>
              <a:t> </a:t>
            </a:r>
            <a:r>
              <a:rPr lang="en-HK" sz="3200" dirty="0" smtClean="0">
                <a:solidFill>
                  <a:srgbClr val="5B9BD5">
                    <a:lumMod val="50000"/>
                  </a:srgbClr>
                </a:solidFill>
                <a:latin typeface="Century Gothic" panose="020B0502020202020204" pitchFamily="34" charset="0"/>
              </a:rPr>
              <a:t>|</a:t>
            </a:r>
            <a:r>
              <a:rPr lang="en-HK" sz="3200" b="1" dirty="0" smtClean="0">
                <a:solidFill>
                  <a:srgbClr val="EA5F00"/>
                </a:solidFill>
                <a:latin typeface="Century Gothic" panose="020B0502020202020204" pitchFamily="34" charset="0"/>
                <a:cs typeface="Calibri" panose="020F0502020204030204" pitchFamily="34" charset="0"/>
              </a:rPr>
              <a:t>is asking</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the reason.</a:t>
            </a:r>
            <a:r>
              <a:rPr lang="en-GB" sz="3200" dirty="0">
                <a:solidFill>
                  <a:srgbClr val="5B9BD5">
                    <a:lumMod val="50000"/>
                  </a:srgbClr>
                </a:solidFill>
                <a:latin typeface="Century Gothic" panose="020B0502020202020204" pitchFamily="34" charset="0"/>
              </a:rPr>
              <a:t>]</a:t>
            </a:r>
          </a:p>
        </p:txBody>
      </p:sp>
      <p:sp>
        <p:nvSpPr>
          <p:cNvPr id="3" name="TextBox 2"/>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demande</a:t>
            </a:r>
            <a:endParaRPr lang="en-GB" sz="11500" b="1" dirty="0">
              <a:solidFill>
                <a:srgbClr val="5B9BD5">
                  <a:lumMod val="50000"/>
                </a:srgbClr>
              </a:solidFill>
              <a:latin typeface="Century Gothic" panose="020B0502020202020204" pitchFamily="34" charset="0"/>
            </a:endParaRPr>
          </a:p>
        </p:txBody>
      </p:sp>
      <p:sp>
        <p:nvSpPr>
          <p:cNvPr id="4" name="TextBox 3"/>
          <p:cNvSpPr txBox="1"/>
          <p:nvPr/>
        </p:nvSpPr>
        <p:spPr>
          <a:xfrm>
            <a:off x="1939488" y="2144118"/>
            <a:ext cx="8313024"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asks | is asking</a:t>
            </a:r>
            <a:r>
              <a:rPr lang="en-GB" sz="3200" dirty="0">
                <a:solidFill>
                  <a:srgbClr val="5B9BD5">
                    <a:lumMod val="50000"/>
                  </a:srgbClr>
                </a:solidFill>
                <a:latin typeface="Century Gothic" panose="020B0502020202020204" pitchFamily="34" charset="0"/>
              </a:rPr>
              <a:t>]</a:t>
            </a:r>
          </a:p>
        </p:txBody>
      </p:sp>
      <p:sp>
        <p:nvSpPr>
          <p:cNvPr id="5" name="Action Button: Help 4">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Action Button: Help 6">
            <a:hlinkClick r:id="" action="ppaction://noaction" highlightClick="1"/>
          </p:cNvPr>
          <p:cNvSpPr/>
          <p:nvPr/>
        </p:nvSpPr>
        <p:spPr>
          <a:xfrm>
            <a:off x="1953134" y="5080583"/>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TextBox 7"/>
          <p:cNvSpPr txBox="1"/>
          <p:nvPr/>
        </p:nvSpPr>
        <p:spPr>
          <a:xfrm>
            <a:off x="1301262" y="3923162"/>
            <a:ext cx="9952892" cy="1015663"/>
          </a:xfrm>
          <a:prstGeom prst="rect">
            <a:avLst/>
          </a:prstGeom>
          <a:solidFill>
            <a:schemeClr val="bg1"/>
          </a:solidFill>
        </p:spPr>
        <p:txBody>
          <a:bodyPr wrap="square" rtlCol="0">
            <a:spAutoFit/>
          </a:bodyPr>
          <a:lstStyle/>
          <a:p>
            <a:pPr algn="ctr"/>
            <a:r>
              <a:rPr lang="en-HK" altLang="zh-CN" sz="6000" dirty="0" smtClean="0">
                <a:solidFill>
                  <a:srgbClr val="5B9BD5">
                    <a:lumMod val="50000"/>
                  </a:srgbClr>
                </a:solidFill>
                <a:latin typeface="Century Gothic" panose="020B0502020202020204" pitchFamily="34" charset="0"/>
              </a:rPr>
              <a:t>Elle</a:t>
            </a:r>
            <a:r>
              <a:rPr lang="zh-CN" altLang="en-US" sz="6000" dirty="0" smtClean="0">
                <a:solidFill>
                  <a:srgbClr val="5B9BD5">
                    <a:lumMod val="50000"/>
                  </a:srgbClr>
                </a:solidFill>
                <a:latin typeface="Century Gothic" panose="020B0502020202020204" pitchFamily="34" charset="0"/>
              </a:rPr>
              <a:t> </a:t>
            </a:r>
            <a:r>
              <a:rPr lang="en-US" altLang="zh-CN" sz="6000" dirty="0">
                <a:solidFill>
                  <a:srgbClr val="5B9BD5">
                    <a:lumMod val="50000"/>
                  </a:srgbClr>
                </a:solidFill>
                <a:latin typeface="Century Gothic" panose="020B0502020202020204" pitchFamily="34" charset="0"/>
              </a:rPr>
              <a:t>__________</a:t>
            </a:r>
            <a:r>
              <a:rPr lang="en-HK" sz="6000" dirty="0">
                <a:solidFill>
                  <a:srgbClr val="5B9BD5">
                    <a:lumMod val="50000"/>
                  </a:srgbClr>
                </a:solidFill>
                <a:latin typeface="Century Gothic" panose="020B0502020202020204" pitchFamily="34" charset="0"/>
              </a:rPr>
              <a:t> la raison.</a:t>
            </a:r>
            <a:endParaRPr lang="fr-FR" sz="6000" dirty="0">
              <a:solidFill>
                <a:srgbClr val="EA5F00"/>
              </a:solidFill>
              <a:latin typeface="Century Gothic" panose="020B0502020202020204" pitchFamily="34" charset="0"/>
              <a:cs typeface="Calibri" panose="020F0502020204030204" pitchFamily="34" charset="0"/>
            </a:endParaRPr>
          </a:p>
        </p:txBody>
      </p:sp>
      <p:sp>
        <p:nvSpPr>
          <p:cNvPr id="10" name="Rectangle 9"/>
          <p:cNvSpPr/>
          <p:nvPr/>
        </p:nvSpPr>
        <p:spPr>
          <a:xfrm>
            <a:off x="3391463" y="4000106"/>
            <a:ext cx="3877985" cy="1015663"/>
          </a:xfrm>
          <a:prstGeom prst="rect">
            <a:avLst/>
          </a:prstGeom>
        </p:spPr>
        <p:txBody>
          <a:bodyPr wrap="none">
            <a:spAutoFit/>
          </a:bodyPr>
          <a:lstStyle/>
          <a:p>
            <a:r>
              <a:rPr lang="en-HK" sz="6000" b="1" dirty="0" err="1">
                <a:solidFill>
                  <a:srgbClr val="EA5F00"/>
                </a:solidFill>
                <a:latin typeface="Century Gothic" panose="020B0502020202020204" pitchFamily="34" charset="0"/>
                <a:cs typeface="Calibri" panose="020F0502020204030204" pitchFamily="34" charset="0"/>
              </a:rPr>
              <a:t>demande</a:t>
            </a:r>
            <a:endParaRPr lang="en-GB" sz="6000" dirty="0">
              <a:solidFill>
                <a:prstClr val="black"/>
              </a:solidFill>
            </a:endParaRPr>
          </a:p>
        </p:txBody>
      </p:sp>
    </p:spTree>
    <p:extLst>
      <p:ext uri="{BB962C8B-B14F-4D97-AF65-F5344CB8AC3E}">
        <p14:creationId xmlns:p14="http://schemas.microsoft.com/office/powerpoint/2010/main" val="331986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animBg="1"/>
      <p:bldP spid="4" grpId="0" animBg="1"/>
      <p:bldP spid="5" grpId="0" animBg="1"/>
      <p:bldP spid="7" grpId="0" animBg="1"/>
      <p:bldP spid="8" grpId="0" animBg="1"/>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a:solidFill>
                  <a:srgbClr val="5B9BD5">
                    <a:lumMod val="50000"/>
                  </a:srgbClr>
                </a:solidFill>
                <a:latin typeface="Century Gothic" panose="020B0502020202020204" pitchFamily="34" charset="0"/>
              </a:rPr>
              <a:t>demander</a:t>
            </a:r>
          </a:p>
        </p:txBody>
      </p:sp>
      <p:sp>
        <p:nvSpPr>
          <p:cNvPr id="4" name="TextBox 3"/>
          <p:cNvSpPr txBox="1"/>
          <p:nvPr/>
        </p:nvSpPr>
        <p:spPr>
          <a:xfrm>
            <a:off x="2357170" y="2186329"/>
            <a:ext cx="7189565"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ask | asking</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2259982" y="4242357"/>
            <a:ext cx="9200721" cy="738664"/>
          </a:xfrm>
          <a:prstGeom prst="rect">
            <a:avLst/>
          </a:prstGeom>
          <a:solidFill>
            <a:schemeClr val="bg1"/>
          </a:solidFill>
        </p:spPr>
        <p:txBody>
          <a:bodyPr wrap="square" rtlCol="0">
            <a:spAutoFit/>
          </a:bodyPr>
          <a:lstStyle/>
          <a:p>
            <a:pPr algn="ctr"/>
            <a:r>
              <a:rPr lang="fr" sz="4200" dirty="0">
                <a:solidFill>
                  <a:srgbClr val="5B9BD5">
                    <a:lumMod val="50000"/>
                  </a:srgbClr>
                </a:solidFill>
                <a:latin typeface="Century Gothic" panose="020B0502020202020204" pitchFamily="34" charset="0"/>
              </a:rPr>
              <a:t>___________ la raison est </a:t>
            </a:r>
            <a:r>
              <a:rPr lang="fr" sz="4200" dirty="0" smtClean="0">
                <a:solidFill>
                  <a:srgbClr val="5B9BD5">
                    <a:lumMod val="50000"/>
                  </a:srgbClr>
                </a:solidFill>
                <a:latin typeface="Century Gothic" panose="020B0502020202020204" pitchFamily="34" charset="0"/>
              </a:rPr>
              <a:t>bon.</a:t>
            </a:r>
            <a:endParaRPr lang="fr-FR" sz="4200" dirty="0">
              <a:solidFill>
                <a:srgbClr val="EA5F00"/>
              </a:solidFill>
              <a:latin typeface="Century Gothic" panose="020B0502020202020204" pitchFamily="34" charset="0"/>
              <a:cs typeface="Calibri" panose="020F0502020204030204" pitchFamily="34" charset="0"/>
            </a:endParaRPr>
          </a:p>
        </p:txBody>
      </p:sp>
      <p:sp>
        <p:nvSpPr>
          <p:cNvPr id="7" name="TextBox 6"/>
          <p:cNvSpPr txBox="1"/>
          <p:nvPr/>
        </p:nvSpPr>
        <p:spPr>
          <a:xfrm>
            <a:off x="2640212" y="5113905"/>
            <a:ext cx="7296966"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b="1" dirty="0">
                <a:solidFill>
                  <a:srgbClr val="EA5F00"/>
                </a:solidFill>
                <a:latin typeface="Century Gothic" panose="020B0502020202020204" pitchFamily="34" charset="0"/>
                <a:cs typeface="Calibri" panose="020F0502020204030204" pitchFamily="34" charset="0"/>
              </a:rPr>
              <a:t>Asking</a:t>
            </a:r>
            <a:r>
              <a:rPr lang="en-HK" sz="3200" dirty="0">
                <a:solidFill>
                  <a:srgbClr val="5B9BD5">
                    <a:lumMod val="50000"/>
                  </a:srgbClr>
                </a:solidFill>
                <a:latin typeface="Century Gothic" panose="020B0502020202020204" pitchFamily="34" charset="0"/>
              </a:rPr>
              <a:t> the reason is </a:t>
            </a:r>
            <a:r>
              <a:rPr lang="en-HK" sz="3200" dirty="0" smtClean="0">
                <a:solidFill>
                  <a:srgbClr val="5B9BD5">
                    <a:lumMod val="50000"/>
                  </a:srgbClr>
                </a:solidFill>
                <a:latin typeface="Century Gothic" panose="020B0502020202020204" pitchFamily="34" charset="0"/>
              </a:rPr>
              <a:t>good.</a:t>
            </a:r>
            <a:r>
              <a:rPr lang="en-GB" sz="3200" dirty="0">
                <a:solidFill>
                  <a:srgbClr val="5B9BD5">
                    <a:lumMod val="50000"/>
                  </a:srgbClr>
                </a:solidFill>
                <a:latin typeface="Century Gothic" panose="020B0502020202020204" pitchFamily="34" charset="0"/>
              </a:rPr>
              <a:t>]</a:t>
            </a:r>
          </a:p>
        </p:txBody>
      </p:sp>
      <p:sp>
        <p:nvSpPr>
          <p:cNvPr id="8" name="Action Button: Help 7">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9" name="Action Button: Help 8">
            <a:hlinkClick r:id="" action="ppaction://noaction" highlightClick="1"/>
          </p:cNvPr>
          <p:cNvSpPr/>
          <p:nvPr/>
        </p:nvSpPr>
        <p:spPr>
          <a:xfrm>
            <a:off x="1219745" y="4372678"/>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a:extLst>
              <a:ext uri="{FF2B5EF4-FFF2-40B4-BE49-F238E27FC236}">
                <a16:creationId xmlns:a16="http://schemas.microsoft.com/office/drawing/2014/main" id="{3095B070-9F18-1047-AD42-62F8B79E04A2}"/>
              </a:ext>
            </a:extLst>
          </p:cNvPr>
          <p:cNvSpPr/>
          <p:nvPr/>
        </p:nvSpPr>
        <p:spPr>
          <a:xfrm>
            <a:off x="3115081" y="4213872"/>
            <a:ext cx="3745262" cy="769441"/>
          </a:xfrm>
          <a:prstGeom prst="rect">
            <a:avLst/>
          </a:prstGeom>
        </p:spPr>
        <p:txBody>
          <a:bodyPr wrap="square">
            <a:spAutoFit/>
          </a:bodyPr>
          <a:lstStyle/>
          <a:p>
            <a:r>
              <a:rPr lang="fr" sz="4400" b="1" dirty="0">
                <a:solidFill>
                  <a:srgbClr val="EA5F00"/>
                </a:solidFill>
                <a:latin typeface="Century Gothic" panose="020B0502020202020204" pitchFamily="34" charset="0"/>
                <a:cs typeface="Calibri" panose="020F0502020204030204" pitchFamily="34" charset="0"/>
              </a:rPr>
              <a:t>Demander</a:t>
            </a:r>
            <a:endParaRPr lang="en-GB" sz="4400" dirty="0">
              <a:solidFill>
                <a:prstClr val="black"/>
              </a:solidFill>
            </a:endParaRPr>
          </a:p>
        </p:txBody>
      </p:sp>
    </p:spTree>
    <p:extLst>
      <p:ext uri="{BB962C8B-B14F-4D97-AF65-F5344CB8AC3E}">
        <p14:creationId xmlns:p14="http://schemas.microsoft.com/office/powerpoint/2010/main" val="408422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8" grpId="0" animBg="1"/>
      <p:bldP spid="9" grpId="0" animBg="1"/>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rester</a:t>
            </a:r>
            <a:endParaRPr lang="en-GB" sz="11500" b="1" dirty="0">
              <a:solidFill>
                <a:srgbClr val="5B9BD5">
                  <a:lumMod val="50000"/>
                </a:srgbClr>
              </a:solidFill>
              <a:latin typeface="Century Gothic" panose="020B0502020202020204" pitchFamily="34" charset="0"/>
            </a:endParaRPr>
          </a:p>
        </p:txBody>
      </p:sp>
      <p:sp>
        <p:nvSpPr>
          <p:cNvPr id="9" name="TextBox 8"/>
          <p:cNvSpPr txBox="1"/>
          <p:nvPr/>
        </p:nvSpPr>
        <p:spPr>
          <a:xfrm>
            <a:off x="0" y="2189979"/>
            <a:ext cx="12191999"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stay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staying</a:t>
            </a:r>
            <a:r>
              <a:rPr lang="en-GB" sz="3200" dirty="0">
                <a:solidFill>
                  <a:srgbClr val="5B9BD5">
                    <a:lumMod val="50000"/>
                  </a:srgbClr>
                </a:solidFill>
                <a:latin typeface="Century Gothic" panose="020B0502020202020204" pitchFamily="34" charset="0"/>
              </a:rPr>
              <a:t>]</a:t>
            </a:r>
          </a:p>
        </p:txBody>
      </p:sp>
      <p:sp>
        <p:nvSpPr>
          <p:cNvPr id="10" name="TextBox 9"/>
          <p:cNvSpPr txBox="1"/>
          <p:nvPr/>
        </p:nvSpPr>
        <p:spPr>
          <a:xfrm>
            <a:off x="-2" y="3334455"/>
            <a:ext cx="12192001" cy="1862048"/>
          </a:xfrm>
          <a:prstGeom prst="rect">
            <a:avLst/>
          </a:prstGeom>
          <a:no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reste</a:t>
            </a:r>
            <a:endParaRPr lang="en-GB" sz="11500" b="1" dirty="0">
              <a:solidFill>
                <a:srgbClr val="5B9BD5">
                  <a:lumMod val="50000"/>
                </a:srgbClr>
              </a:solidFill>
              <a:latin typeface="Century Gothic" panose="020B0502020202020204" pitchFamily="34" charset="0"/>
            </a:endParaRPr>
          </a:p>
        </p:txBody>
      </p:sp>
      <p:sp>
        <p:nvSpPr>
          <p:cNvPr id="11" name="TextBox 10"/>
          <p:cNvSpPr txBox="1"/>
          <p:nvPr/>
        </p:nvSpPr>
        <p:spPr>
          <a:xfrm>
            <a:off x="-1" y="5060519"/>
            <a:ext cx="12191999"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stays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is staying</a:t>
            </a:r>
            <a:r>
              <a:rPr lang="en-GB" sz="3200" dirty="0">
                <a:solidFill>
                  <a:srgbClr val="5B9BD5">
                    <a:lumMod val="50000"/>
                  </a:srgbClr>
                </a:solidFill>
                <a:latin typeface="Century Gothic" panose="020B0502020202020204" pitchFamily="34" charset="0"/>
              </a:rPr>
              <a:t>]</a:t>
            </a:r>
          </a:p>
        </p:txBody>
      </p:sp>
    </p:spTree>
    <p:extLst>
      <p:ext uri="{BB962C8B-B14F-4D97-AF65-F5344CB8AC3E}">
        <p14:creationId xmlns:p14="http://schemas.microsoft.com/office/powerpoint/2010/main" val="4680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rester</a:t>
            </a:r>
            <a:endParaRPr lang="en-GB" sz="11500" b="1" dirty="0">
              <a:solidFill>
                <a:srgbClr val="5B9BD5">
                  <a:lumMod val="50000"/>
                </a:srgbClr>
              </a:solidFill>
              <a:latin typeface="Century Gothic" panose="020B0502020202020204" pitchFamily="34" charset="0"/>
            </a:endParaRPr>
          </a:p>
        </p:txBody>
      </p:sp>
      <p:sp>
        <p:nvSpPr>
          <p:cNvPr id="12" name="TextBox 11"/>
          <p:cNvSpPr txBox="1"/>
          <p:nvPr/>
        </p:nvSpPr>
        <p:spPr>
          <a:xfrm>
            <a:off x="2391509" y="2177384"/>
            <a:ext cx="7836226"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stay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staying</a:t>
            </a:r>
            <a:r>
              <a:rPr lang="en-GB" sz="3200" dirty="0">
                <a:solidFill>
                  <a:srgbClr val="5B9BD5">
                    <a:lumMod val="50000"/>
                  </a:srgbClr>
                </a:solidFill>
                <a:latin typeface="Century Gothic" panose="020B0502020202020204" pitchFamily="34" charset="0"/>
              </a:rPr>
              <a:t>]</a:t>
            </a:r>
          </a:p>
        </p:txBody>
      </p:sp>
      <p:sp>
        <p:nvSpPr>
          <p:cNvPr id="13" name="TextBox 12"/>
          <p:cNvSpPr txBox="1"/>
          <p:nvPr/>
        </p:nvSpPr>
        <p:spPr>
          <a:xfrm>
            <a:off x="0" y="3288997"/>
            <a:ext cx="12192000" cy="1862048"/>
          </a:xfrm>
          <a:prstGeom prst="rect">
            <a:avLst/>
          </a:prstGeom>
          <a:no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reste</a:t>
            </a:r>
            <a:endParaRPr lang="en-GB" sz="11500" b="1" dirty="0">
              <a:solidFill>
                <a:srgbClr val="5B9BD5">
                  <a:lumMod val="50000"/>
                </a:srgbClr>
              </a:solidFill>
              <a:latin typeface="Century Gothic" panose="020B0502020202020204" pitchFamily="34" charset="0"/>
            </a:endParaRPr>
          </a:p>
        </p:txBody>
      </p:sp>
      <p:sp>
        <p:nvSpPr>
          <p:cNvPr id="14" name="TextBox 13"/>
          <p:cNvSpPr txBox="1"/>
          <p:nvPr/>
        </p:nvSpPr>
        <p:spPr>
          <a:xfrm>
            <a:off x="2391509" y="4984743"/>
            <a:ext cx="7836226"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stays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is staying</a:t>
            </a:r>
            <a:r>
              <a:rPr lang="en-GB" sz="3200" dirty="0">
                <a:solidFill>
                  <a:srgbClr val="5B9BD5">
                    <a:lumMod val="50000"/>
                  </a:srgbClr>
                </a:solidFill>
                <a:latin typeface="Century Gothic" panose="020B0502020202020204" pitchFamily="34" charset="0"/>
              </a:rPr>
              <a:t>]</a:t>
            </a:r>
          </a:p>
        </p:txBody>
      </p:sp>
      <p:sp>
        <p:nvSpPr>
          <p:cNvPr id="15" name="Action Button: Help 14">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Action Button: Help 15">
            <a:hlinkClick r:id="" action="ppaction://noaction" highlightClick="1"/>
          </p:cNvPr>
          <p:cNvSpPr/>
          <p:nvPr/>
        </p:nvSpPr>
        <p:spPr>
          <a:xfrm>
            <a:off x="2495652" y="5017113"/>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335486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3" grpId="0"/>
      <p:bldP spid="14" grpId="0" animBg="1"/>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486077"/>
            <a:ext cx="12191999"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reste</a:t>
            </a:r>
            <a:endParaRPr lang="en-GB" sz="11500" b="1" dirty="0">
              <a:solidFill>
                <a:srgbClr val="5B9BD5">
                  <a:lumMod val="50000"/>
                </a:srgbClr>
              </a:solidFill>
              <a:latin typeface="Century Gothic" panose="020B0502020202020204" pitchFamily="34" charset="0"/>
            </a:endParaRPr>
          </a:p>
        </p:txBody>
      </p:sp>
      <p:sp>
        <p:nvSpPr>
          <p:cNvPr id="4" name="TextBox 3"/>
          <p:cNvSpPr txBox="1"/>
          <p:nvPr/>
        </p:nvSpPr>
        <p:spPr>
          <a:xfrm>
            <a:off x="0" y="2177384"/>
            <a:ext cx="1219200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stays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is staying</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59821" y="4039432"/>
            <a:ext cx="12192000" cy="1015663"/>
          </a:xfrm>
          <a:prstGeom prst="rect">
            <a:avLst/>
          </a:prstGeom>
          <a:solidFill>
            <a:schemeClr val="bg1"/>
          </a:solidFill>
        </p:spPr>
        <p:txBody>
          <a:bodyPr wrap="square" rtlCol="0">
            <a:spAutoFit/>
          </a:bodyPr>
          <a:lstStyle/>
          <a:p>
            <a:pPr algn="ctr"/>
            <a:r>
              <a:rPr lang="en-HK" sz="6000" dirty="0">
                <a:solidFill>
                  <a:srgbClr val="5B9BD5">
                    <a:lumMod val="50000"/>
                  </a:srgbClr>
                </a:solidFill>
                <a:latin typeface="Century Gothic" panose="020B0502020202020204" pitchFamily="34" charset="0"/>
              </a:rPr>
              <a:t>Eric </a:t>
            </a:r>
            <a:r>
              <a:rPr lang="en-HK" sz="6000" b="1" dirty="0" err="1">
                <a:solidFill>
                  <a:srgbClr val="EA5F00"/>
                </a:solidFill>
                <a:latin typeface="Century Gothic" panose="020B0502020202020204" pitchFamily="34" charset="0"/>
                <a:cs typeface="Calibri" panose="020F0502020204030204" pitchFamily="34" charset="0"/>
              </a:rPr>
              <a:t>reste</a:t>
            </a:r>
            <a:r>
              <a:rPr lang="en-HK" sz="6000" dirty="0">
                <a:solidFill>
                  <a:srgbClr val="5B9BD5">
                    <a:lumMod val="50000"/>
                  </a:srgbClr>
                </a:solidFill>
                <a:latin typeface="Century Gothic" panose="020B0502020202020204" pitchFamily="34" charset="0"/>
              </a:rPr>
              <a:t> </a:t>
            </a:r>
            <a:r>
              <a:rPr lang="en-HK" sz="6000" dirty="0" err="1" smtClean="0">
                <a:solidFill>
                  <a:srgbClr val="5B9BD5">
                    <a:lumMod val="50000"/>
                  </a:srgbClr>
                </a:solidFill>
                <a:latin typeface="Century Gothic" panose="020B0502020202020204" pitchFamily="34" charset="0"/>
              </a:rPr>
              <a:t>une</a:t>
            </a:r>
            <a:r>
              <a:rPr lang="en-HK" sz="6000" dirty="0" smtClean="0">
                <a:solidFill>
                  <a:srgbClr val="5B9BD5">
                    <a:lumMod val="50000"/>
                  </a:srgbClr>
                </a:solidFill>
                <a:latin typeface="Century Gothic" panose="020B0502020202020204" pitchFamily="34" charset="0"/>
              </a:rPr>
              <a:t> </a:t>
            </a:r>
            <a:r>
              <a:rPr lang="en-HK" sz="6000" dirty="0" err="1" smtClean="0">
                <a:solidFill>
                  <a:srgbClr val="5B9BD5">
                    <a:lumMod val="50000"/>
                  </a:srgbClr>
                </a:solidFill>
                <a:latin typeface="Century Gothic" panose="020B0502020202020204" pitchFamily="34" charset="0"/>
              </a:rPr>
              <a:t>semaine</a:t>
            </a:r>
            <a:r>
              <a:rPr lang="en-HK" sz="6000" dirty="0" smtClean="0">
                <a:solidFill>
                  <a:srgbClr val="5B9BD5">
                    <a:lumMod val="50000"/>
                  </a:srgbClr>
                </a:solidFill>
                <a:latin typeface="Century Gothic" panose="020B0502020202020204" pitchFamily="34" charset="0"/>
              </a:rPr>
              <a:t>.</a:t>
            </a:r>
            <a:endParaRPr lang="fr-FR" sz="6000" dirty="0">
              <a:solidFill>
                <a:srgbClr val="EA5F00"/>
              </a:solidFill>
              <a:latin typeface="Century Gothic" panose="020B0502020202020204" pitchFamily="34" charset="0"/>
              <a:cs typeface="Calibri" panose="020F0502020204030204" pitchFamily="34" charset="0"/>
            </a:endParaRPr>
          </a:p>
        </p:txBody>
      </p:sp>
      <p:sp>
        <p:nvSpPr>
          <p:cNvPr id="7" name="TextBox 6"/>
          <p:cNvSpPr txBox="1"/>
          <p:nvPr/>
        </p:nvSpPr>
        <p:spPr>
          <a:xfrm>
            <a:off x="59821" y="5039817"/>
            <a:ext cx="1219200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Eric </a:t>
            </a:r>
            <a:r>
              <a:rPr lang="en-HK" sz="3200" b="1" dirty="0">
                <a:solidFill>
                  <a:srgbClr val="EA5F00"/>
                </a:solidFill>
                <a:latin typeface="Century Gothic" panose="020B0502020202020204" pitchFamily="34" charset="0"/>
                <a:cs typeface="Calibri" panose="020F0502020204030204" pitchFamily="34" charset="0"/>
              </a:rPr>
              <a:t>stays </a:t>
            </a:r>
            <a:r>
              <a:rPr lang="en-HK" sz="3200" dirty="0" smtClean="0">
                <a:solidFill>
                  <a:schemeClr val="accent5">
                    <a:lumMod val="50000"/>
                  </a:schemeClr>
                </a:solidFill>
                <a:latin typeface="Century Gothic" panose="020B0502020202020204" pitchFamily="34" charset="0"/>
                <a:cs typeface="Calibri" panose="020F0502020204030204" pitchFamily="34" charset="0"/>
              </a:rPr>
              <a:t>|</a:t>
            </a:r>
            <a:r>
              <a:rPr lang="en-HK" sz="3200" b="1" dirty="0" smtClean="0">
                <a:solidFill>
                  <a:srgbClr val="EA5F00"/>
                </a:solidFill>
                <a:latin typeface="Century Gothic" panose="020B0502020202020204" pitchFamily="34" charset="0"/>
                <a:cs typeface="Calibri" panose="020F0502020204030204" pitchFamily="34" charset="0"/>
              </a:rPr>
              <a:t> </a:t>
            </a:r>
            <a:r>
              <a:rPr lang="en-HK" sz="3200" b="1" dirty="0">
                <a:solidFill>
                  <a:srgbClr val="EA5F00"/>
                </a:solidFill>
                <a:latin typeface="Century Gothic" panose="020B0502020202020204" pitchFamily="34" charset="0"/>
                <a:cs typeface="Calibri" panose="020F0502020204030204" pitchFamily="34" charset="0"/>
              </a:rPr>
              <a:t>is staying </a:t>
            </a:r>
            <a:r>
              <a:rPr lang="en-HK" sz="3200" dirty="0" smtClean="0">
                <a:solidFill>
                  <a:srgbClr val="5B9BD5">
                    <a:lumMod val="50000"/>
                  </a:srgbClr>
                </a:solidFill>
                <a:latin typeface="Century Gothic" panose="020B0502020202020204" pitchFamily="34" charset="0"/>
              </a:rPr>
              <a:t>one week.</a:t>
            </a:r>
            <a:r>
              <a:rPr lang="en-GB" sz="3200" dirty="0">
                <a:solidFill>
                  <a:srgbClr val="5B9BD5">
                    <a:lumMod val="50000"/>
                  </a:srgbClr>
                </a:solidFill>
                <a:latin typeface="Century Gothic" panose="020B0502020202020204" pitchFamily="34" charset="0"/>
              </a:rPr>
              <a:t>]</a:t>
            </a:r>
          </a:p>
        </p:txBody>
      </p:sp>
    </p:spTree>
    <p:extLst>
      <p:ext uri="{BB962C8B-B14F-4D97-AF65-F5344CB8AC3E}">
        <p14:creationId xmlns:p14="http://schemas.microsoft.com/office/powerpoint/2010/main" val="3060681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486077"/>
            <a:ext cx="12191998"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rester</a:t>
            </a:r>
            <a:endParaRPr lang="en-GB" sz="11500" b="1" dirty="0">
              <a:solidFill>
                <a:srgbClr val="5B9BD5">
                  <a:lumMod val="50000"/>
                </a:srgbClr>
              </a:solidFill>
              <a:latin typeface="Century Gothic" panose="020B0502020202020204" pitchFamily="34" charset="0"/>
            </a:endParaRPr>
          </a:p>
        </p:txBody>
      </p:sp>
      <p:sp>
        <p:nvSpPr>
          <p:cNvPr id="4" name="TextBox 3"/>
          <p:cNvSpPr txBox="1"/>
          <p:nvPr/>
        </p:nvSpPr>
        <p:spPr>
          <a:xfrm>
            <a:off x="0" y="2176662"/>
            <a:ext cx="12191999"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stay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staying</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0" y="4037385"/>
            <a:ext cx="12192000" cy="923330"/>
          </a:xfrm>
          <a:prstGeom prst="rect">
            <a:avLst/>
          </a:prstGeom>
          <a:solidFill>
            <a:schemeClr val="bg1"/>
          </a:solidFill>
        </p:spPr>
        <p:txBody>
          <a:bodyPr wrap="square" rtlCol="0">
            <a:spAutoFit/>
          </a:bodyPr>
          <a:lstStyle/>
          <a:p>
            <a:pPr algn="ctr"/>
            <a:r>
              <a:rPr lang="fr" sz="5400" dirty="0">
                <a:solidFill>
                  <a:srgbClr val="5B9BD5">
                    <a:lumMod val="50000"/>
                  </a:srgbClr>
                </a:solidFill>
                <a:latin typeface="Century Gothic" panose="020B0502020202020204" pitchFamily="34" charset="0"/>
              </a:rPr>
              <a:t>Eric aime </a:t>
            </a:r>
            <a:r>
              <a:rPr lang="fr" sz="5400" b="1" dirty="0">
                <a:solidFill>
                  <a:srgbClr val="EA5F00"/>
                </a:solidFill>
                <a:latin typeface="Century Gothic" panose="020B0502020202020204" pitchFamily="34" charset="0"/>
                <a:cs typeface="Calibri" panose="020F0502020204030204" pitchFamily="34" charset="0"/>
              </a:rPr>
              <a:t>rester</a:t>
            </a:r>
            <a:r>
              <a:rPr lang="fr" sz="5400" dirty="0">
                <a:solidFill>
                  <a:srgbClr val="5B9BD5">
                    <a:lumMod val="50000"/>
                  </a:srgbClr>
                </a:solidFill>
                <a:latin typeface="Century Gothic" panose="020B0502020202020204" pitchFamily="34" charset="0"/>
              </a:rPr>
              <a:t> </a:t>
            </a:r>
            <a:r>
              <a:rPr lang="fr" sz="5400" dirty="0" smtClean="0">
                <a:solidFill>
                  <a:srgbClr val="5B9BD5">
                    <a:lumMod val="50000"/>
                  </a:srgbClr>
                </a:solidFill>
                <a:latin typeface="Century Gothic" panose="020B0502020202020204" pitchFamily="34" charset="0"/>
              </a:rPr>
              <a:t>une semaine.</a:t>
            </a:r>
            <a:endParaRPr lang="fr-FR" sz="5400" dirty="0">
              <a:solidFill>
                <a:srgbClr val="EA5F00"/>
              </a:solidFill>
              <a:latin typeface="Century Gothic" panose="020B0502020202020204" pitchFamily="34" charset="0"/>
              <a:cs typeface="Calibri" panose="020F0502020204030204" pitchFamily="34" charset="0"/>
            </a:endParaRPr>
          </a:p>
        </p:txBody>
      </p:sp>
      <p:sp>
        <p:nvSpPr>
          <p:cNvPr id="7" name="TextBox 6"/>
          <p:cNvSpPr txBox="1"/>
          <p:nvPr/>
        </p:nvSpPr>
        <p:spPr>
          <a:xfrm>
            <a:off x="167139" y="5121216"/>
            <a:ext cx="1219200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Eric likes </a:t>
            </a:r>
            <a:r>
              <a:rPr lang="en-HK" sz="3200" b="1" dirty="0">
                <a:solidFill>
                  <a:srgbClr val="EA5F00"/>
                </a:solidFill>
                <a:latin typeface="Century Gothic" panose="020B0502020202020204" pitchFamily="34" charset="0"/>
                <a:cs typeface="Calibri" panose="020F0502020204030204" pitchFamily="34" charset="0"/>
              </a:rPr>
              <a:t>staying</a:t>
            </a:r>
            <a:r>
              <a:rPr lang="en-HK" sz="3200" dirty="0">
                <a:solidFill>
                  <a:srgbClr val="5B9BD5">
                    <a:lumMod val="50000"/>
                  </a:srgbClr>
                </a:solidFill>
                <a:latin typeface="Century Gothic" panose="020B0502020202020204" pitchFamily="34" charset="0"/>
              </a:rPr>
              <a:t> one </a:t>
            </a:r>
            <a:r>
              <a:rPr lang="en-HK" sz="3200" dirty="0" smtClean="0">
                <a:solidFill>
                  <a:srgbClr val="5B9BD5">
                    <a:lumMod val="50000"/>
                  </a:srgbClr>
                </a:solidFill>
                <a:latin typeface="Century Gothic" panose="020B0502020202020204" pitchFamily="34" charset="0"/>
              </a:rPr>
              <a:t>week.</a:t>
            </a:r>
            <a:r>
              <a:rPr lang="en-GB" sz="3200" dirty="0">
                <a:solidFill>
                  <a:srgbClr val="5B9BD5">
                    <a:lumMod val="50000"/>
                  </a:srgbClr>
                </a:solidFill>
                <a:latin typeface="Century Gothic" panose="020B0502020202020204" pitchFamily="34" charset="0"/>
              </a:rPr>
              <a:t>]</a:t>
            </a:r>
          </a:p>
        </p:txBody>
      </p:sp>
    </p:spTree>
    <p:extLst>
      <p:ext uri="{BB962C8B-B14F-4D97-AF65-F5344CB8AC3E}">
        <p14:creationId xmlns:p14="http://schemas.microsoft.com/office/powerpoint/2010/main" val="146996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512743" y="5060446"/>
            <a:ext cx="8758502"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Eric </a:t>
            </a:r>
            <a:r>
              <a:rPr lang="en-HK" sz="3200" b="1" dirty="0">
                <a:solidFill>
                  <a:srgbClr val="EA5F00"/>
                </a:solidFill>
                <a:latin typeface="Century Gothic" panose="020B0502020202020204" pitchFamily="34" charset="0"/>
                <a:cs typeface="Calibri" panose="020F0502020204030204" pitchFamily="34" charset="0"/>
              </a:rPr>
              <a:t>stays </a:t>
            </a:r>
            <a:r>
              <a:rPr lang="en-HK" sz="3200" dirty="0" smtClean="0">
                <a:solidFill>
                  <a:schemeClr val="accent5">
                    <a:lumMod val="50000"/>
                  </a:schemeClr>
                </a:solidFill>
                <a:latin typeface="Century Gothic" panose="020B0502020202020204" pitchFamily="34" charset="0"/>
                <a:cs typeface="Calibri" panose="020F0502020204030204" pitchFamily="34" charset="0"/>
              </a:rPr>
              <a:t>|</a:t>
            </a:r>
            <a:r>
              <a:rPr lang="en-HK" sz="3200" b="1" dirty="0" smtClean="0">
                <a:solidFill>
                  <a:srgbClr val="EA5F00"/>
                </a:solidFill>
                <a:latin typeface="Century Gothic" panose="020B0502020202020204" pitchFamily="34" charset="0"/>
                <a:cs typeface="Calibri" panose="020F0502020204030204" pitchFamily="34" charset="0"/>
              </a:rPr>
              <a:t> </a:t>
            </a:r>
            <a:r>
              <a:rPr lang="en-HK" sz="3200" b="1" dirty="0">
                <a:solidFill>
                  <a:srgbClr val="EA5F00"/>
                </a:solidFill>
                <a:latin typeface="Century Gothic" panose="020B0502020202020204" pitchFamily="34" charset="0"/>
                <a:cs typeface="Calibri" panose="020F0502020204030204" pitchFamily="34" charset="0"/>
              </a:rPr>
              <a:t>is staying </a:t>
            </a:r>
            <a:r>
              <a:rPr lang="en-HK" sz="3200" dirty="0">
                <a:solidFill>
                  <a:srgbClr val="5B9BD5">
                    <a:lumMod val="50000"/>
                  </a:srgbClr>
                </a:solidFill>
                <a:latin typeface="Century Gothic" panose="020B0502020202020204" pitchFamily="34" charset="0"/>
              </a:rPr>
              <a:t>one </a:t>
            </a:r>
            <a:r>
              <a:rPr lang="en-HK" sz="3200" dirty="0" smtClean="0">
                <a:solidFill>
                  <a:srgbClr val="5B9BD5">
                    <a:lumMod val="50000"/>
                  </a:srgbClr>
                </a:solidFill>
                <a:latin typeface="Century Gothic" panose="020B0502020202020204" pitchFamily="34" charset="0"/>
              </a:rPr>
              <a:t>week.</a:t>
            </a:r>
            <a:r>
              <a:rPr lang="en-GB" sz="3200" dirty="0">
                <a:solidFill>
                  <a:srgbClr val="5B9BD5">
                    <a:lumMod val="50000"/>
                  </a:srgbClr>
                </a:solidFill>
                <a:latin typeface="Century Gothic" panose="020B0502020202020204" pitchFamily="34" charset="0"/>
              </a:rPr>
              <a:t>]</a:t>
            </a:r>
          </a:p>
        </p:txBody>
      </p:sp>
      <p:sp>
        <p:nvSpPr>
          <p:cNvPr id="3" name="TextBox 2"/>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reste</a:t>
            </a:r>
            <a:endParaRPr lang="en-GB" sz="11500" b="1" dirty="0">
              <a:solidFill>
                <a:srgbClr val="5B9BD5">
                  <a:lumMod val="50000"/>
                </a:srgbClr>
              </a:solidFill>
              <a:latin typeface="Century Gothic" panose="020B0502020202020204" pitchFamily="34" charset="0"/>
            </a:endParaRPr>
          </a:p>
        </p:txBody>
      </p:sp>
      <p:sp>
        <p:nvSpPr>
          <p:cNvPr id="4" name="TextBox 3"/>
          <p:cNvSpPr txBox="1"/>
          <p:nvPr/>
        </p:nvSpPr>
        <p:spPr>
          <a:xfrm>
            <a:off x="2495653" y="2177384"/>
            <a:ext cx="7200695"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stays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is staying</a:t>
            </a:r>
            <a:r>
              <a:rPr lang="en-GB" sz="3200" dirty="0">
                <a:solidFill>
                  <a:srgbClr val="5B9BD5">
                    <a:lumMod val="50000"/>
                  </a:srgbClr>
                </a:solidFill>
                <a:latin typeface="Century Gothic" panose="020B0502020202020204" pitchFamily="34" charset="0"/>
              </a:rPr>
              <a:t>]</a:t>
            </a:r>
          </a:p>
        </p:txBody>
      </p:sp>
      <p:sp>
        <p:nvSpPr>
          <p:cNvPr id="5" name="Action Button: Help 4">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Action Button: Help 6">
            <a:hlinkClick r:id="" action="ppaction://noaction" highlightClick="1"/>
          </p:cNvPr>
          <p:cNvSpPr/>
          <p:nvPr/>
        </p:nvSpPr>
        <p:spPr>
          <a:xfrm>
            <a:off x="2512743" y="5120965"/>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TextBox 7"/>
          <p:cNvSpPr txBox="1"/>
          <p:nvPr/>
        </p:nvSpPr>
        <p:spPr>
          <a:xfrm>
            <a:off x="1857615" y="4031165"/>
            <a:ext cx="9413630" cy="1015663"/>
          </a:xfrm>
          <a:prstGeom prst="rect">
            <a:avLst/>
          </a:prstGeom>
          <a:solidFill>
            <a:schemeClr val="bg1"/>
          </a:solidFill>
        </p:spPr>
        <p:txBody>
          <a:bodyPr wrap="square" rtlCol="0">
            <a:spAutoFit/>
          </a:bodyPr>
          <a:lstStyle/>
          <a:p>
            <a:pPr algn="ctr"/>
            <a:r>
              <a:rPr lang="en-HK" sz="6000" dirty="0">
                <a:solidFill>
                  <a:srgbClr val="5B9BD5">
                    <a:lumMod val="50000"/>
                  </a:srgbClr>
                </a:solidFill>
                <a:latin typeface="Century Gothic" panose="020B0502020202020204" pitchFamily="34" charset="0"/>
              </a:rPr>
              <a:t>Eric _____ </a:t>
            </a:r>
            <a:r>
              <a:rPr lang="en-HK" sz="6000" dirty="0" err="1" smtClean="0">
                <a:solidFill>
                  <a:srgbClr val="5B9BD5">
                    <a:lumMod val="50000"/>
                  </a:srgbClr>
                </a:solidFill>
                <a:latin typeface="Century Gothic" panose="020B0502020202020204" pitchFamily="34" charset="0"/>
              </a:rPr>
              <a:t>une</a:t>
            </a:r>
            <a:r>
              <a:rPr lang="en-HK" sz="6000" dirty="0" smtClean="0">
                <a:solidFill>
                  <a:srgbClr val="5B9BD5">
                    <a:lumMod val="50000"/>
                  </a:srgbClr>
                </a:solidFill>
                <a:latin typeface="Century Gothic" panose="020B0502020202020204" pitchFamily="34" charset="0"/>
              </a:rPr>
              <a:t> </a:t>
            </a:r>
            <a:r>
              <a:rPr lang="en-HK" sz="6000" dirty="0" err="1" smtClean="0">
                <a:solidFill>
                  <a:srgbClr val="5B9BD5">
                    <a:lumMod val="50000"/>
                  </a:srgbClr>
                </a:solidFill>
                <a:latin typeface="Century Gothic" panose="020B0502020202020204" pitchFamily="34" charset="0"/>
              </a:rPr>
              <a:t>semaine</a:t>
            </a:r>
            <a:r>
              <a:rPr lang="en-HK" sz="6000" dirty="0" smtClean="0">
                <a:solidFill>
                  <a:srgbClr val="5B9BD5">
                    <a:lumMod val="50000"/>
                  </a:srgbClr>
                </a:solidFill>
                <a:latin typeface="Century Gothic" panose="020B0502020202020204" pitchFamily="34" charset="0"/>
              </a:rPr>
              <a:t>.</a:t>
            </a:r>
            <a:endParaRPr lang="fr-FR" sz="6000" dirty="0">
              <a:solidFill>
                <a:srgbClr val="EA5F00"/>
              </a:solidFill>
              <a:latin typeface="Century Gothic" panose="020B0502020202020204" pitchFamily="34" charset="0"/>
              <a:cs typeface="Calibri" panose="020F0502020204030204" pitchFamily="34" charset="0"/>
            </a:endParaRPr>
          </a:p>
        </p:txBody>
      </p:sp>
      <p:sp>
        <p:nvSpPr>
          <p:cNvPr id="10" name="Rectangle 9"/>
          <p:cNvSpPr/>
          <p:nvPr/>
        </p:nvSpPr>
        <p:spPr>
          <a:xfrm>
            <a:off x="3758839" y="4039432"/>
            <a:ext cx="1984839" cy="1015663"/>
          </a:xfrm>
          <a:prstGeom prst="rect">
            <a:avLst/>
          </a:prstGeom>
        </p:spPr>
        <p:txBody>
          <a:bodyPr wrap="none">
            <a:spAutoFit/>
          </a:bodyPr>
          <a:lstStyle/>
          <a:p>
            <a:r>
              <a:rPr lang="en-HK" sz="6000" b="1" dirty="0" err="1">
                <a:solidFill>
                  <a:srgbClr val="EA5F00"/>
                </a:solidFill>
                <a:latin typeface="Century Gothic" panose="020B0502020202020204" pitchFamily="34" charset="0"/>
                <a:cs typeface="Calibri" panose="020F0502020204030204" pitchFamily="34" charset="0"/>
              </a:rPr>
              <a:t>reste</a:t>
            </a:r>
            <a:endParaRPr lang="en-GB" sz="6000" dirty="0">
              <a:solidFill>
                <a:prstClr val="black"/>
              </a:solidFill>
            </a:endParaRPr>
          </a:p>
        </p:txBody>
      </p:sp>
    </p:spTree>
    <p:extLst>
      <p:ext uri="{BB962C8B-B14F-4D97-AF65-F5344CB8AC3E}">
        <p14:creationId xmlns:p14="http://schemas.microsoft.com/office/powerpoint/2010/main" val="2660135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animBg="1"/>
      <p:bldP spid="4" grpId="0" animBg="1"/>
      <p:bldP spid="5" grpId="0" animBg="1"/>
      <p:bldP spid="7" grpId="0" animBg="1"/>
      <p:bldP spid="8" grpId="0" animBg="1"/>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rester</a:t>
            </a:r>
            <a:endParaRPr lang="en-GB" sz="11500" b="1" dirty="0">
              <a:solidFill>
                <a:srgbClr val="5B9BD5">
                  <a:lumMod val="50000"/>
                </a:srgbClr>
              </a:solidFill>
              <a:latin typeface="Century Gothic" panose="020B0502020202020204" pitchFamily="34" charset="0"/>
            </a:endParaRPr>
          </a:p>
        </p:txBody>
      </p:sp>
      <p:sp>
        <p:nvSpPr>
          <p:cNvPr id="4" name="TextBox 3"/>
          <p:cNvSpPr txBox="1"/>
          <p:nvPr/>
        </p:nvSpPr>
        <p:spPr>
          <a:xfrm>
            <a:off x="2501217" y="2168684"/>
            <a:ext cx="7189565"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stay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staying</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1449356" y="4142126"/>
            <a:ext cx="10352784" cy="923330"/>
          </a:xfrm>
          <a:prstGeom prst="rect">
            <a:avLst/>
          </a:prstGeom>
          <a:solidFill>
            <a:schemeClr val="bg1"/>
          </a:solidFill>
        </p:spPr>
        <p:txBody>
          <a:bodyPr wrap="square" rtlCol="0">
            <a:spAutoFit/>
          </a:bodyPr>
          <a:lstStyle/>
          <a:p>
            <a:pPr algn="ctr"/>
            <a:r>
              <a:rPr lang="fr" sz="5400" dirty="0">
                <a:solidFill>
                  <a:srgbClr val="5B9BD5">
                    <a:lumMod val="50000"/>
                  </a:srgbClr>
                </a:solidFill>
                <a:latin typeface="Century Gothic" panose="020B0502020202020204" pitchFamily="34" charset="0"/>
              </a:rPr>
              <a:t>Eric aime _____ </a:t>
            </a:r>
            <a:r>
              <a:rPr lang="fr" sz="5400" dirty="0" smtClean="0">
                <a:solidFill>
                  <a:srgbClr val="5B9BD5">
                    <a:lumMod val="50000"/>
                  </a:srgbClr>
                </a:solidFill>
                <a:latin typeface="Century Gothic" panose="020B0502020202020204" pitchFamily="34" charset="0"/>
              </a:rPr>
              <a:t>une semaine.</a:t>
            </a:r>
            <a:endParaRPr lang="fr-FR" sz="5400" dirty="0">
              <a:solidFill>
                <a:srgbClr val="EA5F00"/>
              </a:solidFill>
              <a:latin typeface="Century Gothic" panose="020B0502020202020204" pitchFamily="34" charset="0"/>
              <a:cs typeface="Calibri" panose="020F0502020204030204" pitchFamily="34" charset="0"/>
            </a:endParaRPr>
          </a:p>
        </p:txBody>
      </p:sp>
      <p:sp>
        <p:nvSpPr>
          <p:cNvPr id="7" name="TextBox 6"/>
          <p:cNvSpPr txBox="1"/>
          <p:nvPr/>
        </p:nvSpPr>
        <p:spPr>
          <a:xfrm>
            <a:off x="2930768" y="5065456"/>
            <a:ext cx="7296966"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Eric likes </a:t>
            </a:r>
            <a:r>
              <a:rPr lang="en-HK" sz="3200" b="1" dirty="0">
                <a:solidFill>
                  <a:srgbClr val="EA5F00"/>
                </a:solidFill>
                <a:latin typeface="Century Gothic" panose="020B0502020202020204" pitchFamily="34" charset="0"/>
                <a:cs typeface="Calibri" panose="020F0502020204030204" pitchFamily="34" charset="0"/>
              </a:rPr>
              <a:t>staying</a:t>
            </a:r>
            <a:r>
              <a:rPr lang="en-HK" sz="3200" dirty="0">
                <a:solidFill>
                  <a:srgbClr val="5B9BD5">
                    <a:lumMod val="50000"/>
                  </a:srgbClr>
                </a:solidFill>
                <a:latin typeface="Century Gothic" panose="020B0502020202020204" pitchFamily="34" charset="0"/>
              </a:rPr>
              <a:t> one </a:t>
            </a:r>
            <a:r>
              <a:rPr lang="en-HK" sz="3200" dirty="0" smtClean="0">
                <a:solidFill>
                  <a:srgbClr val="5B9BD5">
                    <a:lumMod val="50000"/>
                  </a:srgbClr>
                </a:solidFill>
                <a:latin typeface="Century Gothic" panose="020B0502020202020204" pitchFamily="34" charset="0"/>
              </a:rPr>
              <a:t>week.</a:t>
            </a:r>
            <a:r>
              <a:rPr lang="en-GB" sz="3200" dirty="0">
                <a:solidFill>
                  <a:srgbClr val="5B9BD5">
                    <a:lumMod val="50000"/>
                  </a:srgbClr>
                </a:solidFill>
                <a:latin typeface="Century Gothic" panose="020B0502020202020204" pitchFamily="34" charset="0"/>
              </a:rPr>
              <a:t>]</a:t>
            </a:r>
          </a:p>
        </p:txBody>
      </p:sp>
      <p:sp>
        <p:nvSpPr>
          <p:cNvPr id="8" name="Action Button: Help 7">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9" name="Action Button: Help 8">
            <a:hlinkClick r:id="" action="ppaction://noaction" highlightClick="1"/>
          </p:cNvPr>
          <p:cNvSpPr/>
          <p:nvPr/>
        </p:nvSpPr>
        <p:spPr>
          <a:xfrm>
            <a:off x="906838" y="438591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a:extLst>
              <a:ext uri="{FF2B5EF4-FFF2-40B4-BE49-F238E27FC236}">
                <a16:creationId xmlns:a16="http://schemas.microsoft.com/office/drawing/2014/main" id="{3095B070-9F18-1047-AD42-62F8B79E04A2}"/>
              </a:ext>
            </a:extLst>
          </p:cNvPr>
          <p:cNvSpPr/>
          <p:nvPr/>
        </p:nvSpPr>
        <p:spPr>
          <a:xfrm>
            <a:off x="4930118" y="4142126"/>
            <a:ext cx="3745262" cy="923330"/>
          </a:xfrm>
          <a:prstGeom prst="rect">
            <a:avLst/>
          </a:prstGeom>
        </p:spPr>
        <p:txBody>
          <a:bodyPr wrap="square">
            <a:spAutoFit/>
          </a:bodyPr>
          <a:lstStyle/>
          <a:p>
            <a:r>
              <a:rPr lang="fr" sz="5400" b="1" dirty="0">
                <a:solidFill>
                  <a:srgbClr val="EA5F00"/>
                </a:solidFill>
                <a:latin typeface="Century Gothic" panose="020B0502020202020204" pitchFamily="34" charset="0"/>
                <a:cs typeface="Calibri" panose="020F0502020204030204" pitchFamily="34" charset="0"/>
              </a:rPr>
              <a:t>rester</a:t>
            </a:r>
            <a:endParaRPr lang="en-GB" sz="5400" dirty="0">
              <a:solidFill>
                <a:prstClr val="black"/>
              </a:solidFill>
            </a:endParaRPr>
          </a:p>
        </p:txBody>
      </p:sp>
    </p:spTree>
    <p:extLst>
      <p:ext uri="{BB962C8B-B14F-4D97-AF65-F5344CB8AC3E}">
        <p14:creationId xmlns:p14="http://schemas.microsoft.com/office/powerpoint/2010/main" val="68484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8" grpId="0" animBg="1"/>
      <p:bldP spid="9" grpId="0" animBg="1"/>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penser</a:t>
            </a:r>
            <a:endParaRPr lang="en-GB" sz="11500" b="1" dirty="0">
              <a:solidFill>
                <a:srgbClr val="5B9BD5">
                  <a:lumMod val="50000"/>
                </a:srgbClr>
              </a:solidFill>
              <a:latin typeface="Century Gothic" panose="020B0502020202020204" pitchFamily="34" charset="0"/>
            </a:endParaRPr>
          </a:p>
        </p:txBody>
      </p:sp>
      <p:sp>
        <p:nvSpPr>
          <p:cNvPr id="9" name="TextBox 8"/>
          <p:cNvSpPr txBox="1"/>
          <p:nvPr/>
        </p:nvSpPr>
        <p:spPr>
          <a:xfrm>
            <a:off x="0" y="2189979"/>
            <a:ext cx="12191999"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think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thinking</a:t>
            </a:r>
            <a:r>
              <a:rPr lang="en-GB" sz="3200" dirty="0">
                <a:solidFill>
                  <a:srgbClr val="5B9BD5">
                    <a:lumMod val="50000"/>
                  </a:srgbClr>
                </a:solidFill>
                <a:latin typeface="Century Gothic" panose="020B0502020202020204" pitchFamily="34" charset="0"/>
              </a:rPr>
              <a:t>]</a:t>
            </a:r>
          </a:p>
        </p:txBody>
      </p:sp>
      <p:sp>
        <p:nvSpPr>
          <p:cNvPr id="10" name="TextBox 9"/>
          <p:cNvSpPr txBox="1"/>
          <p:nvPr/>
        </p:nvSpPr>
        <p:spPr>
          <a:xfrm>
            <a:off x="-2" y="3334454"/>
            <a:ext cx="12192001" cy="1862048"/>
          </a:xfrm>
          <a:prstGeom prst="rect">
            <a:avLst/>
          </a:prstGeom>
          <a:no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pense</a:t>
            </a:r>
            <a:endParaRPr lang="en-GB" sz="11500" b="1" dirty="0">
              <a:solidFill>
                <a:srgbClr val="5B9BD5">
                  <a:lumMod val="50000"/>
                </a:srgbClr>
              </a:solidFill>
              <a:latin typeface="Century Gothic" panose="020B0502020202020204" pitchFamily="34" charset="0"/>
            </a:endParaRPr>
          </a:p>
        </p:txBody>
      </p:sp>
      <p:sp>
        <p:nvSpPr>
          <p:cNvPr id="11" name="TextBox 10"/>
          <p:cNvSpPr txBox="1"/>
          <p:nvPr/>
        </p:nvSpPr>
        <p:spPr>
          <a:xfrm>
            <a:off x="-1" y="5060518"/>
            <a:ext cx="12191999"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thinks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is thinking</a:t>
            </a:r>
            <a:r>
              <a:rPr lang="en-GB" sz="3200" dirty="0">
                <a:solidFill>
                  <a:srgbClr val="5B9BD5">
                    <a:lumMod val="50000"/>
                  </a:srgbClr>
                </a:solidFill>
                <a:latin typeface="Century Gothic" panose="020B0502020202020204" pitchFamily="34" charset="0"/>
              </a:rPr>
              <a:t>]</a:t>
            </a:r>
          </a:p>
        </p:txBody>
      </p:sp>
    </p:spTree>
    <p:extLst>
      <p:ext uri="{BB962C8B-B14F-4D97-AF65-F5344CB8AC3E}">
        <p14:creationId xmlns:p14="http://schemas.microsoft.com/office/powerpoint/2010/main" val="362322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8" name="TextBox 7"/>
          <p:cNvSpPr txBox="1"/>
          <p:nvPr/>
        </p:nvSpPr>
        <p:spPr>
          <a:xfrm>
            <a:off x="0" y="296864"/>
            <a:ext cx="5064369" cy="584775"/>
          </a:xfrm>
          <a:prstGeom prst="rect">
            <a:avLst/>
          </a:prstGeom>
          <a:noFill/>
        </p:spPr>
        <p:txBody>
          <a:bodyPr wrap="square" rtlCol="0">
            <a:spAutoFit/>
          </a:bodyPr>
          <a:lstStyle/>
          <a:p>
            <a:r>
              <a:rPr lang="en-GB" sz="3200" b="1" dirty="0" err="1" smtClean="0">
                <a:solidFill>
                  <a:schemeClr val="bg1"/>
                </a:solidFill>
                <a:latin typeface="Century Gothic" panose="020B0502020202020204" pitchFamily="34" charset="0"/>
              </a:rPr>
              <a:t>Vocabulaire</a:t>
            </a:r>
            <a:endParaRPr lang="en-GB" sz="3200" dirty="0">
              <a:solidFill>
                <a:schemeClr val="bg1"/>
              </a:solidFill>
              <a:latin typeface="Century Gothic" panose="020B0502020202020204" pitchFamily="34" charset="0"/>
            </a:endParaRPr>
          </a:p>
        </p:txBody>
      </p:sp>
      <p:sp>
        <p:nvSpPr>
          <p:cNvPr id="9" name="Hexagon 8"/>
          <p:cNvSpPr/>
          <p:nvPr/>
        </p:nvSpPr>
        <p:spPr>
          <a:xfrm>
            <a:off x="227826" y="1325368"/>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latin typeface="Century Gothic" panose="020B0502020202020204" pitchFamily="34" charset="0"/>
              </a:rPr>
              <a:t>demander</a:t>
            </a:r>
          </a:p>
        </p:txBody>
      </p:sp>
      <p:sp>
        <p:nvSpPr>
          <p:cNvPr id="10" name="Hexagon 9"/>
          <p:cNvSpPr/>
          <p:nvPr/>
        </p:nvSpPr>
        <p:spPr>
          <a:xfrm>
            <a:off x="5885285" y="1327777"/>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la raison</a:t>
            </a:r>
          </a:p>
        </p:txBody>
      </p:sp>
      <p:sp>
        <p:nvSpPr>
          <p:cNvPr id="11" name="Hexagon 10"/>
          <p:cNvSpPr/>
          <p:nvPr/>
        </p:nvSpPr>
        <p:spPr>
          <a:xfrm>
            <a:off x="236207" y="2713077"/>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Century Gothic" panose="020B0502020202020204" pitchFamily="34" charset="0"/>
              </a:rPr>
              <a:t>une école</a:t>
            </a:r>
          </a:p>
        </p:txBody>
      </p:sp>
      <p:sp>
        <p:nvSpPr>
          <p:cNvPr id="12" name="Hexagon 11"/>
          <p:cNvSpPr/>
          <p:nvPr/>
        </p:nvSpPr>
        <p:spPr>
          <a:xfrm>
            <a:off x="3058940" y="1314531"/>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latin typeface="Century Gothic" panose="020B0502020202020204" pitchFamily="34" charset="0"/>
              </a:rPr>
              <a:t>rester</a:t>
            </a:r>
            <a:endParaRPr lang="en-GB" b="1" dirty="0">
              <a:latin typeface="Century Gothic" panose="020B0502020202020204" pitchFamily="34" charset="0"/>
            </a:endParaRPr>
          </a:p>
        </p:txBody>
      </p:sp>
      <p:sp>
        <p:nvSpPr>
          <p:cNvPr id="13" name="Hexagon 12"/>
          <p:cNvSpPr/>
          <p:nvPr/>
        </p:nvSpPr>
        <p:spPr>
          <a:xfrm>
            <a:off x="3084115" y="2729405"/>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Century Gothic" panose="020B0502020202020204" pitchFamily="34" charset="0"/>
              </a:rPr>
              <a:t>penser</a:t>
            </a:r>
          </a:p>
        </p:txBody>
      </p:sp>
      <p:sp>
        <p:nvSpPr>
          <p:cNvPr id="14" name="Hexagon 13"/>
          <p:cNvSpPr/>
          <p:nvPr/>
        </p:nvSpPr>
        <p:spPr>
          <a:xfrm>
            <a:off x="5896334" y="2752059"/>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Century Gothic" panose="020B0502020202020204" pitchFamily="34" charset="0"/>
              </a:rPr>
              <a:t>montrer</a:t>
            </a:r>
          </a:p>
        </p:txBody>
      </p:sp>
      <p:sp>
        <p:nvSpPr>
          <p:cNvPr id="15" name="Hexagon 14"/>
          <p:cNvSpPr/>
          <p:nvPr/>
        </p:nvSpPr>
        <p:spPr>
          <a:xfrm>
            <a:off x="8735901" y="2716486"/>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Century Gothic" panose="020B0502020202020204" pitchFamily="34" charset="0"/>
              </a:rPr>
              <a:t>parler</a:t>
            </a:r>
          </a:p>
        </p:txBody>
      </p:sp>
      <p:sp>
        <p:nvSpPr>
          <p:cNvPr id="16" name="Hexagon 15"/>
          <p:cNvSpPr/>
          <p:nvPr/>
        </p:nvSpPr>
        <p:spPr>
          <a:xfrm>
            <a:off x="8735901" y="1325368"/>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un </a:t>
            </a:r>
            <a:r>
              <a:rPr lang="en-GB" b="1" dirty="0" err="1">
                <a:latin typeface="Century Gothic" panose="020B0502020202020204" pitchFamily="34" charset="0"/>
              </a:rPr>
              <a:t>exemple</a:t>
            </a:r>
            <a:endParaRPr lang="en-GB" b="1" dirty="0">
              <a:latin typeface="Century Gothic" panose="020B0502020202020204" pitchFamily="34" charset="0"/>
            </a:endParaRPr>
          </a:p>
        </p:txBody>
      </p:sp>
      <p:sp>
        <p:nvSpPr>
          <p:cNvPr id="17" name="Hexagon 16"/>
          <p:cNvSpPr/>
          <p:nvPr/>
        </p:nvSpPr>
        <p:spPr>
          <a:xfrm>
            <a:off x="4494583" y="3444831"/>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ask, asking</a:t>
            </a:r>
          </a:p>
        </p:txBody>
      </p:sp>
      <p:sp>
        <p:nvSpPr>
          <p:cNvPr id="18" name="Hexagon 17"/>
          <p:cNvSpPr/>
          <p:nvPr/>
        </p:nvSpPr>
        <p:spPr>
          <a:xfrm>
            <a:off x="7323945" y="2023958"/>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latin typeface="Century Gothic" panose="020B0502020202020204" pitchFamily="34" charset="0"/>
              </a:rPr>
              <a:t>school</a:t>
            </a:r>
            <a:endParaRPr lang="fr-FR" b="1" dirty="0">
              <a:latin typeface="Century Gothic" panose="020B0502020202020204" pitchFamily="34" charset="0"/>
            </a:endParaRPr>
          </a:p>
        </p:txBody>
      </p:sp>
      <p:sp>
        <p:nvSpPr>
          <p:cNvPr id="19" name="Hexagon 18"/>
          <p:cNvSpPr/>
          <p:nvPr/>
        </p:nvSpPr>
        <p:spPr>
          <a:xfrm>
            <a:off x="1640998" y="2027119"/>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latin typeface="Century Gothic" panose="020B0502020202020204" pitchFamily="34" charset="0"/>
              </a:rPr>
              <a:t>example</a:t>
            </a:r>
            <a:endParaRPr lang="fr-FR" b="1" dirty="0">
              <a:latin typeface="Century Gothic" panose="020B0502020202020204" pitchFamily="34" charset="0"/>
            </a:endParaRPr>
          </a:p>
        </p:txBody>
      </p:sp>
      <p:sp>
        <p:nvSpPr>
          <p:cNvPr id="20" name="Hexagon 19"/>
          <p:cNvSpPr/>
          <p:nvPr/>
        </p:nvSpPr>
        <p:spPr>
          <a:xfrm>
            <a:off x="10161644" y="2004221"/>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show, showing</a:t>
            </a:r>
          </a:p>
        </p:txBody>
      </p:sp>
      <p:sp>
        <p:nvSpPr>
          <p:cNvPr id="21" name="Hexagon 20"/>
          <p:cNvSpPr/>
          <p:nvPr/>
        </p:nvSpPr>
        <p:spPr>
          <a:xfrm>
            <a:off x="4463731" y="2046147"/>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Century Gothic" panose="020B0502020202020204" pitchFamily="34" charset="0"/>
              </a:rPr>
              <a:t>to </a:t>
            </a:r>
            <a:r>
              <a:rPr lang="fr-FR" b="1" dirty="0" err="1">
                <a:latin typeface="Century Gothic" panose="020B0502020202020204" pitchFamily="34" charset="0"/>
              </a:rPr>
              <a:t>speak</a:t>
            </a:r>
            <a:r>
              <a:rPr lang="fr-FR" b="1" dirty="0">
                <a:latin typeface="Century Gothic" panose="020B0502020202020204" pitchFamily="34" charset="0"/>
              </a:rPr>
              <a:t>, </a:t>
            </a:r>
            <a:r>
              <a:rPr lang="fr-FR" b="1" dirty="0" err="1">
                <a:latin typeface="Century Gothic" panose="020B0502020202020204" pitchFamily="34" charset="0"/>
              </a:rPr>
              <a:t>speaking</a:t>
            </a:r>
            <a:endParaRPr lang="fr-FR" b="1" dirty="0">
              <a:latin typeface="Century Gothic" panose="020B0502020202020204" pitchFamily="34" charset="0"/>
            </a:endParaRPr>
          </a:p>
        </p:txBody>
      </p:sp>
      <p:sp>
        <p:nvSpPr>
          <p:cNvPr id="22" name="Hexagon 21"/>
          <p:cNvSpPr/>
          <p:nvPr/>
        </p:nvSpPr>
        <p:spPr>
          <a:xfrm>
            <a:off x="7341880" y="3421933"/>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think, thinking</a:t>
            </a:r>
          </a:p>
        </p:txBody>
      </p:sp>
      <p:sp>
        <p:nvSpPr>
          <p:cNvPr id="23" name="Hexagon 22"/>
          <p:cNvSpPr/>
          <p:nvPr/>
        </p:nvSpPr>
        <p:spPr>
          <a:xfrm>
            <a:off x="10181447" y="3404930"/>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reason</a:t>
            </a:r>
          </a:p>
        </p:txBody>
      </p:sp>
      <p:sp>
        <p:nvSpPr>
          <p:cNvPr id="24" name="Hexagon 23"/>
          <p:cNvSpPr/>
          <p:nvPr/>
        </p:nvSpPr>
        <p:spPr>
          <a:xfrm>
            <a:off x="1649110" y="3421933"/>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stay, staying</a:t>
            </a:r>
          </a:p>
        </p:txBody>
      </p:sp>
      <p:pic>
        <p:nvPicPr>
          <p:cNvPr id="26" name="Pictur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63" y="4963985"/>
            <a:ext cx="12192000" cy="1405847"/>
          </a:xfrm>
          <a:prstGeom prst="rect">
            <a:avLst/>
          </a:prstGeom>
        </p:spPr>
      </p:pic>
    </p:spTree>
    <p:extLst>
      <p:ext uri="{BB962C8B-B14F-4D97-AF65-F5344CB8AC3E}">
        <p14:creationId xmlns:p14="http://schemas.microsoft.com/office/powerpoint/2010/main" val="14927078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penser</a:t>
            </a:r>
            <a:endParaRPr lang="en-GB" sz="11500" b="1" dirty="0">
              <a:solidFill>
                <a:srgbClr val="5B9BD5">
                  <a:lumMod val="50000"/>
                </a:srgbClr>
              </a:solidFill>
              <a:latin typeface="Century Gothic" panose="020B0502020202020204" pitchFamily="34" charset="0"/>
            </a:endParaRPr>
          </a:p>
        </p:txBody>
      </p:sp>
      <p:sp>
        <p:nvSpPr>
          <p:cNvPr id="12" name="TextBox 11"/>
          <p:cNvSpPr txBox="1"/>
          <p:nvPr/>
        </p:nvSpPr>
        <p:spPr>
          <a:xfrm>
            <a:off x="2391509" y="2177384"/>
            <a:ext cx="7836226"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think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thinking</a:t>
            </a:r>
            <a:r>
              <a:rPr lang="en-GB" sz="3200" dirty="0">
                <a:solidFill>
                  <a:srgbClr val="5B9BD5">
                    <a:lumMod val="50000"/>
                  </a:srgbClr>
                </a:solidFill>
                <a:latin typeface="Century Gothic" panose="020B0502020202020204" pitchFamily="34" charset="0"/>
              </a:rPr>
              <a:t>]</a:t>
            </a:r>
          </a:p>
        </p:txBody>
      </p:sp>
      <p:sp>
        <p:nvSpPr>
          <p:cNvPr id="13" name="TextBox 12"/>
          <p:cNvSpPr txBox="1"/>
          <p:nvPr/>
        </p:nvSpPr>
        <p:spPr>
          <a:xfrm>
            <a:off x="0" y="3314634"/>
            <a:ext cx="12192000" cy="1862048"/>
          </a:xfrm>
          <a:prstGeom prst="rect">
            <a:avLst/>
          </a:prstGeom>
          <a:no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pense</a:t>
            </a:r>
            <a:endParaRPr lang="en-GB" sz="11500" b="1" dirty="0">
              <a:solidFill>
                <a:srgbClr val="5B9BD5">
                  <a:lumMod val="50000"/>
                </a:srgbClr>
              </a:solidFill>
              <a:latin typeface="Century Gothic" panose="020B0502020202020204" pitchFamily="34" charset="0"/>
            </a:endParaRPr>
          </a:p>
        </p:txBody>
      </p:sp>
      <p:sp>
        <p:nvSpPr>
          <p:cNvPr id="14" name="TextBox 13"/>
          <p:cNvSpPr txBox="1"/>
          <p:nvPr/>
        </p:nvSpPr>
        <p:spPr>
          <a:xfrm>
            <a:off x="2391509" y="5010380"/>
            <a:ext cx="7836226"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thinks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is thinking</a:t>
            </a:r>
            <a:r>
              <a:rPr lang="en-GB" sz="3200" dirty="0">
                <a:solidFill>
                  <a:srgbClr val="5B9BD5">
                    <a:lumMod val="50000"/>
                  </a:srgbClr>
                </a:solidFill>
                <a:latin typeface="Century Gothic" panose="020B0502020202020204" pitchFamily="34" charset="0"/>
              </a:rPr>
              <a:t>]</a:t>
            </a:r>
          </a:p>
        </p:txBody>
      </p:sp>
      <p:sp>
        <p:nvSpPr>
          <p:cNvPr id="15" name="Action Button: Help 14">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Action Button: Help 15">
            <a:hlinkClick r:id="" action="ppaction://noaction" highlightClick="1"/>
          </p:cNvPr>
          <p:cNvSpPr/>
          <p:nvPr/>
        </p:nvSpPr>
        <p:spPr>
          <a:xfrm>
            <a:off x="2495652" y="5042750"/>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230552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3" grpId="0"/>
      <p:bldP spid="14" grpId="0" animBg="1"/>
      <p:bldP spid="15"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486077"/>
            <a:ext cx="12191999"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pense</a:t>
            </a:r>
            <a:endParaRPr lang="en-GB" sz="11500" b="1" dirty="0">
              <a:solidFill>
                <a:srgbClr val="5B9BD5">
                  <a:lumMod val="50000"/>
                </a:srgbClr>
              </a:solidFill>
              <a:latin typeface="Century Gothic" panose="020B0502020202020204" pitchFamily="34" charset="0"/>
            </a:endParaRPr>
          </a:p>
        </p:txBody>
      </p:sp>
      <p:sp>
        <p:nvSpPr>
          <p:cNvPr id="4" name="TextBox 3"/>
          <p:cNvSpPr txBox="1"/>
          <p:nvPr/>
        </p:nvSpPr>
        <p:spPr>
          <a:xfrm>
            <a:off x="0" y="2177384"/>
            <a:ext cx="1219200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thinks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is thinking</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0" y="4039432"/>
            <a:ext cx="12192000" cy="1015663"/>
          </a:xfrm>
          <a:prstGeom prst="rect">
            <a:avLst/>
          </a:prstGeom>
          <a:solidFill>
            <a:schemeClr val="bg1"/>
          </a:solidFill>
        </p:spPr>
        <p:txBody>
          <a:bodyPr wrap="square" rtlCol="0">
            <a:spAutoFit/>
          </a:bodyPr>
          <a:lstStyle/>
          <a:p>
            <a:pPr algn="ctr"/>
            <a:r>
              <a:rPr lang="fr" sz="6000" dirty="0" smtClean="0">
                <a:solidFill>
                  <a:srgbClr val="5B9BD5">
                    <a:lumMod val="50000"/>
                  </a:srgbClr>
                </a:solidFill>
                <a:latin typeface="Century Gothic" panose="020B0502020202020204" pitchFamily="34" charset="0"/>
              </a:rPr>
              <a:t>Il </a:t>
            </a:r>
            <a:r>
              <a:rPr lang="fr" sz="6000" b="1" dirty="0">
                <a:solidFill>
                  <a:srgbClr val="EA5F00"/>
                </a:solidFill>
                <a:latin typeface="Century Gothic" panose="020B0502020202020204" pitchFamily="34" charset="0"/>
                <a:cs typeface="Calibri" panose="020F0502020204030204" pitchFamily="34" charset="0"/>
              </a:rPr>
              <a:t>pense</a:t>
            </a:r>
            <a:r>
              <a:rPr lang="fr" sz="6000" dirty="0">
                <a:solidFill>
                  <a:srgbClr val="5B9BD5">
                    <a:lumMod val="50000"/>
                  </a:srgbClr>
                </a:solidFill>
                <a:latin typeface="Century Gothic" panose="020B0502020202020204" pitchFamily="34" charset="0"/>
              </a:rPr>
              <a:t> </a:t>
            </a:r>
            <a:r>
              <a:rPr lang="en-GB" sz="6000" dirty="0" smtClean="0">
                <a:solidFill>
                  <a:srgbClr val="5B9BD5">
                    <a:lumMod val="50000"/>
                  </a:srgbClr>
                </a:solidFill>
                <a:latin typeface="Century Gothic" panose="020B0502020202020204" pitchFamily="34" charset="0"/>
              </a:rPr>
              <a:t>à un </a:t>
            </a:r>
            <a:r>
              <a:rPr lang="en-GB" sz="6000" dirty="0" err="1" smtClean="0">
                <a:solidFill>
                  <a:srgbClr val="5B9BD5">
                    <a:lumMod val="50000"/>
                  </a:srgbClr>
                </a:solidFill>
                <a:latin typeface="Century Gothic" panose="020B0502020202020204" pitchFamily="34" charset="0"/>
              </a:rPr>
              <a:t>ami</a:t>
            </a:r>
            <a:r>
              <a:rPr lang="fr" sz="6000" dirty="0" smtClean="0">
                <a:solidFill>
                  <a:srgbClr val="5B9BD5">
                    <a:lumMod val="50000"/>
                  </a:srgbClr>
                </a:solidFill>
                <a:latin typeface="Century Gothic" panose="020B0502020202020204" pitchFamily="34" charset="0"/>
              </a:rPr>
              <a:t>.</a:t>
            </a:r>
            <a:endParaRPr lang="fr-FR" sz="6000" dirty="0">
              <a:solidFill>
                <a:srgbClr val="EA5F00"/>
              </a:solidFill>
              <a:latin typeface="Century Gothic" panose="020B0502020202020204" pitchFamily="34" charset="0"/>
              <a:cs typeface="Calibri" panose="020F0502020204030204" pitchFamily="34" charset="0"/>
            </a:endParaRPr>
          </a:p>
        </p:txBody>
      </p:sp>
      <p:sp>
        <p:nvSpPr>
          <p:cNvPr id="7" name="TextBox 6"/>
          <p:cNvSpPr txBox="1"/>
          <p:nvPr/>
        </p:nvSpPr>
        <p:spPr>
          <a:xfrm>
            <a:off x="0" y="5039817"/>
            <a:ext cx="12192000" cy="584775"/>
          </a:xfrm>
          <a:prstGeom prst="rect">
            <a:avLst/>
          </a:prstGeom>
          <a:solidFill>
            <a:schemeClr val="bg1"/>
          </a:solidFill>
        </p:spPr>
        <p:txBody>
          <a:bodyPr wrap="square" rtlCol="0">
            <a:spAutoFit/>
          </a:bodyPr>
          <a:lstStyle/>
          <a:p>
            <a:pPr algn="ctr"/>
            <a:r>
              <a:rPr lang="en-GB" sz="3200" dirty="0" smtClean="0">
                <a:solidFill>
                  <a:srgbClr val="5B9BD5">
                    <a:lumMod val="50000"/>
                  </a:srgbClr>
                </a:solidFill>
                <a:latin typeface="Century Gothic" panose="020B0502020202020204" pitchFamily="34" charset="0"/>
              </a:rPr>
              <a:t>[</a:t>
            </a:r>
            <a:r>
              <a:rPr lang="en-HK" sz="3200" dirty="0" smtClean="0">
                <a:solidFill>
                  <a:srgbClr val="5B9BD5">
                    <a:lumMod val="50000"/>
                  </a:srgbClr>
                </a:solidFill>
                <a:latin typeface="Century Gothic" panose="020B0502020202020204" pitchFamily="34" charset="0"/>
              </a:rPr>
              <a:t>He </a:t>
            </a:r>
            <a:r>
              <a:rPr lang="en-HK" sz="3200" b="1" dirty="0">
                <a:solidFill>
                  <a:srgbClr val="EA5F00"/>
                </a:solidFill>
                <a:latin typeface="Century Gothic" panose="020B0502020202020204" pitchFamily="34" charset="0"/>
                <a:cs typeface="Calibri" panose="020F0502020204030204" pitchFamily="34" charset="0"/>
              </a:rPr>
              <a:t>thinks</a:t>
            </a:r>
            <a:r>
              <a:rPr lang="en-HK" sz="3200" dirty="0">
                <a:solidFill>
                  <a:srgbClr val="5B9BD5">
                    <a:lumMod val="50000"/>
                  </a:srgbClr>
                </a:solidFill>
                <a:latin typeface="Century Gothic" panose="020B0502020202020204" pitchFamily="34" charset="0"/>
              </a:rPr>
              <a:t> </a:t>
            </a:r>
            <a:r>
              <a:rPr lang="en-HK" sz="3200" dirty="0" smtClean="0">
                <a:solidFill>
                  <a:srgbClr val="5B9BD5">
                    <a:lumMod val="50000"/>
                  </a:srgbClr>
                </a:solidFill>
                <a:latin typeface="Century Gothic" panose="020B0502020202020204" pitchFamily="34" charset="0"/>
              </a:rPr>
              <a:t>| </a:t>
            </a:r>
            <a:r>
              <a:rPr lang="en-HK" sz="3200" b="1" dirty="0" smtClean="0">
                <a:solidFill>
                  <a:srgbClr val="EA5F00"/>
                </a:solidFill>
                <a:latin typeface="Century Gothic" panose="020B0502020202020204" pitchFamily="34" charset="0"/>
                <a:cs typeface="Calibri" panose="020F0502020204030204" pitchFamily="34" charset="0"/>
              </a:rPr>
              <a:t>is thinking</a:t>
            </a:r>
            <a:r>
              <a:rPr lang="en-HK" sz="3200" dirty="0" smtClean="0">
                <a:solidFill>
                  <a:srgbClr val="5B9BD5">
                    <a:lumMod val="50000"/>
                  </a:srgbClr>
                </a:solidFill>
                <a:latin typeface="Century Gothic" panose="020B0502020202020204" pitchFamily="34" charset="0"/>
              </a:rPr>
              <a:t> of a friend.</a:t>
            </a:r>
            <a:r>
              <a:rPr lang="en-GB" sz="3200" dirty="0">
                <a:solidFill>
                  <a:srgbClr val="5B9BD5">
                    <a:lumMod val="50000"/>
                  </a:srgbClr>
                </a:solidFill>
                <a:latin typeface="Century Gothic" panose="020B0502020202020204" pitchFamily="34" charset="0"/>
              </a:rPr>
              <a:t>]</a:t>
            </a:r>
          </a:p>
        </p:txBody>
      </p:sp>
    </p:spTree>
    <p:extLst>
      <p:ext uri="{BB962C8B-B14F-4D97-AF65-F5344CB8AC3E}">
        <p14:creationId xmlns:p14="http://schemas.microsoft.com/office/powerpoint/2010/main" val="141654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486077"/>
            <a:ext cx="12191998"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penser</a:t>
            </a:r>
            <a:endParaRPr lang="en-GB" sz="11500" b="1" dirty="0">
              <a:solidFill>
                <a:srgbClr val="5B9BD5">
                  <a:lumMod val="50000"/>
                </a:srgbClr>
              </a:solidFill>
              <a:latin typeface="Century Gothic" panose="020B0502020202020204" pitchFamily="34" charset="0"/>
            </a:endParaRPr>
          </a:p>
        </p:txBody>
      </p:sp>
      <p:sp>
        <p:nvSpPr>
          <p:cNvPr id="4" name="TextBox 3"/>
          <p:cNvSpPr txBox="1"/>
          <p:nvPr/>
        </p:nvSpPr>
        <p:spPr>
          <a:xfrm>
            <a:off x="0" y="2176662"/>
            <a:ext cx="12191999"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think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thinking</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453655" y="4038710"/>
            <a:ext cx="11738344" cy="923330"/>
          </a:xfrm>
          <a:prstGeom prst="rect">
            <a:avLst/>
          </a:prstGeom>
          <a:solidFill>
            <a:schemeClr val="bg1"/>
          </a:solidFill>
        </p:spPr>
        <p:txBody>
          <a:bodyPr wrap="square" rtlCol="0">
            <a:spAutoFit/>
          </a:bodyPr>
          <a:lstStyle/>
          <a:p>
            <a:pPr algn="ctr"/>
            <a:r>
              <a:rPr lang="en-HK" sz="5400" b="1" dirty="0" err="1">
                <a:solidFill>
                  <a:srgbClr val="EA5F00"/>
                </a:solidFill>
                <a:latin typeface="Century Gothic" panose="020B0502020202020204" pitchFamily="34" charset="0"/>
                <a:cs typeface="Calibri" panose="020F0502020204030204" pitchFamily="34" charset="0"/>
              </a:rPr>
              <a:t>Penser</a:t>
            </a:r>
            <a:r>
              <a:rPr lang="en-HK" sz="5400" dirty="0">
                <a:solidFill>
                  <a:srgbClr val="5B9BD5">
                    <a:lumMod val="50000"/>
                  </a:srgbClr>
                </a:solidFill>
                <a:latin typeface="Century Gothic" panose="020B0502020202020204" pitchFamily="34" charset="0"/>
              </a:rPr>
              <a:t>, </a:t>
            </a:r>
            <a:r>
              <a:rPr lang="en-HK" sz="5400" dirty="0" err="1" smtClean="0">
                <a:solidFill>
                  <a:srgbClr val="5B9BD5">
                    <a:lumMod val="50000"/>
                  </a:srgbClr>
                </a:solidFill>
                <a:latin typeface="Century Gothic" panose="020B0502020202020204" pitchFamily="34" charset="0"/>
              </a:rPr>
              <a:t>c'est</a:t>
            </a:r>
            <a:r>
              <a:rPr lang="en-HK" sz="5400" dirty="0">
                <a:solidFill>
                  <a:srgbClr val="5B9BD5">
                    <a:lumMod val="50000"/>
                  </a:srgbClr>
                </a:solidFill>
                <a:latin typeface="Century Gothic" panose="020B0502020202020204" pitchFamily="34" charset="0"/>
              </a:rPr>
              <a:t> </a:t>
            </a:r>
            <a:r>
              <a:rPr lang="en-HK" sz="5400" dirty="0" smtClean="0">
                <a:solidFill>
                  <a:srgbClr val="5B9BD5">
                    <a:lumMod val="50000"/>
                  </a:srgbClr>
                </a:solidFill>
                <a:latin typeface="Century Gothic" panose="020B0502020202020204" pitchFamily="34" charset="0"/>
              </a:rPr>
              <a:t>bon.</a:t>
            </a:r>
            <a:endParaRPr lang="fr-FR" sz="5400" dirty="0">
              <a:solidFill>
                <a:srgbClr val="EA5F00"/>
              </a:solidFill>
              <a:latin typeface="Century Gothic" panose="020B0502020202020204" pitchFamily="34" charset="0"/>
              <a:cs typeface="Calibri" panose="020F0502020204030204" pitchFamily="34" charset="0"/>
            </a:endParaRPr>
          </a:p>
        </p:txBody>
      </p:sp>
      <p:sp>
        <p:nvSpPr>
          <p:cNvPr id="7" name="TextBox 6"/>
          <p:cNvSpPr txBox="1"/>
          <p:nvPr/>
        </p:nvSpPr>
        <p:spPr>
          <a:xfrm>
            <a:off x="0" y="5142282"/>
            <a:ext cx="12192000" cy="584775"/>
          </a:xfrm>
          <a:prstGeom prst="rect">
            <a:avLst/>
          </a:prstGeom>
          <a:no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b="1" dirty="0">
                <a:solidFill>
                  <a:srgbClr val="EA5F00"/>
                </a:solidFill>
                <a:latin typeface="Century Gothic" panose="020B0502020202020204" pitchFamily="34" charset="0"/>
                <a:cs typeface="Calibri" panose="020F0502020204030204" pitchFamily="34" charset="0"/>
              </a:rPr>
              <a:t>Thinking</a:t>
            </a:r>
            <a:r>
              <a:rPr lang="en-HK" sz="3200" dirty="0">
                <a:solidFill>
                  <a:srgbClr val="5B9BD5">
                    <a:lumMod val="50000"/>
                  </a:srgbClr>
                </a:solidFill>
                <a:latin typeface="Century Gothic" panose="020B0502020202020204" pitchFamily="34" charset="0"/>
              </a:rPr>
              <a:t> is </a:t>
            </a:r>
            <a:r>
              <a:rPr lang="en-HK" sz="3200" dirty="0" smtClean="0">
                <a:solidFill>
                  <a:srgbClr val="5B9BD5">
                    <a:lumMod val="50000"/>
                  </a:srgbClr>
                </a:solidFill>
                <a:latin typeface="Century Gothic" panose="020B0502020202020204" pitchFamily="34" charset="0"/>
              </a:rPr>
              <a:t>good.</a:t>
            </a:r>
            <a:r>
              <a:rPr lang="en-GB" sz="3200" dirty="0">
                <a:solidFill>
                  <a:srgbClr val="5B9BD5">
                    <a:lumMod val="50000"/>
                  </a:srgbClr>
                </a:solidFill>
                <a:latin typeface="Century Gothic" panose="020B0502020202020204" pitchFamily="34" charset="0"/>
              </a:rPr>
              <a:t>]</a:t>
            </a:r>
          </a:p>
        </p:txBody>
      </p:sp>
    </p:spTree>
    <p:extLst>
      <p:ext uri="{BB962C8B-B14F-4D97-AF65-F5344CB8AC3E}">
        <p14:creationId xmlns:p14="http://schemas.microsoft.com/office/powerpoint/2010/main" val="188672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504198" y="5015769"/>
            <a:ext cx="8758502" cy="584775"/>
          </a:xfrm>
          <a:prstGeom prst="rect">
            <a:avLst/>
          </a:prstGeom>
          <a:solidFill>
            <a:schemeClr val="bg1"/>
          </a:solidFill>
        </p:spPr>
        <p:txBody>
          <a:bodyPr wrap="square" rtlCol="0">
            <a:spAutoFit/>
          </a:bodyPr>
          <a:lstStyle/>
          <a:p>
            <a:pPr algn="ctr"/>
            <a:r>
              <a:rPr lang="en-GB" sz="3200" dirty="0" smtClean="0">
                <a:solidFill>
                  <a:srgbClr val="5B9BD5">
                    <a:lumMod val="50000"/>
                  </a:srgbClr>
                </a:solidFill>
                <a:latin typeface="Century Gothic" panose="020B0502020202020204" pitchFamily="34" charset="0"/>
              </a:rPr>
              <a:t>[</a:t>
            </a:r>
            <a:r>
              <a:rPr lang="en-HK" sz="3200" dirty="0" smtClean="0">
                <a:solidFill>
                  <a:srgbClr val="5B9BD5">
                    <a:lumMod val="50000"/>
                  </a:srgbClr>
                </a:solidFill>
                <a:latin typeface="Century Gothic" panose="020B0502020202020204" pitchFamily="34" charset="0"/>
              </a:rPr>
              <a:t>He </a:t>
            </a:r>
            <a:r>
              <a:rPr lang="en-HK" sz="3200" b="1" dirty="0">
                <a:solidFill>
                  <a:srgbClr val="EA5F00"/>
                </a:solidFill>
                <a:latin typeface="Century Gothic" panose="020B0502020202020204" pitchFamily="34" charset="0"/>
                <a:cs typeface="Calibri" panose="020F0502020204030204" pitchFamily="34" charset="0"/>
              </a:rPr>
              <a:t>thinks</a:t>
            </a:r>
            <a:r>
              <a:rPr lang="en-HK" sz="3200" dirty="0">
                <a:solidFill>
                  <a:srgbClr val="5B9BD5">
                    <a:lumMod val="50000"/>
                  </a:srgbClr>
                </a:solidFill>
                <a:latin typeface="Century Gothic" panose="020B0502020202020204" pitchFamily="34" charset="0"/>
              </a:rPr>
              <a:t> </a:t>
            </a:r>
            <a:r>
              <a:rPr lang="en-HK" sz="3200" dirty="0" smtClean="0">
                <a:solidFill>
                  <a:srgbClr val="5B9BD5">
                    <a:lumMod val="50000"/>
                  </a:srgbClr>
                </a:solidFill>
                <a:latin typeface="Century Gothic" panose="020B0502020202020204" pitchFamily="34" charset="0"/>
              </a:rPr>
              <a:t>| </a:t>
            </a:r>
            <a:r>
              <a:rPr lang="en-HK" sz="3200" b="1" dirty="0" smtClean="0">
                <a:solidFill>
                  <a:srgbClr val="EA5F00"/>
                </a:solidFill>
                <a:latin typeface="Century Gothic" panose="020B0502020202020204" pitchFamily="34" charset="0"/>
                <a:cs typeface="Calibri" panose="020F0502020204030204" pitchFamily="34" charset="0"/>
              </a:rPr>
              <a:t>is thinking</a:t>
            </a:r>
            <a:r>
              <a:rPr lang="en-HK" sz="3200" dirty="0">
                <a:solidFill>
                  <a:srgbClr val="5B9BD5">
                    <a:lumMod val="50000"/>
                  </a:srgbClr>
                </a:solidFill>
                <a:latin typeface="Century Gothic" panose="020B0502020202020204" pitchFamily="34" charset="0"/>
              </a:rPr>
              <a:t> </a:t>
            </a:r>
            <a:r>
              <a:rPr lang="en-HK" sz="3200" dirty="0" smtClean="0">
                <a:solidFill>
                  <a:srgbClr val="5B9BD5">
                    <a:lumMod val="50000"/>
                  </a:srgbClr>
                </a:solidFill>
                <a:latin typeface="Century Gothic" panose="020B0502020202020204" pitchFamily="34" charset="0"/>
              </a:rPr>
              <a:t>of a friend.</a:t>
            </a:r>
            <a:r>
              <a:rPr lang="en-GB" sz="3200" dirty="0">
                <a:solidFill>
                  <a:srgbClr val="5B9BD5">
                    <a:lumMod val="50000"/>
                  </a:srgbClr>
                </a:solidFill>
                <a:latin typeface="Century Gothic" panose="020B0502020202020204" pitchFamily="34" charset="0"/>
              </a:rPr>
              <a:t>]</a:t>
            </a:r>
          </a:p>
        </p:txBody>
      </p:sp>
      <p:sp>
        <p:nvSpPr>
          <p:cNvPr id="3" name="TextBox 2"/>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pense</a:t>
            </a:r>
            <a:endParaRPr lang="en-GB" sz="11500" b="1" dirty="0">
              <a:solidFill>
                <a:srgbClr val="5B9BD5">
                  <a:lumMod val="50000"/>
                </a:srgbClr>
              </a:solidFill>
              <a:latin typeface="Century Gothic" panose="020B0502020202020204" pitchFamily="34" charset="0"/>
            </a:endParaRPr>
          </a:p>
        </p:txBody>
      </p:sp>
      <p:sp>
        <p:nvSpPr>
          <p:cNvPr id="4" name="TextBox 3"/>
          <p:cNvSpPr txBox="1"/>
          <p:nvPr/>
        </p:nvSpPr>
        <p:spPr>
          <a:xfrm>
            <a:off x="2495653" y="2177384"/>
            <a:ext cx="7200695"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thinks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is thinking</a:t>
            </a:r>
            <a:r>
              <a:rPr lang="en-GB" sz="3200" dirty="0">
                <a:solidFill>
                  <a:srgbClr val="5B9BD5">
                    <a:lumMod val="50000"/>
                  </a:srgbClr>
                </a:solidFill>
                <a:latin typeface="Century Gothic" panose="020B0502020202020204" pitchFamily="34" charset="0"/>
              </a:rPr>
              <a:t>]</a:t>
            </a:r>
          </a:p>
        </p:txBody>
      </p:sp>
      <p:sp>
        <p:nvSpPr>
          <p:cNvPr id="5" name="Action Button: Help 4">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Action Button: Help 6">
            <a:hlinkClick r:id="" action="ppaction://noaction" highlightClick="1"/>
          </p:cNvPr>
          <p:cNvSpPr/>
          <p:nvPr/>
        </p:nvSpPr>
        <p:spPr>
          <a:xfrm>
            <a:off x="2083171" y="5030054"/>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TextBox 7"/>
          <p:cNvSpPr txBox="1"/>
          <p:nvPr/>
        </p:nvSpPr>
        <p:spPr>
          <a:xfrm>
            <a:off x="1694761" y="4014391"/>
            <a:ext cx="9413630" cy="1015663"/>
          </a:xfrm>
          <a:prstGeom prst="rect">
            <a:avLst/>
          </a:prstGeom>
          <a:solidFill>
            <a:schemeClr val="bg1"/>
          </a:solidFill>
        </p:spPr>
        <p:txBody>
          <a:bodyPr wrap="square" rtlCol="0">
            <a:spAutoFit/>
          </a:bodyPr>
          <a:lstStyle/>
          <a:p>
            <a:pPr algn="ctr"/>
            <a:r>
              <a:rPr lang="fr" sz="6000" dirty="0" smtClean="0">
                <a:solidFill>
                  <a:srgbClr val="5B9BD5">
                    <a:lumMod val="50000"/>
                  </a:srgbClr>
                </a:solidFill>
                <a:latin typeface="Century Gothic" panose="020B0502020202020204" pitchFamily="34" charset="0"/>
              </a:rPr>
              <a:t>Il ______ </a:t>
            </a:r>
            <a:r>
              <a:rPr lang="en-GB" sz="6000" dirty="0">
                <a:solidFill>
                  <a:srgbClr val="5B9BD5">
                    <a:lumMod val="50000"/>
                  </a:srgbClr>
                </a:solidFill>
                <a:latin typeface="Century Gothic" panose="020B0502020202020204" pitchFamily="34" charset="0"/>
              </a:rPr>
              <a:t>à un </a:t>
            </a:r>
            <a:r>
              <a:rPr lang="en-GB" sz="6000" dirty="0" err="1">
                <a:solidFill>
                  <a:srgbClr val="5B9BD5">
                    <a:lumMod val="50000"/>
                  </a:srgbClr>
                </a:solidFill>
                <a:latin typeface="Century Gothic" panose="020B0502020202020204" pitchFamily="34" charset="0"/>
              </a:rPr>
              <a:t>ami</a:t>
            </a:r>
            <a:r>
              <a:rPr lang="fr" sz="6000" dirty="0" smtClean="0">
                <a:solidFill>
                  <a:srgbClr val="5B9BD5">
                    <a:lumMod val="50000"/>
                  </a:srgbClr>
                </a:solidFill>
                <a:latin typeface="Century Gothic" panose="020B0502020202020204" pitchFamily="34" charset="0"/>
              </a:rPr>
              <a:t>.</a:t>
            </a:r>
            <a:endParaRPr lang="fr-FR" sz="6000" dirty="0">
              <a:solidFill>
                <a:srgbClr val="EA5F00"/>
              </a:solidFill>
              <a:latin typeface="Century Gothic" panose="020B0502020202020204" pitchFamily="34" charset="0"/>
              <a:cs typeface="Calibri" panose="020F0502020204030204" pitchFamily="34" charset="0"/>
            </a:endParaRPr>
          </a:p>
        </p:txBody>
      </p:sp>
      <p:sp>
        <p:nvSpPr>
          <p:cNvPr id="10" name="Rectangle 9"/>
          <p:cNvSpPr/>
          <p:nvPr/>
        </p:nvSpPr>
        <p:spPr>
          <a:xfrm>
            <a:off x="3662755" y="3972870"/>
            <a:ext cx="2476960" cy="1015663"/>
          </a:xfrm>
          <a:prstGeom prst="rect">
            <a:avLst/>
          </a:prstGeom>
        </p:spPr>
        <p:txBody>
          <a:bodyPr wrap="none">
            <a:spAutoFit/>
          </a:bodyPr>
          <a:lstStyle/>
          <a:p>
            <a:r>
              <a:rPr lang="fr" sz="6000" b="1" dirty="0">
                <a:solidFill>
                  <a:srgbClr val="EA5F00"/>
                </a:solidFill>
                <a:latin typeface="Century Gothic" panose="020B0502020202020204" pitchFamily="34" charset="0"/>
                <a:cs typeface="Calibri" panose="020F0502020204030204" pitchFamily="34" charset="0"/>
              </a:rPr>
              <a:t>pense</a:t>
            </a:r>
            <a:endParaRPr lang="en-GB" sz="6000" dirty="0">
              <a:solidFill>
                <a:prstClr val="black"/>
              </a:solidFill>
            </a:endParaRPr>
          </a:p>
        </p:txBody>
      </p:sp>
    </p:spTree>
    <p:extLst>
      <p:ext uri="{BB962C8B-B14F-4D97-AF65-F5344CB8AC3E}">
        <p14:creationId xmlns:p14="http://schemas.microsoft.com/office/powerpoint/2010/main" val="228509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animBg="1"/>
      <p:bldP spid="4" grpId="0" animBg="1"/>
      <p:bldP spid="5" grpId="0" animBg="1"/>
      <p:bldP spid="7" grpId="0" animBg="1"/>
      <p:bldP spid="8" grpId="0" animBg="1"/>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38169" y="2235277"/>
            <a:ext cx="6000323"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think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thinking</a:t>
            </a:r>
            <a:r>
              <a:rPr lang="en-GB" sz="3200" dirty="0">
                <a:solidFill>
                  <a:srgbClr val="5B9BD5">
                    <a:lumMod val="50000"/>
                  </a:srgbClr>
                </a:solidFill>
                <a:latin typeface="Century Gothic" panose="020B0502020202020204" pitchFamily="34" charset="0"/>
              </a:rPr>
              <a:t>]</a:t>
            </a:r>
          </a:p>
        </p:txBody>
      </p:sp>
      <p:sp>
        <p:nvSpPr>
          <p:cNvPr id="3" name="TextBox 2"/>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penser</a:t>
            </a:r>
            <a:endParaRPr lang="en-GB" sz="11500" b="1" dirty="0">
              <a:solidFill>
                <a:srgbClr val="5B9BD5">
                  <a:lumMod val="50000"/>
                </a:srgbClr>
              </a:solidFill>
              <a:latin typeface="Century Gothic" panose="020B0502020202020204" pitchFamily="34" charset="0"/>
            </a:endParaRPr>
          </a:p>
        </p:txBody>
      </p:sp>
      <p:sp>
        <p:nvSpPr>
          <p:cNvPr id="5" name="TextBox 4"/>
          <p:cNvSpPr txBox="1"/>
          <p:nvPr/>
        </p:nvSpPr>
        <p:spPr>
          <a:xfrm>
            <a:off x="2154578" y="4127665"/>
            <a:ext cx="8262876" cy="923330"/>
          </a:xfrm>
          <a:prstGeom prst="rect">
            <a:avLst/>
          </a:prstGeom>
          <a:solidFill>
            <a:schemeClr val="bg1"/>
          </a:solidFill>
        </p:spPr>
        <p:txBody>
          <a:bodyPr wrap="square" rtlCol="0">
            <a:spAutoFit/>
          </a:bodyPr>
          <a:lstStyle/>
          <a:p>
            <a:pPr algn="ctr"/>
            <a:r>
              <a:rPr lang="en-HK" sz="5400" dirty="0">
                <a:solidFill>
                  <a:srgbClr val="5B9BD5">
                    <a:lumMod val="50000"/>
                  </a:srgbClr>
                </a:solidFill>
                <a:latin typeface="Century Gothic" panose="020B0502020202020204" pitchFamily="34" charset="0"/>
              </a:rPr>
              <a:t>______ , </a:t>
            </a:r>
            <a:r>
              <a:rPr lang="en-HK" sz="5400" dirty="0" err="1">
                <a:solidFill>
                  <a:srgbClr val="5B9BD5">
                    <a:lumMod val="50000"/>
                  </a:srgbClr>
                </a:solidFill>
                <a:latin typeface="Century Gothic" panose="020B0502020202020204" pitchFamily="34" charset="0"/>
              </a:rPr>
              <a:t>c'est</a:t>
            </a:r>
            <a:r>
              <a:rPr lang="en-HK" sz="5400" dirty="0">
                <a:solidFill>
                  <a:srgbClr val="5B9BD5">
                    <a:lumMod val="50000"/>
                  </a:srgbClr>
                </a:solidFill>
                <a:latin typeface="Century Gothic" panose="020B0502020202020204" pitchFamily="34" charset="0"/>
              </a:rPr>
              <a:t> </a:t>
            </a:r>
            <a:r>
              <a:rPr lang="en-HK" sz="5400" dirty="0" smtClean="0">
                <a:solidFill>
                  <a:srgbClr val="5B9BD5">
                    <a:lumMod val="50000"/>
                  </a:srgbClr>
                </a:solidFill>
                <a:latin typeface="Century Gothic" panose="020B0502020202020204" pitchFamily="34" charset="0"/>
              </a:rPr>
              <a:t>bon.</a:t>
            </a:r>
            <a:endParaRPr lang="fr-FR" sz="5400" dirty="0">
              <a:solidFill>
                <a:srgbClr val="EA5F00"/>
              </a:solidFill>
              <a:latin typeface="Century Gothic" panose="020B0502020202020204" pitchFamily="34" charset="0"/>
              <a:cs typeface="Calibri" panose="020F0502020204030204" pitchFamily="34" charset="0"/>
            </a:endParaRPr>
          </a:p>
        </p:txBody>
      </p:sp>
      <p:sp>
        <p:nvSpPr>
          <p:cNvPr id="7" name="TextBox 6"/>
          <p:cNvSpPr txBox="1"/>
          <p:nvPr/>
        </p:nvSpPr>
        <p:spPr>
          <a:xfrm>
            <a:off x="2154578" y="5298571"/>
            <a:ext cx="7296966"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b="1" dirty="0">
                <a:solidFill>
                  <a:srgbClr val="EA5F00"/>
                </a:solidFill>
                <a:latin typeface="Century Gothic" panose="020B0502020202020204" pitchFamily="34" charset="0"/>
                <a:cs typeface="Calibri" panose="020F0502020204030204" pitchFamily="34" charset="0"/>
              </a:rPr>
              <a:t>Thinking</a:t>
            </a:r>
            <a:r>
              <a:rPr lang="en-HK" sz="3200" dirty="0">
                <a:solidFill>
                  <a:srgbClr val="5B9BD5">
                    <a:lumMod val="50000"/>
                  </a:srgbClr>
                </a:solidFill>
                <a:latin typeface="Century Gothic" panose="020B0502020202020204" pitchFamily="34" charset="0"/>
              </a:rPr>
              <a:t> is </a:t>
            </a:r>
            <a:r>
              <a:rPr lang="en-HK" sz="3200" dirty="0" smtClean="0">
                <a:solidFill>
                  <a:srgbClr val="5B9BD5">
                    <a:lumMod val="50000"/>
                  </a:srgbClr>
                </a:solidFill>
                <a:latin typeface="Century Gothic" panose="020B0502020202020204" pitchFamily="34" charset="0"/>
              </a:rPr>
              <a:t>good.</a:t>
            </a:r>
            <a:r>
              <a:rPr lang="en-GB" sz="3200" dirty="0">
                <a:solidFill>
                  <a:srgbClr val="5B9BD5">
                    <a:lumMod val="50000"/>
                  </a:srgbClr>
                </a:solidFill>
                <a:latin typeface="Century Gothic" panose="020B0502020202020204" pitchFamily="34" charset="0"/>
              </a:rPr>
              <a:t>]</a:t>
            </a:r>
          </a:p>
        </p:txBody>
      </p:sp>
      <p:sp>
        <p:nvSpPr>
          <p:cNvPr id="8" name="Action Button: Help 7">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9" name="Action Button: Help 8">
            <a:hlinkClick r:id="" action="ppaction://noaction" highlightClick="1"/>
          </p:cNvPr>
          <p:cNvSpPr/>
          <p:nvPr/>
        </p:nvSpPr>
        <p:spPr>
          <a:xfrm>
            <a:off x="2232026" y="4374422"/>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a:extLst>
              <a:ext uri="{FF2B5EF4-FFF2-40B4-BE49-F238E27FC236}">
                <a16:creationId xmlns:a16="http://schemas.microsoft.com/office/drawing/2014/main" id="{3095B070-9F18-1047-AD42-62F8B79E04A2}"/>
              </a:ext>
            </a:extLst>
          </p:cNvPr>
          <p:cNvSpPr/>
          <p:nvPr/>
        </p:nvSpPr>
        <p:spPr>
          <a:xfrm>
            <a:off x="3133849" y="4151768"/>
            <a:ext cx="3745262" cy="923330"/>
          </a:xfrm>
          <a:prstGeom prst="rect">
            <a:avLst/>
          </a:prstGeom>
        </p:spPr>
        <p:txBody>
          <a:bodyPr wrap="square">
            <a:spAutoFit/>
          </a:bodyPr>
          <a:lstStyle/>
          <a:p>
            <a:r>
              <a:rPr lang="en-HK" sz="5400" b="1" dirty="0" err="1">
                <a:solidFill>
                  <a:srgbClr val="EA5F00"/>
                </a:solidFill>
                <a:latin typeface="Century Gothic" panose="020B0502020202020204" pitchFamily="34" charset="0"/>
                <a:cs typeface="Calibri" panose="020F0502020204030204" pitchFamily="34" charset="0"/>
              </a:rPr>
              <a:t>Penser</a:t>
            </a:r>
            <a:endParaRPr lang="en-GB" sz="5400" dirty="0">
              <a:solidFill>
                <a:prstClr val="black"/>
              </a:solidFill>
            </a:endParaRPr>
          </a:p>
        </p:txBody>
      </p:sp>
    </p:spTree>
    <p:extLst>
      <p:ext uri="{BB962C8B-B14F-4D97-AF65-F5344CB8AC3E}">
        <p14:creationId xmlns:p14="http://schemas.microsoft.com/office/powerpoint/2010/main" val="249614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animBg="1"/>
      <p:bldP spid="7" grpId="0" animBg="1"/>
      <p:bldP spid="8" grpId="0" animBg="1"/>
      <p:bldP spid="9" grpId="0" animBg="1"/>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montrer</a:t>
            </a:r>
            <a:endParaRPr lang="en-GB" sz="11500" b="1" dirty="0">
              <a:solidFill>
                <a:srgbClr val="5B9BD5">
                  <a:lumMod val="50000"/>
                </a:srgbClr>
              </a:solidFill>
              <a:latin typeface="Century Gothic" panose="020B0502020202020204" pitchFamily="34" charset="0"/>
            </a:endParaRPr>
          </a:p>
        </p:txBody>
      </p:sp>
      <p:sp>
        <p:nvSpPr>
          <p:cNvPr id="9" name="TextBox 8"/>
          <p:cNvSpPr txBox="1"/>
          <p:nvPr/>
        </p:nvSpPr>
        <p:spPr>
          <a:xfrm>
            <a:off x="0" y="2189979"/>
            <a:ext cx="12191999"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show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showing</a:t>
            </a:r>
            <a:r>
              <a:rPr lang="en-GB" sz="3200" dirty="0">
                <a:solidFill>
                  <a:srgbClr val="5B9BD5">
                    <a:lumMod val="50000"/>
                  </a:srgbClr>
                </a:solidFill>
                <a:latin typeface="Century Gothic" panose="020B0502020202020204" pitchFamily="34" charset="0"/>
              </a:rPr>
              <a:t>]</a:t>
            </a:r>
          </a:p>
        </p:txBody>
      </p:sp>
      <p:sp>
        <p:nvSpPr>
          <p:cNvPr id="10" name="TextBox 9"/>
          <p:cNvSpPr txBox="1"/>
          <p:nvPr/>
        </p:nvSpPr>
        <p:spPr>
          <a:xfrm>
            <a:off x="0" y="3387074"/>
            <a:ext cx="12192001" cy="1862048"/>
          </a:xfrm>
          <a:prstGeom prst="rect">
            <a:avLst/>
          </a:prstGeom>
          <a:no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montre</a:t>
            </a:r>
            <a:endParaRPr lang="en-GB" sz="11500" b="1" dirty="0">
              <a:solidFill>
                <a:srgbClr val="5B9BD5">
                  <a:lumMod val="50000"/>
                </a:srgbClr>
              </a:solidFill>
              <a:latin typeface="Century Gothic" panose="020B0502020202020204" pitchFamily="34" charset="0"/>
            </a:endParaRPr>
          </a:p>
        </p:txBody>
      </p:sp>
      <p:sp>
        <p:nvSpPr>
          <p:cNvPr id="11" name="TextBox 10"/>
          <p:cNvSpPr txBox="1"/>
          <p:nvPr/>
        </p:nvSpPr>
        <p:spPr>
          <a:xfrm>
            <a:off x="1" y="5113138"/>
            <a:ext cx="12191999"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shows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is showing</a:t>
            </a:r>
            <a:r>
              <a:rPr lang="en-GB" sz="3200" dirty="0">
                <a:solidFill>
                  <a:srgbClr val="5B9BD5">
                    <a:lumMod val="50000"/>
                  </a:srgbClr>
                </a:solidFill>
                <a:latin typeface="Century Gothic" panose="020B0502020202020204" pitchFamily="34" charset="0"/>
              </a:rPr>
              <a:t>]</a:t>
            </a:r>
          </a:p>
        </p:txBody>
      </p:sp>
    </p:spTree>
    <p:extLst>
      <p:ext uri="{BB962C8B-B14F-4D97-AF65-F5344CB8AC3E}">
        <p14:creationId xmlns:p14="http://schemas.microsoft.com/office/powerpoint/2010/main" val="297781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montrer</a:t>
            </a:r>
            <a:endParaRPr lang="en-GB" sz="11500" b="1" dirty="0">
              <a:solidFill>
                <a:srgbClr val="5B9BD5">
                  <a:lumMod val="50000"/>
                </a:srgbClr>
              </a:solidFill>
              <a:latin typeface="Century Gothic" panose="020B0502020202020204" pitchFamily="34" charset="0"/>
            </a:endParaRPr>
          </a:p>
        </p:txBody>
      </p:sp>
      <p:sp>
        <p:nvSpPr>
          <p:cNvPr id="12" name="TextBox 11"/>
          <p:cNvSpPr txBox="1"/>
          <p:nvPr/>
        </p:nvSpPr>
        <p:spPr>
          <a:xfrm>
            <a:off x="2391509" y="2177384"/>
            <a:ext cx="7836226"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show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showing</a:t>
            </a:r>
            <a:r>
              <a:rPr lang="en-GB" sz="3200" dirty="0">
                <a:solidFill>
                  <a:srgbClr val="5B9BD5">
                    <a:lumMod val="50000"/>
                  </a:srgbClr>
                </a:solidFill>
                <a:latin typeface="Century Gothic" panose="020B0502020202020204" pitchFamily="34" charset="0"/>
              </a:rPr>
              <a:t>]</a:t>
            </a:r>
          </a:p>
        </p:txBody>
      </p:sp>
      <p:sp>
        <p:nvSpPr>
          <p:cNvPr id="13" name="TextBox 12"/>
          <p:cNvSpPr txBox="1"/>
          <p:nvPr/>
        </p:nvSpPr>
        <p:spPr>
          <a:xfrm>
            <a:off x="0" y="3366792"/>
            <a:ext cx="12192000" cy="1862048"/>
          </a:xfrm>
          <a:prstGeom prst="rect">
            <a:avLst/>
          </a:prstGeom>
          <a:no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montre</a:t>
            </a:r>
            <a:endParaRPr lang="en-GB" sz="11500" b="1" dirty="0">
              <a:solidFill>
                <a:srgbClr val="5B9BD5">
                  <a:lumMod val="50000"/>
                </a:srgbClr>
              </a:solidFill>
              <a:latin typeface="Century Gothic" panose="020B0502020202020204" pitchFamily="34" charset="0"/>
            </a:endParaRPr>
          </a:p>
        </p:txBody>
      </p:sp>
      <p:sp>
        <p:nvSpPr>
          <p:cNvPr id="14" name="TextBox 13"/>
          <p:cNvSpPr txBox="1"/>
          <p:nvPr/>
        </p:nvSpPr>
        <p:spPr>
          <a:xfrm>
            <a:off x="2391509" y="5062538"/>
            <a:ext cx="7836226"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shows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is showing</a:t>
            </a:r>
            <a:r>
              <a:rPr lang="en-GB" sz="3200" dirty="0">
                <a:solidFill>
                  <a:srgbClr val="5B9BD5">
                    <a:lumMod val="50000"/>
                  </a:srgbClr>
                </a:solidFill>
                <a:latin typeface="Century Gothic" panose="020B0502020202020204" pitchFamily="34" charset="0"/>
              </a:rPr>
              <a:t>]</a:t>
            </a:r>
          </a:p>
        </p:txBody>
      </p:sp>
      <p:sp>
        <p:nvSpPr>
          <p:cNvPr id="15" name="Action Button: Help 14">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Action Button: Help 15">
            <a:hlinkClick r:id="" action="ppaction://noaction" highlightClick="1"/>
          </p:cNvPr>
          <p:cNvSpPr/>
          <p:nvPr/>
        </p:nvSpPr>
        <p:spPr>
          <a:xfrm>
            <a:off x="2495652" y="5094908"/>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65936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3" grpId="0"/>
      <p:bldP spid="14" grpId="0" animBg="1"/>
      <p:bldP spid="15" grpId="0" animBg="1"/>
      <p:bldP spid="1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486077"/>
            <a:ext cx="12191999"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montre</a:t>
            </a:r>
            <a:endParaRPr lang="en-GB" sz="11500" b="1" dirty="0">
              <a:solidFill>
                <a:srgbClr val="5B9BD5">
                  <a:lumMod val="50000"/>
                </a:srgbClr>
              </a:solidFill>
              <a:latin typeface="Century Gothic" panose="020B0502020202020204" pitchFamily="34" charset="0"/>
            </a:endParaRPr>
          </a:p>
        </p:txBody>
      </p:sp>
      <p:sp>
        <p:nvSpPr>
          <p:cNvPr id="4" name="TextBox 3"/>
          <p:cNvSpPr txBox="1"/>
          <p:nvPr/>
        </p:nvSpPr>
        <p:spPr>
          <a:xfrm>
            <a:off x="0" y="2177384"/>
            <a:ext cx="1219200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shows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is showing</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2" y="4039432"/>
            <a:ext cx="12192000" cy="1015663"/>
          </a:xfrm>
          <a:prstGeom prst="rect">
            <a:avLst/>
          </a:prstGeom>
          <a:solidFill>
            <a:schemeClr val="bg1"/>
          </a:solidFill>
        </p:spPr>
        <p:txBody>
          <a:bodyPr wrap="square" rtlCol="0">
            <a:spAutoFit/>
          </a:bodyPr>
          <a:lstStyle/>
          <a:p>
            <a:pPr algn="ctr"/>
            <a:r>
              <a:rPr lang="en-HK" sz="6000" dirty="0">
                <a:solidFill>
                  <a:srgbClr val="5B9BD5">
                    <a:lumMod val="50000"/>
                  </a:srgbClr>
                </a:solidFill>
                <a:latin typeface="Century Gothic" panose="020B0502020202020204" pitchFamily="34" charset="0"/>
              </a:rPr>
              <a:t>Marie </a:t>
            </a:r>
            <a:r>
              <a:rPr lang="en-HK" sz="6000" b="1" dirty="0" err="1">
                <a:solidFill>
                  <a:srgbClr val="EA5F00"/>
                </a:solidFill>
                <a:latin typeface="Century Gothic" panose="020B0502020202020204" pitchFamily="34" charset="0"/>
                <a:cs typeface="Calibri" panose="020F0502020204030204" pitchFamily="34" charset="0"/>
              </a:rPr>
              <a:t>montre</a:t>
            </a:r>
            <a:r>
              <a:rPr lang="en-HK" sz="6000" dirty="0">
                <a:solidFill>
                  <a:srgbClr val="5B9BD5">
                    <a:lumMod val="50000"/>
                  </a:srgbClr>
                </a:solidFill>
                <a:latin typeface="Century Gothic" panose="020B0502020202020204" pitchFamily="34" charset="0"/>
              </a:rPr>
              <a:t> la photo.</a:t>
            </a:r>
            <a:endParaRPr lang="fr-FR" sz="6000" dirty="0">
              <a:solidFill>
                <a:srgbClr val="EA5F00"/>
              </a:solidFill>
              <a:latin typeface="Century Gothic" panose="020B0502020202020204" pitchFamily="34" charset="0"/>
              <a:cs typeface="Calibri" panose="020F0502020204030204" pitchFamily="34" charset="0"/>
            </a:endParaRPr>
          </a:p>
        </p:txBody>
      </p:sp>
      <p:sp>
        <p:nvSpPr>
          <p:cNvPr id="7" name="TextBox 6"/>
          <p:cNvSpPr txBox="1"/>
          <p:nvPr/>
        </p:nvSpPr>
        <p:spPr>
          <a:xfrm>
            <a:off x="-2" y="5039817"/>
            <a:ext cx="1219200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Marie </a:t>
            </a:r>
            <a:r>
              <a:rPr lang="en-HK" sz="3200" b="1" dirty="0">
                <a:solidFill>
                  <a:srgbClr val="EA5F00"/>
                </a:solidFill>
                <a:latin typeface="Century Gothic" panose="020B0502020202020204" pitchFamily="34" charset="0"/>
                <a:cs typeface="Calibri" panose="020F0502020204030204" pitchFamily="34" charset="0"/>
              </a:rPr>
              <a:t>shows</a:t>
            </a:r>
            <a:r>
              <a:rPr lang="en-HK" sz="3200" dirty="0">
                <a:solidFill>
                  <a:srgbClr val="5B9BD5">
                    <a:lumMod val="50000"/>
                  </a:srgbClr>
                </a:solidFill>
                <a:latin typeface="Century Gothic" panose="020B0502020202020204" pitchFamily="34" charset="0"/>
              </a:rPr>
              <a:t> </a:t>
            </a:r>
            <a:r>
              <a:rPr lang="en-HK" sz="3200" dirty="0" smtClean="0">
                <a:solidFill>
                  <a:srgbClr val="5B9BD5">
                    <a:lumMod val="50000"/>
                  </a:srgbClr>
                </a:solidFill>
                <a:latin typeface="Century Gothic" panose="020B0502020202020204" pitchFamily="34" charset="0"/>
              </a:rPr>
              <a:t>| </a:t>
            </a:r>
            <a:r>
              <a:rPr lang="en-HK" sz="3200" b="1" dirty="0">
                <a:solidFill>
                  <a:srgbClr val="EA5F00"/>
                </a:solidFill>
                <a:latin typeface="Century Gothic" panose="020B0502020202020204" pitchFamily="34" charset="0"/>
                <a:cs typeface="Calibri" panose="020F0502020204030204" pitchFamily="34" charset="0"/>
              </a:rPr>
              <a:t>is showing </a:t>
            </a:r>
            <a:r>
              <a:rPr lang="en-HK" sz="3200" dirty="0">
                <a:solidFill>
                  <a:srgbClr val="5B9BD5">
                    <a:lumMod val="50000"/>
                  </a:srgbClr>
                </a:solidFill>
                <a:latin typeface="Century Gothic" panose="020B0502020202020204" pitchFamily="34" charset="0"/>
              </a:rPr>
              <a:t>the photo.</a:t>
            </a:r>
            <a:r>
              <a:rPr lang="en-GB" sz="3200" dirty="0">
                <a:solidFill>
                  <a:srgbClr val="5B9BD5">
                    <a:lumMod val="50000"/>
                  </a:srgbClr>
                </a:solidFill>
                <a:latin typeface="Century Gothic" panose="020B0502020202020204" pitchFamily="34" charset="0"/>
              </a:rPr>
              <a:t>]</a:t>
            </a:r>
          </a:p>
        </p:txBody>
      </p:sp>
    </p:spTree>
    <p:extLst>
      <p:ext uri="{BB962C8B-B14F-4D97-AF65-F5344CB8AC3E}">
        <p14:creationId xmlns:p14="http://schemas.microsoft.com/office/powerpoint/2010/main" val="300490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486077"/>
            <a:ext cx="12191998"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montrer</a:t>
            </a:r>
            <a:endParaRPr lang="en-GB" sz="11500" b="1" dirty="0">
              <a:solidFill>
                <a:srgbClr val="5B9BD5">
                  <a:lumMod val="50000"/>
                </a:srgbClr>
              </a:solidFill>
              <a:latin typeface="Century Gothic" panose="020B0502020202020204" pitchFamily="34" charset="0"/>
            </a:endParaRPr>
          </a:p>
        </p:txBody>
      </p:sp>
      <p:sp>
        <p:nvSpPr>
          <p:cNvPr id="4" name="TextBox 3"/>
          <p:cNvSpPr txBox="1"/>
          <p:nvPr/>
        </p:nvSpPr>
        <p:spPr>
          <a:xfrm>
            <a:off x="0" y="2176662"/>
            <a:ext cx="12191999"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show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showing</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0" y="4037385"/>
            <a:ext cx="12192000" cy="923330"/>
          </a:xfrm>
          <a:prstGeom prst="rect">
            <a:avLst/>
          </a:prstGeom>
          <a:solidFill>
            <a:schemeClr val="bg1"/>
          </a:solidFill>
        </p:spPr>
        <p:txBody>
          <a:bodyPr wrap="square" rtlCol="0">
            <a:spAutoFit/>
          </a:bodyPr>
          <a:lstStyle/>
          <a:p>
            <a:pPr algn="ctr"/>
            <a:r>
              <a:rPr lang="fr" sz="5400" dirty="0">
                <a:solidFill>
                  <a:srgbClr val="5B9BD5">
                    <a:lumMod val="50000"/>
                  </a:srgbClr>
                </a:solidFill>
                <a:latin typeface="Century Gothic" panose="020B0502020202020204" pitchFamily="34" charset="0"/>
              </a:rPr>
              <a:t>Marie aime </a:t>
            </a:r>
            <a:r>
              <a:rPr lang="fr" sz="5400" b="1" dirty="0">
                <a:solidFill>
                  <a:srgbClr val="EA5F00"/>
                </a:solidFill>
                <a:latin typeface="Century Gothic" panose="020B0502020202020204" pitchFamily="34" charset="0"/>
                <a:cs typeface="Calibri" panose="020F0502020204030204" pitchFamily="34" charset="0"/>
              </a:rPr>
              <a:t>montrer</a:t>
            </a:r>
            <a:r>
              <a:rPr lang="fr" sz="5400" dirty="0">
                <a:solidFill>
                  <a:srgbClr val="5B9BD5">
                    <a:lumMod val="50000"/>
                  </a:srgbClr>
                </a:solidFill>
                <a:latin typeface="Century Gothic" panose="020B0502020202020204" pitchFamily="34" charset="0"/>
              </a:rPr>
              <a:t> la photo.</a:t>
            </a:r>
            <a:endParaRPr lang="fr-FR" sz="5400" dirty="0">
              <a:solidFill>
                <a:srgbClr val="EA5F00"/>
              </a:solidFill>
              <a:latin typeface="Century Gothic" panose="020B0502020202020204" pitchFamily="34" charset="0"/>
              <a:cs typeface="Calibri" panose="020F0502020204030204" pitchFamily="34" charset="0"/>
            </a:endParaRPr>
          </a:p>
        </p:txBody>
      </p:sp>
      <p:sp>
        <p:nvSpPr>
          <p:cNvPr id="7" name="TextBox 6"/>
          <p:cNvSpPr txBox="1"/>
          <p:nvPr/>
        </p:nvSpPr>
        <p:spPr>
          <a:xfrm>
            <a:off x="457200" y="5069981"/>
            <a:ext cx="1219200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Marie likes </a:t>
            </a:r>
            <a:r>
              <a:rPr lang="en-HK" sz="3200" b="1" dirty="0">
                <a:solidFill>
                  <a:srgbClr val="EA5F00"/>
                </a:solidFill>
                <a:latin typeface="Century Gothic" panose="020B0502020202020204" pitchFamily="34" charset="0"/>
                <a:cs typeface="Calibri" panose="020F0502020204030204" pitchFamily="34" charset="0"/>
              </a:rPr>
              <a:t>showing</a:t>
            </a:r>
            <a:r>
              <a:rPr lang="en-HK" sz="3200" dirty="0">
                <a:solidFill>
                  <a:srgbClr val="5B9BD5">
                    <a:lumMod val="50000"/>
                  </a:srgbClr>
                </a:solidFill>
                <a:latin typeface="Century Gothic" panose="020B0502020202020204" pitchFamily="34" charset="0"/>
              </a:rPr>
              <a:t> the photo.</a:t>
            </a:r>
            <a:r>
              <a:rPr lang="en-GB" sz="3200" dirty="0">
                <a:solidFill>
                  <a:srgbClr val="5B9BD5">
                    <a:lumMod val="50000"/>
                  </a:srgbClr>
                </a:solidFill>
                <a:latin typeface="Century Gothic" panose="020B0502020202020204" pitchFamily="34" charset="0"/>
              </a:rPr>
              <a:t>]</a:t>
            </a:r>
          </a:p>
        </p:txBody>
      </p:sp>
    </p:spTree>
    <p:extLst>
      <p:ext uri="{BB962C8B-B14F-4D97-AF65-F5344CB8AC3E}">
        <p14:creationId xmlns:p14="http://schemas.microsoft.com/office/powerpoint/2010/main" val="240625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26021" y="4998370"/>
            <a:ext cx="8758502"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Marie </a:t>
            </a:r>
            <a:r>
              <a:rPr lang="en-HK" sz="3200" b="1" dirty="0">
                <a:solidFill>
                  <a:srgbClr val="EA5F00"/>
                </a:solidFill>
                <a:latin typeface="Century Gothic" panose="020B0502020202020204" pitchFamily="34" charset="0"/>
                <a:cs typeface="Calibri" panose="020F0502020204030204" pitchFamily="34" charset="0"/>
              </a:rPr>
              <a:t>shows</a:t>
            </a:r>
            <a:r>
              <a:rPr lang="en-HK" sz="3200" dirty="0">
                <a:solidFill>
                  <a:srgbClr val="5B9BD5">
                    <a:lumMod val="50000"/>
                  </a:srgbClr>
                </a:solidFill>
                <a:latin typeface="Century Gothic" panose="020B0502020202020204" pitchFamily="34" charset="0"/>
              </a:rPr>
              <a:t> </a:t>
            </a:r>
            <a:r>
              <a:rPr lang="en-HK" sz="3200" dirty="0" smtClean="0">
                <a:solidFill>
                  <a:srgbClr val="5B9BD5">
                    <a:lumMod val="50000"/>
                  </a:srgbClr>
                </a:solidFill>
                <a:latin typeface="Century Gothic" panose="020B0502020202020204" pitchFamily="34" charset="0"/>
              </a:rPr>
              <a:t>| </a:t>
            </a:r>
            <a:r>
              <a:rPr lang="en-HK" sz="3200" b="1" dirty="0">
                <a:solidFill>
                  <a:srgbClr val="EA5F00"/>
                </a:solidFill>
                <a:latin typeface="Century Gothic" panose="020B0502020202020204" pitchFamily="34" charset="0"/>
                <a:cs typeface="Calibri" panose="020F0502020204030204" pitchFamily="34" charset="0"/>
              </a:rPr>
              <a:t>is showing </a:t>
            </a:r>
            <a:r>
              <a:rPr lang="en-HK" sz="3200" dirty="0">
                <a:solidFill>
                  <a:srgbClr val="5B9BD5">
                    <a:lumMod val="50000"/>
                  </a:srgbClr>
                </a:solidFill>
                <a:latin typeface="Century Gothic" panose="020B0502020202020204" pitchFamily="34" charset="0"/>
              </a:rPr>
              <a:t>the photo.</a:t>
            </a:r>
            <a:r>
              <a:rPr lang="en-GB" sz="3200" dirty="0">
                <a:solidFill>
                  <a:srgbClr val="5B9BD5">
                    <a:lumMod val="50000"/>
                  </a:srgbClr>
                </a:solidFill>
                <a:latin typeface="Century Gothic" panose="020B0502020202020204" pitchFamily="34" charset="0"/>
              </a:rPr>
              <a:t>]</a:t>
            </a:r>
          </a:p>
        </p:txBody>
      </p:sp>
      <p:sp>
        <p:nvSpPr>
          <p:cNvPr id="3" name="TextBox 2"/>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montre</a:t>
            </a:r>
            <a:endParaRPr lang="en-GB" sz="11500" b="1" dirty="0">
              <a:solidFill>
                <a:srgbClr val="5B9BD5">
                  <a:lumMod val="50000"/>
                </a:srgbClr>
              </a:solidFill>
              <a:latin typeface="Century Gothic" panose="020B0502020202020204" pitchFamily="34" charset="0"/>
            </a:endParaRPr>
          </a:p>
        </p:txBody>
      </p:sp>
      <p:sp>
        <p:nvSpPr>
          <p:cNvPr id="4" name="TextBox 3"/>
          <p:cNvSpPr txBox="1"/>
          <p:nvPr/>
        </p:nvSpPr>
        <p:spPr>
          <a:xfrm>
            <a:off x="2495653" y="2177384"/>
            <a:ext cx="7200695"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shows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is showing</a:t>
            </a:r>
            <a:r>
              <a:rPr lang="en-GB" sz="3200" dirty="0">
                <a:solidFill>
                  <a:srgbClr val="5B9BD5">
                    <a:lumMod val="50000"/>
                  </a:srgbClr>
                </a:solidFill>
                <a:latin typeface="Century Gothic" panose="020B0502020202020204" pitchFamily="34" charset="0"/>
              </a:rPr>
              <a:t>]</a:t>
            </a:r>
          </a:p>
        </p:txBody>
      </p:sp>
      <p:sp>
        <p:nvSpPr>
          <p:cNvPr id="5" name="Action Button: Help 4">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Action Button: Help 6">
            <a:hlinkClick r:id="" action="ppaction://noaction" highlightClick="1"/>
          </p:cNvPr>
          <p:cNvSpPr/>
          <p:nvPr/>
        </p:nvSpPr>
        <p:spPr>
          <a:xfrm>
            <a:off x="1980101" y="5105123"/>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TextBox 7"/>
          <p:cNvSpPr txBox="1"/>
          <p:nvPr/>
        </p:nvSpPr>
        <p:spPr>
          <a:xfrm>
            <a:off x="1956390" y="3909237"/>
            <a:ext cx="9297764" cy="1015663"/>
          </a:xfrm>
          <a:prstGeom prst="rect">
            <a:avLst/>
          </a:prstGeom>
          <a:solidFill>
            <a:schemeClr val="bg1"/>
          </a:solidFill>
        </p:spPr>
        <p:txBody>
          <a:bodyPr wrap="square" rtlCol="0">
            <a:spAutoFit/>
          </a:bodyPr>
          <a:lstStyle/>
          <a:p>
            <a:pPr algn="ctr"/>
            <a:r>
              <a:rPr lang="en-HK" sz="6000" dirty="0">
                <a:solidFill>
                  <a:srgbClr val="5B9BD5">
                    <a:lumMod val="50000"/>
                  </a:srgbClr>
                </a:solidFill>
                <a:latin typeface="Century Gothic" panose="020B0502020202020204" pitchFamily="34" charset="0"/>
              </a:rPr>
              <a:t>Marie _______ la photo.</a:t>
            </a:r>
            <a:endParaRPr lang="fr-FR" sz="6000" dirty="0">
              <a:solidFill>
                <a:srgbClr val="EA5F00"/>
              </a:solidFill>
              <a:latin typeface="Century Gothic" panose="020B0502020202020204" pitchFamily="34" charset="0"/>
              <a:cs typeface="Calibri" panose="020F0502020204030204" pitchFamily="34" charset="0"/>
            </a:endParaRPr>
          </a:p>
        </p:txBody>
      </p:sp>
      <p:sp>
        <p:nvSpPr>
          <p:cNvPr id="10" name="Rectangle 9"/>
          <p:cNvSpPr/>
          <p:nvPr/>
        </p:nvSpPr>
        <p:spPr>
          <a:xfrm>
            <a:off x="4680388" y="3909237"/>
            <a:ext cx="2831224" cy="1015663"/>
          </a:xfrm>
          <a:prstGeom prst="rect">
            <a:avLst/>
          </a:prstGeom>
        </p:spPr>
        <p:txBody>
          <a:bodyPr wrap="none">
            <a:spAutoFit/>
          </a:bodyPr>
          <a:lstStyle/>
          <a:p>
            <a:r>
              <a:rPr lang="en-HK" sz="6000" b="1" dirty="0" err="1">
                <a:solidFill>
                  <a:srgbClr val="EA5F00"/>
                </a:solidFill>
                <a:latin typeface="Century Gothic" panose="020B0502020202020204" pitchFamily="34" charset="0"/>
                <a:cs typeface="Calibri" panose="020F0502020204030204" pitchFamily="34" charset="0"/>
              </a:rPr>
              <a:t>montre</a:t>
            </a:r>
            <a:endParaRPr lang="en-GB" sz="6000" dirty="0">
              <a:solidFill>
                <a:prstClr val="black"/>
              </a:solidFill>
            </a:endParaRPr>
          </a:p>
        </p:txBody>
      </p:sp>
    </p:spTree>
    <p:extLst>
      <p:ext uri="{BB962C8B-B14F-4D97-AF65-F5344CB8AC3E}">
        <p14:creationId xmlns:p14="http://schemas.microsoft.com/office/powerpoint/2010/main" val="27622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animBg="1"/>
      <p:bldP spid="4" grpId="0" animBg="1"/>
      <p:bldP spid="5" grpId="0" animBg="1"/>
      <p:bldP spid="7" grpId="0" animBg="1"/>
      <p:bldP spid="8"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8" name="TextBox 7"/>
          <p:cNvSpPr txBox="1"/>
          <p:nvPr/>
        </p:nvSpPr>
        <p:spPr>
          <a:xfrm>
            <a:off x="0" y="296864"/>
            <a:ext cx="5064369" cy="584775"/>
          </a:xfrm>
          <a:prstGeom prst="rect">
            <a:avLst/>
          </a:prstGeom>
          <a:noFill/>
        </p:spPr>
        <p:txBody>
          <a:bodyPr wrap="square" rtlCol="0">
            <a:spAutoFit/>
          </a:bodyPr>
          <a:lstStyle/>
          <a:p>
            <a:r>
              <a:rPr lang="en-GB" sz="3200" b="1" dirty="0" err="1" smtClean="0">
                <a:solidFill>
                  <a:schemeClr val="bg1"/>
                </a:solidFill>
                <a:latin typeface="Century Gothic" panose="020B0502020202020204" pitchFamily="34" charset="0"/>
              </a:rPr>
              <a:t>Vocabulaire</a:t>
            </a:r>
            <a:endParaRPr lang="en-GB" sz="3200" dirty="0">
              <a:solidFill>
                <a:schemeClr val="bg1"/>
              </a:solidFill>
              <a:latin typeface="Century Gothic" panose="020B0502020202020204" pitchFamily="34" charset="0"/>
            </a:endParaRPr>
          </a:p>
        </p:txBody>
      </p:sp>
      <p:sp>
        <p:nvSpPr>
          <p:cNvPr id="9" name="Hexagon 8"/>
          <p:cNvSpPr/>
          <p:nvPr/>
        </p:nvSpPr>
        <p:spPr>
          <a:xfrm>
            <a:off x="227826" y="1325368"/>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latin typeface="Century Gothic" panose="020B0502020202020204" pitchFamily="34" charset="0"/>
              </a:rPr>
              <a:t>demander</a:t>
            </a:r>
          </a:p>
        </p:txBody>
      </p:sp>
      <p:sp>
        <p:nvSpPr>
          <p:cNvPr id="10" name="Hexagon 9"/>
          <p:cNvSpPr/>
          <p:nvPr/>
        </p:nvSpPr>
        <p:spPr>
          <a:xfrm>
            <a:off x="5885285" y="1327777"/>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la raison</a:t>
            </a:r>
          </a:p>
        </p:txBody>
      </p:sp>
      <p:sp>
        <p:nvSpPr>
          <p:cNvPr id="11" name="Hexagon 10"/>
          <p:cNvSpPr/>
          <p:nvPr/>
        </p:nvSpPr>
        <p:spPr>
          <a:xfrm>
            <a:off x="218544" y="2686307"/>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Century Gothic" panose="020B0502020202020204" pitchFamily="34" charset="0"/>
              </a:rPr>
              <a:t>une école</a:t>
            </a:r>
          </a:p>
        </p:txBody>
      </p:sp>
      <p:sp>
        <p:nvSpPr>
          <p:cNvPr id="12" name="Hexagon 11"/>
          <p:cNvSpPr/>
          <p:nvPr/>
        </p:nvSpPr>
        <p:spPr>
          <a:xfrm>
            <a:off x="3058940" y="1314531"/>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latin typeface="Century Gothic" panose="020B0502020202020204" pitchFamily="34" charset="0"/>
              </a:rPr>
              <a:t>rester</a:t>
            </a:r>
            <a:endParaRPr lang="en-GB" b="1" dirty="0">
              <a:latin typeface="Century Gothic" panose="020B0502020202020204" pitchFamily="34" charset="0"/>
            </a:endParaRPr>
          </a:p>
        </p:txBody>
      </p:sp>
      <p:sp>
        <p:nvSpPr>
          <p:cNvPr id="13" name="Hexagon 12"/>
          <p:cNvSpPr/>
          <p:nvPr/>
        </p:nvSpPr>
        <p:spPr>
          <a:xfrm>
            <a:off x="3044889" y="2729405"/>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Century Gothic" panose="020B0502020202020204" pitchFamily="34" charset="0"/>
              </a:rPr>
              <a:t>penser</a:t>
            </a:r>
          </a:p>
        </p:txBody>
      </p:sp>
      <p:sp>
        <p:nvSpPr>
          <p:cNvPr id="14" name="Hexagon 13"/>
          <p:cNvSpPr/>
          <p:nvPr/>
        </p:nvSpPr>
        <p:spPr>
          <a:xfrm>
            <a:off x="5916137" y="2729405"/>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Century Gothic" panose="020B0502020202020204" pitchFamily="34" charset="0"/>
              </a:rPr>
              <a:t>montrer</a:t>
            </a:r>
          </a:p>
        </p:txBody>
      </p:sp>
      <p:sp>
        <p:nvSpPr>
          <p:cNvPr id="15" name="Hexagon 14"/>
          <p:cNvSpPr/>
          <p:nvPr/>
        </p:nvSpPr>
        <p:spPr>
          <a:xfrm>
            <a:off x="8735901" y="2716486"/>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Century Gothic" panose="020B0502020202020204" pitchFamily="34" charset="0"/>
              </a:rPr>
              <a:t>parler</a:t>
            </a:r>
          </a:p>
        </p:txBody>
      </p:sp>
      <p:sp>
        <p:nvSpPr>
          <p:cNvPr id="16" name="Hexagon 15"/>
          <p:cNvSpPr/>
          <p:nvPr/>
        </p:nvSpPr>
        <p:spPr>
          <a:xfrm>
            <a:off x="8745803" y="1321786"/>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un </a:t>
            </a:r>
            <a:r>
              <a:rPr lang="en-GB" b="1" dirty="0" err="1">
                <a:latin typeface="Century Gothic" panose="020B0502020202020204" pitchFamily="34" charset="0"/>
              </a:rPr>
              <a:t>exemple</a:t>
            </a:r>
            <a:endParaRPr lang="en-GB" b="1" dirty="0">
              <a:latin typeface="Century Gothic" panose="020B0502020202020204" pitchFamily="34" charset="0"/>
            </a:endParaRPr>
          </a:p>
        </p:txBody>
      </p:sp>
      <p:sp>
        <p:nvSpPr>
          <p:cNvPr id="17" name="Hexagon 16"/>
          <p:cNvSpPr/>
          <p:nvPr/>
        </p:nvSpPr>
        <p:spPr>
          <a:xfrm>
            <a:off x="4480513" y="3431691"/>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latin typeface="Century Gothic" panose="020B0502020202020204" pitchFamily="34" charset="0"/>
            </a:endParaRPr>
          </a:p>
        </p:txBody>
      </p:sp>
      <p:sp>
        <p:nvSpPr>
          <p:cNvPr id="18" name="Hexagon 17"/>
          <p:cNvSpPr/>
          <p:nvPr/>
        </p:nvSpPr>
        <p:spPr>
          <a:xfrm>
            <a:off x="7323945" y="2023958"/>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latin typeface="Century Gothic" panose="020B0502020202020204" pitchFamily="34" charset="0"/>
            </a:endParaRPr>
          </a:p>
        </p:txBody>
      </p:sp>
      <p:sp>
        <p:nvSpPr>
          <p:cNvPr id="19" name="Hexagon 18"/>
          <p:cNvSpPr/>
          <p:nvPr/>
        </p:nvSpPr>
        <p:spPr>
          <a:xfrm>
            <a:off x="1640998" y="2027119"/>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latin typeface="Century Gothic" panose="020B0502020202020204" pitchFamily="34" charset="0"/>
            </a:endParaRPr>
          </a:p>
        </p:txBody>
      </p:sp>
      <p:sp>
        <p:nvSpPr>
          <p:cNvPr id="20" name="Hexagon 19"/>
          <p:cNvSpPr/>
          <p:nvPr/>
        </p:nvSpPr>
        <p:spPr>
          <a:xfrm>
            <a:off x="10161644" y="2004221"/>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atin typeface="Century Gothic" panose="020B0502020202020204" pitchFamily="34" charset="0"/>
            </a:endParaRPr>
          </a:p>
        </p:txBody>
      </p:sp>
      <p:sp>
        <p:nvSpPr>
          <p:cNvPr id="21" name="Hexagon 20"/>
          <p:cNvSpPr/>
          <p:nvPr/>
        </p:nvSpPr>
        <p:spPr>
          <a:xfrm>
            <a:off x="4473329" y="2033224"/>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latin typeface="Century Gothic" panose="020B0502020202020204" pitchFamily="34" charset="0"/>
            </a:endParaRPr>
          </a:p>
        </p:txBody>
      </p:sp>
      <p:sp>
        <p:nvSpPr>
          <p:cNvPr id="22" name="Hexagon 21"/>
          <p:cNvSpPr/>
          <p:nvPr/>
        </p:nvSpPr>
        <p:spPr>
          <a:xfrm>
            <a:off x="7341880" y="3421933"/>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latin typeface="Century Gothic" panose="020B0502020202020204" pitchFamily="34" charset="0"/>
            </a:endParaRPr>
          </a:p>
        </p:txBody>
      </p:sp>
      <p:sp>
        <p:nvSpPr>
          <p:cNvPr id="23" name="Hexagon 22"/>
          <p:cNvSpPr/>
          <p:nvPr/>
        </p:nvSpPr>
        <p:spPr>
          <a:xfrm>
            <a:off x="10181447" y="3404930"/>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atin typeface="Century Gothic" panose="020B0502020202020204" pitchFamily="34" charset="0"/>
            </a:endParaRPr>
          </a:p>
        </p:txBody>
      </p:sp>
      <p:sp>
        <p:nvSpPr>
          <p:cNvPr id="24" name="Hexagon 23"/>
          <p:cNvSpPr/>
          <p:nvPr/>
        </p:nvSpPr>
        <p:spPr>
          <a:xfrm>
            <a:off x="1623335" y="3421933"/>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latin typeface="Century Gothic" panose="020B0502020202020204" pitchFamily="34" charset="0"/>
            </a:endParaRPr>
          </a:p>
        </p:txBody>
      </p:sp>
      <p:sp>
        <p:nvSpPr>
          <p:cNvPr id="3" name="TextBox 2"/>
          <p:cNvSpPr txBox="1"/>
          <p:nvPr/>
        </p:nvSpPr>
        <p:spPr>
          <a:xfrm>
            <a:off x="770962" y="5017127"/>
            <a:ext cx="10937630" cy="1200329"/>
          </a:xfrm>
          <a:prstGeom prst="rect">
            <a:avLst/>
          </a:prstGeom>
          <a:solidFill>
            <a:srgbClr val="FFC000"/>
          </a:solidFill>
        </p:spPr>
        <p:txBody>
          <a:bodyPr wrap="square" rtlCol="0">
            <a:spAutoFit/>
          </a:bodyPr>
          <a:lstStyle/>
          <a:p>
            <a:pPr algn="ctr"/>
            <a:r>
              <a:rPr lang="en-GB" sz="2400" b="1" dirty="0">
                <a:solidFill>
                  <a:schemeClr val="bg1"/>
                </a:solidFill>
                <a:latin typeface="Century Gothic" panose="020B0502020202020204" pitchFamily="34" charset="0"/>
              </a:rPr>
              <a:t>example 		to stay, staying		to speak, speaking	</a:t>
            </a:r>
          </a:p>
          <a:p>
            <a:pPr algn="ctr"/>
            <a:r>
              <a:rPr lang="en-GB" sz="2400" b="1" dirty="0">
                <a:solidFill>
                  <a:schemeClr val="bg1"/>
                </a:solidFill>
                <a:latin typeface="Century Gothic" panose="020B0502020202020204" pitchFamily="34" charset="0"/>
              </a:rPr>
              <a:t>	to ask, asking		school		to think, thinking </a:t>
            </a:r>
          </a:p>
          <a:p>
            <a:pPr algn="ctr"/>
            <a:r>
              <a:rPr lang="en-GB" sz="2400" b="1" dirty="0">
                <a:solidFill>
                  <a:schemeClr val="bg1"/>
                </a:solidFill>
                <a:latin typeface="Century Gothic" panose="020B0502020202020204" pitchFamily="34" charset="0"/>
              </a:rPr>
              <a:t>to show, showing			reason </a:t>
            </a:r>
          </a:p>
        </p:txBody>
      </p:sp>
    </p:spTree>
    <p:extLst>
      <p:ext uri="{BB962C8B-B14F-4D97-AF65-F5344CB8AC3E}">
        <p14:creationId xmlns:p14="http://schemas.microsoft.com/office/powerpoint/2010/main" val="41115806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38169" y="2235277"/>
            <a:ext cx="6000323"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show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showing</a:t>
            </a:r>
            <a:r>
              <a:rPr lang="en-GB" sz="3200" dirty="0">
                <a:solidFill>
                  <a:srgbClr val="5B9BD5">
                    <a:lumMod val="50000"/>
                  </a:srgbClr>
                </a:solidFill>
                <a:latin typeface="Century Gothic" panose="020B0502020202020204" pitchFamily="34" charset="0"/>
              </a:rPr>
              <a:t>]</a:t>
            </a:r>
          </a:p>
        </p:txBody>
      </p:sp>
      <p:sp>
        <p:nvSpPr>
          <p:cNvPr id="3" name="TextBox 2"/>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montrer</a:t>
            </a:r>
            <a:endParaRPr lang="en-GB" sz="11500" b="1" dirty="0">
              <a:solidFill>
                <a:srgbClr val="5B9BD5">
                  <a:lumMod val="50000"/>
                </a:srgbClr>
              </a:solidFill>
              <a:latin typeface="Century Gothic" panose="020B0502020202020204" pitchFamily="34" charset="0"/>
            </a:endParaRPr>
          </a:p>
        </p:txBody>
      </p:sp>
      <p:sp>
        <p:nvSpPr>
          <p:cNvPr id="5" name="TextBox 4"/>
          <p:cNvSpPr txBox="1"/>
          <p:nvPr/>
        </p:nvSpPr>
        <p:spPr>
          <a:xfrm>
            <a:off x="1629943" y="4212205"/>
            <a:ext cx="10278140" cy="830997"/>
          </a:xfrm>
          <a:prstGeom prst="rect">
            <a:avLst/>
          </a:prstGeom>
          <a:solidFill>
            <a:schemeClr val="bg1"/>
          </a:solidFill>
        </p:spPr>
        <p:txBody>
          <a:bodyPr wrap="square" rtlCol="0">
            <a:spAutoFit/>
          </a:bodyPr>
          <a:lstStyle/>
          <a:p>
            <a:pPr algn="ctr"/>
            <a:r>
              <a:rPr lang="fr" sz="4800" dirty="0">
                <a:solidFill>
                  <a:srgbClr val="5B9BD5">
                    <a:lumMod val="50000"/>
                  </a:srgbClr>
                </a:solidFill>
                <a:latin typeface="Century Gothic" panose="020B0502020202020204" pitchFamily="34" charset="0"/>
              </a:rPr>
              <a:t>Marie aime ________ la photo.</a:t>
            </a:r>
            <a:endParaRPr lang="fr-FR" sz="4800" dirty="0">
              <a:solidFill>
                <a:srgbClr val="EA5F00"/>
              </a:solidFill>
              <a:latin typeface="Century Gothic" panose="020B0502020202020204" pitchFamily="34" charset="0"/>
              <a:cs typeface="Calibri" panose="020F0502020204030204" pitchFamily="34" charset="0"/>
            </a:endParaRPr>
          </a:p>
        </p:txBody>
      </p:sp>
      <p:sp>
        <p:nvSpPr>
          <p:cNvPr id="7" name="TextBox 6"/>
          <p:cNvSpPr txBox="1"/>
          <p:nvPr/>
        </p:nvSpPr>
        <p:spPr>
          <a:xfrm>
            <a:off x="769029" y="5156056"/>
            <a:ext cx="11139054" cy="584775"/>
          </a:xfrm>
          <a:prstGeom prst="rect">
            <a:avLst/>
          </a:prstGeom>
          <a:no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Marie likes </a:t>
            </a:r>
            <a:r>
              <a:rPr lang="en-HK" sz="3200" b="1" dirty="0">
                <a:solidFill>
                  <a:srgbClr val="EA5F00"/>
                </a:solidFill>
                <a:latin typeface="Century Gothic" panose="020B0502020202020204" pitchFamily="34" charset="0"/>
                <a:cs typeface="Calibri" panose="020F0502020204030204" pitchFamily="34" charset="0"/>
              </a:rPr>
              <a:t>showing</a:t>
            </a:r>
            <a:r>
              <a:rPr lang="en-HK" sz="3200" dirty="0">
                <a:solidFill>
                  <a:srgbClr val="5B9BD5">
                    <a:lumMod val="50000"/>
                  </a:srgbClr>
                </a:solidFill>
                <a:latin typeface="Century Gothic" panose="020B0502020202020204" pitchFamily="34" charset="0"/>
              </a:rPr>
              <a:t> the photo.</a:t>
            </a:r>
            <a:r>
              <a:rPr lang="en-GB" sz="3200" dirty="0">
                <a:solidFill>
                  <a:srgbClr val="5B9BD5">
                    <a:lumMod val="50000"/>
                  </a:srgbClr>
                </a:solidFill>
                <a:latin typeface="Century Gothic" panose="020B0502020202020204" pitchFamily="34" charset="0"/>
              </a:rPr>
              <a:t>]</a:t>
            </a:r>
          </a:p>
        </p:txBody>
      </p:sp>
      <p:sp>
        <p:nvSpPr>
          <p:cNvPr id="8" name="Action Button: Help 7">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9" name="Action Button: Help 8">
            <a:hlinkClick r:id="" action="ppaction://noaction" highlightClick="1"/>
          </p:cNvPr>
          <p:cNvSpPr/>
          <p:nvPr/>
        </p:nvSpPr>
        <p:spPr>
          <a:xfrm>
            <a:off x="1357710" y="436899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a:extLst>
              <a:ext uri="{FF2B5EF4-FFF2-40B4-BE49-F238E27FC236}">
                <a16:creationId xmlns:a16="http://schemas.microsoft.com/office/drawing/2014/main" id="{3095B070-9F18-1047-AD42-62F8B79E04A2}"/>
              </a:ext>
            </a:extLst>
          </p:cNvPr>
          <p:cNvSpPr/>
          <p:nvPr/>
        </p:nvSpPr>
        <p:spPr>
          <a:xfrm>
            <a:off x="5896180" y="4212205"/>
            <a:ext cx="4124592" cy="830997"/>
          </a:xfrm>
          <a:prstGeom prst="rect">
            <a:avLst/>
          </a:prstGeom>
        </p:spPr>
        <p:txBody>
          <a:bodyPr wrap="square">
            <a:spAutoFit/>
          </a:bodyPr>
          <a:lstStyle/>
          <a:p>
            <a:r>
              <a:rPr lang="fr" sz="4800" b="1" dirty="0">
                <a:solidFill>
                  <a:srgbClr val="EA5F00"/>
                </a:solidFill>
                <a:latin typeface="Century Gothic" panose="020B0502020202020204" pitchFamily="34" charset="0"/>
                <a:cs typeface="Calibri" panose="020F0502020204030204" pitchFamily="34" charset="0"/>
              </a:rPr>
              <a:t>montrer</a:t>
            </a:r>
            <a:endParaRPr lang="en-GB" sz="5400" dirty="0">
              <a:solidFill>
                <a:prstClr val="black"/>
              </a:solidFill>
            </a:endParaRPr>
          </a:p>
        </p:txBody>
      </p:sp>
    </p:spTree>
    <p:extLst>
      <p:ext uri="{BB962C8B-B14F-4D97-AF65-F5344CB8AC3E}">
        <p14:creationId xmlns:p14="http://schemas.microsoft.com/office/powerpoint/2010/main" val="342287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animBg="1"/>
      <p:bldP spid="7" grpId="0"/>
      <p:bldP spid="8" grpId="0" animBg="1"/>
      <p:bldP spid="9" grpId="0" animBg="1"/>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parler</a:t>
            </a:r>
            <a:endParaRPr lang="en-GB" sz="11500" b="1" dirty="0">
              <a:solidFill>
                <a:srgbClr val="5B9BD5">
                  <a:lumMod val="50000"/>
                </a:srgbClr>
              </a:solidFill>
              <a:latin typeface="Century Gothic" panose="020B0502020202020204" pitchFamily="34" charset="0"/>
            </a:endParaRPr>
          </a:p>
        </p:txBody>
      </p:sp>
      <p:sp>
        <p:nvSpPr>
          <p:cNvPr id="9" name="TextBox 8"/>
          <p:cNvSpPr txBox="1"/>
          <p:nvPr/>
        </p:nvSpPr>
        <p:spPr>
          <a:xfrm>
            <a:off x="0" y="2189979"/>
            <a:ext cx="12191999"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speak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speaking</a:t>
            </a:r>
            <a:r>
              <a:rPr lang="en-GB" sz="3200" dirty="0">
                <a:solidFill>
                  <a:srgbClr val="5B9BD5">
                    <a:lumMod val="50000"/>
                  </a:srgbClr>
                </a:solidFill>
                <a:latin typeface="Century Gothic" panose="020B0502020202020204" pitchFamily="34" charset="0"/>
              </a:rPr>
              <a:t>]</a:t>
            </a:r>
          </a:p>
        </p:txBody>
      </p:sp>
      <p:sp>
        <p:nvSpPr>
          <p:cNvPr id="10" name="TextBox 9"/>
          <p:cNvSpPr txBox="1"/>
          <p:nvPr/>
        </p:nvSpPr>
        <p:spPr>
          <a:xfrm>
            <a:off x="0" y="3370141"/>
            <a:ext cx="12192001" cy="1862048"/>
          </a:xfrm>
          <a:prstGeom prst="rect">
            <a:avLst/>
          </a:prstGeom>
          <a:no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parle</a:t>
            </a:r>
            <a:endParaRPr lang="en-GB" sz="11500" b="1" dirty="0">
              <a:solidFill>
                <a:srgbClr val="5B9BD5">
                  <a:lumMod val="50000"/>
                </a:srgbClr>
              </a:solidFill>
              <a:latin typeface="Century Gothic" panose="020B0502020202020204" pitchFamily="34" charset="0"/>
            </a:endParaRPr>
          </a:p>
        </p:txBody>
      </p:sp>
      <p:sp>
        <p:nvSpPr>
          <p:cNvPr id="11" name="TextBox 10"/>
          <p:cNvSpPr txBox="1"/>
          <p:nvPr/>
        </p:nvSpPr>
        <p:spPr>
          <a:xfrm>
            <a:off x="1" y="5096205"/>
            <a:ext cx="12191999"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speaks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is speaking</a:t>
            </a:r>
            <a:r>
              <a:rPr lang="en-GB" sz="3200" dirty="0">
                <a:solidFill>
                  <a:srgbClr val="5B9BD5">
                    <a:lumMod val="50000"/>
                  </a:srgbClr>
                </a:solidFill>
                <a:latin typeface="Century Gothic" panose="020B0502020202020204" pitchFamily="34" charset="0"/>
              </a:rPr>
              <a:t>]</a:t>
            </a:r>
          </a:p>
        </p:txBody>
      </p:sp>
    </p:spTree>
    <p:extLst>
      <p:ext uri="{BB962C8B-B14F-4D97-AF65-F5344CB8AC3E}">
        <p14:creationId xmlns:p14="http://schemas.microsoft.com/office/powerpoint/2010/main" val="422981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p:bldP spid="1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parler</a:t>
            </a:r>
            <a:endParaRPr lang="en-GB" sz="11500" b="1" dirty="0">
              <a:solidFill>
                <a:srgbClr val="5B9BD5">
                  <a:lumMod val="50000"/>
                </a:srgbClr>
              </a:solidFill>
              <a:latin typeface="Century Gothic" panose="020B0502020202020204" pitchFamily="34" charset="0"/>
            </a:endParaRPr>
          </a:p>
        </p:txBody>
      </p:sp>
      <p:sp>
        <p:nvSpPr>
          <p:cNvPr id="12" name="TextBox 11"/>
          <p:cNvSpPr txBox="1"/>
          <p:nvPr/>
        </p:nvSpPr>
        <p:spPr>
          <a:xfrm>
            <a:off x="2391509" y="2177384"/>
            <a:ext cx="7836226"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speak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speaking</a:t>
            </a:r>
            <a:r>
              <a:rPr lang="en-GB" sz="3200" dirty="0">
                <a:solidFill>
                  <a:srgbClr val="5B9BD5">
                    <a:lumMod val="50000"/>
                  </a:srgbClr>
                </a:solidFill>
                <a:latin typeface="Century Gothic" panose="020B0502020202020204" pitchFamily="34" charset="0"/>
              </a:rPr>
              <a:t>]</a:t>
            </a:r>
          </a:p>
        </p:txBody>
      </p:sp>
      <p:sp>
        <p:nvSpPr>
          <p:cNvPr id="13" name="TextBox 12"/>
          <p:cNvSpPr txBox="1"/>
          <p:nvPr/>
        </p:nvSpPr>
        <p:spPr>
          <a:xfrm>
            <a:off x="0" y="3296989"/>
            <a:ext cx="12192000" cy="1862048"/>
          </a:xfrm>
          <a:prstGeom prst="rect">
            <a:avLst/>
          </a:prstGeom>
          <a:no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parle</a:t>
            </a:r>
            <a:endParaRPr lang="en-GB" sz="11500" b="1" dirty="0">
              <a:solidFill>
                <a:srgbClr val="5B9BD5">
                  <a:lumMod val="50000"/>
                </a:srgbClr>
              </a:solidFill>
              <a:latin typeface="Century Gothic" panose="020B0502020202020204" pitchFamily="34" charset="0"/>
            </a:endParaRPr>
          </a:p>
        </p:txBody>
      </p:sp>
      <p:sp>
        <p:nvSpPr>
          <p:cNvPr id="14" name="TextBox 13"/>
          <p:cNvSpPr txBox="1"/>
          <p:nvPr/>
        </p:nvSpPr>
        <p:spPr>
          <a:xfrm>
            <a:off x="2391509" y="4992735"/>
            <a:ext cx="7836226"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speaks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is speaking</a:t>
            </a:r>
            <a:r>
              <a:rPr lang="en-GB" sz="3200" dirty="0">
                <a:solidFill>
                  <a:srgbClr val="5B9BD5">
                    <a:lumMod val="50000"/>
                  </a:srgbClr>
                </a:solidFill>
                <a:latin typeface="Century Gothic" panose="020B0502020202020204" pitchFamily="34" charset="0"/>
              </a:rPr>
              <a:t>]</a:t>
            </a:r>
          </a:p>
        </p:txBody>
      </p:sp>
      <p:sp>
        <p:nvSpPr>
          <p:cNvPr id="15" name="Action Button: Help 14">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Action Button: Help 15">
            <a:hlinkClick r:id="" action="ppaction://noaction" highlightClick="1"/>
          </p:cNvPr>
          <p:cNvSpPr/>
          <p:nvPr/>
        </p:nvSpPr>
        <p:spPr>
          <a:xfrm>
            <a:off x="2495652" y="5025105"/>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238086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3" grpId="0"/>
      <p:bldP spid="14" grpId="0" animBg="1"/>
      <p:bldP spid="15" grpId="0" animBg="1"/>
      <p:bldP spid="1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486077"/>
            <a:ext cx="12191999"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parle</a:t>
            </a:r>
            <a:endParaRPr lang="en-GB" sz="11500" b="1" dirty="0">
              <a:solidFill>
                <a:srgbClr val="5B9BD5">
                  <a:lumMod val="50000"/>
                </a:srgbClr>
              </a:solidFill>
              <a:latin typeface="Century Gothic" panose="020B0502020202020204" pitchFamily="34" charset="0"/>
            </a:endParaRPr>
          </a:p>
        </p:txBody>
      </p:sp>
      <p:sp>
        <p:nvSpPr>
          <p:cNvPr id="4" name="TextBox 3"/>
          <p:cNvSpPr txBox="1"/>
          <p:nvPr/>
        </p:nvSpPr>
        <p:spPr>
          <a:xfrm>
            <a:off x="0" y="2177384"/>
            <a:ext cx="1219200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speaks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is speaking</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67734" y="4039432"/>
            <a:ext cx="12192000" cy="1015663"/>
          </a:xfrm>
          <a:prstGeom prst="rect">
            <a:avLst/>
          </a:prstGeom>
          <a:solidFill>
            <a:schemeClr val="bg1"/>
          </a:solidFill>
        </p:spPr>
        <p:txBody>
          <a:bodyPr wrap="square" rtlCol="0">
            <a:spAutoFit/>
          </a:bodyPr>
          <a:lstStyle/>
          <a:p>
            <a:pPr algn="ctr"/>
            <a:r>
              <a:rPr lang="en-HK" sz="6000" dirty="0">
                <a:solidFill>
                  <a:srgbClr val="5B9BD5">
                    <a:lumMod val="50000"/>
                  </a:srgbClr>
                </a:solidFill>
                <a:latin typeface="Century Gothic" panose="020B0502020202020204" pitchFamily="34" charset="0"/>
              </a:rPr>
              <a:t>Elle </a:t>
            </a:r>
            <a:r>
              <a:rPr lang="en-HK" sz="6000" b="1" dirty="0" err="1">
                <a:solidFill>
                  <a:srgbClr val="EA5F00"/>
                </a:solidFill>
                <a:latin typeface="Century Gothic" panose="020B0502020202020204" pitchFamily="34" charset="0"/>
                <a:cs typeface="Calibri" panose="020F0502020204030204" pitchFamily="34" charset="0"/>
              </a:rPr>
              <a:t>parle</a:t>
            </a:r>
            <a:r>
              <a:rPr lang="en-HK" sz="6000" dirty="0">
                <a:solidFill>
                  <a:srgbClr val="5B9BD5">
                    <a:lumMod val="50000"/>
                  </a:srgbClr>
                </a:solidFill>
                <a:latin typeface="Century Gothic" panose="020B0502020202020204" pitchFamily="34" charset="0"/>
              </a:rPr>
              <a:t> </a:t>
            </a:r>
            <a:r>
              <a:rPr lang="en-HK" sz="6000" dirty="0" err="1">
                <a:solidFill>
                  <a:srgbClr val="5B9BD5">
                    <a:lumMod val="50000"/>
                  </a:srgbClr>
                </a:solidFill>
                <a:latin typeface="Century Gothic" panose="020B0502020202020204" pitchFamily="34" charset="0"/>
              </a:rPr>
              <a:t>français</a:t>
            </a:r>
            <a:r>
              <a:rPr lang="en-HK" sz="6000" dirty="0">
                <a:solidFill>
                  <a:srgbClr val="5B9BD5">
                    <a:lumMod val="50000"/>
                  </a:srgbClr>
                </a:solidFill>
                <a:latin typeface="Century Gothic" panose="020B0502020202020204" pitchFamily="34" charset="0"/>
              </a:rPr>
              <a:t>.</a:t>
            </a:r>
            <a:endParaRPr lang="fr-FR" sz="6000" dirty="0">
              <a:solidFill>
                <a:srgbClr val="EA5F00"/>
              </a:solidFill>
              <a:latin typeface="Century Gothic" panose="020B0502020202020204" pitchFamily="34" charset="0"/>
              <a:cs typeface="Calibri" panose="020F0502020204030204" pitchFamily="34" charset="0"/>
            </a:endParaRPr>
          </a:p>
        </p:txBody>
      </p:sp>
      <p:sp>
        <p:nvSpPr>
          <p:cNvPr id="7" name="TextBox 6"/>
          <p:cNvSpPr txBox="1"/>
          <p:nvPr/>
        </p:nvSpPr>
        <p:spPr>
          <a:xfrm>
            <a:off x="67734" y="5039817"/>
            <a:ext cx="1219200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She </a:t>
            </a:r>
            <a:r>
              <a:rPr lang="en-HK" sz="3200" b="1" dirty="0">
                <a:solidFill>
                  <a:srgbClr val="EA5F00"/>
                </a:solidFill>
                <a:latin typeface="Century Gothic" panose="020B0502020202020204" pitchFamily="34" charset="0"/>
                <a:cs typeface="Calibri" panose="020F0502020204030204" pitchFamily="34" charset="0"/>
              </a:rPr>
              <a:t>speaks</a:t>
            </a:r>
            <a:r>
              <a:rPr lang="en-HK" sz="3200" dirty="0">
                <a:solidFill>
                  <a:srgbClr val="5B9BD5">
                    <a:lumMod val="50000"/>
                  </a:srgbClr>
                </a:solidFill>
                <a:latin typeface="Century Gothic" panose="020B0502020202020204" pitchFamily="34" charset="0"/>
              </a:rPr>
              <a:t> </a:t>
            </a:r>
            <a:r>
              <a:rPr lang="en-HK" sz="3200" dirty="0" smtClean="0">
                <a:solidFill>
                  <a:srgbClr val="5B9BD5">
                    <a:lumMod val="50000"/>
                  </a:srgbClr>
                </a:solidFill>
                <a:latin typeface="Century Gothic" panose="020B0502020202020204" pitchFamily="34" charset="0"/>
              </a:rPr>
              <a:t>| </a:t>
            </a:r>
            <a:r>
              <a:rPr lang="en-HK" sz="3200" b="1" dirty="0">
                <a:solidFill>
                  <a:srgbClr val="EA5F00"/>
                </a:solidFill>
                <a:latin typeface="Century Gothic" panose="020B0502020202020204" pitchFamily="34" charset="0"/>
                <a:cs typeface="Calibri" panose="020F0502020204030204" pitchFamily="34" charset="0"/>
              </a:rPr>
              <a:t>is speaking </a:t>
            </a:r>
            <a:r>
              <a:rPr lang="en-HK" sz="3200" dirty="0">
                <a:solidFill>
                  <a:srgbClr val="5B9BD5">
                    <a:lumMod val="50000"/>
                  </a:srgbClr>
                </a:solidFill>
                <a:latin typeface="Century Gothic" panose="020B0502020202020204" pitchFamily="34" charset="0"/>
              </a:rPr>
              <a:t>French.</a:t>
            </a:r>
            <a:r>
              <a:rPr lang="en-GB" sz="3200" dirty="0">
                <a:solidFill>
                  <a:srgbClr val="5B9BD5">
                    <a:lumMod val="50000"/>
                  </a:srgbClr>
                </a:solidFill>
                <a:latin typeface="Century Gothic" panose="020B0502020202020204" pitchFamily="34" charset="0"/>
              </a:rPr>
              <a:t>]</a:t>
            </a:r>
          </a:p>
        </p:txBody>
      </p:sp>
    </p:spTree>
    <p:extLst>
      <p:ext uri="{BB962C8B-B14F-4D97-AF65-F5344CB8AC3E}">
        <p14:creationId xmlns:p14="http://schemas.microsoft.com/office/powerpoint/2010/main" val="313877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486077"/>
            <a:ext cx="12191998"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parler</a:t>
            </a:r>
            <a:endParaRPr lang="en-GB" sz="11500" b="1" dirty="0">
              <a:solidFill>
                <a:srgbClr val="5B9BD5">
                  <a:lumMod val="50000"/>
                </a:srgbClr>
              </a:solidFill>
              <a:latin typeface="Century Gothic" panose="020B0502020202020204" pitchFamily="34" charset="0"/>
            </a:endParaRPr>
          </a:p>
        </p:txBody>
      </p:sp>
      <p:sp>
        <p:nvSpPr>
          <p:cNvPr id="4" name="TextBox 3"/>
          <p:cNvSpPr txBox="1"/>
          <p:nvPr/>
        </p:nvSpPr>
        <p:spPr>
          <a:xfrm>
            <a:off x="0" y="2295412"/>
            <a:ext cx="12191999"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speak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speaking</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0" y="4037385"/>
            <a:ext cx="12192000" cy="923330"/>
          </a:xfrm>
          <a:prstGeom prst="rect">
            <a:avLst/>
          </a:prstGeom>
          <a:solidFill>
            <a:schemeClr val="bg1"/>
          </a:solidFill>
        </p:spPr>
        <p:txBody>
          <a:bodyPr wrap="square" rtlCol="0">
            <a:spAutoFit/>
          </a:bodyPr>
          <a:lstStyle/>
          <a:p>
            <a:pPr algn="ctr"/>
            <a:r>
              <a:rPr lang="en-HK" sz="5400" dirty="0">
                <a:solidFill>
                  <a:srgbClr val="5B9BD5">
                    <a:lumMod val="50000"/>
                  </a:srgbClr>
                </a:solidFill>
                <a:latin typeface="Century Gothic" panose="020B0502020202020204" pitchFamily="34" charset="0"/>
              </a:rPr>
              <a:t>Elle </a:t>
            </a:r>
            <a:r>
              <a:rPr lang="en-HK" sz="5400" dirty="0" err="1">
                <a:solidFill>
                  <a:srgbClr val="5B9BD5">
                    <a:lumMod val="50000"/>
                  </a:srgbClr>
                </a:solidFill>
                <a:latin typeface="Century Gothic" panose="020B0502020202020204" pitchFamily="34" charset="0"/>
              </a:rPr>
              <a:t>aime</a:t>
            </a:r>
            <a:r>
              <a:rPr lang="en-HK" sz="5400" dirty="0">
                <a:solidFill>
                  <a:srgbClr val="5B9BD5">
                    <a:lumMod val="50000"/>
                  </a:srgbClr>
                </a:solidFill>
                <a:latin typeface="Century Gothic" panose="020B0502020202020204" pitchFamily="34" charset="0"/>
              </a:rPr>
              <a:t> </a:t>
            </a:r>
            <a:r>
              <a:rPr lang="en-HK" sz="5400" b="1" dirty="0" err="1">
                <a:solidFill>
                  <a:srgbClr val="EA5F00"/>
                </a:solidFill>
                <a:latin typeface="Century Gothic" panose="020B0502020202020204" pitchFamily="34" charset="0"/>
                <a:cs typeface="Calibri" panose="020F0502020204030204" pitchFamily="34" charset="0"/>
              </a:rPr>
              <a:t>parler</a:t>
            </a:r>
            <a:r>
              <a:rPr lang="en-HK" sz="5400" dirty="0">
                <a:solidFill>
                  <a:srgbClr val="5B9BD5">
                    <a:lumMod val="50000"/>
                  </a:srgbClr>
                </a:solidFill>
                <a:latin typeface="Century Gothic" panose="020B0502020202020204" pitchFamily="34" charset="0"/>
              </a:rPr>
              <a:t> </a:t>
            </a:r>
            <a:r>
              <a:rPr lang="en-HK" sz="5400" dirty="0" err="1">
                <a:solidFill>
                  <a:srgbClr val="5B9BD5">
                    <a:lumMod val="50000"/>
                  </a:srgbClr>
                </a:solidFill>
                <a:latin typeface="Century Gothic" panose="020B0502020202020204" pitchFamily="34" charset="0"/>
              </a:rPr>
              <a:t>français</a:t>
            </a:r>
            <a:r>
              <a:rPr lang="en-HK" sz="5400" dirty="0">
                <a:solidFill>
                  <a:srgbClr val="5B9BD5">
                    <a:lumMod val="50000"/>
                  </a:srgbClr>
                </a:solidFill>
                <a:latin typeface="Century Gothic" panose="020B0502020202020204" pitchFamily="34" charset="0"/>
              </a:rPr>
              <a:t>.</a:t>
            </a:r>
            <a:r>
              <a:rPr lang="fr" sz="5400" dirty="0">
                <a:solidFill>
                  <a:srgbClr val="5B9BD5">
                    <a:lumMod val="50000"/>
                  </a:srgbClr>
                </a:solidFill>
                <a:latin typeface="Century Gothic" panose="020B0502020202020204" pitchFamily="34" charset="0"/>
              </a:rPr>
              <a:t> </a:t>
            </a:r>
            <a:endParaRPr lang="fr-FR" sz="5400" dirty="0">
              <a:solidFill>
                <a:srgbClr val="EA5F00"/>
              </a:solidFill>
              <a:latin typeface="Century Gothic" panose="020B0502020202020204" pitchFamily="34" charset="0"/>
              <a:cs typeface="Calibri" panose="020F0502020204030204" pitchFamily="34" charset="0"/>
            </a:endParaRPr>
          </a:p>
        </p:txBody>
      </p:sp>
      <p:sp>
        <p:nvSpPr>
          <p:cNvPr id="7" name="TextBox 6"/>
          <p:cNvSpPr txBox="1"/>
          <p:nvPr/>
        </p:nvSpPr>
        <p:spPr>
          <a:xfrm>
            <a:off x="0" y="5053048"/>
            <a:ext cx="1219200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She likes </a:t>
            </a:r>
            <a:r>
              <a:rPr lang="en-HK" sz="3200" b="1" dirty="0">
                <a:solidFill>
                  <a:srgbClr val="EA5F00"/>
                </a:solidFill>
                <a:latin typeface="Century Gothic" panose="020B0502020202020204" pitchFamily="34" charset="0"/>
                <a:cs typeface="Calibri" panose="020F0502020204030204" pitchFamily="34" charset="0"/>
              </a:rPr>
              <a:t>speaking</a:t>
            </a:r>
            <a:r>
              <a:rPr lang="en-HK" sz="3200" dirty="0">
                <a:solidFill>
                  <a:srgbClr val="5B9BD5">
                    <a:lumMod val="50000"/>
                  </a:srgbClr>
                </a:solidFill>
                <a:latin typeface="Century Gothic" panose="020B0502020202020204" pitchFamily="34" charset="0"/>
              </a:rPr>
              <a:t> French.</a:t>
            </a:r>
            <a:r>
              <a:rPr lang="en-GB" sz="3200" dirty="0">
                <a:solidFill>
                  <a:srgbClr val="5B9BD5">
                    <a:lumMod val="50000"/>
                  </a:srgbClr>
                </a:solidFill>
                <a:latin typeface="Century Gothic" panose="020B0502020202020204" pitchFamily="34" charset="0"/>
              </a:rPr>
              <a:t>]</a:t>
            </a:r>
          </a:p>
        </p:txBody>
      </p:sp>
    </p:spTree>
    <p:extLst>
      <p:ext uri="{BB962C8B-B14F-4D97-AF65-F5344CB8AC3E}">
        <p14:creationId xmlns:p14="http://schemas.microsoft.com/office/powerpoint/2010/main" val="3444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197940" y="5120964"/>
            <a:ext cx="8758502"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She </a:t>
            </a:r>
            <a:r>
              <a:rPr lang="en-HK" sz="3200" b="1" dirty="0">
                <a:solidFill>
                  <a:srgbClr val="EA5F00"/>
                </a:solidFill>
                <a:latin typeface="Century Gothic" panose="020B0502020202020204" pitchFamily="34" charset="0"/>
                <a:cs typeface="Calibri" panose="020F0502020204030204" pitchFamily="34" charset="0"/>
              </a:rPr>
              <a:t>speaks</a:t>
            </a:r>
            <a:r>
              <a:rPr lang="en-HK" sz="3200" dirty="0">
                <a:solidFill>
                  <a:srgbClr val="5B9BD5">
                    <a:lumMod val="50000"/>
                  </a:srgbClr>
                </a:solidFill>
                <a:latin typeface="Century Gothic" panose="020B0502020202020204" pitchFamily="34" charset="0"/>
              </a:rPr>
              <a:t> </a:t>
            </a:r>
            <a:r>
              <a:rPr lang="en-HK" sz="3200" dirty="0" smtClean="0">
                <a:solidFill>
                  <a:srgbClr val="5B9BD5">
                    <a:lumMod val="50000"/>
                  </a:srgbClr>
                </a:solidFill>
                <a:latin typeface="Century Gothic" panose="020B0502020202020204" pitchFamily="34" charset="0"/>
              </a:rPr>
              <a:t>| </a:t>
            </a:r>
            <a:r>
              <a:rPr lang="en-HK" sz="3200" b="1" dirty="0">
                <a:solidFill>
                  <a:srgbClr val="EA5F00"/>
                </a:solidFill>
                <a:latin typeface="Century Gothic" panose="020B0502020202020204" pitchFamily="34" charset="0"/>
                <a:cs typeface="Calibri" panose="020F0502020204030204" pitchFamily="34" charset="0"/>
              </a:rPr>
              <a:t>is speaking </a:t>
            </a:r>
            <a:r>
              <a:rPr lang="en-HK" sz="3200" dirty="0">
                <a:solidFill>
                  <a:srgbClr val="5B9BD5">
                    <a:lumMod val="50000"/>
                  </a:srgbClr>
                </a:solidFill>
                <a:latin typeface="Century Gothic" panose="020B0502020202020204" pitchFamily="34" charset="0"/>
              </a:rPr>
              <a:t>French.</a:t>
            </a:r>
            <a:r>
              <a:rPr lang="en-GB" sz="3200" dirty="0">
                <a:solidFill>
                  <a:srgbClr val="5B9BD5">
                    <a:lumMod val="50000"/>
                  </a:srgbClr>
                </a:solidFill>
                <a:latin typeface="Century Gothic" panose="020B0502020202020204" pitchFamily="34" charset="0"/>
              </a:rPr>
              <a:t>]</a:t>
            </a:r>
          </a:p>
        </p:txBody>
      </p:sp>
      <p:sp>
        <p:nvSpPr>
          <p:cNvPr id="3" name="TextBox 2"/>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parle</a:t>
            </a:r>
            <a:endParaRPr lang="en-GB" sz="11500" b="1" dirty="0">
              <a:solidFill>
                <a:srgbClr val="5B9BD5">
                  <a:lumMod val="50000"/>
                </a:srgbClr>
              </a:solidFill>
              <a:latin typeface="Century Gothic" panose="020B0502020202020204" pitchFamily="34" charset="0"/>
            </a:endParaRPr>
          </a:p>
        </p:txBody>
      </p:sp>
      <p:sp>
        <p:nvSpPr>
          <p:cNvPr id="4" name="TextBox 3"/>
          <p:cNvSpPr txBox="1"/>
          <p:nvPr/>
        </p:nvSpPr>
        <p:spPr>
          <a:xfrm>
            <a:off x="2495653" y="2177384"/>
            <a:ext cx="7200695"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speaks </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is speaking</a:t>
            </a:r>
            <a:r>
              <a:rPr lang="en-GB" sz="3200" dirty="0">
                <a:solidFill>
                  <a:srgbClr val="5B9BD5">
                    <a:lumMod val="50000"/>
                  </a:srgbClr>
                </a:solidFill>
                <a:latin typeface="Century Gothic" panose="020B0502020202020204" pitchFamily="34" charset="0"/>
              </a:rPr>
              <a:t>]</a:t>
            </a:r>
          </a:p>
        </p:txBody>
      </p:sp>
      <p:sp>
        <p:nvSpPr>
          <p:cNvPr id="5" name="Action Button: Help 4">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Action Button: Help 6">
            <a:hlinkClick r:id="" action="ppaction://noaction" highlightClick="1"/>
          </p:cNvPr>
          <p:cNvSpPr/>
          <p:nvPr/>
        </p:nvSpPr>
        <p:spPr>
          <a:xfrm>
            <a:off x="2197940" y="5174340"/>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TextBox 7"/>
          <p:cNvSpPr txBox="1"/>
          <p:nvPr/>
        </p:nvSpPr>
        <p:spPr>
          <a:xfrm>
            <a:off x="1042819" y="4075042"/>
            <a:ext cx="10660083" cy="1015663"/>
          </a:xfrm>
          <a:prstGeom prst="rect">
            <a:avLst/>
          </a:prstGeom>
          <a:solidFill>
            <a:schemeClr val="bg1"/>
          </a:solidFill>
        </p:spPr>
        <p:txBody>
          <a:bodyPr wrap="square" rtlCol="0">
            <a:spAutoFit/>
          </a:bodyPr>
          <a:lstStyle/>
          <a:p>
            <a:pPr algn="ctr"/>
            <a:r>
              <a:rPr lang="en-HK" sz="6000" dirty="0">
                <a:solidFill>
                  <a:srgbClr val="5B9BD5">
                    <a:lumMod val="50000"/>
                  </a:srgbClr>
                </a:solidFill>
                <a:latin typeface="Century Gothic" panose="020B0502020202020204" pitchFamily="34" charset="0"/>
              </a:rPr>
              <a:t>Elle _____ </a:t>
            </a:r>
            <a:r>
              <a:rPr lang="en-HK" sz="6000" dirty="0" err="1">
                <a:solidFill>
                  <a:srgbClr val="5B9BD5">
                    <a:lumMod val="50000"/>
                  </a:srgbClr>
                </a:solidFill>
                <a:latin typeface="Century Gothic" panose="020B0502020202020204" pitchFamily="34" charset="0"/>
              </a:rPr>
              <a:t>français</a:t>
            </a:r>
            <a:r>
              <a:rPr lang="en-HK" sz="6000" dirty="0">
                <a:solidFill>
                  <a:srgbClr val="5B9BD5">
                    <a:lumMod val="50000"/>
                  </a:srgbClr>
                </a:solidFill>
                <a:latin typeface="Century Gothic" panose="020B0502020202020204" pitchFamily="34" charset="0"/>
              </a:rPr>
              <a:t>.</a:t>
            </a:r>
            <a:endParaRPr lang="fr-FR" sz="6000" dirty="0">
              <a:solidFill>
                <a:srgbClr val="EA5F00"/>
              </a:solidFill>
              <a:latin typeface="Century Gothic" panose="020B0502020202020204" pitchFamily="34" charset="0"/>
              <a:cs typeface="Calibri" panose="020F0502020204030204" pitchFamily="34" charset="0"/>
            </a:endParaRPr>
          </a:p>
        </p:txBody>
      </p:sp>
      <p:sp>
        <p:nvSpPr>
          <p:cNvPr id="10" name="Rectangle 9"/>
          <p:cNvSpPr/>
          <p:nvPr/>
        </p:nvSpPr>
        <p:spPr>
          <a:xfrm>
            <a:off x="4248561" y="4044783"/>
            <a:ext cx="2124299" cy="1015663"/>
          </a:xfrm>
          <a:prstGeom prst="rect">
            <a:avLst/>
          </a:prstGeom>
        </p:spPr>
        <p:txBody>
          <a:bodyPr wrap="none">
            <a:spAutoFit/>
          </a:bodyPr>
          <a:lstStyle/>
          <a:p>
            <a:r>
              <a:rPr lang="en-HK" sz="6000" b="1" dirty="0" err="1">
                <a:solidFill>
                  <a:srgbClr val="EA5F00"/>
                </a:solidFill>
                <a:latin typeface="Century Gothic" panose="020B0502020202020204" pitchFamily="34" charset="0"/>
                <a:cs typeface="Calibri" panose="020F0502020204030204" pitchFamily="34" charset="0"/>
              </a:rPr>
              <a:t>parle</a:t>
            </a:r>
            <a:endParaRPr lang="en-GB" sz="6000" dirty="0">
              <a:solidFill>
                <a:prstClr val="black"/>
              </a:solidFill>
            </a:endParaRPr>
          </a:p>
        </p:txBody>
      </p:sp>
    </p:spTree>
    <p:extLst>
      <p:ext uri="{BB962C8B-B14F-4D97-AF65-F5344CB8AC3E}">
        <p14:creationId xmlns:p14="http://schemas.microsoft.com/office/powerpoint/2010/main" val="217378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animBg="1"/>
      <p:bldP spid="4" grpId="0" animBg="1"/>
      <p:bldP spid="5" grpId="0" animBg="1"/>
      <p:bldP spid="7" grpId="0" animBg="1"/>
      <p:bldP spid="8" grpId="0" animBg="1"/>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38169" y="2235277"/>
            <a:ext cx="6000323"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speak / speaking</a:t>
            </a:r>
            <a:r>
              <a:rPr lang="en-GB" sz="3200" dirty="0">
                <a:solidFill>
                  <a:srgbClr val="5B9BD5">
                    <a:lumMod val="50000"/>
                  </a:srgbClr>
                </a:solidFill>
                <a:latin typeface="Century Gothic" panose="020B0502020202020204" pitchFamily="34" charset="0"/>
              </a:rPr>
              <a:t>]</a:t>
            </a:r>
          </a:p>
        </p:txBody>
      </p:sp>
      <p:sp>
        <p:nvSpPr>
          <p:cNvPr id="6" name="TextBox 5"/>
          <p:cNvSpPr txBox="1"/>
          <p:nvPr/>
        </p:nvSpPr>
        <p:spPr>
          <a:xfrm>
            <a:off x="7034543" y="6494075"/>
            <a:ext cx="3193192" cy="276999"/>
          </a:xfrm>
          <a:prstGeom prst="rect">
            <a:avLst/>
          </a:prstGeom>
          <a:noFill/>
        </p:spPr>
        <p:txBody>
          <a:bodyPr wrap="square" rtlCol="0">
            <a:spAutoFit/>
          </a:bodyPr>
          <a:lstStyle/>
          <a:p>
            <a:r>
              <a:rPr lang="en-GB" sz="1200" dirty="0">
                <a:solidFill>
                  <a:prstClr val="white"/>
                </a:solidFill>
                <a:latin typeface="Century Gothic" panose="020B0502020202020204" pitchFamily="34" charset="0"/>
              </a:rPr>
              <a:t>Stephen Owen / Emma Marsden</a:t>
            </a:r>
          </a:p>
        </p:txBody>
      </p:sp>
      <p:sp>
        <p:nvSpPr>
          <p:cNvPr id="3" name="TextBox 2"/>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parler</a:t>
            </a:r>
            <a:endParaRPr lang="en-GB" sz="11500" b="1" dirty="0">
              <a:solidFill>
                <a:srgbClr val="5B9BD5">
                  <a:lumMod val="50000"/>
                </a:srgbClr>
              </a:solidFill>
              <a:latin typeface="Century Gothic" panose="020B0502020202020204" pitchFamily="34" charset="0"/>
            </a:endParaRPr>
          </a:p>
        </p:txBody>
      </p:sp>
      <p:sp>
        <p:nvSpPr>
          <p:cNvPr id="5" name="TextBox 4"/>
          <p:cNvSpPr txBox="1"/>
          <p:nvPr/>
        </p:nvSpPr>
        <p:spPr>
          <a:xfrm>
            <a:off x="2122694" y="4146542"/>
            <a:ext cx="9261231" cy="923330"/>
          </a:xfrm>
          <a:prstGeom prst="rect">
            <a:avLst/>
          </a:prstGeom>
          <a:solidFill>
            <a:schemeClr val="bg1"/>
          </a:solidFill>
        </p:spPr>
        <p:txBody>
          <a:bodyPr wrap="square" rtlCol="0">
            <a:spAutoFit/>
          </a:bodyPr>
          <a:lstStyle/>
          <a:p>
            <a:pPr algn="ctr"/>
            <a:r>
              <a:rPr lang="en-HK" sz="5400" dirty="0">
                <a:solidFill>
                  <a:srgbClr val="5B9BD5">
                    <a:lumMod val="50000"/>
                  </a:srgbClr>
                </a:solidFill>
                <a:latin typeface="Century Gothic" panose="020B0502020202020204" pitchFamily="34" charset="0"/>
              </a:rPr>
              <a:t>Elle </a:t>
            </a:r>
            <a:r>
              <a:rPr lang="en-HK" sz="5400" dirty="0" err="1">
                <a:solidFill>
                  <a:srgbClr val="5B9BD5">
                    <a:lumMod val="50000"/>
                  </a:srgbClr>
                </a:solidFill>
                <a:latin typeface="Century Gothic" panose="020B0502020202020204" pitchFamily="34" charset="0"/>
              </a:rPr>
              <a:t>aime</a:t>
            </a:r>
            <a:r>
              <a:rPr lang="en-HK" sz="5400" dirty="0">
                <a:solidFill>
                  <a:srgbClr val="5B9BD5">
                    <a:lumMod val="50000"/>
                  </a:srgbClr>
                </a:solidFill>
                <a:latin typeface="Century Gothic" panose="020B0502020202020204" pitchFamily="34" charset="0"/>
              </a:rPr>
              <a:t> ______ </a:t>
            </a:r>
            <a:r>
              <a:rPr lang="en-HK" sz="5400" dirty="0" err="1">
                <a:solidFill>
                  <a:srgbClr val="5B9BD5">
                    <a:lumMod val="50000"/>
                  </a:srgbClr>
                </a:solidFill>
                <a:latin typeface="Century Gothic" panose="020B0502020202020204" pitchFamily="34" charset="0"/>
              </a:rPr>
              <a:t>français</a:t>
            </a:r>
            <a:r>
              <a:rPr lang="en-HK" sz="5400" dirty="0">
                <a:solidFill>
                  <a:srgbClr val="5B9BD5">
                    <a:lumMod val="50000"/>
                  </a:srgbClr>
                </a:solidFill>
                <a:latin typeface="Century Gothic" panose="020B0502020202020204" pitchFamily="34" charset="0"/>
              </a:rPr>
              <a:t>.</a:t>
            </a:r>
            <a:r>
              <a:rPr lang="fr" sz="5400" dirty="0">
                <a:solidFill>
                  <a:srgbClr val="5B9BD5">
                    <a:lumMod val="50000"/>
                  </a:srgbClr>
                </a:solidFill>
                <a:latin typeface="Century Gothic" panose="020B0502020202020204" pitchFamily="34" charset="0"/>
              </a:rPr>
              <a:t> </a:t>
            </a:r>
            <a:endParaRPr lang="fr-FR" sz="5400" dirty="0">
              <a:solidFill>
                <a:srgbClr val="EA5F00"/>
              </a:solidFill>
              <a:latin typeface="Century Gothic" panose="020B0502020202020204" pitchFamily="34" charset="0"/>
              <a:cs typeface="Calibri" panose="020F0502020204030204" pitchFamily="34" charset="0"/>
            </a:endParaRPr>
          </a:p>
        </p:txBody>
      </p:sp>
      <p:sp>
        <p:nvSpPr>
          <p:cNvPr id="7" name="TextBox 6"/>
          <p:cNvSpPr txBox="1"/>
          <p:nvPr/>
        </p:nvSpPr>
        <p:spPr>
          <a:xfrm>
            <a:off x="901780" y="5079931"/>
            <a:ext cx="11139054" cy="584775"/>
          </a:xfrm>
          <a:prstGeom prst="rect">
            <a:avLst/>
          </a:prstGeom>
          <a:no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She likes </a:t>
            </a:r>
            <a:r>
              <a:rPr lang="en-HK" sz="3200" b="1" dirty="0">
                <a:solidFill>
                  <a:srgbClr val="EA5F00"/>
                </a:solidFill>
                <a:latin typeface="Century Gothic" panose="020B0502020202020204" pitchFamily="34" charset="0"/>
                <a:cs typeface="Calibri" panose="020F0502020204030204" pitchFamily="34" charset="0"/>
              </a:rPr>
              <a:t>speaking</a:t>
            </a:r>
            <a:r>
              <a:rPr lang="en-HK" sz="3200" dirty="0">
                <a:solidFill>
                  <a:srgbClr val="5B9BD5">
                    <a:lumMod val="50000"/>
                  </a:srgbClr>
                </a:solidFill>
                <a:latin typeface="Century Gothic" panose="020B0502020202020204" pitchFamily="34" charset="0"/>
              </a:rPr>
              <a:t> French.</a:t>
            </a:r>
            <a:r>
              <a:rPr lang="en-GB" sz="3200" dirty="0">
                <a:solidFill>
                  <a:srgbClr val="5B9BD5">
                    <a:lumMod val="50000"/>
                  </a:srgbClr>
                </a:solidFill>
                <a:latin typeface="Century Gothic" panose="020B0502020202020204" pitchFamily="34" charset="0"/>
              </a:rPr>
              <a:t>]</a:t>
            </a:r>
          </a:p>
        </p:txBody>
      </p:sp>
      <p:sp>
        <p:nvSpPr>
          <p:cNvPr id="8" name="Action Button: Help 7">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9" name="Action Button: Help 8">
            <a:hlinkClick r:id="" action="ppaction://noaction" highlightClick="1"/>
          </p:cNvPr>
          <p:cNvSpPr/>
          <p:nvPr/>
        </p:nvSpPr>
        <p:spPr>
          <a:xfrm>
            <a:off x="2495651" y="507993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a:extLst>
              <a:ext uri="{FF2B5EF4-FFF2-40B4-BE49-F238E27FC236}">
                <a16:creationId xmlns:a16="http://schemas.microsoft.com/office/drawing/2014/main" id="{3095B070-9F18-1047-AD42-62F8B79E04A2}"/>
              </a:ext>
            </a:extLst>
          </p:cNvPr>
          <p:cNvSpPr/>
          <p:nvPr/>
        </p:nvSpPr>
        <p:spPr>
          <a:xfrm>
            <a:off x="5769558" y="4146542"/>
            <a:ext cx="4124592" cy="923330"/>
          </a:xfrm>
          <a:prstGeom prst="rect">
            <a:avLst/>
          </a:prstGeom>
        </p:spPr>
        <p:txBody>
          <a:bodyPr wrap="square">
            <a:spAutoFit/>
          </a:bodyPr>
          <a:lstStyle/>
          <a:p>
            <a:r>
              <a:rPr lang="en-HK" sz="5400" b="1" dirty="0" err="1">
                <a:solidFill>
                  <a:srgbClr val="EA5F00"/>
                </a:solidFill>
                <a:latin typeface="Century Gothic" panose="020B0502020202020204" pitchFamily="34" charset="0"/>
                <a:cs typeface="Calibri" panose="020F0502020204030204" pitchFamily="34" charset="0"/>
              </a:rPr>
              <a:t>parler</a:t>
            </a:r>
            <a:endParaRPr lang="en-GB" sz="6000" dirty="0">
              <a:solidFill>
                <a:prstClr val="black"/>
              </a:solidFill>
            </a:endParaRPr>
          </a:p>
        </p:txBody>
      </p:sp>
    </p:spTree>
    <p:extLst>
      <p:ext uri="{BB962C8B-B14F-4D97-AF65-F5344CB8AC3E}">
        <p14:creationId xmlns:p14="http://schemas.microsoft.com/office/powerpoint/2010/main" val="87705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animBg="1"/>
      <p:bldP spid="7" grpId="0"/>
      <p:bldP spid="8" grpId="0" animBg="1"/>
      <p:bldP spid="9"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8" name="TextBox 7"/>
          <p:cNvSpPr txBox="1"/>
          <p:nvPr/>
        </p:nvSpPr>
        <p:spPr>
          <a:xfrm>
            <a:off x="0" y="296864"/>
            <a:ext cx="5064369" cy="584775"/>
          </a:xfrm>
          <a:prstGeom prst="rect">
            <a:avLst/>
          </a:prstGeom>
          <a:noFill/>
        </p:spPr>
        <p:txBody>
          <a:bodyPr wrap="square" rtlCol="0">
            <a:spAutoFit/>
          </a:bodyPr>
          <a:lstStyle/>
          <a:p>
            <a:r>
              <a:rPr lang="en-GB" sz="3200" b="1" dirty="0">
                <a:solidFill>
                  <a:schemeClr val="bg1"/>
                </a:solidFill>
                <a:latin typeface="Century Gothic" panose="020B0502020202020204" pitchFamily="34" charset="0"/>
              </a:rPr>
              <a:t>Solution</a:t>
            </a:r>
            <a:endParaRPr lang="en-GB" sz="3200" dirty="0">
              <a:solidFill>
                <a:schemeClr val="bg1"/>
              </a:solidFill>
              <a:latin typeface="Century Gothic" panose="020B0502020202020204" pitchFamily="34" charset="0"/>
            </a:endParaRPr>
          </a:p>
        </p:txBody>
      </p:sp>
      <p:sp>
        <p:nvSpPr>
          <p:cNvPr id="9" name="Hexagon 8"/>
          <p:cNvSpPr/>
          <p:nvPr/>
        </p:nvSpPr>
        <p:spPr>
          <a:xfrm>
            <a:off x="227826" y="1325368"/>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latin typeface="Century Gothic" panose="020B0502020202020204" pitchFamily="34" charset="0"/>
              </a:rPr>
              <a:t>demander</a:t>
            </a:r>
          </a:p>
        </p:txBody>
      </p:sp>
      <p:sp>
        <p:nvSpPr>
          <p:cNvPr id="10" name="Hexagon 9"/>
          <p:cNvSpPr/>
          <p:nvPr/>
        </p:nvSpPr>
        <p:spPr>
          <a:xfrm>
            <a:off x="5885285" y="1327777"/>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la raison</a:t>
            </a:r>
          </a:p>
        </p:txBody>
      </p:sp>
      <p:sp>
        <p:nvSpPr>
          <p:cNvPr id="11" name="Hexagon 10"/>
          <p:cNvSpPr/>
          <p:nvPr/>
        </p:nvSpPr>
        <p:spPr>
          <a:xfrm>
            <a:off x="218544" y="2686307"/>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latin typeface="Century Gothic" panose="020B0502020202020204" pitchFamily="34" charset="0"/>
              </a:rPr>
              <a:t>une</a:t>
            </a:r>
            <a:r>
              <a:rPr lang="en-GB" b="1" dirty="0">
                <a:latin typeface="Century Gothic" panose="020B0502020202020204" pitchFamily="34" charset="0"/>
              </a:rPr>
              <a:t> </a:t>
            </a:r>
            <a:r>
              <a:rPr lang="en-GB" b="1" dirty="0" err="1">
                <a:latin typeface="Century Gothic" panose="020B0502020202020204" pitchFamily="34" charset="0"/>
              </a:rPr>
              <a:t>école</a:t>
            </a:r>
            <a:endParaRPr lang="en-GB" b="1" dirty="0">
              <a:latin typeface="Century Gothic" panose="020B0502020202020204" pitchFamily="34" charset="0"/>
            </a:endParaRPr>
          </a:p>
        </p:txBody>
      </p:sp>
      <p:sp>
        <p:nvSpPr>
          <p:cNvPr id="12" name="Hexagon 11"/>
          <p:cNvSpPr/>
          <p:nvPr/>
        </p:nvSpPr>
        <p:spPr>
          <a:xfrm>
            <a:off x="3046135" y="1344612"/>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latin typeface="Century Gothic" panose="020B0502020202020204" pitchFamily="34" charset="0"/>
              </a:rPr>
              <a:t>rester</a:t>
            </a:r>
            <a:endParaRPr lang="en-GB" b="1" dirty="0">
              <a:latin typeface="Century Gothic" panose="020B0502020202020204" pitchFamily="34" charset="0"/>
            </a:endParaRPr>
          </a:p>
        </p:txBody>
      </p:sp>
      <p:sp>
        <p:nvSpPr>
          <p:cNvPr id="13" name="Hexagon 12"/>
          <p:cNvSpPr/>
          <p:nvPr/>
        </p:nvSpPr>
        <p:spPr>
          <a:xfrm>
            <a:off x="3084701" y="2743080"/>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latin typeface="Century Gothic" panose="020B0502020202020204" pitchFamily="34" charset="0"/>
              </a:rPr>
              <a:t>penser</a:t>
            </a:r>
            <a:endParaRPr lang="en-GB" b="1" dirty="0">
              <a:latin typeface="Century Gothic" panose="020B0502020202020204" pitchFamily="34" charset="0"/>
            </a:endParaRPr>
          </a:p>
        </p:txBody>
      </p:sp>
      <p:sp>
        <p:nvSpPr>
          <p:cNvPr id="14" name="Hexagon 13"/>
          <p:cNvSpPr/>
          <p:nvPr/>
        </p:nvSpPr>
        <p:spPr>
          <a:xfrm>
            <a:off x="5916137" y="2729405"/>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latin typeface="Century Gothic" panose="020B0502020202020204" pitchFamily="34" charset="0"/>
              </a:rPr>
              <a:t>montrer</a:t>
            </a:r>
            <a:endParaRPr lang="en-GB" b="1" dirty="0">
              <a:latin typeface="Century Gothic" panose="020B0502020202020204" pitchFamily="34" charset="0"/>
            </a:endParaRPr>
          </a:p>
        </p:txBody>
      </p:sp>
      <p:sp>
        <p:nvSpPr>
          <p:cNvPr id="15" name="Hexagon 14"/>
          <p:cNvSpPr/>
          <p:nvPr/>
        </p:nvSpPr>
        <p:spPr>
          <a:xfrm>
            <a:off x="8735901" y="2716486"/>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latin typeface="Century Gothic" panose="020B0502020202020204" pitchFamily="34" charset="0"/>
              </a:rPr>
              <a:t>parler</a:t>
            </a:r>
            <a:endParaRPr lang="en-GB" b="1" dirty="0">
              <a:latin typeface="Century Gothic" panose="020B0502020202020204" pitchFamily="34" charset="0"/>
            </a:endParaRPr>
          </a:p>
        </p:txBody>
      </p:sp>
      <p:sp>
        <p:nvSpPr>
          <p:cNvPr id="16" name="Hexagon 15"/>
          <p:cNvSpPr/>
          <p:nvPr/>
        </p:nvSpPr>
        <p:spPr>
          <a:xfrm>
            <a:off x="8745499" y="1298099"/>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un </a:t>
            </a:r>
            <a:r>
              <a:rPr lang="en-GB" b="1" dirty="0" err="1">
                <a:latin typeface="Century Gothic" panose="020B0502020202020204" pitchFamily="34" charset="0"/>
              </a:rPr>
              <a:t>exemple</a:t>
            </a:r>
            <a:endParaRPr lang="en-GB" b="1" dirty="0">
              <a:latin typeface="Century Gothic" panose="020B0502020202020204" pitchFamily="34" charset="0"/>
            </a:endParaRPr>
          </a:p>
        </p:txBody>
      </p:sp>
      <p:sp>
        <p:nvSpPr>
          <p:cNvPr id="17" name="Hexagon 16"/>
          <p:cNvSpPr/>
          <p:nvPr/>
        </p:nvSpPr>
        <p:spPr>
          <a:xfrm>
            <a:off x="4494583" y="3415501"/>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think, thinking</a:t>
            </a:r>
          </a:p>
        </p:txBody>
      </p:sp>
      <p:sp>
        <p:nvSpPr>
          <p:cNvPr id="18" name="Hexagon 17"/>
          <p:cNvSpPr/>
          <p:nvPr/>
        </p:nvSpPr>
        <p:spPr>
          <a:xfrm>
            <a:off x="7323945" y="2023958"/>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reason</a:t>
            </a:r>
          </a:p>
        </p:txBody>
      </p:sp>
      <p:sp>
        <p:nvSpPr>
          <p:cNvPr id="19" name="Hexagon 18"/>
          <p:cNvSpPr/>
          <p:nvPr/>
        </p:nvSpPr>
        <p:spPr>
          <a:xfrm>
            <a:off x="1654594" y="2028645"/>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ask, asking</a:t>
            </a:r>
          </a:p>
        </p:txBody>
      </p:sp>
      <p:sp>
        <p:nvSpPr>
          <p:cNvPr id="20" name="Hexagon 19"/>
          <p:cNvSpPr/>
          <p:nvPr/>
        </p:nvSpPr>
        <p:spPr>
          <a:xfrm>
            <a:off x="10161644" y="2004221"/>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example</a:t>
            </a:r>
          </a:p>
        </p:txBody>
      </p:sp>
      <p:sp>
        <p:nvSpPr>
          <p:cNvPr id="21" name="Hexagon 20"/>
          <p:cNvSpPr/>
          <p:nvPr/>
        </p:nvSpPr>
        <p:spPr>
          <a:xfrm>
            <a:off x="4496354" y="2006462"/>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stay, staying</a:t>
            </a:r>
          </a:p>
        </p:txBody>
      </p:sp>
      <p:sp>
        <p:nvSpPr>
          <p:cNvPr id="22" name="Hexagon 21"/>
          <p:cNvSpPr/>
          <p:nvPr/>
        </p:nvSpPr>
        <p:spPr>
          <a:xfrm>
            <a:off x="7341880" y="3421933"/>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show, showing</a:t>
            </a:r>
          </a:p>
        </p:txBody>
      </p:sp>
      <p:sp>
        <p:nvSpPr>
          <p:cNvPr id="23" name="Hexagon 22"/>
          <p:cNvSpPr/>
          <p:nvPr/>
        </p:nvSpPr>
        <p:spPr>
          <a:xfrm>
            <a:off x="10181447" y="3404930"/>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speak, speaking</a:t>
            </a:r>
          </a:p>
        </p:txBody>
      </p:sp>
      <p:sp>
        <p:nvSpPr>
          <p:cNvPr id="24" name="Hexagon 23"/>
          <p:cNvSpPr/>
          <p:nvPr/>
        </p:nvSpPr>
        <p:spPr>
          <a:xfrm>
            <a:off x="1637394" y="3404930"/>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school</a:t>
            </a:r>
          </a:p>
        </p:txBody>
      </p:sp>
      <p:pic>
        <p:nvPicPr>
          <p:cNvPr id="26" name="Pictur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63" y="4963985"/>
            <a:ext cx="12192000" cy="1405847"/>
          </a:xfrm>
          <a:prstGeom prst="rect">
            <a:avLst/>
          </a:prstGeom>
        </p:spPr>
      </p:pic>
    </p:spTree>
    <p:extLst>
      <p:ext uri="{BB962C8B-B14F-4D97-AF65-F5344CB8AC3E}">
        <p14:creationId xmlns:p14="http://schemas.microsoft.com/office/powerpoint/2010/main" val="1746051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8" name="TextBox 7"/>
          <p:cNvSpPr txBox="1"/>
          <p:nvPr/>
        </p:nvSpPr>
        <p:spPr>
          <a:xfrm>
            <a:off x="0" y="296864"/>
            <a:ext cx="5064369" cy="584775"/>
          </a:xfrm>
          <a:prstGeom prst="rect">
            <a:avLst/>
          </a:prstGeom>
          <a:noFill/>
        </p:spPr>
        <p:txBody>
          <a:bodyPr wrap="square" rtlCol="0">
            <a:spAutoFit/>
          </a:bodyPr>
          <a:lstStyle/>
          <a:p>
            <a:r>
              <a:rPr lang="en-GB" sz="3200" b="1" dirty="0" smtClean="0">
                <a:solidFill>
                  <a:schemeClr val="bg1"/>
                </a:solidFill>
                <a:latin typeface="Century Gothic" panose="020B0502020202020204" pitchFamily="34" charset="0"/>
              </a:rPr>
              <a:t>... et </a:t>
            </a:r>
            <a:r>
              <a:rPr lang="en-GB" sz="3200" b="1" dirty="0" err="1" smtClean="0">
                <a:solidFill>
                  <a:schemeClr val="bg1"/>
                </a:solidFill>
                <a:latin typeface="Century Gothic" panose="020B0502020202020204" pitchFamily="34" charset="0"/>
              </a:rPr>
              <a:t>en</a:t>
            </a:r>
            <a:r>
              <a:rPr lang="en-GB" sz="3200" b="1" dirty="0" smtClean="0">
                <a:solidFill>
                  <a:schemeClr val="bg1"/>
                </a:solidFill>
                <a:latin typeface="Century Gothic" panose="020B0502020202020204" pitchFamily="34" charset="0"/>
              </a:rPr>
              <a:t> </a:t>
            </a:r>
            <a:r>
              <a:rPr lang="en-GB" sz="3200" b="1" dirty="0" err="1" smtClean="0">
                <a:solidFill>
                  <a:schemeClr val="bg1"/>
                </a:solidFill>
                <a:latin typeface="Century Gothic" panose="020B0502020202020204" pitchFamily="34" charset="0"/>
              </a:rPr>
              <a:t>français</a:t>
            </a:r>
            <a:r>
              <a:rPr lang="en-GB" sz="3200" b="1" dirty="0" smtClean="0">
                <a:solidFill>
                  <a:schemeClr val="bg1"/>
                </a:solidFill>
                <a:latin typeface="Century Gothic" panose="020B0502020202020204" pitchFamily="34" charset="0"/>
              </a:rPr>
              <a:t> ?</a:t>
            </a:r>
            <a:endParaRPr lang="en-GB" sz="3200" dirty="0">
              <a:solidFill>
                <a:schemeClr val="bg1"/>
              </a:solidFill>
              <a:latin typeface="Century Gothic" panose="020B0502020202020204" pitchFamily="34" charset="0"/>
            </a:endParaRPr>
          </a:p>
        </p:txBody>
      </p:sp>
      <p:sp>
        <p:nvSpPr>
          <p:cNvPr id="9" name="Hexagon 8"/>
          <p:cNvSpPr/>
          <p:nvPr/>
        </p:nvSpPr>
        <p:spPr>
          <a:xfrm>
            <a:off x="227826" y="1325368"/>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latin typeface="Century Gothic" panose="020B0502020202020204" pitchFamily="34" charset="0"/>
              </a:rPr>
              <a:t>demander</a:t>
            </a:r>
          </a:p>
        </p:txBody>
      </p:sp>
      <p:sp>
        <p:nvSpPr>
          <p:cNvPr id="10" name="Hexagon 9"/>
          <p:cNvSpPr/>
          <p:nvPr/>
        </p:nvSpPr>
        <p:spPr>
          <a:xfrm>
            <a:off x="5885285" y="1327777"/>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la raison</a:t>
            </a:r>
          </a:p>
        </p:txBody>
      </p:sp>
      <p:sp>
        <p:nvSpPr>
          <p:cNvPr id="11" name="Hexagon 10"/>
          <p:cNvSpPr/>
          <p:nvPr/>
        </p:nvSpPr>
        <p:spPr>
          <a:xfrm>
            <a:off x="218544" y="2686307"/>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latin typeface="Century Gothic" panose="020B0502020202020204" pitchFamily="34" charset="0"/>
              </a:rPr>
              <a:t>une</a:t>
            </a:r>
            <a:r>
              <a:rPr lang="en-GB" b="1" dirty="0">
                <a:latin typeface="Century Gothic" panose="020B0502020202020204" pitchFamily="34" charset="0"/>
              </a:rPr>
              <a:t> </a:t>
            </a:r>
            <a:r>
              <a:rPr lang="en-GB" b="1" dirty="0" err="1">
                <a:latin typeface="Century Gothic" panose="020B0502020202020204" pitchFamily="34" charset="0"/>
              </a:rPr>
              <a:t>école</a:t>
            </a:r>
            <a:endParaRPr lang="en-GB" b="1" dirty="0">
              <a:latin typeface="Century Gothic" panose="020B0502020202020204" pitchFamily="34" charset="0"/>
            </a:endParaRPr>
          </a:p>
        </p:txBody>
      </p:sp>
      <p:sp>
        <p:nvSpPr>
          <p:cNvPr id="12" name="Hexagon 11"/>
          <p:cNvSpPr/>
          <p:nvPr/>
        </p:nvSpPr>
        <p:spPr>
          <a:xfrm>
            <a:off x="3046135" y="1344612"/>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latin typeface="Century Gothic" panose="020B0502020202020204" pitchFamily="34" charset="0"/>
              </a:rPr>
              <a:t>rester</a:t>
            </a:r>
            <a:endParaRPr lang="en-GB" b="1" dirty="0">
              <a:latin typeface="Century Gothic" panose="020B0502020202020204" pitchFamily="34" charset="0"/>
            </a:endParaRPr>
          </a:p>
        </p:txBody>
      </p:sp>
      <p:sp>
        <p:nvSpPr>
          <p:cNvPr id="13" name="Hexagon 12"/>
          <p:cNvSpPr/>
          <p:nvPr/>
        </p:nvSpPr>
        <p:spPr>
          <a:xfrm>
            <a:off x="3084701" y="2743080"/>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latin typeface="Century Gothic" panose="020B0502020202020204" pitchFamily="34" charset="0"/>
              </a:rPr>
              <a:t>penser</a:t>
            </a:r>
            <a:endParaRPr lang="en-GB" b="1" dirty="0">
              <a:latin typeface="Century Gothic" panose="020B0502020202020204" pitchFamily="34" charset="0"/>
            </a:endParaRPr>
          </a:p>
        </p:txBody>
      </p:sp>
      <p:sp>
        <p:nvSpPr>
          <p:cNvPr id="14" name="Hexagon 13"/>
          <p:cNvSpPr/>
          <p:nvPr/>
        </p:nvSpPr>
        <p:spPr>
          <a:xfrm>
            <a:off x="5916137" y="2729405"/>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latin typeface="Century Gothic" panose="020B0502020202020204" pitchFamily="34" charset="0"/>
              </a:rPr>
              <a:t>montrer</a:t>
            </a:r>
            <a:endParaRPr lang="en-GB" b="1" dirty="0">
              <a:latin typeface="Century Gothic" panose="020B0502020202020204" pitchFamily="34" charset="0"/>
            </a:endParaRPr>
          </a:p>
        </p:txBody>
      </p:sp>
      <p:sp>
        <p:nvSpPr>
          <p:cNvPr id="15" name="Hexagon 14"/>
          <p:cNvSpPr/>
          <p:nvPr/>
        </p:nvSpPr>
        <p:spPr>
          <a:xfrm>
            <a:off x="8735901" y="2716486"/>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latin typeface="Century Gothic" panose="020B0502020202020204" pitchFamily="34" charset="0"/>
              </a:rPr>
              <a:t>parler</a:t>
            </a:r>
            <a:endParaRPr lang="en-GB" b="1" dirty="0">
              <a:latin typeface="Century Gothic" panose="020B0502020202020204" pitchFamily="34" charset="0"/>
            </a:endParaRPr>
          </a:p>
        </p:txBody>
      </p:sp>
      <p:sp>
        <p:nvSpPr>
          <p:cNvPr id="16" name="Hexagon 15"/>
          <p:cNvSpPr/>
          <p:nvPr/>
        </p:nvSpPr>
        <p:spPr>
          <a:xfrm>
            <a:off x="8745499" y="1298099"/>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un </a:t>
            </a:r>
            <a:r>
              <a:rPr lang="en-GB" b="1" dirty="0" err="1">
                <a:latin typeface="Century Gothic" panose="020B0502020202020204" pitchFamily="34" charset="0"/>
              </a:rPr>
              <a:t>exemple</a:t>
            </a:r>
            <a:endParaRPr lang="en-GB" b="1" dirty="0">
              <a:latin typeface="Century Gothic" panose="020B0502020202020204" pitchFamily="34" charset="0"/>
            </a:endParaRPr>
          </a:p>
        </p:txBody>
      </p:sp>
      <p:sp>
        <p:nvSpPr>
          <p:cNvPr id="17" name="Hexagon 16"/>
          <p:cNvSpPr/>
          <p:nvPr/>
        </p:nvSpPr>
        <p:spPr>
          <a:xfrm>
            <a:off x="4494583" y="3415501"/>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think, thinking</a:t>
            </a:r>
          </a:p>
        </p:txBody>
      </p:sp>
      <p:sp>
        <p:nvSpPr>
          <p:cNvPr id="18" name="Hexagon 17"/>
          <p:cNvSpPr/>
          <p:nvPr/>
        </p:nvSpPr>
        <p:spPr>
          <a:xfrm>
            <a:off x="7323945" y="2023958"/>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reason</a:t>
            </a:r>
          </a:p>
        </p:txBody>
      </p:sp>
      <p:sp>
        <p:nvSpPr>
          <p:cNvPr id="19" name="Hexagon 18"/>
          <p:cNvSpPr/>
          <p:nvPr/>
        </p:nvSpPr>
        <p:spPr>
          <a:xfrm>
            <a:off x="1654594" y="2028645"/>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ask, asking</a:t>
            </a:r>
          </a:p>
        </p:txBody>
      </p:sp>
      <p:sp>
        <p:nvSpPr>
          <p:cNvPr id="20" name="Hexagon 19"/>
          <p:cNvSpPr/>
          <p:nvPr/>
        </p:nvSpPr>
        <p:spPr>
          <a:xfrm>
            <a:off x="10161644" y="2004221"/>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example</a:t>
            </a:r>
          </a:p>
        </p:txBody>
      </p:sp>
      <p:sp>
        <p:nvSpPr>
          <p:cNvPr id="21" name="Hexagon 20"/>
          <p:cNvSpPr/>
          <p:nvPr/>
        </p:nvSpPr>
        <p:spPr>
          <a:xfrm>
            <a:off x="4496354" y="2006462"/>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stay, staying</a:t>
            </a:r>
          </a:p>
        </p:txBody>
      </p:sp>
      <p:sp>
        <p:nvSpPr>
          <p:cNvPr id="22" name="Hexagon 21"/>
          <p:cNvSpPr/>
          <p:nvPr/>
        </p:nvSpPr>
        <p:spPr>
          <a:xfrm>
            <a:off x="7341880" y="3421933"/>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show, showing</a:t>
            </a:r>
          </a:p>
        </p:txBody>
      </p:sp>
      <p:sp>
        <p:nvSpPr>
          <p:cNvPr id="23" name="Hexagon 22"/>
          <p:cNvSpPr/>
          <p:nvPr/>
        </p:nvSpPr>
        <p:spPr>
          <a:xfrm>
            <a:off x="10181447" y="3404930"/>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speak, speaking</a:t>
            </a:r>
          </a:p>
        </p:txBody>
      </p:sp>
      <p:sp>
        <p:nvSpPr>
          <p:cNvPr id="24" name="Hexagon 23"/>
          <p:cNvSpPr/>
          <p:nvPr/>
        </p:nvSpPr>
        <p:spPr>
          <a:xfrm>
            <a:off x="1637394" y="3404930"/>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school</a:t>
            </a:r>
          </a:p>
        </p:txBody>
      </p:sp>
      <p:pic>
        <p:nvPicPr>
          <p:cNvPr id="26" name="Pictur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63" y="4963985"/>
            <a:ext cx="12192000" cy="1405847"/>
          </a:xfrm>
          <a:prstGeom prst="rect">
            <a:avLst/>
          </a:prstGeom>
        </p:spPr>
      </p:pic>
      <p:sp>
        <p:nvSpPr>
          <p:cNvPr id="3" name="Oval Callout 2"/>
          <p:cNvSpPr/>
          <p:nvPr/>
        </p:nvSpPr>
        <p:spPr>
          <a:xfrm>
            <a:off x="4606140" y="346493"/>
            <a:ext cx="736096" cy="584775"/>
          </a:xfrm>
          <a:prstGeom prst="wedgeEllipseCallout">
            <a:avLst>
              <a:gd name="adj1" fmla="val -75637"/>
              <a:gd name="adj2" fmla="val 4180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ounded Rectangle 24"/>
          <p:cNvSpPr/>
          <p:nvPr/>
        </p:nvSpPr>
        <p:spPr>
          <a:xfrm>
            <a:off x="9720469" y="218661"/>
            <a:ext cx="2186609" cy="496957"/>
          </a:xfrm>
          <a:prstGeom prst="roundRect">
            <a:avLst/>
          </a:prstGeom>
          <a:solidFill>
            <a:schemeClr val="accent1">
              <a:lumMod val="50000"/>
            </a:schemeClr>
          </a:solidFill>
          <a:ln>
            <a:solidFill>
              <a:srgbClr val="115076"/>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err="1" smtClean="0">
                <a:solidFill>
                  <a:schemeClr val="bg1"/>
                </a:solidFill>
                <a:latin typeface="Century Gothic" panose="020B0502020202020204" pitchFamily="34" charset="0"/>
              </a:rPr>
              <a:t>parler</a:t>
            </a:r>
            <a:endParaRPr lang="en-GB" sz="24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01819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8" name="TextBox 7"/>
          <p:cNvSpPr txBox="1"/>
          <p:nvPr/>
        </p:nvSpPr>
        <p:spPr>
          <a:xfrm>
            <a:off x="0" y="296864"/>
            <a:ext cx="5064369" cy="584775"/>
          </a:xfrm>
          <a:prstGeom prst="rect">
            <a:avLst/>
          </a:prstGeom>
          <a:noFill/>
        </p:spPr>
        <p:txBody>
          <a:bodyPr wrap="square" rtlCol="0">
            <a:spAutoFit/>
          </a:bodyPr>
          <a:lstStyle/>
          <a:p>
            <a:r>
              <a:rPr lang="en-GB" sz="3200" b="1" dirty="0" smtClean="0">
                <a:solidFill>
                  <a:schemeClr val="bg1"/>
                </a:solidFill>
                <a:latin typeface="Century Gothic" panose="020B0502020202020204" pitchFamily="34" charset="0"/>
              </a:rPr>
              <a:t>... et </a:t>
            </a:r>
            <a:r>
              <a:rPr lang="en-GB" sz="3200" b="1" dirty="0" err="1" smtClean="0">
                <a:solidFill>
                  <a:schemeClr val="bg1"/>
                </a:solidFill>
                <a:latin typeface="Century Gothic" panose="020B0502020202020204" pitchFamily="34" charset="0"/>
              </a:rPr>
              <a:t>en</a:t>
            </a:r>
            <a:r>
              <a:rPr lang="en-GB" sz="3200" b="1" dirty="0" smtClean="0">
                <a:solidFill>
                  <a:schemeClr val="bg1"/>
                </a:solidFill>
                <a:latin typeface="Century Gothic" panose="020B0502020202020204" pitchFamily="34" charset="0"/>
              </a:rPr>
              <a:t> </a:t>
            </a:r>
            <a:r>
              <a:rPr lang="en-GB" sz="3200" b="1" dirty="0" err="1" smtClean="0">
                <a:solidFill>
                  <a:schemeClr val="bg1"/>
                </a:solidFill>
                <a:latin typeface="Century Gothic" panose="020B0502020202020204" pitchFamily="34" charset="0"/>
              </a:rPr>
              <a:t>français</a:t>
            </a:r>
            <a:r>
              <a:rPr lang="en-GB" sz="3200" b="1" dirty="0" smtClean="0">
                <a:solidFill>
                  <a:schemeClr val="bg1"/>
                </a:solidFill>
                <a:latin typeface="Century Gothic" panose="020B0502020202020204" pitchFamily="34" charset="0"/>
              </a:rPr>
              <a:t> ?</a:t>
            </a:r>
            <a:endParaRPr lang="en-GB" sz="3200" dirty="0">
              <a:solidFill>
                <a:schemeClr val="bg1"/>
              </a:solidFill>
              <a:latin typeface="Century Gothic" panose="020B0502020202020204" pitchFamily="34" charset="0"/>
            </a:endParaRPr>
          </a:p>
        </p:txBody>
      </p:sp>
      <p:sp>
        <p:nvSpPr>
          <p:cNvPr id="9" name="Hexagon 8"/>
          <p:cNvSpPr/>
          <p:nvPr/>
        </p:nvSpPr>
        <p:spPr>
          <a:xfrm>
            <a:off x="227826" y="1325368"/>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latin typeface="Century Gothic" panose="020B0502020202020204" pitchFamily="34" charset="0"/>
              </a:rPr>
              <a:t>demander</a:t>
            </a:r>
          </a:p>
        </p:txBody>
      </p:sp>
      <p:sp>
        <p:nvSpPr>
          <p:cNvPr id="10" name="Hexagon 9"/>
          <p:cNvSpPr/>
          <p:nvPr/>
        </p:nvSpPr>
        <p:spPr>
          <a:xfrm>
            <a:off x="5885285" y="1327777"/>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la raison</a:t>
            </a:r>
          </a:p>
        </p:txBody>
      </p:sp>
      <p:sp>
        <p:nvSpPr>
          <p:cNvPr id="11" name="Hexagon 10"/>
          <p:cNvSpPr/>
          <p:nvPr/>
        </p:nvSpPr>
        <p:spPr>
          <a:xfrm>
            <a:off x="218544" y="2686307"/>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latin typeface="Century Gothic" panose="020B0502020202020204" pitchFamily="34" charset="0"/>
              </a:rPr>
              <a:t>une</a:t>
            </a:r>
            <a:r>
              <a:rPr lang="en-GB" b="1" dirty="0">
                <a:latin typeface="Century Gothic" panose="020B0502020202020204" pitchFamily="34" charset="0"/>
              </a:rPr>
              <a:t> </a:t>
            </a:r>
            <a:r>
              <a:rPr lang="en-GB" b="1" dirty="0" err="1">
                <a:latin typeface="Century Gothic" panose="020B0502020202020204" pitchFamily="34" charset="0"/>
              </a:rPr>
              <a:t>école</a:t>
            </a:r>
            <a:endParaRPr lang="en-GB" b="1" dirty="0">
              <a:latin typeface="Century Gothic" panose="020B0502020202020204" pitchFamily="34" charset="0"/>
            </a:endParaRPr>
          </a:p>
        </p:txBody>
      </p:sp>
      <p:sp>
        <p:nvSpPr>
          <p:cNvPr id="12" name="Hexagon 11"/>
          <p:cNvSpPr/>
          <p:nvPr/>
        </p:nvSpPr>
        <p:spPr>
          <a:xfrm>
            <a:off x="3046135" y="1344612"/>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latin typeface="Century Gothic" panose="020B0502020202020204" pitchFamily="34" charset="0"/>
              </a:rPr>
              <a:t>rester</a:t>
            </a:r>
            <a:endParaRPr lang="en-GB" b="1" dirty="0">
              <a:latin typeface="Century Gothic" panose="020B0502020202020204" pitchFamily="34" charset="0"/>
            </a:endParaRPr>
          </a:p>
        </p:txBody>
      </p:sp>
      <p:sp>
        <p:nvSpPr>
          <p:cNvPr id="13" name="Hexagon 12"/>
          <p:cNvSpPr/>
          <p:nvPr/>
        </p:nvSpPr>
        <p:spPr>
          <a:xfrm>
            <a:off x="3084701" y="2743080"/>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latin typeface="Century Gothic" panose="020B0502020202020204" pitchFamily="34" charset="0"/>
              </a:rPr>
              <a:t>penser</a:t>
            </a:r>
            <a:endParaRPr lang="en-GB" b="1" dirty="0">
              <a:latin typeface="Century Gothic" panose="020B0502020202020204" pitchFamily="34" charset="0"/>
            </a:endParaRPr>
          </a:p>
        </p:txBody>
      </p:sp>
      <p:sp>
        <p:nvSpPr>
          <p:cNvPr id="14" name="Hexagon 13"/>
          <p:cNvSpPr/>
          <p:nvPr/>
        </p:nvSpPr>
        <p:spPr>
          <a:xfrm>
            <a:off x="5916137" y="2729405"/>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latin typeface="Century Gothic" panose="020B0502020202020204" pitchFamily="34" charset="0"/>
              </a:rPr>
              <a:t>montrer</a:t>
            </a:r>
            <a:endParaRPr lang="en-GB" b="1" dirty="0">
              <a:latin typeface="Century Gothic" panose="020B0502020202020204" pitchFamily="34" charset="0"/>
            </a:endParaRPr>
          </a:p>
        </p:txBody>
      </p:sp>
      <p:sp>
        <p:nvSpPr>
          <p:cNvPr id="15" name="Hexagon 14"/>
          <p:cNvSpPr/>
          <p:nvPr/>
        </p:nvSpPr>
        <p:spPr>
          <a:xfrm>
            <a:off x="8735901" y="2716486"/>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latin typeface="Century Gothic" panose="020B0502020202020204" pitchFamily="34" charset="0"/>
              </a:rPr>
              <a:t>parler</a:t>
            </a:r>
            <a:endParaRPr lang="en-GB" b="1" dirty="0">
              <a:latin typeface="Century Gothic" panose="020B0502020202020204" pitchFamily="34" charset="0"/>
            </a:endParaRPr>
          </a:p>
        </p:txBody>
      </p:sp>
      <p:sp>
        <p:nvSpPr>
          <p:cNvPr id="16" name="Hexagon 15"/>
          <p:cNvSpPr/>
          <p:nvPr/>
        </p:nvSpPr>
        <p:spPr>
          <a:xfrm>
            <a:off x="8745499" y="1298099"/>
            <a:ext cx="1776046" cy="141771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un </a:t>
            </a:r>
            <a:r>
              <a:rPr lang="en-GB" b="1" dirty="0" err="1">
                <a:latin typeface="Century Gothic" panose="020B0502020202020204" pitchFamily="34" charset="0"/>
              </a:rPr>
              <a:t>exemple</a:t>
            </a:r>
            <a:endParaRPr lang="en-GB" b="1" dirty="0">
              <a:latin typeface="Century Gothic" panose="020B0502020202020204" pitchFamily="34" charset="0"/>
            </a:endParaRPr>
          </a:p>
        </p:txBody>
      </p:sp>
      <p:sp>
        <p:nvSpPr>
          <p:cNvPr id="17" name="Hexagon 16"/>
          <p:cNvSpPr/>
          <p:nvPr/>
        </p:nvSpPr>
        <p:spPr>
          <a:xfrm>
            <a:off x="4494583" y="3415501"/>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think, thinking</a:t>
            </a:r>
          </a:p>
        </p:txBody>
      </p:sp>
      <p:sp>
        <p:nvSpPr>
          <p:cNvPr id="18" name="Hexagon 17"/>
          <p:cNvSpPr/>
          <p:nvPr/>
        </p:nvSpPr>
        <p:spPr>
          <a:xfrm>
            <a:off x="7323945" y="2023958"/>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reason</a:t>
            </a:r>
          </a:p>
        </p:txBody>
      </p:sp>
      <p:sp>
        <p:nvSpPr>
          <p:cNvPr id="19" name="Hexagon 18"/>
          <p:cNvSpPr/>
          <p:nvPr/>
        </p:nvSpPr>
        <p:spPr>
          <a:xfrm>
            <a:off x="1654594" y="2028645"/>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ask, asking</a:t>
            </a:r>
          </a:p>
        </p:txBody>
      </p:sp>
      <p:sp>
        <p:nvSpPr>
          <p:cNvPr id="20" name="Hexagon 19"/>
          <p:cNvSpPr/>
          <p:nvPr/>
        </p:nvSpPr>
        <p:spPr>
          <a:xfrm>
            <a:off x="10161644" y="2004221"/>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example</a:t>
            </a:r>
          </a:p>
        </p:txBody>
      </p:sp>
      <p:sp>
        <p:nvSpPr>
          <p:cNvPr id="21" name="Hexagon 20"/>
          <p:cNvSpPr/>
          <p:nvPr/>
        </p:nvSpPr>
        <p:spPr>
          <a:xfrm>
            <a:off x="4496354" y="2006462"/>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stay, staying</a:t>
            </a:r>
          </a:p>
        </p:txBody>
      </p:sp>
      <p:sp>
        <p:nvSpPr>
          <p:cNvPr id="22" name="Hexagon 21"/>
          <p:cNvSpPr/>
          <p:nvPr/>
        </p:nvSpPr>
        <p:spPr>
          <a:xfrm>
            <a:off x="7341880" y="3421933"/>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show, showing</a:t>
            </a:r>
          </a:p>
        </p:txBody>
      </p:sp>
      <p:sp>
        <p:nvSpPr>
          <p:cNvPr id="23" name="Hexagon 22"/>
          <p:cNvSpPr/>
          <p:nvPr/>
        </p:nvSpPr>
        <p:spPr>
          <a:xfrm>
            <a:off x="10181447" y="3404930"/>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to speak, speaking</a:t>
            </a:r>
          </a:p>
        </p:txBody>
      </p:sp>
      <p:sp>
        <p:nvSpPr>
          <p:cNvPr id="24" name="Hexagon 23"/>
          <p:cNvSpPr/>
          <p:nvPr/>
        </p:nvSpPr>
        <p:spPr>
          <a:xfrm>
            <a:off x="1637394" y="3404930"/>
            <a:ext cx="1776046" cy="1417712"/>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Century Gothic" panose="020B0502020202020204" pitchFamily="34" charset="0"/>
              </a:rPr>
              <a:t>school</a:t>
            </a:r>
          </a:p>
        </p:txBody>
      </p:sp>
      <p:pic>
        <p:nvPicPr>
          <p:cNvPr id="26" name="Pictur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63" y="4963985"/>
            <a:ext cx="12192000" cy="1405847"/>
          </a:xfrm>
          <a:prstGeom prst="rect">
            <a:avLst/>
          </a:prstGeom>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45116" y="343658"/>
            <a:ext cx="457258" cy="644516"/>
          </a:xfrm>
          <a:prstGeom prst="rect">
            <a:avLst/>
          </a:prstGeom>
        </p:spPr>
      </p:pic>
      <p:sp>
        <p:nvSpPr>
          <p:cNvPr id="25" name="Rounded Rectangle 24"/>
          <p:cNvSpPr/>
          <p:nvPr/>
        </p:nvSpPr>
        <p:spPr>
          <a:xfrm>
            <a:off x="9720469" y="218661"/>
            <a:ext cx="2186609" cy="496957"/>
          </a:xfrm>
          <a:prstGeom prst="roundRect">
            <a:avLst/>
          </a:prstGeom>
          <a:solidFill>
            <a:schemeClr val="accent1">
              <a:lumMod val="50000"/>
            </a:schemeClr>
          </a:solidFill>
          <a:ln>
            <a:solidFill>
              <a:srgbClr val="115076"/>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err="1" smtClean="0">
                <a:solidFill>
                  <a:schemeClr val="bg1"/>
                </a:solidFill>
                <a:latin typeface="Century Gothic" panose="020B0502020202020204" pitchFamily="34" charset="0"/>
              </a:rPr>
              <a:t>écrire</a:t>
            </a:r>
            <a:endParaRPr lang="en-GB" sz="24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27872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a:solidFill>
                  <a:srgbClr val="5B9BD5">
                    <a:lumMod val="50000"/>
                  </a:srgbClr>
                </a:solidFill>
                <a:latin typeface="Century Gothic" panose="020B0502020202020204" pitchFamily="34" charset="0"/>
              </a:rPr>
              <a:t>demander</a:t>
            </a:r>
          </a:p>
        </p:txBody>
      </p:sp>
      <p:sp>
        <p:nvSpPr>
          <p:cNvPr id="9" name="TextBox 8"/>
          <p:cNvSpPr txBox="1"/>
          <p:nvPr/>
        </p:nvSpPr>
        <p:spPr>
          <a:xfrm>
            <a:off x="0" y="2189979"/>
            <a:ext cx="12191999"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ask | asking</a:t>
            </a:r>
            <a:r>
              <a:rPr lang="en-GB" sz="3200" dirty="0">
                <a:solidFill>
                  <a:srgbClr val="5B9BD5">
                    <a:lumMod val="50000"/>
                  </a:srgbClr>
                </a:solidFill>
                <a:latin typeface="Century Gothic" panose="020B0502020202020204" pitchFamily="34" charset="0"/>
              </a:rPr>
              <a:t>]</a:t>
            </a:r>
          </a:p>
        </p:txBody>
      </p:sp>
      <p:sp>
        <p:nvSpPr>
          <p:cNvPr id="10" name="TextBox 9"/>
          <p:cNvSpPr txBox="1"/>
          <p:nvPr/>
        </p:nvSpPr>
        <p:spPr>
          <a:xfrm>
            <a:off x="-2" y="3317363"/>
            <a:ext cx="12192001" cy="1862048"/>
          </a:xfrm>
          <a:prstGeom prst="rect">
            <a:avLst/>
          </a:prstGeom>
          <a:no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demande</a:t>
            </a:r>
            <a:endParaRPr lang="en-GB" sz="11500" b="1" dirty="0">
              <a:solidFill>
                <a:srgbClr val="5B9BD5">
                  <a:lumMod val="50000"/>
                </a:srgbClr>
              </a:solidFill>
              <a:latin typeface="Century Gothic" panose="020B0502020202020204" pitchFamily="34" charset="0"/>
            </a:endParaRPr>
          </a:p>
        </p:txBody>
      </p:sp>
      <p:sp>
        <p:nvSpPr>
          <p:cNvPr id="11" name="TextBox 10"/>
          <p:cNvSpPr txBox="1"/>
          <p:nvPr/>
        </p:nvSpPr>
        <p:spPr>
          <a:xfrm>
            <a:off x="-1" y="5043427"/>
            <a:ext cx="12191999"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asks | is asking</a:t>
            </a:r>
            <a:r>
              <a:rPr lang="en-GB" sz="3200" dirty="0">
                <a:solidFill>
                  <a:srgbClr val="5B9BD5">
                    <a:lumMod val="50000"/>
                  </a:srgbClr>
                </a:solidFill>
                <a:latin typeface="Century Gothic" panose="020B0502020202020204" pitchFamily="34" charset="0"/>
              </a:rPr>
              <a:t>]</a:t>
            </a:r>
          </a:p>
        </p:txBody>
      </p:sp>
    </p:spTree>
    <p:extLst>
      <p:ext uri="{BB962C8B-B14F-4D97-AF65-F5344CB8AC3E}">
        <p14:creationId xmlns:p14="http://schemas.microsoft.com/office/powerpoint/2010/main" val="387462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486077"/>
            <a:ext cx="12192000" cy="1862048"/>
          </a:xfrm>
          <a:prstGeom prst="rect">
            <a:avLst/>
          </a:prstGeom>
          <a:solidFill>
            <a:schemeClr val="bg1"/>
          </a:solidFill>
        </p:spPr>
        <p:txBody>
          <a:bodyPr wrap="square" rtlCol="0">
            <a:spAutoFit/>
          </a:bodyPr>
          <a:lstStyle/>
          <a:p>
            <a:pPr algn="ctr"/>
            <a:r>
              <a:rPr lang="en-GB" sz="11500" b="1" dirty="0">
                <a:solidFill>
                  <a:srgbClr val="5B9BD5">
                    <a:lumMod val="50000"/>
                  </a:srgbClr>
                </a:solidFill>
                <a:latin typeface="Century Gothic" panose="020B0502020202020204" pitchFamily="34" charset="0"/>
              </a:rPr>
              <a:t>demander</a:t>
            </a:r>
          </a:p>
        </p:txBody>
      </p:sp>
      <p:sp>
        <p:nvSpPr>
          <p:cNvPr id="12" name="TextBox 11"/>
          <p:cNvSpPr txBox="1"/>
          <p:nvPr/>
        </p:nvSpPr>
        <p:spPr>
          <a:xfrm>
            <a:off x="3038169" y="2177384"/>
            <a:ext cx="7189565"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ask | asking</a:t>
            </a:r>
            <a:r>
              <a:rPr lang="en-GB" sz="3200" dirty="0">
                <a:solidFill>
                  <a:srgbClr val="5B9BD5">
                    <a:lumMod val="50000"/>
                  </a:srgbClr>
                </a:solidFill>
                <a:latin typeface="Century Gothic" panose="020B0502020202020204" pitchFamily="34" charset="0"/>
              </a:rPr>
              <a:t>]</a:t>
            </a:r>
          </a:p>
        </p:txBody>
      </p:sp>
      <p:sp>
        <p:nvSpPr>
          <p:cNvPr id="13" name="TextBox 12"/>
          <p:cNvSpPr txBox="1"/>
          <p:nvPr/>
        </p:nvSpPr>
        <p:spPr>
          <a:xfrm>
            <a:off x="0" y="3356426"/>
            <a:ext cx="12192000" cy="1862048"/>
          </a:xfrm>
          <a:prstGeom prst="rect">
            <a:avLst/>
          </a:prstGeom>
          <a:no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demande</a:t>
            </a:r>
            <a:endParaRPr lang="en-GB" sz="11500" b="1" dirty="0">
              <a:solidFill>
                <a:srgbClr val="5B9BD5">
                  <a:lumMod val="50000"/>
                </a:srgbClr>
              </a:solidFill>
              <a:latin typeface="Century Gothic" panose="020B0502020202020204" pitchFamily="34" charset="0"/>
            </a:endParaRPr>
          </a:p>
        </p:txBody>
      </p:sp>
      <p:sp>
        <p:nvSpPr>
          <p:cNvPr id="14" name="TextBox 13"/>
          <p:cNvSpPr txBox="1"/>
          <p:nvPr/>
        </p:nvSpPr>
        <p:spPr>
          <a:xfrm>
            <a:off x="2056749" y="4977789"/>
            <a:ext cx="8170985"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asks | is asking</a:t>
            </a:r>
            <a:r>
              <a:rPr lang="en-GB" sz="3200" dirty="0">
                <a:solidFill>
                  <a:srgbClr val="5B9BD5">
                    <a:lumMod val="50000"/>
                  </a:srgbClr>
                </a:solidFill>
                <a:latin typeface="Century Gothic" panose="020B0502020202020204" pitchFamily="34" charset="0"/>
              </a:rPr>
              <a:t>]</a:t>
            </a:r>
          </a:p>
        </p:txBody>
      </p:sp>
      <p:sp>
        <p:nvSpPr>
          <p:cNvPr id="15" name="Action Button: Help 14">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Action Button: Help 15">
            <a:hlinkClick r:id="" action="ppaction://noaction" highlightClick="1"/>
          </p:cNvPr>
          <p:cNvSpPr/>
          <p:nvPr/>
        </p:nvSpPr>
        <p:spPr>
          <a:xfrm>
            <a:off x="2495652" y="5084542"/>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112203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3" grpId="0"/>
      <p:bldP spid="14"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486077"/>
            <a:ext cx="12191999" cy="1862048"/>
          </a:xfrm>
          <a:prstGeom prst="rect">
            <a:avLst/>
          </a:prstGeom>
          <a:solidFill>
            <a:schemeClr val="bg1"/>
          </a:solid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demande</a:t>
            </a:r>
            <a:endParaRPr lang="en-GB" sz="11500" b="1" dirty="0">
              <a:solidFill>
                <a:srgbClr val="5B9BD5">
                  <a:lumMod val="50000"/>
                </a:srgbClr>
              </a:solidFill>
              <a:latin typeface="Century Gothic" panose="020B0502020202020204" pitchFamily="34" charset="0"/>
            </a:endParaRPr>
          </a:p>
        </p:txBody>
      </p:sp>
      <p:sp>
        <p:nvSpPr>
          <p:cNvPr id="4" name="TextBox 3"/>
          <p:cNvSpPr txBox="1"/>
          <p:nvPr/>
        </p:nvSpPr>
        <p:spPr>
          <a:xfrm>
            <a:off x="-2" y="2316616"/>
            <a:ext cx="1219200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asks | is asking</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2" y="4039432"/>
            <a:ext cx="12192000" cy="1015663"/>
          </a:xfrm>
          <a:prstGeom prst="rect">
            <a:avLst/>
          </a:prstGeom>
          <a:solidFill>
            <a:schemeClr val="bg1"/>
          </a:solidFill>
        </p:spPr>
        <p:txBody>
          <a:bodyPr wrap="square" rtlCol="0">
            <a:spAutoFit/>
          </a:bodyPr>
          <a:lstStyle/>
          <a:p>
            <a:pPr algn="ctr"/>
            <a:r>
              <a:rPr lang="en-HK" sz="6000" dirty="0" smtClean="0">
                <a:solidFill>
                  <a:srgbClr val="5B9BD5">
                    <a:lumMod val="50000"/>
                  </a:srgbClr>
                </a:solidFill>
                <a:latin typeface="Century Gothic" panose="020B0502020202020204" pitchFamily="34" charset="0"/>
              </a:rPr>
              <a:t>Elle </a:t>
            </a:r>
            <a:r>
              <a:rPr lang="en-HK" sz="6000" b="1" dirty="0" err="1">
                <a:solidFill>
                  <a:srgbClr val="EA5F00"/>
                </a:solidFill>
                <a:latin typeface="Century Gothic" panose="020B0502020202020204" pitchFamily="34" charset="0"/>
                <a:cs typeface="Calibri" panose="020F0502020204030204" pitchFamily="34" charset="0"/>
              </a:rPr>
              <a:t>demande</a:t>
            </a:r>
            <a:r>
              <a:rPr lang="en-HK" sz="6000" dirty="0">
                <a:solidFill>
                  <a:srgbClr val="5B9BD5">
                    <a:lumMod val="50000"/>
                  </a:srgbClr>
                </a:solidFill>
                <a:latin typeface="Century Gothic" panose="020B0502020202020204" pitchFamily="34" charset="0"/>
              </a:rPr>
              <a:t> la raison.</a:t>
            </a:r>
            <a:endParaRPr lang="fr-FR" sz="6000" dirty="0">
              <a:solidFill>
                <a:srgbClr val="EA5F00"/>
              </a:solidFill>
              <a:latin typeface="Century Gothic" panose="020B0502020202020204" pitchFamily="34" charset="0"/>
              <a:cs typeface="Calibri" panose="020F0502020204030204" pitchFamily="34" charset="0"/>
            </a:endParaRPr>
          </a:p>
        </p:txBody>
      </p:sp>
      <p:sp>
        <p:nvSpPr>
          <p:cNvPr id="7" name="TextBox 6"/>
          <p:cNvSpPr txBox="1"/>
          <p:nvPr/>
        </p:nvSpPr>
        <p:spPr>
          <a:xfrm>
            <a:off x="-2" y="5055095"/>
            <a:ext cx="12192000" cy="584775"/>
          </a:xfrm>
          <a:prstGeom prst="rect">
            <a:avLst/>
          </a:prstGeom>
          <a:solidFill>
            <a:schemeClr val="bg1"/>
          </a:solidFill>
        </p:spPr>
        <p:txBody>
          <a:bodyPr wrap="square" rtlCol="0">
            <a:spAutoFit/>
          </a:bodyPr>
          <a:lstStyle/>
          <a:p>
            <a:pPr algn="ctr"/>
            <a:r>
              <a:rPr lang="en-GB" sz="3200" dirty="0" smtClean="0">
                <a:solidFill>
                  <a:srgbClr val="5B9BD5">
                    <a:lumMod val="50000"/>
                  </a:srgbClr>
                </a:solidFill>
                <a:latin typeface="Century Gothic" panose="020B0502020202020204" pitchFamily="34" charset="0"/>
              </a:rPr>
              <a:t>[</a:t>
            </a:r>
            <a:r>
              <a:rPr lang="en-HK" sz="3200" dirty="0" smtClean="0">
                <a:solidFill>
                  <a:srgbClr val="5B9BD5">
                    <a:lumMod val="50000"/>
                  </a:srgbClr>
                </a:solidFill>
                <a:latin typeface="Century Gothic" panose="020B0502020202020204" pitchFamily="34" charset="0"/>
              </a:rPr>
              <a:t>She </a:t>
            </a:r>
            <a:r>
              <a:rPr lang="en-HK" sz="3200" b="1" dirty="0">
                <a:solidFill>
                  <a:srgbClr val="EA5F00"/>
                </a:solidFill>
                <a:latin typeface="Century Gothic" panose="020B0502020202020204" pitchFamily="34" charset="0"/>
                <a:cs typeface="Calibri" panose="020F0502020204030204" pitchFamily="34" charset="0"/>
              </a:rPr>
              <a:t>asks</a:t>
            </a:r>
            <a:r>
              <a:rPr lang="en-HK" sz="3200" dirty="0">
                <a:solidFill>
                  <a:srgbClr val="5B9BD5">
                    <a:lumMod val="50000"/>
                  </a:srgbClr>
                </a:solidFill>
                <a:latin typeface="Century Gothic" panose="020B0502020202020204" pitchFamily="34" charset="0"/>
              </a:rPr>
              <a:t> | </a:t>
            </a:r>
            <a:r>
              <a:rPr lang="en-HK" sz="3200" b="1" dirty="0" smtClean="0">
                <a:solidFill>
                  <a:srgbClr val="EA5F00"/>
                </a:solidFill>
                <a:latin typeface="Century Gothic" panose="020B0502020202020204" pitchFamily="34" charset="0"/>
                <a:cs typeface="Calibri" panose="020F0502020204030204" pitchFamily="34" charset="0"/>
              </a:rPr>
              <a:t>is asking</a:t>
            </a:r>
            <a:r>
              <a:rPr lang="en-HK" sz="3200" dirty="0" smtClean="0">
                <a:solidFill>
                  <a:srgbClr val="5B9BD5">
                    <a:lumMod val="50000"/>
                  </a:srgbClr>
                </a:solidFill>
                <a:latin typeface="Century Gothic" panose="020B0502020202020204" pitchFamily="34" charset="0"/>
              </a:rPr>
              <a:t> </a:t>
            </a:r>
            <a:r>
              <a:rPr lang="en-HK" sz="3200" dirty="0">
                <a:solidFill>
                  <a:srgbClr val="5B9BD5">
                    <a:lumMod val="50000"/>
                  </a:srgbClr>
                </a:solidFill>
                <a:latin typeface="Century Gothic" panose="020B0502020202020204" pitchFamily="34" charset="0"/>
              </a:rPr>
              <a:t>the reason.</a:t>
            </a:r>
            <a:r>
              <a:rPr lang="en-GB" sz="3200" dirty="0">
                <a:solidFill>
                  <a:srgbClr val="5B9BD5">
                    <a:lumMod val="50000"/>
                  </a:srgbClr>
                </a:solidFill>
                <a:latin typeface="Century Gothic" panose="020B0502020202020204" pitchFamily="34" charset="0"/>
              </a:rPr>
              <a:t>]</a:t>
            </a:r>
          </a:p>
        </p:txBody>
      </p:sp>
    </p:spTree>
    <p:extLst>
      <p:ext uri="{BB962C8B-B14F-4D97-AF65-F5344CB8AC3E}">
        <p14:creationId xmlns:p14="http://schemas.microsoft.com/office/powerpoint/2010/main" val="291413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4239</TotalTime>
  <Words>2060</Words>
  <Application>Microsoft Office PowerPoint</Application>
  <PresentationFormat>Widescreen</PresentationFormat>
  <Paragraphs>333</Paragraphs>
  <Slides>36</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Century Gothic</vt:lpstr>
      <vt:lpstr>华文仿宋</vt:lpstr>
      <vt:lpstr>Tw Cen MT</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Stephen Owen</cp:lastModifiedBy>
  <cp:revision>706</cp:revision>
  <dcterms:created xsi:type="dcterms:W3CDTF">2019-03-27T07:30:03Z</dcterms:created>
  <dcterms:modified xsi:type="dcterms:W3CDTF">2020-01-07T15:41:42Z</dcterms:modified>
</cp:coreProperties>
</file>