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3" r:id="rId2"/>
    <p:sldId id="274" r:id="rId3"/>
    <p:sldId id="306" r:id="rId4"/>
    <p:sldId id="309" r:id="rId5"/>
    <p:sldId id="310" r:id="rId6"/>
    <p:sldId id="313" r:id="rId7"/>
    <p:sldId id="509" r:id="rId8"/>
    <p:sldId id="508" r:id="rId9"/>
    <p:sldId id="273" r:id="rId10"/>
    <p:sldId id="305" r:id="rId11"/>
    <p:sldId id="284" r:id="rId12"/>
    <p:sldId id="308"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2" autoAdjust="0"/>
    <p:restoredTop sz="54535" autoAdjust="0"/>
  </p:normalViewPr>
  <p:slideViewPr>
    <p:cSldViewPr snapToGrid="0">
      <p:cViewPr varScale="1">
        <p:scale>
          <a:sx n="63" d="100"/>
          <a:sy n="63" d="100"/>
        </p:scale>
        <p:origin x="2388" y="48"/>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28/10/2019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Learning aims for Week 3:</a:t>
            </a:r>
          </a:p>
          <a:p>
            <a:pPr marL="171450" indent="-171450">
              <a:buFontTx/>
              <a:buChar char="-"/>
            </a:pPr>
            <a:r>
              <a:rPr lang="en-GB" sz="1200" b="0" i="0" u="none" strike="noStrike" kern="1200" dirty="0">
                <a:solidFill>
                  <a:schemeClr val="tx1"/>
                </a:solidFill>
                <a:effectLst/>
                <a:latin typeface="+mn-lt"/>
                <a:ea typeface="+mn-ea"/>
                <a:cs typeface="+mn-cs"/>
              </a:rPr>
              <a:t>SSC ‘j/soft</a:t>
            </a:r>
            <a:r>
              <a:rPr lang="en-GB" sz="1200" b="0" i="0" u="none" strike="noStrike" kern="1200" baseline="0" dirty="0">
                <a:solidFill>
                  <a:schemeClr val="tx1"/>
                </a:solidFill>
                <a:effectLst/>
                <a:latin typeface="+mn-lt"/>
                <a:ea typeface="+mn-ea"/>
                <a:cs typeface="+mn-cs"/>
              </a:rPr>
              <a:t> g</a:t>
            </a:r>
            <a:r>
              <a:rPr lang="en-GB" sz="1200" b="0" i="0" u="none" strike="noStrike" kern="1200" dirty="0">
                <a:solidFill>
                  <a:schemeClr val="tx1"/>
                </a:solidFill>
                <a:effectLst/>
                <a:latin typeface="+mn-lt"/>
                <a:ea typeface="+mn-ea"/>
                <a:cs typeface="+mn-cs"/>
              </a:rPr>
              <a:t>’ and ‘</a:t>
            </a:r>
            <a:r>
              <a:rPr lang="en-GB" sz="1200" b="0" i="0" u="none" strike="noStrike" kern="1200" dirty="0" err="1">
                <a:solidFill>
                  <a:schemeClr val="tx1"/>
                </a:solidFill>
                <a:effectLst/>
                <a:latin typeface="+mn-lt"/>
                <a:ea typeface="+mn-ea"/>
                <a:cs typeface="+mn-cs"/>
              </a:rPr>
              <a:t>qu</a:t>
            </a:r>
            <a:r>
              <a:rPr lang="en-GB" sz="1200" b="0" i="0" u="none" strike="noStrike" kern="1200" dirty="0">
                <a:solidFill>
                  <a:schemeClr val="tx1"/>
                </a:solidFill>
                <a:effectLst/>
                <a:latin typeface="+mn-lt"/>
                <a:ea typeface="+mn-ea"/>
                <a:cs typeface="+mn-cs"/>
              </a:rPr>
              <a:t>’</a:t>
            </a:r>
          </a:p>
          <a:p>
            <a:pPr marL="171450" indent="-171450">
              <a:buFontTx/>
              <a:buChar char="-"/>
            </a:pPr>
            <a:r>
              <a:rPr lang="en-GB" sz="1200" b="0" i="0" u="none" strike="noStrike" kern="1200" dirty="0">
                <a:solidFill>
                  <a:schemeClr val="tx1"/>
                </a:solidFill>
                <a:effectLst/>
                <a:latin typeface="+mn-lt"/>
                <a:ea typeface="+mn-ea"/>
                <a:cs typeface="+mn-cs"/>
              </a:rPr>
              <a:t>present tense used with its simple and continuous meanings</a:t>
            </a:r>
          </a:p>
          <a:p>
            <a:pPr marL="171450" indent="-171450">
              <a:buFontTx/>
              <a:buChar char="-"/>
            </a:pPr>
            <a:r>
              <a:rPr lang="en-GB" sz="1200" b="0" i="0" u="none" strike="noStrike" kern="1200" dirty="0">
                <a:solidFill>
                  <a:schemeClr val="tx1"/>
                </a:solidFill>
                <a:effectLst/>
                <a:latin typeface="+mn-lt"/>
                <a:ea typeface="+mn-ea"/>
                <a:cs typeface="+mn-cs"/>
              </a:rPr>
              <a:t>introduction to -ER verbs with je, </a:t>
            </a:r>
            <a:r>
              <a:rPr lang="en-GB" sz="1200" b="0" i="0" u="none" strike="noStrike" kern="1200" dirty="0" err="1">
                <a:solidFill>
                  <a:schemeClr val="tx1"/>
                </a:solidFill>
                <a:effectLst/>
                <a:latin typeface="+mn-lt"/>
                <a:ea typeface="+mn-ea"/>
                <a:cs typeface="+mn-cs"/>
              </a:rPr>
              <a:t>tu</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il</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elle</a:t>
            </a:r>
            <a:r>
              <a:rPr lang="en-GB" sz="1200" b="0" i="0" u="none" strike="noStrike" kern="1200" dirty="0">
                <a:solidFill>
                  <a:schemeClr val="tx1"/>
                </a:solidFill>
                <a:effectLst/>
                <a:latin typeface="+mn-lt"/>
                <a:ea typeface="+mn-ea"/>
                <a:cs typeface="+mn-cs"/>
              </a:rPr>
              <a:t>;</a:t>
            </a:r>
          </a:p>
          <a:p>
            <a:pPr marL="171450" indent="-171450">
              <a:buFontTx/>
              <a:buChar char="-"/>
            </a:pPr>
            <a:r>
              <a:rPr lang="en-GB" sz="1200" b="0" i="0" u="none" strike="noStrike" kern="1200" dirty="0">
                <a:solidFill>
                  <a:schemeClr val="tx1"/>
                </a:solidFill>
                <a:effectLst/>
                <a:latin typeface="+mn-lt"/>
                <a:ea typeface="+mn-ea"/>
                <a:cs typeface="+mn-cs"/>
              </a:rPr>
              <a:t>verbs</a:t>
            </a:r>
            <a:r>
              <a:rPr lang="en-GB" sz="1200" b="0" i="0" u="none" strike="noStrike" kern="1200" baseline="0" dirty="0">
                <a:solidFill>
                  <a:schemeClr val="tx1"/>
                </a:solidFill>
                <a:effectLst/>
                <a:latin typeface="+mn-lt"/>
                <a:ea typeface="+mn-ea"/>
                <a:cs typeface="+mn-cs"/>
              </a:rPr>
              <a:t> with à (donner)</a:t>
            </a: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t>
            </a:r>
            <a:r>
              <a:rPr lang="en-GB" b="1" baseline="0" dirty="0" err="1"/>
              <a:t>qu</a:t>
            </a:r>
            <a:r>
              <a:rPr lang="en-GB" b="1" baseline="0" dirty="0"/>
              <a:t>’ </a:t>
            </a:r>
            <a:r>
              <a:rPr lang="en-GB" baseline="0" dirty="0"/>
              <a:t>and then present and practise the pronunciation of the </a:t>
            </a:r>
            <a:r>
              <a:rPr lang="en-GB" b="1" baseline="0" dirty="0"/>
              <a:t>source word ‘question’.</a:t>
            </a:r>
          </a:p>
          <a:p>
            <a:r>
              <a:rPr lang="en-GB" dirty="0"/>
              <a:t>A possible gesture for this </a:t>
            </a:r>
            <a:r>
              <a:rPr lang="en-GB" b="1" dirty="0"/>
              <a:t>source</a:t>
            </a:r>
            <a:r>
              <a:rPr lang="en-GB" dirty="0"/>
              <a:t> word</a:t>
            </a:r>
            <a:r>
              <a:rPr lang="en-GB" baseline="0" dirty="0"/>
              <a:t> </a:t>
            </a:r>
            <a:r>
              <a:rPr lang="en-GB" dirty="0"/>
              <a:t>would be to raise one’s eyebrows and</a:t>
            </a:r>
            <a:r>
              <a:rPr lang="en-GB" baseline="0" dirty="0"/>
              <a:t> look intently,</a:t>
            </a:r>
            <a:r>
              <a:rPr lang="en-GB" dirty="0"/>
              <a:t> as if querying</a:t>
            </a:r>
            <a:r>
              <a:rPr lang="en-GB" baseline="0" dirty="0"/>
              <a:t> something.</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4113999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‘QU’ </a:t>
            </a:r>
            <a:r>
              <a:rPr lang="en-GB" baseline="0" dirty="0"/>
              <a:t>and then the </a:t>
            </a:r>
            <a:r>
              <a:rPr lang="en-GB" b="1" baseline="0" dirty="0"/>
              <a:t>source</a:t>
            </a:r>
            <a:r>
              <a:rPr lang="en-GB" baseline="0" dirty="0"/>
              <a:t> word ‘</a:t>
            </a:r>
            <a:r>
              <a:rPr lang="en-GB" b="1" baseline="0" dirty="0"/>
              <a:t>question</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quatre</a:t>
            </a:r>
            <a:r>
              <a:rPr lang="en-GB" baseline="0" dirty="0"/>
              <a:t>[283]; </a:t>
            </a:r>
            <a:r>
              <a:rPr lang="en-GB" b="1" baseline="0" dirty="0" err="1"/>
              <a:t>musique</a:t>
            </a:r>
            <a:r>
              <a:rPr lang="en-GB" b="1" baseline="0" dirty="0"/>
              <a:t> </a:t>
            </a:r>
            <a:r>
              <a:rPr lang="en-GB" b="0" baseline="0" dirty="0"/>
              <a:t>[1139]</a:t>
            </a:r>
            <a:r>
              <a:rPr lang="en-GB" baseline="0" dirty="0"/>
              <a:t> </a:t>
            </a:r>
            <a:r>
              <a:rPr lang="en-GB" b="1" baseline="0" dirty="0" err="1"/>
              <a:t>expliquer</a:t>
            </a:r>
            <a:r>
              <a:rPr lang="en-GB" baseline="0" dirty="0"/>
              <a:t> [252]; </a:t>
            </a:r>
            <a:r>
              <a:rPr lang="en-GB" b="1" baseline="0" dirty="0" err="1"/>
              <a:t>manquer</a:t>
            </a:r>
            <a:r>
              <a:rPr lang="en-GB" baseline="0" dirty="0"/>
              <a:t> [583]; </a:t>
            </a:r>
            <a:r>
              <a:rPr lang="en-GB" b="1" baseline="0" dirty="0"/>
              <a:t>unique</a:t>
            </a:r>
            <a:r>
              <a:rPr lang="en-GB" baseline="0" dirty="0"/>
              <a:t> [402]; </a:t>
            </a:r>
            <a:r>
              <a:rPr lang="en-GB" b="1" baseline="0" dirty="0"/>
              <a:t>question</a:t>
            </a:r>
            <a:r>
              <a:rPr lang="en-GB" baseline="0" dirty="0"/>
              <a:t>[144].</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b="1"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11</a:t>
            </a:fld>
            <a:endParaRPr lang="en-GB" dirty="0"/>
          </a:p>
        </p:txBody>
      </p:sp>
    </p:spTree>
    <p:extLst>
      <p:ext uri="{BB962C8B-B14F-4D97-AF65-F5344CB8AC3E}">
        <p14:creationId xmlns:p14="http://schemas.microsoft.com/office/powerpoint/2010/main" val="2211882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quatre</a:t>
            </a:r>
            <a:r>
              <a:rPr lang="en-GB" baseline="0" dirty="0"/>
              <a:t>[283]; </a:t>
            </a:r>
            <a:r>
              <a:rPr lang="en-GB" b="1" baseline="0" dirty="0"/>
              <a:t>musique </a:t>
            </a:r>
            <a:r>
              <a:rPr lang="en-GB" b="0" baseline="0" dirty="0"/>
              <a:t>[1139]</a:t>
            </a:r>
            <a:r>
              <a:rPr lang="en-GB" baseline="0" dirty="0"/>
              <a:t> </a:t>
            </a:r>
            <a:r>
              <a:rPr lang="en-GB" b="1" baseline="0" dirty="0" err="1"/>
              <a:t>expliquer</a:t>
            </a:r>
            <a:r>
              <a:rPr lang="en-GB" baseline="0" dirty="0"/>
              <a:t> [252]; </a:t>
            </a:r>
            <a:r>
              <a:rPr lang="en-GB" b="1" baseline="0" dirty="0" err="1"/>
              <a:t>manquer</a:t>
            </a:r>
            <a:r>
              <a:rPr lang="en-GB" baseline="0" dirty="0"/>
              <a:t> [583]; </a:t>
            </a:r>
            <a:r>
              <a:rPr lang="en-GB" b="1" baseline="0" dirty="0"/>
              <a:t>unique</a:t>
            </a:r>
            <a:r>
              <a:rPr lang="en-GB" baseline="0" dirty="0"/>
              <a:t> [402]; </a:t>
            </a:r>
            <a:r>
              <a:rPr lang="en-GB" b="1" baseline="0" dirty="0"/>
              <a:t>question</a:t>
            </a:r>
            <a:r>
              <a:rPr lang="en-GB" baseline="0" dirty="0"/>
              <a:t>[144].</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b="1"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12</a:t>
            </a:fld>
            <a:endParaRPr lang="en-GB" dirty="0"/>
          </a:p>
        </p:txBody>
      </p:sp>
    </p:spTree>
    <p:extLst>
      <p:ext uri="{BB962C8B-B14F-4D97-AF65-F5344CB8AC3E}">
        <p14:creationId xmlns:p14="http://schemas.microsoft.com/office/powerpoint/2010/main" val="29943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sound</a:t>
            </a:r>
            <a:r>
              <a:rPr lang="en-GB" baseline="0" dirty="0"/>
              <a:t> to elicit the pronunciation.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quatre</a:t>
            </a:r>
            <a:r>
              <a:rPr lang="en-GB" baseline="0" dirty="0"/>
              <a:t>[283]; </a:t>
            </a:r>
            <a:r>
              <a:rPr lang="en-GB" b="1" baseline="0" dirty="0"/>
              <a:t>musique </a:t>
            </a:r>
            <a:r>
              <a:rPr lang="en-GB" b="0" baseline="0" dirty="0"/>
              <a:t>[1139]</a:t>
            </a:r>
            <a:r>
              <a:rPr lang="en-GB" baseline="0" dirty="0"/>
              <a:t> </a:t>
            </a:r>
            <a:r>
              <a:rPr lang="en-GB" b="1" baseline="0" dirty="0" err="1"/>
              <a:t>expliquer</a:t>
            </a:r>
            <a:r>
              <a:rPr lang="en-GB" baseline="0" dirty="0"/>
              <a:t> [252]; </a:t>
            </a:r>
            <a:r>
              <a:rPr lang="en-GB" b="1" baseline="0" dirty="0" err="1"/>
              <a:t>manquer</a:t>
            </a:r>
            <a:r>
              <a:rPr lang="en-GB" baseline="0" dirty="0"/>
              <a:t> [583]; </a:t>
            </a:r>
            <a:r>
              <a:rPr lang="en-GB" b="1" baseline="0" dirty="0"/>
              <a:t>unique</a:t>
            </a:r>
            <a:r>
              <a:rPr lang="en-GB" baseline="0" dirty="0"/>
              <a:t> [402]; </a:t>
            </a:r>
            <a:r>
              <a:rPr lang="en-GB" b="1" baseline="0" dirty="0"/>
              <a:t>question</a:t>
            </a:r>
            <a:r>
              <a:rPr lang="en-GB" baseline="0" dirty="0"/>
              <a:t>[144].</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b="1"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13</a:t>
            </a:fld>
            <a:endParaRPr lang="en-GB" dirty="0"/>
          </a:p>
        </p:txBody>
      </p:sp>
    </p:spTree>
    <p:extLst>
      <p:ext uri="{BB962C8B-B14F-4D97-AF65-F5344CB8AC3E}">
        <p14:creationId xmlns:p14="http://schemas.microsoft.com/office/powerpoint/2010/main" val="184337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‘j’ </a:t>
            </a:r>
            <a:r>
              <a:rPr lang="en-GB" baseline="0" dirty="0"/>
              <a:t>and then present and practise the pronunciation of the </a:t>
            </a:r>
            <a:r>
              <a:rPr lang="en-GB" b="1" baseline="0" dirty="0"/>
              <a:t>source word ‘jour’.</a:t>
            </a:r>
          </a:p>
          <a:p>
            <a:r>
              <a:rPr lang="en-GB" dirty="0"/>
              <a:t>A possible gesture for this </a:t>
            </a:r>
            <a:r>
              <a:rPr lang="en-GB" b="1" dirty="0"/>
              <a:t>source</a:t>
            </a:r>
            <a:r>
              <a:rPr lang="en-GB" dirty="0"/>
              <a:t> word</a:t>
            </a:r>
            <a:r>
              <a:rPr lang="en-GB" baseline="0" dirty="0"/>
              <a:t> </a:t>
            </a:r>
            <a:r>
              <a:rPr lang="en-GB" dirty="0"/>
              <a:t>would be to mime</a:t>
            </a:r>
            <a:r>
              <a:rPr lang="en-GB" baseline="0" dirty="0"/>
              <a:t> waking up at daybreak, by stretching out ones arms and yawning.</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329390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a:p>
            <a:r>
              <a:rPr lang="en-GB" dirty="0"/>
              <a:t>Introduce</a:t>
            </a:r>
            <a:r>
              <a:rPr lang="en-GB" baseline="0" dirty="0"/>
              <a:t> and elicit the pronunciation of the individual </a:t>
            </a:r>
            <a:r>
              <a:rPr lang="en-GB" b="1" baseline="0" dirty="0"/>
              <a:t>SSC ‘j’ </a:t>
            </a:r>
            <a:r>
              <a:rPr lang="en-GB" baseline="0" dirty="0"/>
              <a:t>and then present and practise the pronunciation of the </a:t>
            </a:r>
            <a:r>
              <a:rPr lang="en-GB" b="1" baseline="0" dirty="0"/>
              <a:t>source word ‘jour’.</a:t>
            </a:r>
          </a:p>
          <a:p>
            <a:r>
              <a:rPr lang="en-GB" dirty="0"/>
              <a:t>A possible gesture for this </a:t>
            </a:r>
            <a:r>
              <a:rPr lang="en-GB" b="1" dirty="0"/>
              <a:t>source</a:t>
            </a:r>
            <a:r>
              <a:rPr lang="en-GB" dirty="0"/>
              <a:t> word</a:t>
            </a:r>
            <a:r>
              <a:rPr lang="en-GB" baseline="0" dirty="0"/>
              <a:t> </a:t>
            </a:r>
            <a:r>
              <a:rPr lang="en-GB" dirty="0"/>
              <a:t>would be to mime</a:t>
            </a:r>
            <a:r>
              <a:rPr lang="en-GB" baseline="0" dirty="0"/>
              <a:t> waking up at daybreak, by stretching out ones arms and yawning.</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201020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‘J’ </a:t>
            </a:r>
            <a:r>
              <a:rPr lang="en-GB" baseline="0" dirty="0"/>
              <a:t>and then the </a:t>
            </a:r>
            <a:r>
              <a:rPr lang="en-GB" b="1" baseline="0" dirty="0"/>
              <a:t>source</a:t>
            </a:r>
            <a:r>
              <a:rPr lang="en-GB" baseline="0" dirty="0"/>
              <a:t> word </a:t>
            </a:r>
            <a:r>
              <a:rPr lang="en-GB" b="1" baseline="0" dirty="0"/>
              <a:t>‘jour’ </a:t>
            </a:r>
            <a:r>
              <a:rPr lang="en-GB" baseline="0" dirty="0"/>
              <a:t>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j’ai</a:t>
            </a:r>
            <a:r>
              <a:rPr lang="en-GB" baseline="0" dirty="0"/>
              <a:t> [8 - </a:t>
            </a:r>
            <a:r>
              <a:rPr lang="en-GB" baseline="0" dirty="0" err="1"/>
              <a:t>avoir</a:t>
            </a:r>
            <a:r>
              <a:rPr lang="en-GB" baseline="0" dirty="0"/>
              <a:t>]; </a:t>
            </a:r>
            <a:r>
              <a:rPr lang="en-GB" b="1" baseline="0" dirty="0" err="1"/>
              <a:t>génial</a:t>
            </a:r>
            <a:r>
              <a:rPr lang="en-GB" b="1" baseline="0" dirty="0"/>
              <a:t> </a:t>
            </a:r>
            <a:r>
              <a:rPr lang="en-GB" b="0" baseline="0" dirty="0"/>
              <a:t>[3872]</a:t>
            </a:r>
            <a:r>
              <a:rPr lang="en-GB" baseline="0" dirty="0"/>
              <a:t> </a:t>
            </a:r>
            <a:r>
              <a:rPr lang="en-GB" b="1" baseline="0" dirty="0" err="1"/>
              <a:t>sujet</a:t>
            </a:r>
            <a:r>
              <a:rPr lang="en-GB" baseline="0" dirty="0"/>
              <a:t> [353]; </a:t>
            </a:r>
            <a:r>
              <a:rPr lang="en-GB" b="1" baseline="0" dirty="0"/>
              <a:t>déjà</a:t>
            </a:r>
            <a:r>
              <a:rPr lang="en-GB" baseline="0" dirty="0"/>
              <a:t> [58]; </a:t>
            </a:r>
            <a:r>
              <a:rPr lang="en-GB" b="1" baseline="0" dirty="0" err="1"/>
              <a:t>jamais</a:t>
            </a:r>
            <a:r>
              <a:rPr lang="en-GB" baseline="0" dirty="0"/>
              <a:t> [179]; </a:t>
            </a:r>
            <a:r>
              <a:rPr lang="en-GB" b="1" baseline="0" dirty="0"/>
              <a:t>jour </a:t>
            </a:r>
            <a:r>
              <a:rPr lang="en-GB" baseline="0" dirty="0"/>
              <a:t>[78].</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4</a:t>
            </a:fld>
            <a:endParaRPr lang="en-GB" dirty="0"/>
          </a:p>
        </p:txBody>
      </p:sp>
    </p:spTree>
    <p:extLst>
      <p:ext uri="{BB962C8B-B14F-4D97-AF65-F5344CB8AC3E}">
        <p14:creationId xmlns:p14="http://schemas.microsoft.com/office/powerpoint/2010/main" val="296833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r>
              <a:rPr lang="en-GB" baseline="0" dirty="0"/>
              <a:t>Word frequency rankings (1 is the most common word in French): </a:t>
            </a:r>
            <a:br>
              <a:rPr lang="en-GB" baseline="0" dirty="0"/>
            </a:br>
            <a:r>
              <a:rPr lang="en-GB" b="1" baseline="0" dirty="0" err="1"/>
              <a:t>j’ai</a:t>
            </a:r>
            <a:r>
              <a:rPr lang="en-GB" baseline="0" dirty="0"/>
              <a:t> [8 - </a:t>
            </a:r>
            <a:r>
              <a:rPr lang="en-GB" baseline="0" dirty="0" err="1"/>
              <a:t>avoir</a:t>
            </a:r>
            <a:r>
              <a:rPr lang="en-GB" baseline="0" dirty="0"/>
              <a:t>]; </a:t>
            </a:r>
            <a:r>
              <a:rPr lang="en-GB" b="1" baseline="0" dirty="0" err="1"/>
              <a:t>génial</a:t>
            </a:r>
            <a:r>
              <a:rPr lang="en-GB" b="1" baseline="0" dirty="0"/>
              <a:t> </a:t>
            </a:r>
            <a:r>
              <a:rPr lang="en-GB" b="0" baseline="0" dirty="0"/>
              <a:t>[3872]</a:t>
            </a:r>
            <a:r>
              <a:rPr lang="en-GB" baseline="0" dirty="0"/>
              <a:t> </a:t>
            </a:r>
            <a:r>
              <a:rPr lang="en-GB" b="1" baseline="0" dirty="0" err="1"/>
              <a:t>sujet</a:t>
            </a:r>
            <a:r>
              <a:rPr lang="en-GB" baseline="0" dirty="0"/>
              <a:t> [353]; </a:t>
            </a:r>
            <a:r>
              <a:rPr lang="en-GB" b="1" baseline="0" dirty="0"/>
              <a:t>déjà</a:t>
            </a:r>
            <a:r>
              <a:rPr lang="en-GB" baseline="0" dirty="0"/>
              <a:t> [58]; </a:t>
            </a:r>
            <a:r>
              <a:rPr lang="en-GB" b="1" baseline="0" dirty="0"/>
              <a:t>jamais</a:t>
            </a:r>
            <a:r>
              <a:rPr lang="en-GB" baseline="0" dirty="0"/>
              <a:t> [179]; </a:t>
            </a:r>
            <a:r>
              <a:rPr lang="en-GB" b="1" baseline="0" dirty="0"/>
              <a:t>jour </a:t>
            </a:r>
            <a:r>
              <a:rPr lang="en-GB" baseline="0" dirty="0"/>
              <a:t>[78].</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5</a:t>
            </a:fld>
            <a:endParaRPr lang="en-GB" dirty="0"/>
          </a:p>
        </p:txBody>
      </p:sp>
    </p:spTree>
    <p:extLst>
      <p:ext uri="{BB962C8B-B14F-4D97-AF65-F5344CB8AC3E}">
        <p14:creationId xmlns:p14="http://schemas.microsoft.com/office/powerpoint/2010/main" val="406733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sound</a:t>
            </a:r>
            <a:r>
              <a:rPr lang="en-GB" baseline="0" dirty="0"/>
              <a:t> to elicit the pronunciation.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j’ai</a:t>
            </a:r>
            <a:r>
              <a:rPr lang="en-GB" baseline="0" dirty="0"/>
              <a:t> [8 - </a:t>
            </a:r>
            <a:r>
              <a:rPr lang="en-GB" baseline="0" dirty="0" err="1"/>
              <a:t>avoir</a:t>
            </a:r>
            <a:r>
              <a:rPr lang="en-GB" baseline="0" dirty="0"/>
              <a:t>]; </a:t>
            </a:r>
            <a:r>
              <a:rPr lang="en-GB" b="1" baseline="0" dirty="0" err="1"/>
              <a:t>génial</a:t>
            </a:r>
            <a:r>
              <a:rPr lang="en-GB" b="1" baseline="0" dirty="0"/>
              <a:t> </a:t>
            </a:r>
            <a:r>
              <a:rPr lang="en-GB" b="0" baseline="0" dirty="0"/>
              <a:t>[3872]</a:t>
            </a:r>
            <a:r>
              <a:rPr lang="en-GB" baseline="0" dirty="0"/>
              <a:t> </a:t>
            </a:r>
            <a:r>
              <a:rPr lang="en-GB" b="1" baseline="0" dirty="0" err="1"/>
              <a:t>sujet</a:t>
            </a:r>
            <a:r>
              <a:rPr lang="en-GB" baseline="0" dirty="0"/>
              <a:t> [353]; </a:t>
            </a:r>
            <a:r>
              <a:rPr lang="en-GB" b="1" baseline="0" dirty="0"/>
              <a:t>déjà</a:t>
            </a:r>
            <a:r>
              <a:rPr lang="en-GB" baseline="0" dirty="0"/>
              <a:t> [58]; </a:t>
            </a:r>
            <a:r>
              <a:rPr lang="en-GB" b="1" baseline="0" dirty="0"/>
              <a:t>jamais</a:t>
            </a:r>
            <a:r>
              <a:rPr lang="en-GB" baseline="0" dirty="0"/>
              <a:t> [179]; </a:t>
            </a:r>
            <a:r>
              <a:rPr lang="en-GB" b="1" baseline="0" dirty="0"/>
              <a:t>jour </a:t>
            </a:r>
            <a:r>
              <a:rPr lang="en-GB" baseline="0" dirty="0"/>
              <a:t>[78].</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6</a:t>
            </a:fld>
            <a:endParaRPr lang="en-GB" dirty="0"/>
          </a:p>
        </p:txBody>
      </p:sp>
    </p:spTree>
    <p:extLst>
      <p:ext uri="{BB962C8B-B14F-4D97-AF65-F5344CB8AC3E}">
        <p14:creationId xmlns:p14="http://schemas.microsoft.com/office/powerpoint/2010/main" val="164505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Students</a:t>
            </a:r>
            <a:r>
              <a:rPr lang="en-GB" b="0" baseline="0" dirty="0" smtClean="0"/>
              <a:t> have encountered all words used as examples here </a:t>
            </a:r>
            <a:r>
              <a:rPr lang="en-GB" b="1" baseline="0" dirty="0" smtClean="0"/>
              <a:t>with the exception of ‘giraffe’ and ‘</a:t>
            </a:r>
            <a:r>
              <a:rPr lang="en-GB" b="1" baseline="0" dirty="0" err="1" smtClean="0"/>
              <a:t>gymnastique</a:t>
            </a:r>
            <a:r>
              <a:rPr lang="en-GB" b="1" baseline="0" dirty="0" smtClean="0"/>
              <a:t>’. </a:t>
            </a:r>
            <a:r>
              <a:rPr lang="en-GB" b="0" baseline="0" dirty="0" smtClean="0"/>
              <a:t>As no words containing ‘soft g’ followed by ‘</a:t>
            </a:r>
            <a:r>
              <a:rPr lang="en-GB" b="0" baseline="0" dirty="0" err="1" smtClean="0"/>
              <a:t>i</a:t>
            </a:r>
            <a:r>
              <a:rPr lang="en-GB" b="0" baseline="0" dirty="0" smtClean="0"/>
              <a:t>’ or ‘y’ feature in the SOW for Year 7, cognates are used as examples here. </a:t>
            </a:r>
          </a:p>
          <a:p>
            <a:endParaRPr lang="en-GB" b="0" baseline="0" dirty="0" smtClean="0"/>
          </a:p>
          <a:p>
            <a:r>
              <a:rPr lang="en-GB" b="0" baseline="0" dirty="0" smtClean="0"/>
              <a:t>Teacher to draw attention to the fact that students will not encounter ‘soft g’ followed by ‘</a:t>
            </a:r>
            <a:r>
              <a:rPr lang="en-GB" b="0" baseline="0" dirty="0" err="1" smtClean="0"/>
              <a:t>i</a:t>
            </a:r>
            <a:r>
              <a:rPr lang="en-GB" b="0" baseline="0" dirty="0" smtClean="0"/>
              <a:t>’ or ‘y’ very often, whereas ‘soft g’ followed by ‘e’ is very common.</a:t>
            </a:r>
            <a:endParaRPr lang="en-GB" b="1" dirty="0"/>
          </a:p>
        </p:txBody>
      </p:sp>
      <p:sp>
        <p:nvSpPr>
          <p:cNvPr id="4" name="Slide Number Placeholder 3"/>
          <p:cNvSpPr>
            <a:spLocks noGrp="1"/>
          </p:cNvSpPr>
          <p:nvPr>
            <p:ph type="sldNum" sz="quarter" idx="10"/>
          </p:nvPr>
        </p:nvSpPr>
        <p:spPr/>
        <p:txBody>
          <a:bodyPr/>
          <a:lstStyle/>
          <a:p>
            <a:fld id="{B18E1776-69C2-4E12-A70F-79050CFBB1DD}" type="slidenum">
              <a:rPr lang="en-GB" smtClean="0"/>
              <a:t>7</a:t>
            </a:fld>
            <a:endParaRPr lang="en-GB"/>
          </a:p>
        </p:txBody>
      </p:sp>
    </p:spTree>
    <p:extLst>
      <p:ext uri="{BB962C8B-B14F-4D97-AF65-F5344CB8AC3E}">
        <p14:creationId xmlns:p14="http://schemas.microsoft.com/office/powerpoint/2010/main" val="461269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Students </a:t>
            </a:r>
            <a:r>
              <a:rPr lang="en-GB" sz="1200" b="0" i="0" kern="1200" dirty="0" smtClean="0">
                <a:solidFill>
                  <a:schemeClr val="tx1"/>
                </a:solidFill>
                <a:effectLst/>
                <a:latin typeface="+mn-lt"/>
                <a:ea typeface="+mn-ea"/>
                <a:cs typeface="+mn-cs"/>
              </a:rPr>
              <a:t>first complete this as a reading activity first.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Unknown words have been chosen so that students must focus on the sound. </a:t>
            </a:r>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Teacher then reveals answer on clicks, and elicits choral pronunciation.</a:t>
            </a:r>
            <a:r>
              <a:rPr lang="en-GB" sz="1200" b="0" i="0" kern="1200" baseline="0" dirty="0" smtClean="0">
                <a:solidFill>
                  <a:schemeClr val="tx1"/>
                </a:solidFill>
                <a:effectLst/>
                <a:latin typeface="+mn-lt"/>
                <a:ea typeface="+mn-ea"/>
                <a:cs typeface="+mn-cs"/>
              </a:rPr>
              <a:t> Choral p</a:t>
            </a:r>
            <a:r>
              <a:rPr lang="en-GB" sz="1200" b="0" i="0" kern="1200" dirty="0" smtClean="0">
                <a:solidFill>
                  <a:schemeClr val="tx1"/>
                </a:solidFill>
                <a:effectLst/>
                <a:latin typeface="+mn-lt"/>
                <a:ea typeface="+mn-ea"/>
                <a:cs typeface="+mn-cs"/>
              </a:rPr>
              <a:t>ronunciation practice is recommended as the words contain SSCs which have</a:t>
            </a:r>
            <a:r>
              <a:rPr lang="en-GB" sz="1200" b="0" i="0" kern="1200" baseline="0" dirty="0" smtClean="0">
                <a:solidFill>
                  <a:schemeClr val="tx1"/>
                </a:solidFill>
                <a:effectLst/>
                <a:latin typeface="+mn-lt"/>
                <a:ea typeface="+mn-ea"/>
                <a:cs typeface="+mn-cs"/>
              </a:rPr>
              <a:t> not yet been focussed on explicitly.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words are all highly</a:t>
            </a:r>
            <a:r>
              <a:rPr lang="en-GB" sz="1200" b="0" i="0" kern="1200" baseline="0" dirty="0" smtClean="0">
                <a:solidFill>
                  <a:schemeClr val="tx1"/>
                </a:solidFill>
                <a:effectLst/>
                <a:latin typeface="+mn-lt"/>
                <a:ea typeface="+mn-ea"/>
                <a:cs typeface="+mn-cs"/>
              </a:rPr>
              <a:t> frequent, and </a:t>
            </a:r>
            <a:r>
              <a:rPr lang="en-GB" sz="1200" b="0" i="0" kern="1200" dirty="0" smtClean="0">
                <a:solidFill>
                  <a:schemeClr val="tx1"/>
                </a:solidFill>
                <a:effectLst/>
                <a:latin typeface="+mn-lt"/>
                <a:ea typeface="+mn-ea"/>
                <a:cs typeface="+mn-cs"/>
              </a:rPr>
              <a:t>will</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be </a:t>
            </a:r>
            <a:r>
              <a:rPr lang="en-GB" sz="1200" b="0" i="0" kern="1200" dirty="0">
                <a:solidFill>
                  <a:schemeClr val="tx1"/>
                </a:solidFill>
                <a:effectLst/>
                <a:latin typeface="+mn-lt"/>
                <a:ea typeface="+mn-ea"/>
                <a:cs typeface="+mn-cs"/>
              </a:rPr>
              <a:t>introduced </a:t>
            </a:r>
            <a:r>
              <a:rPr lang="en-GB" sz="1200" b="0" i="0" kern="1200" dirty="0" smtClean="0">
                <a:solidFill>
                  <a:schemeClr val="tx1"/>
                </a:solidFill>
                <a:effectLst/>
                <a:latin typeface="+mn-lt"/>
                <a:ea typeface="+mn-ea"/>
                <a:cs typeface="+mn-cs"/>
              </a:rPr>
              <a:t>over </a:t>
            </a:r>
            <a:r>
              <a:rPr lang="en-GB" sz="1200" b="0" i="0" kern="1200" dirty="0">
                <a:solidFill>
                  <a:schemeClr val="tx1"/>
                </a:solidFill>
                <a:effectLst/>
                <a:latin typeface="+mn-lt"/>
                <a:ea typeface="+mn-ea"/>
                <a:cs typeface="+mn-cs"/>
              </a:rPr>
              <a:t>the next 4 weeks</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b="1" dirty="0" err="1" smtClean="0">
                <a:solidFill>
                  <a:schemeClr val="accent1">
                    <a:lumMod val="50000"/>
                  </a:schemeClr>
                </a:solidFill>
                <a:latin typeface="Century Gothic" panose="020B0502020202020204" pitchFamily="34" charset="0"/>
              </a:rPr>
              <a:t>progrès</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[919];</a:t>
            </a:r>
            <a:r>
              <a:rPr lang="en-GB" b="0" baseline="0" dirty="0" smtClean="0">
                <a:solidFill>
                  <a:schemeClr val="accent1">
                    <a:lumMod val="50000"/>
                  </a:schemeClr>
                </a:solidFill>
                <a:latin typeface="Century Gothic" panose="020B0502020202020204" pitchFamily="34" charset="0"/>
              </a:rPr>
              <a:t> </a:t>
            </a:r>
            <a:r>
              <a:rPr lang="en-GB" b="1" dirty="0" err="1" smtClean="0">
                <a:solidFill>
                  <a:schemeClr val="accent1">
                    <a:lumMod val="50000"/>
                  </a:schemeClr>
                </a:solidFill>
                <a:latin typeface="Century Gothic" panose="020B0502020202020204" pitchFamily="34" charset="0"/>
              </a:rPr>
              <a:t>nager</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[&gt;5000];</a:t>
            </a:r>
            <a:r>
              <a:rPr lang="en-GB" b="0" baseline="0" dirty="0" smtClean="0">
                <a:solidFill>
                  <a:schemeClr val="accent1">
                    <a:lumMod val="50000"/>
                  </a:schemeClr>
                </a:solidFill>
                <a:latin typeface="Century Gothic" panose="020B0502020202020204" pitchFamily="34" charset="0"/>
              </a:rPr>
              <a:t> </a:t>
            </a:r>
            <a:r>
              <a:rPr lang="en-GB" b="1" dirty="0" err="1" smtClean="0">
                <a:solidFill>
                  <a:schemeClr val="accent1">
                    <a:lumMod val="50000"/>
                  </a:schemeClr>
                </a:solidFill>
                <a:latin typeface="Century Gothic" panose="020B0502020202020204" pitchFamily="34" charset="0"/>
              </a:rPr>
              <a:t>gare</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[2581]; </a:t>
            </a:r>
            <a:r>
              <a:rPr lang="en-GB" b="1" dirty="0" err="1" smtClean="0">
                <a:solidFill>
                  <a:schemeClr val="accent1">
                    <a:lumMod val="50000"/>
                  </a:schemeClr>
                </a:solidFill>
                <a:latin typeface="Century Gothic" panose="020B0502020202020204" pitchFamily="34" charset="0"/>
              </a:rPr>
              <a:t>étranger</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[305]; </a:t>
            </a:r>
            <a:r>
              <a:rPr lang="en-GB" b="1" dirty="0" err="1" smtClean="0">
                <a:solidFill>
                  <a:schemeClr val="accent1">
                    <a:lumMod val="50000"/>
                  </a:schemeClr>
                </a:solidFill>
                <a:latin typeface="Century Gothic" panose="020B0502020202020204" pitchFamily="34" charset="0"/>
              </a:rPr>
              <a:t>Angleterre</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[n/a]; </a:t>
            </a:r>
            <a:r>
              <a:rPr lang="en-GB" b="1" dirty="0" err="1" smtClean="0">
                <a:solidFill>
                  <a:schemeClr val="accent1">
                    <a:lumMod val="50000"/>
                  </a:schemeClr>
                </a:solidFill>
                <a:latin typeface="Century Gothic" panose="020B0502020202020204" pitchFamily="34" charset="0"/>
              </a:rPr>
              <a:t>boulangerie</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[&gt;5000]; </a:t>
            </a:r>
            <a:r>
              <a:rPr lang="en-GB" b="1" dirty="0" err="1" smtClean="0">
                <a:solidFill>
                  <a:schemeClr val="accent1">
                    <a:lumMod val="50000"/>
                  </a:schemeClr>
                </a:solidFill>
                <a:latin typeface="Century Gothic" panose="020B0502020202020204" pitchFamily="34" charset="0"/>
              </a:rPr>
              <a:t>corriger</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[1639]; </a:t>
            </a:r>
            <a:r>
              <a:rPr lang="en-GB" b="1" dirty="0" err="1" smtClean="0">
                <a:solidFill>
                  <a:schemeClr val="accent1">
                    <a:lumMod val="50000"/>
                  </a:schemeClr>
                </a:solidFill>
                <a:latin typeface="Century Gothic" panose="020B0502020202020204" pitchFamily="34" charset="0"/>
              </a:rPr>
              <a:t>plage</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[2693]; </a:t>
            </a:r>
            <a:r>
              <a:rPr lang="en-GB" b="1" dirty="0" err="1" smtClean="0">
                <a:solidFill>
                  <a:schemeClr val="accent1">
                    <a:lumMod val="50000"/>
                  </a:schemeClr>
                </a:solidFill>
                <a:latin typeface="Century Gothic" panose="020B0502020202020204" pitchFamily="34" charset="0"/>
              </a:rPr>
              <a:t>corriger</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[1639]; </a:t>
            </a:r>
            <a:r>
              <a:rPr lang="en-GB" b="1" dirty="0" smtClean="0">
                <a:solidFill>
                  <a:schemeClr val="accent1">
                    <a:lumMod val="50000"/>
                  </a:schemeClr>
                </a:solidFill>
                <a:latin typeface="Century Gothic" panose="020B0502020202020204" pitchFamily="34" charset="0"/>
              </a:rPr>
              <a:t>argent </a:t>
            </a:r>
            <a:r>
              <a:rPr lang="en-GB" b="0" dirty="0" smtClean="0">
                <a:solidFill>
                  <a:schemeClr val="accent1">
                    <a:lumMod val="50000"/>
                  </a:schemeClr>
                </a:solidFill>
                <a:latin typeface="Century Gothic" panose="020B0502020202020204" pitchFamily="34" charset="0"/>
              </a:rPr>
              <a:t>[472]; </a:t>
            </a:r>
            <a:r>
              <a:rPr lang="en-GB" b="1" dirty="0" err="1" smtClean="0">
                <a:solidFill>
                  <a:schemeClr val="accent1">
                    <a:lumMod val="50000"/>
                  </a:schemeClr>
                </a:solidFill>
                <a:latin typeface="Century Gothic" panose="020B0502020202020204" pitchFamily="34" charset="0"/>
              </a:rPr>
              <a:t>agréable</a:t>
            </a:r>
            <a:r>
              <a:rPr lang="en-GB" b="1" dirty="0" smtClean="0">
                <a:solidFill>
                  <a:schemeClr val="accent1">
                    <a:lumMod val="50000"/>
                  </a:schemeClr>
                </a:solidFill>
                <a:latin typeface="Century Gothic" panose="020B0502020202020204" pitchFamily="34" charset="0"/>
              </a:rPr>
              <a:t> </a:t>
            </a:r>
            <a:r>
              <a:rPr lang="en-GB" b="0" dirty="0" smtClean="0">
                <a:solidFill>
                  <a:schemeClr val="accent1">
                    <a:lumMod val="50000"/>
                  </a:schemeClr>
                </a:solidFill>
                <a:latin typeface="Century Gothic" panose="020B0502020202020204" pitchFamily="34" charset="0"/>
              </a:rPr>
              <a:t>[2841]</a:t>
            </a:r>
            <a:endParaRPr lang="en-GB" sz="1200" b="1"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8E1776-69C2-4E12-A70F-79050CFBB1DD}" type="slidenum">
              <a:rPr lang="en-GB" smtClean="0"/>
              <a:t>8</a:t>
            </a:fld>
            <a:endParaRPr lang="en-GB"/>
          </a:p>
        </p:txBody>
      </p:sp>
    </p:spTree>
    <p:extLst>
      <p:ext uri="{BB962C8B-B14F-4D97-AF65-F5344CB8AC3E}">
        <p14:creationId xmlns:p14="http://schemas.microsoft.com/office/powerpoint/2010/main" val="239546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t>
            </a:r>
            <a:r>
              <a:rPr lang="en-GB" b="1" baseline="0" dirty="0" err="1"/>
              <a:t>qu</a:t>
            </a:r>
            <a:r>
              <a:rPr lang="en-GB" b="1" baseline="0" dirty="0"/>
              <a:t>’ </a:t>
            </a:r>
            <a:r>
              <a:rPr lang="en-GB" baseline="0" dirty="0"/>
              <a:t>and then present and practise the pronunciation of the </a:t>
            </a:r>
            <a:r>
              <a:rPr lang="en-GB" b="1" baseline="0" dirty="0"/>
              <a:t>source word ‘question’.</a:t>
            </a:r>
          </a:p>
          <a:p>
            <a:r>
              <a:rPr lang="en-GB" dirty="0"/>
              <a:t>A possible gesture for this </a:t>
            </a:r>
            <a:r>
              <a:rPr lang="en-GB" b="1" dirty="0"/>
              <a:t>source</a:t>
            </a:r>
            <a:r>
              <a:rPr lang="en-GB" dirty="0"/>
              <a:t> word</a:t>
            </a:r>
            <a:r>
              <a:rPr lang="en-GB" baseline="0" dirty="0"/>
              <a:t> </a:t>
            </a:r>
            <a:r>
              <a:rPr lang="en-GB" dirty="0"/>
              <a:t>would be to raise one’s eyebrows and</a:t>
            </a:r>
            <a:r>
              <a:rPr lang="en-GB" baseline="0" dirty="0"/>
              <a:t> look intently,</a:t>
            </a:r>
            <a:r>
              <a:rPr lang="en-GB" dirty="0"/>
              <a:t> as if querying</a:t>
            </a:r>
            <a:r>
              <a:rPr lang="en-GB" baseline="0" dirty="0"/>
              <a:t> something.</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297605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9.wav"/></Relationships>
</file>

<file path=ppt/slides/_rels/slide11.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11.wav"/><Relationship Id="rId11" Type="http://schemas.openxmlformats.org/officeDocument/2006/relationships/image" Target="../media/image13.png"/><Relationship Id="rId5" Type="http://schemas.openxmlformats.org/officeDocument/2006/relationships/audio" Target="../media/audio10.wav"/><Relationship Id="rId10" Type="http://schemas.openxmlformats.org/officeDocument/2006/relationships/image" Target="../media/image12.png"/><Relationship Id="rId4" Type="http://schemas.openxmlformats.org/officeDocument/2006/relationships/audio" Target="../media/audio9.wav"/><Relationship Id="rId9" Type="http://schemas.openxmlformats.org/officeDocument/2006/relationships/audio" Target="../media/audio14.wav"/></Relationships>
</file>

<file path=ppt/slides/_rels/slide12.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audio" Target="../media/audio7.wav"/></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3" name="TextBox 12"/>
          <p:cNvSpPr txBox="1"/>
          <p:nvPr/>
        </p:nvSpPr>
        <p:spPr>
          <a:xfrm>
            <a:off x="185383" y="2105561"/>
            <a:ext cx="7879645" cy="707886"/>
          </a:xfrm>
          <a:prstGeom prst="rect">
            <a:avLst/>
          </a:prstGeom>
          <a:noFill/>
        </p:spPr>
        <p:txBody>
          <a:bodyPr wrap="square" rtlCol="0">
            <a:spAutoFit/>
          </a:bodyPr>
          <a:lstStyle/>
          <a:p>
            <a:pPr lvl="0">
              <a:defRPr/>
            </a:pPr>
            <a:r>
              <a:rPr lang="en-GB" sz="4000" b="1" dirty="0" smtClean="0">
                <a:solidFill>
                  <a:prstClr val="white"/>
                </a:solidFill>
                <a:latin typeface="Century Gothic" panose="020B0502020202020204" pitchFamily="34" charset="0"/>
              </a:rPr>
              <a:t>Phonics</a:t>
            </a: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09"/>
            <a:ext cx="5791386" cy="1883889"/>
            <a:chOff x="-204" y="5828736"/>
            <a:chExt cx="5791386" cy="1267778"/>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1.2 - </a:t>
              </a:r>
              <a:r>
                <a:rPr lang="en-GB" sz="2200">
                  <a:solidFill>
                    <a:prstClr val="white"/>
                  </a:solidFill>
                  <a:latin typeface="Century Gothic" panose="020B0502020202020204" pitchFamily="34" charset="0"/>
                </a:rPr>
                <a:t>Week </a:t>
              </a:r>
              <a:r>
                <a:rPr lang="en-GB" sz="2200" smtClean="0">
                  <a:solidFill>
                    <a:prstClr val="white"/>
                  </a:solidFill>
                  <a:latin typeface="Century Gothic" panose="020B0502020202020204" pitchFamily="34" charset="0"/>
                </a:rPr>
                <a:t>3</a:t>
              </a:r>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1"/>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1600" dirty="0">
                  <a:solidFill>
                    <a:prstClr val="white"/>
                  </a:solidFill>
                  <a:latin typeface="Century Gothic" panose="020B0502020202020204" pitchFamily="34" charset="0"/>
                </a:rPr>
                <a:t>Natalie Finlayson / Emma Marsden /</a:t>
              </a:r>
            </a:p>
            <a:p>
              <a:r>
                <a:rPr lang="en-GB" sz="1600" dirty="0">
                  <a:solidFill>
                    <a:prstClr val="white"/>
                  </a:solidFill>
                  <a:latin typeface="Century Gothic" panose="020B0502020202020204" pitchFamily="34" charset="0"/>
                </a:rPr>
                <a:t>Stephen Owen</a:t>
              </a:r>
            </a:p>
          </p:txBody>
        </p:sp>
      </p:grpSp>
    </p:spTree>
    <p:extLst>
      <p:ext uri="{BB962C8B-B14F-4D97-AF65-F5344CB8AC3E}">
        <p14:creationId xmlns:p14="http://schemas.microsoft.com/office/powerpoint/2010/main" val="45670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H="1" flipV="1">
            <a:off x="0" y="-1022297"/>
            <a:ext cx="4667556" cy="3785652"/>
          </a:xfrm>
          <a:prstGeom prst="rect">
            <a:avLst/>
          </a:prstGeom>
          <a:noFill/>
        </p:spPr>
        <p:txBody>
          <a:bodyPr wrap="square" rtlCol="0">
            <a:spAutoFit/>
          </a:bodyPr>
          <a:lstStyle/>
          <a:p>
            <a:r>
              <a:rPr lang="en-GB" sz="24000" b="1" dirty="0" err="1">
                <a:solidFill>
                  <a:srgbClr val="1F4E79"/>
                </a:solidFill>
                <a:latin typeface="Century Gothic" panose="020B0502020202020204" pitchFamily="34" charset="0"/>
                <a:cs typeface="Calibri" panose="020F0502020204030204" pitchFamily="34" charset="0"/>
              </a:rPr>
              <a:t>qu</a:t>
            </a:r>
            <a:endParaRPr lang="en-GB" sz="24000" b="1" dirty="0">
              <a:solidFill>
                <a:srgbClr val="1F4E79"/>
              </a:solidFill>
              <a:latin typeface="Century Gothic" panose="020B0502020202020204" pitchFamily="34" charset="0"/>
              <a:cs typeface="Calibri" panose="020F0502020204030204" pitchFamily="34" charset="0"/>
            </a:endParaRPr>
          </a:p>
        </p:txBody>
      </p:sp>
      <p:sp>
        <p:nvSpPr>
          <p:cNvPr id="3" name="TextBox 2"/>
          <p:cNvSpPr txBox="1"/>
          <p:nvPr/>
        </p:nvSpPr>
        <p:spPr>
          <a:xfrm>
            <a:off x="2393644" y="1910066"/>
            <a:ext cx="7993117" cy="1938992"/>
          </a:xfrm>
          <a:prstGeom prst="rect">
            <a:avLst/>
          </a:prstGeom>
          <a:noFill/>
        </p:spPr>
        <p:txBody>
          <a:bodyPr wrap="square" rtlCol="0">
            <a:spAutoFit/>
          </a:bodyPr>
          <a:lstStyle/>
          <a:p>
            <a:pPr algn="ctr"/>
            <a:r>
              <a:rPr lang="en-GB" sz="12000" b="1" dirty="0">
                <a:solidFill>
                  <a:srgbClr val="FA6500"/>
                </a:solidFill>
                <a:latin typeface="Century Gothic" panose="020B0502020202020204" pitchFamily="34" charset="0"/>
                <a:cs typeface="Calibri" panose="020F0502020204030204" pitchFamily="34" charset="0"/>
              </a:rPr>
              <a:t>qu</a:t>
            </a:r>
            <a:r>
              <a:rPr lang="en-GB" sz="12000" dirty="0">
                <a:solidFill>
                  <a:srgbClr val="1F4E79"/>
                </a:solidFill>
                <a:latin typeface="Century Gothic" panose="020B0502020202020204" pitchFamily="34" charset="0"/>
                <a:cs typeface="Calibri" panose="020F0502020204030204" pitchFamily="34" charset="0"/>
              </a:rPr>
              <a:t>estion</a:t>
            </a:r>
          </a:p>
        </p:txBody>
      </p:sp>
      <p:sp>
        <p:nvSpPr>
          <p:cNvPr id="5" name="TextBox 4"/>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41809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q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ques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rot="10800000" flipH="1" flipV="1">
            <a:off x="-66289" y="3615139"/>
            <a:ext cx="440701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expli</a:t>
            </a:r>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6" name="TextBox 15"/>
          <p:cNvSpPr txBox="1"/>
          <p:nvPr/>
        </p:nvSpPr>
        <p:spPr>
          <a:xfrm>
            <a:off x="4083252" y="3164184"/>
            <a:ext cx="4045626" cy="1015663"/>
          </a:xfrm>
          <a:prstGeom prst="rect">
            <a:avLst/>
          </a:prstGeom>
          <a:noFill/>
        </p:spPr>
        <p:txBody>
          <a:bodyPr wrap="square" rtlCol="0">
            <a:spAutoFit/>
          </a:bodyPr>
          <a:lstStyle/>
          <a:p>
            <a:pPr algn="ctr"/>
            <a:r>
              <a:rPr lang="en-GB" sz="6000" dirty="0">
                <a:solidFill>
                  <a:srgbClr val="E65D00"/>
                </a:solidFill>
                <a:latin typeface="Century Gothic" panose="020B0502020202020204" pitchFamily="34" charset="0"/>
                <a:cs typeface="Calibri" panose="020F0502020204030204" pitchFamily="34" charset="0"/>
              </a:rPr>
              <a:t>qu</a:t>
            </a:r>
            <a:r>
              <a:rPr lang="en-GB" sz="6000" dirty="0">
                <a:solidFill>
                  <a:srgbClr val="115076"/>
                </a:solidFill>
                <a:latin typeface="Century Gothic" panose="020B0502020202020204" pitchFamily="34" charset="0"/>
                <a:cs typeface="Calibri" panose="020F0502020204030204" pitchFamily="34" charset="0"/>
              </a:rPr>
              <a:t>estion</a:t>
            </a:r>
          </a:p>
        </p:txBody>
      </p:sp>
      <p:sp>
        <p:nvSpPr>
          <p:cNvPr id="18" name="TextBox 17"/>
          <p:cNvSpPr txBox="1"/>
          <p:nvPr/>
        </p:nvSpPr>
        <p:spPr>
          <a:xfrm rot="10800000" flipH="1" flipV="1">
            <a:off x="834643" y="462003"/>
            <a:ext cx="3614758"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atre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9" name="TextBox 18"/>
          <p:cNvSpPr txBox="1"/>
          <p:nvPr/>
        </p:nvSpPr>
        <p:spPr>
          <a:xfrm rot="10800000" flipH="1" flipV="1">
            <a:off x="8404605" y="444782"/>
            <a:ext cx="3614758"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musi</a:t>
            </a:r>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rot="10800000" flipH="1" flipV="1">
            <a:off x="8164448" y="3573344"/>
            <a:ext cx="3614758"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uni</a:t>
            </a:r>
            <a:r>
              <a:rPr lang="en-GB" sz="6000" dirty="0">
                <a:solidFill>
                  <a:srgbClr val="E65D00"/>
                </a:solidFill>
                <a:latin typeface="Century Gothic" panose="020B0502020202020204" pitchFamily="34" charset="0"/>
                <a:cs typeface="Calibri" panose="020F0502020204030204" pitchFamily="34" charset="0"/>
              </a:rPr>
              <a:t>qu</a:t>
            </a:r>
            <a:r>
              <a:rPr lang="en-GB" sz="6000" dirty="0">
                <a:solidFill>
                  <a:srgbClr val="115076"/>
                </a:solidFill>
                <a:latin typeface="Century Gothic" panose="020B0502020202020204" pitchFamily="34" charset="0"/>
                <a:cs typeface="Calibri" panose="020F0502020204030204" pitchFamily="34" charset="0"/>
              </a:rPr>
              <a:t>e</a:t>
            </a:r>
          </a:p>
        </p:txBody>
      </p:sp>
      <p:sp>
        <p:nvSpPr>
          <p:cNvPr id="21" name="Rounded Rectangle 20"/>
          <p:cNvSpPr/>
          <p:nvPr/>
        </p:nvSpPr>
        <p:spPr>
          <a:xfrm>
            <a:off x="4288621" y="1605643"/>
            <a:ext cx="3614758" cy="2589143"/>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24" name="TextBox 23"/>
          <p:cNvSpPr txBox="1"/>
          <p:nvPr/>
        </p:nvSpPr>
        <p:spPr>
          <a:xfrm>
            <a:off x="4534514" y="-346613"/>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qu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3" name="TextBox 12"/>
          <p:cNvSpPr txBox="1"/>
          <p:nvPr/>
        </p:nvSpPr>
        <p:spPr>
          <a:xfrm>
            <a:off x="4471259" y="1269476"/>
            <a:ext cx="3206357" cy="2215991"/>
          </a:xfrm>
          <a:prstGeom prst="rect">
            <a:avLst/>
          </a:prstGeom>
          <a:noFill/>
        </p:spPr>
        <p:txBody>
          <a:bodyPr wrap="square" rtlCol="0">
            <a:spAutoFit/>
          </a:bodyPr>
          <a:lstStyle/>
          <a:p>
            <a:pPr algn="ctr"/>
            <a:r>
              <a:rPr lang="en-GB" sz="13800" dirty="0">
                <a:solidFill>
                  <a:srgbClr val="E65D00"/>
                </a:solidFill>
                <a:latin typeface="Arial Rounded MT Bold" panose="020F0704030504030204" pitchFamily="34" charset="0"/>
              </a:rPr>
              <a:t>?</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8973" y="1427091"/>
            <a:ext cx="1419797" cy="2028281"/>
          </a:xfrm>
          <a:prstGeom prst="rect">
            <a:avLst/>
          </a:prstGeom>
          <a:effectLst>
            <a:outerShdw blurRad="50800" dist="38100" dir="5400000" algn="t" rotWithShape="0">
              <a:prstClr val="black">
                <a:alpha val="40000"/>
              </a:prstClr>
            </a:outerShdw>
          </a:effectLst>
        </p:spPr>
      </p:pic>
      <p:sp>
        <p:nvSpPr>
          <p:cNvPr id="3" name="Rectangle 2"/>
          <p:cNvSpPr/>
          <p:nvPr/>
        </p:nvSpPr>
        <p:spPr>
          <a:xfrm>
            <a:off x="713911" y="4520071"/>
            <a:ext cx="2715808"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[to explain]</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4" name="Rectangle 3"/>
          <p:cNvSpPr/>
          <p:nvPr/>
        </p:nvSpPr>
        <p:spPr>
          <a:xfrm>
            <a:off x="8351832" y="4520072"/>
            <a:ext cx="3239990"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[unique; only]</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5" name="TextBox 24"/>
          <p:cNvSpPr txBox="1"/>
          <p:nvPr/>
        </p:nvSpPr>
        <p:spPr>
          <a:xfrm rot="10800000" flipH="1" flipV="1">
            <a:off x="3949360" y="4576891"/>
            <a:ext cx="440701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man</a:t>
            </a:r>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6" name="Rectangle 25"/>
          <p:cNvSpPr/>
          <p:nvPr/>
        </p:nvSpPr>
        <p:spPr>
          <a:xfrm>
            <a:off x="3826069" y="5415309"/>
            <a:ext cx="4496744"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[to miss/be missing]</a:t>
            </a:r>
            <a:endParaRPr lang="en-GB" sz="6000" dirty="0">
              <a:solidFill>
                <a:srgbClr val="115076"/>
              </a:solidFill>
              <a:latin typeface="Century Gothic" panose="020B0502020202020204" pitchFamily="34" charset="0"/>
              <a:cs typeface="Calibri" panose="020F0502020204030204" pitchFamily="34" charset="0"/>
            </a:endParaRPr>
          </a:p>
        </p:txBody>
      </p:sp>
      <p:grpSp>
        <p:nvGrpSpPr>
          <p:cNvPr id="8" name="Group 7"/>
          <p:cNvGrpSpPr/>
          <p:nvPr/>
        </p:nvGrpSpPr>
        <p:grpSpPr>
          <a:xfrm>
            <a:off x="8754305" y="1526630"/>
            <a:ext cx="2435044" cy="1829202"/>
            <a:chOff x="8548748" y="1491968"/>
            <a:chExt cx="2435044" cy="1829202"/>
          </a:xfrm>
        </p:grpSpPr>
        <p:pic>
          <p:nvPicPr>
            <p:cNvPr id="6" name="Picture 5"/>
            <p:cNvPicPr>
              <a:picLocks noChangeAspect="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548748" y="1491968"/>
              <a:ext cx="796026" cy="1045657"/>
            </a:xfrm>
            <a:prstGeom prst="rect">
              <a:avLst/>
            </a:prstGeom>
          </p:spPr>
        </p:pic>
        <p:pic>
          <p:nvPicPr>
            <p:cNvPr id="7" name="Picture 6"/>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33360" y="1510411"/>
              <a:ext cx="1650432" cy="1810759"/>
            </a:xfrm>
            <a:prstGeom prst="rect">
              <a:avLst/>
            </a:prstGeom>
          </p:spPr>
        </p:pic>
      </p:grpSp>
    </p:spTree>
    <p:extLst>
      <p:ext uri="{BB962C8B-B14F-4D97-AF65-F5344CB8AC3E}">
        <p14:creationId xmlns:p14="http://schemas.microsoft.com/office/powerpoint/2010/main" val="360446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q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4" name="questio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subTnLst>
                                    <p:audio>
                                      <p:cMediaNode>
                                        <p:cTn display="0" masterRel="sameClick">
                                          <p:stCondLst>
                                            <p:cond evt="begin" delay="0">
                                              <p:tn val="21"/>
                                            </p:cond>
                                          </p:stCondLst>
                                          <p:endCondLst>
                                            <p:cond evt="onStopAudio" delay="0">
                                              <p:tgtEl>
                                                <p:sldTgt/>
                                              </p:tgtEl>
                                            </p:cond>
                                          </p:endCondLst>
                                        </p:cTn>
                                        <p:tgtEl>
                                          <p:sndTgt r:embed="rId5" name="quatr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6" name="musiqu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7" name="expliquer.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subTnLst>
                                    <p:audio>
                                      <p:cMediaNode>
                                        <p:cTn display="0" masterRel="sameClick">
                                          <p:stCondLst>
                                            <p:cond evt="begin" delay="0">
                                              <p:tn val="51"/>
                                            </p:cond>
                                          </p:stCondLst>
                                          <p:endCondLst>
                                            <p:cond evt="onStopAudio" delay="0">
                                              <p:tgtEl>
                                                <p:sldTgt/>
                                              </p:tgtEl>
                                            </p:cond>
                                          </p:endCondLst>
                                        </p:cTn>
                                        <p:tgtEl>
                                          <p:sndTgt r:embed="rId8" name="manque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subTnLst>
                                    <p:audio>
                                      <p:cMediaNode>
                                        <p:cTn display="0" masterRel="sameClick">
                                          <p:stCondLst>
                                            <p:cond evt="begin" delay="0">
                                              <p:tn val="61"/>
                                            </p:cond>
                                          </p:stCondLst>
                                          <p:endCondLst>
                                            <p:cond evt="onStopAudio" delay="0">
                                              <p:tgtEl>
                                                <p:sldTgt/>
                                              </p:tgtEl>
                                            </p:cond>
                                          </p:endCondLst>
                                        </p:cTn>
                                        <p:tgtEl>
                                          <p:sndTgt r:embed="rId9" name="uniqu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animBg="1"/>
      <p:bldP spid="24" grpId="0"/>
      <p:bldP spid="13" grpId="0"/>
      <p:bldP spid="3" grpId="0"/>
      <p:bldP spid="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rot="10800000" flipH="1" flipV="1">
            <a:off x="-66289" y="3615139"/>
            <a:ext cx="440701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expli</a:t>
            </a:r>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6" name="TextBox 15"/>
          <p:cNvSpPr txBox="1"/>
          <p:nvPr/>
        </p:nvSpPr>
        <p:spPr>
          <a:xfrm>
            <a:off x="4083252" y="3164184"/>
            <a:ext cx="4045626" cy="1015663"/>
          </a:xfrm>
          <a:prstGeom prst="rect">
            <a:avLst/>
          </a:prstGeom>
          <a:noFill/>
        </p:spPr>
        <p:txBody>
          <a:bodyPr wrap="square" rtlCol="0">
            <a:spAutoFit/>
          </a:bodyPr>
          <a:lstStyle/>
          <a:p>
            <a:pPr algn="ctr"/>
            <a:r>
              <a:rPr lang="en-GB" sz="6000" dirty="0">
                <a:solidFill>
                  <a:srgbClr val="E65D00"/>
                </a:solidFill>
                <a:latin typeface="Century Gothic" panose="020B0502020202020204" pitchFamily="34" charset="0"/>
                <a:cs typeface="Calibri" panose="020F0502020204030204" pitchFamily="34" charset="0"/>
              </a:rPr>
              <a:t>qu</a:t>
            </a:r>
            <a:r>
              <a:rPr lang="en-GB" sz="6000" dirty="0">
                <a:solidFill>
                  <a:srgbClr val="115076"/>
                </a:solidFill>
                <a:latin typeface="Century Gothic" panose="020B0502020202020204" pitchFamily="34" charset="0"/>
                <a:cs typeface="Calibri" panose="020F0502020204030204" pitchFamily="34" charset="0"/>
              </a:rPr>
              <a:t>estion</a:t>
            </a:r>
          </a:p>
        </p:txBody>
      </p:sp>
      <p:sp>
        <p:nvSpPr>
          <p:cNvPr id="18" name="TextBox 17"/>
          <p:cNvSpPr txBox="1"/>
          <p:nvPr/>
        </p:nvSpPr>
        <p:spPr>
          <a:xfrm rot="10800000" flipH="1" flipV="1">
            <a:off x="834643" y="462003"/>
            <a:ext cx="3614758"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atre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9" name="TextBox 18"/>
          <p:cNvSpPr txBox="1"/>
          <p:nvPr/>
        </p:nvSpPr>
        <p:spPr>
          <a:xfrm rot="10800000" flipH="1" flipV="1">
            <a:off x="8404605" y="444782"/>
            <a:ext cx="3614758"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musi</a:t>
            </a:r>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rot="10800000" flipH="1" flipV="1">
            <a:off x="8164448" y="3573344"/>
            <a:ext cx="3614758"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uni</a:t>
            </a:r>
            <a:r>
              <a:rPr lang="en-GB" sz="6000" dirty="0">
                <a:solidFill>
                  <a:srgbClr val="E65D00"/>
                </a:solidFill>
                <a:latin typeface="Century Gothic" panose="020B0502020202020204" pitchFamily="34" charset="0"/>
                <a:cs typeface="Calibri" panose="020F0502020204030204" pitchFamily="34" charset="0"/>
              </a:rPr>
              <a:t>qu</a:t>
            </a:r>
            <a:r>
              <a:rPr lang="en-GB" sz="6000" dirty="0">
                <a:solidFill>
                  <a:srgbClr val="115076"/>
                </a:solidFill>
                <a:latin typeface="Century Gothic" panose="020B0502020202020204" pitchFamily="34" charset="0"/>
                <a:cs typeface="Calibri" panose="020F0502020204030204" pitchFamily="34" charset="0"/>
              </a:rPr>
              <a:t>e</a:t>
            </a:r>
          </a:p>
        </p:txBody>
      </p:sp>
      <p:sp>
        <p:nvSpPr>
          <p:cNvPr id="21" name="Rounded Rectangle 20"/>
          <p:cNvSpPr/>
          <p:nvPr/>
        </p:nvSpPr>
        <p:spPr>
          <a:xfrm>
            <a:off x="4288621" y="1605643"/>
            <a:ext cx="3614758" cy="2589143"/>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24" name="TextBox 23"/>
          <p:cNvSpPr txBox="1"/>
          <p:nvPr/>
        </p:nvSpPr>
        <p:spPr>
          <a:xfrm>
            <a:off x="4534514" y="-346613"/>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qu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25" name="TextBox 24"/>
          <p:cNvSpPr txBox="1"/>
          <p:nvPr/>
        </p:nvSpPr>
        <p:spPr>
          <a:xfrm rot="10800000" flipH="1" flipV="1">
            <a:off x="3949360" y="4576891"/>
            <a:ext cx="440701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man</a:t>
            </a:r>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4765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q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4" name="questio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subTnLst>
                                    <p:audio>
                                      <p:cMediaNode>
                                        <p:cTn display="0" masterRel="sameClick">
                                          <p:stCondLst>
                                            <p:cond evt="begin" delay="0">
                                              <p:tn val="18"/>
                                            </p:cond>
                                          </p:stCondLst>
                                          <p:endCondLst>
                                            <p:cond evt="onStopAudio" delay="0">
                                              <p:tgtEl>
                                                <p:sldTgt/>
                                              </p:tgtEl>
                                            </p:cond>
                                          </p:endCondLst>
                                        </p:cTn>
                                        <p:tgtEl>
                                          <p:sndTgt r:embed="rId5" name="quatr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6" name="musiqu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subTnLst>
                                    <p:audio>
                                      <p:cMediaNode>
                                        <p:cTn display="0" masterRel="sameClick">
                                          <p:stCondLst>
                                            <p:cond evt="begin" delay="0">
                                              <p:tn val="28"/>
                                            </p:cond>
                                          </p:stCondLst>
                                          <p:endCondLst>
                                            <p:cond evt="onStopAudio" delay="0">
                                              <p:tgtEl>
                                                <p:sldTgt/>
                                              </p:tgtEl>
                                            </p:cond>
                                          </p:endCondLst>
                                        </p:cTn>
                                        <p:tgtEl>
                                          <p:sndTgt r:embed="rId7" name="explique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subTnLst>
                                    <p:audio>
                                      <p:cMediaNode>
                                        <p:cTn display="0" masterRel="sameClick">
                                          <p:stCondLst>
                                            <p:cond evt="begin" delay="0">
                                              <p:tn val="33"/>
                                            </p:cond>
                                          </p:stCondLst>
                                          <p:endCondLst>
                                            <p:cond evt="onStopAudio" delay="0">
                                              <p:tgtEl>
                                                <p:sldTgt/>
                                              </p:tgtEl>
                                            </p:cond>
                                          </p:endCondLst>
                                        </p:cTn>
                                        <p:tgtEl>
                                          <p:sndTgt r:embed="rId8" name="manque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9" name="uniq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animBg="1"/>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rot="10800000" flipH="1" flipV="1">
            <a:off x="-66289" y="3615139"/>
            <a:ext cx="440701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expli</a:t>
            </a:r>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6" name="TextBox 15"/>
          <p:cNvSpPr txBox="1"/>
          <p:nvPr/>
        </p:nvSpPr>
        <p:spPr>
          <a:xfrm>
            <a:off x="4083252" y="3164184"/>
            <a:ext cx="4045626" cy="1015663"/>
          </a:xfrm>
          <a:prstGeom prst="rect">
            <a:avLst/>
          </a:prstGeom>
          <a:noFill/>
        </p:spPr>
        <p:txBody>
          <a:bodyPr wrap="square" rtlCol="0">
            <a:spAutoFit/>
          </a:bodyPr>
          <a:lstStyle/>
          <a:p>
            <a:pPr algn="ctr"/>
            <a:r>
              <a:rPr lang="en-GB" sz="6000" dirty="0">
                <a:solidFill>
                  <a:srgbClr val="E65D00"/>
                </a:solidFill>
                <a:latin typeface="Century Gothic" panose="020B0502020202020204" pitchFamily="34" charset="0"/>
                <a:cs typeface="Calibri" panose="020F0502020204030204" pitchFamily="34" charset="0"/>
              </a:rPr>
              <a:t>qu</a:t>
            </a:r>
            <a:r>
              <a:rPr lang="en-GB" sz="6000" dirty="0">
                <a:solidFill>
                  <a:srgbClr val="115076"/>
                </a:solidFill>
                <a:latin typeface="Century Gothic" panose="020B0502020202020204" pitchFamily="34" charset="0"/>
                <a:cs typeface="Calibri" panose="020F0502020204030204" pitchFamily="34" charset="0"/>
              </a:rPr>
              <a:t>estion</a:t>
            </a:r>
          </a:p>
        </p:txBody>
      </p:sp>
      <p:sp>
        <p:nvSpPr>
          <p:cNvPr id="18" name="TextBox 17"/>
          <p:cNvSpPr txBox="1"/>
          <p:nvPr/>
        </p:nvSpPr>
        <p:spPr>
          <a:xfrm rot="10800000" flipH="1" flipV="1">
            <a:off x="834643" y="462003"/>
            <a:ext cx="3614758"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atre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9" name="TextBox 18"/>
          <p:cNvSpPr txBox="1"/>
          <p:nvPr/>
        </p:nvSpPr>
        <p:spPr>
          <a:xfrm rot="10800000" flipH="1" flipV="1">
            <a:off x="8404605" y="444782"/>
            <a:ext cx="3614758"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musi</a:t>
            </a:r>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rot="10800000" flipH="1" flipV="1">
            <a:off x="8164448" y="3573344"/>
            <a:ext cx="3614758"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uni</a:t>
            </a:r>
            <a:r>
              <a:rPr lang="en-GB" sz="6000" dirty="0">
                <a:solidFill>
                  <a:srgbClr val="E65D00"/>
                </a:solidFill>
                <a:latin typeface="Century Gothic" panose="020B0502020202020204" pitchFamily="34" charset="0"/>
                <a:cs typeface="Calibri" panose="020F0502020204030204" pitchFamily="34" charset="0"/>
              </a:rPr>
              <a:t>qu</a:t>
            </a:r>
            <a:r>
              <a:rPr lang="en-GB" sz="6000" dirty="0">
                <a:solidFill>
                  <a:srgbClr val="115076"/>
                </a:solidFill>
                <a:latin typeface="Century Gothic" panose="020B0502020202020204" pitchFamily="34" charset="0"/>
                <a:cs typeface="Calibri" panose="020F0502020204030204" pitchFamily="34" charset="0"/>
              </a:rPr>
              <a:t>e</a:t>
            </a:r>
          </a:p>
        </p:txBody>
      </p:sp>
      <p:sp>
        <p:nvSpPr>
          <p:cNvPr id="21" name="Rounded Rectangle 20"/>
          <p:cNvSpPr/>
          <p:nvPr/>
        </p:nvSpPr>
        <p:spPr>
          <a:xfrm>
            <a:off x="4288621" y="1605643"/>
            <a:ext cx="3614758" cy="2589143"/>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24" name="TextBox 23"/>
          <p:cNvSpPr txBox="1"/>
          <p:nvPr/>
        </p:nvSpPr>
        <p:spPr>
          <a:xfrm>
            <a:off x="4534514" y="-346613"/>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qu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25" name="TextBox 24"/>
          <p:cNvSpPr txBox="1"/>
          <p:nvPr/>
        </p:nvSpPr>
        <p:spPr>
          <a:xfrm rot="10800000" flipH="1" flipV="1">
            <a:off x="3949360" y="4576891"/>
            <a:ext cx="440701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man</a:t>
            </a:r>
            <a:r>
              <a:rPr lang="en-GB" sz="6000" dirty="0" err="1">
                <a:solidFill>
                  <a:srgbClr val="E65D00"/>
                </a:solidFill>
                <a:latin typeface="Century Gothic" panose="020B0502020202020204" pitchFamily="34" charset="0"/>
                <a:cs typeface="Calibri" panose="020F0502020204030204" pitchFamily="34" charset="0"/>
              </a:rPr>
              <a:t>qu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412288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animBg="1"/>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200" y="-567050"/>
            <a:ext cx="1229711" cy="3785652"/>
          </a:xfrm>
          <a:prstGeom prst="rect">
            <a:avLst/>
          </a:prstGeom>
          <a:noFill/>
        </p:spPr>
        <p:txBody>
          <a:bodyPr wrap="square" rtlCol="0">
            <a:spAutoFit/>
          </a:bodyPr>
          <a:lstStyle/>
          <a:p>
            <a:r>
              <a:rPr lang="en-GB" sz="24000" b="1" dirty="0">
                <a:solidFill>
                  <a:srgbClr val="1F4E79"/>
                </a:solidFill>
                <a:latin typeface="Century Gothic" panose="020B0502020202020204" pitchFamily="34" charset="0"/>
                <a:cs typeface="Calibri" panose="020F0502020204030204" pitchFamily="34" charset="0"/>
              </a:rPr>
              <a:t>j</a:t>
            </a:r>
          </a:p>
        </p:txBody>
      </p:sp>
      <p:sp>
        <p:nvSpPr>
          <p:cNvPr id="3" name="TextBox 2"/>
          <p:cNvSpPr txBox="1"/>
          <p:nvPr/>
        </p:nvSpPr>
        <p:spPr>
          <a:xfrm>
            <a:off x="3392214" y="4206413"/>
            <a:ext cx="5407572" cy="1938992"/>
          </a:xfrm>
          <a:prstGeom prst="rect">
            <a:avLst/>
          </a:prstGeom>
          <a:noFill/>
        </p:spPr>
        <p:txBody>
          <a:bodyPr wrap="square" rtlCol="0">
            <a:spAutoFit/>
          </a:bodyPr>
          <a:lstStyle/>
          <a:p>
            <a:pPr algn="ctr"/>
            <a:r>
              <a:rPr lang="en-GB" sz="12000" b="1" dirty="0">
                <a:solidFill>
                  <a:srgbClr val="FA6500"/>
                </a:solidFill>
                <a:latin typeface="Century Gothic" panose="020B0502020202020204" pitchFamily="34" charset="0"/>
                <a:cs typeface="Calibri" panose="020F0502020204030204" pitchFamily="34" charset="0"/>
              </a:rPr>
              <a:t>j</a:t>
            </a:r>
            <a:r>
              <a:rPr lang="en-GB" sz="12000" dirty="0">
                <a:solidFill>
                  <a:srgbClr val="1F4E79"/>
                </a:solidFill>
                <a:latin typeface="Century Gothic" panose="020B0502020202020204" pitchFamily="34" charset="0"/>
                <a:cs typeface="Calibri" panose="020F0502020204030204" pitchFamily="34" charset="0"/>
              </a:rPr>
              <a:t>our</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38518" y="1021833"/>
            <a:ext cx="3228763" cy="32417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pic>
        <p:nvPicPr>
          <p:cNvPr id="9" name="Picture 8"/>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376988" y="548323"/>
            <a:ext cx="3715240" cy="3715240"/>
          </a:xfrm>
          <a:prstGeom prst="rect">
            <a:avLst/>
          </a:prstGeom>
        </p:spPr>
      </p:pic>
      <p:sp>
        <p:nvSpPr>
          <p:cNvPr id="10" name="TextBox 9">
            <a:extLst>
              <a:ext uri="{FF2B5EF4-FFF2-40B4-BE49-F238E27FC236}">
                <a16:creationId xmlns:a16="http://schemas.microsoft.com/office/drawing/2014/main" id="{523DC9B6-EFAC-4481-A633-5B5655C6B429}"/>
              </a:ext>
            </a:extLst>
          </p:cNvPr>
          <p:cNvSpPr txBox="1"/>
          <p:nvPr/>
        </p:nvSpPr>
        <p:spPr>
          <a:xfrm>
            <a:off x="5980545" y="-846591"/>
            <a:ext cx="4154269" cy="64479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1300" b="1" i="0" u="none" strike="noStrike" kern="1200" cap="none" spc="0" normalizeH="0" baseline="0" noProof="0" dirty="0">
                <a:ln>
                  <a:noFill/>
                </a:ln>
                <a:solidFill>
                  <a:srgbClr val="E65D00"/>
                </a:solidFill>
                <a:effectLst/>
                <a:uLnTx/>
                <a:uFillTx/>
                <a:latin typeface="Tw Cen MT" panose="020B0602020104020603"/>
                <a:ea typeface="+mn-ea"/>
                <a:cs typeface="+mn-cs"/>
              </a:rPr>
              <a:t>X</a:t>
            </a:r>
          </a:p>
        </p:txBody>
      </p:sp>
    </p:spTree>
    <p:extLst>
      <p:ext uri="{BB962C8B-B14F-4D97-AF65-F5344CB8AC3E}">
        <p14:creationId xmlns:p14="http://schemas.microsoft.com/office/powerpoint/2010/main" val="102557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jou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jour.wav"/>
                                        </p:tgtEl>
                                      </p:cMediaNode>
                                    </p:audio>
                                  </p:sub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200" y="-567050"/>
            <a:ext cx="1229711" cy="3785652"/>
          </a:xfrm>
          <a:prstGeom prst="rect">
            <a:avLst/>
          </a:prstGeom>
          <a:noFill/>
        </p:spPr>
        <p:txBody>
          <a:bodyPr wrap="square" rtlCol="0">
            <a:spAutoFit/>
          </a:bodyPr>
          <a:lstStyle/>
          <a:p>
            <a:r>
              <a:rPr lang="en-GB" sz="24000" b="1" dirty="0">
                <a:solidFill>
                  <a:srgbClr val="1F4E79"/>
                </a:solidFill>
                <a:latin typeface="Century Gothic" panose="020B0502020202020204" pitchFamily="34" charset="0"/>
                <a:cs typeface="Calibri" panose="020F0502020204030204" pitchFamily="34" charset="0"/>
              </a:rPr>
              <a:t>j</a:t>
            </a:r>
          </a:p>
        </p:txBody>
      </p:sp>
      <p:sp>
        <p:nvSpPr>
          <p:cNvPr id="3" name="TextBox 2"/>
          <p:cNvSpPr txBox="1"/>
          <p:nvPr/>
        </p:nvSpPr>
        <p:spPr>
          <a:xfrm>
            <a:off x="3392214" y="1889098"/>
            <a:ext cx="5407572" cy="1938992"/>
          </a:xfrm>
          <a:prstGeom prst="rect">
            <a:avLst/>
          </a:prstGeom>
          <a:noFill/>
        </p:spPr>
        <p:txBody>
          <a:bodyPr wrap="square" rtlCol="0">
            <a:spAutoFit/>
          </a:bodyPr>
          <a:lstStyle/>
          <a:p>
            <a:pPr algn="ctr"/>
            <a:r>
              <a:rPr lang="en-GB" sz="12000" b="1" dirty="0">
                <a:solidFill>
                  <a:srgbClr val="FA6500"/>
                </a:solidFill>
                <a:latin typeface="Century Gothic" panose="020B0502020202020204" pitchFamily="34" charset="0"/>
                <a:cs typeface="Calibri" panose="020F0502020204030204" pitchFamily="34" charset="0"/>
              </a:rPr>
              <a:t>j</a:t>
            </a:r>
            <a:r>
              <a:rPr lang="en-GB" sz="12000" dirty="0">
                <a:solidFill>
                  <a:srgbClr val="1F4E79"/>
                </a:solidFill>
                <a:latin typeface="Century Gothic" panose="020B0502020202020204" pitchFamily="34" charset="0"/>
                <a:cs typeface="Calibri" panose="020F0502020204030204" pitchFamily="34" charset="0"/>
              </a:rPr>
              <a:t>our</a:t>
            </a:r>
          </a:p>
        </p:txBody>
      </p:sp>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324964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jou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7754" y="495521"/>
            <a:ext cx="3709198"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j</a:t>
            </a:r>
            <a:r>
              <a:rPr lang="en-GB" sz="6000" dirty="0" err="1">
                <a:solidFill>
                  <a:srgbClr val="115076"/>
                </a:solidFill>
                <a:latin typeface="Century Gothic" panose="020B0502020202020204" pitchFamily="34" charset="0"/>
                <a:cs typeface="Calibri" panose="020F0502020204030204" pitchFamily="34" charset="0"/>
              </a:rPr>
              <a:t>’ai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5136352" y="3106763"/>
            <a:ext cx="1945298" cy="1200329"/>
          </a:xfrm>
          <a:prstGeom prst="rect">
            <a:avLst/>
          </a:prstGeom>
          <a:noFill/>
        </p:spPr>
        <p:txBody>
          <a:bodyPr wrap="square" rtlCol="0">
            <a:spAutoFit/>
          </a:bodyPr>
          <a:lstStyle/>
          <a:p>
            <a:pPr algn="ctr"/>
            <a:r>
              <a:rPr lang="en-GB" sz="7200" dirty="0">
                <a:solidFill>
                  <a:srgbClr val="E65D00"/>
                </a:solidFill>
                <a:latin typeface="Century Gothic" panose="020B0502020202020204" pitchFamily="34" charset="0"/>
                <a:cs typeface="Calibri" panose="020F0502020204030204" pitchFamily="34" charset="0"/>
              </a:rPr>
              <a:t>j</a:t>
            </a:r>
            <a:r>
              <a:rPr lang="en-GB" sz="7200" dirty="0">
                <a:solidFill>
                  <a:srgbClr val="115076"/>
                </a:solidFill>
                <a:latin typeface="Century Gothic" panose="020B0502020202020204" pitchFamily="34" charset="0"/>
                <a:cs typeface="Calibri" panose="020F0502020204030204" pitchFamily="34" charset="0"/>
              </a:rPr>
              <a:t>our</a:t>
            </a:r>
          </a:p>
        </p:txBody>
      </p:sp>
      <p:sp>
        <p:nvSpPr>
          <p:cNvPr id="8" name="TextBox 7"/>
          <p:cNvSpPr txBox="1"/>
          <p:nvPr/>
        </p:nvSpPr>
        <p:spPr>
          <a:xfrm>
            <a:off x="8548748" y="495521"/>
            <a:ext cx="2813621"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g</a:t>
            </a:r>
            <a:r>
              <a:rPr lang="en-GB" sz="6000" dirty="0" err="1">
                <a:solidFill>
                  <a:srgbClr val="115076"/>
                </a:solidFill>
                <a:latin typeface="Century Gothic" panose="020B0502020202020204" pitchFamily="34" charset="0"/>
                <a:cs typeface="Calibri" panose="020F0502020204030204" pitchFamily="34" charset="0"/>
              </a:rPr>
              <a:t>énial</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7960412" y="3572360"/>
            <a:ext cx="3959321"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j</a:t>
            </a:r>
            <a:r>
              <a:rPr lang="en-GB" sz="6000" dirty="0" err="1">
                <a:solidFill>
                  <a:srgbClr val="115076"/>
                </a:solidFill>
                <a:latin typeface="Century Gothic" panose="020B0502020202020204" pitchFamily="34" charset="0"/>
                <a:cs typeface="Calibri" panose="020F0502020204030204" pitchFamily="34" charset="0"/>
              </a:rPr>
              <a:t>amais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0" name="TextBox 9"/>
          <p:cNvSpPr txBox="1"/>
          <p:nvPr/>
        </p:nvSpPr>
        <p:spPr>
          <a:xfrm>
            <a:off x="238581" y="3520309"/>
            <a:ext cx="405770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su</a:t>
            </a:r>
            <a:r>
              <a:rPr lang="en-GB" sz="6000" dirty="0" err="1">
                <a:solidFill>
                  <a:srgbClr val="E65D00"/>
                </a:solidFill>
                <a:latin typeface="Century Gothic" panose="020B0502020202020204" pitchFamily="34" charset="0"/>
                <a:cs typeface="Calibri" panose="020F0502020204030204" pitchFamily="34" charset="0"/>
              </a:rPr>
              <a:t>j</a:t>
            </a:r>
            <a:r>
              <a:rPr lang="en-GB" sz="6000" dirty="0" err="1">
                <a:solidFill>
                  <a:srgbClr val="115076"/>
                </a:solidFill>
                <a:latin typeface="Century Gothic" panose="020B0502020202020204" pitchFamily="34" charset="0"/>
                <a:cs typeface="Calibri" panose="020F0502020204030204" pitchFamily="34" charset="0"/>
              </a:rPr>
              <a:t>et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1" name="Rounded Rectangle 10"/>
          <p:cNvSpPr/>
          <p:nvPr/>
        </p:nvSpPr>
        <p:spPr>
          <a:xfrm>
            <a:off x="4760298" y="1967347"/>
            <a:ext cx="2736101" cy="2430503"/>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4" name="TextBox 13"/>
          <p:cNvSpPr txBox="1"/>
          <p:nvPr/>
        </p:nvSpPr>
        <p:spPr>
          <a:xfrm>
            <a:off x="4506755" y="4758990"/>
            <a:ext cx="319099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dé</a:t>
            </a:r>
            <a:r>
              <a:rPr lang="en-GB" sz="6000" dirty="0">
                <a:solidFill>
                  <a:srgbClr val="E65D00"/>
                </a:solidFill>
                <a:latin typeface="Century Gothic" panose="020B0502020202020204" pitchFamily="34" charset="0"/>
                <a:cs typeface="Calibri" panose="020F0502020204030204" pitchFamily="34" charset="0"/>
              </a:rPr>
              <a:t>j</a:t>
            </a:r>
            <a:r>
              <a:rPr lang="en-GB" sz="6000" dirty="0">
                <a:solidFill>
                  <a:srgbClr val="115076"/>
                </a:solidFill>
                <a:latin typeface="Century Gothic" panose="020B0502020202020204" pitchFamily="34" charset="0"/>
                <a:cs typeface="Calibri" panose="020F0502020204030204" pitchFamily="34" charset="0"/>
              </a:rPr>
              <a:t>à</a:t>
            </a:r>
          </a:p>
        </p:txBody>
      </p:sp>
      <p:sp>
        <p:nvSpPr>
          <p:cNvPr id="16" name="TextBox 15"/>
          <p:cNvSpPr txBox="1"/>
          <p:nvPr/>
        </p:nvSpPr>
        <p:spPr>
          <a:xfrm>
            <a:off x="4519850" y="-253790"/>
            <a:ext cx="3143102"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j</a:t>
            </a:r>
          </a:p>
        </p:txBody>
      </p:sp>
      <p:sp>
        <p:nvSpPr>
          <p:cNvPr id="15" name="TextBox 14"/>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2" name="Rectangle 1"/>
          <p:cNvSpPr/>
          <p:nvPr/>
        </p:nvSpPr>
        <p:spPr>
          <a:xfrm>
            <a:off x="1348564" y="1362036"/>
            <a:ext cx="1895071"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[I have]</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898133" y="2109674"/>
            <a:ext cx="1128603" cy="1133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31541" y="2046617"/>
            <a:ext cx="1196629" cy="1196629"/>
          </a:xfrm>
          <a:prstGeom prst="rect">
            <a:avLst/>
          </a:prstGeom>
        </p:spPr>
      </p:pic>
      <p:sp>
        <p:nvSpPr>
          <p:cNvPr id="17" name="TextBox 16">
            <a:extLst>
              <a:ext uri="{FF2B5EF4-FFF2-40B4-BE49-F238E27FC236}">
                <a16:creationId xmlns:a16="http://schemas.microsoft.com/office/drawing/2014/main" id="{523DC9B6-EFAC-4481-A633-5B5655C6B429}"/>
              </a:ext>
            </a:extLst>
          </p:cNvPr>
          <p:cNvSpPr txBox="1"/>
          <p:nvPr/>
        </p:nvSpPr>
        <p:spPr>
          <a:xfrm>
            <a:off x="6344497" y="1859928"/>
            <a:ext cx="9234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E65D00"/>
                </a:solidFill>
                <a:effectLst/>
                <a:uLnTx/>
                <a:uFillTx/>
                <a:latin typeface="Tw Cen MT" panose="020B0602020104020603"/>
                <a:ea typeface="+mn-ea"/>
                <a:cs typeface="+mn-cs"/>
              </a:rPr>
              <a:t>X</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89439" y="1468325"/>
            <a:ext cx="1532238" cy="1532238"/>
          </a:xfrm>
          <a:prstGeom prst="rect">
            <a:avLst/>
          </a:prstGeom>
        </p:spPr>
      </p:pic>
      <p:sp>
        <p:nvSpPr>
          <p:cNvPr id="4" name="Rectangle 3"/>
          <p:cNvSpPr/>
          <p:nvPr/>
        </p:nvSpPr>
        <p:spPr>
          <a:xfrm>
            <a:off x="1229941" y="4397850"/>
            <a:ext cx="2132315"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[subject]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5" name="Rectangle 4"/>
          <p:cNvSpPr/>
          <p:nvPr/>
        </p:nvSpPr>
        <p:spPr>
          <a:xfrm>
            <a:off x="5010894" y="5551257"/>
            <a:ext cx="2234907"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[already]</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0" name="Rectangle 19"/>
          <p:cNvSpPr/>
          <p:nvPr/>
        </p:nvSpPr>
        <p:spPr>
          <a:xfrm>
            <a:off x="9013062" y="4397849"/>
            <a:ext cx="1786066"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[never]</a:t>
            </a:r>
            <a:endParaRPr lang="en-GB" sz="60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8408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j.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4" name="jour.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subTnLst>
                                    <p:audio>
                                      <p:cMediaNode>
                                        <p:cTn display="0" masterRel="sameClick">
                                          <p:stCondLst>
                                            <p:cond evt="begin" delay="0">
                                              <p:tn val="27"/>
                                            </p:cond>
                                          </p:stCondLst>
                                          <p:endCondLst>
                                            <p:cond evt="onStopAudio" delay="0">
                                              <p:tgtEl>
                                                <p:sldTgt/>
                                              </p:tgtEl>
                                            </p:cond>
                                          </p:endCondLst>
                                        </p:cTn>
                                        <p:tgtEl>
                                          <p:sndTgt r:embed="rId5" name="j'ai.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subTnLst>
                                    <p:audio>
                                      <p:cMediaNode>
                                        <p:cTn display="0" masterRel="sameClick">
                                          <p:stCondLst>
                                            <p:cond evt="begin" delay="0">
                                              <p:tn val="37"/>
                                            </p:cond>
                                          </p:stCondLst>
                                          <p:endCondLst>
                                            <p:cond evt="onStopAudio" delay="0">
                                              <p:tgtEl>
                                                <p:sldTgt/>
                                              </p:tgtEl>
                                            </p:cond>
                                          </p:endCondLst>
                                        </p:cTn>
                                        <p:tgtEl>
                                          <p:sndTgt r:embed="rId6" name="genial.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subTnLst>
                                    <p:audio>
                                      <p:cMediaNode>
                                        <p:cTn display="0" masterRel="sameClick">
                                          <p:stCondLst>
                                            <p:cond evt="begin" delay="0">
                                              <p:tn val="47"/>
                                            </p:cond>
                                          </p:stCondLst>
                                          <p:endCondLst>
                                            <p:cond evt="onStopAudio" delay="0">
                                              <p:tgtEl>
                                                <p:sldTgt/>
                                              </p:tgtEl>
                                            </p:cond>
                                          </p:endCondLst>
                                        </p:cTn>
                                        <p:tgtEl>
                                          <p:sndTgt r:embed="rId7" name="sujet.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subTnLst>
                                    <p:audio>
                                      <p:cMediaNode>
                                        <p:cTn display="0" masterRel="sameClick">
                                          <p:stCondLst>
                                            <p:cond evt="begin" delay="0">
                                              <p:tn val="57"/>
                                            </p:cond>
                                          </p:stCondLst>
                                          <p:endCondLst>
                                            <p:cond evt="onStopAudio" delay="0">
                                              <p:tgtEl>
                                                <p:sldTgt/>
                                              </p:tgtEl>
                                            </p:cond>
                                          </p:endCondLst>
                                        </p:cTn>
                                        <p:tgtEl>
                                          <p:sndTgt r:embed="rId8" name="deja.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subTnLst>
                                    <p:audio>
                                      <p:cMediaNode>
                                        <p:cTn display="0" masterRel="sameClick">
                                          <p:stCondLst>
                                            <p:cond evt="begin" delay="0">
                                              <p:tn val="67"/>
                                            </p:cond>
                                          </p:stCondLst>
                                          <p:endCondLst>
                                            <p:cond evt="onStopAudio" delay="0">
                                              <p:tgtEl>
                                                <p:sldTgt/>
                                              </p:tgtEl>
                                            </p:cond>
                                          </p:endCondLst>
                                        </p:cTn>
                                        <p:tgtEl>
                                          <p:sndTgt r:embed="rId9" name="jamais.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4" grpId="0"/>
      <p:bldP spid="16" grpId="0"/>
      <p:bldP spid="2" grpId="0"/>
      <p:bldP spid="17" grpId="0"/>
      <p:bldP spid="4" grpId="0"/>
      <p:bldP spid="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7754" y="495521"/>
            <a:ext cx="3709198"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j</a:t>
            </a:r>
            <a:r>
              <a:rPr lang="en-GB" sz="6000" dirty="0" err="1">
                <a:solidFill>
                  <a:srgbClr val="115076"/>
                </a:solidFill>
                <a:latin typeface="Century Gothic" panose="020B0502020202020204" pitchFamily="34" charset="0"/>
                <a:cs typeface="Calibri" panose="020F0502020204030204" pitchFamily="34" charset="0"/>
              </a:rPr>
              <a:t>’ai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5136352" y="3106763"/>
            <a:ext cx="1945298" cy="1200329"/>
          </a:xfrm>
          <a:prstGeom prst="rect">
            <a:avLst/>
          </a:prstGeom>
          <a:noFill/>
        </p:spPr>
        <p:txBody>
          <a:bodyPr wrap="square" rtlCol="0">
            <a:spAutoFit/>
          </a:bodyPr>
          <a:lstStyle/>
          <a:p>
            <a:pPr algn="ctr"/>
            <a:r>
              <a:rPr lang="en-GB" sz="7200" dirty="0">
                <a:solidFill>
                  <a:srgbClr val="E65D00"/>
                </a:solidFill>
                <a:latin typeface="Century Gothic" panose="020B0502020202020204" pitchFamily="34" charset="0"/>
                <a:cs typeface="Calibri" panose="020F0502020204030204" pitchFamily="34" charset="0"/>
              </a:rPr>
              <a:t>j</a:t>
            </a:r>
            <a:r>
              <a:rPr lang="en-GB" sz="7200" dirty="0">
                <a:solidFill>
                  <a:srgbClr val="115076"/>
                </a:solidFill>
                <a:latin typeface="Century Gothic" panose="020B0502020202020204" pitchFamily="34" charset="0"/>
                <a:cs typeface="Calibri" panose="020F0502020204030204" pitchFamily="34" charset="0"/>
              </a:rPr>
              <a:t>our</a:t>
            </a:r>
          </a:p>
        </p:txBody>
      </p:sp>
      <p:sp>
        <p:nvSpPr>
          <p:cNvPr id="8" name="TextBox 7"/>
          <p:cNvSpPr txBox="1"/>
          <p:nvPr/>
        </p:nvSpPr>
        <p:spPr>
          <a:xfrm>
            <a:off x="8548748" y="495521"/>
            <a:ext cx="2813621"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g</a:t>
            </a:r>
            <a:r>
              <a:rPr lang="en-GB" sz="6000" dirty="0" err="1">
                <a:solidFill>
                  <a:srgbClr val="115076"/>
                </a:solidFill>
                <a:latin typeface="Century Gothic" panose="020B0502020202020204" pitchFamily="34" charset="0"/>
                <a:cs typeface="Calibri" panose="020F0502020204030204" pitchFamily="34" charset="0"/>
              </a:rPr>
              <a:t>énial</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7960412" y="3572360"/>
            <a:ext cx="3959321"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j</a:t>
            </a:r>
            <a:r>
              <a:rPr lang="en-GB" sz="6000" dirty="0" err="1">
                <a:solidFill>
                  <a:srgbClr val="115076"/>
                </a:solidFill>
                <a:latin typeface="Century Gothic" panose="020B0502020202020204" pitchFamily="34" charset="0"/>
                <a:cs typeface="Calibri" panose="020F0502020204030204" pitchFamily="34" charset="0"/>
              </a:rPr>
              <a:t>amais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0" name="TextBox 9"/>
          <p:cNvSpPr txBox="1"/>
          <p:nvPr/>
        </p:nvSpPr>
        <p:spPr>
          <a:xfrm>
            <a:off x="238581" y="3520309"/>
            <a:ext cx="405770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su</a:t>
            </a:r>
            <a:r>
              <a:rPr lang="en-GB" sz="6000" dirty="0" err="1">
                <a:solidFill>
                  <a:srgbClr val="E65D00"/>
                </a:solidFill>
                <a:latin typeface="Century Gothic" panose="020B0502020202020204" pitchFamily="34" charset="0"/>
                <a:cs typeface="Calibri" panose="020F0502020204030204" pitchFamily="34" charset="0"/>
              </a:rPr>
              <a:t>j</a:t>
            </a:r>
            <a:r>
              <a:rPr lang="en-GB" sz="6000" dirty="0" err="1">
                <a:solidFill>
                  <a:srgbClr val="115076"/>
                </a:solidFill>
                <a:latin typeface="Century Gothic" panose="020B0502020202020204" pitchFamily="34" charset="0"/>
                <a:cs typeface="Calibri" panose="020F0502020204030204" pitchFamily="34" charset="0"/>
              </a:rPr>
              <a:t>et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1" name="Rounded Rectangle 10"/>
          <p:cNvSpPr/>
          <p:nvPr/>
        </p:nvSpPr>
        <p:spPr>
          <a:xfrm>
            <a:off x="4760298" y="1967347"/>
            <a:ext cx="2736101" cy="2430503"/>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4" name="TextBox 13"/>
          <p:cNvSpPr txBox="1"/>
          <p:nvPr/>
        </p:nvSpPr>
        <p:spPr>
          <a:xfrm>
            <a:off x="4506755" y="4758990"/>
            <a:ext cx="319099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dé</a:t>
            </a:r>
            <a:r>
              <a:rPr lang="en-GB" sz="6000" dirty="0">
                <a:solidFill>
                  <a:srgbClr val="E65D00"/>
                </a:solidFill>
                <a:latin typeface="Century Gothic" panose="020B0502020202020204" pitchFamily="34" charset="0"/>
                <a:cs typeface="Calibri" panose="020F0502020204030204" pitchFamily="34" charset="0"/>
              </a:rPr>
              <a:t>j</a:t>
            </a:r>
            <a:r>
              <a:rPr lang="en-GB" sz="6000" dirty="0">
                <a:solidFill>
                  <a:srgbClr val="115076"/>
                </a:solidFill>
                <a:latin typeface="Century Gothic" panose="020B0502020202020204" pitchFamily="34" charset="0"/>
                <a:cs typeface="Calibri" panose="020F0502020204030204" pitchFamily="34" charset="0"/>
              </a:rPr>
              <a:t>à</a:t>
            </a:r>
          </a:p>
        </p:txBody>
      </p:sp>
      <p:sp>
        <p:nvSpPr>
          <p:cNvPr id="16" name="TextBox 15"/>
          <p:cNvSpPr txBox="1"/>
          <p:nvPr/>
        </p:nvSpPr>
        <p:spPr>
          <a:xfrm>
            <a:off x="4519850" y="-253790"/>
            <a:ext cx="3143102"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j</a:t>
            </a:r>
          </a:p>
        </p:txBody>
      </p:sp>
      <p:sp>
        <p:nvSpPr>
          <p:cNvPr id="15" name="TextBox 14"/>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385813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j.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jour.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5" name="j'ai.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6" name="genial.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subTnLst>
                                    <p:audio>
                                      <p:cMediaNode>
                                        <p:cTn display="0" masterRel="sameClick">
                                          <p:stCondLst>
                                            <p:cond evt="begin" delay="0">
                                              <p:tn val="26"/>
                                            </p:cond>
                                          </p:stCondLst>
                                          <p:endCondLst>
                                            <p:cond evt="onStopAudio" delay="0">
                                              <p:tgtEl>
                                                <p:sldTgt/>
                                              </p:tgtEl>
                                            </p:cond>
                                          </p:endCondLst>
                                        </p:cTn>
                                        <p:tgtEl>
                                          <p:sndTgt r:embed="rId7" name="sujet.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8" name="deja.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subTnLst>
                                    <p:audio>
                                      <p:cMediaNode>
                                        <p:cTn display="0" masterRel="sameClick">
                                          <p:stCondLst>
                                            <p:cond evt="begin" delay="0">
                                              <p:tn val="36"/>
                                            </p:cond>
                                          </p:stCondLst>
                                          <p:endCondLst>
                                            <p:cond evt="onStopAudio" delay="0">
                                              <p:tgtEl>
                                                <p:sldTgt/>
                                              </p:tgtEl>
                                            </p:cond>
                                          </p:endCondLst>
                                        </p:cTn>
                                        <p:tgtEl>
                                          <p:sndTgt r:embed="rId9" name="jama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7754" y="495521"/>
            <a:ext cx="3709198"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j</a:t>
            </a:r>
            <a:r>
              <a:rPr lang="en-GB" sz="6000" dirty="0" err="1">
                <a:solidFill>
                  <a:srgbClr val="115076"/>
                </a:solidFill>
                <a:latin typeface="Century Gothic" panose="020B0502020202020204" pitchFamily="34" charset="0"/>
                <a:cs typeface="Calibri" panose="020F0502020204030204" pitchFamily="34" charset="0"/>
              </a:rPr>
              <a:t>’ai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5136352" y="3106763"/>
            <a:ext cx="1945298" cy="1200329"/>
          </a:xfrm>
          <a:prstGeom prst="rect">
            <a:avLst/>
          </a:prstGeom>
          <a:noFill/>
        </p:spPr>
        <p:txBody>
          <a:bodyPr wrap="square" rtlCol="0">
            <a:spAutoFit/>
          </a:bodyPr>
          <a:lstStyle/>
          <a:p>
            <a:pPr algn="ctr"/>
            <a:r>
              <a:rPr lang="en-GB" sz="7200" dirty="0">
                <a:solidFill>
                  <a:srgbClr val="E65D00"/>
                </a:solidFill>
                <a:latin typeface="Century Gothic" panose="020B0502020202020204" pitchFamily="34" charset="0"/>
                <a:cs typeface="Calibri" panose="020F0502020204030204" pitchFamily="34" charset="0"/>
              </a:rPr>
              <a:t>j</a:t>
            </a:r>
            <a:r>
              <a:rPr lang="en-GB" sz="7200" dirty="0">
                <a:solidFill>
                  <a:srgbClr val="115076"/>
                </a:solidFill>
                <a:latin typeface="Century Gothic" panose="020B0502020202020204" pitchFamily="34" charset="0"/>
                <a:cs typeface="Calibri" panose="020F0502020204030204" pitchFamily="34" charset="0"/>
              </a:rPr>
              <a:t>our</a:t>
            </a:r>
          </a:p>
        </p:txBody>
      </p:sp>
      <p:sp>
        <p:nvSpPr>
          <p:cNvPr id="8" name="TextBox 7"/>
          <p:cNvSpPr txBox="1"/>
          <p:nvPr/>
        </p:nvSpPr>
        <p:spPr>
          <a:xfrm>
            <a:off x="8548748" y="495521"/>
            <a:ext cx="2813621"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g</a:t>
            </a:r>
            <a:r>
              <a:rPr lang="en-GB" sz="6000" dirty="0" err="1">
                <a:solidFill>
                  <a:srgbClr val="115076"/>
                </a:solidFill>
                <a:latin typeface="Century Gothic" panose="020B0502020202020204" pitchFamily="34" charset="0"/>
                <a:cs typeface="Calibri" panose="020F0502020204030204" pitchFamily="34" charset="0"/>
              </a:rPr>
              <a:t>énial</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7960412" y="3572360"/>
            <a:ext cx="3959321"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j</a:t>
            </a:r>
            <a:r>
              <a:rPr lang="en-GB" sz="6000" dirty="0" err="1">
                <a:solidFill>
                  <a:srgbClr val="115076"/>
                </a:solidFill>
                <a:latin typeface="Century Gothic" panose="020B0502020202020204" pitchFamily="34" charset="0"/>
                <a:cs typeface="Calibri" panose="020F0502020204030204" pitchFamily="34" charset="0"/>
              </a:rPr>
              <a:t>amais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0" name="TextBox 9"/>
          <p:cNvSpPr txBox="1"/>
          <p:nvPr/>
        </p:nvSpPr>
        <p:spPr>
          <a:xfrm>
            <a:off x="238581" y="3520309"/>
            <a:ext cx="405770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su</a:t>
            </a:r>
            <a:r>
              <a:rPr lang="en-GB" sz="6000" dirty="0" err="1">
                <a:solidFill>
                  <a:srgbClr val="E65D00"/>
                </a:solidFill>
                <a:latin typeface="Century Gothic" panose="020B0502020202020204" pitchFamily="34" charset="0"/>
                <a:cs typeface="Calibri" panose="020F0502020204030204" pitchFamily="34" charset="0"/>
              </a:rPr>
              <a:t>j</a:t>
            </a:r>
            <a:r>
              <a:rPr lang="en-GB" sz="6000" dirty="0" err="1">
                <a:solidFill>
                  <a:srgbClr val="115076"/>
                </a:solidFill>
                <a:latin typeface="Century Gothic" panose="020B0502020202020204" pitchFamily="34" charset="0"/>
                <a:cs typeface="Calibri" panose="020F0502020204030204" pitchFamily="34" charset="0"/>
              </a:rPr>
              <a:t>et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1" name="Rounded Rectangle 10"/>
          <p:cNvSpPr/>
          <p:nvPr/>
        </p:nvSpPr>
        <p:spPr>
          <a:xfrm>
            <a:off x="4760298" y="1967347"/>
            <a:ext cx="2736101" cy="2430503"/>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4" name="TextBox 13"/>
          <p:cNvSpPr txBox="1"/>
          <p:nvPr/>
        </p:nvSpPr>
        <p:spPr>
          <a:xfrm>
            <a:off x="4506755" y="4758990"/>
            <a:ext cx="319099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dé</a:t>
            </a:r>
            <a:r>
              <a:rPr lang="en-GB" sz="6000" dirty="0">
                <a:solidFill>
                  <a:srgbClr val="E65D00"/>
                </a:solidFill>
                <a:latin typeface="Century Gothic" panose="020B0502020202020204" pitchFamily="34" charset="0"/>
                <a:cs typeface="Calibri" panose="020F0502020204030204" pitchFamily="34" charset="0"/>
              </a:rPr>
              <a:t>j</a:t>
            </a:r>
            <a:r>
              <a:rPr lang="en-GB" sz="6000" dirty="0">
                <a:solidFill>
                  <a:srgbClr val="115076"/>
                </a:solidFill>
                <a:latin typeface="Century Gothic" panose="020B0502020202020204" pitchFamily="34" charset="0"/>
                <a:cs typeface="Calibri" panose="020F0502020204030204" pitchFamily="34" charset="0"/>
              </a:rPr>
              <a:t>à</a:t>
            </a:r>
          </a:p>
        </p:txBody>
      </p:sp>
      <p:sp>
        <p:nvSpPr>
          <p:cNvPr id="16" name="TextBox 15"/>
          <p:cNvSpPr txBox="1"/>
          <p:nvPr/>
        </p:nvSpPr>
        <p:spPr>
          <a:xfrm>
            <a:off x="4519850" y="-253790"/>
            <a:ext cx="3143102"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j</a:t>
            </a:r>
          </a:p>
        </p:txBody>
      </p:sp>
      <p:sp>
        <p:nvSpPr>
          <p:cNvPr id="15" name="TextBox 14"/>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13409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296FE08-43E2-6E45-A27E-234EC6D29B89}"/>
              </a:ext>
            </a:extLst>
          </p:cNvPr>
          <p:cNvSpPr/>
          <p:nvPr/>
        </p:nvSpPr>
        <p:spPr>
          <a:xfrm>
            <a:off x="10254492" y="99321"/>
            <a:ext cx="1821839" cy="514828"/>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phonétique</a:t>
            </a:r>
            <a:endParaRPr lang="en-GB" b="1" dirty="0">
              <a:solidFill>
                <a:prstClr val="white"/>
              </a:solidFill>
              <a:latin typeface="Century Gothic" panose="020B0502020202020204" pitchFamily="34" charset="0"/>
            </a:endParaRPr>
          </a:p>
        </p:txBody>
      </p:sp>
      <p:grpSp>
        <p:nvGrpSpPr>
          <p:cNvPr id="4" name="Group 3"/>
          <p:cNvGrpSpPr/>
          <p:nvPr/>
        </p:nvGrpSpPr>
        <p:grpSpPr>
          <a:xfrm>
            <a:off x="0" y="99321"/>
            <a:ext cx="6457246" cy="867128"/>
            <a:chOff x="0" y="99321"/>
            <a:chExt cx="6457246" cy="86712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21"/>
              <a:ext cx="6457246" cy="867128"/>
            </a:xfrm>
            <a:prstGeom prst="rect">
              <a:avLst/>
            </a:prstGeom>
          </p:spPr>
        </p:pic>
        <p:sp>
          <p:nvSpPr>
            <p:cNvPr id="6" name="Title 3"/>
            <p:cNvSpPr txBox="1">
              <a:spLocks/>
            </p:cNvSpPr>
            <p:nvPr/>
          </p:nvSpPr>
          <p:spPr>
            <a:xfrm>
              <a:off x="115669" y="178960"/>
              <a:ext cx="5327677"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defRPr/>
              </a:pPr>
              <a:r>
                <a:rPr lang="en-GB" sz="3600" b="1" dirty="0">
                  <a:solidFill>
                    <a:prstClr val="white"/>
                  </a:solidFill>
                </a:rPr>
                <a:t>Soft or hard g- ?</a:t>
              </a:r>
            </a:p>
          </p:txBody>
        </p:sp>
      </p:grpSp>
      <p:sp>
        <p:nvSpPr>
          <p:cNvPr id="3" name="TextBox 2">
            <a:extLst>
              <a:ext uri="{FF2B5EF4-FFF2-40B4-BE49-F238E27FC236}">
                <a16:creationId xmlns:a16="http://schemas.microsoft.com/office/drawing/2014/main" id="{9A31BB9B-66AD-444F-89D0-63CD6C5A8D62}"/>
              </a:ext>
            </a:extLst>
          </p:cNvPr>
          <p:cNvSpPr txBox="1"/>
          <p:nvPr/>
        </p:nvSpPr>
        <p:spPr>
          <a:xfrm>
            <a:off x="268448" y="1149292"/>
            <a:ext cx="11807883" cy="5262979"/>
          </a:xfrm>
          <a:prstGeom prst="rect">
            <a:avLst/>
          </a:prstGeom>
          <a:noFill/>
        </p:spPr>
        <p:txBody>
          <a:bodyPr wrap="square" rtlCol="0">
            <a:spAutoFit/>
          </a:bodyPr>
          <a:lstStyle/>
          <a:p>
            <a:r>
              <a:rPr lang="en-GB" sz="2400" dirty="0">
                <a:solidFill>
                  <a:srgbClr val="115076"/>
                </a:solidFill>
                <a:latin typeface="Century Gothic" panose="020B0502020202020204" pitchFamily="34" charset="0"/>
                <a:cs typeface="Calibri" panose="020F0502020204030204" pitchFamily="34" charset="0"/>
              </a:rPr>
              <a:t>The French </a:t>
            </a:r>
            <a:r>
              <a:rPr lang="en-GB" sz="2400" b="1" dirty="0" smtClean="0">
                <a:solidFill>
                  <a:srgbClr val="115076"/>
                </a:solidFill>
                <a:latin typeface="Century Gothic" panose="020B0502020202020204" pitchFamily="34" charset="0"/>
                <a:cs typeface="Calibri" panose="020F0502020204030204" pitchFamily="34" charset="0"/>
              </a:rPr>
              <a:t>g-</a:t>
            </a:r>
            <a:r>
              <a:rPr lang="en-GB" sz="2400" dirty="0">
                <a:solidFill>
                  <a:srgbClr val="115076"/>
                </a:solidFill>
                <a:latin typeface="Century Gothic" panose="020B0502020202020204" pitchFamily="34" charset="0"/>
                <a:cs typeface="Calibri" panose="020F0502020204030204" pitchFamily="34" charset="0"/>
              </a:rPr>
              <a:t> </a:t>
            </a:r>
            <a:r>
              <a:rPr lang="en-GB" sz="2400" dirty="0" smtClean="0">
                <a:solidFill>
                  <a:srgbClr val="115076"/>
                </a:solidFill>
                <a:latin typeface="Century Gothic" panose="020B0502020202020204" pitchFamily="34" charset="0"/>
                <a:cs typeface="Calibri" panose="020F0502020204030204" pitchFamily="34" charset="0"/>
              </a:rPr>
              <a:t>can be </a:t>
            </a:r>
            <a:r>
              <a:rPr lang="en-GB" sz="2400" b="1" dirty="0" smtClean="0">
                <a:solidFill>
                  <a:srgbClr val="115076"/>
                </a:solidFill>
                <a:latin typeface="Century Gothic" panose="020B0502020202020204" pitchFamily="34" charset="0"/>
                <a:cs typeface="Calibri" panose="020F0502020204030204" pitchFamily="34" charset="0"/>
              </a:rPr>
              <a:t>soft </a:t>
            </a:r>
            <a:r>
              <a:rPr lang="en-GB" sz="2400" dirty="0" smtClean="0">
                <a:solidFill>
                  <a:srgbClr val="115076"/>
                </a:solidFill>
                <a:latin typeface="Century Gothic" panose="020B0502020202020204" pitchFamily="34" charset="0"/>
                <a:cs typeface="Calibri" panose="020F0502020204030204" pitchFamily="34" charset="0"/>
              </a:rPr>
              <a:t>or </a:t>
            </a:r>
            <a:r>
              <a:rPr lang="en-GB" sz="2400" b="1" dirty="0" smtClean="0">
                <a:solidFill>
                  <a:srgbClr val="115076"/>
                </a:solidFill>
                <a:latin typeface="Century Gothic" panose="020B0502020202020204" pitchFamily="34" charset="0"/>
                <a:cs typeface="Calibri" panose="020F0502020204030204" pitchFamily="34" charset="0"/>
              </a:rPr>
              <a:t>hard.</a:t>
            </a:r>
            <a:endParaRPr lang="en-GB" sz="2400" dirty="0" smtClean="0">
              <a:solidFill>
                <a:srgbClr val="115076"/>
              </a:solidFill>
              <a:latin typeface="Century Gothic" panose="020B0502020202020204" pitchFamily="34" charset="0"/>
              <a:cs typeface="Calibri" panose="020F0502020204030204" pitchFamily="34" charset="0"/>
            </a:endParaRPr>
          </a:p>
          <a:p>
            <a:endParaRPr lang="en-GB" sz="2400" dirty="0">
              <a:solidFill>
                <a:srgbClr val="115076"/>
              </a:solidFill>
              <a:latin typeface="Century Gothic" panose="020B0502020202020204" pitchFamily="34" charset="0"/>
              <a:cs typeface="Calibri" panose="020F0502020204030204" pitchFamily="34" charset="0"/>
            </a:endParaRPr>
          </a:p>
          <a:p>
            <a:r>
              <a:rPr lang="en-GB" sz="2400" dirty="0" smtClean="0">
                <a:solidFill>
                  <a:srgbClr val="115076"/>
                </a:solidFill>
                <a:latin typeface="Century Gothic" panose="020B0502020202020204" pitchFamily="34" charset="0"/>
                <a:cs typeface="Calibri" panose="020F0502020204030204" pitchFamily="34" charset="0"/>
              </a:rPr>
              <a:t>It is </a:t>
            </a:r>
            <a:r>
              <a:rPr lang="en-GB" sz="2400" b="1" dirty="0">
                <a:solidFill>
                  <a:srgbClr val="115076"/>
                </a:solidFill>
                <a:latin typeface="Century Gothic" panose="020B0502020202020204" pitchFamily="34" charset="0"/>
                <a:cs typeface="Calibri" panose="020F0502020204030204" pitchFamily="34" charset="0"/>
              </a:rPr>
              <a:t>soft</a:t>
            </a:r>
            <a:r>
              <a:rPr lang="en-GB" sz="2400" dirty="0">
                <a:solidFill>
                  <a:srgbClr val="115076"/>
                </a:solidFill>
                <a:latin typeface="Century Gothic" panose="020B0502020202020204" pitchFamily="34" charset="0"/>
                <a:cs typeface="Calibri" panose="020F0502020204030204" pitchFamily="34" charset="0"/>
              </a:rPr>
              <a:t> in front </a:t>
            </a:r>
            <a:r>
              <a:rPr lang="en-GB" sz="2400" dirty="0" smtClean="0">
                <a:solidFill>
                  <a:srgbClr val="115076"/>
                </a:solidFill>
                <a:latin typeface="Century Gothic" panose="020B0502020202020204" pitchFamily="34" charset="0"/>
                <a:cs typeface="Calibri" panose="020F0502020204030204" pitchFamily="34" charset="0"/>
              </a:rPr>
              <a:t>of these sounds:</a:t>
            </a:r>
          </a:p>
          <a:p>
            <a:endParaRPr lang="en-GB" sz="2400" dirty="0">
              <a:solidFill>
                <a:srgbClr val="115076"/>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400" b="1" dirty="0" smtClean="0">
                <a:solidFill>
                  <a:srgbClr val="115076"/>
                </a:solidFill>
                <a:latin typeface="Century Gothic" panose="020B0502020202020204" pitchFamily="34" charset="0"/>
                <a:cs typeface="Calibri" panose="020F0502020204030204" pitchFamily="34" charset="0"/>
              </a:rPr>
              <a:t>e</a:t>
            </a:r>
            <a:r>
              <a:rPr lang="en-GB" sz="2400" dirty="0" smtClean="0">
                <a:solidFill>
                  <a:srgbClr val="115076"/>
                </a:solidFill>
                <a:latin typeface="Century Gothic" panose="020B0502020202020204" pitchFamily="34" charset="0"/>
                <a:cs typeface="Calibri" panose="020F0502020204030204" pitchFamily="34" charset="0"/>
              </a:rPr>
              <a:t> (</a:t>
            </a:r>
            <a:r>
              <a:rPr lang="en-GB" sz="2400" dirty="0">
                <a:solidFill>
                  <a:srgbClr val="E65D00"/>
                </a:solidFill>
                <a:latin typeface="Century Gothic" panose="020B0502020202020204" pitchFamily="34" charset="0"/>
                <a:cs typeface="Calibri" panose="020F0502020204030204" pitchFamily="34" charset="0"/>
              </a:rPr>
              <a:t>g</a:t>
            </a:r>
            <a:r>
              <a:rPr lang="en-GB" sz="2400" b="1" dirty="0">
                <a:solidFill>
                  <a:srgbClr val="115076"/>
                </a:solidFill>
                <a:latin typeface="Century Gothic" panose="020B0502020202020204" pitchFamily="34" charset="0"/>
                <a:cs typeface="Calibri" panose="020F0502020204030204" pitchFamily="34" charset="0"/>
              </a:rPr>
              <a:t>e</a:t>
            </a:r>
            <a:r>
              <a:rPr lang="en-GB" sz="2400" dirty="0">
                <a:solidFill>
                  <a:srgbClr val="115076"/>
                </a:solidFill>
                <a:latin typeface="Century Gothic" panose="020B0502020202020204" pitchFamily="34" charset="0"/>
                <a:cs typeface="Calibri" panose="020F0502020204030204" pitchFamily="34" charset="0"/>
              </a:rPr>
              <a:t>nial, intelli</a:t>
            </a:r>
            <a:r>
              <a:rPr lang="en-GB" sz="2400" dirty="0">
                <a:solidFill>
                  <a:schemeClr val="accent2"/>
                </a:solidFill>
                <a:latin typeface="Century Gothic" panose="020B0502020202020204" pitchFamily="34" charset="0"/>
                <a:cs typeface="Calibri" panose="020F0502020204030204" pitchFamily="34" charset="0"/>
              </a:rPr>
              <a:t>g</a:t>
            </a:r>
            <a:r>
              <a:rPr lang="en-GB" sz="2400" b="1" dirty="0">
                <a:solidFill>
                  <a:srgbClr val="115076"/>
                </a:solidFill>
                <a:latin typeface="Century Gothic" panose="020B0502020202020204" pitchFamily="34" charset="0"/>
                <a:cs typeface="Calibri" panose="020F0502020204030204" pitchFamily="34" charset="0"/>
              </a:rPr>
              <a:t>e</a:t>
            </a:r>
            <a:r>
              <a:rPr lang="en-GB" sz="2400" dirty="0">
                <a:solidFill>
                  <a:srgbClr val="115076"/>
                </a:solidFill>
                <a:latin typeface="Century Gothic" panose="020B0502020202020204" pitchFamily="34" charset="0"/>
                <a:cs typeface="Calibri" panose="020F0502020204030204" pitchFamily="34" charset="0"/>
              </a:rPr>
              <a:t>nt, </a:t>
            </a:r>
            <a:r>
              <a:rPr lang="en-GB" sz="2400" dirty="0" smtClean="0">
                <a:solidFill>
                  <a:srgbClr val="115076"/>
                </a:solidFill>
                <a:latin typeface="Century Gothic" panose="020B0502020202020204" pitchFamily="34" charset="0"/>
                <a:cs typeface="Calibri" panose="020F0502020204030204" pitchFamily="34" charset="0"/>
              </a:rPr>
              <a:t>rou</a:t>
            </a:r>
            <a:r>
              <a:rPr lang="en-GB" sz="2400" dirty="0" smtClean="0">
                <a:solidFill>
                  <a:schemeClr val="accent2"/>
                </a:solidFill>
                <a:latin typeface="Century Gothic" panose="020B0502020202020204" pitchFamily="34" charset="0"/>
                <a:cs typeface="Calibri" panose="020F0502020204030204" pitchFamily="34" charset="0"/>
              </a:rPr>
              <a:t>g</a:t>
            </a:r>
            <a:r>
              <a:rPr lang="en-GB" sz="2400" b="1" dirty="0" smtClean="0">
                <a:solidFill>
                  <a:srgbClr val="115076"/>
                </a:solidFill>
                <a:latin typeface="Century Gothic" panose="020B0502020202020204" pitchFamily="34" charset="0"/>
                <a:cs typeface="Calibri" panose="020F0502020204030204" pitchFamily="34" charset="0"/>
              </a:rPr>
              <a:t>e, </a:t>
            </a:r>
            <a:r>
              <a:rPr lang="en-GB" sz="2400" dirty="0">
                <a:solidFill>
                  <a:srgbClr val="115076"/>
                </a:solidFill>
                <a:latin typeface="Century Gothic" panose="020B0502020202020204" pitchFamily="34" charset="0"/>
                <a:cs typeface="Calibri" panose="020F0502020204030204" pitchFamily="34" charset="0"/>
              </a:rPr>
              <a:t>le ména</a:t>
            </a:r>
            <a:r>
              <a:rPr lang="en-GB" sz="2400" dirty="0">
                <a:solidFill>
                  <a:schemeClr val="accent2"/>
                </a:solidFill>
                <a:latin typeface="Century Gothic" panose="020B0502020202020204" pitchFamily="34" charset="0"/>
                <a:cs typeface="Calibri" panose="020F0502020204030204" pitchFamily="34" charset="0"/>
              </a:rPr>
              <a:t>g</a:t>
            </a:r>
            <a:r>
              <a:rPr lang="en-GB" sz="2400" b="1" dirty="0">
                <a:solidFill>
                  <a:srgbClr val="115076"/>
                </a:solidFill>
                <a:latin typeface="Century Gothic" panose="020B0502020202020204" pitchFamily="34" charset="0"/>
                <a:cs typeface="Calibri" panose="020F0502020204030204" pitchFamily="34" charset="0"/>
              </a:rPr>
              <a:t>e</a:t>
            </a:r>
            <a:r>
              <a:rPr lang="en-GB" sz="2400" dirty="0">
                <a:solidFill>
                  <a:srgbClr val="115076"/>
                </a:solidFill>
                <a:latin typeface="Century Gothic" panose="020B0502020202020204" pitchFamily="34" charset="0"/>
                <a:cs typeface="Calibri" panose="020F0502020204030204" pitchFamily="34" charset="0"/>
              </a:rPr>
              <a:t>)</a:t>
            </a:r>
            <a:endParaRPr lang="en-GB" sz="2400" b="1" dirty="0">
              <a:solidFill>
                <a:srgbClr val="115076"/>
              </a:solidFill>
              <a:latin typeface="Century Gothic" panose="020B0502020202020204" pitchFamily="34" charset="0"/>
              <a:cs typeface="Calibri" panose="020F0502020204030204" pitchFamily="34" charset="0"/>
            </a:endParaRPr>
          </a:p>
          <a:p>
            <a:endParaRPr lang="en-GB" sz="2400" b="1" dirty="0" smtClean="0">
              <a:solidFill>
                <a:srgbClr val="115076"/>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400" b="1" dirty="0" err="1" smtClean="0">
                <a:solidFill>
                  <a:srgbClr val="115076"/>
                </a:solidFill>
                <a:latin typeface="Century Gothic" panose="020B0502020202020204" pitchFamily="34" charset="0"/>
                <a:cs typeface="Calibri" panose="020F0502020204030204" pitchFamily="34" charset="0"/>
              </a:rPr>
              <a:t>i</a:t>
            </a:r>
            <a:r>
              <a:rPr lang="en-GB" sz="2400" b="1" dirty="0" smtClean="0">
                <a:solidFill>
                  <a:srgbClr val="115076"/>
                </a:solidFill>
                <a:latin typeface="Century Gothic" panose="020B0502020202020204" pitchFamily="34" charset="0"/>
                <a:cs typeface="Calibri" panose="020F0502020204030204" pitchFamily="34" charset="0"/>
              </a:rPr>
              <a:t> </a:t>
            </a:r>
            <a:r>
              <a:rPr lang="en-GB" sz="2400" dirty="0" smtClean="0">
                <a:solidFill>
                  <a:srgbClr val="115076"/>
                </a:solidFill>
                <a:latin typeface="Century Gothic" panose="020B0502020202020204" pitchFamily="34" charset="0"/>
                <a:cs typeface="Calibri" panose="020F0502020204030204" pitchFamily="34" charset="0"/>
              </a:rPr>
              <a:t>(la </a:t>
            </a:r>
            <a:r>
              <a:rPr lang="en-GB" sz="2400" dirty="0" err="1" smtClean="0">
                <a:solidFill>
                  <a:srgbClr val="E65D00"/>
                </a:solidFill>
                <a:latin typeface="Century Gothic" panose="020B0502020202020204" pitchFamily="34" charset="0"/>
                <a:cs typeface="Calibri" panose="020F0502020204030204" pitchFamily="34" charset="0"/>
              </a:rPr>
              <a:t>g</a:t>
            </a:r>
            <a:r>
              <a:rPr lang="en-GB" sz="2400" b="1" dirty="0" err="1" smtClean="0">
                <a:solidFill>
                  <a:srgbClr val="115076"/>
                </a:solidFill>
                <a:latin typeface="Century Gothic" panose="020B0502020202020204" pitchFamily="34" charset="0"/>
                <a:cs typeface="Calibri" panose="020F0502020204030204" pitchFamily="34" charset="0"/>
              </a:rPr>
              <a:t>i</a:t>
            </a:r>
            <a:r>
              <a:rPr lang="en-GB" sz="2400" dirty="0" err="1" smtClean="0">
                <a:solidFill>
                  <a:srgbClr val="115076"/>
                </a:solidFill>
                <a:latin typeface="Century Gothic" panose="020B0502020202020204" pitchFamily="34" charset="0"/>
                <a:cs typeface="Calibri" panose="020F0502020204030204" pitchFamily="34" charset="0"/>
              </a:rPr>
              <a:t>rafe</a:t>
            </a:r>
            <a:r>
              <a:rPr lang="en-GB" sz="2400" dirty="0" smtClean="0">
                <a:solidFill>
                  <a:srgbClr val="115076"/>
                </a:solidFill>
                <a:latin typeface="Century Gothic" panose="020B0502020202020204" pitchFamily="34" charset="0"/>
                <a:cs typeface="Calibri" panose="020F0502020204030204" pitchFamily="34" charset="0"/>
              </a:rPr>
              <a:t>)</a:t>
            </a:r>
            <a:endParaRPr lang="en-GB" sz="2400" b="1" dirty="0" smtClean="0">
              <a:solidFill>
                <a:srgbClr val="115076"/>
              </a:solidFill>
              <a:latin typeface="Century Gothic" panose="020B0502020202020204" pitchFamily="34" charset="0"/>
              <a:cs typeface="Calibri" panose="020F0502020204030204" pitchFamily="34" charset="0"/>
            </a:endParaRPr>
          </a:p>
          <a:p>
            <a:endParaRPr lang="en-GB" sz="2400" b="1" dirty="0" smtClean="0">
              <a:solidFill>
                <a:srgbClr val="115076"/>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400" b="1" dirty="0" smtClean="0">
                <a:solidFill>
                  <a:srgbClr val="115076"/>
                </a:solidFill>
                <a:latin typeface="Century Gothic" panose="020B0502020202020204" pitchFamily="34" charset="0"/>
                <a:cs typeface="Calibri" panose="020F0502020204030204" pitchFamily="34" charset="0"/>
              </a:rPr>
              <a:t>y </a:t>
            </a:r>
            <a:r>
              <a:rPr lang="en-GB" sz="2400" dirty="0" smtClean="0">
                <a:solidFill>
                  <a:srgbClr val="115076"/>
                </a:solidFill>
                <a:latin typeface="Century Gothic" panose="020B0502020202020204" pitchFamily="34" charset="0"/>
                <a:cs typeface="Calibri" panose="020F0502020204030204" pitchFamily="34" charset="0"/>
              </a:rPr>
              <a:t>(la </a:t>
            </a:r>
            <a:r>
              <a:rPr lang="en-GB" sz="2400" dirty="0" err="1" smtClean="0">
                <a:solidFill>
                  <a:schemeClr val="accent2"/>
                </a:solidFill>
                <a:latin typeface="Century Gothic" panose="020B0502020202020204" pitchFamily="34" charset="0"/>
                <a:cs typeface="Calibri" panose="020F0502020204030204" pitchFamily="34" charset="0"/>
              </a:rPr>
              <a:t>g</a:t>
            </a:r>
            <a:r>
              <a:rPr lang="en-GB" sz="2400" b="1" dirty="0" err="1" smtClean="0">
                <a:solidFill>
                  <a:srgbClr val="115076"/>
                </a:solidFill>
                <a:latin typeface="Century Gothic" panose="020B0502020202020204" pitchFamily="34" charset="0"/>
                <a:cs typeface="Calibri" panose="020F0502020204030204" pitchFamily="34" charset="0"/>
              </a:rPr>
              <a:t>y</a:t>
            </a:r>
            <a:r>
              <a:rPr lang="en-GB" sz="2400" dirty="0" err="1" smtClean="0">
                <a:solidFill>
                  <a:srgbClr val="115076"/>
                </a:solidFill>
                <a:latin typeface="Century Gothic" panose="020B0502020202020204" pitchFamily="34" charset="0"/>
                <a:cs typeface="Calibri" panose="020F0502020204030204" pitchFamily="34" charset="0"/>
              </a:rPr>
              <a:t>mnastique</a:t>
            </a:r>
            <a:r>
              <a:rPr lang="en-GB" sz="2400" dirty="0" smtClean="0">
                <a:solidFill>
                  <a:srgbClr val="115076"/>
                </a:solidFill>
                <a:latin typeface="Century Gothic" panose="020B0502020202020204" pitchFamily="34" charset="0"/>
                <a:cs typeface="Calibri" panose="020F0502020204030204" pitchFamily="34" charset="0"/>
              </a:rPr>
              <a:t>)</a:t>
            </a:r>
            <a:endParaRPr lang="en-GB" sz="2400" dirty="0">
              <a:solidFill>
                <a:srgbClr val="115076"/>
              </a:solidFill>
              <a:latin typeface="Century Gothic" panose="020B0502020202020204" pitchFamily="34" charset="0"/>
              <a:cs typeface="Calibri" panose="020F0502020204030204" pitchFamily="34" charset="0"/>
            </a:endParaRPr>
          </a:p>
          <a:p>
            <a:endParaRPr lang="en-GB" sz="2400" b="1" dirty="0">
              <a:solidFill>
                <a:srgbClr val="115076"/>
              </a:solidFill>
              <a:latin typeface="Century Gothic" panose="020B0502020202020204" pitchFamily="34" charset="0"/>
              <a:cs typeface="Calibri" panose="020F0502020204030204" pitchFamily="34" charset="0"/>
            </a:endParaRPr>
          </a:p>
          <a:p>
            <a:r>
              <a:rPr lang="en-GB" sz="2400" dirty="0">
                <a:solidFill>
                  <a:srgbClr val="115076"/>
                </a:solidFill>
                <a:latin typeface="Century Gothic" panose="020B0502020202020204" pitchFamily="34" charset="0"/>
                <a:cs typeface="Calibri" panose="020F0502020204030204" pitchFamily="34" charset="0"/>
              </a:rPr>
              <a:t>It is </a:t>
            </a:r>
            <a:r>
              <a:rPr lang="en-GB" sz="2400" b="1" dirty="0">
                <a:solidFill>
                  <a:srgbClr val="115076"/>
                </a:solidFill>
                <a:latin typeface="Century Gothic" panose="020B0502020202020204" pitchFamily="34" charset="0"/>
                <a:cs typeface="Calibri" panose="020F0502020204030204" pitchFamily="34" charset="0"/>
              </a:rPr>
              <a:t>hard</a:t>
            </a:r>
            <a:r>
              <a:rPr lang="en-GB" sz="2400" dirty="0">
                <a:solidFill>
                  <a:srgbClr val="115076"/>
                </a:solidFill>
                <a:latin typeface="Century Gothic" panose="020B0502020202020204" pitchFamily="34" charset="0"/>
                <a:cs typeface="Calibri" panose="020F0502020204030204" pitchFamily="34" charset="0"/>
              </a:rPr>
              <a:t> in front of other </a:t>
            </a:r>
            <a:r>
              <a:rPr lang="en-GB" sz="2400" dirty="0" smtClean="0">
                <a:solidFill>
                  <a:srgbClr val="115076"/>
                </a:solidFill>
                <a:latin typeface="Century Gothic" panose="020B0502020202020204" pitchFamily="34" charset="0"/>
                <a:cs typeface="Calibri" panose="020F0502020204030204" pitchFamily="34" charset="0"/>
              </a:rPr>
              <a:t>sounds:</a:t>
            </a:r>
          </a:p>
          <a:p>
            <a:endParaRPr lang="en-GB" sz="2400" b="1" dirty="0">
              <a:solidFill>
                <a:srgbClr val="115076"/>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400" dirty="0" smtClean="0">
                <a:solidFill>
                  <a:srgbClr val="115076"/>
                </a:solidFill>
                <a:latin typeface="Century Gothic" panose="020B0502020202020204" pitchFamily="34" charset="0"/>
                <a:cs typeface="Calibri" panose="020F0502020204030204" pitchFamily="34" charset="0"/>
              </a:rPr>
              <a:t>la </a:t>
            </a:r>
            <a:r>
              <a:rPr lang="en-GB" sz="2400" dirty="0">
                <a:solidFill>
                  <a:srgbClr val="115076"/>
                </a:solidFill>
                <a:latin typeface="Century Gothic" panose="020B0502020202020204" pitchFamily="34" charset="0"/>
                <a:cs typeface="Calibri" panose="020F0502020204030204" pitchFamily="34" charset="0"/>
              </a:rPr>
              <a:t>va</a:t>
            </a:r>
            <a:r>
              <a:rPr lang="en-GB" sz="2400" dirty="0">
                <a:solidFill>
                  <a:srgbClr val="EA5F00"/>
                </a:solidFill>
                <a:latin typeface="Century Gothic" panose="020B0502020202020204" pitchFamily="34" charset="0"/>
                <a:cs typeface="Calibri" panose="020F0502020204030204" pitchFamily="34" charset="0"/>
              </a:rPr>
              <a:t>g</a:t>
            </a:r>
            <a:r>
              <a:rPr lang="en-GB" sz="2400" b="1" dirty="0">
                <a:solidFill>
                  <a:srgbClr val="115076"/>
                </a:solidFill>
                <a:latin typeface="Century Gothic" panose="020B0502020202020204" pitchFamily="34" charset="0"/>
                <a:cs typeface="Calibri" panose="020F0502020204030204" pitchFamily="34" charset="0"/>
              </a:rPr>
              <a:t>u</a:t>
            </a:r>
            <a:r>
              <a:rPr lang="en-GB" sz="2400" dirty="0">
                <a:solidFill>
                  <a:srgbClr val="115076"/>
                </a:solidFill>
                <a:latin typeface="Century Gothic" panose="020B0502020202020204" pitchFamily="34" charset="0"/>
                <a:cs typeface="Calibri" panose="020F0502020204030204" pitchFamily="34" charset="0"/>
              </a:rPr>
              <a:t>e, </a:t>
            </a:r>
            <a:r>
              <a:rPr lang="en-GB" sz="2400" dirty="0">
                <a:solidFill>
                  <a:srgbClr val="EA5F00"/>
                </a:solidFill>
                <a:latin typeface="Century Gothic" panose="020B0502020202020204" pitchFamily="34" charset="0"/>
                <a:cs typeface="Calibri" panose="020F0502020204030204" pitchFamily="34" charset="0"/>
              </a:rPr>
              <a:t>g</a:t>
            </a:r>
            <a:r>
              <a:rPr lang="en-GB" sz="2400" b="1" dirty="0">
                <a:solidFill>
                  <a:schemeClr val="accent1">
                    <a:lumMod val="50000"/>
                  </a:schemeClr>
                </a:solidFill>
                <a:latin typeface="Century Gothic" panose="020B0502020202020204" pitchFamily="34" charset="0"/>
                <a:cs typeface="Calibri" panose="020F0502020204030204" pitchFamily="34" charset="0"/>
              </a:rPr>
              <a:t>r</a:t>
            </a:r>
            <a:r>
              <a:rPr lang="en-GB" sz="2400" dirty="0">
                <a:solidFill>
                  <a:schemeClr val="accent1">
                    <a:lumMod val="50000"/>
                  </a:schemeClr>
                </a:solidFill>
                <a:latin typeface="Century Gothic" panose="020B0502020202020204" pitchFamily="34" charset="0"/>
                <a:cs typeface="Calibri" panose="020F0502020204030204" pitchFamily="34" charset="0"/>
              </a:rPr>
              <a:t>and, </a:t>
            </a:r>
            <a:r>
              <a:rPr lang="en-GB" sz="2400" dirty="0" smtClean="0">
                <a:solidFill>
                  <a:schemeClr val="accent1">
                    <a:lumMod val="50000"/>
                  </a:schemeClr>
                </a:solidFill>
                <a:latin typeface="Century Gothic" panose="020B0502020202020204" pitchFamily="34" charset="0"/>
                <a:cs typeface="Calibri" panose="020F0502020204030204" pitchFamily="34" charset="0"/>
              </a:rPr>
              <a:t>le </a:t>
            </a:r>
            <a:r>
              <a:rPr lang="en-GB" sz="2400" dirty="0" err="1" smtClean="0">
                <a:solidFill>
                  <a:schemeClr val="accent1">
                    <a:lumMod val="50000"/>
                  </a:schemeClr>
                </a:solidFill>
                <a:latin typeface="Century Gothic" panose="020B0502020202020204" pitchFamily="34" charset="0"/>
                <a:cs typeface="Calibri" panose="020F0502020204030204" pitchFamily="34" charset="0"/>
              </a:rPr>
              <a:t>ma</a:t>
            </a:r>
            <a:r>
              <a:rPr lang="en-GB" sz="2400" dirty="0" err="1" smtClean="0">
                <a:solidFill>
                  <a:schemeClr val="accent2"/>
                </a:solidFill>
                <a:latin typeface="Century Gothic" panose="020B0502020202020204" pitchFamily="34" charset="0"/>
                <a:cs typeface="Calibri" panose="020F0502020204030204" pitchFamily="34" charset="0"/>
              </a:rPr>
              <a:t>g</a:t>
            </a:r>
            <a:r>
              <a:rPr lang="en-GB" sz="2400" b="1" dirty="0" err="1" smtClean="0">
                <a:solidFill>
                  <a:schemeClr val="accent1">
                    <a:lumMod val="50000"/>
                  </a:schemeClr>
                </a:solidFill>
                <a:latin typeface="Century Gothic" panose="020B0502020202020204" pitchFamily="34" charset="0"/>
                <a:cs typeface="Calibri" panose="020F0502020204030204" pitchFamily="34" charset="0"/>
              </a:rPr>
              <a:t>a</a:t>
            </a:r>
            <a:r>
              <a:rPr lang="en-GB" sz="2400" dirty="0" err="1" smtClean="0">
                <a:solidFill>
                  <a:schemeClr val="accent1">
                    <a:lumMod val="50000"/>
                  </a:schemeClr>
                </a:solidFill>
                <a:latin typeface="Century Gothic" panose="020B0502020202020204" pitchFamily="34" charset="0"/>
                <a:cs typeface="Calibri" panose="020F0502020204030204" pitchFamily="34" charset="0"/>
              </a:rPr>
              <a:t>sin</a:t>
            </a:r>
            <a:endParaRPr lang="en-GB" sz="2400" dirty="0">
              <a:solidFill>
                <a:srgbClr val="115076"/>
              </a:solidFill>
              <a:latin typeface="Century Gothic" panose="020B0502020202020204" pitchFamily="34" charset="0"/>
              <a:cs typeface="Calibri" panose="020F0502020204030204" pitchFamily="34" charset="0"/>
            </a:endParaRPr>
          </a:p>
          <a:p>
            <a:endParaRPr lang="en-GB" sz="2400" dirty="0">
              <a:solidFill>
                <a:srgbClr val="115076"/>
              </a:solidFill>
              <a:latin typeface="Century Gothic" panose="020B0502020202020204" pitchFamily="34" charset="0"/>
              <a:cs typeface="Calibri" panose="020F0502020204030204" pitchFamily="34" charset="0"/>
            </a:endParaRPr>
          </a:p>
        </p:txBody>
      </p:sp>
      <p:sp>
        <p:nvSpPr>
          <p:cNvPr id="7" name="Rounded Rectangular Callout 6"/>
          <p:cNvSpPr/>
          <p:nvPr/>
        </p:nvSpPr>
        <p:spPr>
          <a:xfrm>
            <a:off x="7579151" y="2073897"/>
            <a:ext cx="3761294" cy="1828800"/>
          </a:xfrm>
          <a:prstGeom prst="wedgeRoundRectCallout">
            <a:avLst>
              <a:gd name="adj1" fmla="val -66948"/>
              <a:gd name="adj2" fmla="val -4808"/>
              <a:gd name="adj3" fmla="val 16667"/>
            </a:avLst>
          </a:prstGeom>
          <a:solidFill>
            <a:schemeClr val="accent1">
              <a:lumMod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entury Gothic" panose="020B0502020202020204" pitchFamily="34" charset="0"/>
              </a:rPr>
              <a:t>You will meet lots of examples of </a:t>
            </a:r>
            <a:r>
              <a:rPr lang="en-GB" sz="2400" b="1" dirty="0" smtClean="0">
                <a:latin typeface="Century Gothic" panose="020B0502020202020204" pitchFamily="34" charset="0"/>
              </a:rPr>
              <a:t>soft g </a:t>
            </a:r>
            <a:r>
              <a:rPr lang="en-GB" sz="2400" dirty="0" smtClean="0">
                <a:latin typeface="Century Gothic" panose="020B0502020202020204" pitchFamily="34" charset="0"/>
              </a:rPr>
              <a:t>followed by </a:t>
            </a:r>
            <a:r>
              <a:rPr lang="en-GB" sz="2400" b="1" dirty="0" smtClean="0">
                <a:latin typeface="Century Gothic" panose="020B0502020202020204" pitchFamily="34" charset="0"/>
              </a:rPr>
              <a:t>e</a:t>
            </a:r>
            <a:r>
              <a:rPr lang="en-GB" sz="2400" dirty="0" smtClean="0">
                <a:latin typeface="Century Gothic" panose="020B0502020202020204" pitchFamily="34" charset="0"/>
              </a:rPr>
              <a:t>.</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267964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296FE08-43E2-6E45-A27E-234EC6D29B89}"/>
              </a:ext>
            </a:extLst>
          </p:cNvPr>
          <p:cNvSpPr/>
          <p:nvPr/>
        </p:nvSpPr>
        <p:spPr>
          <a:xfrm>
            <a:off x="10254492" y="99321"/>
            <a:ext cx="1821839" cy="514828"/>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phonétique</a:t>
            </a:r>
            <a:endParaRPr lang="en-GB" b="1" dirty="0">
              <a:solidFill>
                <a:prstClr val="white"/>
              </a:solidFill>
              <a:latin typeface="Century Gothic" panose="020B0502020202020204" pitchFamily="34" charset="0"/>
            </a:endParaRPr>
          </a:p>
        </p:txBody>
      </p:sp>
      <p:grpSp>
        <p:nvGrpSpPr>
          <p:cNvPr id="4" name="Group 3"/>
          <p:cNvGrpSpPr/>
          <p:nvPr/>
        </p:nvGrpSpPr>
        <p:grpSpPr>
          <a:xfrm>
            <a:off x="0" y="99321"/>
            <a:ext cx="6457246" cy="867128"/>
            <a:chOff x="0" y="99321"/>
            <a:chExt cx="6457246" cy="86712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21"/>
              <a:ext cx="6457246" cy="867128"/>
            </a:xfrm>
            <a:prstGeom prst="rect">
              <a:avLst/>
            </a:prstGeom>
          </p:spPr>
        </p:pic>
        <p:sp>
          <p:nvSpPr>
            <p:cNvPr id="6" name="Title 3"/>
            <p:cNvSpPr txBox="1">
              <a:spLocks/>
            </p:cNvSpPr>
            <p:nvPr/>
          </p:nvSpPr>
          <p:spPr>
            <a:xfrm>
              <a:off x="115669" y="178960"/>
              <a:ext cx="5327677"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defRPr/>
              </a:pPr>
              <a:r>
                <a:rPr lang="en-GB" sz="3600" b="1" dirty="0">
                  <a:solidFill>
                    <a:prstClr val="white"/>
                  </a:solidFill>
                </a:rPr>
                <a:t>Soft or hard g- ?</a:t>
              </a:r>
            </a:p>
          </p:txBody>
        </p:sp>
      </p:grpSp>
      <p:sp>
        <p:nvSpPr>
          <p:cNvPr id="3" name="TextBox 2">
            <a:extLst>
              <a:ext uri="{FF2B5EF4-FFF2-40B4-BE49-F238E27FC236}">
                <a16:creationId xmlns:a16="http://schemas.microsoft.com/office/drawing/2014/main" id="{9A31BB9B-66AD-444F-89D0-63CD6C5A8D62}"/>
              </a:ext>
            </a:extLst>
          </p:cNvPr>
          <p:cNvSpPr txBox="1"/>
          <p:nvPr/>
        </p:nvSpPr>
        <p:spPr>
          <a:xfrm>
            <a:off x="268448" y="1149292"/>
            <a:ext cx="11807883" cy="1200329"/>
          </a:xfrm>
          <a:prstGeom prst="rect">
            <a:avLst/>
          </a:prstGeom>
          <a:noFill/>
        </p:spPr>
        <p:txBody>
          <a:bodyPr wrap="square" rtlCol="0">
            <a:spAutoFit/>
          </a:bodyPr>
          <a:lstStyle/>
          <a:p>
            <a:r>
              <a:rPr lang="en-GB" sz="2400" dirty="0" smtClean="0">
                <a:solidFill>
                  <a:srgbClr val="115076"/>
                </a:solidFill>
                <a:latin typeface="Century Gothic" panose="020B0502020202020204" pitchFamily="34" charset="0"/>
                <a:cs typeface="Calibri" panose="020F0502020204030204" pitchFamily="34" charset="0"/>
              </a:rPr>
              <a:t>Consider </a:t>
            </a:r>
            <a:r>
              <a:rPr lang="en-GB" sz="2400" dirty="0">
                <a:solidFill>
                  <a:srgbClr val="115076"/>
                </a:solidFill>
                <a:latin typeface="Century Gothic" panose="020B0502020202020204" pitchFamily="34" charset="0"/>
                <a:cs typeface="Calibri" panose="020F0502020204030204" pitchFamily="34" charset="0"/>
              </a:rPr>
              <a:t>the </a:t>
            </a:r>
            <a:r>
              <a:rPr lang="en-GB" sz="2400" dirty="0" smtClean="0">
                <a:solidFill>
                  <a:srgbClr val="115076"/>
                </a:solidFill>
                <a:latin typeface="Century Gothic" panose="020B0502020202020204" pitchFamily="34" charset="0"/>
                <a:cs typeface="Calibri" panose="020F0502020204030204" pitchFamily="34" charset="0"/>
              </a:rPr>
              <a:t>words below.</a:t>
            </a:r>
          </a:p>
          <a:p>
            <a:endParaRPr lang="en-GB" sz="2400" dirty="0">
              <a:solidFill>
                <a:srgbClr val="115076"/>
              </a:solidFill>
              <a:latin typeface="Century Gothic" panose="020B0502020202020204" pitchFamily="34" charset="0"/>
              <a:cs typeface="Calibri" panose="020F0502020204030204" pitchFamily="34" charset="0"/>
            </a:endParaRPr>
          </a:p>
          <a:p>
            <a:r>
              <a:rPr lang="en-GB" sz="2400" dirty="0" smtClean="0">
                <a:solidFill>
                  <a:srgbClr val="115076"/>
                </a:solidFill>
                <a:latin typeface="Century Gothic" panose="020B0502020202020204" pitchFamily="34" charset="0"/>
                <a:cs typeface="Calibri" panose="020F0502020204030204" pitchFamily="34" charset="0"/>
              </a:rPr>
              <a:t>Do you think the </a:t>
            </a:r>
            <a:r>
              <a:rPr lang="en-GB" sz="2400" b="1" dirty="0">
                <a:solidFill>
                  <a:srgbClr val="115076"/>
                </a:solidFill>
                <a:latin typeface="Century Gothic" panose="020B0502020202020204" pitchFamily="34" charset="0"/>
                <a:cs typeface="Calibri" panose="020F0502020204030204" pitchFamily="34" charset="0"/>
              </a:rPr>
              <a:t>g-</a:t>
            </a:r>
            <a:r>
              <a:rPr lang="en-GB" sz="2400" dirty="0">
                <a:solidFill>
                  <a:srgbClr val="115076"/>
                </a:solidFill>
                <a:latin typeface="Century Gothic" panose="020B0502020202020204" pitchFamily="34" charset="0"/>
                <a:cs typeface="Calibri" panose="020F0502020204030204" pitchFamily="34" charset="0"/>
              </a:rPr>
              <a:t> </a:t>
            </a:r>
            <a:r>
              <a:rPr lang="en-GB" sz="2400" dirty="0" smtClean="0">
                <a:solidFill>
                  <a:srgbClr val="115076"/>
                </a:solidFill>
                <a:latin typeface="Century Gothic" panose="020B0502020202020204" pitchFamily="34" charset="0"/>
                <a:cs typeface="Calibri" panose="020F0502020204030204" pitchFamily="34" charset="0"/>
              </a:rPr>
              <a:t>is soft </a:t>
            </a:r>
            <a:r>
              <a:rPr lang="en-GB" sz="2400" dirty="0">
                <a:solidFill>
                  <a:srgbClr val="115076"/>
                </a:solidFill>
                <a:latin typeface="Century Gothic" panose="020B0502020202020204" pitchFamily="34" charset="0"/>
                <a:cs typeface="Calibri" panose="020F0502020204030204" pitchFamily="34" charset="0"/>
              </a:rPr>
              <a:t>or hard?</a:t>
            </a:r>
          </a:p>
        </p:txBody>
      </p:sp>
      <p:graphicFrame>
        <p:nvGraphicFramePr>
          <p:cNvPr id="9" name="Table 8">
            <a:extLst>
              <a:ext uri="{FF2B5EF4-FFF2-40B4-BE49-F238E27FC236}">
                <a16:creationId xmlns:a16="http://schemas.microsoft.com/office/drawing/2014/main" id="{0ED2A710-5A78-4641-97D0-4E2022388725}"/>
              </a:ext>
            </a:extLst>
          </p:cNvPr>
          <p:cNvGraphicFramePr>
            <a:graphicFrameLocks noGrp="1"/>
          </p:cNvGraphicFramePr>
          <p:nvPr>
            <p:extLst>
              <p:ext uri="{D42A27DB-BD31-4B8C-83A1-F6EECF244321}">
                <p14:modId xmlns:p14="http://schemas.microsoft.com/office/powerpoint/2010/main" val="2610656606"/>
              </p:ext>
            </p:extLst>
          </p:nvPr>
        </p:nvGraphicFramePr>
        <p:xfrm>
          <a:off x="1089644" y="2884764"/>
          <a:ext cx="9518904" cy="3017520"/>
        </p:xfrm>
        <a:graphic>
          <a:graphicData uri="http://schemas.openxmlformats.org/drawingml/2006/table">
            <a:tbl>
              <a:tblPr firstRow="1" bandRow="1">
                <a:tableStyleId>{C4B1156A-380E-4F78-BDF5-A606A8083BF9}</a:tableStyleId>
              </a:tblPr>
              <a:tblGrid>
                <a:gridCol w="2888391">
                  <a:extLst>
                    <a:ext uri="{9D8B030D-6E8A-4147-A177-3AD203B41FA5}">
                      <a16:colId xmlns:a16="http://schemas.microsoft.com/office/drawing/2014/main" val="3684468001"/>
                    </a:ext>
                  </a:extLst>
                </a:gridCol>
                <a:gridCol w="931861">
                  <a:extLst>
                    <a:ext uri="{9D8B030D-6E8A-4147-A177-3AD203B41FA5}">
                      <a16:colId xmlns:a16="http://schemas.microsoft.com/office/drawing/2014/main" val="457694660"/>
                    </a:ext>
                  </a:extLst>
                </a:gridCol>
                <a:gridCol w="939199">
                  <a:extLst>
                    <a:ext uri="{9D8B030D-6E8A-4147-A177-3AD203B41FA5}">
                      <a16:colId xmlns:a16="http://schemas.microsoft.com/office/drawing/2014/main" val="2009946905"/>
                    </a:ext>
                  </a:extLst>
                </a:gridCol>
                <a:gridCol w="2888391">
                  <a:extLst>
                    <a:ext uri="{9D8B030D-6E8A-4147-A177-3AD203B41FA5}">
                      <a16:colId xmlns:a16="http://schemas.microsoft.com/office/drawing/2014/main" val="1063353207"/>
                    </a:ext>
                  </a:extLst>
                </a:gridCol>
                <a:gridCol w="935531">
                  <a:extLst>
                    <a:ext uri="{9D8B030D-6E8A-4147-A177-3AD203B41FA5}">
                      <a16:colId xmlns:a16="http://schemas.microsoft.com/office/drawing/2014/main" val="3743904083"/>
                    </a:ext>
                  </a:extLst>
                </a:gridCol>
                <a:gridCol w="935531">
                  <a:extLst>
                    <a:ext uri="{9D8B030D-6E8A-4147-A177-3AD203B41FA5}">
                      <a16:colId xmlns:a16="http://schemas.microsoft.com/office/drawing/2014/main" val="3894712272"/>
                    </a:ext>
                  </a:extLst>
                </a:gridCol>
              </a:tblGrid>
              <a:tr h="370840">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ctr">
                        <a:lnSpc>
                          <a:spcPct val="150000"/>
                        </a:lnSpc>
                      </a:pPr>
                      <a:r>
                        <a:rPr lang="en-GB" dirty="0">
                          <a:solidFill>
                            <a:schemeClr val="accent1">
                              <a:lumMod val="50000"/>
                            </a:schemeClr>
                          </a:solidFill>
                          <a:latin typeface="Century Gothic" panose="020B0502020202020204" pitchFamily="34" charset="0"/>
                        </a:rPr>
                        <a:t>soft</a:t>
                      </a:r>
                    </a:p>
                  </a:txBody>
                  <a:tcPr/>
                </a:tc>
                <a:tc>
                  <a:txBody>
                    <a:bodyPr/>
                    <a:lstStyle/>
                    <a:p>
                      <a:pPr algn="ctr">
                        <a:lnSpc>
                          <a:spcPct val="150000"/>
                        </a:lnSpc>
                      </a:pPr>
                      <a:r>
                        <a:rPr lang="en-GB" dirty="0">
                          <a:solidFill>
                            <a:schemeClr val="accent1">
                              <a:lumMod val="50000"/>
                            </a:schemeClr>
                          </a:solidFill>
                          <a:latin typeface="Century Gothic" panose="020B0502020202020204" pitchFamily="34" charset="0"/>
                        </a:rPr>
                        <a:t>hard</a:t>
                      </a: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ctr">
                        <a:lnSpc>
                          <a:spcPct val="150000"/>
                        </a:lnSpc>
                      </a:pPr>
                      <a:r>
                        <a:rPr lang="en-GB" dirty="0">
                          <a:solidFill>
                            <a:schemeClr val="accent1">
                              <a:lumMod val="50000"/>
                            </a:schemeClr>
                          </a:solidFill>
                          <a:latin typeface="Century Gothic" panose="020B0502020202020204" pitchFamily="34" charset="0"/>
                        </a:rPr>
                        <a:t>soft</a:t>
                      </a:r>
                    </a:p>
                  </a:txBody>
                  <a:tcPr/>
                </a:tc>
                <a:tc>
                  <a:txBody>
                    <a:bodyPr/>
                    <a:lstStyle/>
                    <a:p>
                      <a:pPr algn="ctr">
                        <a:lnSpc>
                          <a:spcPct val="150000"/>
                        </a:lnSpc>
                      </a:pPr>
                      <a:r>
                        <a:rPr lang="en-GB" dirty="0">
                          <a:solidFill>
                            <a:schemeClr val="accent1">
                              <a:lumMod val="50000"/>
                            </a:schemeClr>
                          </a:solidFill>
                          <a:latin typeface="Century Gothic" panose="020B0502020202020204" pitchFamily="34" charset="0"/>
                        </a:rPr>
                        <a:t>hard</a:t>
                      </a:r>
                    </a:p>
                  </a:txBody>
                  <a:tcPr/>
                </a:tc>
                <a:extLst>
                  <a:ext uri="{0D108BD9-81ED-4DB2-BD59-A6C34878D82A}">
                    <a16:rowId xmlns:a16="http://schemas.microsoft.com/office/drawing/2014/main" val="3508207670"/>
                  </a:ext>
                </a:extLst>
              </a:tr>
              <a:tr h="370840">
                <a:tc>
                  <a:txBody>
                    <a:bodyPr/>
                    <a:lstStyle/>
                    <a:p>
                      <a:pPr algn="l">
                        <a:lnSpc>
                          <a:spcPct val="150000"/>
                        </a:lnSpc>
                      </a:pPr>
                      <a:r>
                        <a:rPr lang="en-GB" dirty="0">
                          <a:solidFill>
                            <a:schemeClr val="accent1">
                              <a:lumMod val="50000"/>
                            </a:schemeClr>
                          </a:solidFill>
                          <a:latin typeface="Century Gothic" panose="020B0502020202020204" pitchFamily="34" charset="0"/>
                        </a:rPr>
                        <a:t>le </a:t>
                      </a:r>
                      <a:r>
                        <a:rPr lang="en-GB" dirty="0" err="1">
                          <a:solidFill>
                            <a:schemeClr val="accent1">
                              <a:lumMod val="50000"/>
                            </a:schemeClr>
                          </a:solidFill>
                          <a:latin typeface="Century Gothic" panose="020B0502020202020204" pitchFamily="34" charset="0"/>
                        </a:rPr>
                        <a:t>progrès</a:t>
                      </a:r>
                      <a:r>
                        <a:rPr lang="en-GB" dirty="0">
                          <a:solidFill>
                            <a:schemeClr val="accent1">
                              <a:lumMod val="50000"/>
                            </a:schemeClr>
                          </a:solidFill>
                          <a:latin typeface="Century Gothic" panose="020B0502020202020204" pitchFamily="34" charset="0"/>
                        </a:rPr>
                        <a:t> (progress)</a:t>
                      </a: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l">
                        <a:lnSpc>
                          <a:spcPct val="150000"/>
                        </a:lnSpc>
                      </a:pPr>
                      <a:r>
                        <a:rPr lang="en-GB" dirty="0">
                          <a:solidFill>
                            <a:schemeClr val="accent1">
                              <a:lumMod val="50000"/>
                            </a:schemeClr>
                          </a:solidFill>
                          <a:latin typeface="Century Gothic" panose="020B0502020202020204" pitchFamily="34" charset="0"/>
                        </a:rPr>
                        <a:t>la </a:t>
                      </a:r>
                      <a:r>
                        <a:rPr lang="en-GB" b="0" dirty="0">
                          <a:solidFill>
                            <a:schemeClr val="accent1">
                              <a:lumMod val="50000"/>
                            </a:schemeClr>
                          </a:solidFill>
                          <a:latin typeface="Century Gothic" panose="020B0502020202020204" pitchFamily="34" charset="0"/>
                        </a:rPr>
                        <a:t>boulangerie (bakery)</a:t>
                      </a: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2731561015"/>
                  </a:ext>
                </a:extLst>
              </a:tr>
              <a:tr h="370840">
                <a:tc>
                  <a:txBody>
                    <a:bodyPr/>
                    <a:lstStyle/>
                    <a:p>
                      <a:pPr algn="l">
                        <a:lnSpc>
                          <a:spcPct val="150000"/>
                        </a:lnSpc>
                      </a:pPr>
                      <a:r>
                        <a:rPr lang="en-GB" dirty="0" err="1">
                          <a:solidFill>
                            <a:schemeClr val="accent1">
                              <a:lumMod val="50000"/>
                            </a:schemeClr>
                          </a:solidFill>
                          <a:latin typeface="Century Gothic" panose="020B0502020202020204" pitchFamily="34" charset="0"/>
                        </a:rPr>
                        <a:t>nager</a:t>
                      </a:r>
                      <a:r>
                        <a:rPr lang="en-GB" dirty="0">
                          <a:solidFill>
                            <a:schemeClr val="accent1">
                              <a:lumMod val="50000"/>
                            </a:schemeClr>
                          </a:solidFill>
                          <a:latin typeface="Century Gothic" panose="020B0502020202020204" pitchFamily="34" charset="0"/>
                        </a:rPr>
                        <a:t> (to swim)</a:t>
                      </a: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l">
                        <a:lnSpc>
                          <a:spcPct val="150000"/>
                        </a:lnSpc>
                      </a:pPr>
                      <a:r>
                        <a:rPr lang="en-GB" dirty="0">
                          <a:solidFill>
                            <a:schemeClr val="accent1">
                              <a:lumMod val="50000"/>
                            </a:schemeClr>
                          </a:solidFill>
                          <a:latin typeface="Century Gothic" panose="020B0502020202020204" pitchFamily="34" charset="0"/>
                        </a:rPr>
                        <a:t>la </a:t>
                      </a:r>
                      <a:r>
                        <a:rPr lang="en-GB" dirty="0" err="1">
                          <a:solidFill>
                            <a:schemeClr val="accent1">
                              <a:lumMod val="50000"/>
                            </a:schemeClr>
                          </a:solidFill>
                          <a:latin typeface="Century Gothic" panose="020B0502020202020204" pitchFamily="34" charset="0"/>
                        </a:rPr>
                        <a:t>plage</a:t>
                      </a:r>
                      <a:r>
                        <a:rPr lang="en-GB" dirty="0">
                          <a:solidFill>
                            <a:schemeClr val="accent1">
                              <a:lumMod val="50000"/>
                            </a:schemeClr>
                          </a:solidFill>
                          <a:latin typeface="Century Gothic" panose="020B0502020202020204" pitchFamily="34" charset="0"/>
                        </a:rPr>
                        <a:t> (beach)</a:t>
                      </a:r>
                    </a:p>
                  </a:txBody>
                  <a:tcPr/>
                </a:tc>
                <a:tc>
                  <a:txBody>
                    <a:bodyPr/>
                    <a:lstStyle/>
                    <a:p>
                      <a:pPr algn="ctr">
                        <a:lnSpc>
                          <a:spcPct val="150000"/>
                        </a:lnSpc>
                      </a:pPr>
                      <a:endParaRPr lang="en-GB">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2315172615"/>
                  </a:ext>
                </a:extLst>
              </a:tr>
              <a:tr h="370840">
                <a:tc>
                  <a:txBody>
                    <a:bodyPr/>
                    <a:lstStyle/>
                    <a:p>
                      <a:pPr algn="l">
                        <a:lnSpc>
                          <a:spcPct val="150000"/>
                        </a:lnSpc>
                      </a:pPr>
                      <a:r>
                        <a:rPr lang="en-GB" dirty="0">
                          <a:solidFill>
                            <a:schemeClr val="accent1">
                              <a:lumMod val="50000"/>
                            </a:schemeClr>
                          </a:solidFill>
                          <a:latin typeface="Century Gothic" panose="020B0502020202020204" pitchFamily="34" charset="0"/>
                        </a:rPr>
                        <a:t>la </a:t>
                      </a:r>
                      <a:r>
                        <a:rPr lang="en-GB" dirty="0" err="1">
                          <a:solidFill>
                            <a:schemeClr val="accent1">
                              <a:lumMod val="50000"/>
                            </a:schemeClr>
                          </a:solidFill>
                          <a:latin typeface="Century Gothic" panose="020B0502020202020204" pitchFamily="34" charset="0"/>
                        </a:rPr>
                        <a:t>gare</a:t>
                      </a:r>
                      <a:r>
                        <a:rPr lang="en-GB" dirty="0">
                          <a:solidFill>
                            <a:schemeClr val="accent1">
                              <a:lumMod val="50000"/>
                            </a:schemeClr>
                          </a:solidFill>
                          <a:latin typeface="Century Gothic" panose="020B0502020202020204" pitchFamily="34" charset="0"/>
                        </a:rPr>
                        <a:t> (station)</a:t>
                      </a: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l">
                        <a:lnSpc>
                          <a:spcPct val="150000"/>
                        </a:lnSpc>
                      </a:pPr>
                      <a:r>
                        <a:rPr lang="en-GB" dirty="0" err="1">
                          <a:solidFill>
                            <a:schemeClr val="accent1">
                              <a:lumMod val="50000"/>
                            </a:schemeClr>
                          </a:solidFill>
                          <a:latin typeface="Century Gothic" panose="020B0502020202020204" pitchFamily="34" charset="0"/>
                        </a:rPr>
                        <a:t>corriger</a:t>
                      </a:r>
                      <a:r>
                        <a:rPr lang="en-GB" dirty="0">
                          <a:solidFill>
                            <a:schemeClr val="accent1">
                              <a:lumMod val="50000"/>
                            </a:schemeClr>
                          </a:solidFill>
                          <a:latin typeface="Century Gothic" panose="020B0502020202020204" pitchFamily="34" charset="0"/>
                        </a:rPr>
                        <a:t> (to correct)</a:t>
                      </a:r>
                    </a:p>
                  </a:txBody>
                  <a:tcPr/>
                </a:tc>
                <a:tc>
                  <a:txBody>
                    <a:bodyPr/>
                    <a:lstStyle/>
                    <a:p>
                      <a:pPr algn="ctr">
                        <a:lnSpc>
                          <a:spcPct val="150000"/>
                        </a:lnSpc>
                      </a:pPr>
                      <a:endParaRPr lang="en-GB">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159547306"/>
                  </a:ext>
                </a:extLst>
              </a:tr>
              <a:tr h="370840">
                <a:tc>
                  <a:txBody>
                    <a:bodyPr/>
                    <a:lstStyle/>
                    <a:p>
                      <a:pPr algn="l">
                        <a:lnSpc>
                          <a:spcPct val="150000"/>
                        </a:lnSpc>
                      </a:pPr>
                      <a:r>
                        <a:rPr lang="en-GB" dirty="0" err="1">
                          <a:solidFill>
                            <a:schemeClr val="accent1">
                              <a:lumMod val="50000"/>
                            </a:schemeClr>
                          </a:solidFill>
                          <a:latin typeface="Century Gothic" panose="020B0502020202020204" pitchFamily="34" charset="0"/>
                        </a:rPr>
                        <a:t>l’étranger</a:t>
                      </a:r>
                      <a:r>
                        <a:rPr lang="en-GB" dirty="0">
                          <a:solidFill>
                            <a:schemeClr val="accent1">
                              <a:lumMod val="50000"/>
                            </a:schemeClr>
                          </a:solidFill>
                          <a:latin typeface="Century Gothic" panose="020B0502020202020204" pitchFamily="34" charset="0"/>
                        </a:rPr>
                        <a:t> (abroad)</a:t>
                      </a:r>
                    </a:p>
                  </a:txBody>
                  <a:tcPr/>
                </a:tc>
                <a:tc>
                  <a:txBody>
                    <a:bodyPr/>
                    <a:lstStyle/>
                    <a:p>
                      <a:pPr algn="ctr">
                        <a:lnSpc>
                          <a:spcPct val="150000"/>
                        </a:lnSpc>
                      </a:pPr>
                      <a:endParaRPr lang="en-GB">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l">
                        <a:lnSpc>
                          <a:spcPct val="150000"/>
                        </a:lnSpc>
                      </a:pPr>
                      <a:r>
                        <a:rPr lang="en-GB" dirty="0" err="1">
                          <a:solidFill>
                            <a:schemeClr val="accent1">
                              <a:lumMod val="50000"/>
                            </a:schemeClr>
                          </a:solidFill>
                          <a:latin typeface="Century Gothic" panose="020B0502020202020204" pitchFamily="34" charset="0"/>
                        </a:rPr>
                        <a:t>l’argent</a:t>
                      </a:r>
                      <a:r>
                        <a:rPr lang="en-GB" dirty="0">
                          <a:solidFill>
                            <a:schemeClr val="accent1">
                              <a:lumMod val="50000"/>
                            </a:schemeClr>
                          </a:solidFill>
                          <a:latin typeface="Century Gothic" panose="020B0502020202020204" pitchFamily="34" charset="0"/>
                        </a:rPr>
                        <a:t> (money)</a:t>
                      </a:r>
                    </a:p>
                  </a:txBody>
                  <a:tcPr/>
                </a:tc>
                <a:tc>
                  <a:txBody>
                    <a:bodyPr/>
                    <a:lstStyle/>
                    <a:p>
                      <a:pPr algn="ctr">
                        <a:lnSpc>
                          <a:spcPct val="150000"/>
                        </a:lnSpc>
                      </a:pPr>
                      <a:endParaRPr lang="en-GB">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2011778380"/>
                  </a:ext>
                </a:extLst>
              </a:tr>
              <a:tr h="370840">
                <a:tc>
                  <a:txBody>
                    <a:bodyPr/>
                    <a:lstStyle/>
                    <a:p>
                      <a:pPr algn="l">
                        <a:lnSpc>
                          <a:spcPct val="150000"/>
                        </a:lnSpc>
                      </a:pPr>
                      <a:r>
                        <a:rPr lang="en-GB" dirty="0" err="1">
                          <a:solidFill>
                            <a:schemeClr val="accent1">
                              <a:lumMod val="50000"/>
                            </a:schemeClr>
                          </a:solidFill>
                          <a:latin typeface="Century Gothic" panose="020B0502020202020204" pitchFamily="34" charset="0"/>
                        </a:rPr>
                        <a:t>l’Angleterre</a:t>
                      </a:r>
                      <a:r>
                        <a:rPr lang="en-GB" dirty="0">
                          <a:solidFill>
                            <a:schemeClr val="accent1">
                              <a:lumMod val="50000"/>
                            </a:schemeClr>
                          </a:solidFill>
                          <a:latin typeface="Century Gothic" panose="020B0502020202020204" pitchFamily="34" charset="0"/>
                        </a:rPr>
                        <a:t> (England)</a:t>
                      </a:r>
                    </a:p>
                  </a:txBody>
                  <a:tcPr/>
                </a:tc>
                <a:tc>
                  <a:txBody>
                    <a:bodyPr/>
                    <a:lstStyle/>
                    <a:p>
                      <a:pPr algn="ctr">
                        <a:lnSpc>
                          <a:spcPct val="150000"/>
                        </a:lnSpc>
                      </a:pPr>
                      <a:endParaRPr lang="en-GB">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l">
                        <a:lnSpc>
                          <a:spcPct val="150000"/>
                        </a:lnSpc>
                      </a:pPr>
                      <a:r>
                        <a:rPr lang="en-GB" dirty="0" err="1">
                          <a:solidFill>
                            <a:schemeClr val="accent1">
                              <a:lumMod val="50000"/>
                            </a:schemeClr>
                          </a:solidFill>
                          <a:latin typeface="Century Gothic" panose="020B0502020202020204" pitchFamily="34" charset="0"/>
                        </a:rPr>
                        <a:t>agréable</a:t>
                      </a:r>
                      <a:r>
                        <a:rPr lang="en-GB" dirty="0">
                          <a:solidFill>
                            <a:schemeClr val="accent1">
                              <a:lumMod val="50000"/>
                            </a:schemeClr>
                          </a:solidFill>
                          <a:latin typeface="Century Gothic" panose="020B0502020202020204" pitchFamily="34" charset="0"/>
                        </a:rPr>
                        <a:t> (pleasant)</a:t>
                      </a: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tc>
                  <a:txBody>
                    <a:bodyPr/>
                    <a:lstStyle/>
                    <a:p>
                      <a:pPr algn="ctr">
                        <a:lnSpc>
                          <a:spcPct val="150000"/>
                        </a:lnSpc>
                      </a:pPr>
                      <a:endParaRPr lang="en-GB"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3367168994"/>
                  </a:ext>
                </a:extLst>
              </a:tr>
            </a:tbl>
          </a:graphicData>
        </a:graphic>
      </p:graphicFrame>
      <p:pic>
        <p:nvPicPr>
          <p:cNvPr id="32" name="Picture 31">
            <a:extLst>
              <a:ext uri="{FF2B5EF4-FFF2-40B4-BE49-F238E27FC236}">
                <a16:creationId xmlns:a16="http://schemas.microsoft.com/office/drawing/2014/main" id="{F317B3F5-E6E0-4092-ACEF-C9F84D9451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831" y="3516783"/>
            <a:ext cx="262510" cy="273448"/>
          </a:xfrm>
          <a:prstGeom prst="rect">
            <a:avLst/>
          </a:prstGeom>
        </p:spPr>
      </p:pic>
      <p:pic>
        <p:nvPicPr>
          <p:cNvPr id="33" name="Picture 32">
            <a:extLst>
              <a:ext uri="{FF2B5EF4-FFF2-40B4-BE49-F238E27FC236}">
                <a16:creationId xmlns:a16="http://schemas.microsoft.com/office/drawing/2014/main" id="{01DE65A1-1B56-4636-A0E3-CC5F8148BB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9402" y="4024331"/>
            <a:ext cx="262510" cy="273448"/>
          </a:xfrm>
          <a:prstGeom prst="rect">
            <a:avLst/>
          </a:prstGeom>
        </p:spPr>
      </p:pic>
      <p:pic>
        <p:nvPicPr>
          <p:cNvPr id="34" name="Picture 33">
            <a:extLst>
              <a:ext uri="{FF2B5EF4-FFF2-40B4-BE49-F238E27FC236}">
                <a16:creationId xmlns:a16="http://schemas.microsoft.com/office/drawing/2014/main" id="{6A7A0968-07D4-452B-9F95-1A8EB320A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3639" y="4523837"/>
            <a:ext cx="262510" cy="273448"/>
          </a:xfrm>
          <a:prstGeom prst="rect">
            <a:avLst/>
          </a:prstGeom>
        </p:spPr>
      </p:pic>
      <p:pic>
        <p:nvPicPr>
          <p:cNvPr id="35" name="Picture 34">
            <a:extLst>
              <a:ext uri="{FF2B5EF4-FFF2-40B4-BE49-F238E27FC236}">
                <a16:creationId xmlns:a16="http://schemas.microsoft.com/office/drawing/2014/main" id="{F2067081-847B-4902-A08F-75154229D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9461" y="5025332"/>
            <a:ext cx="262510" cy="273448"/>
          </a:xfrm>
          <a:prstGeom prst="rect">
            <a:avLst/>
          </a:prstGeom>
        </p:spPr>
      </p:pic>
      <p:pic>
        <p:nvPicPr>
          <p:cNvPr id="36" name="Picture 35">
            <a:extLst>
              <a:ext uri="{FF2B5EF4-FFF2-40B4-BE49-F238E27FC236}">
                <a16:creationId xmlns:a16="http://schemas.microsoft.com/office/drawing/2014/main" id="{CEB937AD-289D-48DE-8D8D-3E36C716FD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3639" y="5530891"/>
            <a:ext cx="262510" cy="273448"/>
          </a:xfrm>
          <a:prstGeom prst="rect">
            <a:avLst/>
          </a:prstGeom>
        </p:spPr>
      </p:pic>
      <p:pic>
        <p:nvPicPr>
          <p:cNvPr id="37" name="Picture 36">
            <a:extLst>
              <a:ext uri="{FF2B5EF4-FFF2-40B4-BE49-F238E27FC236}">
                <a16:creationId xmlns:a16="http://schemas.microsoft.com/office/drawing/2014/main" id="{6C10ACC4-1F11-431D-8536-29E0273CD7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6736" y="3519781"/>
            <a:ext cx="262510" cy="273448"/>
          </a:xfrm>
          <a:prstGeom prst="rect">
            <a:avLst/>
          </a:prstGeom>
        </p:spPr>
      </p:pic>
      <p:pic>
        <p:nvPicPr>
          <p:cNvPr id="38" name="Picture 37">
            <a:extLst>
              <a:ext uri="{FF2B5EF4-FFF2-40B4-BE49-F238E27FC236}">
                <a16:creationId xmlns:a16="http://schemas.microsoft.com/office/drawing/2014/main" id="{533D55A2-821B-44BB-B007-2E46C9897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6736" y="3990912"/>
            <a:ext cx="262510" cy="273448"/>
          </a:xfrm>
          <a:prstGeom prst="rect">
            <a:avLst/>
          </a:prstGeom>
        </p:spPr>
      </p:pic>
      <p:pic>
        <p:nvPicPr>
          <p:cNvPr id="39" name="Picture 38">
            <a:extLst>
              <a:ext uri="{FF2B5EF4-FFF2-40B4-BE49-F238E27FC236}">
                <a16:creationId xmlns:a16="http://schemas.microsoft.com/office/drawing/2014/main" id="{B3FABB4D-CCC1-4F2E-93E8-B47F33EC3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6736" y="4508122"/>
            <a:ext cx="262510" cy="273448"/>
          </a:xfrm>
          <a:prstGeom prst="rect">
            <a:avLst/>
          </a:prstGeom>
        </p:spPr>
      </p:pic>
      <p:pic>
        <p:nvPicPr>
          <p:cNvPr id="40" name="Picture 39">
            <a:extLst>
              <a:ext uri="{FF2B5EF4-FFF2-40B4-BE49-F238E27FC236}">
                <a16:creationId xmlns:a16="http://schemas.microsoft.com/office/drawing/2014/main" id="{1EE670A9-602A-4B35-BD06-4CE3E2B2F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6736" y="5025332"/>
            <a:ext cx="262510" cy="273448"/>
          </a:xfrm>
          <a:prstGeom prst="rect">
            <a:avLst/>
          </a:prstGeom>
        </p:spPr>
      </p:pic>
      <p:pic>
        <p:nvPicPr>
          <p:cNvPr id="41" name="Picture 40">
            <a:extLst>
              <a:ext uri="{FF2B5EF4-FFF2-40B4-BE49-F238E27FC236}">
                <a16:creationId xmlns:a16="http://schemas.microsoft.com/office/drawing/2014/main" id="{C40EBAA1-B22D-4B5F-BD0E-085FB287EE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671" y="5545841"/>
            <a:ext cx="262510" cy="273448"/>
          </a:xfrm>
          <a:prstGeom prst="rect">
            <a:avLst/>
          </a:prstGeom>
        </p:spPr>
      </p:pic>
    </p:spTree>
    <p:extLst>
      <p:ext uri="{BB962C8B-B14F-4D97-AF65-F5344CB8AC3E}">
        <p14:creationId xmlns:p14="http://schemas.microsoft.com/office/powerpoint/2010/main" val="27142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H="1" flipV="1">
            <a:off x="0" y="-1022297"/>
            <a:ext cx="4667556" cy="3785652"/>
          </a:xfrm>
          <a:prstGeom prst="rect">
            <a:avLst/>
          </a:prstGeom>
          <a:noFill/>
        </p:spPr>
        <p:txBody>
          <a:bodyPr wrap="square" rtlCol="0">
            <a:spAutoFit/>
          </a:bodyPr>
          <a:lstStyle/>
          <a:p>
            <a:r>
              <a:rPr lang="en-GB" sz="24000" b="1" dirty="0" err="1">
                <a:solidFill>
                  <a:srgbClr val="1F4E79"/>
                </a:solidFill>
                <a:latin typeface="Century Gothic" panose="020B0502020202020204" pitchFamily="34" charset="0"/>
                <a:cs typeface="Calibri" panose="020F0502020204030204" pitchFamily="34" charset="0"/>
              </a:rPr>
              <a:t>qu</a:t>
            </a:r>
            <a:endParaRPr lang="en-GB" sz="24000" b="1" dirty="0">
              <a:solidFill>
                <a:srgbClr val="1F4E79"/>
              </a:solidFill>
              <a:latin typeface="Century Gothic" panose="020B0502020202020204" pitchFamily="34" charset="0"/>
              <a:cs typeface="Calibri" panose="020F0502020204030204" pitchFamily="34" charset="0"/>
            </a:endParaRPr>
          </a:p>
        </p:txBody>
      </p:sp>
      <p:sp>
        <p:nvSpPr>
          <p:cNvPr id="3" name="TextBox 2"/>
          <p:cNvSpPr txBox="1"/>
          <p:nvPr/>
        </p:nvSpPr>
        <p:spPr>
          <a:xfrm>
            <a:off x="2099441" y="4077069"/>
            <a:ext cx="7993117" cy="1938992"/>
          </a:xfrm>
          <a:prstGeom prst="rect">
            <a:avLst/>
          </a:prstGeom>
          <a:noFill/>
        </p:spPr>
        <p:txBody>
          <a:bodyPr wrap="square" rtlCol="0">
            <a:spAutoFit/>
          </a:bodyPr>
          <a:lstStyle/>
          <a:p>
            <a:pPr algn="ctr"/>
            <a:r>
              <a:rPr lang="en-GB" sz="12000" b="1" dirty="0">
                <a:solidFill>
                  <a:srgbClr val="FA6500"/>
                </a:solidFill>
                <a:latin typeface="Century Gothic" panose="020B0502020202020204" pitchFamily="34" charset="0"/>
                <a:cs typeface="Calibri" panose="020F0502020204030204" pitchFamily="34" charset="0"/>
              </a:rPr>
              <a:t>qu</a:t>
            </a:r>
            <a:r>
              <a:rPr lang="en-GB" sz="12000" dirty="0">
                <a:solidFill>
                  <a:srgbClr val="1F4E79"/>
                </a:solidFill>
                <a:latin typeface="Century Gothic" panose="020B0502020202020204" pitchFamily="34" charset="0"/>
                <a:cs typeface="Calibri" panose="020F0502020204030204" pitchFamily="34" charset="0"/>
              </a:rPr>
              <a:t>estion</a:t>
            </a:r>
          </a:p>
        </p:txBody>
      </p:sp>
      <p:sp>
        <p:nvSpPr>
          <p:cNvPr id="5" name="TextBox 4"/>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6" name="TextBox 5"/>
          <p:cNvSpPr txBox="1"/>
          <p:nvPr/>
        </p:nvSpPr>
        <p:spPr>
          <a:xfrm>
            <a:off x="4667556" y="-919422"/>
            <a:ext cx="3206357" cy="6447919"/>
          </a:xfrm>
          <a:prstGeom prst="rect">
            <a:avLst/>
          </a:prstGeom>
          <a:noFill/>
        </p:spPr>
        <p:txBody>
          <a:bodyPr wrap="square" rtlCol="0">
            <a:spAutoFit/>
          </a:bodyPr>
          <a:lstStyle/>
          <a:p>
            <a:pPr algn="ctr"/>
            <a:r>
              <a:rPr lang="en-GB" sz="41300" dirty="0">
                <a:solidFill>
                  <a:srgbClr val="E65D00"/>
                </a:solidFill>
                <a:latin typeface="Arial Rounded MT Bold" panose="020F0704030504030204" pitchFamily="34" charset="0"/>
              </a:rPr>
              <a:t>?</a:t>
            </a:r>
          </a:p>
        </p:txBody>
      </p:sp>
    </p:spTree>
    <p:extLst>
      <p:ext uri="{BB962C8B-B14F-4D97-AF65-F5344CB8AC3E}">
        <p14:creationId xmlns:p14="http://schemas.microsoft.com/office/powerpoint/2010/main" val="301418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q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questio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ques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903</Words>
  <Application>Microsoft Office PowerPoint</Application>
  <PresentationFormat>Widescreen</PresentationFormat>
  <Paragraphs>165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Rounded MT Bold</vt:lpstr>
      <vt:lpstr>Calibri</vt:lpstr>
      <vt:lpstr>Century Gothic</vt:lpstr>
      <vt:lpstr>Tw Cen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Natalie Finlayson</cp:lastModifiedBy>
  <cp:revision>299</cp:revision>
  <dcterms:created xsi:type="dcterms:W3CDTF">2019-10-14T11:05:21Z</dcterms:created>
  <dcterms:modified xsi:type="dcterms:W3CDTF">2019-10-28T13:32:58Z</dcterms:modified>
</cp:coreProperties>
</file>