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2" r:id="rId4"/>
    <p:sldMasterId id="2147483734" r:id="rId5"/>
  </p:sldMasterIdLst>
  <p:notesMasterIdLst>
    <p:notesMasterId r:id="rId49"/>
  </p:notesMasterIdLst>
  <p:sldIdLst>
    <p:sldId id="258" r:id="rId6"/>
    <p:sldId id="310" r:id="rId7"/>
    <p:sldId id="365" r:id="rId8"/>
    <p:sldId id="366" r:id="rId9"/>
    <p:sldId id="313" r:id="rId10"/>
    <p:sldId id="367" r:id="rId11"/>
    <p:sldId id="368" r:id="rId12"/>
    <p:sldId id="523" r:id="rId13"/>
    <p:sldId id="410" r:id="rId14"/>
    <p:sldId id="411" r:id="rId15"/>
    <p:sldId id="502" r:id="rId16"/>
    <p:sldId id="503" r:id="rId17"/>
    <p:sldId id="504" r:id="rId18"/>
    <p:sldId id="505" r:id="rId19"/>
    <p:sldId id="520" r:id="rId20"/>
    <p:sldId id="511" r:id="rId21"/>
    <p:sldId id="400" r:id="rId22"/>
    <p:sldId id="514" r:id="rId23"/>
    <p:sldId id="319" r:id="rId24"/>
    <p:sldId id="401" r:id="rId25"/>
    <p:sldId id="416" r:id="rId26"/>
    <p:sldId id="332" r:id="rId27"/>
    <p:sldId id="524" r:id="rId28"/>
    <p:sldId id="525" r:id="rId29"/>
    <p:sldId id="526" r:id="rId30"/>
    <p:sldId id="407" r:id="rId31"/>
    <p:sldId id="414" r:id="rId32"/>
    <p:sldId id="515" r:id="rId33"/>
    <p:sldId id="516" r:id="rId34"/>
    <p:sldId id="434" r:id="rId35"/>
    <p:sldId id="517" r:id="rId36"/>
    <p:sldId id="435" r:id="rId37"/>
    <p:sldId id="436" r:id="rId38"/>
    <p:sldId id="518" r:id="rId39"/>
    <p:sldId id="437" r:id="rId40"/>
    <p:sldId id="417" r:id="rId41"/>
    <p:sldId id="405" r:id="rId42"/>
    <p:sldId id="418" r:id="rId43"/>
    <p:sldId id="403" r:id="rId44"/>
    <p:sldId id="406" r:id="rId45"/>
    <p:sldId id="419" r:id="rId46"/>
    <p:sldId id="448" r:id="rId47"/>
    <p:sldId id="32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9"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F59E64"/>
    <a:srgbClr val="ED7D31"/>
    <a:srgbClr val="115076"/>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37" autoAdjust="0"/>
    <p:restoredTop sz="81280" autoAdjust="0"/>
  </p:normalViewPr>
  <p:slideViewPr>
    <p:cSldViewPr snapToGrid="0">
      <p:cViewPr varScale="1">
        <p:scale>
          <a:sx n="86" d="100"/>
          <a:sy n="86" d="100"/>
        </p:scale>
        <p:origin x="1424" y="20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gn</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perfect tense constructions </a:t>
            </a:r>
            <a:r>
              <a:rPr lang="en-GB" b="0" i="0" dirty="0"/>
              <a:t>(with past simple equivalent) </a:t>
            </a:r>
            <a:r>
              <a:rPr lang="en-GB" b="0" dirty="0"/>
              <a:t>with </a:t>
            </a:r>
            <a:r>
              <a:rPr lang="en-GB" b="0" i="1" dirty="0" err="1"/>
              <a:t>avoir</a:t>
            </a:r>
            <a:r>
              <a:rPr lang="en-GB" b="0" i="0" dirty="0"/>
              <a:t> as auxiliary in the 1</a:t>
            </a:r>
            <a:r>
              <a:rPr lang="en-GB" b="0" i="0" baseline="30000" dirty="0"/>
              <a:t>st</a:t>
            </a:r>
            <a:r>
              <a:rPr lang="en-GB" b="0" i="0" dirty="0"/>
              <a:t> person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past participles of </a:t>
            </a:r>
            <a:r>
              <a:rPr lang="en-GB" b="0" i="1" dirty="0"/>
              <a:t>faire</a:t>
            </a:r>
            <a:r>
              <a:rPr lang="en-GB" b="0" i="0" dirty="0"/>
              <a:t> and </a:t>
            </a:r>
            <a:r>
              <a:rPr lang="en-GB" b="0" i="1" dirty="0"/>
              <a:t>dire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8.1.2.1 (introduce) </a:t>
            </a:r>
            <a:r>
              <a:rPr lang="en-GB" sz="1200" b="0" i="0" u="none" strike="noStrike" kern="1200" cap="none" dirty="0" err="1">
                <a:solidFill>
                  <a:schemeClr val="tx1"/>
                </a:solidFill>
                <a:effectLst/>
                <a:latin typeface="+mn-lt"/>
                <a:ea typeface="Calibri"/>
                <a:cs typeface="Calibri"/>
                <a:sym typeface="Calibri"/>
              </a:rPr>
              <a:t>apporter</a:t>
            </a:r>
            <a:r>
              <a:rPr lang="en-GB" sz="1200" b="0" i="0" u="none" strike="noStrike" kern="1200" cap="none" dirty="0">
                <a:solidFill>
                  <a:schemeClr val="tx1"/>
                </a:solidFill>
                <a:effectLst/>
                <a:latin typeface="+mn-lt"/>
                <a:ea typeface="Calibri"/>
                <a:cs typeface="Calibri"/>
                <a:sym typeface="Calibri"/>
              </a:rPr>
              <a:t> [329], </a:t>
            </a:r>
            <a:r>
              <a:rPr lang="fr-FR" dirty="0">
                <a:solidFill>
                  <a:srgbClr val="000000"/>
                </a:solidFill>
                <a:latin typeface="Century Gothic" panose="020B0502020202020204" pitchFamily="34" charset="0"/>
              </a:rPr>
              <a:t>dit [dire 37], envoyer [526], fait [faire 25], utiliser [345], maintenant [192 ], hier [872], appartement [2323], banque [774], marché [280], passé [501]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8.1.1.2 (revisit)</a:t>
            </a:r>
            <a:r>
              <a:rPr lang="en-GB" sz="1200" b="1" i="0" u="none" strike="noStrike" kern="1200" cap="none" baseline="0" dirty="0">
                <a:solidFill>
                  <a:schemeClr val="tx1"/>
                </a:solidFill>
                <a:effectLst/>
                <a:latin typeface="+mn-lt"/>
                <a:ea typeface="Calibri"/>
                <a:cs typeface="Calibri"/>
                <a:sym typeface="Calibri"/>
              </a:rPr>
              <a:t> </a:t>
            </a:r>
            <a:r>
              <a:rPr lang="fr-FR" dirty="0">
                <a:solidFill>
                  <a:srgbClr val="000000"/>
                </a:solidFill>
                <a:latin typeface="Century Gothic" panose="020B0502020202020204" pitchFamily="34" charset="0"/>
              </a:rPr>
              <a:t>avocat [1188], bureau</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[273], directeur</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[640], emploi</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[517], facteur [1264], secrétaire [920], ambitieux [2905], prudent [1529], travailleur, travailleuse [1341],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devenir [162], partir [163], pars [163], part [163], revenir [184], avenir [471], match [1906], madame [294], monsieur [79], encore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[51], en retard [7/1278], tôt [513]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introduce the formation of the perfect tense with two verbs for</a:t>
            </a:r>
            <a:r>
              <a:rPr lang="en-US" b="0" baseline="0" dirty="0"/>
              <a:t> which there is no audible difference between the present tense for </a:t>
            </a:r>
            <a:r>
              <a:rPr lang="en-US" b="0" i="1" baseline="0" dirty="0"/>
              <a:t>je</a:t>
            </a:r>
            <a:r>
              <a:rPr lang="en-US" b="0" i="0" baseline="0" dirty="0"/>
              <a:t> and the past participle.</a:t>
            </a:r>
            <a:endParaRPr lang="en-US" b="0" dirty="0"/>
          </a:p>
          <a:p>
            <a:endParaRPr lang="en-US" b="1" dirty="0"/>
          </a:p>
          <a:p>
            <a:r>
              <a:rPr lang="en-US" b="1" dirty="0"/>
              <a:t>Procedure:</a:t>
            </a:r>
          </a:p>
          <a:p>
            <a:r>
              <a:rPr lang="en-US" b="0" dirty="0"/>
              <a:t>1. Click</a:t>
            </a:r>
            <a:r>
              <a:rPr lang="en-US" b="0" baseline="0" dirty="0"/>
              <a:t> to animate the explanation.</a:t>
            </a:r>
            <a:endParaRPr lang="en-US" b="0" dirty="0"/>
          </a:p>
          <a:p>
            <a:r>
              <a:rPr lang="en-US" b="0" dirty="0"/>
              <a:t>2. Point out the use of the auxiliary,</a:t>
            </a:r>
            <a:r>
              <a:rPr lang="en-US" b="0" baseline="0" dirty="0"/>
              <a:t> the past participle and the fact that the latter </a:t>
            </a:r>
            <a:r>
              <a:rPr lang="en-US" b="0" i="1" baseline="0" dirty="0"/>
              <a:t>sounds </a:t>
            </a:r>
            <a:r>
              <a:rPr lang="en-US" b="0" baseline="0" dirty="0"/>
              <a:t>the same as the present tense </a:t>
            </a:r>
            <a:r>
              <a:rPr lang="en-US" b="0" i="1" baseline="0" dirty="0"/>
              <a:t>je</a:t>
            </a:r>
            <a:r>
              <a:rPr lang="en-US" b="0" baseline="0" dirty="0"/>
              <a:t> form for these verbs, as per the speech bubbles.</a:t>
            </a:r>
            <a:endParaRPr lang="en-US" b="0" dirty="0"/>
          </a:p>
          <a:p>
            <a:r>
              <a:rPr lang="en-US" b="0" dirty="0"/>
              <a:t>3. Check students’ understanding at each stage.</a:t>
            </a:r>
          </a:p>
          <a:p>
            <a:endParaRPr lang="fr-FR" b="1"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8.1.1.5 (introduce) </a:t>
            </a:r>
            <a:r>
              <a:rPr lang="fr-FR" dirty="0">
                <a:solidFill>
                  <a:srgbClr val="000000"/>
                </a:solidFill>
                <a:latin typeface="Century Gothic" panose="020B0502020202020204" pitchFamily="34" charset="0"/>
              </a:rPr>
              <a:t>dit [dire 37], fait [faire 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412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 minute </a:t>
            </a:r>
            <a:r>
              <a:rPr lang="en-GB" b="0" i="0" dirty="0"/>
              <a:t>for 4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introduce the concept of an auxiliary verb to show past tense.</a:t>
            </a:r>
            <a:endParaRPr lang="en-GB" b="0" i="1" dirty="0"/>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228600" lvl="0" indent="-228600" algn="l" rtl="0">
              <a:spcBef>
                <a:spcPts val="0"/>
              </a:spcBef>
              <a:spcAft>
                <a:spcPts val="0"/>
              </a:spcAft>
              <a:buAutoNum type="arabicPeriod"/>
            </a:pPr>
            <a:r>
              <a:rPr lang="en-GB" b="0" i="0" dirty="0"/>
              <a:t>Listen and repeat.</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53879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1796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21815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34914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a:t>
            </a:r>
            <a:r>
              <a:rPr lang="en-GB" b="1" baseline="0" dirty="0"/>
              <a:t> </a:t>
            </a:r>
            <a:r>
              <a:rPr lang="en-GB" b="1" dirty="0"/>
              <a:t>minutes</a:t>
            </a:r>
          </a:p>
          <a:p>
            <a:endParaRPr lang="en-GB" dirty="0"/>
          </a:p>
          <a:p>
            <a:r>
              <a:rPr lang="en-US" b="1" dirty="0"/>
              <a:t>Aim: </a:t>
            </a:r>
            <a:r>
              <a:rPr lang="en-US" b="0" dirty="0"/>
              <a:t>To provide further listening and reading input of</a:t>
            </a:r>
            <a:r>
              <a:rPr lang="en-US" b="0" baseline="0" dirty="0"/>
              <a:t> </a:t>
            </a:r>
            <a:r>
              <a:rPr lang="en-US" b="0" dirty="0"/>
              <a:t>the perfect tense with two verbs for</a:t>
            </a:r>
            <a:r>
              <a:rPr lang="en-US" b="0" baseline="0" dirty="0"/>
              <a:t> which there is no audible difference between the present tense for </a:t>
            </a:r>
            <a:r>
              <a:rPr lang="en-US" b="0" i="1" baseline="0" dirty="0"/>
              <a:t>je</a:t>
            </a:r>
            <a:r>
              <a:rPr lang="en-US" b="0" i="0" baseline="0" dirty="0"/>
              <a:t> and the past participle.</a:t>
            </a:r>
          </a:p>
          <a:p>
            <a:r>
              <a:rPr lang="en-US" b="1" i="0" baseline="0" dirty="0"/>
              <a:t>Note: </a:t>
            </a:r>
            <a:r>
              <a:rPr lang="en-US" b="0" i="0" baseline="0" dirty="0"/>
              <a:t>The listening input is provided to help students to </a:t>
            </a:r>
            <a:r>
              <a:rPr lang="en-US" b="0" i="0" baseline="0" dirty="0" err="1"/>
              <a:t>realise</a:t>
            </a:r>
            <a:r>
              <a:rPr lang="en-US" b="0" i="0" baseline="0" dirty="0"/>
              <a:t> that the audible difference in the tenses for these verbs lies solely with the presence of the auxiliary verb, and thus to focus upon that.</a:t>
            </a:r>
            <a:endParaRPr lang="en-US" b="1" dirty="0"/>
          </a:p>
          <a:p>
            <a:endParaRPr lang="en-US" b="1" dirty="0"/>
          </a:p>
          <a:p>
            <a:r>
              <a:rPr lang="en-US" b="1" dirty="0"/>
              <a:t>Procedure:</a:t>
            </a:r>
          </a:p>
          <a:p>
            <a:pPr marL="228600" indent="-228600">
              <a:buAutoNum type="arabicPeriod"/>
            </a:pPr>
            <a:r>
              <a:rPr lang="en-US" b="0" dirty="0"/>
              <a:t>Students predict how each sentence will sound in the perfect tense and try to say it.</a:t>
            </a:r>
          </a:p>
          <a:p>
            <a:pPr marL="228600" indent="-228600">
              <a:buAutoNum type="arabicPeriod"/>
            </a:pPr>
            <a:r>
              <a:rPr lang="en-US" b="0" dirty="0"/>
              <a:t>Click</a:t>
            </a:r>
            <a:r>
              <a:rPr lang="en-US" b="0" baseline="0" dirty="0"/>
              <a:t> to reveal each solution. The audio plays upon the appearance of each item.</a:t>
            </a:r>
          </a:p>
          <a:p>
            <a:pPr marL="228600" indent="-228600">
              <a:buAutoNum type="arabicPeriod"/>
            </a:pPr>
            <a:r>
              <a:rPr lang="en-US" b="0" baseline="0" dirty="0"/>
              <a:t>Students repeat.</a:t>
            </a:r>
          </a:p>
          <a:p>
            <a:pPr marL="228600" indent="-228600">
              <a:buAutoNum type="arabicPeriod"/>
            </a:pPr>
            <a:r>
              <a:rPr lang="en-US" b="0" dirty="0"/>
              <a:t>Check students’ understanding at each stage.</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dirty="0" err="1">
                <a:solidFill>
                  <a:srgbClr val="000000"/>
                </a:solidFill>
                <a:latin typeface="Century Gothic" panose="020B0502020202020204" pitchFamily="34" charset="0"/>
              </a:rPr>
              <a:t>nuit</a:t>
            </a:r>
            <a:r>
              <a:rPr lang="en-GB" dirty="0">
                <a:solidFill>
                  <a:srgbClr val="000000"/>
                </a:solidFill>
                <a:latin typeface="Century Gothic" panose="020B0502020202020204" pitchFamily="34" charset="0"/>
              </a:rPr>
              <a:t> [580], routine [4120]</a:t>
            </a:r>
            <a:endParaRPr lang="de-DE"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720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provide listening input practice in </a:t>
            </a:r>
            <a:r>
              <a:rPr lang="en-US" b="0" dirty="0" err="1"/>
              <a:t>recognising</a:t>
            </a:r>
            <a:r>
              <a:rPr lang="en-US" b="0" dirty="0"/>
              <a:t> the presence of the auxiliary in the perfect tense,</a:t>
            </a:r>
            <a:r>
              <a:rPr lang="en-US" b="0" baseline="0" dirty="0"/>
              <a:t> thereby distinguishing this from the present.</a:t>
            </a:r>
            <a:endParaRPr lang="en-US" b="0" dirty="0"/>
          </a:p>
          <a:p>
            <a:endParaRPr lang="en-US" b="1" dirty="0"/>
          </a:p>
          <a:p>
            <a:r>
              <a:rPr lang="en-US" b="1" dirty="0"/>
              <a:t>Procedure:</a:t>
            </a:r>
          </a:p>
          <a:p>
            <a:r>
              <a:rPr lang="en-US" b="0" dirty="0"/>
              <a:t>1. Click on audi</a:t>
            </a:r>
            <a:r>
              <a:rPr lang="en-US" b="0" baseline="0" dirty="0"/>
              <a:t>o buttons to play sentences.</a:t>
            </a:r>
            <a:endParaRPr lang="en-US" b="0" dirty="0"/>
          </a:p>
          <a:p>
            <a:r>
              <a:rPr lang="en-US" b="0" dirty="0"/>
              <a:t>2. Students listen and tick</a:t>
            </a:r>
            <a:r>
              <a:rPr lang="en-US" b="0" baseline="0" dirty="0"/>
              <a:t> whether the sentence refers to yesterday, or now (i.e. the present).</a:t>
            </a:r>
            <a:endParaRPr lang="en-US" b="0" dirty="0"/>
          </a:p>
          <a:p>
            <a:r>
              <a:rPr lang="en-US" b="0" dirty="0"/>
              <a:t>3. Click</a:t>
            </a:r>
            <a:r>
              <a:rPr lang="en-US" b="0" baseline="0" dirty="0"/>
              <a:t> to reveal the animated answers.</a:t>
            </a:r>
            <a:endParaRPr lang="en-US" b="0" dirty="0"/>
          </a:p>
          <a:p>
            <a:endParaRPr lang="en-US" b="0" dirty="0"/>
          </a:p>
          <a:p>
            <a:r>
              <a:rPr lang="en-US" b="1" dirty="0"/>
              <a:t>Transcript:</a:t>
            </a:r>
          </a:p>
          <a:p>
            <a:r>
              <a:rPr lang="en-US" b="0" dirty="0"/>
              <a:t>1. </a:t>
            </a:r>
            <a:r>
              <a:rPr lang="en-US" b="0" dirty="0" err="1"/>
              <a:t>J’ai</a:t>
            </a:r>
            <a:r>
              <a:rPr lang="en-US" b="0" dirty="0"/>
              <a:t> fait mon lit.</a:t>
            </a:r>
          </a:p>
          <a:p>
            <a:r>
              <a:rPr lang="en-US" b="0" dirty="0"/>
              <a:t>2.</a:t>
            </a:r>
            <a:r>
              <a:rPr lang="en-US" b="0" baseline="0" dirty="0"/>
              <a:t> </a:t>
            </a:r>
            <a:r>
              <a:rPr lang="en-US" b="0" dirty="0" err="1"/>
              <a:t>J’ai</a:t>
            </a:r>
            <a:r>
              <a:rPr lang="en-US" b="0" dirty="0"/>
              <a:t> fait </a:t>
            </a:r>
            <a:r>
              <a:rPr lang="en-US" b="0" dirty="0" err="1"/>
              <a:t>mes</a:t>
            </a:r>
            <a:r>
              <a:rPr lang="en-US" b="0" dirty="0"/>
              <a:t> devoirs.</a:t>
            </a:r>
          </a:p>
          <a:p>
            <a:r>
              <a:rPr lang="en-US" b="0" dirty="0"/>
              <a:t>3. Je </a:t>
            </a:r>
            <a:r>
              <a:rPr lang="en-US" b="0" dirty="0" err="1"/>
              <a:t>fais</a:t>
            </a:r>
            <a:r>
              <a:rPr lang="en-US" b="0" dirty="0"/>
              <a:t> </a:t>
            </a:r>
            <a:r>
              <a:rPr lang="en-US" b="0" dirty="0" err="1"/>
              <a:t>une</a:t>
            </a:r>
            <a:r>
              <a:rPr lang="en-US" b="0" dirty="0"/>
              <a:t> </a:t>
            </a:r>
            <a:r>
              <a:rPr lang="en-US" b="0" dirty="0" err="1"/>
              <a:t>activité</a:t>
            </a:r>
            <a:r>
              <a:rPr lang="en-US" b="0" dirty="0"/>
              <a:t>.</a:t>
            </a:r>
          </a:p>
          <a:p>
            <a:r>
              <a:rPr lang="en-US" b="0" dirty="0"/>
              <a:t>4.</a:t>
            </a:r>
            <a:r>
              <a:rPr lang="en-US" b="0" baseline="0" dirty="0"/>
              <a:t> Je dis bonjour à ma </a:t>
            </a:r>
            <a:r>
              <a:rPr lang="en-US" b="0" baseline="0" dirty="0" err="1"/>
              <a:t>famille</a:t>
            </a:r>
            <a:r>
              <a:rPr lang="en-US" b="0" baseline="0" dirty="0"/>
              <a:t>.</a:t>
            </a:r>
          </a:p>
          <a:p>
            <a:r>
              <a:rPr lang="en-US" b="0" baseline="0" dirty="0"/>
              <a:t>5. </a:t>
            </a:r>
            <a:r>
              <a:rPr lang="en-US" b="0" baseline="0" dirty="0" err="1"/>
              <a:t>J’ai</a:t>
            </a:r>
            <a:r>
              <a:rPr lang="en-US" b="0" baseline="0" dirty="0"/>
              <a:t> fait </a:t>
            </a:r>
            <a:r>
              <a:rPr lang="en-US" b="0" baseline="0" dirty="0" err="1"/>
              <a:t>une</a:t>
            </a:r>
            <a:r>
              <a:rPr lang="en-US" b="0" baseline="0" dirty="0"/>
              <a:t> pizza.</a:t>
            </a:r>
          </a:p>
          <a:p>
            <a:r>
              <a:rPr lang="en-US" b="0" baseline="0" dirty="0"/>
              <a:t>6. Je </a:t>
            </a:r>
            <a:r>
              <a:rPr lang="en-US" b="0" baseline="0" dirty="0" err="1"/>
              <a:t>fais</a:t>
            </a:r>
            <a:r>
              <a:rPr lang="en-US" b="0" baseline="0" dirty="0"/>
              <a:t> un café.</a:t>
            </a:r>
          </a:p>
          <a:p>
            <a:r>
              <a:rPr lang="en-US" b="0" baseline="0" dirty="0"/>
              <a:t>7. </a:t>
            </a:r>
            <a:r>
              <a:rPr lang="en-US" b="0" baseline="0" dirty="0" err="1"/>
              <a:t>J’ai</a:t>
            </a:r>
            <a:r>
              <a:rPr lang="en-US" b="0" baseline="0" dirty="0"/>
              <a:t> </a:t>
            </a:r>
            <a:r>
              <a:rPr lang="en-US" b="0" baseline="0" dirty="0" err="1"/>
              <a:t>dit</a:t>
            </a:r>
            <a:r>
              <a:rPr lang="en-US" b="0" baseline="0" dirty="0"/>
              <a:t> bonjour à Antoine.</a:t>
            </a:r>
          </a:p>
          <a:p>
            <a:r>
              <a:rPr lang="en-US" b="0" baseline="0" dirty="0"/>
              <a:t>8. Je </a:t>
            </a:r>
            <a:r>
              <a:rPr lang="en-US" b="0" baseline="0" dirty="0" err="1"/>
              <a:t>fais</a:t>
            </a:r>
            <a:r>
              <a:rPr lang="en-US" b="0" baseline="0" dirty="0"/>
              <a:t> </a:t>
            </a:r>
            <a:r>
              <a:rPr lang="en-US" b="0" baseline="0" dirty="0" err="1"/>
              <a:t>une</a:t>
            </a:r>
            <a:r>
              <a:rPr lang="en-US" b="0" baseline="0" dirty="0"/>
              <a:t> promenade.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dit [dire 37], fait [faire 25], maintenant [192 ], hier [872], </a:t>
            </a:r>
            <a:r>
              <a:rPr lang="en-GB" baseline="0" dirty="0"/>
              <a:t>a</a:t>
            </a:r>
            <a:r>
              <a:rPr lang="fr-FR" baseline="0" dirty="0" err="1"/>
              <a:t>ctivité</a:t>
            </a:r>
            <a:r>
              <a:rPr lang="fr-FR" baseline="0" dirty="0"/>
              <a:t> [452], devoirs [39], lit [1837], ménage [2326], café [1886], pizza [&gt;5000], promenade [&gt;5000]</a:t>
            </a:r>
            <a:endParaRPr lang="fr-FR"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780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algn="just"/>
            <a:r>
              <a:rPr lang="en-US" b="1" dirty="0"/>
              <a:t>Aim: </a:t>
            </a:r>
            <a:r>
              <a:rPr lang="en-US" b="0" dirty="0"/>
              <a:t>To provide reading input</a:t>
            </a:r>
            <a:r>
              <a:rPr lang="en-US" b="0" baseline="0" dirty="0"/>
              <a:t> practice in </a:t>
            </a:r>
            <a:r>
              <a:rPr lang="en-US" b="0" baseline="0" dirty="0" err="1"/>
              <a:t>recognising</a:t>
            </a:r>
            <a:r>
              <a:rPr lang="en-US" b="0" baseline="0" dirty="0"/>
              <a:t> the difference between the past participle and the present tense form for </a:t>
            </a:r>
            <a:r>
              <a:rPr lang="en-US" b="0" i="1" baseline="0" dirty="0"/>
              <a:t>je</a:t>
            </a:r>
            <a:r>
              <a:rPr lang="en-US" b="0" i="0" baseline="0" dirty="0"/>
              <a:t>.</a:t>
            </a:r>
            <a:endParaRPr lang="en-US" b="0" dirty="0"/>
          </a:p>
          <a:p>
            <a:endParaRPr lang="en-US" b="1" dirty="0"/>
          </a:p>
          <a:p>
            <a:r>
              <a:rPr lang="en-US" b="1" dirty="0"/>
              <a:t>Procedure:</a:t>
            </a:r>
          </a:p>
          <a:p>
            <a:r>
              <a:rPr lang="en-US" b="0" dirty="0"/>
              <a:t>1. Students read the </a:t>
            </a:r>
            <a:r>
              <a:rPr lang="en-US" b="0" baseline="0" dirty="0"/>
              <a:t>sentences with the pronoun </a:t>
            </a:r>
            <a:r>
              <a:rPr lang="en-US" b="0" i="1" baseline="0" dirty="0"/>
              <a:t>je</a:t>
            </a:r>
            <a:r>
              <a:rPr lang="en-US" b="0" i="0" baseline="0" dirty="0"/>
              <a:t> or pronoun plus auxiliary </a:t>
            </a:r>
            <a:r>
              <a:rPr lang="en-US" b="0" i="1" baseline="0" dirty="0" err="1"/>
              <a:t>j’ai</a:t>
            </a:r>
            <a:r>
              <a:rPr lang="en-US" b="0" i="0" baseline="0" dirty="0"/>
              <a:t> obscured.</a:t>
            </a:r>
            <a:r>
              <a:rPr lang="en-US" b="0" baseline="0" dirty="0"/>
              <a:t>.</a:t>
            </a:r>
            <a:endParaRPr lang="en-US" b="0" dirty="0"/>
          </a:p>
          <a:p>
            <a:r>
              <a:rPr lang="en-US" b="0" dirty="0"/>
              <a:t>2. Students write 1-8 and </a:t>
            </a:r>
            <a:r>
              <a:rPr lang="en-US" b="0" baseline="0" dirty="0"/>
              <a:t>whether the sentence refers to yesterday, or the present moment.</a:t>
            </a:r>
            <a:endParaRPr lang="en-US" b="0" dirty="0"/>
          </a:p>
          <a:p>
            <a:r>
              <a:rPr lang="en-US" b="0" dirty="0"/>
              <a:t>3. Click</a:t>
            </a:r>
            <a:r>
              <a:rPr lang="en-US" b="0" baseline="0" dirty="0"/>
              <a:t> to reveal the animated answers.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179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provide production practice (speaking) with the perfect versus the present</a:t>
            </a:r>
            <a:r>
              <a:rPr lang="en-US" b="0" baseline="0" dirty="0"/>
              <a:t> tense with </a:t>
            </a:r>
            <a:r>
              <a:rPr lang="en-US" b="0" i="1" baseline="0" dirty="0"/>
              <a:t>je</a:t>
            </a:r>
            <a:r>
              <a:rPr lang="en-US" b="0" i="0" baseline="0" dirty="0"/>
              <a:t>.</a:t>
            </a:r>
            <a:endParaRPr lang="en-US" b="0" dirty="0"/>
          </a:p>
          <a:p>
            <a:endParaRPr lang="en-US" b="1" dirty="0"/>
          </a:p>
          <a:p>
            <a:r>
              <a:rPr lang="en-US" b="1" dirty="0"/>
              <a:t>Procedure:</a:t>
            </a:r>
          </a:p>
          <a:p>
            <a:r>
              <a:rPr lang="en-US" b="0" dirty="0"/>
              <a:t>1. Partner</a:t>
            </a:r>
            <a:r>
              <a:rPr lang="en-US" b="0" baseline="0" dirty="0"/>
              <a:t> B turns to face away from the board where this side is being displayed.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a:t>
            </a:r>
            <a:r>
              <a:rPr lang="en-US" b="0" baseline="0" dirty="0"/>
              <a:t> on the mouse to bring up the first selection of five items (shown in orange). These are for Partner A. ‘</a:t>
            </a:r>
            <a:r>
              <a:rPr lang="en-US" b="0" baseline="0" dirty="0" err="1"/>
              <a:t>Hier</a:t>
            </a:r>
            <a:r>
              <a:rPr lang="en-US" b="0" baseline="0" dirty="0"/>
              <a:t>’ or ‘</a:t>
            </a:r>
            <a:r>
              <a:rPr lang="en-US" b="0" baseline="0" dirty="0" err="1"/>
              <a:t>maintenant</a:t>
            </a:r>
            <a:r>
              <a:rPr lang="en-US" b="0" baseline="0" dirty="0"/>
              <a:t>’ is indicated for each item.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Partner A produces the appropriate sentence in French</a:t>
            </a:r>
            <a:r>
              <a:rPr lang="en-US" b="0" baseline="0" dirty="0"/>
              <a:t> for each item, using the perfect or present tense as required (in the first person form).</a:t>
            </a:r>
            <a:endParaRPr lang="en-US" b="0" dirty="0"/>
          </a:p>
          <a:p>
            <a:r>
              <a:rPr lang="en-US" b="0" dirty="0"/>
              <a:t>4. Partner</a:t>
            </a:r>
            <a:r>
              <a:rPr lang="en-US" b="0" baseline="0" dirty="0"/>
              <a:t> B writes whether Partner A is speaking about ‘yesterday’ or ‘now’.</a:t>
            </a:r>
            <a:endParaRPr lang="en-US" b="0" dirty="0"/>
          </a:p>
          <a:p>
            <a:r>
              <a:rPr lang="en-US" b="0" dirty="0"/>
              <a:t>5. </a:t>
            </a:r>
            <a:r>
              <a:rPr lang="en-US" b="0" baseline="0" dirty="0"/>
              <a:t>Swap roles so that Partner A now faces away and Partner B says the next set of five items, which appear on the next click of the mouse (shown in blue). </a:t>
            </a:r>
          </a:p>
          <a:p>
            <a:r>
              <a:rPr lang="en-US" b="0" baseline="0" dirty="0"/>
              <a:t>6. Partner A writes whether Partner B is speaking about ‘yesterday’ or ‘now’.</a:t>
            </a:r>
            <a:endParaRPr lang="en-US" b="0" dirty="0"/>
          </a:p>
          <a:p>
            <a:r>
              <a:rPr lang="en-US" b="0" dirty="0"/>
              <a:t>7. Both partners check their answers.</a:t>
            </a:r>
            <a:endParaRPr lang="en-US" b="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dit [dire 37], fait [faire 25], maintenant [192 ], hier [872], appartement [2323], marché [280], </a:t>
            </a:r>
            <a:r>
              <a:rPr lang="fr-FR" baseline="0" dirty="0"/>
              <a:t>devoirs [39], lit [1837], ménage [2326], café [1886], pizza [&gt;5000], </a:t>
            </a:r>
            <a:r>
              <a:rPr lang="fr-FR" dirty="0">
                <a:solidFill>
                  <a:srgbClr val="000000"/>
                </a:solidFill>
                <a:latin typeface="Century Gothic" panose="020B0502020202020204" pitchFamily="34" charset="0"/>
              </a:rPr>
              <a:t>courses [1289], cuisine [2618], </a:t>
            </a:r>
            <a:r>
              <a:rPr lang="fr-FR" baseline="0" dirty="0">
                <a:solidFill>
                  <a:srgbClr val="000000"/>
                </a:solidFill>
                <a:latin typeface="Century Gothic" panose="020B0502020202020204" pitchFamily="34" charset="0"/>
              </a:rPr>
              <a:t>petit déjeuner [138/368]</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rgbClr val="00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085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(this slide and the next slide)</a:t>
            </a:r>
          </a:p>
          <a:p>
            <a:endParaRPr lang="en-US" b="1" dirty="0"/>
          </a:p>
          <a:p>
            <a:r>
              <a:rPr lang="en-US" b="1" dirty="0"/>
              <a:t>Aim: </a:t>
            </a:r>
            <a:r>
              <a:rPr lang="en-US" b="0" dirty="0"/>
              <a:t>To provide production practice (writing) with the perfect versus the present</a:t>
            </a:r>
            <a:r>
              <a:rPr lang="en-US" b="0" baseline="0" dirty="0"/>
              <a:t> tense with </a:t>
            </a:r>
            <a:r>
              <a:rPr lang="en-US" b="0" i="1" baseline="0" dirty="0"/>
              <a:t>je</a:t>
            </a:r>
            <a:r>
              <a:rPr lang="en-US" b="0" i="0" baseline="0" dirty="0"/>
              <a:t>.</a:t>
            </a:r>
            <a:endParaRPr lang="en-US" b="0" dirty="0"/>
          </a:p>
          <a:p>
            <a:endParaRPr lang="en-US" b="1" dirty="0"/>
          </a:p>
          <a:p>
            <a:r>
              <a:rPr lang="en-US" b="1" dirty="0"/>
              <a:t>Procedure:</a:t>
            </a:r>
          </a:p>
          <a:p>
            <a:r>
              <a:rPr lang="en-US" b="0" dirty="0"/>
              <a:t>1. Students use the prompts on the previous slide (continue to display this while</a:t>
            </a:r>
            <a:r>
              <a:rPr lang="en-US" b="0" baseline="0" dirty="0"/>
              <a:t> they are working) to reconstruct the sentences said to them by their </a:t>
            </a:r>
            <a:r>
              <a:rPr lang="en-US" b="0" i="1" baseline="0" dirty="0"/>
              <a:t>partner </a:t>
            </a:r>
            <a:r>
              <a:rPr lang="en-US" b="0" baseline="0" dirty="0"/>
              <a:t>in the speaking phase of this exercise (i.e. by the end of this task, they will have produced all of the sentences – half in speech and the other half in writing).</a:t>
            </a:r>
            <a:endParaRPr lang="en-US" b="0" dirty="0"/>
          </a:p>
          <a:p>
            <a:r>
              <a:rPr lang="en-US" b="0" dirty="0"/>
              <a:t>2. Click on the mouse to bring up the correct answers, one by one,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dirty="0">
                <a:solidFill>
                  <a:srgbClr val="000000"/>
                </a:solidFill>
                <a:latin typeface="Century Gothic" panose="020B0502020202020204" pitchFamily="34" charset="0"/>
              </a:rPr>
              <a:t>dit [dire 37], fait [faire 25], maintenant [192 ], hier [872], appartement [2323], marché [280], </a:t>
            </a:r>
            <a:r>
              <a:rPr lang="fr-FR" baseline="0" dirty="0"/>
              <a:t>devoirs [39], lit [1837], ménage [2326], café [1886], pizza [&gt;5000], </a:t>
            </a:r>
            <a:r>
              <a:rPr lang="fr-FR" dirty="0">
                <a:solidFill>
                  <a:srgbClr val="000000"/>
                </a:solidFill>
                <a:latin typeface="Century Gothic" panose="020B0502020202020204" pitchFamily="34" charset="0"/>
              </a:rPr>
              <a:t>courses [1289], cuisine [2618],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gn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gn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ligne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a:t>
            </a:r>
            <a:r>
              <a:rPr lang="en-GB" b="1" baseline="0" dirty="0"/>
              <a:t>draw a line in the air with your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gn</a:t>
            </a:r>
            <a:r>
              <a:rPr lang="en-GB" b="1" dirty="0"/>
              <a:t>-] </a:t>
            </a:r>
            <a:r>
              <a:rPr lang="en-GB" baseline="0" dirty="0"/>
              <a:t>sound, pronouncing </a:t>
            </a:r>
            <a:r>
              <a:rPr lang="en-GB" b="0" baseline="0" dirty="0"/>
              <a:t>”</a:t>
            </a:r>
            <a:r>
              <a:rPr lang="en-GB" b="1" baseline="0" dirty="0" err="1"/>
              <a:t>ligne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ligne</a:t>
            </a:r>
            <a:r>
              <a:rPr lang="en-GB" b="1" dirty="0"/>
              <a:t> </a:t>
            </a:r>
            <a:r>
              <a:rPr lang="en-GB" b="0" dirty="0"/>
              <a:t>[342]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2102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044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rPr>
              <a:t>Timing: 5 minutes</a:t>
            </a:r>
            <a:br>
              <a:rPr lang="en-US" altLang="en-US" dirty="0">
                <a:latin typeface="Arial" panose="020B0604020202020204" pitchFamily="34" charset="0"/>
              </a:rPr>
            </a:br>
            <a:br>
              <a:rPr lang="en-US" altLang="en-US" dirty="0">
                <a:latin typeface="Arial" panose="020B0604020202020204" pitchFamily="34" charset="0"/>
              </a:rPr>
            </a:br>
            <a:r>
              <a:rPr lang="en-US" altLang="en-US" b="1" dirty="0">
                <a:latin typeface="Arial" panose="020B0604020202020204" pitchFamily="34" charset="0"/>
              </a:rPr>
              <a:t>Aim</a:t>
            </a:r>
            <a:r>
              <a:rPr lang="en-US" altLang="en-US" dirty="0">
                <a:latin typeface="Arial" panose="020B0604020202020204" pitchFamily="34" charset="0"/>
              </a:rPr>
              <a:t>: This ‘treasure hunt’ activity revisits key vocabulary to consolidate knowledge (in the written modality). As well as meaning, the focus is on form and spelling.</a:t>
            </a:r>
            <a:br>
              <a:rPr lang="en-US" altLang="en-US" dirty="0">
                <a:latin typeface="Arial" panose="020B0604020202020204" pitchFamily="34" charset="0"/>
              </a:rPr>
            </a:br>
            <a:br>
              <a:rPr lang="en-US" altLang="en-US" dirty="0">
                <a:latin typeface="Arial" panose="020B0604020202020204" pitchFamily="34" charset="0"/>
              </a:rPr>
            </a:br>
            <a:r>
              <a:rPr lang="en-US" altLang="en-US" b="1" dirty="0">
                <a:latin typeface="Arial" panose="020B0604020202020204" pitchFamily="34" charset="0"/>
              </a:rPr>
              <a:t>Procedure:</a:t>
            </a:r>
          </a:p>
          <a:p>
            <a:pPr eaLnBrk="1" hangingPunct="1">
              <a:spcBef>
                <a:spcPct val="0"/>
              </a:spcBef>
            </a:pPr>
            <a:r>
              <a:rPr lang="en-US" altLang="en-US" dirty="0">
                <a:latin typeface="Arial" panose="020B0604020202020204" pitchFamily="34" charset="0"/>
              </a:rPr>
              <a:t>1. Work individually, in pairs or in small groups. Each row (A-D) represents one round. </a:t>
            </a:r>
            <a:br>
              <a:rPr lang="en-US" altLang="en-US" dirty="0">
                <a:latin typeface="Arial" panose="020B0604020202020204" pitchFamily="34" charset="0"/>
              </a:rPr>
            </a:br>
            <a:r>
              <a:rPr lang="en-US" altLang="en-US" dirty="0">
                <a:latin typeface="Arial" panose="020B0604020202020204" pitchFamily="34" charset="0"/>
              </a:rPr>
              <a:t>2. Write 1-4 in exercise books or mini whiteboards, and write the French for each number. </a:t>
            </a:r>
            <a:br>
              <a:rPr lang="en-US" altLang="en-US" dirty="0">
                <a:latin typeface="Arial" panose="020B0604020202020204" pitchFamily="34" charset="0"/>
              </a:rPr>
            </a:br>
            <a:r>
              <a:rPr lang="en-US" altLang="en-US" dirty="0">
                <a:latin typeface="Arial" panose="020B0604020202020204" pitchFamily="34" charset="0"/>
              </a:rPr>
              <a:t>3. Click the blue box to reveal and check answers. </a:t>
            </a:r>
            <a:br>
              <a:rPr lang="en-US" altLang="en-US" dirty="0">
                <a:latin typeface="Arial" panose="020B0604020202020204" pitchFamily="34" charset="0"/>
              </a:rPr>
            </a:br>
            <a:r>
              <a:rPr lang="en-US" altLang="en-US" dirty="0">
                <a:latin typeface="Arial" panose="020B0604020202020204" pitchFamily="34" charset="0"/>
              </a:rPr>
              <a:t>4. Click the yellow box to reveal the points for each correct answer (these are randomly allocated for an element of chance) – tally the total.</a:t>
            </a:r>
          </a:p>
          <a:p>
            <a:pPr eaLnBrk="1" hangingPunct="1">
              <a:spcBef>
                <a:spcPct val="0"/>
              </a:spcBef>
            </a:pPr>
            <a:endParaRPr lang="en-US" altLang="en-US" baseline="0" dirty="0">
              <a:latin typeface="Arial" panose="020B0604020202020204" pitchFamily="34" charset="0"/>
            </a:endParaRPr>
          </a:p>
          <a:p>
            <a:r>
              <a:rPr lang="en-GB" sz="1200" b="1" kern="1200" dirty="0">
                <a:solidFill>
                  <a:schemeClr val="tx1"/>
                </a:solidFill>
                <a:effectLst/>
                <a:latin typeface="+mn-lt"/>
                <a:ea typeface="+mn-ea"/>
                <a:cs typeface="+mn-cs"/>
              </a:rPr>
              <a:t>Word frequencies: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bureau</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[273], emploi [517], secrétaire [920],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devenir [162], partir [163], pars [163], part [163], revenir [184], avenir [471], match [1906], madame [294], monsieur [79], encore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[51], en retard [7/1278], tôt [513]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95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0" dirty="0" err="1"/>
              <a:t>gn</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0" dirty="0"/>
              <a:t>perfect tense constructions </a:t>
            </a:r>
            <a:r>
              <a:rPr lang="en-GB" b="0" i="0" dirty="0"/>
              <a:t>(with past simple equivalent) </a:t>
            </a:r>
            <a:r>
              <a:rPr lang="en-GB" b="0" dirty="0"/>
              <a:t>with </a:t>
            </a:r>
            <a:r>
              <a:rPr lang="en-GB" b="0" i="1" dirty="0" err="1"/>
              <a:t>avoir</a:t>
            </a:r>
            <a:r>
              <a:rPr lang="en-GB" b="0" i="0" dirty="0"/>
              <a:t> as auxiliary in the 1</a:t>
            </a:r>
            <a:r>
              <a:rPr lang="en-GB" b="0" i="0" baseline="30000" dirty="0"/>
              <a:t>st</a:t>
            </a:r>
            <a:r>
              <a:rPr lang="en-GB" b="0" i="0" dirty="0"/>
              <a:t> person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a:t>
            </a:r>
            <a:r>
              <a:rPr lang="en-GB" b="0" baseline="0" dirty="0"/>
              <a:t>of</a:t>
            </a:r>
            <a:r>
              <a:rPr lang="en-GB" dirty="0"/>
              <a:t> </a:t>
            </a:r>
            <a:r>
              <a:rPr lang="en-GB" b="0" dirty="0"/>
              <a:t>past participles of </a:t>
            </a:r>
            <a:r>
              <a:rPr lang="en-GB" b="0" i="1" dirty="0"/>
              <a:t>faire</a:t>
            </a:r>
            <a:r>
              <a:rPr lang="en-GB" b="0" i="0" dirty="0"/>
              <a:t> and </a:t>
            </a:r>
            <a:r>
              <a:rPr lang="en-GB" b="0" i="1" dirty="0"/>
              <a:t>dire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a:t>
            </a:r>
            <a:r>
              <a:rPr lang="en-GB" b="0" baseline="0" dirty="0"/>
              <a:t>of</a:t>
            </a:r>
            <a:r>
              <a:rPr lang="en-GB" dirty="0"/>
              <a:t> </a:t>
            </a:r>
            <a:r>
              <a:rPr lang="en-GB" b="0" dirty="0"/>
              <a:t>past participle formation with regular –ER verbs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8.1.2.1 (introduce) </a:t>
            </a:r>
            <a:r>
              <a:rPr lang="en-GB" sz="1200" b="0" i="0" u="none" strike="noStrike" kern="1200" cap="none" dirty="0" err="1">
                <a:solidFill>
                  <a:schemeClr val="tx1"/>
                </a:solidFill>
                <a:effectLst/>
                <a:latin typeface="+mn-lt"/>
                <a:ea typeface="Calibri"/>
                <a:cs typeface="Calibri"/>
                <a:sym typeface="Calibri"/>
              </a:rPr>
              <a:t>apporter</a:t>
            </a:r>
            <a:r>
              <a:rPr lang="en-GB" sz="1200" b="0" i="0" u="none" strike="noStrike" kern="1200" cap="none" dirty="0">
                <a:solidFill>
                  <a:schemeClr val="tx1"/>
                </a:solidFill>
                <a:effectLst/>
                <a:latin typeface="+mn-lt"/>
                <a:ea typeface="Calibri"/>
                <a:cs typeface="Calibri"/>
                <a:sym typeface="Calibri"/>
              </a:rPr>
              <a:t> [329], </a:t>
            </a:r>
            <a:r>
              <a:rPr lang="fr-FR" dirty="0">
                <a:solidFill>
                  <a:srgbClr val="000000"/>
                </a:solidFill>
                <a:latin typeface="Century Gothic" panose="020B0502020202020204" pitchFamily="34" charset="0"/>
              </a:rPr>
              <a:t>dit [dire 37], envoyer [526], fait [faire 25], utiliser [345], maintenant [192 ], hier [872], appartement [2323], banque [774], marché [280], passé [501]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8.1.1.2 (revisit)</a:t>
            </a:r>
            <a:r>
              <a:rPr lang="en-GB" sz="1200" b="1" i="0" u="none" strike="noStrike" kern="1200" cap="none" baseline="0" dirty="0">
                <a:solidFill>
                  <a:schemeClr val="tx1"/>
                </a:solidFill>
                <a:effectLst/>
                <a:latin typeface="+mn-lt"/>
                <a:ea typeface="Calibri"/>
                <a:cs typeface="Calibri"/>
                <a:sym typeface="Calibri"/>
              </a:rPr>
              <a:t> </a:t>
            </a:r>
            <a:r>
              <a:rPr lang="fr-FR" dirty="0">
                <a:solidFill>
                  <a:srgbClr val="000000"/>
                </a:solidFill>
                <a:latin typeface="Century Gothic" panose="020B0502020202020204" pitchFamily="34" charset="0"/>
              </a:rPr>
              <a:t>avocat [1188], bureau</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[273], directeur</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[640], emploi</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[517], facteur [1264], secrétaire [920], ambitieux [2905], prudent [1529], travailleur, travailleuse [1341],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devenir [162], partir [163], pars [163], part [163], revenir [184], avenir [471], match [1906], madame [294], monsieur [79], encore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[51], en retard [7/1278], tôt [513]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211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three slides</a:t>
            </a:r>
            <a:endParaRPr lang="en-US" b="1" dirty="0"/>
          </a:p>
          <a:p>
            <a:endParaRPr lang="en-US" b="1" dirty="0"/>
          </a:p>
          <a:p>
            <a:r>
              <a:rPr lang="en-US" b="1" dirty="0"/>
              <a:t>Aim: </a:t>
            </a:r>
            <a:r>
              <a:rPr lang="en-US" b="0" dirty="0"/>
              <a:t>Written recognition and oral production of SSC [</a:t>
            </a:r>
            <a:r>
              <a:rPr lang="en-US" b="0" dirty="0" err="1"/>
              <a:t>gn</a:t>
            </a:r>
            <a:r>
              <a:rPr lang="en-US" b="0" dirty="0"/>
              <a:t>] in cognate or near-cognate words.</a:t>
            </a:r>
            <a:endParaRPr lang="en-US" b="1" dirty="0"/>
          </a:p>
          <a:p>
            <a:endParaRPr lang="en-US" b="1" dirty="0"/>
          </a:p>
          <a:p>
            <a:r>
              <a:rPr lang="en-US" b="1" dirty="0"/>
              <a:t>Procedure:</a:t>
            </a:r>
          </a:p>
          <a:p>
            <a:r>
              <a:rPr lang="en-US" b="0" dirty="0"/>
              <a:t>1. Click début to start timer</a:t>
            </a:r>
          </a:p>
          <a:p>
            <a:r>
              <a:rPr lang="en-US" b="0" dirty="0"/>
              <a:t>2. Students pronounce all words (mixture of [</a:t>
            </a:r>
            <a:r>
              <a:rPr lang="en-US" b="0" dirty="0" err="1"/>
              <a:t>gn</a:t>
            </a:r>
            <a:r>
              <a:rPr lang="en-US" b="0" dirty="0"/>
              <a:t>] and [n]/[</a:t>
            </a:r>
            <a:r>
              <a:rPr lang="en-US" b="0" dirty="0" err="1"/>
              <a:t>nn</a:t>
            </a:r>
            <a:r>
              <a:rPr lang="en-US" b="0" dirty="0"/>
              <a:t>]). Students work in pairs and listen to each other’s attempts. If a student mispronounces [</a:t>
            </a:r>
            <a:r>
              <a:rPr lang="en-US" b="0" dirty="0" err="1"/>
              <a:t>gn</a:t>
            </a:r>
            <a:r>
              <a:rPr lang="en-US" b="0" dirty="0"/>
              <a:t>] (they may pronounce it the English way and say a ‘g’ or ‘n’ sound) or [n] (they may overapply the rule and say [</a:t>
            </a:r>
            <a:r>
              <a:rPr lang="en-US" b="0" dirty="0" err="1"/>
              <a:t>gn</a:t>
            </a:r>
            <a:r>
              <a:rPr lang="en-US" b="0" dirty="0"/>
              <a:t>]) they must repeat the word three times before moving on.</a:t>
            </a:r>
          </a:p>
          <a:p>
            <a:r>
              <a:rPr lang="en-US" b="0" dirty="0"/>
              <a:t>3. Following slides have shorter timer to increase challenge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dirty="0">
                <a:solidFill>
                  <a:srgbClr val="115076"/>
                </a:solidFill>
              </a:rPr>
              <a:t>généreux [2015], raisonnable [2021], dignité [2171], </a:t>
            </a:r>
            <a:r>
              <a:rPr lang="en-GB" baseline="0" dirty="0" err="1"/>
              <a:t>signe</a:t>
            </a:r>
            <a:r>
              <a:rPr lang="en-GB" baseline="0" dirty="0"/>
              <a:t> [707], compagnie [775], signal [978], </a:t>
            </a:r>
            <a:r>
              <a:rPr lang="en-GB" baseline="0" dirty="0" err="1"/>
              <a:t>témoignage</a:t>
            </a:r>
            <a:r>
              <a:rPr lang="en-GB" baseline="0" dirty="0"/>
              <a:t> [1548], </a:t>
            </a:r>
            <a:r>
              <a:rPr lang="en-GB" baseline="0" dirty="0" err="1"/>
              <a:t>règne</a:t>
            </a:r>
            <a:r>
              <a:rPr lang="en-GB" baseline="0" dirty="0"/>
              <a:t> [3649], </a:t>
            </a:r>
            <a:r>
              <a:rPr lang="en-GB" baseline="0" dirty="0" err="1"/>
              <a:t>significatif</a:t>
            </a:r>
            <a:r>
              <a:rPr lang="en-GB" baseline="0" dirty="0"/>
              <a:t> [2292], </a:t>
            </a:r>
            <a:r>
              <a:rPr lang="en-GB" baseline="0" dirty="0" err="1"/>
              <a:t>minime</a:t>
            </a:r>
            <a:r>
              <a:rPr lang="en-GB" baseline="0" dirty="0"/>
              <a:t> [2030], </a:t>
            </a:r>
            <a:r>
              <a:rPr lang="en-GB" baseline="0" dirty="0" err="1"/>
              <a:t>détenir</a:t>
            </a:r>
            <a:r>
              <a:rPr lang="en-GB" baseline="0" dirty="0"/>
              <a:t> [2056], Canada [n/a], </a:t>
            </a:r>
            <a:r>
              <a:rPr lang="en-GB" baseline="0" dirty="0" err="1"/>
              <a:t>ministre</a:t>
            </a:r>
            <a:r>
              <a:rPr lang="en-GB" baseline="0" dirty="0"/>
              <a:t> [204], chinois [1914], </a:t>
            </a:r>
            <a:r>
              <a:rPr lang="fr-FR" sz="1200" dirty="0">
                <a:solidFill>
                  <a:srgbClr val="115076"/>
                </a:solidFill>
              </a:rPr>
              <a:t>signature [2187], ignorance [4055]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45 seconds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666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30 seconds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179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a:t>
            </a:r>
            <a:r>
              <a:rPr lang="en-US" b="1" dirty="0"/>
              <a:t> </a:t>
            </a:r>
            <a:r>
              <a:rPr lang="en-US" b="0" dirty="0"/>
              <a:t>revisit</a:t>
            </a:r>
            <a:r>
              <a:rPr lang="en-US" b="0" baseline="0" dirty="0"/>
              <a:t> and </a:t>
            </a:r>
            <a:r>
              <a:rPr lang="en-US" b="0" baseline="0" dirty="0" err="1"/>
              <a:t>categorise</a:t>
            </a:r>
            <a:r>
              <a:rPr lang="en-US" b="0" baseline="0" dirty="0"/>
              <a:t> the vocabulary from 8.1.1.1 and its associated grammar point (masculine/feminine agreement of nouns and adjectives).</a:t>
            </a:r>
            <a:endParaRPr lang="en-US" b="0" dirty="0"/>
          </a:p>
          <a:p>
            <a:endParaRPr lang="en-US" b="1" dirty="0"/>
          </a:p>
          <a:p>
            <a:r>
              <a:rPr lang="en-US" b="1" dirty="0"/>
              <a:t>Procedure:</a:t>
            </a:r>
          </a:p>
          <a:p>
            <a:r>
              <a:rPr lang="en-US" b="0" dirty="0"/>
              <a:t>1. Students </a:t>
            </a:r>
            <a:r>
              <a:rPr lang="en-US" b="0" dirty="0" err="1"/>
              <a:t>categorise</a:t>
            </a:r>
            <a:r>
              <a:rPr lang="en-US" b="0" dirty="0"/>
              <a:t> these known words in accordance</a:t>
            </a:r>
            <a:r>
              <a:rPr lang="en-US" b="0" baseline="0" dirty="0"/>
              <a:t> with their part of speech (noun or adjective) and their gender, completing the table (there are three words to go in each box).</a:t>
            </a:r>
          </a:p>
          <a:p>
            <a:r>
              <a:rPr lang="en-US" b="0" dirty="0"/>
              <a:t>2. The answers are shown on the following</a:t>
            </a:r>
            <a:r>
              <a:rPr lang="en-US" b="0" baseline="0" dirty="0"/>
              <a:t> slide.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These are the answers to the task on the previous slide.</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412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r>
              <a:rPr lang="en-GB" b="0" baseline="0" dirty="0"/>
              <a:t>for sequence of eight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envoyer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envoyer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mime stamping and posting a letter</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envoie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spelling change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pesons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7664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forms again.</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568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38686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979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second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7016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1658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2810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second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666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3410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r>
              <a:rPr lang="en-US" b="1" dirty="0"/>
              <a:t>Aim: </a:t>
            </a:r>
            <a:r>
              <a:rPr lang="en-US" b="0" dirty="0"/>
              <a:t>To introduce the formation of the past participle of regular –ER verbs (</a:t>
            </a:r>
            <a:r>
              <a:rPr lang="en-US" b="0" i="1" dirty="0"/>
              <a:t>je</a:t>
            </a:r>
            <a:r>
              <a:rPr lang="en-US" b="0" i="0" dirty="0"/>
              <a:t> form).</a:t>
            </a:r>
            <a:endParaRPr lang="en-US" b="0" dirty="0"/>
          </a:p>
          <a:p>
            <a:endParaRPr lang="en-US" b="1" dirty="0"/>
          </a:p>
          <a:p>
            <a:r>
              <a:rPr lang="en-US" b="1" dirty="0"/>
              <a:t>Procedure:</a:t>
            </a:r>
          </a:p>
          <a:p>
            <a:r>
              <a:rPr lang="en-US" b="0" dirty="0"/>
              <a:t>1. Click</a:t>
            </a:r>
            <a:r>
              <a:rPr lang="en-US" b="0" baseline="0" dirty="0"/>
              <a:t> to animate the explanation.</a:t>
            </a:r>
            <a:endParaRPr lang="en-US" b="0" dirty="0"/>
          </a:p>
          <a:p>
            <a:r>
              <a:rPr lang="en-US" b="0" dirty="0"/>
              <a:t>2. Point out that the auxiliary is still used,</a:t>
            </a:r>
            <a:r>
              <a:rPr lang="en-US" b="0" baseline="0" dirty="0"/>
              <a:t> and the formation of the past participle, as per the speech bubbles.</a:t>
            </a:r>
            <a:endParaRPr lang="en-US" b="0" dirty="0"/>
          </a:p>
          <a:p>
            <a:r>
              <a:rPr lang="en-US" b="0" dirty="0"/>
              <a:t>3. Check students’ understanding at each stage.</a:t>
            </a:r>
          </a:p>
          <a:p>
            <a:endParaRPr lang="fr-FR" b="1"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0000"/>
                </a:solidFill>
                <a:latin typeface="Century Gothic" panose="020B0502020202020204" pitchFamily="34" charset="0"/>
              </a:rPr>
              <a:t>dit [dire 37], fait [faire 25] travaillé [travailler 290] joué</a:t>
            </a:r>
            <a:r>
              <a:rPr lang="fr-FR" baseline="0" dirty="0">
                <a:solidFill>
                  <a:srgbClr val="000000"/>
                </a:solidFill>
                <a:latin typeface="Century Gothic" panose="020B0502020202020204" pitchFamily="34" charset="0"/>
              </a:rPr>
              <a:t> [jouer 219]</a:t>
            </a:r>
            <a:endParaRPr lang="fr-FR"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948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provide reading input</a:t>
            </a:r>
            <a:r>
              <a:rPr lang="en-US" b="0" baseline="0" dirty="0"/>
              <a:t> practice in distinguishing between past participle and present tense (</a:t>
            </a:r>
            <a:r>
              <a:rPr lang="en-US" b="0" i="1" baseline="0" dirty="0"/>
              <a:t>je </a:t>
            </a:r>
            <a:r>
              <a:rPr lang="en-US" b="0" i="0" baseline="0" dirty="0"/>
              <a:t>form) for known –ER verbs. </a:t>
            </a:r>
            <a:endParaRPr lang="en-US" b="0" dirty="0"/>
          </a:p>
          <a:p>
            <a:endParaRPr lang="en-US" b="1" dirty="0"/>
          </a:p>
          <a:p>
            <a:r>
              <a:rPr lang="en-US" b="1" dirty="0"/>
              <a:t>Procedure:</a:t>
            </a:r>
          </a:p>
          <a:p>
            <a:r>
              <a:rPr lang="en-US" b="0" dirty="0"/>
              <a:t>1. Students</a:t>
            </a:r>
            <a:r>
              <a:rPr lang="en-US" b="0" baseline="0" dirty="0"/>
              <a:t> read the sentences and state whether each is ‘dans le passé’ or ‘</a:t>
            </a:r>
            <a:r>
              <a:rPr lang="en-US" b="0" baseline="0" dirty="0" err="1"/>
              <a:t>maintenant</a:t>
            </a:r>
            <a:r>
              <a:rPr lang="en-US" b="0" baseline="0" dirty="0"/>
              <a:t>’, by considering whether there is a present tense verb ending or a past participle. The pronoun, or pronoun plus auxiliary, is obscured.</a:t>
            </a:r>
            <a:endParaRPr lang="en-US" b="0" dirty="0"/>
          </a:p>
          <a:p>
            <a:r>
              <a:rPr lang="en-US" b="0" dirty="0"/>
              <a:t>2. Click to reveal the </a:t>
            </a:r>
            <a:r>
              <a:rPr lang="en-US" b="0" baseline="0" dirty="0"/>
              <a:t>pronoun, or pronoun plus auxiliary, together with the correct answers, one by one.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message [792]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124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provide reading input</a:t>
            </a:r>
            <a:r>
              <a:rPr lang="en-US" b="0" baseline="0" dirty="0"/>
              <a:t> practice in distinguishing between the use of the pronoun </a:t>
            </a:r>
            <a:r>
              <a:rPr lang="en-US" b="0" i="1" baseline="0" dirty="0"/>
              <a:t>je </a:t>
            </a:r>
            <a:r>
              <a:rPr lang="en-US" b="0" i="0" baseline="0" dirty="0"/>
              <a:t>(here signifying present tense) and the pronoun plus auxiliary (signifying perfect tense)</a:t>
            </a:r>
            <a:endParaRPr lang="en-US" b="0" i="0" dirty="0"/>
          </a:p>
          <a:p>
            <a:endParaRPr lang="en-US" b="1" i="0" dirty="0"/>
          </a:p>
          <a:p>
            <a:r>
              <a:rPr lang="en-US" b="1" dirty="0"/>
              <a:t>Procedure:</a:t>
            </a:r>
          </a:p>
          <a:p>
            <a:r>
              <a:rPr lang="en-US" b="0" dirty="0"/>
              <a:t>1. Students</a:t>
            </a:r>
            <a:r>
              <a:rPr lang="en-US" b="0" baseline="0" dirty="0"/>
              <a:t> read the sentences and state whether each is ‘dans le passé’ or ‘</a:t>
            </a:r>
            <a:r>
              <a:rPr lang="en-US" b="0" baseline="0" dirty="0" err="1"/>
              <a:t>maintenant</a:t>
            </a:r>
            <a:r>
              <a:rPr lang="en-US" b="0" baseline="0" dirty="0"/>
              <a:t>’, by considering whether there is the pronoun only, or the pronoun plus auxiliary verb. The last letter of the verb (present tense or past participle) is obscured.</a:t>
            </a:r>
            <a:endParaRPr lang="en-US" b="0" dirty="0"/>
          </a:p>
          <a:p>
            <a:r>
              <a:rPr lang="en-US" b="0" dirty="0"/>
              <a:t>2. Click to reveal the </a:t>
            </a:r>
            <a:r>
              <a:rPr lang="en-US" b="0" baseline="0" dirty="0"/>
              <a:t>pronoun, or pronoun plus auxiliary, together with the correct answers, one by one.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aimer [242] faire [25] </a:t>
            </a:r>
            <a:r>
              <a:rPr lang="en-GB" baseline="0" dirty="0" err="1"/>
              <a:t>écouter</a:t>
            </a:r>
            <a:r>
              <a:rPr lang="en-GB" baseline="0" dirty="0"/>
              <a:t> [429] </a:t>
            </a:r>
            <a:r>
              <a:rPr lang="en-GB" baseline="0" dirty="0" err="1"/>
              <a:t>étudier</a:t>
            </a:r>
            <a:r>
              <a:rPr lang="en-GB" baseline="0" dirty="0"/>
              <a:t> [960] manger [1338] </a:t>
            </a:r>
            <a:r>
              <a:rPr lang="en-GB" baseline="0" dirty="0" err="1"/>
              <a:t>parler</a:t>
            </a:r>
            <a:r>
              <a:rPr lang="en-GB" baseline="0" dirty="0"/>
              <a:t> [106] poser [218] </a:t>
            </a:r>
            <a:r>
              <a:rPr lang="en-GB" baseline="0" dirty="0" err="1"/>
              <a:t>ami</a:t>
            </a:r>
            <a:r>
              <a:rPr lang="en-GB" baseline="0" dirty="0"/>
              <a:t> [467] déjeuner [2724] </a:t>
            </a:r>
            <a:r>
              <a:rPr lang="en-GB" sz="1200" dirty="0">
                <a:solidFill>
                  <a:srgbClr val="4472C4">
                    <a:lumMod val="50000"/>
                  </a:srgbClr>
                </a:solidFill>
                <a:latin typeface="Century Gothic" panose="020F0302020204030204"/>
              </a:rPr>
              <a:t>école [477] </a:t>
            </a:r>
            <a:r>
              <a:rPr kumimoji="0" lang="en-GB" sz="1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classe</a:t>
            </a:r>
            <a:r>
              <a:rPr kumimoji="0" lang="en-GB" sz="1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[778]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[251] </a:t>
            </a:r>
            <a:r>
              <a:rPr kumimoji="0" lang="en-GB" sz="1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histoire</a:t>
            </a:r>
            <a:r>
              <a:rPr kumimoji="0" lang="en-GB" sz="1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[263]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matière [562] question [144]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réponse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[456] sport [2011]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intéressant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[1244]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mes</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 60] </a:t>
            </a:r>
            <a:r>
              <a:rPr kumimoji="0" lang="en-GB" sz="1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aujourd’hui</a:t>
            </a:r>
            <a:r>
              <a:rPr kumimoji="0" lang="en-GB" sz="1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[233]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bien [47]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aussi</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[44] avec [23] </a:t>
            </a:r>
            <a:r>
              <a:rPr lang="en-GB" sz="1200" dirty="0">
                <a:solidFill>
                  <a:srgbClr val="4472C4">
                    <a:lumMod val="50000"/>
                  </a:srgbClr>
                </a:solidFill>
                <a:latin typeface="Century Gothic" panose="020F0302020204030204"/>
              </a:rPr>
              <a:t>à [4]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978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provide practice in</a:t>
            </a:r>
            <a:r>
              <a:rPr lang="en-US" b="0" baseline="0" dirty="0"/>
              <a:t> distinguishing aurally between </a:t>
            </a:r>
            <a:r>
              <a:rPr lang="en-US" b="0" i="1" baseline="0" dirty="0" err="1"/>
              <a:t>j’ai</a:t>
            </a:r>
            <a:r>
              <a:rPr lang="en-US" b="0" i="0" baseline="0" dirty="0"/>
              <a:t> with past participle and </a:t>
            </a:r>
            <a:r>
              <a:rPr lang="en-US" b="0" i="1" baseline="0" dirty="0" err="1"/>
              <a:t>j’aime</a:t>
            </a:r>
            <a:r>
              <a:rPr lang="en-US" b="0" i="1" baseline="0" dirty="0"/>
              <a:t> </a:t>
            </a:r>
            <a:r>
              <a:rPr lang="en-US" b="0" i="0" baseline="0" dirty="0"/>
              <a:t>with infinitive</a:t>
            </a:r>
          </a:p>
          <a:p>
            <a:endParaRPr lang="en-US" b="1" dirty="0"/>
          </a:p>
          <a:p>
            <a:r>
              <a:rPr lang="en-US" b="1" dirty="0"/>
              <a:t>Procedure:</a:t>
            </a:r>
          </a:p>
          <a:p>
            <a:r>
              <a:rPr lang="en-US" b="0" dirty="0"/>
              <a:t>1. Click on the audio buttons to play the sentences.</a:t>
            </a:r>
          </a:p>
          <a:p>
            <a:r>
              <a:rPr lang="en-US" b="0" dirty="0"/>
              <a:t>2. Students listen</a:t>
            </a:r>
            <a:r>
              <a:rPr lang="en-US" b="0" baseline="0" dirty="0"/>
              <a:t> and tick the appropriate column, also noting the activity in English.</a:t>
            </a:r>
            <a:endParaRPr lang="en-US" b="0" dirty="0"/>
          </a:p>
          <a:p>
            <a:r>
              <a:rPr lang="en-US" b="0" dirty="0"/>
              <a:t>3. Click on the mouse to show</a:t>
            </a:r>
            <a:r>
              <a:rPr lang="en-US" b="0" baseline="0" dirty="0"/>
              <a:t> the correct ticks, along with the verb phrases from the sentences.</a:t>
            </a:r>
            <a:endParaRPr lang="en-US" b="0" dirty="0"/>
          </a:p>
          <a:p>
            <a:endParaRPr lang="en-US" b="0" dirty="0"/>
          </a:p>
          <a:p>
            <a:r>
              <a:rPr lang="en-US" b="1" dirty="0"/>
              <a:t>Transcript:</a:t>
            </a:r>
          </a:p>
          <a:p>
            <a:r>
              <a:rPr lang="en-US" b="0" dirty="0"/>
              <a:t>1.</a:t>
            </a:r>
            <a:r>
              <a:rPr lang="en-US" b="0" baseline="0" dirty="0"/>
              <a:t> </a:t>
            </a:r>
            <a:r>
              <a:rPr lang="en-US" b="0" baseline="0" dirty="0" err="1"/>
              <a:t>J’aime</a:t>
            </a:r>
            <a:r>
              <a:rPr lang="en-US" b="0" baseline="0" dirty="0"/>
              <a:t> poser des questions.</a:t>
            </a:r>
          </a:p>
          <a:p>
            <a:r>
              <a:rPr lang="en-US" b="0" baseline="0" dirty="0"/>
              <a:t>2. </a:t>
            </a:r>
            <a:r>
              <a:rPr lang="en-US" b="0" baseline="0" dirty="0" err="1"/>
              <a:t>J’ai</a:t>
            </a:r>
            <a:r>
              <a:rPr lang="en-US" b="0" baseline="0" dirty="0"/>
              <a:t> </a:t>
            </a:r>
            <a:r>
              <a:rPr lang="en-US" b="0" baseline="0" dirty="0" err="1"/>
              <a:t>travaillé</a:t>
            </a:r>
            <a:r>
              <a:rPr lang="en-US" b="0" baseline="0" dirty="0"/>
              <a:t> à </a:t>
            </a:r>
            <a:r>
              <a:rPr lang="en-US" b="0" baseline="0" dirty="0" err="1"/>
              <a:t>l’école</a:t>
            </a:r>
            <a:r>
              <a:rPr lang="en-US" b="0" baseline="0" dirty="0"/>
              <a:t>.</a:t>
            </a:r>
          </a:p>
          <a:p>
            <a:r>
              <a:rPr lang="en-US" b="0" baseline="0" dirty="0"/>
              <a:t>3. </a:t>
            </a:r>
            <a:r>
              <a:rPr lang="en-US" b="0" baseline="0" dirty="0" err="1"/>
              <a:t>J’ai</a:t>
            </a:r>
            <a:r>
              <a:rPr lang="en-US" b="0" baseline="0" dirty="0"/>
              <a:t> </a:t>
            </a:r>
            <a:r>
              <a:rPr lang="en-US" b="0" baseline="0" dirty="0" err="1"/>
              <a:t>écouté</a:t>
            </a:r>
            <a:r>
              <a:rPr lang="en-US" b="0" baseline="0" dirty="0"/>
              <a:t> la radio.</a:t>
            </a:r>
          </a:p>
          <a:p>
            <a:r>
              <a:rPr lang="en-US" b="0" baseline="0" dirty="0"/>
              <a:t>4. </a:t>
            </a:r>
            <a:r>
              <a:rPr lang="en-US" b="0" baseline="0" dirty="0" err="1"/>
              <a:t>J’aime</a:t>
            </a:r>
            <a:r>
              <a:rPr lang="en-US" b="0" baseline="0" dirty="0"/>
              <a:t> </a:t>
            </a:r>
            <a:r>
              <a:rPr lang="en-US" b="0" baseline="0" dirty="0" err="1"/>
              <a:t>regarder</a:t>
            </a:r>
            <a:r>
              <a:rPr lang="en-US" b="0" baseline="0" dirty="0"/>
              <a:t> un film.</a:t>
            </a:r>
          </a:p>
          <a:p>
            <a:r>
              <a:rPr lang="en-US" b="0" dirty="0"/>
              <a:t>5. </a:t>
            </a:r>
            <a:r>
              <a:rPr lang="en-US" b="0" dirty="0" err="1"/>
              <a:t>J’aime</a:t>
            </a:r>
            <a:r>
              <a:rPr lang="en-US" b="0" dirty="0"/>
              <a:t> porter mon </a:t>
            </a:r>
            <a:r>
              <a:rPr lang="en-US" b="0" dirty="0" err="1"/>
              <a:t>uniforme</a:t>
            </a:r>
            <a:r>
              <a:rPr lang="en-US" b="0" dirty="0"/>
              <a:t>.</a:t>
            </a:r>
          </a:p>
          <a:p>
            <a:r>
              <a:rPr lang="en-US" b="0" dirty="0"/>
              <a:t>6. </a:t>
            </a:r>
            <a:r>
              <a:rPr lang="en-US" b="0" dirty="0" err="1"/>
              <a:t>J’ai</a:t>
            </a:r>
            <a:r>
              <a:rPr lang="en-US" b="0" dirty="0"/>
              <a:t> </a:t>
            </a:r>
            <a:r>
              <a:rPr lang="en-US" b="0" dirty="0" err="1"/>
              <a:t>préparé</a:t>
            </a:r>
            <a:r>
              <a:rPr lang="en-US" b="0" dirty="0"/>
              <a:t> le déjeuner.</a:t>
            </a:r>
          </a:p>
          <a:p>
            <a:r>
              <a:rPr lang="en-US" b="0" dirty="0"/>
              <a:t>7. </a:t>
            </a:r>
            <a:r>
              <a:rPr lang="en-US" b="0" dirty="0" err="1"/>
              <a:t>J’ai</a:t>
            </a:r>
            <a:r>
              <a:rPr lang="en-US" b="0" dirty="0"/>
              <a:t> trouvé la</a:t>
            </a:r>
            <a:r>
              <a:rPr lang="en-US" b="0" baseline="0" dirty="0"/>
              <a:t> solution.</a:t>
            </a:r>
          </a:p>
          <a:p>
            <a:r>
              <a:rPr lang="en-US" b="0" baseline="0" dirty="0"/>
              <a:t>8. </a:t>
            </a:r>
            <a:r>
              <a:rPr lang="en-US" b="0" baseline="0" dirty="0" err="1"/>
              <a:t>J’aime</a:t>
            </a:r>
            <a:r>
              <a:rPr lang="en-US" b="0" baseline="0" dirty="0"/>
              <a:t> passer </a:t>
            </a:r>
            <a:r>
              <a:rPr lang="en-US" b="0" baseline="0" dirty="0" err="1"/>
              <a:t>une</a:t>
            </a:r>
            <a:r>
              <a:rPr lang="en-US" b="0" baseline="0" dirty="0"/>
              <a:t> </a:t>
            </a:r>
            <a:r>
              <a:rPr lang="en-US" b="0" baseline="0" dirty="0" err="1"/>
              <a:t>semaine</a:t>
            </a:r>
            <a:r>
              <a:rPr lang="en-US" b="0" baseline="0" dirty="0"/>
              <a:t> </a:t>
            </a:r>
            <a:r>
              <a:rPr lang="en-US" b="0" baseline="0" dirty="0" err="1"/>
              <a:t>en</a:t>
            </a:r>
            <a:r>
              <a:rPr lang="en-US" b="0" baseline="0" dirty="0"/>
              <a:t> </a:t>
            </a:r>
            <a:r>
              <a:rPr lang="en-US" b="0" baseline="0" dirty="0" err="1"/>
              <a:t>vacances</a:t>
            </a:r>
            <a:r>
              <a:rPr lang="en-US" b="0" baseline="0" dirty="0"/>
              <a:t>.</a:t>
            </a:r>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480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823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provide production (writing) practice in the use of</a:t>
            </a:r>
            <a:r>
              <a:rPr lang="en-US" b="0" baseline="0" dirty="0"/>
              <a:t> the present tense verb form (</a:t>
            </a:r>
            <a:r>
              <a:rPr lang="en-US" b="0" i="0" baseline="0" dirty="0"/>
              <a:t>with</a:t>
            </a:r>
            <a:r>
              <a:rPr lang="en-US" b="0" i="1" baseline="0" dirty="0"/>
              <a:t> je</a:t>
            </a:r>
            <a:r>
              <a:rPr lang="en-US" b="0" i="0" baseline="0" dirty="0"/>
              <a:t>) or the past participle as appropriate, with known –ER verbs.</a:t>
            </a:r>
            <a:endParaRPr lang="en-US" b="0" dirty="0"/>
          </a:p>
          <a:p>
            <a:endParaRPr lang="en-US" b="1" dirty="0"/>
          </a:p>
          <a:p>
            <a:r>
              <a:rPr lang="en-US" b="1" dirty="0"/>
              <a:t>Procedure:</a:t>
            </a:r>
          </a:p>
          <a:p>
            <a:r>
              <a:rPr lang="en-US" b="0" dirty="0"/>
              <a:t>1. Students read the sentences and put the appropriate form</a:t>
            </a:r>
            <a:r>
              <a:rPr lang="en-US" b="0" baseline="0" dirty="0"/>
              <a:t> (present tense or past participle) of the verb indicated in brackets into the gap in each, considering whether or not the auxiliary verb is present.</a:t>
            </a:r>
            <a:endParaRPr lang="en-US" b="0" dirty="0"/>
          </a:p>
          <a:p>
            <a:r>
              <a:rPr lang="en-US" b="0" dirty="0"/>
              <a:t>2. Click to reveal the answers, one by one.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dirty="0">
                <a:solidFill>
                  <a:srgbClr val="4472C4">
                    <a:lumMod val="50000"/>
                  </a:srgbClr>
                </a:solidFill>
              </a:rPr>
              <a:t>presentation [1723], pizza [&gt;5000], </a:t>
            </a:r>
            <a:r>
              <a:rPr lang="en-GB" sz="1200" noProof="0" dirty="0">
                <a:solidFill>
                  <a:srgbClr val="4472C4">
                    <a:lumMod val="50000"/>
                  </a:srgbClr>
                </a:solidFill>
                <a:latin typeface="Century Gothic" panose="020F0302020204030204"/>
              </a:rPr>
              <a:t>telephone [1366]</a:t>
            </a:r>
            <a:endParaRPr lang="en-GB"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5988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8 </a:t>
            </a:r>
            <a:r>
              <a:rPr lang="en-US" b="1" dirty="0"/>
              <a:t>minutes</a:t>
            </a:r>
          </a:p>
          <a:p>
            <a:endParaRPr lang="en-US" b="1" dirty="0"/>
          </a:p>
          <a:p>
            <a:r>
              <a:rPr lang="en-US" b="1" dirty="0"/>
              <a:t>Aim: </a:t>
            </a:r>
            <a:r>
              <a:rPr lang="en-US" b="0" dirty="0"/>
              <a:t>To provide production practice (speaking and writing) in</a:t>
            </a:r>
            <a:r>
              <a:rPr lang="en-US" b="0" baseline="0" dirty="0"/>
              <a:t> distinguishing between </a:t>
            </a:r>
            <a:r>
              <a:rPr lang="en-US" b="0" i="1" baseline="0" dirty="0" err="1"/>
              <a:t>j’ai</a:t>
            </a:r>
            <a:r>
              <a:rPr lang="en-US" b="0" i="0" baseline="0" dirty="0"/>
              <a:t> with past participle and </a:t>
            </a:r>
            <a:r>
              <a:rPr lang="en-US" b="0" i="1" baseline="0" dirty="0" err="1"/>
              <a:t>j’aime</a:t>
            </a:r>
            <a:r>
              <a:rPr lang="en-US" b="0" i="1" baseline="0" dirty="0"/>
              <a:t> </a:t>
            </a:r>
            <a:r>
              <a:rPr lang="en-US" b="0" i="0" baseline="0" dirty="0"/>
              <a:t>with infinitive</a:t>
            </a:r>
          </a:p>
          <a:p>
            <a:endParaRPr lang="en-US" b="1" dirty="0"/>
          </a:p>
          <a:p>
            <a:r>
              <a:rPr lang="en-US" b="1" dirty="0"/>
              <a:t>Procedure:</a:t>
            </a:r>
          </a:p>
          <a:p>
            <a:r>
              <a:rPr lang="en-US" b="0" dirty="0"/>
              <a:t>1. Partner A chooses 3 things</a:t>
            </a:r>
            <a:r>
              <a:rPr lang="en-US" b="0" baseline="0" dirty="0"/>
              <a:t> to say s/he did yesterday, and 3 things to say s/he likes doing (s/he may need to note these down for reference).</a:t>
            </a:r>
          </a:p>
          <a:p>
            <a:r>
              <a:rPr lang="en-US" b="0" baseline="0" dirty="0"/>
              <a:t>2. Partner A says the 6 sentences implied by the above to Partner B, in random order.</a:t>
            </a:r>
          </a:p>
          <a:p>
            <a:r>
              <a:rPr lang="en-US" b="0" baseline="0" dirty="0"/>
              <a:t>3. Partner B lists, in English, the things Partner A did and the things Partner A likes doing.</a:t>
            </a:r>
          </a:p>
          <a:p>
            <a:r>
              <a:rPr lang="en-US" b="0" baseline="0" dirty="0"/>
              <a:t>4. Partners check answers collaboratively, then swap roles and repeat.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260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Term 1.2, Week 2 vocabulary learning HW is here: https://resources.ncelp.org/concern/resources/j6731428s?locale=en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gn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gn</a:t>
            </a:r>
            <a:r>
              <a:rPr lang="en-GB" b="1" baseline="0" dirty="0"/>
              <a:t>-] </a:t>
            </a:r>
            <a:r>
              <a:rPr lang="en-GB" baseline="0" dirty="0"/>
              <a:t>and then the </a:t>
            </a:r>
            <a:r>
              <a:rPr lang="en-GB" b="1" baseline="0" dirty="0"/>
              <a:t>source</a:t>
            </a:r>
            <a:r>
              <a:rPr lang="en-GB" baseline="0" dirty="0"/>
              <a:t> word again ‘</a:t>
            </a:r>
            <a:r>
              <a:rPr lang="en-GB" b="1" baseline="0" dirty="0" err="1"/>
              <a:t>ligne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ligne</a:t>
            </a:r>
            <a:r>
              <a:rPr lang="en-GB" baseline="0" dirty="0"/>
              <a:t> [342]; </a:t>
            </a:r>
            <a:r>
              <a:rPr lang="en-GB" b="1" baseline="0" dirty="0" err="1"/>
              <a:t>gagner</a:t>
            </a:r>
            <a:r>
              <a:rPr lang="en-GB" b="1" baseline="0" dirty="0"/>
              <a:t> </a:t>
            </a:r>
            <a:r>
              <a:rPr lang="en-GB" b="0" baseline="0" dirty="0"/>
              <a:t>[258];</a:t>
            </a:r>
            <a:r>
              <a:rPr lang="en-GB" baseline="0" dirty="0"/>
              <a:t> </a:t>
            </a:r>
            <a:r>
              <a:rPr lang="en-GB" b="1" baseline="0" dirty="0"/>
              <a:t>ignorer</a:t>
            </a:r>
            <a:r>
              <a:rPr lang="en-GB" baseline="0" dirty="0"/>
              <a:t> [639]; </a:t>
            </a:r>
            <a:r>
              <a:rPr lang="en-GB" b="1" baseline="0" dirty="0" err="1"/>
              <a:t>espagnol</a:t>
            </a:r>
            <a:r>
              <a:rPr lang="en-GB" baseline="0" dirty="0"/>
              <a:t> [1666]; </a:t>
            </a:r>
            <a:r>
              <a:rPr lang="en-GB" b="1" baseline="0" dirty="0" err="1"/>
              <a:t>montagne</a:t>
            </a:r>
            <a:r>
              <a:rPr lang="en-GB" baseline="0" dirty="0"/>
              <a:t> [1734]; </a:t>
            </a:r>
            <a:r>
              <a:rPr lang="en-GB" b="1" baseline="0" dirty="0" err="1"/>
              <a:t>Allemagne</a:t>
            </a:r>
            <a:r>
              <a:rPr lang="en-GB" b="1" baseline="0" dirty="0"/>
              <a:t> </a:t>
            </a:r>
            <a:r>
              <a:rPr lang="en-GB" baseline="0" dirty="0"/>
              <a:t>[N/A].</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74425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1748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2115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differentiation between [</a:t>
            </a:r>
            <a:r>
              <a:rPr lang="en-US" b="0" dirty="0" err="1"/>
              <a:t>gn</a:t>
            </a:r>
            <a:r>
              <a:rPr lang="en-US" b="0" dirty="0"/>
              <a:t>] and [n].</a:t>
            </a:r>
            <a:endParaRPr lang="en-US" b="1" dirty="0"/>
          </a:p>
          <a:p>
            <a:endParaRPr lang="en-US" b="1" dirty="0"/>
          </a:p>
          <a:p>
            <a:r>
              <a:rPr lang="en-US" b="1" dirty="0"/>
              <a:t>Procedure:</a:t>
            </a:r>
          </a:p>
          <a:p>
            <a:r>
              <a:rPr lang="en-US" b="0" dirty="0"/>
              <a:t>1. Click numbers to hear words.</a:t>
            </a:r>
          </a:p>
          <a:p>
            <a:r>
              <a:rPr lang="en-US" b="0" dirty="0"/>
              <a:t>2. Students tick whether they think the word needs [</a:t>
            </a:r>
            <a:r>
              <a:rPr lang="en-US" b="0" dirty="0" err="1"/>
              <a:t>gn</a:t>
            </a:r>
            <a:r>
              <a:rPr lang="en-US" b="0" dirty="0"/>
              <a:t>] or [n]/[n] to fill the gap. </a:t>
            </a:r>
          </a:p>
          <a:p>
            <a:r>
              <a:rPr lang="en-US" b="0" dirty="0"/>
              <a:t>3. On clicks the answers are revealed.</a:t>
            </a:r>
          </a:p>
          <a:p>
            <a:endParaRPr lang="en-US" b="0" dirty="0"/>
          </a:p>
          <a:p>
            <a:r>
              <a:rPr lang="en-US" b="1" dirty="0"/>
              <a:t>Transcript:</a:t>
            </a:r>
          </a:p>
          <a:p>
            <a:pPr marL="228600" indent="-228600">
              <a:buAutoNum type="arabicPeriod"/>
            </a:pPr>
            <a:r>
              <a:rPr lang="en-US" b="0" dirty="0" err="1"/>
              <a:t>mener</a:t>
            </a:r>
            <a:endParaRPr lang="en-US" b="0" dirty="0"/>
          </a:p>
          <a:p>
            <a:pPr marL="228600" indent="-228600">
              <a:buAutoNum type="arabicPeriod"/>
            </a:pPr>
            <a:r>
              <a:rPr lang="en-US" b="0" dirty="0" err="1"/>
              <a:t>dessiner</a:t>
            </a:r>
            <a:endParaRPr lang="en-US" b="0" dirty="0"/>
          </a:p>
          <a:p>
            <a:pPr marL="228600" indent="-228600">
              <a:buAutoNum type="arabicPeriod"/>
            </a:pPr>
            <a:r>
              <a:rPr lang="en-US" b="0" dirty="0" err="1"/>
              <a:t>souligner</a:t>
            </a:r>
            <a:endParaRPr lang="en-US" b="0" dirty="0"/>
          </a:p>
          <a:p>
            <a:pPr marL="228600" indent="-228600">
              <a:buAutoNum type="arabicPeriod"/>
            </a:pPr>
            <a:r>
              <a:rPr lang="en-US" b="0" dirty="0" err="1"/>
              <a:t>campagne</a:t>
            </a:r>
            <a:endParaRPr lang="en-US" b="0" dirty="0"/>
          </a:p>
          <a:p>
            <a:pPr marL="228600" indent="-228600">
              <a:buAutoNum type="arabicPeriod"/>
            </a:pPr>
            <a:r>
              <a:rPr lang="en-US" b="0" dirty="0" err="1"/>
              <a:t>gouverner</a:t>
            </a:r>
            <a:endParaRPr lang="en-US" b="0" dirty="0"/>
          </a:p>
          <a:p>
            <a:pPr marL="228600" indent="-228600">
              <a:buAutoNum type="arabicPeriod"/>
            </a:pPr>
            <a:r>
              <a:rPr lang="en-GB" baseline="0" dirty="0" err="1"/>
              <a:t>poignée</a:t>
            </a:r>
            <a:endParaRPr lang="en-GB" baseline="0" dirty="0"/>
          </a:p>
          <a:p>
            <a:pPr marL="228600" indent="-228600">
              <a:buAutoNum type="arabicPeriod"/>
            </a:pPr>
            <a:r>
              <a:rPr lang="en-GB" baseline="0" dirty="0" err="1"/>
              <a:t>accompagne</a:t>
            </a:r>
            <a:endParaRPr lang="en-GB" baseline="0" dirty="0"/>
          </a:p>
          <a:p>
            <a:pPr marL="228600" indent="-228600">
              <a:buAutoNum type="arabicPeriod"/>
            </a:pPr>
            <a:r>
              <a:rPr lang="en-US" b="0" dirty="0"/>
              <a:t>innocent</a:t>
            </a:r>
          </a:p>
          <a:p>
            <a:pPr marL="228600" indent="-228600">
              <a:buAutoNum type="arabicPeriod"/>
            </a:pPr>
            <a:r>
              <a:rPr lang="en-GB" baseline="0" dirty="0" err="1"/>
              <a:t>éloigner</a:t>
            </a:r>
            <a:r>
              <a:rPr lang="en-GB" baseline="0" dirty="0"/>
              <a:t> </a:t>
            </a:r>
          </a:p>
          <a:p>
            <a:pPr marL="228600" indent="-228600">
              <a:buAutoNum type="arabicPeriod"/>
            </a:pPr>
            <a:r>
              <a:rPr lang="en-US" b="0" dirty="0" err="1"/>
              <a:t>anniversaire</a:t>
            </a:r>
            <a:endParaRPr lang="en-US" b="0" dirty="0"/>
          </a:p>
          <a:p>
            <a:pPr marL="228600" indent="-228600">
              <a:buAutoNum type="arabicPeriod"/>
            </a:pPr>
            <a:r>
              <a:rPr lang="en-US" b="0" dirty="0" err="1"/>
              <a:t>baigner</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mener</a:t>
            </a:r>
            <a:r>
              <a:rPr lang="en-GB" baseline="0" dirty="0"/>
              <a:t> [4040], </a:t>
            </a:r>
            <a:r>
              <a:rPr lang="en-GB" baseline="0" dirty="0" err="1"/>
              <a:t>dessiner</a:t>
            </a:r>
            <a:r>
              <a:rPr lang="en-GB" baseline="0" dirty="0"/>
              <a:t> [2086], </a:t>
            </a:r>
            <a:r>
              <a:rPr lang="en-GB" baseline="0" dirty="0" err="1"/>
              <a:t>souligner</a:t>
            </a:r>
            <a:r>
              <a:rPr lang="en-GB" baseline="0" dirty="0"/>
              <a:t> [816], </a:t>
            </a:r>
            <a:r>
              <a:rPr lang="fr-FR" sz="1200" dirty="0">
                <a:solidFill>
                  <a:srgbClr val="115076"/>
                </a:solidFill>
              </a:rPr>
              <a:t>campagne [666], gouverner [2063], </a:t>
            </a:r>
            <a:r>
              <a:rPr lang="en-GB" baseline="0" dirty="0" err="1"/>
              <a:t>poignée</a:t>
            </a:r>
            <a:r>
              <a:rPr lang="en-GB" baseline="0" dirty="0"/>
              <a:t> [3208], </a:t>
            </a:r>
            <a:r>
              <a:rPr lang="en-GB" baseline="0" dirty="0" err="1"/>
              <a:t>accompagne</a:t>
            </a:r>
            <a:r>
              <a:rPr lang="en-GB" baseline="0" dirty="0"/>
              <a:t> [727], </a:t>
            </a:r>
            <a:r>
              <a:rPr lang="fr-FR" sz="1200" dirty="0">
                <a:solidFill>
                  <a:srgbClr val="115076"/>
                </a:solidFill>
              </a:rPr>
              <a:t>innocent [2059], </a:t>
            </a:r>
            <a:r>
              <a:rPr lang="en-GB" baseline="0" dirty="0" err="1"/>
              <a:t>éloigner</a:t>
            </a:r>
            <a:r>
              <a:rPr lang="en-GB" baseline="0" dirty="0"/>
              <a:t> [1541],</a:t>
            </a:r>
            <a:r>
              <a:rPr lang="fr-FR" sz="1200" dirty="0">
                <a:solidFill>
                  <a:srgbClr val="115076"/>
                </a:solidFill>
              </a:rPr>
              <a:t> anniversaire [2043], baigner [4608],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b="1" dirty="0"/>
            </a:br>
            <a:br>
              <a:rPr lang="en-GB" b="1" dirty="0"/>
            </a:br>
            <a:r>
              <a:rPr lang="en-GB" b="1" dirty="0"/>
              <a:t>Aim: </a:t>
            </a:r>
            <a:r>
              <a:rPr lang="en-GB" b="0" dirty="0"/>
              <a:t>To reactivate and strengthen vocabulary knowledge.  </a:t>
            </a:r>
            <a:br>
              <a:rPr lang="en-GB" b="0" dirty="0"/>
            </a:br>
            <a:r>
              <a:rPr lang="en-GB" b="1" i="1" dirty="0"/>
              <a:t>Note: </a:t>
            </a:r>
            <a:r>
              <a:rPr lang="en-GB" b="0" dirty="0"/>
              <a:t>Students in Y8 pre-learn their vocabulary on Quizlet, additionally completing several tasks to build their knowledge.  This task assists recall of the new vocabulary.</a:t>
            </a:r>
            <a:br>
              <a:rPr lang="en-GB" b="0" dirty="0"/>
            </a:br>
            <a:br>
              <a:rPr lang="en-GB" b="0" dirty="0"/>
            </a:br>
            <a:r>
              <a:rPr lang="en-GB" b="1" dirty="0"/>
              <a:t>Procedure:</a:t>
            </a:r>
            <a:br>
              <a:rPr lang="en-GB" b="1" dirty="0"/>
            </a:br>
            <a:r>
              <a:rPr lang="en-GB" b="1" dirty="0"/>
              <a:t>Round 1: </a:t>
            </a:r>
            <a:r>
              <a:rPr lang="en-GB" b="0" dirty="0"/>
              <a:t>Look at the French, recall the English meanings, saying them aloud. [1 minute]</a:t>
            </a:r>
            <a:br>
              <a:rPr lang="en-GB" b="0" dirty="0"/>
            </a:br>
            <a:r>
              <a:rPr lang="en-GB" b="1" dirty="0"/>
              <a:t>Round 2: </a:t>
            </a:r>
            <a:r>
              <a:rPr lang="en-GB" b="0" dirty="0"/>
              <a:t>Look at the English, recall the French meanings, saying them aloud. [1 minute]</a:t>
            </a:r>
            <a:br>
              <a:rPr lang="en-GB" b="0" dirty="0"/>
            </a:br>
            <a:r>
              <a:rPr lang="en-GB" b="0" dirty="0"/>
              <a:t>Repeat for two further minutes, to speed up recall.</a:t>
            </a:r>
            <a:br>
              <a:rPr lang="en-GB" b="0"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167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47165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683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94426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5485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67961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8040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32040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1588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1872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096731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036190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91883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627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404377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9880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8522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40562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400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00502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60981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42324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4508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479174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840748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3.wav"/><Relationship Id="rId18" Type="http://schemas.openxmlformats.org/officeDocument/2006/relationships/image" Target="../media/image19.png"/><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audio" Target="../media/audio32.wav"/><Relationship Id="rId17" Type="http://schemas.openxmlformats.org/officeDocument/2006/relationships/image" Target="../media/image18.png"/><Relationship Id="rId2" Type="http://schemas.openxmlformats.org/officeDocument/2006/relationships/notesSlide" Target="../notesSlides/notesSlide15.xml"/><Relationship Id="rId16" Type="http://schemas.openxmlformats.org/officeDocument/2006/relationships/image" Target="../media/image17.png"/><Relationship Id="rId1" Type="http://schemas.openxmlformats.org/officeDocument/2006/relationships/slideLayout" Target="../slideLayouts/slideLayout46.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5" Type="http://schemas.openxmlformats.org/officeDocument/2006/relationships/image" Target="../media/image11.png"/><Relationship Id="rId10" Type="http://schemas.openxmlformats.org/officeDocument/2006/relationships/audio" Target="../media/audio30.wav"/><Relationship Id="rId19" Type="http://schemas.openxmlformats.org/officeDocument/2006/relationships/image" Target="../media/image20.png"/><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audio" Target="../media/audio34.wav"/></Relationships>
</file>

<file path=ppt/slides/_rels/slide16.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image" Target="../media/image12.png"/><Relationship Id="rId10" Type="http://schemas.openxmlformats.org/officeDocument/2006/relationships/audio" Target="../media/audio40.wav"/><Relationship Id="rId4" Type="http://schemas.openxmlformats.org/officeDocument/2006/relationships/audio" Target="../media/audio35.wav"/><Relationship Id="rId9" Type="http://schemas.openxmlformats.org/officeDocument/2006/relationships/audio" Target="../media/audio39.wav"/></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11.pn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44.png"/><Relationship Id="rId18" Type="http://schemas.openxmlformats.org/officeDocument/2006/relationships/audio" Target="../media/audio53.wav"/><Relationship Id="rId3" Type="http://schemas.openxmlformats.org/officeDocument/2006/relationships/image" Target="../media/image11.png"/><Relationship Id="rId21" Type="http://schemas.openxmlformats.org/officeDocument/2006/relationships/audio" Target="../media/audio56.wav"/><Relationship Id="rId7" Type="http://schemas.openxmlformats.org/officeDocument/2006/relationships/audio" Target="../media/audio46.wav"/><Relationship Id="rId12" Type="http://schemas.openxmlformats.org/officeDocument/2006/relationships/image" Target="../media/image43.png"/><Relationship Id="rId17" Type="http://schemas.openxmlformats.org/officeDocument/2006/relationships/audio" Target="../media/audio52.wav"/><Relationship Id="rId2" Type="http://schemas.openxmlformats.org/officeDocument/2006/relationships/notesSlide" Target="../notesSlides/notesSlide23.xml"/><Relationship Id="rId16" Type="http://schemas.openxmlformats.org/officeDocument/2006/relationships/image" Target="../media/image46.png"/><Relationship Id="rId20" Type="http://schemas.openxmlformats.org/officeDocument/2006/relationships/audio" Target="../media/audio55.wav"/><Relationship Id="rId1" Type="http://schemas.openxmlformats.org/officeDocument/2006/relationships/slideLayout" Target="../slideLayouts/slideLayout2.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5" Type="http://schemas.openxmlformats.org/officeDocument/2006/relationships/image" Target="../media/image45.png"/><Relationship Id="rId23" Type="http://schemas.openxmlformats.org/officeDocument/2006/relationships/audio" Target="../media/audio58.wav"/><Relationship Id="rId10" Type="http://schemas.openxmlformats.org/officeDocument/2006/relationships/audio" Target="../media/audio49.wav"/><Relationship Id="rId19" Type="http://schemas.openxmlformats.org/officeDocument/2006/relationships/audio" Target="../media/audio54.wav"/><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1.wav"/><Relationship Id="rId22" Type="http://schemas.openxmlformats.org/officeDocument/2006/relationships/audio" Target="../media/audio57.wav"/></Relationships>
</file>

<file path=ppt/slides/_rels/slide24.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44.png"/><Relationship Id="rId18" Type="http://schemas.openxmlformats.org/officeDocument/2006/relationships/audio" Target="../media/audio53.wav"/><Relationship Id="rId3" Type="http://schemas.openxmlformats.org/officeDocument/2006/relationships/image" Target="../media/image11.png"/><Relationship Id="rId21" Type="http://schemas.openxmlformats.org/officeDocument/2006/relationships/audio" Target="../media/audio56.wav"/><Relationship Id="rId7" Type="http://schemas.openxmlformats.org/officeDocument/2006/relationships/audio" Target="../media/audio46.wav"/><Relationship Id="rId12" Type="http://schemas.openxmlformats.org/officeDocument/2006/relationships/image" Target="../media/image43.png"/><Relationship Id="rId17" Type="http://schemas.openxmlformats.org/officeDocument/2006/relationships/audio" Target="../media/audio52.wav"/><Relationship Id="rId2" Type="http://schemas.openxmlformats.org/officeDocument/2006/relationships/notesSlide" Target="../notesSlides/notesSlide24.xml"/><Relationship Id="rId16" Type="http://schemas.openxmlformats.org/officeDocument/2006/relationships/image" Target="../media/image46.png"/><Relationship Id="rId20" Type="http://schemas.openxmlformats.org/officeDocument/2006/relationships/audio" Target="../media/audio55.wav"/><Relationship Id="rId1" Type="http://schemas.openxmlformats.org/officeDocument/2006/relationships/slideLayout" Target="../slideLayouts/slideLayout2.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5" Type="http://schemas.openxmlformats.org/officeDocument/2006/relationships/image" Target="../media/image45.png"/><Relationship Id="rId23" Type="http://schemas.openxmlformats.org/officeDocument/2006/relationships/audio" Target="../media/audio58.wav"/><Relationship Id="rId10" Type="http://schemas.openxmlformats.org/officeDocument/2006/relationships/audio" Target="../media/audio49.wav"/><Relationship Id="rId19" Type="http://schemas.openxmlformats.org/officeDocument/2006/relationships/audio" Target="../media/audio54.wav"/><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1.wav"/><Relationship Id="rId22" Type="http://schemas.openxmlformats.org/officeDocument/2006/relationships/audio" Target="../media/audio57.wav"/></Relationships>
</file>

<file path=ppt/slides/_rels/slide25.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44.png"/><Relationship Id="rId18" Type="http://schemas.openxmlformats.org/officeDocument/2006/relationships/audio" Target="../media/audio53.wav"/><Relationship Id="rId3" Type="http://schemas.openxmlformats.org/officeDocument/2006/relationships/image" Target="../media/image11.png"/><Relationship Id="rId21" Type="http://schemas.openxmlformats.org/officeDocument/2006/relationships/audio" Target="../media/audio56.wav"/><Relationship Id="rId7" Type="http://schemas.openxmlformats.org/officeDocument/2006/relationships/audio" Target="../media/audio46.wav"/><Relationship Id="rId12" Type="http://schemas.openxmlformats.org/officeDocument/2006/relationships/image" Target="../media/image43.png"/><Relationship Id="rId17" Type="http://schemas.openxmlformats.org/officeDocument/2006/relationships/audio" Target="../media/audio52.wav"/><Relationship Id="rId2" Type="http://schemas.openxmlformats.org/officeDocument/2006/relationships/notesSlide" Target="../notesSlides/notesSlide25.xml"/><Relationship Id="rId16" Type="http://schemas.openxmlformats.org/officeDocument/2006/relationships/image" Target="../media/image46.png"/><Relationship Id="rId20" Type="http://schemas.openxmlformats.org/officeDocument/2006/relationships/audio" Target="../media/audio55.wav"/><Relationship Id="rId1" Type="http://schemas.openxmlformats.org/officeDocument/2006/relationships/slideLayout" Target="../slideLayouts/slideLayout2.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5" Type="http://schemas.openxmlformats.org/officeDocument/2006/relationships/image" Target="../media/image45.png"/><Relationship Id="rId23" Type="http://schemas.openxmlformats.org/officeDocument/2006/relationships/audio" Target="../media/audio58.wav"/><Relationship Id="rId10" Type="http://schemas.openxmlformats.org/officeDocument/2006/relationships/audio" Target="../media/audio49.wav"/><Relationship Id="rId19" Type="http://schemas.openxmlformats.org/officeDocument/2006/relationships/audio" Target="../media/audio54.wav"/><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1.wav"/><Relationship Id="rId22" Type="http://schemas.openxmlformats.org/officeDocument/2006/relationships/audio" Target="../media/audio57.wav"/></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audio" Target="../media/audio61.wav"/><Relationship Id="rId4" Type="http://schemas.openxmlformats.org/officeDocument/2006/relationships/audio" Target="../media/audio60.wav"/></Relationships>
</file>

<file path=ppt/slides/_rels/slide29.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audio" Target="../media/audio62.wav"/><Relationship Id="rId5" Type="http://schemas.openxmlformats.org/officeDocument/2006/relationships/audio" Target="../media/audio61.wav"/><Relationship Id="rId4" Type="http://schemas.openxmlformats.org/officeDocument/2006/relationships/audio" Target="../media/audio60.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audio" Target="../media/audio63.wav"/></Relationships>
</file>

<file path=ppt/slides/_rels/slide31.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audio" Target="../media/audio64.wav"/></Relationships>
</file>

<file path=ppt/slides/_rels/slide32.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audio" Target="../media/audio65.wav"/></Relationships>
</file>

<file path=ppt/slides/_rels/slide33.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audio" Target="../media/audio63.wav"/></Relationships>
</file>

<file path=ppt/slides/_rels/slide34.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audio" Target="../media/audio62.wav"/><Relationship Id="rId4" Type="http://schemas.openxmlformats.org/officeDocument/2006/relationships/audio" Target="../media/audio64.wav"/></Relationships>
</file>

<file path=ppt/slides/_rels/slide35.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audio" Target="../media/audio65.wav"/></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audio" Target="../media/audio68.wav"/><Relationship Id="rId12" Type="http://schemas.openxmlformats.org/officeDocument/2006/relationships/audio" Target="../media/audio73.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audio" Target="../media/audio67.wav"/><Relationship Id="rId11" Type="http://schemas.openxmlformats.org/officeDocument/2006/relationships/audio" Target="../media/audio72.wav"/><Relationship Id="rId5" Type="http://schemas.openxmlformats.org/officeDocument/2006/relationships/audio" Target="../media/audio66.wav"/><Relationship Id="rId10" Type="http://schemas.openxmlformats.org/officeDocument/2006/relationships/audio" Target="../media/audio71.wav"/><Relationship Id="rId4" Type="http://schemas.openxmlformats.org/officeDocument/2006/relationships/image" Target="../media/image50.jpeg"/><Relationship Id="rId9" Type="http://schemas.openxmlformats.org/officeDocument/2006/relationships/audio" Target="../media/audio70.wav"/></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hyperlink" Target="http://gaminggrammar.com/"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quizlet.com/gb/515991693/year-8-french-term-11-week-3-flash-cards/?new" TargetMode="External"/><Relationship Id="rId7" Type="http://schemas.openxmlformats.org/officeDocument/2006/relationships/image" Target="../media/image11.png"/><Relationship Id="rId12"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drive.google.com/file/d/1UkpVd7sgJV0alKlatbb7PTk2CImB4_Du/view?usp=sharing" TargetMode="External"/><Relationship Id="rId11" Type="http://schemas.openxmlformats.org/officeDocument/2006/relationships/hyperlink" Target="https://quizlet.com/gb/516692848/year-8-french-term-11-week-7-flash-cards/?new" TargetMode="External"/><Relationship Id="rId5" Type="http://schemas.openxmlformats.org/officeDocument/2006/relationships/hyperlink" Target="https://quizlet.com/gb/495458427/year-7-french-term-31-week-4-flash-cards/" TargetMode="External"/><Relationship Id="rId10" Type="http://schemas.openxmlformats.org/officeDocument/2006/relationships/hyperlink" Target="https://resources.ncelp.org/concern/resources/44558d80d?locale=en" TargetMode="External"/><Relationship Id="rId4" Type="http://schemas.openxmlformats.org/officeDocument/2006/relationships/hyperlink" Target="https://quizlet.com/gb/502271234/year-7-french-term-32-week-4-flash-cards/" TargetMode="External"/><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image" Target="../media/image14.png"/><Relationship Id="rId2" Type="http://schemas.openxmlformats.org/officeDocument/2006/relationships/notesSlide" Target="../notesSlides/notesSlide8.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12.png"/><Relationship Id="rId10" Type="http://schemas.openxmlformats.org/officeDocument/2006/relationships/audio" Target="../media/audio14.wav"/><Relationship Id="rId19" Type="http://schemas.openxmlformats.org/officeDocument/2006/relationships/image" Target="../media/image16.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audio" Target="../media/audio18.wav"/></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53338" y="1883962"/>
            <a:ext cx="7748076" cy="1062010"/>
          </a:xfrm>
        </p:spPr>
        <p:txBody>
          <a:bodyPr>
            <a:normAutofit fontScale="90000"/>
          </a:bodyPr>
          <a:lstStyle/>
          <a:p>
            <a:pPr algn="l"/>
            <a:r>
              <a:rPr lang="en-GB" sz="4000" b="1" dirty="0">
                <a:solidFill>
                  <a:prstClr val="white"/>
                </a:solidFill>
              </a:rPr>
              <a:t>Talking about what you are doing today vs what you did yesterday</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3337" y="2542938"/>
            <a:ext cx="7748076" cy="1327300"/>
          </a:xfrm>
        </p:spPr>
        <p:txBody>
          <a:bodyPr>
            <a:noAutofit/>
          </a:bodyPr>
          <a:lstStyle/>
          <a:p>
            <a:pPr algn="l"/>
            <a:r>
              <a:rPr lang="en-GB" sz="2600" dirty="0">
                <a:solidFill>
                  <a:prstClr val="white"/>
                </a:solidFill>
              </a:rPr>
              <a:t>present vs perfect tense </a:t>
            </a:r>
            <a:br>
              <a:rPr lang="en-GB" sz="2600" dirty="0">
                <a:solidFill>
                  <a:prstClr val="white"/>
                </a:solidFill>
              </a:rPr>
            </a:br>
            <a:r>
              <a:rPr lang="en-GB" sz="2600" dirty="0">
                <a:solidFill>
                  <a:prstClr val="white"/>
                </a:solidFill>
              </a:rPr>
              <a:t>irregular verbs (taking </a:t>
            </a:r>
            <a:r>
              <a:rPr lang="en-GB" sz="2600" i="1" dirty="0" err="1">
                <a:solidFill>
                  <a:prstClr val="white"/>
                </a:solidFill>
              </a:rPr>
              <a:t>avoir</a:t>
            </a:r>
            <a:r>
              <a:rPr lang="en-GB" sz="2600" dirty="0">
                <a:solidFill>
                  <a:prstClr val="white"/>
                </a:solidFill>
              </a:rPr>
              <a:t>): </a:t>
            </a:r>
            <a:r>
              <a:rPr lang="en-GB" sz="2600" i="1" dirty="0">
                <a:solidFill>
                  <a:prstClr val="white"/>
                </a:solidFill>
              </a:rPr>
              <a:t>faire </a:t>
            </a:r>
            <a:r>
              <a:rPr lang="en-GB" sz="2600" dirty="0">
                <a:solidFill>
                  <a:prstClr val="white"/>
                </a:solidFill>
              </a:rPr>
              <a:t>and </a:t>
            </a:r>
            <a:r>
              <a:rPr lang="en-GB" sz="2600" i="1" dirty="0">
                <a:solidFill>
                  <a:prstClr val="white"/>
                </a:solidFill>
              </a:rPr>
              <a:t>dire </a:t>
            </a:r>
            <a:r>
              <a:rPr lang="en-GB" sz="2600" dirty="0">
                <a:solidFill>
                  <a:prstClr val="white"/>
                </a:solidFill>
              </a:rPr>
              <a:t>(je)</a:t>
            </a:r>
            <a:br>
              <a:rPr lang="en-GB" sz="2600" dirty="0">
                <a:solidFill>
                  <a:prstClr val="white"/>
                </a:solidFill>
              </a:rPr>
            </a:br>
            <a:r>
              <a:rPr lang="en-GB" sz="2600" dirty="0">
                <a:solidFill>
                  <a:prstClr val="white"/>
                </a:solidFill>
              </a:rPr>
              <a:t>SSC [-</a:t>
            </a:r>
            <a:r>
              <a:rPr lang="en-GB" sz="2600" dirty="0" err="1">
                <a:solidFill>
                  <a:prstClr val="white"/>
                </a:solidFill>
              </a:rPr>
              <a:t>gn</a:t>
            </a:r>
            <a:r>
              <a:rPr lang="en-GB" sz="2600" dirty="0">
                <a:solidFill>
                  <a:prstClr val="white"/>
                </a:solidFill>
              </a:rPr>
              <a:t>-]</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15</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Stephen Owen / Natalie Finlayson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passé </a:t>
            </a:r>
            <a:r>
              <a:rPr lang="en-GB" sz="3600" b="1" dirty="0" err="1">
                <a:solidFill>
                  <a:schemeClr val="bg1"/>
                </a:solidFill>
              </a:rPr>
              <a:t>composé</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5999"/>
            <a:ext cx="11324141" cy="5632311"/>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 what we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past, we use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the </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perfect </a:t>
            </a:r>
            <a:r>
              <a:rPr lang="en-GB" sz="2400" b="1" dirty="0">
                <a:solidFill>
                  <a:srgbClr val="4472C4">
                    <a:lumMod val="50000"/>
                  </a:srgbClr>
                </a:solidFill>
              </a:rPr>
              <a:t>tense </a:t>
            </a:r>
            <a:r>
              <a:rPr lang="en-GB" sz="2400" dirty="0">
                <a:solidFill>
                  <a:srgbClr val="4472C4">
                    <a:lumMod val="50000"/>
                  </a:srgbClr>
                </a:solidFill>
              </a:rPr>
              <a:t>(</a:t>
            </a:r>
            <a:r>
              <a:rPr lang="en-GB" sz="2400" i="1" dirty="0">
                <a:solidFill>
                  <a:srgbClr val="4472C4">
                    <a:lumMod val="50000"/>
                  </a:srgbClr>
                </a:solidFill>
              </a:rPr>
              <a:t>passé </a:t>
            </a:r>
            <a:r>
              <a:rPr lang="en-GB" sz="2400" i="1" dirty="0" err="1">
                <a:solidFill>
                  <a:srgbClr val="4472C4">
                    <a:lumMod val="50000"/>
                  </a:srgbClr>
                </a:solidFill>
              </a:rPr>
              <a:t>composé</a:t>
            </a:r>
            <a:r>
              <a:rPr lang="en-GB" sz="2400" dirty="0">
                <a:solidFill>
                  <a:srgbClr val="4472C4">
                    <a:lumMod val="50000"/>
                  </a:srgbClr>
                </a:solidFill>
              </a:rPr>
              <a:t>)</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rPr>
              <a:t>:</a:t>
            </a:r>
            <a:endParaRPr kumimoji="0" lang="en-GB" sz="240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I did/made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I said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Look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differences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between the present and perfect (past) tense forms of these verbs: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Present		Perfect (past)</a:t>
            </a:r>
            <a:endParaRPr kumimoji="0" lang="en-US" sz="2400" b="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				je dis 		→	</a:t>
            </a:r>
            <a:r>
              <a:rPr lang="en-US" sz="2400" noProof="0" dirty="0" err="1">
                <a:solidFill>
                  <a:srgbClr val="4472C4">
                    <a:lumMod val="50000"/>
                  </a:srgbClr>
                </a:solidFill>
                <a:latin typeface="Century Gothic" panose="020F0302020204030204"/>
              </a:rPr>
              <a:t>j’</a:t>
            </a:r>
            <a:r>
              <a:rPr lang="en-US" sz="2400" b="1" noProof="0" dirty="0" err="1">
                <a:solidFill>
                  <a:srgbClr val="4472C4">
                    <a:lumMod val="50000"/>
                  </a:srgbClr>
                </a:solidFill>
                <a:latin typeface="Century Gothic" panose="020F0302020204030204"/>
              </a:rPr>
              <a:t>ai</a:t>
            </a:r>
            <a:r>
              <a:rPr lang="en-US" sz="2400" noProof="0" dirty="0">
                <a:solidFill>
                  <a:srgbClr val="4472C4">
                    <a:lumMod val="50000"/>
                  </a:srgbClr>
                </a:solidFill>
                <a:latin typeface="Century Gothic" panose="020F0302020204030204"/>
              </a:rPr>
              <a:t> </a:t>
            </a:r>
            <a:r>
              <a:rPr lang="en-US" sz="2400" noProof="0" dirty="0" err="1">
                <a:solidFill>
                  <a:srgbClr val="4472C4">
                    <a:lumMod val="50000"/>
                  </a:srgbClr>
                </a:solidFill>
                <a:latin typeface="Century Gothic" panose="020F0302020204030204"/>
              </a:rPr>
              <a:t>di</a:t>
            </a:r>
            <a:r>
              <a:rPr lang="en-US" sz="2400" b="1" noProof="0" dirty="0" err="1">
                <a:solidFill>
                  <a:srgbClr val="4472C4">
                    <a:lumMod val="50000"/>
                  </a:srgbClr>
                </a:solidFill>
                <a:latin typeface="Century Gothic" panose="020F0302020204030204"/>
              </a:rPr>
              <a:t>t</a:t>
            </a:r>
            <a:r>
              <a:rPr lang="en-US" sz="2400" noProof="0" dirty="0">
                <a:solidFill>
                  <a:srgbClr val="4472C4">
                    <a:lumMod val="50000"/>
                  </a:srgbClr>
                </a:solidFill>
                <a:latin typeface="Century Gothic" panose="020F0302020204030204"/>
              </a:rPr>
              <a:t>	 </a:t>
            </a:r>
          </a:p>
          <a:p>
            <a:pPr>
              <a:defRPr/>
            </a:pPr>
            <a:r>
              <a:rPr kumimoji="0" lang="en-US" sz="2400" b="0" u="none" strike="noStrike" kern="1200" cap="none" spc="0" normalizeH="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rPr>
              <a:t>(I say)			(I said)</a:t>
            </a:r>
          </a:p>
          <a:p>
            <a:pPr lvl="0">
              <a:defRPr/>
            </a:pPr>
            <a:r>
              <a:rPr lang="en-US" sz="2400" dirty="0">
                <a:solidFill>
                  <a:srgbClr val="4472C4">
                    <a:lumMod val="50000"/>
                  </a:srgbClr>
                </a:solidFill>
                <a:latin typeface="Century Gothic" panose="020F0302020204030204"/>
              </a:rPr>
              <a:t>				</a:t>
            </a:r>
          </a:p>
          <a:p>
            <a:pPr lvl="0">
              <a:defRPr/>
            </a:pPr>
            <a:r>
              <a:rPr kumimoji="0" lang="en-US" sz="2400" b="0" u="none" strike="noStrike" kern="1200" cap="none" spc="0" normalizeH="0" dirty="0">
                <a:ln>
                  <a:noFill/>
                </a:ln>
                <a:solidFill>
                  <a:srgbClr val="4472C4">
                    <a:lumMod val="50000"/>
                  </a:srgbClr>
                </a:solidFill>
                <a:effectLst/>
                <a:uLnTx/>
                <a:uFillTx/>
                <a:latin typeface="Century Gothic" panose="020F0302020204030204"/>
                <a:ea typeface="+mn-ea"/>
                <a:cs typeface="+mn-cs"/>
              </a:rPr>
              <a:t>				je </a:t>
            </a:r>
            <a:r>
              <a:rPr kumimoji="0" lang="en-US" sz="2400" b="0" u="none" strike="noStrike" kern="1200" cap="none" spc="0" normalizeH="0" dirty="0" err="1">
                <a:ln>
                  <a:noFill/>
                </a:ln>
                <a:solidFill>
                  <a:srgbClr val="4472C4">
                    <a:lumMod val="50000"/>
                  </a:srgbClr>
                </a:solidFill>
                <a:effectLst/>
                <a:uLnTx/>
                <a:uFillTx/>
                <a:latin typeface="Century Gothic" panose="020F0302020204030204"/>
                <a:ea typeface="+mn-ea"/>
                <a:cs typeface="+mn-cs"/>
              </a:rPr>
              <a:t>fais</a:t>
            </a:r>
            <a:r>
              <a:rPr lang="en-US" sz="2400" dirty="0">
                <a:solidFill>
                  <a:srgbClr val="4472C4">
                    <a:lumMod val="50000"/>
                  </a:srgbClr>
                </a:solidFill>
              </a:rPr>
              <a:t> 		→ 	</a:t>
            </a:r>
            <a:r>
              <a:rPr lang="en-US" sz="2400" dirty="0" err="1">
                <a:solidFill>
                  <a:srgbClr val="4472C4">
                    <a:lumMod val="50000"/>
                  </a:srgbClr>
                </a:solidFill>
              </a:rPr>
              <a:t>j’</a:t>
            </a:r>
            <a:r>
              <a:rPr lang="en-US" sz="2400" b="1" dirty="0" err="1">
                <a:solidFill>
                  <a:srgbClr val="4472C4">
                    <a:lumMod val="50000"/>
                  </a:srgbClr>
                </a:solidFill>
              </a:rPr>
              <a:t>ai</a:t>
            </a:r>
            <a:r>
              <a:rPr lang="en-US" sz="2400" dirty="0">
                <a:solidFill>
                  <a:srgbClr val="4472C4">
                    <a:lumMod val="50000"/>
                  </a:srgbClr>
                </a:solidFill>
              </a:rPr>
              <a:t> fai</a:t>
            </a:r>
            <a:r>
              <a:rPr lang="en-US" sz="2400" b="1" dirty="0">
                <a:solidFill>
                  <a:srgbClr val="4472C4">
                    <a:lumMod val="50000"/>
                  </a:srgbClr>
                </a:solidFill>
              </a:rPr>
              <a:t>t </a:t>
            </a:r>
          </a:p>
          <a:p>
            <a:pPr lvl="8">
              <a:defRPr/>
            </a:pPr>
            <a:r>
              <a:rPr lang="en-US" sz="2400" dirty="0">
                <a:solidFill>
                  <a:srgbClr val="4472C4">
                    <a:lumMod val="50000"/>
                  </a:srgbClr>
                </a:solidFill>
              </a:rPr>
              <a:t>(I do/make) 	(I did/made)</a:t>
            </a:r>
            <a:endParaRPr kumimoji="0" lang="en-US" sz="2400" b="1" u="none" strike="noStrike" kern="1200" cap="none" spc="0" normalizeH="0" noProof="0" dirty="0">
              <a:ln>
                <a:noFill/>
              </a:ln>
              <a:solidFill>
                <a:srgbClr val="4472C4">
                  <a:lumMod val="50000"/>
                </a:srgbClr>
              </a:solidFill>
              <a:effectLst/>
              <a:uLnTx/>
              <a:uFillTx/>
              <a:latin typeface="Century Gothic" panose="020F0302020204030204"/>
            </a:endParaRPr>
          </a:p>
          <a:p>
            <a:pPr lvl="0">
              <a:defRPr/>
            </a:pPr>
            <a:endParaRPr lang="en-US" sz="2400" b="1" dirty="0">
              <a:solidFill>
                <a:srgbClr val="4472C4">
                  <a:lumMod val="50000"/>
                </a:srgbClr>
              </a:solidFill>
              <a:latin typeface="Century Gothic" panose="020F0302020204030204"/>
            </a:endParaRPr>
          </a:p>
          <a:p>
            <a:pPr lvl="0">
              <a:defRPr/>
            </a:pPr>
            <a:endParaRPr kumimoji="0" lang="en-US" sz="2400" b="1" u="none" strike="noStrike" kern="1200" cap="none" spc="0" normalizeH="0" noProof="0" dirty="0">
              <a:ln>
                <a:noFill/>
              </a:ln>
              <a:solidFill>
                <a:srgbClr val="4472C4">
                  <a:lumMod val="50000"/>
                </a:srgbClr>
              </a:solidFill>
              <a:effectLst/>
              <a:uLnTx/>
              <a:uFillTx/>
              <a:latin typeface="Century Gothic" panose="020F0302020204030204"/>
            </a:endParaRPr>
          </a:p>
        </p:txBody>
      </p:sp>
      <p:sp>
        <p:nvSpPr>
          <p:cNvPr id="3" name="Rounded Rectangular Callout 2"/>
          <p:cNvSpPr/>
          <p:nvPr/>
        </p:nvSpPr>
        <p:spPr>
          <a:xfrm>
            <a:off x="8679832" y="3200400"/>
            <a:ext cx="3332167" cy="911755"/>
          </a:xfrm>
          <a:prstGeom prst="wedgeRoundRectCallout">
            <a:avLst>
              <a:gd name="adj1" fmla="val -94165"/>
              <a:gd name="adj2" fmla="val 7796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 the perfect tense</a:t>
            </a:r>
          </a:p>
          <a:p>
            <a:pPr algn="ctr"/>
            <a:r>
              <a:rPr lang="en-GB" dirty="0"/>
              <a:t>we use </a:t>
            </a:r>
            <a:r>
              <a:rPr lang="en-GB" i="1" dirty="0" err="1"/>
              <a:t>j’</a:t>
            </a:r>
            <a:r>
              <a:rPr lang="en-GB" b="1" i="1" dirty="0" err="1"/>
              <a:t>ai</a:t>
            </a:r>
            <a:r>
              <a:rPr lang="en-GB" b="1" dirty="0"/>
              <a:t> </a:t>
            </a:r>
            <a:r>
              <a:rPr lang="en-GB" dirty="0"/>
              <a:t>(‘I have’),</a:t>
            </a:r>
          </a:p>
          <a:p>
            <a:pPr algn="ctr"/>
            <a:r>
              <a:rPr lang="en-GB" dirty="0"/>
              <a:t>rather than </a:t>
            </a:r>
            <a:r>
              <a:rPr lang="en-GB" i="1" dirty="0"/>
              <a:t>je</a:t>
            </a:r>
            <a:r>
              <a:rPr lang="en-GB" dirty="0"/>
              <a:t> (‘I’).</a:t>
            </a:r>
          </a:p>
        </p:txBody>
      </p:sp>
      <p:sp>
        <p:nvSpPr>
          <p:cNvPr id="10" name="Rounded Rectangular Callout 9"/>
          <p:cNvSpPr/>
          <p:nvPr/>
        </p:nvSpPr>
        <p:spPr>
          <a:xfrm>
            <a:off x="8679832" y="4755592"/>
            <a:ext cx="3385498" cy="1341714"/>
          </a:xfrm>
          <a:prstGeom prst="wedgeRoundRectCallout">
            <a:avLst>
              <a:gd name="adj1" fmla="val -76500"/>
              <a:gd name="adj2" fmla="val 11514"/>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ular Callout 8"/>
          <p:cNvSpPr/>
          <p:nvPr/>
        </p:nvSpPr>
        <p:spPr>
          <a:xfrm>
            <a:off x="8679832" y="4223904"/>
            <a:ext cx="3385498" cy="1998766"/>
          </a:xfrm>
          <a:prstGeom prst="wedgeRoundRectCallout">
            <a:avLst>
              <a:gd name="adj1" fmla="val -78708"/>
              <a:gd name="adj2" fmla="val -3628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forms of the main verb look different!</a:t>
            </a:r>
          </a:p>
          <a:p>
            <a:pPr algn="ctr"/>
            <a:r>
              <a:rPr lang="en-GB" dirty="0"/>
              <a:t>(i.e. </a:t>
            </a:r>
            <a:r>
              <a:rPr lang="en-GB" i="1" dirty="0" err="1"/>
              <a:t>dit</a:t>
            </a:r>
            <a:r>
              <a:rPr lang="en-GB" dirty="0"/>
              <a:t> – said; </a:t>
            </a:r>
            <a:r>
              <a:rPr lang="en-GB" i="1" dirty="0"/>
              <a:t>fait</a:t>
            </a:r>
            <a:r>
              <a:rPr lang="en-GB" dirty="0"/>
              <a:t> – made) </a:t>
            </a:r>
          </a:p>
          <a:p>
            <a:pPr algn="ctr"/>
            <a:endParaRPr lang="en-GB" dirty="0"/>
          </a:p>
          <a:p>
            <a:pPr algn="ctr"/>
            <a:r>
              <a:rPr lang="en-GB" dirty="0"/>
              <a:t>These forms are called </a:t>
            </a:r>
            <a:r>
              <a:rPr lang="en-GB" b="1" dirty="0"/>
              <a:t>past participles.</a:t>
            </a:r>
            <a:endParaRPr lang="en-GB" dirty="0"/>
          </a:p>
        </p:txBody>
      </p:sp>
      <p:sp>
        <p:nvSpPr>
          <p:cNvPr id="5" name="Rounded Rectangular Callout 4"/>
          <p:cNvSpPr/>
          <p:nvPr/>
        </p:nvSpPr>
        <p:spPr>
          <a:xfrm>
            <a:off x="180001" y="3902633"/>
            <a:ext cx="3466714" cy="2320037"/>
          </a:xfrm>
          <a:prstGeom prst="wedgeRoundRectCallout">
            <a:avLst>
              <a:gd name="adj1" fmla="val 49356"/>
              <a:gd name="adj2" fmla="val 3152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a:t>
            </a:r>
            <a:r>
              <a:rPr lang="en-GB" b="1" dirty="0"/>
              <a:t>–s</a:t>
            </a:r>
            <a:r>
              <a:rPr lang="en-GB" dirty="0"/>
              <a:t> and </a:t>
            </a:r>
            <a:r>
              <a:rPr lang="en-GB" b="1" dirty="0"/>
              <a:t>–t </a:t>
            </a:r>
            <a:r>
              <a:rPr lang="en-GB" dirty="0"/>
              <a:t>at the end of the verbs are </a:t>
            </a:r>
            <a:r>
              <a:rPr lang="en-GB" b="1" dirty="0"/>
              <a:t>silent final consonants </a:t>
            </a:r>
            <a:r>
              <a:rPr lang="en-GB" dirty="0"/>
              <a:t>(SFCs).</a:t>
            </a:r>
          </a:p>
          <a:p>
            <a:pPr algn="ctr"/>
            <a:endParaRPr lang="en-GB" dirty="0"/>
          </a:p>
          <a:p>
            <a:pPr algn="ctr"/>
            <a:r>
              <a:rPr lang="en-GB" dirty="0"/>
              <a:t>The only difference we </a:t>
            </a:r>
            <a:r>
              <a:rPr lang="en-GB" i="1" dirty="0"/>
              <a:t>hear</a:t>
            </a:r>
            <a:r>
              <a:rPr lang="en-GB" dirty="0"/>
              <a:t> between present and past tense forms is the </a:t>
            </a:r>
            <a:r>
              <a:rPr lang="en-GB" i="1" dirty="0" err="1"/>
              <a:t>j’</a:t>
            </a:r>
            <a:r>
              <a:rPr lang="en-GB" b="1" i="1" dirty="0" err="1"/>
              <a:t>ai</a:t>
            </a:r>
            <a:r>
              <a:rPr lang="en-GB" i="1" dirty="0"/>
              <a:t>.</a:t>
            </a:r>
            <a:endParaRPr lang="en-GB" dirty="0"/>
          </a:p>
        </p:txBody>
      </p:sp>
    </p:spTree>
    <p:extLst>
      <p:ext uri="{BB962C8B-B14F-4D97-AF65-F5344CB8AC3E}">
        <p14:creationId xmlns:p14="http://schemas.microsoft.com/office/powerpoint/2010/main" val="224473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9"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dis</a:t>
            </a: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 say, I am saying</a:t>
            </a:r>
          </a:p>
        </p:txBody>
      </p:sp>
      <p:sp>
        <p:nvSpPr>
          <p:cNvPr id="10" name="Action Button: Forward or Next 9">
            <a:hlinkClick r:id="" action="ppaction://noaction" highlightClick="1">
              <a:snd r:embed="rId3" name="je di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Au </a:t>
            </a:r>
            <a:r>
              <a:rPr lang="en-GB" sz="3600" b="1" dirty="0" err="1">
                <a:solidFill>
                  <a:schemeClr val="bg1"/>
                </a:solidFill>
              </a:rPr>
              <a:t>présent</a:t>
            </a:r>
            <a:endParaRPr lang="en-GB" sz="3600" b="1" dirty="0">
              <a:solidFill>
                <a:schemeClr val="bg1"/>
              </a:solidFill>
            </a:endParaRP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864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 di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j’</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ai</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dit</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 said</a:t>
            </a:r>
          </a:p>
        </p:txBody>
      </p:sp>
      <p:sp>
        <p:nvSpPr>
          <p:cNvPr id="10" name="Action Button: Forward or Next 9">
            <a:hlinkClick r:id="" action="ppaction://noaction" highlightClick="1">
              <a:snd r:embed="rId3" name="j'ai di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Au passé</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3893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i di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je </a:t>
            </a: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fais</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 do, I make</a:t>
            </a:r>
          </a:p>
        </p:txBody>
      </p:sp>
      <p:sp>
        <p:nvSpPr>
          <p:cNvPr id="10" name="Action Button: Forward or Next 9">
            <a:hlinkClick r:id="" action="ppaction://noaction" highlightClick="1">
              <a:snd r:embed="rId3" name="je fai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Au </a:t>
            </a:r>
            <a:r>
              <a:rPr lang="en-GB" sz="3600" b="1" dirty="0" err="1">
                <a:solidFill>
                  <a:schemeClr val="bg1"/>
                </a:solidFill>
              </a:rPr>
              <a:t>présent</a:t>
            </a:r>
            <a:endParaRPr lang="en-GB" sz="3600" b="1" dirty="0">
              <a:solidFill>
                <a:schemeClr val="bg1"/>
              </a:solidFill>
            </a:endParaRP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537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 fai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j’</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ai</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fait</a:t>
            </a: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 made, I did</a:t>
            </a:r>
          </a:p>
        </p:txBody>
      </p:sp>
      <p:sp>
        <p:nvSpPr>
          <p:cNvPr id="10" name="Action Button: Forward or Next 9">
            <a:hlinkClick r:id="" action="ppaction://noaction" highlightClick="1">
              <a:snd r:embed="rId3" name="j'ai fai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Au passé</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1936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i fai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17206"/>
            <a:ext cx="5206935" cy="707849"/>
          </a:xfrm>
        </p:spPr>
        <p:txBody>
          <a:bodyPr>
            <a:normAutofit/>
          </a:bodyPr>
          <a:lstStyle/>
          <a:p>
            <a:r>
              <a:rPr lang="en-GB" sz="3600" b="1" dirty="0">
                <a:solidFill>
                  <a:schemeClr val="bg1"/>
                </a:solidFill>
              </a:rPr>
              <a:t>Ma routine - </a:t>
            </a:r>
            <a:r>
              <a:rPr lang="en-GB" sz="3600" b="1" dirty="0" err="1">
                <a:solidFill>
                  <a:schemeClr val="bg1"/>
                </a:solidFill>
              </a:rPr>
              <a:t>Aurélie</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34551" y="249871"/>
            <a:ext cx="2175370" cy="3597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1068779" y="1395350"/>
            <a:ext cx="86657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p:cNvSpPr txBox="1"/>
          <p:nvPr/>
        </p:nvSpPr>
        <p:spPr>
          <a:xfrm>
            <a:off x="283335" y="1376651"/>
            <a:ext cx="117599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Amandine,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mère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Elle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routine.  Elle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Maintenant</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48923" y="3287896"/>
            <a:ext cx="967990" cy="480768"/>
          </a:xfrm>
          <a:prstGeom prst="rect">
            <a:avLst/>
          </a:prstGeom>
        </p:spPr>
      </p:pic>
      <p:sp>
        <p:nvSpPr>
          <p:cNvPr id="19" name="Rectangle 18"/>
          <p:cNvSpPr/>
          <p:nvPr/>
        </p:nvSpPr>
        <p:spPr>
          <a:xfrm>
            <a:off x="6464127" y="2556704"/>
            <a:ext cx="37192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bonjour</a:t>
            </a:r>
            <a:r>
              <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ma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Rectangle 21"/>
          <p:cNvSpPr/>
          <p:nvPr/>
        </p:nvSpPr>
        <p:spPr>
          <a:xfrm>
            <a:off x="6477658" y="3167759"/>
            <a:ext cx="205376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mon lit.</a:t>
            </a:r>
          </a:p>
        </p:txBody>
      </p:sp>
      <p:sp>
        <p:nvSpPr>
          <p:cNvPr id="24" name="Rectangle 23"/>
          <p:cNvSpPr/>
          <p:nvPr/>
        </p:nvSpPr>
        <p:spPr>
          <a:xfrm>
            <a:off x="6460944" y="3778814"/>
            <a:ext cx="57310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le ménage dans mon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appartement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Rectangle 24"/>
          <p:cNvSpPr/>
          <p:nvPr/>
        </p:nvSpPr>
        <p:spPr>
          <a:xfrm>
            <a:off x="6464127" y="4389869"/>
            <a:ext cx="400301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les courses au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marché</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Rectangle 26"/>
          <p:cNvSpPr/>
          <p:nvPr/>
        </p:nvSpPr>
        <p:spPr>
          <a:xfrm>
            <a:off x="6477658" y="5611977"/>
            <a:ext cx="256993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bonne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9" name="Rectangle 28">
            <a:extLst>
              <a:ext uri="{FF2B5EF4-FFF2-40B4-BE49-F238E27FC236}">
                <a16:creationId xmlns:a16="http://schemas.microsoft.com/office/drawing/2014/main" id="{418D4CE2-191E-482B-A5B4-1F95E63A2751}"/>
              </a:ext>
            </a:extLst>
          </p:cNvPr>
          <p:cNvSpPr/>
          <p:nvPr/>
        </p:nvSpPr>
        <p:spPr>
          <a:xfrm>
            <a:off x="6477658" y="5000924"/>
            <a:ext cx="357985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 mon travail.</a:t>
            </a:r>
          </a:p>
        </p:txBody>
      </p:sp>
      <p:pic>
        <p:nvPicPr>
          <p:cNvPr id="12" name="Picture 11" descr="A picture containing shirt&#10;&#10;Description automatically generated">
            <a:extLst>
              <a:ext uri="{FF2B5EF4-FFF2-40B4-BE49-F238E27FC236}">
                <a16:creationId xmlns:a16="http://schemas.microsoft.com/office/drawing/2014/main" id="{96B4D00D-B6FB-4770-BFEF-AC8E41AE03D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64018" y="89778"/>
            <a:ext cx="1039645" cy="1039645"/>
          </a:xfrm>
          <a:prstGeom prst="rect">
            <a:avLst/>
          </a:prstGeom>
        </p:spPr>
      </p:pic>
      <p:grpSp>
        <p:nvGrpSpPr>
          <p:cNvPr id="18" name="Group 17">
            <a:extLst>
              <a:ext uri="{FF2B5EF4-FFF2-40B4-BE49-F238E27FC236}">
                <a16:creationId xmlns:a16="http://schemas.microsoft.com/office/drawing/2014/main" id="{747461BB-24AB-4FBB-B7D7-4EC078918D9A}"/>
              </a:ext>
            </a:extLst>
          </p:cNvPr>
          <p:cNvGrpSpPr/>
          <p:nvPr/>
        </p:nvGrpSpPr>
        <p:grpSpPr>
          <a:xfrm>
            <a:off x="3995857" y="1942660"/>
            <a:ext cx="2376291" cy="1037073"/>
            <a:chOff x="3908927" y="1854427"/>
            <a:chExt cx="2376291" cy="1037073"/>
          </a:xfrm>
        </p:grpSpPr>
        <p:sp>
          <p:nvSpPr>
            <p:cNvPr id="3" name="Oval Callout 2"/>
            <p:cNvSpPr/>
            <p:nvPr/>
          </p:nvSpPr>
          <p:spPr>
            <a:xfrm>
              <a:off x="4810256" y="1854427"/>
              <a:ext cx="1474962" cy="612648"/>
            </a:xfrm>
            <a:prstGeom prst="wedgeEllipseCallout">
              <a:avLst>
                <a:gd name="adj1" fmla="val -63690"/>
                <a:gd name="adj2" fmla="val 50870"/>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15076"/>
                  </a:solidFill>
                  <a:effectLst/>
                  <a:uLnTx/>
                  <a:uFillTx/>
                  <a:latin typeface="Century Gothic" panose="020F0302020204030204"/>
                  <a:ea typeface="+mn-ea"/>
                  <a:cs typeface="+mn-cs"/>
                </a:rPr>
                <a:t>Bonjour !</a:t>
              </a:r>
            </a:p>
          </p:txBody>
        </p:sp>
        <p:pic>
          <p:nvPicPr>
            <p:cNvPr id="13" name="Picture 12" descr="A picture containing shirt&#10;&#10;Description automatically generated">
              <a:extLst>
                <a:ext uri="{FF2B5EF4-FFF2-40B4-BE49-F238E27FC236}">
                  <a16:creationId xmlns:a16="http://schemas.microsoft.com/office/drawing/2014/main" id="{EBE9796A-5777-44B6-B58C-3E3200724DE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08927" y="1990172"/>
              <a:ext cx="901328" cy="901328"/>
            </a:xfrm>
            <a:prstGeom prst="rect">
              <a:avLst/>
            </a:prstGeom>
          </p:spPr>
        </p:pic>
      </p:grpSp>
      <p:pic>
        <p:nvPicPr>
          <p:cNvPr id="1026" name="Picture 2" descr="Computer Notebook Clip Art">
            <a:extLst>
              <a:ext uri="{FF2B5EF4-FFF2-40B4-BE49-F238E27FC236}">
                <a16:creationId xmlns:a16="http://schemas.microsoft.com/office/drawing/2014/main" id="{7B20EDDF-B0B6-4B3B-9FFE-9A9D072223B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27924" y="4745871"/>
            <a:ext cx="1218011" cy="90132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8F67CF0-2A5E-40E9-9948-E156DEC3ADBD}"/>
              </a:ext>
            </a:extLst>
          </p:cNvPr>
          <p:cNvSpPr txBox="1"/>
          <p:nvPr/>
        </p:nvSpPr>
        <p:spPr>
          <a:xfrm>
            <a:off x="8007703" y="249677"/>
            <a:ext cx="1318769" cy="681038"/>
          </a:xfrm>
          <a:prstGeom prst="wedgeRoundRectCallout">
            <a:avLst>
              <a:gd name="adj1" fmla="val -62629"/>
              <a:gd name="adj2" fmla="val 19286"/>
              <a:gd name="adj3" fmla="val 16667"/>
            </a:avLst>
          </a:prstGeom>
          <a:solidFill>
            <a:srgbClr val="115076"/>
          </a:solidFill>
          <a:ln>
            <a:solidFill>
              <a:srgbClr val="EE6000"/>
            </a:solidFill>
          </a:ln>
        </p:spPr>
        <p:txBody>
          <a:bodyPr wrap="square"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la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nuit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night</a:t>
            </a:r>
          </a:p>
        </p:txBody>
      </p:sp>
      <p:sp>
        <p:nvSpPr>
          <p:cNvPr id="21" name="Rectangle 20">
            <a:extLst>
              <a:ext uri="{FF2B5EF4-FFF2-40B4-BE49-F238E27FC236}">
                <a16:creationId xmlns:a16="http://schemas.microsoft.com/office/drawing/2014/main" id="{33400964-95B4-4625-8CD0-9B2A46F70A7B}"/>
              </a:ext>
            </a:extLst>
          </p:cNvPr>
          <p:cNvSpPr/>
          <p:nvPr/>
        </p:nvSpPr>
        <p:spPr>
          <a:xfrm>
            <a:off x="267299" y="2556704"/>
            <a:ext cx="3719288" cy="400110"/>
          </a:xfrm>
          <a:prstGeom prst="rect">
            <a:avLst/>
          </a:prstGeom>
        </p:spPr>
        <p:txBody>
          <a:bodyPr wrap="none">
            <a:spAutoFit/>
          </a:bodyPr>
          <a:lstStyle/>
          <a:p>
            <a:pPr lvl="0">
              <a:defRPr/>
            </a:pPr>
            <a:r>
              <a:rPr lang="en-GB" sz="2000" dirty="0">
                <a:solidFill>
                  <a:srgbClr val="4472C4">
                    <a:lumMod val="50000"/>
                  </a:srgbClr>
                </a:solidFill>
              </a:rPr>
              <a:t>Je </a:t>
            </a:r>
            <a:r>
              <a:rPr lang="en-GB" sz="2000" b="1" dirty="0">
                <a:solidFill>
                  <a:srgbClr val="4472C4">
                    <a:lumMod val="50000"/>
                  </a:srgbClr>
                </a:solidFill>
              </a:rPr>
              <a:t>dis </a:t>
            </a:r>
            <a:r>
              <a:rPr lang="en-GB" sz="2000" dirty="0">
                <a:solidFill>
                  <a:srgbClr val="4472C4">
                    <a:lumMod val="50000"/>
                  </a:srgbClr>
                </a:solidFill>
              </a:rPr>
              <a:t>bonjour</a:t>
            </a:r>
            <a:r>
              <a:rPr lang="en-GB" dirty="0">
                <a:solidFill>
                  <a:prstClr val="black"/>
                </a:solidFill>
              </a:rPr>
              <a:t> </a:t>
            </a:r>
            <a:r>
              <a:rPr lang="en-GB" sz="2000" dirty="0">
                <a:solidFill>
                  <a:srgbClr val="4472C4">
                    <a:lumMod val="50000"/>
                  </a:srgbClr>
                </a:solidFill>
              </a:rPr>
              <a:t>à ma </a:t>
            </a:r>
            <a:r>
              <a:rPr lang="en-GB" sz="2000" dirty="0" err="1">
                <a:solidFill>
                  <a:srgbClr val="4472C4">
                    <a:lumMod val="50000"/>
                  </a:srgbClr>
                </a:solidFill>
              </a:rPr>
              <a:t>famille</a:t>
            </a:r>
            <a:r>
              <a:rPr lang="en-GB" sz="2000" dirty="0">
                <a:solidFill>
                  <a:srgbClr val="4472C4">
                    <a:lumMod val="50000"/>
                  </a:srgbClr>
                </a:solidFill>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C9670FA9-E909-4250-AC27-BB2DB6F16967}"/>
              </a:ext>
            </a:extLst>
          </p:cNvPr>
          <p:cNvSpPr/>
          <p:nvPr/>
        </p:nvSpPr>
        <p:spPr>
          <a:xfrm>
            <a:off x="280830" y="3167759"/>
            <a:ext cx="1917513" cy="400110"/>
          </a:xfrm>
          <a:prstGeom prst="rect">
            <a:avLst/>
          </a:prstGeom>
        </p:spPr>
        <p:txBody>
          <a:bodyPr wrap="none">
            <a:spAutoFit/>
          </a:bodyPr>
          <a:lstStyle/>
          <a:p>
            <a:pPr lvl="0">
              <a:defRPr/>
            </a:pPr>
            <a:r>
              <a:rPr lang="en-GB" sz="2000" dirty="0">
                <a:solidFill>
                  <a:srgbClr val="4472C4">
                    <a:lumMod val="50000"/>
                  </a:srgbClr>
                </a:solidFill>
              </a:rPr>
              <a:t>Je </a:t>
            </a:r>
            <a:r>
              <a:rPr lang="en-GB" sz="2000" dirty="0" err="1">
                <a:solidFill>
                  <a:srgbClr val="4472C4">
                    <a:lumMod val="50000"/>
                  </a:srgbClr>
                </a:solidFill>
              </a:rPr>
              <a:t>fais</a:t>
            </a:r>
            <a:r>
              <a:rPr lang="en-GB" sz="2000" dirty="0">
                <a:solidFill>
                  <a:srgbClr val="4472C4">
                    <a:lumMod val="50000"/>
                  </a:srgbClr>
                </a:solidFill>
              </a:rPr>
              <a:t> mon lit.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9F3FC9AA-2C12-4482-9900-7885F0E1A7B3}"/>
              </a:ext>
            </a:extLst>
          </p:cNvPr>
          <p:cNvSpPr/>
          <p:nvPr/>
        </p:nvSpPr>
        <p:spPr>
          <a:xfrm>
            <a:off x="264116" y="3778814"/>
            <a:ext cx="5731056" cy="400110"/>
          </a:xfrm>
          <a:prstGeom prst="rect">
            <a:avLst/>
          </a:prstGeom>
        </p:spPr>
        <p:txBody>
          <a:bodyPr wrap="none">
            <a:spAutoFit/>
          </a:bodyPr>
          <a:lstStyle/>
          <a:p>
            <a:pPr lvl="0">
              <a:defRPr/>
            </a:pPr>
            <a:r>
              <a:rPr lang="en-GB" sz="2000" dirty="0">
                <a:solidFill>
                  <a:srgbClr val="4472C4">
                    <a:lumMod val="50000"/>
                  </a:srgbClr>
                </a:solidFill>
              </a:rPr>
              <a:t>Je </a:t>
            </a:r>
            <a:r>
              <a:rPr lang="en-GB" sz="2000" dirty="0" err="1">
                <a:solidFill>
                  <a:srgbClr val="4472C4">
                    <a:lumMod val="50000"/>
                  </a:srgbClr>
                </a:solidFill>
              </a:rPr>
              <a:t>fais</a:t>
            </a:r>
            <a:r>
              <a:rPr lang="en-GB" sz="2000" dirty="0">
                <a:solidFill>
                  <a:srgbClr val="4472C4">
                    <a:lumMod val="50000"/>
                  </a:srgbClr>
                </a:solidFill>
              </a:rPr>
              <a:t> le ménage dans mon appartement.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C87E12C3-BC44-4A29-B2D8-EDA19C8FBE78}"/>
              </a:ext>
            </a:extLst>
          </p:cNvPr>
          <p:cNvSpPr/>
          <p:nvPr/>
        </p:nvSpPr>
        <p:spPr>
          <a:xfrm>
            <a:off x="267299" y="4389869"/>
            <a:ext cx="4003019" cy="400110"/>
          </a:xfrm>
          <a:prstGeom prst="rect">
            <a:avLst/>
          </a:prstGeom>
        </p:spPr>
        <p:txBody>
          <a:bodyPr wrap="none">
            <a:spAutoFit/>
          </a:bodyPr>
          <a:lstStyle/>
          <a:p>
            <a:pPr lvl="0">
              <a:defRPr/>
            </a:pPr>
            <a:r>
              <a:rPr lang="en-GB" sz="2000" dirty="0">
                <a:solidFill>
                  <a:srgbClr val="4472C4">
                    <a:lumMod val="50000"/>
                  </a:srgbClr>
                </a:solidFill>
              </a:rPr>
              <a:t>Je </a:t>
            </a:r>
            <a:r>
              <a:rPr lang="en-GB" sz="2000" dirty="0" err="1">
                <a:solidFill>
                  <a:srgbClr val="4472C4">
                    <a:lumMod val="50000"/>
                  </a:srgbClr>
                </a:solidFill>
              </a:rPr>
              <a:t>fais</a:t>
            </a:r>
            <a:r>
              <a:rPr lang="en-GB" sz="2000" dirty="0">
                <a:solidFill>
                  <a:srgbClr val="4472C4">
                    <a:lumMod val="50000"/>
                  </a:srgbClr>
                </a:solidFill>
              </a:rPr>
              <a:t> les courses au </a:t>
            </a:r>
            <a:r>
              <a:rPr lang="en-GB" sz="2000" dirty="0" err="1">
                <a:solidFill>
                  <a:srgbClr val="4472C4">
                    <a:lumMod val="50000"/>
                  </a:srgbClr>
                </a:solidFill>
              </a:rPr>
              <a:t>marché</a:t>
            </a:r>
            <a:r>
              <a:rPr lang="en-GB" sz="2000" dirty="0">
                <a:solidFill>
                  <a:srgbClr val="4472C4">
                    <a:lumMod val="50000"/>
                  </a:srgbClr>
                </a:solidFill>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D724246B-2B0D-4D22-BED5-7B5169EC3482}"/>
              </a:ext>
            </a:extLst>
          </p:cNvPr>
          <p:cNvSpPr/>
          <p:nvPr/>
        </p:nvSpPr>
        <p:spPr>
          <a:xfrm>
            <a:off x="280830" y="5611977"/>
            <a:ext cx="2433680" cy="400110"/>
          </a:xfrm>
          <a:prstGeom prst="rect">
            <a:avLst/>
          </a:prstGeom>
        </p:spPr>
        <p:txBody>
          <a:bodyPr wrap="none">
            <a:spAutoFit/>
          </a:bodyPr>
          <a:lstStyle/>
          <a:p>
            <a:pPr lvl="0">
              <a:defRPr/>
            </a:pPr>
            <a:r>
              <a:rPr lang="en-GB" sz="2000" dirty="0">
                <a:solidFill>
                  <a:srgbClr val="4472C4">
                    <a:lumMod val="50000"/>
                  </a:srgbClr>
                </a:solidFill>
              </a:rPr>
              <a:t>Je dis bonne </a:t>
            </a:r>
            <a:r>
              <a:rPr lang="en-GB" sz="2000" dirty="0" err="1">
                <a:solidFill>
                  <a:srgbClr val="4472C4">
                    <a:lumMod val="50000"/>
                  </a:srgbClr>
                </a:solidFill>
              </a:rPr>
              <a:t>nuit</a:t>
            </a:r>
            <a:r>
              <a:rPr lang="en-GB" sz="2000" dirty="0">
                <a:solidFill>
                  <a:srgbClr val="4472C4">
                    <a:lumMod val="50000"/>
                  </a:srgbClr>
                </a:solidFill>
              </a:rPr>
              <a:t> !</a:t>
            </a:r>
          </a:p>
        </p:txBody>
      </p:sp>
      <p:sp>
        <p:nvSpPr>
          <p:cNvPr id="32" name="Rectangle 31">
            <a:extLst>
              <a:ext uri="{FF2B5EF4-FFF2-40B4-BE49-F238E27FC236}">
                <a16:creationId xmlns:a16="http://schemas.microsoft.com/office/drawing/2014/main" id="{1EF252A6-8D5A-4E18-964A-C2C3AD6DFB40}"/>
              </a:ext>
            </a:extLst>
          </p:cNvPr>
          <p:cNvSpPr/>
          <p:nvPr/>
        </p:nvSpPr>
        <p:spPr>
          <a:xfrm>
            <a:off x="280830" y="5000924"/>
            <a:ext cx="3579858" cy="400110"/>
          </a:xfrm>
          <a:prstGeom prst="rect">
            <a:avLst/>
          </a:prstGeom>
        </p:spPr>
        <p:txBody>
          <a:bodyPr wrap="square">
            <a:spAutoFit/>
          </a:bodyPr>
          <a:lstStyle/>
          <a:p>
            <a:pPr lvl="0">
              <a:defRPr/>
            </a:pPr>
            <a:r>
              <a:rPr lang="en-GB" sz="2000" dirty="0">
                <a:solidFill>
                  <a:srgbClr val="4472C4">
                    <a:lumMod val="50000"/>
                  </a:srgbClr>
                </a:solidFill>
              </a:rPr>
              <a:t>Je </a:t>
            </a:r>
            <a:r>
              <a:rPr lang="en-GB" sz="2000" dirty="0" err="1">
                <a:solidFill>
                  <a:srgbClr val="4472C4">
                    <a:lumMod val="50000"/>
                  </a:srgbClr>
                </a:solidFill>
              </a:rPr>
              <a:t>fais</a:t>
            </a:r>
            <a:r>
              <a:rPr lang="en-GB" sz="2000" dirty="0">
                <a:solidFill>
                  <a:srgbClr val="4472C4">
                    <a:lumMod val="50000"/>
                  </a:srgbClr>
                </a:solidFill>
              </a:rPr>
              <a:t> mon travail.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6029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 dis bonjour a ma famille.wav"/>
                                        </p:tgtEl>
                                      </p:cMediaNode>
                                    </p:audio>
                                  </p:sub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j'ai dit bonjour a ma famille.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je fais mon lit.wav"/>
                                        </p:tgtEl>
                                      </p:cMediaNode>
                                    </p:audio>
                                  </p:sub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j'ai fait mon li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je fais le ménange (1).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8" name="j'ai fait le menag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9" name="je fais les course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0" name="j'ai fait les courses.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1" name="je fais mon travail.wav"/>
                                        </p:tgtEl>
                                      </p:cMediaNode>
                                    </p:audio>
                                  </p:subTnLst>
                                </p:cTn>
                              </p:par>
                              <p:par>
                                <p:cTn id="43" presetID="1"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12" name="j'ai fait mon travail.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13" name="je dis bonne nuit.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14" name="j'ai dit bonne nu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0" grpId="0"/>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Ma routine - </a:t>
            </a:r>
            <a:r>
              <a:rPr lang="en-GB" sz="3600" b="1" dirty="0" err="1">
                <a:solidFill>
                  <a:schemeClr val="bg1"/>
                </a:solidFill>
              </a:rPr>
              <a:t>Léa</a:t>
            </a:r>
            <a:endParaRPr lang="en-GB" sz="3600" b="1" dirty="0">
              <a:solidFill>
                <a:schemeClr val="bg1"/>
              </a:solidFill>
            </a:endParaRPr>
          </a:p>
        </p:txBody>
      </p:sp>
      <p:sp>
        <p:nvSpPr>
          <p:cNvPr id="9" name="Rounded Rectangle 46">
            <a:extLst>
              <a:ext uri="{FF2B5EF4-FFF2-40B4-BE49-F238E27FC236}">
                <a16:creationId xmlns:a16="http://schemas.microsoft.com/office/drawing/2014/main" id="{AA62D8D9-B5B0-41B8-B7A7-6F362E745FDA}"/>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DF09DDEE-EE76-4FD2-8879-8F0A942326B2}"/>
              </a:ext>
            </a:extLst>
          </p:cNvPr>
          <p:cNvGraphicFramePr>
            <a:graphicFrameLocks noGrp="1"/>
          </p:cNvGraphicFramePr>
          <p:nvPr/>
        </p:nvGraphicFramePr>
        <p:xfrm>
          <a:off x="6919597" y="1795686"/>
          <a:ext cx="4964923" cy="4372776"/>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0">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hier</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maintenant</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10" name="Action Button: Custom 16">
            <a:hlinkClick r:id="" action="ppaction://noaction" highlightClick="1">
              <a:snd r:embed="rId4" name="1.wav"/>
            </a:hlinkClick>
            <a:extLst>
              <a:ext uri="{FF2B5EF4-FFF2-40B4-BE49-F238E27FC236}">
                <a16:creationId xmlns:a16="http://schemas.microsoft.com/office/drawing/2014/main" id="{2BB1DBC8-A37E-422E-BBCA-246FAE4F082B}"/>
              </a:ext>
            </a:extLst>
          </p:cNvPr>
          <p:cNvSpPr/>
          <p:nvPr/>
        </p:nvSpPr>
        <p:spPr>
          <a:xfrm>
            <a:off x="7165446" y="22482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2" name="Picture 11" descr="green checkmark">
            <a:extLst>
              <a:ext uri="{FF2B5EF4-FFF2-40B4-BE49-F238E27FC236}">
                <a16:creationId xmlns:a16="http://schemas.microsoft.com/office/drawing/2014/main" id="{E2DE29E7-92FB-4EA8-96D2-30B869C18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1532" y="2299062"/>
            <a:ext cx="282522" cy="294294"/>
          </a:xfrm>
          <a:prstGeom prst="rect">
            <a:avLst/>
          </a:prstGeom>
        </p:spPr>
      </p:pic>
      <p:sp>
        <p:nvSpPr>
          <p:cNvPr id="13" name="Action Button: Custom 16">
            <a:hlinkClick r:id="" action="ppaction://noaction" highlightClick="1">
              <a:snd r:embed="rId6" name="2.wav"/>
            </a:hlinkClick>
            <a:extLst>
              <a:ext uri="{FF2B5EF4-FFF2-40B4-BE49-F238E27FC236}">
                <a16:creationId xmlns:a16="http://schemas.microsoft.com/office/drawing/2014/main" id="{3658A5A9-C8D8-44EA-B9B8-34F8279A972E}"/>
              </a:ext>
            </a:extLst>
          </p:cNvPr>
          <p:cNvSpPr/>
          <p:nvPr/>
        </p:nvSpPr>
        <p:spPr>
          <a:xfrm>
            <a:off x="7165446" y="272084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7" name="3.wav"/>
            </a:hlinkClick>
            <a:extLst>
              <a:ext uri="{FF2B5EF4-FFF2-40B4-BE49-F238E27FC236}">
                <a16:creationId xmlns:a16="http://schemas.microsoft.com/office/drawing/2014/main" id="{074BB346-5EB0-451B-83D3-B19706B179E0}"/>
              </a:ext>
            </a:extLst>
          </p:cNvPr>
          <p:cNvSpPr/>
          <p:nvPr/>
        </p:nvSpPr>
        <p:spPr>
          <a:xfrm>
            <a:off x="7163368" y="323153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8" name="4.wav"/>
            </a:hlinkClick>
            <a:extLst>
              <a:ext uri="{FF2B5EF4-FFF2-40B4-BE49-F238E27FC236}">
                <a16:creationId xmlns:a16="http://schemas.microsoft.com/office/drawing/2014/main" id="{EC0CABD1-55C2-4C1E-9E5D-4798BFEE82E3}"/>
              </a:ext>
            </a:extLst>
          </p:cNvPr>
          <p:cNvSpPr/>
          <p:nvPr/>
        </p:nvSpPr>
        <p:spPr>
          <a:xfrm>
            <a:off x="7163368" y="37137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9" name="5.wav"/>
            </a:hlinkClick>
            <a:extLst>
              <a:ext uri="{FF2B5EF4-FFF2-40B4-BE49-F238E27FC236}">
                <a16:creationId xmlns:a16="http://schemas.microsoft.com/office/drawing/2014/main" id="{61253E0E-28D9-4190-9F17-6587692DDD70}"/>
              </a:ext>
            </a:extLst>
          </p:cNvPr>
          <p:cNvSpPr/>
          <p:nvPr/>
        </p:nvSpPr>
        <p:spPr>
          <a:xfrm>
            <a:off x="7163368" y="42312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0" name="6.wav"/>
            </a:hlinkClick>
            <a:extLst>
              <a:ext uri="{FF2B5EF4-FFF2-40B4-BE49-F238E27FC236}">
                <a16:creationId xmlns:a16="http://schemas.microsoft.com/office/drawing/2014/main" id="{0D56C998-B88B-4921-9990-28D280D139D2}"/>
              </a:ext>
            </a:extLst>
          </p:cNvPr>
          <p:cNvSpPr/>
          <p:nvPr/>
        </p:nvSpPr>
        <p:spPr>
          <a:xfrm>
            <a:off x="7168162" y="47171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1" name="7.wav"/>
            </a:hlinkClick>
            <a:extLst>
              <a:ext uri="{FF2B5EF4-FFF2-40B4-BE49-F238E27FC236}">
                <a16:creationId xmlns:a16="http://schemas.microsoft.com/office/drawing/2014/main" id="{329F8329-B1AF-418C-8121-B60A58A40834}"/>
              </a:ext>
            </a:extLst>
          </p:cNvPr>
          <p:cNvSpPr/>
          <p:nvPr/>
        </p:nvSpPr>
        <p:spPr>
          <a:xfrm>
            <a:off x="7173562" y="52235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2" name="8.wav"/>
            </a:hlinkClick>
            <a:extLst>
              <a:ext uri="{FF2B5EF4-FFF2-40B4-BE49-F238E27FC236}">
                <a16:creationId xmlns:a16="http://schemas.microsoft.com/office/drawing/2014/main" id="{1E99D542-B8DE-46DD-906A-BE06FFF97EB1}"/>
              </a:ext>
            </a:extLst>
          </p:cNvPr>
          <p:cNvSpPr/>
          <p:nvPr/>
        </p:nvSpPr>
        <p:spPr>
          <a:xfrm>
            <a:off x="7163368" y="571067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4" name="TextBox 33">
            <a:extLst>
              <a:ext uri="{FF2B5EF4-FFF2-40B4-BE49-F238E27FC236}">
                <a16:creationId xmlns:a16="http://schemas.microsoft.com/office/drawing/2014/main" id="{E4CE5103-40B2-4669-AC4C-720E466B2014}"/>
              </a:ext>
            </a:extLst>
          </p:cNvPr>
          <p:cNvSpPr txBox="1"/>
          <p:nvPr/>
        </p:nvSpPr>
        <p:spPr>
          <a:xfrm>
            <a:off x="823072" y="1533848"/>
            <a:ext cx="48111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ma routine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quoi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maintenant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pic>
        <p:nvPicPr>
          <p:cNvPr id="17" name="Picture 16">
            <a:extLst>
              <a:ext uri="{FF2B5EF4-FFF2-40B4-BE49-F238E27FC236}">
                <a16:creationId xmlns:a16="http://schemas.microsoft.com/office/drawing/2014/main" id="{C2F37E7F-4DE4-4098-8B80-6B72AF808B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0064" y="2926341"/>
            <a:ext cx="3242121" cy="3242121"/>
          </a:xfrm>
          <a:prstGeom prst="rect">
            <a:avLst/>
          </a:prstGeom>
        </p:spPr>
      </p:pic>
      <p:pic>
        <p:nvPicPr>
          <p:cNvPr id="20" name="Picture 19" descr="green checkmark">
            <a:extLst>
              <a:ext uri="{FF2B5EF4-FFF2-40B4-BE49-F238E27FC236}">
                <a16:creationId xmlns:a16="http://schemas.microsoft.com/office/drawing/2014/main" id="{E2DE29E7-92FB-4EA8-96D2-30B869C18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4150" y="2813770"/>
            <a:ext cx="282522" cy="294294"/>
          </a:xfrm>
          <a:prstGeom prst="rect">
            <a:avLst/>
          </a:prstGeom>
        </p:spPr>
      </p:pic>
      <p:pic>
        <p:nvPicPr>
          <p:cNvPr id="21" name="Picture 20" descr="green checkmark">
            <a:extLst>
              <a:ext uri="{FF2B5EF4-FFF2-40B4-BE49-F238E27FC236}">
                <a16:creationId xmlns:a16="http://schemas.microsoft.com/office/drawing/2014/main" id="{E2DE29E7-92FB-4EA8-96D2-30B869C18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9415" y="3281853"/>
            <a:ext cx="282522" cy="294294"/>
          </a:xfrm>
          <a:prstGeom prst="rect">
            <a:avLst/>
          </a:prstGeom>
        </p:spPr>
      </p:pic>
      <p:pic>
        <p:nvPicPr>
          <p:cNvPr id="23" name="Picture 22" descr="green checkmark">
            <a:extLst>
              <a:ext uri="{FF2B5EF4-FFF2-40B4-BE49-F238E27FC236}">
                <a16:creationId xmlns:a16="http://schemas.microsoft.com/office/drawing/2014/main" id="{E2DE29E7-92FB-4EA8-96D2-30B869C18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282" y="3779307"/>
            <a:ext cx="282522" cy="294294"/>
          </a:xfrm>
          <a:prstGeom prst="rect">
            <a:avLst/>
          </a:prstGeom>
        </p:spPr>
      </p:pic>
      <p:pic>
        <p:nvPicPr>
          <p:cNvPr id="24" name="Picture 23" descr="green checkmark">
            <a:extLst>
              <a:ext uri="{FF2B5EF4-FFF2-40B4-BE49-F238E27FC236}">
                <a16:creationId xmlns:a16="http://schemas.microsoft.com/office/drawing/2014/main" id="{E2DE29E7-92FB-4EA8-96D2-30B869C18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9262" y="4271634"/>
            <a:ext cx="282522" cy="294294"/>
          </a:xfrm>
          <a:prstGeom prst="rect">
            <a:avLst/>
          </a:prstGeom>
        </p:spPr>
      </p:pic>
      <p:pic>
        <p:nvPicPr>
          <p:cNvPr id="26" name="Picture 25" descr="green checkmark">
            <a:extLst>
              <a:ext uri="{FF2B5EF4-FFF2-40B4-BE49-F238E27FC236}">
                <a16:creationId xmlns:a16="http://schemas.microsoft.com/office/drawing/2014/main" id="{E2DE29E7-92FB-4EA8-96D2-30B869C18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0785" y="4774222"/>
            <a:ext cx="282522" cy="294294"/>
          </a:xfrm>
          <a:prstGeom prst="rect">
            <a:avLst/>
          </a:prstGeom>
        </p:spPr>
      </p:pic>
      <p:pic>
        <p:nvPicPr>
          <p:cNvPr id="27" name="Picture 26" descr="green checkmark">
            <a:extLst>
              <a:ext uri="{FF2B5EF4-FFF2-40B4-BE49-F238E27FC236}">
                <a16:creationId xmlns:a16="http://schemas.microsoft.com/office/drawing/2014/main" id="{E2DE29E7-92FB-4EA8-96D2-30B869C18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6256" y="5283804"/>
            <a:ext cx="282522" cy="294294"/>
          </a:xfrm>
          <a:prstGeom prst="rect">
            <a:avLst/>
          </a:prstGeom>
        </p:spPr>
      </p:pic>
      <p:pic>
        <p:nvPicPr>
          <p:cNvPr id="29" name="Picture 28" descr="green checkmark">
            <a:extLst>
              <a:ext uri="{FF2B5EF4-FFF2-40B4-BE49-F238E27FC236}">
                <a16:creationId xmlns:a16="http://schemas.microsoft.com/office/drawing/2014/main" id="{E2DE29E7-92FB-4EA8-96D2-30B869C18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282" y="5786340"/>
            <a:ext cx="282522" cy="294294"/>
          </a:xfrm>
          <a:prstGeom prst="rect">
            <a:avLst/>
          </a:prstGeom>
        </p:spPr>
      </p:pic>
      <p:pic>
        <p:nvPicPr>
          <p:cNvPr id="3" name="Picture 2">
            <a:extLst>
              <a:ext uri="{FF2B5EF4-FFF2-40B4-BE49-F238E27FC236}">
                <a16:creationId xmlns:a16="http://schemas.microsoft.com/office/drawing/2014/main" id="{798A6157-29B2-4384-B5E1-1F58040309F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58633" y="102400"/>
            <a:ext cx="1209470" cy="1209470"/>
          </a:xfrm>
          <a:prstGeom prst="rect">
            <a:avLst/>
          </a:prstGeom>
        </p:spPr>
      </p:pic>
      <p:sp>
        <p:nvSpPr>
          <p:cNvPr id="5" name="TextBox 4">
            <a:extLst>
              <a:ext uri="{FF2B5EF4-FFF2-40B4-BE49-F238E27FC236}">
                <a16:creationId xmlns:a16="http://schemas.microsoft.com/office/drawing/2014/main" id="{98DF2413-96BE-4289-8EBB-10A47F5AF89D}"/>
              </a:ext>
            </a:extLst>
          </p:cNvPr>
          <p:cNvSpPr txBox="1"/>
          <p:nvPr/>
        </p:nvSpPr>
        <p:spPr>
          <a:xfrm>
            <a:off x="8007703" y="249677"/>
            <a:ext cx="1318769" cy="681038"/>
          </a:xfrm>
          <a:prstGeom prst="wedgeRoundRectCallout">
            <a:avLst>
              <a:gd name="adj1" fmla="val -62629"/>
              <a:gd name="adj2" fmla="val 19286"/>
              <a:gd name="adj3" fmla="val 16667"/>
            </a:avLst>
          </a:prstGeom>
          <a:solidFill>
            <a:srgbClr val="115076"/>
          </a:solidFill>
          <a:ln>
            <a:solidFill>
              <a:srgbClr val="EE6000"/>
            </a:solidFill>
          </a:ln>
        </p:spPr>
        <p:txBody>
          <a:bodyPr wrap="square"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le caf</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coffee</a:t>
            </a:r>
          </a:p>
        </p:txBody>
      </p:sp>
      <p:sp>
        <p:nvSpPr>
          <p:cNvPr id="11" name="Speech Bubble: Rectangle with Corners Rounded 10">
            <a:extLst>
              <a:ext uri="{FF2B5EF4-FFF2-40B4-BE49-F238E27FC236}">
                <a16:creationId xmlns:a16="http://schemas.microsoft.com/office/drawing/2014/main" id="{A465FD71-1A01-4025-806B-E47EE9CB8620}"/>
              </a:ext>
            </a:extLst>
          </p:cNvPr>
          <p:cNvSpPr/>
          <p:nvPr/>
        </p:nvSpPr>
        <p:spPr>
          <a:xfrm>
            <a:off x="823072" y="1311870"/>
            <a:ext cx="4810296" cy="1796194"/>
          </a:xfrm>
          <a:prstGeom prst="wedgeRoundRectCallout">
            <a:avLst>
              <a:gd name="adj1" fmla="val -7896"/>
              <a:gd name="adj2" fmla="val 64848"/>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8373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43254" cy="707849"/>
          </a:xfrm>
        </p:spPr>
        <p:txBody>
          <a:bodyPr>
            <a:normAutofit/>
          </a:bodyPr>
          <a:lstStyle/>
          <a:p>
            <a:r>
              <a:rPr lang="en-GB" sz="3600" b="1" dirty="0" err="1">
                <a:solidFill>
                  <a:schemeClr val="bg1"/>
                </a:solidFill>
              </a:rPr>
              <a:t>Hier</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ce</a:t>
            </a:r>
            <a:r>
              <a:rPr lang="en-GB" sz="3600" b="1" dirty="0">
                <a:solidFill>
                  <a:schemeClr val="bg1"/>
                </a:solidFill>
              </a:rPr>
              <a:t> moment ?</a:t>
            </a:r>
          </a:p>
        </p:txBody>
      </p:sp>
      <p:sp>
        <p:nvSpPr>
          <p:cNvPr id="7" name="Rounded Rectangle 46">
            <a:extLst>
              <a:ext uri="{FF2B5EF4-FFF2-40B4-BE49-F238E27FC236}">
                <a16:creationId xmlns:a16="http://schemas.microsoft.com/office/drawing/2014/main" id="{0CE1292D-3099-4268-8555-0F55924D44BD}"/>
              </a:ext>
            </a:extLst>
          </p:cNvPr>
          <p:cNvSpPr/>
          <p:nvPr/>
        </p:nvSpPr>
        <p:spPr>
          <a:xfrm>
            <a:off x="10938510" y="249870"/>
            <a:ext cx="9714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pSp>
        <p:nvGrpSpPr>
          <p:cNvPr id="65" name="Group 64">
            <a:extLst>
              <a:ext uri="{FF2B5EF4-FFF2-40B4-BE49-F238E27FC236}">
                <a16:creationId xmlns:a16="http://schemas.microsoft.com/office/drawing/2014/main" id="{9A37FFF0-C7FB-4D41-96C2-7958C1E31ADD}"/>
              </a:ext>
            </a:extLst>
          </p:cNvPr>
          <p:cNvGrpSpPr/>
          <p:nvPr/>
        </p:nvGrpSpPr>
        <p:grpSpPr>
          <a:xfrm>
            <a:off x="755681" y="1810522"/>
            <a:ext cx="3152078" cy="4386210"/>
            <a:chOff x="-30479" y="22860"/>
            <a:chExt cx="3394710" cy="6004560"/>
          </a:xfrm>
        </p:grpSpPr>
        <p:grpSp>
          <p:nvGrpSpPr>
            <p:cNvPr id="67" name="Group 66">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69" name="Rectangle: Rounded Corners 68">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dirty="0"/>
              </a:p>
            </p:txBody>
          </p:sp>
          <p:sp>
            <p:nvSpPr>
              <p:cNvPr id="70" name="Rectangle 69">
                <a:extLst>
                  <a:ext uri="{FF2B5EF4-FFF2-40B4-BE49-F238E27FC236}">
                    <a16:creationId xmlns:a16="http://schemas.microsoft.com/office/drawing/2014/main" id="{DF539304-E756-4267-BDE1-D7C1BF632FCC}"/>
                  </a:ext>
                </a:extLst>
              </p:cNvPr>
              <p:cNvSpPr/>
              <p:nvPr/>
            </p:nvSpPr>
            <p:spPr>
              <a:xfrm>
                <a:off x="152400" y="396241"/>
                <a:ext cx="3032760" cy="5196837"/>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dirty="0"/>
              </a:p>
            </p:txBody>
          </p:sp>
        </p:grpSp>
        <p:sp>
          <p:nvSpPr>
            <p:cNvPr id="68" name="Oval 67">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grpSp>
      <p:sp>
        <p:nvSpPr>
          <p:cNvPr id="66" name="Speech Bubble: Rectangle with Corners Rounded 65">
            <a:extLst>
              <a:ext uri="{FF2B5EF4-FFF2-40B4-BE49-F238E27FC236}">
                <a16:creationId xmlns:a16="http://schemas.microsoft.com/office/drawing/2014/main" id="{326E22B9-4401-409E-B138-79051EAF1BC2}"/>
              </a:ext>
            </a:extLst>
          </p:cNvPr>
          <p:cNvSpPr/>
          <p:nvPr/>
        </p:nvSpPr>
        <p:spPr>
          <a:xfrm>
            <a:off x="1031257" y="2178043"/>
            <a:ext cx="2628372"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64" name="TextBox 54">
            <a:extLst>
              <a:ext uri="{FF2B5EF4-FFF2-40B4-BE49-F238E27FC236}">
                <a16:creationId xmlns:a16="http://schemas.microsoft.com/office/drawing/2014/main" id="{FB291743-5914-4692-965D-2410D62EF1EB}"/>
              </a:ext>
            </a:extLst>
          </p:cNvPr>
          <p:cNvSpPr txBox="1"/>
          <p:nvPr/>
        </p:nvSpPr>
        <p:spPr>
          <a:xfrm>
            <a:off x="1031354" y="2158855"/>
            <a:ext cx="2534674"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rgbClr val="1F4E79"/>
                </a:solidFill>
                <a:latin typeface="Century Gothic" panose="020B0502020202020204" pitchFamily="34" charset="0"/>
              </a:rPr>
              <a:t>1. </a:t>
            </a:r>
            <a:r>
              <a:rPr lang="en-GB" sz="2000" b="1" dirty="0" err="1">
                <a:solidFill>
                  <a:srgbClr val="1F4E79"/>
                </a:solidFill>
                <a:latin typeface="Century Gothic" panose="020B0502020202020204" pitchFamily="34" charset="0"/>
              </a:rPr>
              <a:t>Léa</a:t>
            </a:r>
            <a:r>
              <a:rPr lang="en-GB" sz="2000" b="1" dirty="0">
                <a:solidFill>
                  <a:srgbClr val="1F4E79"/>
                </a:solidFill>
                <a:latin typeface="Century Gothic" panose="020B0502020202020204" pitchFamily="34" charset="0"/>
              </a:rPr>
              <a:t>:  </a:t>
            </a:r>
            <a:r>
              <a:rPr lang="en-GB" sz="2000" b="1" dirty="0">
                <a:solidFill>
                  <a:srgbClr val="EE6000"/>
                </a:solidFill>
                <a:latin typeface="Century Gothic" panose="020B0502020202020204" pitchFamily="34" charset="0"/>
              </a:rPr>
              <a:t>Je</a:t>
            </a:r>
            <a:r>
              <a:rPr lang="en-GB" sz="2000" dirty="0">
                <a:solidFill>
                  <a:srgbClr val="EE6000"/>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fais</a:t>
            </a:r>
            <a:r>
              <a:rPr lang="en-GB" sz="2000" b="1" dirty="0">
                <a:solidFill>
                  <a:srgbClr val="EE6000"/>
                </a:solidFill>
                <a:latin typeface="Century Gothic" panose="020B0502020202020204" pitchFamily="34" charset="0"/>
              </a:rPr>
              <a:t> </a:t>
            </a:r>
            <a:r>
              <a:rPr lang="en-GB" sz="2000" dirty="0">
                <a:solidFill>
                  <a:srgbClr val="1F4E79"/>
                </a:solidFill>
                <a:latin typeface="Century Gothic" panose="020B0502020202020204" pitchFamily="34" charset="0"/>
              </a:rPr>
              <a:t>la cuisine </a:t>
            </a:r>
            <a:r>
              <a:rPr lang="en-GB" sz="2000" dirty="0" err="1">
                <a:solidFill>
                  <a:srgbClr val="1F4E79"/>
                </a:solidFill>
                <a:latin typeface="Century Gothic" panose="020B0502020202020204" pitchFamily="34" charset="0"/>
              </a:rPr>
              <a:t>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ce</a:t>
            </a:r>
            <a:r>
              <a:rPr lang="en-GB" sz="2000" dirty="0">
                <a:solidFill>
                  <a:srgbClr val="1F4E79"/>
                </a:solidFill>
                <a:latin typeface="Century Gothic" panose="020B0502020202020204" pitchFamily="34" charset="0"/>
              </a:rPr>
              <a:t> moment / </a:t>
            </a:r>
            <a:r>
              <a:rPr lang="en-GB" sz="2000" dirty="0" err="1">
                <a:solidFill>
                  <a:srgbClr val="1F4E79"/>
                </a:solidFill>
                <a:latin typeface="Century Gothic" panose="020B0502020202020204" pitchFamily="34" charset="0"/>
              </a:rPr>
              <a:t>hier</a:t>
            </a:r>
            <a:r>
              <a:rPr lang="en-GB" sz="2000" dirty="0">
                <a:solidFill>
                  <a:srgbClr val="1F4E79"/>
                </a:solidFill>
                <a:latin typeface="Century Gothic" panose="020B0502020202020204" pitchFamily="34" charset="0"/>
              </a:rPr>
              <a:t>. </a:t>
            </a:r>
            <a:r>
              <a:rPr lang="en-GB" sz="2000" b="1" dirty="0">
                <a:solidFill>
                  <a:srgbClr val="1F4E79"/>
                </a:solidFill>
                <a:latin typeface="Century Gothic" panose="020B0502020202020204" pitchFamily="34" charset="0"/>
              </a:rPr>
              <a:t> </a:t>
            </a:r>
            <a:endParaRPr lang="en-GB" sz="2000" dirty="0">
              <a:solidFill>
                <a:srgbClr val="1F4E79"/>
              </a:solidFill>
              <a:latin typeface="Century Gothic" panose="020B0502020202020204" pitchFamily="34" charset="0"/>
            </a:endParaRPr>
          </a:p>
        </p:txBody>
      </p:sp>
      <p:sp>
        <p:nvSpPr>
          <p:cNvPr id="71" name="TextBox 70">
            <a:extLst>
              <a:ext uri="{FF2B5EF4-FFF2-40B4-BE49-F238E27FC236}">
                <a16:creationId xmlns:a16="http://schemas.microsoft.com/office/drawing/2014/main" id="{9C9503F3-15DC-4F44-B41D-C60A2357F6B2}"/>
              </a:ext>
            </a:extLst>
          </p:cNvPr>
          <p:cNvSpPr txBox="1"/>
          <p:nvPr/>
        </p:nvSpPr>
        <p:spPr>
          <a:xfrm>
            <a:off x="180000" y="1296000"/>
            <a:ext cx="11198087" cy="400110"/>
          </a:xfrm>
          <a:prstGeom prst="rect">
            <a:avLst/>
          </a:prstGeom>
          <a:noFill/>
        </p:spPr>
        <p:txBody>
          <a:bodyPr wrap="square" rtlCol="0">
            <a:spAutoFit/>
          </a:bodyPr>
          <a:lstStyle/>
          <a:p>
            <a:r>
              <a:rPr lang="en-US" sz="2000" dirty="0" err="1">
                <a:solidFill>
                  <a:schemeClr val="accent5">
                    <a:lumMod val="50000"/>
                  </a:schemeClr>
                </a:solidFill>
              </a:rPr>
              <a:t>Léa</a:t>
            </a:r>
            <a:r>
              <a:rPr lang="en-US" sz="2000" dirty="0">
                <a:solidFill>
                  <a:schemeClr val="accent5">
                    <a:lumMod val="50000"/>
                  </a:schemeClr>
                </a:solidFill>
              </a:rPr>
              <a:t> </a:t>
            </a:r>
            <a:r>
              <a:rPr lang="en-US" sz="2000" dirty="0" err="1">
                <a:solidFill>
                  <a:schemeClr val="accent5">
                    <a:lumMod val="50000"/>
                  </a:schemeClr>
                </a:solidFill>
              </a:rPr>
              <a:t>écrit</a:t>
            </a:r>
            <a:r>
              <a:rPr lang="en-US" sz="2000" dirty="0">
                <a:solidFill>
                  <a:schemeClr val="accent5">
                    <a:lumMod val="50000"/>
                  </a:schemeClr>
                </a:solidFill>
              </a:rPr>
              <a:t> à Amir. </a:t>
            </a:r>
            <a:r>
              <a:rPr lang="en-US" sz="2000" dirty="0" err="1">
                <a:solidFill>
                  <a:schemeClr val="accent5">
                    <a:lumMod val="50000"/>
                  </a:schemeClr>
                </a:solidFill>
              </a:rPr>
              <a:t>C’est</a:t>
            </a:r>
            <a:r>
              <a:rPr lang="en-US" sz="2000" dirty="0">
                <a:solidFill>
                  <a:schemeClr val="accent5">
                    <a:lumMod val="50000"/>
                  </a:schemeClr>
                </a:solidFill>
              </a:rPr>
              <a:t> </a:t>
            </a:r>
            <a:r>
              <a:rPr lang="en-US" sz="2000" b="1" dirty="0" err="1">
                <a:solidFill>
                  <a:schemeClr val="accent5">
                    <a:lumMod val="50000"/>
                  </a:schemeClr>
                </a:solidFill>
              </a:rPr>
              <a:t>hier</a:t>
            </a:r>
            <a:r>
              <a:rPr lang="en-US" sz="2000" dirty="0">
                <a:solidFill>
                  <a:schemeClr val="accent5">
                    <a:lumMod val="50000"/>
                  </a:schemeClr>
                </a:solidFill>
              </a:rPr>
              <a:t> </a:t>
            </a:r>
            <a:r>
              <a:rPr lang="en-US" sz="2000" dirty="0" err="1">
                <a:solidFill>
                  <a:schemeClr val="accent5">
                    <a:lumMod val="50000"/>
                  </a:schemeClr>
                </a:solidFill>
              </a:rPr>
              <a:t>ou</a:t>
            </a:r>
            <a:r>
              <a:rPr lang="en-US" sz="2000" dirty="0">
                <a:solidFill>
                  <a:schemeClr val="accent5">
                    <a:lumMod val="50000"/>
                  </a:schemeClr>
                </a:solidFill>
              </a:rPr>
              <a:t> </a:t>
            </a:r>
            <a:r>
              <a:rPr lang="en-US" sz="2000" b="1" dirty="0" err="1">
                <a:solidFill>
                  <a:schemeClr val="accent5">
                    <a:lumMod val="50000"/>
                  </a:schemeClr>
                </a:solidFill>
              </a:rPr>
              <a:t>en</a:t>
            </a:r>
            <a:r>
              <a:rPr lang="en-US" sz="2000" b="1" dirty="0">
                <a:solidFill>
                  <a:schemeClr val="accent5">
                    <a:lumMod val="50000"/>
                  </a:schemeClr>
                </a:solidFill>
              </a:rPr>
              <a:t> </a:t>
            </a:r>
            <a:r>
              <a:rPr lang="en-US" sz="2000" b="1" dirty="0" err="1">
                <a:solidFill>
                  <a:schemeClr val="accent5">
                    <a:lumMod val="50000"/>
                  </a:schemeClr>
                </a:solidFill>
              </a:rPr>
              <a:t>ce</a:t>
            </a:r>
            <a:r>
              <a:rPr lang="en-US" sz="2000" b="1" dirty="0">
                <a:solidFill>
                  <a:schemeClr val="accent5">
                    <a:lumMod val="50000"/>
                  </a:schemeClr>
                </a:solidFill>
              </a:rPr>
              <a:t> moment </a:t>
            </a:r>
            <a:r>
              <a:rPr lang="en-US" sz="2000" dirty="0">
                <a:solidFill>
                  <a:schemeClr val="accent5">
                    <a:lumMod val="50000"/>
                  </a:schemeClr>
                </a:solidFill>
              </a:rPr>
              <a:t>?</a:t>
            </a:r>
          </a:p>
        </p:txBody>
      </p:sp>
      <p:sp>
        <p:nvSpPr>
          <p:cNvPr id="75" name="Speech Bubble: Rectangle with Corners Rounded 74">
            <a:extLst>
              <a:ext uri="{FF2B5EF4-FFF2-40B4-BE49-F238E27FC236}">
                <a16:creationId xmlns:a16="http://schemas.microsoft.com/office/drawing/2014/main" id="{9A246F22-801A-4C02-898E-FBEB14AE18E5}"/>
              </a:ext>
            </a:extLst>
          </p:cNvPr>
          <p:cNvSpPr/>
          <p:nvPr/>
        </p:nvSpPr>
        <p:spPr>
          <a:xfrm>
            <a:off x="1031257" y="3420697"/>
            <a:ext cx="2628372"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76" name="TextBox 54">
            <a:extLst>
              <a:ext uri="{FF2B5EF4-FFF2-40B4-BE49-F238E27FC236}">
                <a16:creationId xmlns:a16="http://schemas.microsoft.com/office/drawing/2014/main" id="{FFD3FCA4-E7D6-45E2-AC0F-8A8A31947AF4}"/>
              </a:ext>
            </a:extLst>
          </p:cNvPr>
          <p:cNvSpPr txBox="1"/>
          <p:nvPr/>
        </p:nvSpPr>
        <p:spPr>
          <a:xfrm>
            <a:off x="985995" y="3503613"/>
            <a:ext cx="2732861"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700" dirty="0">
                <a:solidFill>
                  <a:srgbClr val="1F4E79"/>
                </a:solidFill>
                <a:latin typeface="Century Gothic" panose="020B0502020202020204" pitchFamily="34" charset="0"/>
              </a:rPr>
              <a:t>2. </a:t>
            </a:r>
            <a:r>
              <a:rPr lang="en-GB" sz="1700" b="1">
                <a:solidFill>
                  <a:srgbClr val="1F4E79"/>
                </a:solidFill>
                <a:latin typeface="Century Gothic" panose="020B0502020202020204" pitchFamily="34" charset="0"/>
              </a:rPr>
              <a:t>Amir:</a:t>
            </a:r>
            <a:r>
              <a:rPr lang="en-GB" b="1">
                <a:solidFill>
                  <a:srgbClr val="1F4E79"/>
                </a:solidFill>
                <a:latin typeface="Century Gothic" panose="020B0502020202020204" pitchFamily="34" charset="0"/>
              </a:rPr>
              <a:t> </a:t>
            </a:r>
            <a:r>
              <a:rPr lang="en-GB" b="1">
                <a:solidFill>
                  <a:srgbClr val="EE6000"/>
                </a:solidFill>
                <a:latin typeface="Century Gothic" panose="020B0502020202020204" pitchFamily="34" charset="0"/>
              </a:rPr>
              <a:t>J’ai</a:t>
            </a:r>
            <a:r>
              <a:rPr lang="en-GB">
                <a:solidFill>
                  <a:srgbClr val="EE6000"/>
                </a:solidFill>
                <a:latin typeface="Century Gothic" panose="020B0502020202020204" pitchFamily="34" charset="0"/>
              </a:rPr>
              <a:t>  </a:t>
            </a:r>
            <a:r>
              <a:rPr lang="en-GB">
                <a:solidFill>
                  <a:schemeClr val="accent1">
                    <a:lumMod val="50000"/>
                  </a:schemeClr>
                </a:solidFill>
                <a:latin typeface="Century Gothic" panose="020B0502020202020204" pitchFamily="34" charset="0"/>
              </a:rPr>
              <a:t>fait</a:t>
            </a:r>
            <a:r>
              <a:rPr lang="en-GB" b="1">
                <a:solidFill>
                  <a:srgbClr val="EE6000"/>
                </a:solidFill>
                <a:latin typeface="Century Gothic" panose="020B0502020202020204" pitchFamily="34" charset="0"/>
              </a:rPr>
              <a:t> </a:t>
            </a:r>
            <a:r>
              <a:rPr lang="en-GB">
                <a:solidFill>
                  <a:srgbClr val="1F4E79"/>
                </a:solidFill>
                <a:latin typeface="Century Gothic" panose="020B0502020202020204" pitchFamily="34" charset="0"/>
              </a:rPr>
              <a:t>les courses en ce moment / hier. </a:t>
            </a:r>
            <a:r>
              <a:rPr lang="en-GB" sz="1700" b="1">
                <a:solidFill>
                  <a:srgbClr val="1F4E79"/>
                </a:solidFill>
                <a:latin typeface="Century Gothic" panose="020B0502020202020204" pitchFamily="34" charset="0"/>
              </a:rPr>
              <a:t> </a:t>
            </a:r>
            <a:endParaRPr lang="en-GB" sz="1700" dirty="0">
              <a:solidFill>
                <a:srgbClr val="1F4E79"/>
              </a:solidFill>
              <a:latin typeface="Century Gothic" panose="020B0502020202020204" pitchFamily="34" charset="0"/>
            </a:endParaRPr>
          </a:p>
        </p:txBody>
      </p:sp>
      <p:sp>
        <p:nvSpPr>
          <p:cNvPr id="77" name="Speech Bubble: Rectangle with Corners Rounded 76">
            <a:extLst>
              <a:ext uri="{FF2B5EF4-FFF2-40B4-BE49-F238E27FC236}">
                <a16:creationId xmlns:a16="http://schemas.microsoft.com/office/drawing/2014/main" id="{7605E0B3-0A6D-4832-8F5E-A7FA2E6AD866}"/>
              </a:ext>
            </a:extLst>
          </p:cNvPr>
          <p:cNvSpPr/>
          <p:nvPr/>
        </p:nvSpPr>
        <p:spPr>
          <a:xfrm>
            <a:off x="1008626" y="4663351"/>
            <a:ext cx="2628372"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78" name="TextBox 54">
            <a:extLst>
              <a:ext uri="{FF2B5EF4-FFF2-40B4-BE49-F238E27FC236}">
                <a16:creationId xmlns:a16="http://schemas.microsoft.com/office/drawing/2014/main" id="{AF63D295-B3EF-4C00-9049-366D2E1F0CFE}"/>
              </a:ext>
            </a:extLst>
          </p:cNvPr>
          <p:cNvSpPr txBox="1"/>
          <p:nvPr/>
        </p:nvSpPr>
        <p:spPr>
          <a:xfrm>
            <a:off x="985995" y="4746284"/>
            <a:ext cx="2732861"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700" dirty="0">
                <a:solidFill>
                  <a:srgbClr val="1F4E79"/>
                </a:solidFill>
                <a:latin typeface="Century Gothic" panose="020B0502020202020204" pitchFamily="34" charset="0"/>
              </a:rPr>
              <a:t>3. </a:t>
            </a:r>
            <a:r>
              <a:rPr lang="en-GB" sz="1700" b="1" err="1">
                <a:solidFill>
                  <a:srgbClr val="1F4E79"/>
                </a:solidFill>
                <a:latin typeface="Century Gothic" panose="020B0502020202020204" pitchFamily="34" charset="0"/>
              </a:rPr>
              <a:t>Léa</a:t>
            </a:r>
            <a:r>
              <a:rPr lang="en-GB" sz="1700" b="1">
                <a:solidFill>
                  <a:srgbClr val="1F4E79"/>
                </a:solidFill>
                <a:latin typeface="Century Gothic" panose="020B0502020202020204" pitchFamily="34" charset="0"/>
              </a:rPr>
              <a:t>: </a:t>
            </a:r>
            <a:r>
              <a:rPr lang="en-GB" b="1">
                <a:solidFill>
                  <a:srgbClr val="1F4E79"/>
                </a:solidFill>
                <a:latin typeface="Century Gothic" panose="020B0502020202020204" pitchFamily="34" charset="0"/>
              </a:rPr>
              <a:t> </a:t>
            </a:r>
            <a:r>
              <a:rPr lang="en-GB" b="1">
                <a:solidFill>
                  <a:srgbClr val="EE6000"/>
                </a:solidFill>
                <a:latin typeface="Century Gothic" panose="020B0502020202020204" pitchFamily="34" charset="0"/>
              </a:rPr>
              <a:t>Je</a:t>
            </a:r>
            <a:r>
              <a:rPr lang="en-GB">
                <a:solidFill>
                  <a:srgbClr val="EE6000"/>
                </a:solidFill>
                <a:latin typeface="Century Gothic" panose="020B0502020202020204" pitchFamily="34" charset="0"/>
              </a:rPr>
              <a:t>  </a:t>
            </a:r>
            <a:r>
              <a:rPr lang="en-GB">
                <a:solidFill>
                  <a:schemeClr val="accent1">
                    <a:lumMod val="50000"/>
                  </a:schemeClr>
                </a:solidFill>
                <a:latin typeface="Century Gothic" panose="020B0502020202020204" pitchFamily="34" charset="0"/>
              </a:rPr>
              <a:t>dis</a:t>
            </a:r>
            <a:r>
              <a:rPr lang="en-GB" b="1">
                <a:solidFill>
                  <a:srgbClr val="EE6000"/>
                </a:solidFill>
                <a:latin typeface="Century Gothic" panose="020B0502020202020204" pitchFamily="34" charset="0"/>
              </a:rPr>
              <a:t> </a:t>
            </a:r>
            <a:r>
              <a:rPr lang="en-GB">
                <a:solidFill>
                  <a:srgbClr val="1F4E79"/>
                </a:solidFill>
                <a:latin typeface="Century Gothic" panose="020B0502020202020204" pitchFamily="34" charset="0"/>
              </a:rPr>
              <a:t>bonjour à Antoine en ce moment / hier. </a:t>
            </a:r>
            <a:r>
              <a:rPr lang="en-GB" sz="1700" b="1">
                <a:solidFill>
                  <a:srgbClr val="1F4E79"/>
                </a:solidFill>
                <a:latin typeface="Century Gothic" panose="020B0502020202020204" pitchFamily="34" charset="0"/>
              </a:rPr>
              <a:t> </a:t>
            </a:r>
            <a:endParaRPr lang="en-GB" sz="1700" dirty="0">
              <a:solidFill>
                <a:srgbClr val="1F4E79"/>
              </a:solidFill>
              <a:latin typeface="Century Gothic" panose="020B0502020202020204" pitchFamily="34" charset="0"/>
            </a:endParaRPr>
          </a:p>
        </p:txBody>
      </p:sp>
      <p:grpSp>
        <p:nvGrpSpPr>
          <p:cNvPr id="84" name="Group 83">
            <a:extLst>
              <a:ext uri="{FF2B5EF4-FFF2-40B4-BE49-F238E27FC236}">
                <a16:creationId xmlns:a16="http://schemas.microsoft.com/office/drawing/2014/main" id="{791A1C0B-5343-42E0-9C8E-46A7AABC46A1}"/>
              </a:ext>
            </a:extLst>
          </p:cNvPr>
          <p:cNvGrpSpPr/>
          <p:nvPr/>
        </p:nvGrpSpPr>
        <p:grpSpPr>
          <a:xfrm>
            <a:off x="4519961" y="1810522"/>
            <a:ext cx="3152078" cy="4386210"/>
            <a:chOff x="-30479" y="22860"/>
            <a:chExt cx="3394710" cy="6004560"/>
          </a:xfrm>
        </p:grpSpPr>
        <p:grpSp>
          <p:nvGrpSpPr>
            <p:cNvPr id="85" name="Group 84">
              <a:extLst>
                <a:ext uri="{FF2B5EF4-FFF2-40B4-BE49-F238E27FC236}">
                  <a16:creationId xmlns:a16="http://schemas.microsoft.com/office/drawing/2014/main" id="{83C1F068-BE01-4C56-9A64-6C1ECD345B13}"/>
                </a:ext>
              </a:extLst>
            </p:cNvPr>
            <p:cNvGrpSpPr/>
            <p:nvPr/>
          </p:nvGrpSpPr>
          <p:grpSpPr>
            <a:xfrm>
              <a:off x="-30479" y="22860"/>
              <a:ext cx="3394710" cy="6004560"/>
              <a:chOff x="-30479" y="22860"/>
              <a:chExt cx="3394710" cy="6004560"/>
            </a:xfrm>
          </p:grpSpPr>
          <p:sp>
            <p:nvSpPr>
              <p:cNvPr id="87" name="Rectangle: Rounded Corners 86">
                <a:extLst>
                  <a:ext uri="{FF2B5EF4-FFF2-40B4-BE49-F238E27FC236}">
                    <a16:creationId xmlns:a16="http://schemas.microsoft.com/office/drawing/2014/main" id="{C0098DCE-05F8-41E6-8EFF-3CD04E93B5DD}"/>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dirty="0"/>
              </a:p>
            </p:txBody>
          </p:sp>
          <p:sp>
            <p:nvSpPr>
              <p:cNvPr id="88" name="Rectangle 87">
                <a:extLst>
                  <a:ext uri="{FF2B5EF4-FFF2-40B4-BE49-F238E27FC236}">
                    <a16:creationId xmlns:a16="http://schemas.microsoft.com/office/drawing/2014/main" id="{2CF12580-C129-417E-91F9-FB6DC9857D86}"/>
                  </a:ext>
                </a:extLst>
              </p:cNvPr>
              <p:cNvSpPr/>
              <p:nvPr/>
            </p:nvSpPr>
            <p:spPr>
              <a:xfrm>
                <a:off x="152400" y="396241"/>
                <a:ext cx="3032760" cy="5196837"/>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dirty="0"/>
              </a:p>
            </p:txBody>
          </p:sp>
        </p:grpSp>
        <p:sp>
          <p:nvSpPr>
            <p:cNvPr id="86" name="Oval 85">
              <a:extLst>
                <a:ext uri="{FF2B5EF4-FFF2-40B4-BE49-F238E27FC236}">
                  <a16:creationId xmlns:a16="http://schemas.microsoft.com/office/drawing/2014/main" id="{8D342D8E-AE2C-4C09-ADDC-21735D37C5DB}"/>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grpSp>
      <p:sp>
        <p:nvSpPr>
          <p:cNvPr id="89" name="Speech Bubble: Rectangle with Corners Rounded 88">
            <a:extLst>
              <a:ext uri="{FF2B5EF4-FFF2-40B4-BE49-F238E27FC236}">
                <a16:creationId xmlns:a16="http://schemas.microsoft.com/office/drawing/2014/main" id="{FDA56EBB-E1BD-4EF2-8FB2-E285A818E990}"/>
              </a:ext>
            </a:extLst>
          </p:cNvPr>
          <p:cNvSpPr/>
          <p:nvPr/>
        </p:nvSpPr>
        <p:spPr>
          <a:xfrm>
            <a:off x="4795537" y="2178043"/>
            <a:ext cx="2628372"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90" name="TextBox 54">
            <a:extLst>
              <a:ext uri="{FF2B5EF4-FFF2-40B4-BE49-F238E27FC236}">
                <a16:creationId xmlns:a16="http://schemas.microsoft.com/office/drawing/2014/main" id="{72137025-6E93-4B7A-95A4-D28C3F937B5F}"/>
              </a:ext>
            </a:extLst>
          </p:cNvPr>
          <p:cNvSpPr txBox="1"/>
          <p:nvPr/>
        </p:nvSpPr>
        <p:spPr>
          <a:xfrm>
            <a:off x="4772906" y="2245614"/>
            <a:ext cx="2732861"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700" dirty="0">
                <a:solidFill>
                  <a:srgbClr val="1F4E79"/>
                </a:solidFill>
                <a:latin typeface="Century Gothic" panose="020B0502020202020204" pitchFamily="34" charset="0"/>
              </a:rPr>
              <a:t>4. </a:t>
            </a:r>
            <a:r>
              <a:rPr lang="en-GB" sz="1700" b="1" dirty="0" err="1">
                <a:solidFill>
                  <a:srgbClr val="1F4E79"/>
                </a:solidFill>
                <a:latin typeface="Century Gothic" panose="020B0502020202020204" pitchFamily="34" charset="0"/>
              </a:rPr>
              <a:t>Léa</a:t>
            </a:r>
            <a:r>
              <a:rPr lang="en-GB" sz="1700" b="1" dirty="0">
                <a:solidFill>
                  <a:srgbClr val="1F4E79"/>
                </a:solidFill>
                <a:latin typeface="Century Gothic" panose="020B0502020202020204" pitchFamily="34" charset="0"/>
              </a:rPr>
              <a:t>: </a:t>
            </a:r>
            <a:r>
              <a:rPr lang="en-GB" b="1" dirty="0">
                <a:solidFill>
                  <a:srgbClr val="1F4E79"/>
                </a:solidFill>
                <a:latin typeface="Century Gothic" panose="020B0502020202020204" pitchFamily="34" charset="0"/>
              </a:rPr>
              <a:t> </a:t>
            </a:r>
            <a:r>
              <a:rPr lang="en-GB" b="1" dirty="0" err="1">
                <a:solidFill>
                  <a:srgbClr val="EE6000"/>
                </a:solidFill>
                <a:latin typeface="Century Gothic" panose="020B0502020202020204" pitchFamily="34" charset="0"/>
              </a:rPr>
              <a:t>J’ai</a:t>
            </a:r>
            <a:r>
              <a:rPr lang="en-GB" dirty="0">
                <a:solidFill>
                  <a:srgbClr val="EE6000"/>
                </a:solidFill>
                <a:latin typeface="Century Gothic" panose="020B0502020202020204" pitchFamily="34" charset="0"/>
              </a:rPr>
              <a:t>  </a:t>
            </a:r>
            <a:r>
              <a:rPr lang="en-GB" dirty="0">
                <a:solidFill>
                  <a:schemeClr val="accent1">
                    <a:lumMod val="50000"/>
                  </a:schemeClr>
                </a:solidFill>
                <a:latin typeface="Century Gothic" panose="020B0502020202020204" pitchFamily="34" charset="0"/>
              </a:rPr>
              <a:t>fait</a:t>
            </a:r>
            <a:r>
              <a:rPr lang="en-GB" b="1" dirty="0">
                <a:solidFill>
                  <a:srgbClr val="EE6000"/>
                </a:solidFill>
                <a:latin typeface="Century Gothic" panose="020B0502020202020204" pitchFamily="34" charset="0"/>
              </a:rPr>
              <a:t> </a:t>
            </a:r>
            <a:r>
              <a:rPr lang="en-GB" dirty="0">
                <a:solidFill>
                  <a:srgbClr val="1F4E79"/>
                </a:solidFill>
                <a:latin typeface="Century Gothic" panose="020B0502020202020204" pitchFamily="34" charset="0"/>
              </a:rPr>
              <a:t>un café </a:t>
            </a:r>
            <a:r>
              <a:rPr lang="en-GB" dirty="0" err="1">
                <a:solidFill>
                  <a:srgbClr val="1F4E79"/>
                </a:solidFill>
                <a:latin typeface="Century Gothic" panose="020B0502020202020204" pitchFamily="34" charset="0"/>
              </a:rPr>
              <a:t>en</a:t>
            </a:r>
            <a:r>
              <a:rPr lang="en-GB" dirty="0">
                <a:solidFill>
                  <a:srgbClr val="1F4E79"/>
                </a:solidFill>
                <a:latin typeface="Century Gothic" panose="020B0502020202020204" pitchFamily="34" charset="0"/>
              </a:rPr>
              <a:t> </a:t>
            </a:r>
            <a:r>
              <a:rPr lang="en-GB" dirty="0" err="1">
                <a:solidFill>
                  <a:srgbClr val="1F4E79"/>
                </a:solidFill>
                <a:latin typeface="Century Gothic" panose="020B0502020202020204" pitchFamily="34" charset="0"/>
              </a:rPr>
              <a:t>ce</a:t>
            </a:r>
            <a:r>
              <a:rPr lang="en-GB" dirty="0">
                <a:solidFill>
                  <a:srgbClr val="1F4E79"/>
                </a:solidFill>
                <a:latin typeface="Century Gothic" panose="020B0502020202020204" pitchFamily="34" charset="0"/>
              </a:rPr>
              <a:t> moment / </a:t>
            </a:r>
            <a:r>
              <a:rPr lang="en-GB" dirty="0" err="1">
                <a:solidFill>
                  <a:srgbClr val="1F4E79"/>
                </a:solidFill>
                <a:latin typeface="Century Gothic" panose="020B0502020202020204" pitchFamily="34" charset="0"/>
              </a:rPr>
              <a:t>hier</a:t>
            </a:r>
            <a:r>
              <a:rPr lang="en-GB" dirty="0">
                <a:solidFill>
                  <a:srgbClr val="1F4E79"/>
                </a:solidFill>
                <a:latin typeface="Century Gothic" panose="020B0502020202020204" pitchFamily="34" charset="0"/>
              </a:rPr>
              <a:t>. </a:t>
            </a:r>
            <a:r>
              <a:rPr lang="en-GB" sz="1700" b="1" dirty="0">
                <a:solidFill>
                  <a:srgbClr val="1F4E79"/>
                </a:solidFill>
                <a:latin typeface="Century Gothic" panose="020B0502020202020204" pitchFamily="34" charset="0"/>
              </a:rPr>
              <a:t> </a:t>
            </a:r>
            <a:endParaRPr lang="en-GB" sz="1700" dirty="0">
              <a:solidFill>
                <a:srgbClr val="1F4E79"/>
              </a:solidFill>
              <a:latin typeface="Century Gothic" panose="020B0502020202020204" pitchFamily="34" charset="0"/>
            </a:endParaRPr>
          </a:p>
        </p:txBody>
      </p:sp>
      <p:sp>
        <p:nvSpPr>
          <p:cNvPr id="91" name="Speech Bubble: Rectangle with Corners Rounded 90">
            <a:extLst>
              <a:ext uri="{FF2B5EF4-FFF2-40B4-BE49-F238E27FC236}">
                <a16:creationId xmlns:a16="http://schemas.microsoft.com/office/drawing/2014/main" id="{595138ED-BE4B-4634-9749-650782CA1EB0}"/>
              </a:ext>
            </a:extLst>
          </p:cNvPr>
          <p:cNvSpPr/>
          <p:nvPr/>
        </p:nvSpPr>
        <p:spPr>
          <a:xfrm>
            <a:off x="4795537" y="3420697"/>
            <a:ext cx="2628372"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92" name="TextBox 54">
            <a:extLst>
              <a:ext uri="{FF2B5EF4-FFF2-40B4-BE49-F238E27FC236}">
                <a16:creationId xmlns:a16="http://schemas.microsoft.com/office/drawing/2014/main" id="{65E42A43-7D42-4164-8C9E-A1A1FC2137B6}"/>
              </a:ext>
            </a:extLst>
          </p:cNvPr>
          <p:cNvSpPr txBox="1"/>
          <p:nvPr/>
        </p:nvSpPr>
        <p:spPr>
          <a:xfrm>
            <a:off x="4750275" y="3503613"/>
            <a:ext cx="2732861"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700" dirty="0">
                <a:solidFill>
                  <a:srgbClr val="1F4E79"/>
                </a:solidFill>
                <a:latin typeface="Century Gothic" panose="020B0502020202020204" pitchFamily="34" charset="0"/>
              </a:rPr>
              <a:t>5. </a:t>
            </a:r>
            <a:r>
              <a:rPr lang="en-GB" sz="1700" b="1" dirty="0">
                <a:solidFill>
                  <a:srgbClr val="1F4E79"/>
                </a:solidFill>
                <a:latin typeface="Century Gothic" panose="020B0502020202020204" pitchFamily="34" charset="0"/>
              </a:rPr>
              <a:t>Amir: </a:t>
            </a:r>
            <a:r>
              <a:rPr lang="en-GB" b="1" dirty="0">
                <a:solidFill>
                  <a:srgbClr val="1F4E79"/>
                </a:solidFill>
                <a:latin typeface="Century Gothic" panose="020B0502020202020204" pitchFamily="34" charset="0"/>
              </a:rPr>
              <a:t> </a:t>
            </a:r>
            <a:r>
              <a:rPr lang="en-GB" b="1" dirty="0">
                <a:solidFill>
                  <a:srgbClr val="EE6000"/>
                </a:solidFill>
                <a:latin typeface="Century Gothic" panose="020B0502020202020204" pitchFamily="34" charset="0"/>
              </a:rPr>
              <a:t>Je</a:t>
            </a:r>
            <a:r>
              <a:rPr lang="en-GB" dirty="0">
                <a:solidFill>
                  <a:srgbClr val="EE6000"/>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fais</a:t>
            </a:r>
            <a:r>
              <a:rPr lang="en-GB" b="1" dirty="0">
                <a:solidFill>
                  <a:srgbClr val="EE6000"/>
                </a:solidFill>
                <a:latin typeface="Century Gothic" panose="020B0502020202020204" pitchFamily="34" charset="0"/>
              </a:rPr>
              <a:t> </a:t>
            </a:r>
            <a:r>
              <a:rPr lang="en-GB" dirty="0" err="1">
                <a:solidFill>
                  <a:srgbClr val="1F4E79"/>
                </a:solidFill>
                <a:latin typeface="Century Gothic" panose="020B0502020202020204" pitchFamily="34" charset="0"/>
              </a:rPr>
              <a:t>une</a:t>
            </a:r>
            <a:r>
              <a:rPr lang="en-GB" dirty="0">
                <a:solidFill>
                  <a:srgbClr val="1F4E79"/>
                </a:solidFill>
                <a:latin typeface="Century Gothic" panose="020B0502020202020204" pitchFamily="34" charset="0"/>
              </a:rPr>
              <a:t> pizza </a:t>
            </a:r>
            <a:r>
              <a:rPr lang="en-GB" dirty="0" err="1">
                <a:solidFill>
                  <a:srgbClr val="1F4E79"/>
                </a:solidFill>
                <a:latin typeface="Century Gothic" panose="020B0502020202020204" pitchFamily="34" charset="0"/>
              </a:rPr>
              <a:t>en</a:t>
            </a:r>
            <a:r>
              <a:rPr lang="en-GB" dirty="0">
                <a:solidFill>
                  <a:srgbClr val="1F4E79"/>
                </a:solidFill>
                <a:latin typeface="Century Gothic" panose="020B0502020202020204" pitchFamily="34" charset="0"/>
              </a:rPr>
              <a:t> </a:t>
            </a:r>
            <a:r>
              <a:rPr lang="en-GB" dirty="0" err="1">
                <a:solidFill>
                  <a:srgbClr val="1F4E79"/>
                </a:solidFill>
                <a:latin typeface="Century Gothic" panose="020B0502020202020204" pitchFamily="34" charset="0"/>
              </a:rPr>
              <a:t>ce</a:t>
            </a:r>
            <a:r>
              <a:rPr lang="en-GB" dirty="0">
                <a:solidFill>
                  <a:srgbClr val="1F4E79"/>
                </a:solidFill>
                <a:latin typeface="Century Gothic" panose="020B0502020202020204" pitchFamily="34" charset="0"/>
              </a:rPr>
              <a:t> moment / </a:t>
            </a:r>
            <a:r>
              <a:rPr lang="en-GB" dirty="0" err="1">
                <a:solidFill>
                  <a:srgbClr val="1F4E79"/>
                </a:solidFill>
                <a:latin typeface="Century Gothic" panose="020B0502020202020204" pitchFamily="34" charset="0"/>
              </a:rPr>
              <a:t>hier</a:t>
            </a:r>
            <a:r>
              <a:rPr lang="en-GB" dirty="0">
                <a:solidFill>
                  <a:srgbClr val="1F4E79"/>
                </a:solidFill>
                <a:latin typeface="Century Gothic" panose="020B0502020202020204" pitchFamily="34" charset="0"/>
              </a:rPr>
              <a:t>. </a:t>
            </a:r>
            <a:r>
              <a:rPr lang="en-GB" sz="1700" b="1" dirty="0">
                <a:solidFill>
                  <a:srgbClr val="1F4E79"/>
                </a:solidFill>
                <a:latin typeface="Century Gothic" panose="020B0502020202020204" pitchFamily="34" charset="0"/>
              </a:rPr>
              <a:t> </a:t>
            </a:r>
            <a:endParaRPr lang="en-GB" sz="1700" dirty="0">
              <a:solidFill>
                <a:srgbClr val="1F4E79"/>
              </a:solidFill>
              <a:latin typeface="Century Gothic" panose="020B0502020202020204" pitchFamily="34" charset="0"/>
            </a:endParaRPr>
          </a:p>
        </p:txBody>
      </p:sp>
      <p:sp>
        <p:nvSpPr>
          <p:cNvPr id="93" name="Speech Bubble: Rectangle with Corners Rounded 92">
            <a:extLst>
              <a:ext uri="{FF2B5EF4-FFF2-40B4-BE49-F238E27FC236}">
                <a16:creationId xmlns:a16="http://schemas.microsoft.com/office/drawing/2014/main" id="{7A2E3398-9D7D-41AA-8D2D-CADA259BDB54}"/>
              </a:ext>
            </a:extLst>
          </p:cNvPr>
          <p:cNvSpPr/>
          <p:nvPr/>
        </p:nvSpPr>
        <p:spPr>
          <a:xfrm>
            <a:off x="4772906" y="4663351"/>
            <a:ext cx="2628372"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94" name="TextBox 54">
            <a:extLst>
              <a:ext uri="{FF2B5EF4-FFF2-40B4-BE49-F238E27FC236}">
                <a16:creationId xmlns:a16="http://schemas.microsoft.com/office/drawing/2014/main" id="{63131262-C777-49BC-B473-B3D35198363D}"/>
              </a:ext>
            </a:extLst>
          </p:cNvPr>
          <p:cNvSpPr txBox="1"/>
          <p:nvPr/>
        </p:nvSpPr>
        <p:spPr>
          <a:xfrm>
            <a:off x="4750275" y="4746284"/>
            <a:ext cx="273286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700" dirty="0">
                <a:solidFill>
                  <a:srgbClr val="1F4E79"/>
                </a:solidFill>
                <a:latin typeface="Century Gothic" panose="020B0502020202020204" pitchFamily="34" charset="0"/>
              </a:rPr>
              <a:t>6. </a:t>
            </a:r>
            <a:r>
              <a:rPr lang="en-GB" sz="1700" b="1" dirty="0" err="1">
                <a:solidFill>
                  <a:srgbClr val="1F4E79"/>
                </a:solidFill>
                <a:latin typeface="Century Gothic" panose="020B0502020202020204" pitchFamily="34" charset="0"/>
              </a:rPr>
              <a:t>Léa</a:t>
            </a:r>
            <a:r>
              <a:rPr lang="en-GB" sz="1700" b="1" dirty="0">
                <a:solidFill>
                  <a:srgbClr val="1F4E79"/>
                </a:solidFill>
                <a:latin typeface="Century Gothic" panose="020B0502020202020204" pitchFamily="34" charset="0"/>
              </a:rPr>
              <a:t>: </a:t>
            </a:r>
            <a:r>
              <a:rPr lang="en-GB" b="1" dirty="0">
                <a:solidFill>
                  <a:srgbClr val="1F4E79"/>
                </a:solidFill>
                <a:latin typeface="Century Gothic" panose="020B0502020202020204" pitchFamily="34" charset="0"/>
              </a:rPr>
              <a:t> </a:t>
            </a:r>
            <a:r>
              <a:rPr lang="en-GB" b="1" dirty="0" err="1">
                <a:solidFill>
                  <a:srgbClr val="EE6000"/>
                </a:solidFill>
                <a:latin typeface="Century Gothic" panose="020B0502020202020204" pitchFamily="34" charset="0"/>
              </a:rPr>
              <a:t>J’ai</a:t>
            </a:r>
            <a:r>
              <a:rPr lang="en-GB" dirty="0">
                <a:solidFill>
                  <a:srgbClr val="EE6000"/>
                </a:solidFill>
                <a:latin typeface="Century Gothic" panose="020B0502020202020204" pitchFamily="34" charset="0"/>
              </a:rPr>
              <a:t>  </a:t>
            </a:r>
            <a:r>
              <a:rPr lang="en-GB" dirty="0">
                <a:solidFill>
                  <a:schemeClr val="accent1">
                    <a:lumMod val="50000"/>
                  </a:schemeClr>
                </a:solidFill>
                <a:latin typeface="Century Gothic" panose="020B0502020202020204" pitchFamily="34" charset="0"/>
              </a:rPr>
              <a:t>fait</a:t>
            </a:r>
            <a:r>
              <a:rPr lang="en-GB" b="1" dirty="0">
                <a:solidFill>
                  <a:srgbClr val="EE6000"/>
                </a:solidFill>
                <a:latin typeface="Century Gothic" panose="020B0502020202020204" pitchFamily="34" charset="0"/>
              </a:rPr>
              <a:t> </a:t>
            </a:r>
            <a:r>
              <a:rPr lang="en-GB" dirty="0">
                <a:solidFill>
                  <a:srgbClr val="1F4E79"/>
                </a:solidFill>
                <a:latin typeface="Century Gothic" panose="020B0502020202020204" pitchFamily="34" charset="0"/>
              </a:rPr>
              <a:t>mon lit </a:t>
            </a:r>
            <a:r>
              <a:rPr lang="en-GB" dirty="0" err="1">
                <a:solidFill>
                  <a:srgbClr val="1F4E79"/>
                </a:solidFill>
                <a:latin typeface="Century Gothic" panose="020B0502020202020204" pitchFamily="34" charset="0"/>
              </a:rPr>
              <a:t>en</a:t>
            </a:r>
            <a:r>
              <a:rPr lang="en-GB" dirty="0">
                <a:solidFill>
                  <a:srgbClr val="1F4E79"/>
                </a:solidFill>
                <a:latin typeface="Century Gothic" panose="020B0502020202020204" pitchFamily="34" charset="0"/>
              </a:rPr>
              <a:t> </a:t>
            </a:r>
            <a:r>
              <a:rPr lang="en-GB" dirty="0" err="1">
                <a:solidFill>
                  <a:srgbClr val="1F4E79"/>
                </a:solidFill>
                <a:latin typeface="Century Gothic" panose="020B0502020202020204" pitchFamily="34" charset="0"/>
              </a:rPr>
              <a:t>ce</a:t>
            </a:r>
            <a:r>
              <a:rPr lang="en-GB" dirty="0">
                <a:solidFill>
                  <a:srgbClr val="1F4E79"/>
                </a:solidFill>
                <a:latin typeface="Century Gothic" panose="020B0502020202020204" pitchFamily="34" charset="0"/>
              </a:rPr>
              <a:t> moment / </a:t>
            </a:r>
            <a:r>
              <a:rPr lang="en-GB" dirty="0" err="1">
                <a:solidFill>
                  <a:srgbClr val="1F4E79"/>
                </a:solidFill>
                <a:latin typeface="Century Gothic" panose="020B0502020202020204" pitchFamily="34" charset="0"/>
              </a:rPr>
              <a:t>hier</a:t>
            </a:r>
            <a:r>
              <a:rPr lang="en-GB" dirty="0">
                <a:solidFill>
                  <a:srgbClr val="1F4E79"/>
                </a:solidFill>
                <a:latin typeface="Century Gothic" panose="020B0502020202020204" pitchFamily="34" charset="0"/>
              </a:rPr>
              <a:t>. </a:t>
            </a:r>
            <a:r>
              <a:rPr lang="en-GB" sz="1700" b="1" dirty="0">
                <a:solidFill>
                  <a:srgbClr val="1F4E79"/>
                </a:solidFill>
                <a:latin typeface="Century Gothic" panose="020B0502020202020204" pitchFamily="34" charset="0"/>
              </a:rPr>
              <a:t> </a:t>
            </a:r>
            <a:endParaRPr lang="en-GB" sz="1700" dirty="0">
              <a:solidFill>
                <a:srgbClr val="1F4E79"/>
              </a:solidFill>
              <a:latin typeface="Century Gothic" panose="020B0502020202020204" pitchFamily="34" charset="0"/>
            </a:endParaRPr>
          </a:p>
        </p:txBody>
      </p:sp>
      <p:grpSp>
        <p:nvGrpSpPr>
          <p:cNvPr id="95" name="Group 94">
            <a:extLst>
              <a:ext uri="{FF2B5EF4-FFF2-40B4-BE49-F238E27FC236}">
                <a16:creationId xmlns:a16="http://schemas.microsoft.com/office/drawing/2014/main" id="{25AFD51A-C257-4C05-9CCC-677A987937A7}"/>
              </a:ext>
            </a:extLst>
          </p:cNvPr>
          <p:cNvGrpSpPr/>
          <p:nvPr/>
        </p:nvGrpSpPr>
        <p:grpSpPr>
          <a:xfrm>
            <a:off x="8278912" y="1810522"/>
            <a:ext cx="3152078" cy="4386210"/>
            <a:chOff x="-30479" y="22860"/>
            <a:chExt cx="3394710" cy="6004560"/>
          </a:xfrm>
        </p:grpSpPr>
        <p:grpSp>
          <p:nvGrpSpPr>
            <p:cNvPr id="96" name="Group 95">
              <a:extLst>
                <a:ext uri="{FF2B5EF4-FFF2-40B4-BE49-F238E27FC236}">
                  <a16:creationId xmlns:a16="http://schemas.microsoft.com/office/drawing/2014/main" id="{9D3C8FBB-3B34-40D9-A486-3F9872104C0D}"/>
                </a:ext>
              </a:extLst>
            </p:cNvPr>
            <p:cNvGrpSpPr/>
            <p:nvPr/>
          </p:nvGrpSpPr>
          <p:grpSpPr>
            <a:xfrm>
              <a:off x="-30479" y="22860"/>
              <a:ext cx="3394710" cy="6004560"/>
              <a:chOff x="-30479" y="22860"/>
              <a:chExt cx="3394710" cy="6004560"/>
            </a:xfrm>
          </p:grpSpPr>
          <p:sp>
            <p:nvSpPr>
              <p:cNvPr id="98" name="Rectangle: Rounded Corners 97">
                <a:extLst>
                  <a:ext uri="{FF2B5EF4-FFF2-40B4-BE49-F238E27FC236}">
                    <a16:creationId xmlns:a16="http://schemas.microsoft.com/office/drawing/2014/main" id="{4CD2BB44-2C03-4DC0-82C0-619373C74440}"/>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dirty="0"/>
              </a:p>
            </p:txBody>
          </p:sp>
          <p:sp>
            <p:nvSpPr>
              <p:cNvPr id="99" name="Rectangle 98">
                <a:extLst>
                  <a:ext uri="{FF2B5EF4-FFF2-40B4-BE49-F238E27FC236}">
                    <a16:creationId xmlns:a16="http://schemas.microsoft.com/office/drawing/2014/main" id="{531CEC96-16FD-4E2E-9295-62492D010784}"/>
                  </a:ext>
                </a:extLst>
              </p:cNvPr>
              <p:cNvSpPr/>
              <p:nvPr/>
            </p:nvSpPr>
            <p:spPr>
              <a:xfrm>
                <a:off x="152400" y="396241"/>
                <a:ext cx="3032760" cy="5196837"/>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dirty="0"/>
              </a:p>
            </p:txBody>
          </p:sp>
        </p:grpSp>
        <p:sp>
          <p:nvSpPr>
            <p:cNvPr id="97" name="Oval 96">
              <a:extLst>
                <a:ext uri="{FF2B5EF4-FFF2-40B4-BE49-F238E27FC236}">
                  <a16:creationId xmlns:a16="http://schemas.microsoft.com/office/drawing/2014/main" id="{66EA4A1A-460F-4AF6-99DA-E4FD71DDF146}"/>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grpSp>
      <p:sp>
        <p:nvSpPr>
          <p:cNvPr id="100" name="Speech Bubble: Rectangle with Corners Rounded 99">
            <a:extLst>
              <a:ext uri="{FF2B5EF4-FFF2-40B4-BE49-F238E27FC236}">
                <a16:creationId xmlns:a16="http://schemas.microsoft.com/office/drawing/2014/main" id="{2174548C-F491-48FE-8AB6-5365024B328E}"/>
              </a:ext>
            </a:extLst>
          </p:cNvPr>
          <p:cNvSpPr/>
          <p:nvPr/>
        </p:nvSpPr>
        <p:spPr>
          <a:xfrm>
            <a:off x="8554488" y="2178043"/>
            <a:ext cx="2628372"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01" name="TextBox 54">
            <a:extLst>
              <a:ext uri="{FF2B5EF4-FFF2-40B4-BE49-F238E27FC236}">
                <a16:creationId xmlns:a16="http://schemas.microsoft.com/office/drawing/2014/main" id="{BA860052-1A5C-47B7-8A0B-B99616BA3FB3}"/>
              </a:ext>
            </a:extLst>
          </p:cNvPr>
          <p:cNvSpPr txBox="1"/>
          <p:nvPr/>
        </p:nvSpPr>
        <p:spPr>
          <a:xfrm>
            <a:off x="8531857" y="2245614"/>
            <a:ext cx="2732861"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700" dirty="0">
                <a:solidFill>
                  <a:srgbClr val="1F4E79"/>
                </a:solidFill>
                <a:latin typeface="Century Gothic" panose="020B0502020202020204" pitchFamily="34" charset="0"/>
              </a:rPr>
              <a:t>7. </a:t>
            </a:r>
            <a:r>
              <a:rPr lang="en-GB" sz="1700" b="1" dirty="0" err="1">
                <a:solidFill>
                  <a:srgbClr val="1F4E79"/>
                </a:solidFill>
                <a:latin typeface="Century Gothic" panose="020B0502020202020204" pitchFamily="34" charset="0"/>
              </a:rPr>
              <a:t>Léa</a:t>
            </a:r>
            <a:r>
              <a:rPr lang="en-GB" sz="1700" b="1" dirty="0">
                <a:solidFill>
                  <a:srgbClr val="1F4E79"/>
                </a:solidFill>
                <a:latin typeface="Century Gothic" panose="020B0502020202020204" pitchFamily="34" charset="0"/>
              </a:rPr>
              <a:t>: </a:t>
            </a:r>
            <a:r>
              <a:rPr lang="en-GB" b="1" dirty="0">
                <a:solidFill>
                  <a:srgbClr val="1F4E79"/>
                </a:solidFill>
                <a:latin typeface="Century Gothic" panose="020B0502020202020204" pitchFamily="34" charset="0"/>
              </a:rPr>
              <a:t> </a:t>
            </a:r>
            <a:r>
              <a:rPr lang="en-GB" b="1" dirty="0">
                <a:solidFill>
                  <a:srgbClr val="EE6000"/>
                </a:solidFill>
                <a:latin typeface="Century Gothic" panose="020B0502020202020204" pitchFamily="34" charset="0"/>
              </a:rPr>
              <a:t>Je</a:t>
            </a:r>
            <a:r>
              <a:rPr lang="en-GB" dirty="0">
                <a:solidFill>
                  <a:srgbClr val="EE6000"/>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fais</a:t>
            </a:r>
            <a:r>
              <a:rPr lang="en-GB" b="1" dirty="0">
                <a:solidFill>
                  <a:srgbClr val="EE6000"/>
                </a:solidFill>
                <a:latin typeface="Century Gothic" panose="020B0502020202020204" pitchFamily="34" charset="0"/>
              </a:rPr>
              <a:t> </a:t>
            </a:r>
            <a:r>
              <a:rPr lang="en-GB" dirty="0">
                <a:solidFill>
                  <a:srgbClr val="1F4E79"/>
                </a:solidFill>
                <a:latin typeface="Century Gothic" panose="020B0502020202020204" pitchFamily="34" charset="0"/>
              </a:rPr>
              <a:t>le ménage </a:t>
            </a:r>
            <a:r>
              <a:rPr lang="en-GB" dirty="0" err="1">
                <a:solidFill>
                  <a:srgbClr val="1F4E79"/>
                </a:solidFill>
                <a:latin typeface="Century Gothic" panose="020B0502020202020204" pitchFamily="34" charset="0"/>
              </a:rPr>
              <a:t>en</a:t>
            </a:r>
            <a:r>
              <a:rPr lang="en-GB" dirty="0">
                <a:solidFill>
                  <a:srgbClr val="1F4E79"/>
                </a:solidFill>
                <a:latin typeface="Century Gothic" panose="020B0502020202020204" pitchFamily="34" charset="0"/>
              </a:rPr>
              <a:t> </a:t>
            </a:r>
            <a:r>
              <a:rPr lang="en-GB" dirty="0" err="1">
                <a:solidFill>
                  <a:srgbClr val="1F4E79"/>
                </a:solidFill>
                <a:latin typeface="Century Gothic" panose="020B0502020202020204" pitchFamily="34" charset="0"/>
              </a:rPr>
              <a:t>ce</a:t>
            </a:r>
            <a:r>
              <a:rPr lang="en-GB" dirty="0">
                <a:solidFill>
                  <a:srgbClr val="1F4E79"/>
                </a:solidFill>
                <a:latin typeface="Century Gothic" panose="020B0502020202020204" pitchFamily="34" charset="0"/>
              </a:rPr>
              <a:t> moment / </a:t>
            </a:r>
            <a:r>
              <a:rPr lang="en-GB" dirty="0" err="1">
                <a:solidFill>
                  <a:srgbClr val="1F4E79"/>
                </a:solidFill>
                <a:latin typeface="Century Gothic" panose="020B0502020202020204" pitchFamily="34" charset="0"/>
              </a:rPr>
              <a:t>hier</a:t>
            </a:r>
            <a:r>
              <a:rPr lang="en-GB" dirty="0">
                <a:solidFill>
                  <a:srgbClr val="1F4E79"/>
                </a:solidFill>
                <a:latin typeface="Century Gothic" panose="020B0502020202020204" pitchFamily="34" charset="0"/>
              </a:rPr>
              <a:t>. </a:t>
            </a:r>
            <a:r>
              <a:rPr lang="en-GB" sz="1700" b="1" dirty="0">
                <a:solidFill>
                  <a:srgbClr val="1F4E79"/>
                </a:solidFill>
                <a:latin typeface="Century Gothic" panose="020B0502020202020204" pitchFamily="34" charset="0"/>
              </a:rPr>
              <a:t> </a:t>
            </a:r>
            <a:endParaRPr lang="en-GB" sz="1700" dirty="0">
              <a:solidFill>
                <a:srgbClr val="1F4E79"/>
              </a:solidFill>
              <a:latin typeface="Century Gothic" panose="020B0502020202020204" pitchFamily="34" charset="0"/>
            </a:endParaRPr>
          </a:p>
        </p:txBody>
      </p:sp>
      <p:sp>
        <p:nvSpPr>
          <p:cNvPr id="102" name="Speech Bubble: Rectangle with Corners Rounded 101">
            <a:extLst>
              <a:ext uri="{FF2B5EF4-FFF2-40B4-BE49-F238E27FC236}">
                <a16:creationId xmlns:a16="http://schemas.microsoft.com/office/drawing/2014/main" id="{DE98A846-A043-414C-B212-1ABCE28EDF7B}"/>
              </a:ext>
            </a:extLst>
          </p:cNvPr>
          <p:cNvSpPr/>
          <p:nvPr/>
        </p:nvSpPr>
        <p:spPr>
          <a:xfrm>
            <a:off x="8554488" y="3420697"/>
            <a:ext cx="2628372"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03" name="TextBox 54">
            <a:extLst>
              <a:ext uri="{FF2B5EF4-FFF2-40B4-BE49-F238E27FC236}">
                <a16:creationId xmlns:a16="http://schemas.microsoft.com/office/drawing/2014/main" id="{8E3C60A6-12A6-403F-9F1C-5F40EE84F65B}"/>
              </a:ext>
            </a:extLst>
          </p:cNvPr>
          <p:cNvSpPr txBox="1"/>
          <p:nvPr/>
        </p:nvSpPr>
        <p:spPr>
          <a:xfrm>
            <a:off x="8509226" y="3503613"/>
            <a:ext cx="2732861"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700" dirty="0">
                <a:solidFill>
                  <a:srgbClr val="1F4E79"/>
                </a:solidFill>
                <a:latin typeface="Century Gothic" panose="020B0502020202020204" pitchFamily="34" charset="0"/>
              </a:rPr>
              <a:t>8. </a:t>
            </a:r>
            <a:r>
              <a:rPr lang="en-GB" sz="1700" b="1" dirty="0">
                <a:solidFill>
                  <a:srgbClr val="1F4E79"/>
                </a:solidFill>
                <a:latin typeface="Century Gothic" panose="020B0502020202020204" pitchFamily="34" charset="0"/>
              </a:rPr>
              <a:t>Amir: </a:t>
            </a:r>
            <a:r>
              <a:rPr lang="en-GB" b="1" dirty="0">
                <a:solidFill>
                  <a:srgbClr val="1F4E79"/>
                </a:solidFill>
                <a:latin typeface="Century Gothic" panose="020B0502020202020204" pitchFamily="34" charset="0"/>
              </a:rPr>
              <a:t> </a:t>
            </a:r>
            <a:r>
              <a:rPr lang="en-GB" b="1" dirty="0" err="1">
                <a:solidFill>
                  <a:srgbClr val="EE6000"/>
                </a:solidFill>
                <a:latin typeface="Century Gothic" panose="020B0502020202020204" pitchFamily="34" charset="0"/>
              </a:rPr>
              <a:t>J’ai</a:t>
            </a:r>
            <a:r>
              <a:rPr lang="en-GB" dirty="0">
                <a:solidFill>
                  <a:srgbClr val="EE6000"/>
                </a:solidFill>
                <a:latin typeface="Century Gothic" panose="020B0502020202020204" pitchFamily="34" charset="0"/>
              </a:rPr>
              <a:t>  </a:t>
            </a:r>
            <a:r>
              <a:rPr lang="en-GB" dirty="0">
                <a:solidFill>
                  <a:schemeClr val="accent1">
                    <a:lumMod val="50000"/>
                  </a:schemeClr>
                </a:solidFill>
                <a:latin typeface="Century Gothic" panose="020B0502020202020204" pitchFamily="34" charset="0"/>
              </a:rPr>
              <a:t>fait</a:t>
            </a:r>
            <a:r>
              <a:rPr lang="en-GB" b="1" dirty="0">
                <a:solidFill>
                  <a:srgbClr val="EE6000"/>
                </a:solidFill>
                <a:latin typeface="Century Gothic" panose="020B0502020202020204" pitchFamily="34" charset="0"/>
              </a:rPr>
              <a:t> </a:t>
            </a:r>
            <a:r>
              <a:rPr lang="en-GB" dirty="0" err="1">
                <a:solidFill>
                  <a:srgbClr val="1F4E79"/>
                </a:solidFill>
                <a:latin typeface="Century Gothic" panose="020B0502020202020204" pitchFamily="34" charset="0"/>
              </a:rPr>
              <a:t>une</a:t>
            </a:r>
            <a:r>
              <a:rPr lang="en-GB" dirty="0">
                <a:solidFill>
                  <a:srgbClr val="1F4E79"/>
                </a:solidFill>
                <a:latin typeface="Century Gothic" panose="020B0502020202020204" pitchFamily="34" charset="0"/>
              </a:rPr>
              <a:t> </a:t>
            </a:r>
            <a:r>
              <a:rPr lang="en-GB" dirty="0" err="1">
                <a:solidFill>
                  <a:srgbClr val="1F4E79"/>
                </a:solidFill>
                <a:latin typeface="Century Gothic" panose="020B0502020202020204" pitchFamily="34" charset="0"/>
              </a:rPr>
              <a:t>activité</a:t>
            </a:r>
            <a:r>
              <a:rPr lang="en-GB" dirty="0">
                <a:solidFill>
                  <a:srgbClr val="1F4E79"/>
                </a:solidFill>
                <a:latin typeface="Century Gothic" panose="020B0502020202020204" pitchFamily="34" charset="0"/>
              </a:rPr>
              <a:t> </a:t>
            </a:r>
            <a:r>
              <a:rPr lang="en-GB" dirty="0" err="1">
                <a:solidFill>
                  <a:srgbClr val="1F4E79"/>
                </a:solidFill>
                <a:latin typeface="Century Gothic" panose="020B0502020202020204" pitchFamily="34" charset="0"/>
              </a:rPr>
              <a:t>en</a:t>
            </a:r>
            <a:r>
              <a:rPr lang="en-GB" dirty="0">
                <a:solidFill>
                  <a:srgbClr val="1F4E79"/>
                </a:solidFill>
                <a:latin typeface="Century Gothic" panose="020B0502020202020204" pitchFamily="34" charset="0"/>
              </a:rPr>
              <a:t> </a:t>
            </a:r>
            <a:r>
              <a:rPr lang="en-GB" dirty="0" err="1">
                <a:solidFill>
                  <a:srgbClr val="1F4E79"/>
                </a:solidFill>
                <a:latin typeface="Century Gothic" panose="020B0502020202020204" pitchFamily="34" charset="0"/>
              </a:rPr>
              <a:t>ce</a:t>
            </a:r>
            <a:r>
              <a:rPr lang="en-GB" dirty="0">
                <a:solidFill>
                  <a:srgbClr val="1F4E79"/>
                </a:solidFill>
                <a:latin typeface="Century Gothic" panose="020B0502020202020204" pitchFamily="34" charset="0"/>
              </a:rPr>
              <a:t> moment   </a:t>
            </a:r>
            <a:br>
              <a:rPr lang="en-GB" dirty="0">
                <a:solidFill>
                  <a:srgbClr val="1F4E79"/>
                </a:solidFill>
                <a:latin typeface="Century Gothic" panose="020B0502020202020204" pitchFamily="34" charset="0"/>
              </a:rPr>
            </a:br>
            <a:r>
              <a:rPr lang="en-GB" dirty="0">
                <a:solidFill>
                  <a:srgbClr val="1F4E79"/>
                </a:solidFill>
                <a:latin typeface="Century Gothic" panose="020B0502020202020204" pitchFamily="34" charset="0"/>
              </a:rPr>
              <a:t> / </a:t>
            </a:r>
            <a:r>
              <a:rPr lang="en-GB" dirty="0" err="1">
                <a:solidFill>
                  <a:srgbClr val="1F4E79"/>
                </a:solidFill>
                <a:latin typeface="Century Gothic" panose="020B0502020202020204" pitchFamily="34" charset="0"/>
              </a:rPr>
              <a:t>hier</a:t>
            </a:r>
            <a:r>
              <a:rPr lang="en-GB" dirty="0">
                <a:solidFill>
                  <a:srgbClr val="1F4E79"/>
                </a:solidFill>
                <a:latin typeface="Century Gothic" panose="020B0502020202020204" pitchFamily="34" charset="0"/>
              </a:rPr>
              <a:t>. </a:t>
            </a:r>
            <a:r>
              <a:rPr lang="en-GB" sz="1700" b="1" dirty="0">
                <a:solidFill>
                  <a:srgbClr val="1F4E79"/>
                </a:solidFill>
                <a:latin typeface="Century Gothic" panose="020B0502020202020204" pitchFamily="34" charset="0"/>
              </a:rPr>
              <a:t> </a:t>
            </a:r>
            <a:endParaRPr lang="en-GB" sz="1700" dirty="0">
              <a:solidFill>
                <a:srgbClr val="1F4E79"/>
              </a:solidFill>
              <a:latin typeface="Century Gothic" panose="020B0502020202020204" pitchFamily="34" charset="0"/>
            </a:endParaRPr>
          </a:p>
        </p:txBody>
      </p:sp>
      <p:sp>
        <p:nvSpPr>
          <p:cNvPr id="104" name="Speech Bubble: Rectangle with Corners Rounded 103">
            <a:extLst>
              <a:ext uri="{FF2B5EF4-FFF2-40B4-BE49-F238E27FC236}">
                <a16:creationId xmlns:a16="http://schemas.microsoft.com/office/drawing/2014/main" id="{9AB928EB-5BD1-48A1-BAC1-F1C1C37B8A3A}"/>
              </a:ext>
            </a:extLst>
          </p:cNvPr>
          <p:cNvSpPr/>
          <p:nvPr/>
        </p:nvSpPr>
        <p:spPr>
          <a:xfrm>
            <a:off x="8531857" y="4663351"/>
            <a:ext cx="2628372" cy="96992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05" name="TextBox 54">
            <a:extLst>
              <a:ext uri="{FF2B5EF4-FFF2-40B4-BE49-F238E27FC236}">
                <a16:creationId xmlns:a16="http://schemas.microsoft.com/office/drawing/2014/main" id="{E2B39974-EA01-4A46-830D-43987D1AA194}"/>
              </a:ext>
            </a:extLst>
          </p:cNvPr>
          <p:cNvSpPr txBox="1"/>
          <p:nvPr/>
        </p:nvSpPr>
        <p:spPr>
          <a:xfrm>
            <a:off x="8509226" y="4746284"/>
            <a:ext cx="2732861"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700" dirty="0">
                <a:solidFill>
                  <a:srgbClr val="1F4E79"/>
                </a:solidFill>
                <a:latin typeface="Century Gothic" panose="020B0502020202020204" pitchFamily="34" charset="0"/>
              </a:rPr>
              <a:t>9. </a:t>
            </a:r>
            <a:r>
              <a:rPr lang="en-GB" sz="1700" b="1" dirty="0" err="1">
                <a:solidFill>
                  <a:srgbClr val="1F4E79"/>
                </a:solidFill>
                <a:latin typeface="Century Gothic" panose="020B0502020202020204" pitchFamily="34" charset="0"/>
              </a:rPr>
              <a:t>Léa</a:t>
            </a:r>
            <a:r>
              <a:rPr lang="en-GB" sz="1700" b="1" dirty="0">
                <a:solidFill>
                  <a:srgbClr val="1F4E79"/>
                </a:solidFill>
                <a:latin typeface="Century Gothic" panose="020B0502020202020204" pitchFamily="34" charset="0"/>
              </a:rPr>
              <a:t>: </a:t>
            </a:r>
            <a:r>
              <a:rPr lang="en-GB" b="1" dirty="0">
                <a:solidFill>
                  <a:srgbClr val="1F4E79"/>
                </a:solidFill>
                <a:latin typeface="Century Gothic" panose="020B0502020202020204" pitchFamily="34" charset="0"/>
              </a:rPr>
              <a:t> </a:t>
            </a:r>
            <a:r>
              <a:rPr lang="en-GB" b="1" dirty="0" err="1">
                <a:solidFill>
                  <a:srgbClr val="EE6000"/>
                </a:solidFill>
                <a:latin typeface="Century Gothic" panose="020B0502020202020204" pitchFamily="34" charset="0"/>
              </a:rPr>
              <a:t>J’ai</a:t>
            </a:r>
            <a:r>
              <a:rPr lang="en-GB" dirty="0">
                <a:solidFill>
                  <a:srgbClr val="EE6000"/>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dit</a:t>
            </a:r>
            <a:r>
              <a:rPr lang="en-GB" b="1" dirty="0">
                <a:solidFill>
                  <a:srgbClr val="EE6000"/>
                </a:solidFill>
                <a:latin typeface="Century Gothic" panose="020B0502020202020204" pitchFamily="34" charset="0"/>
              </a:rPr>
              <a:t> </a:t>
            </a:r>
            <a:r>
              <a:rPr lang="en-GB" dirty="0">
                <a:solidFill>
                  <a:srgbClr val="1F4E79"/>
                </a:solidFill>
                <a:latin typeface="Century Gothic" panose="020B0502020202020204" pitchFamily="34" charset="0"/>
              </a:rPr>
              <a:t>bonjour à </a:t>
            </a:r>
            <a:r>
              <a:rPr lang="en-GB" dirty="0" err="1">
                <a:solidFill>
                  <a:srgbClr val="1F4E79"/>
                </a:solidFill>
                <a:latin typeface="Century Gothic" panose="020B0502020202020204" pitchFamily="34" charset="0"/>
              </a:rPr>
              <a:t>Élodie</a:t>
            </a:r>
            <a:r>
              <a:rPr lang="en-GB" dirty="0">
                <a:solidFill>
                  <a:srgbClr val="1F4E79"/>
                </a:solidFill>
                <a:latin typeface="Century Gothic" panose="020B0502020202020204" pitchFamily="34" charset="0"/>
              </a:rPr>
              <a:t> </a:t>
            </a:r>
            <a:r>
              <a:rPr lang="en-GB" dirty="0" err="1">
                <a:solidFill>
                  <a:srgbClr val="1F4E79"/>
                </a:solidFill>
                <a:latin typeface="Century Gothic" panose="020B0502020202020204" pitchFamily="34" charset="0"/>
              </a:rPr>
              <a:t>en</a:t>
            </a:r>
            <a:r>
              <a:rPr lang="en-GB" dirty="0">
                <a:solidFill>
                  <a:srgbClr val="1F4E79"/>
                </a:solidFill>
                <a:latin typeface="Century Gothic" panose="020B0502020202020204" pitchFamily="34" charset="0"/>
              </a:rPr>
              <a:t> </a:t>
            </a:r>
            <a:r>
              <a:rPr lang="en-GB" dirty="0" err="1">
                <a:solidFill>
                  <a:srgbClr val="1F4E79"/>
                </a:solidFill>
                <a:latin typeface="Century Gothic" panose="020B0502020202020204" pitchFamily="34" charset="0"/>
              </a:rPr>
              <a:t>ce</a:t>
            </a:r>
            <a:r>
              <a:rPr lang="en-GB" dirty="0">
                <a:solidFill>
                  <a:srgbClr val="1F4E79"/>
                </a:solidFill>
                <a:latin typeface="Century Gothic" panose="020B0502020202020204" pitchFamily="34" charset="0"/>
              </a:rPr>
              <a:t> moment / </a:t>
            </a:r>
            <a:r>
              <a:rPr lang="en-GB" dirty="0" err="1">
                <a:solidFill>
                  <a:srgbClr val="1F4E79"/>
                </a:solidFill>
                <a:latin typeface="Century Gothic" panose="020B0502020202020204" pitchFamily="34" charset="0"/>
              </a:rPr>
              <a:t>hier</a:t>
            </a:r>
            <a:r>
              <a:rPr lang="en-GB" dirty="0">
                <a:solidFill>
                  <a:srgbClr val="1F4E79"/>
                </a:solidFill>
                <a:latin typeface="Century Gothic" panose="020B0502020202020204" pitchFamily="34" charset="0"/>
              </a:rPr>
              <a:t>. </a:t>
            </a:r>
            <a:r>
              <a:rPr lang="en-GB" sz="1700" b="1" dirty="0">
                <a:solidFill>
                  <a:srgbClr val="1F4E79"/>
                </a:solidFill>
                <a:latin typeface="Century Gothic" panose="020B0502020202020204" pitchFamily="34" charset="0"/>
              </a:rPr>
              <a:t> </a:t>
            </a:r>
            <a:endParaRPr lang="en-GB" sz="1700" dirty="0">
              <a:solidFill>
                <a:srgbClr val="1F4E79"/>
              </a:solidFill>
              <a:latin typeface="Century Gothic" panose="020B0502020202020204" pitchFamily="34" charset="0"/>
            </a:endParaRPr>
          </a:p>
        </p:txBody>
      </p:sp>
      <p:sp>
        <p:nvSpPr>
          <p:cNvPr id="2" name="Explosion: 8 Points 1">
            <a:extLst>
              <a:ext uri="{FF2B5EF4-FFF2-40B4-BE49-F238E27FC236}">
                <a16:creationId xmlns:a16="http://schemas.microsoft.com/office/drawing/2014/main" id="{391DFBA8-9EE5-4839-B5F7-238869149510}"/>
              </a:ext>
            </a:extLst>
          </p:cNvPr>
          <p:cNvSpPr/>
          <p:nvPr/>
        </p:nvSpPr>
        <p:spPr>
          <a:xfrm rot="17025202">
            <a:off x="1961835" y="2053189"/>
            <a:ext cx="443607" cy="6304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71E5A2FD-8BE8-4BC8-A431-9E8A2E9BB5EC}"/>
              </a:ext>
            </a:extLst>
          </p:cNvPr>
          <p:cNvCxnSpPr>
            <a:cxnSpLocks/>
          </p:cNvCxnSpPr>
          <p:nvPr/>
        </p:nvCxnSpPr>
        <p:spPr>
          <a:xfrm>
            <a:off x="2411295" y="2986407"/>
            <a:ext cx="438783" cy="8473"/>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1" name="Explosion: 8 Points 1">
            <a:extLst>
              <a:ext uri="{FF2B5EF4-FFF2-40B4-BE49-F238E27FC236}">
                <a16:creationId xmlns:a16="http://schemas.microsoft.com/office/drawing/2014/main" id="{391DFBA8-9EE5-4839-B5F7-238869149510}"/>
              </a:ext>
            </a:extLst>
          </p:cNvPr>
          <p:cNvSpPr/>
          <p:nvPr/>
        </p:nvSpPr>
        <p:spPr>
          <a:xfrm rot="17025202">
            <a:off x="1922520" y="3350738"/>
            <a:ext cx="443607" cy="6304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xplosion: 8 Points 1">
            <a:extLst>
              <a:ext uri="{FF2B5EF4-FFF2-40B4-BE49-F238E27FC236}">
                <a16:creationId xmlns:a16="http://schemas.microsoft.com/office/drawing/2014/main" id="{391DFBA8-9EE5-4839-B5F7-238869149510}"/>
              </a:ext>
            </a:extLst>
          </p:cNvPr>
          <p:cNvSpPr/>
          <p:nvPr/>
        </p:nvSpPr>
        <p:spPr>
          <a:xfrm rot="17025202">
            <a:off x="1764736" y="4638524"/>
            <a:ext cx="443607" cy="6304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Explosion: 8 Points 1">
            <a:extLst>
              <a:ext uri="{FF2B5EF4-FFF2-40B4-BE49-F238E27FC236}">
                <a16:creationId xmlns:a16="http://schemas.microsoft.com/office/drawing/2014/main" id="{391DFBA8-9EE5-4839-B5F7-238869149510}"/>
              </a:ext>
            </a:extLst>
          </p:cNvPr>
          <p:cNvSpPr/>
          <p:nvPr/>
        </p:nvSpPr>
        <p:spPr>
          <a:xfrm rot="17924582">
            <a:off x="5618672" y="2094941"/>
            <a:ext cx="509750" cy="68921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xplosion: 8 Points 1">
            <a:extLst>
              <a:ext uri="{FF2B5EF4-FFF2-40B4-BE49-F238E27FC236}">
                <a16:creationId xmlns:a16="http://schemas.microsoft.com/office/drawing/2014/main" id="{391DFBA8-9EE5-4839-B5F7-238869149510}"/>
              </a:ext>
            </a:extLst>
          </p:cNvPr>
          <p:cNvSpPr/>
          <p:nvPr/>
        </p:nvSpPr>
        <p:spPr>
          <a:xfrm rot="17025202">
            <a:off x="5623816" y="3359688"/>
            <a:ext cx="443607" cy="6304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1">
            <a:extLst>
              <a:ext uri="{FF2B5EF4-FFF2-40B4-BE49-F238E27FC236}">
                <a16:creationId xmlns:a16="http://schemas.microsoft.com/office/drawing/2014/main" id="{391DFBA8-9EE5-4839-B5F7-238869149510}"/>
              </a:ext>
            </a:extLst>
          </p:cNvPr>
          <p:cNvSpPr/>
          <p:nvPr/>
        </p:nvSpPr>
        <p:spPr>
          <a:xfrm rot="17025202">
            <a:off x="5623445" y="4620608"/>
            <a:ext cx="443607" cy="6304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1">
            <a:extLst>
              <a:ext uri="{FF2B5EF4-FFF2-40B4-BE49-F238E27FC236}">
                <a16:creationId xmlns:a16="http://schemas.microsoft.com/office/drawing/2014/main" id="{391DFBA8-9EE5-4839-B5F7-238869149510}"/>
              </a:ext>
            </a:extLst>
          </p:cNvPr>
          <p:cNvSpPr/>
          <p:nvPr/>
        </p:nvSpPr>
        <p:spPr>
          <a:xfrm rot="17025202">
            <a:off x="9317580" y="2101689"/>
            <a:ext cx="443607" cy="6304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xplosion: 8 Points 1">
            <a:extLst>
              <a:ext uri="{FF2B5EF4-FFF2-40B4-BE49-F238E27FC236}">
                <a16:creationId xmlns:a16="http://schemas.microsoft.com/office/drawing/2014/main" id="{391DFBA8-9EE5-4839-B5F7-238869149510}"/>
              </a:ext>
            </a:extLst>
          </p:cNvPr>
          <p:cNvSpPr/>
          <p:nvPr/>
        </p:nvSpPr>
        <p:spPr>
          <a:xfrm rot="16200000">
            <a:off x="9514897" y="3399310"/>
            <a:ext cx="443607" cy="6304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xplosion: 8 Points 1">
            <a:extLst>
              <a:ext uri="{FF2B5EF4-FFF2-40B4-BE49-F238E27FC236}">
                <a16:creationId xmlns:a16="http://schemas.microsoft.com/office/drawing/2014/main" id="{391DFBA8-9EE5-4839-B5F7-238869149510}"/>
              </a:ext>
            </a:extLst>
          </p:cNvPr>
          <p:cNvSpPr/>
          <p:nvPr/>
        </p:nvSpPr>
        <p:spPr>
          <a:xfrm rot="17025202">
            <a:off x="9382397" y="4620608"/>
            <a:ext cx="443607" cy="6304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a:extLst>
              <a:ext uri="{FF2B5EF4-FFF2-40B4-BE49-F238E27FC236}">
                <a16:creationId xmlns:a16="http://schemas.microsoft.com/office/drawing/2014/main" id="{71E5A2FD-8BE8-4BC8-A431-9E8A2E9BB5EC}"/>
              </a:ext>
            </a:extLst>
          </p:cNvPr>
          <p:cNvCxnSpPr>
            <a:cxnSpLocks/>
          </p:cNvCxnSpPr>
          <p:nvPr/>
        </p:nvCxnSpPr>
        <p:spPr>
          <a:xfrm flipV="1">
            <a:off x="1079279" y="4247166"/>
            <a:ext cx="907260" cy="7921"/>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1E5A2FD-8BE8-4BC8-A431-9E8A2E9BB5EC}"/>
              </a:ext>
            </a:extLst>
          </p:cNvPr>
          <p:cNvCxnSpPr>
            <a:cxnSpLocks/>
          </p:cNvCxnSpPr>
          <p:nvPr/>
        </p:nvCxnSpPr>
        <p:spPr>
          <a:xfrm flipV="1">
            <a:off x="1956074" y="3977499"/>
            <a:ext cx="676618" cy="1435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1E5A2FD-8BE8-4BC8-A431-9E8A2E9BB5EC}"/>
              </a:ext>
            </a:extLst>
          </p:cNvPr>
          <p:cNvCxnSpPr>
            <a:cxnSpLocks/>
          </p:cNvCxnSpPr>
          <p:nvPr/>
        </p:nvCxnSpPr>
        <p:spPr>
          <a:xfrm>
            <a:off x="2220177" y="5498035"/>
            <a:ext cx="442795"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1E5A2FD-8BE8-4BC8-A431-9E8A2E9BB5EC}"/>
              </a:ext>
            </a:extLst>
          </p:cNvPr>
          <p:cNvCxnSpPr>
            <a:cxnSpLocks/>
          </p:cNvCxnSpPr>
          <p:nvPr/>
        </p:nvCxnSpPr>
        <p:spPr>
          <a:xfrm>
            <a:off x="5467211" y="2717235"/>
            <a:ext cx="1615078" cy="6211"/>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1E5A2FD-8BE8-4BC8-A431-9E8A2E9BB5EC}"/>
              </a:ext>
            </a:extLst>
          </p:cNvPr>
          <p:cNvCxnSpPr>
            <a:cxnSpLocks/>
          </p:cNvCxnSpPr>
          <p:nvPr/>
        </p:nvCxnSpPr>
        <p:spPr>
          <a:xfrm>
            <a:off x="4821739" y="4247166"/>
            <a:ext cx="443645" cy="7921"/>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1E5A2FD-8BE8-4BC8-A431-9E8A2E9BB5EC}"/>
              </a:ext>
            </a:extLst>
          </p:cNvPr>
          <p:cNvCxnSpPr>
            <a:cxnSpLocks/>
          </p:cNvCxnSpPr>
          <p:nvPr/>
        </p:nvCxnSpPr>
        <p:spPr>
          <a:xfrm flipV="1">
            <a:off x="4869489" y="5226199"/>
            <a:ext cx="1587756" cy="4641"/>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1E5A2FD-8BE8-4BC8-A431-9E8A2E9BB5EC}"/>
              </a:ext>
            </a:extLst>
          </p:cNvPr>
          <p:cNvCxnSpPr>
            <a:cxnSpLocks/>
          </p:cNvCxnSpPr>
          <p:nvPr/>
        </p:nvCxnSpPr>
        <p:spPr>
          <a:xfrm>
            <a:off x="9760134" y="3003352"/>
            <a:ext cx="479605" cy="2144"/>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1E5A2FD-8BE8-4BC8-A431-9E8A2E9BB5EC}"/>
              </a:ext>
            </a:extLst>
          </p:cNvPr>
          <p:cNvCxnSpPr>
            <a:cxnSpLocks/>
          </p:cNvCxnSpPr>
          <p:nvPr/>
        </p:nvCxnSpPr>
        <p:spPr>
          <a:xfrm flipV="1">
            <a:off x="9473147" y="3965278"/>
            <a:ext cx="1697690" cy="14697"/>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E5A2FD-8BE8-4BC8-A431-9E8A2E9BB5EC}"/>
              </a:ext>
            </a:extLst>
          </p:cNvPr>
          <p:cNvCxnSpPr>
            <a:cxnSpLocks/>
          </p:cNvCxnSpPr>
          <p:nvPr/>
        </p:nvCxnSpPr>
        <p:spPr>
          <a:xfrm flipV="1">
            <a:off x="9579523" y="5207949"/>
            <a:ext cx="636466" cy="7352"/>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1E5A2FD-8BE8-4BC8-A431-9E8A2E9BB5EC}"/>
              </a:ext>
            </a:extLst>
          </p:cNvPr>
          <p:cNvCxnSpPr>
            <a:cxnSpLocks/>
          </p:cNvCxnSpPr>
          <p:nvPr/>
        </p:nvCxnSpPr>
        <p:spPr>
          <a:xfrm flipV="1">
            <a:off x="8578238" y="5498035"/>
            <a:ext cx="984895" cy="911"/>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oll, shirt&#10;&#10;Description automatically generated">
            <a:extLst>
              <a:ext uri="{FF2B5EF4-FFF2-40B4-BE49-F238E27FC236}">
                <a16:creationId xmlns:a16="http://schemas.microsoft.com/office/drawing/2014/main" id="{98639F02-925D-4489-A0B3-7D7DD0CDD4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5207" y="-226081"/>
            <a:ext cx="1385708" cy="1385708"/>
          </a:xfrm>
          <a:prstGeom prst="rect">
            <a:avLst/>
          </a:prstGeom>
        </p:spPr>
      </p:pic>
      <p:pic>
        <p:nvPicPr>
          <p:cNvPr id="9" name="Picture 8">
            <a:extLst>
              <a:ext uri="{FF2B5EF4-FFF2-40B4-BE49-F238E27FC236}">
                <a16:creationId xmlns:a16="http://schemas.microsoft.com/office/drawing/2014/main" id="{E31941EB-A22A-45BB-9136-729942804D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5989" y="-33313"/>
            <a:ext cx="1209470" cy="1209470"/>
          </a:xfrm>
          <a:prstGeom prst="rect">
            <a:avLst/>
          </a:prstGeom>
        </p:spPr>
      </p:pic>
    </p:spTree>
    <p:extLst>
      <p:ext uri="{BB962C8B-B14F-4D97-AF65-F5344CB8AC3E}">
        <p14:creationId xmlns:p14="http://schemas.microsoft.com/office/powerpoint/2010/main" val="316363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52760" y="249870"/>
            <a:ext cx="12571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background rectangle">
            <a:extLst>
              <a:ext uri="{FF2B5EF4-FFF2-40B4-BE49-F238E27FC236}">
                <a16:creationId xmlns:a16="http://schemas.microsoft.com/office/drawing/2014/main" id="{AEC34D85-D39F-428D-A8BF-CA8A6B1544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A5E977A1-16C2-4B68-AFBB-E3F920EC2CD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Hier</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maintenant</a:t>
            </a:r>
            <a:r>
              <a:rPr lang="en-GB" sz="3600" b="1" dirty="0">
                <a:solidFill>
                  <a:schemeClr val="bg1"/>
                </a:solidFill>
              </a:rPr>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6909" y="2371928"/>
            <a:ext cx="453584" cy="155887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9756" y="1773408"/>
            <a:ext cx="958296" cy="91038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737" y="1773408"/>
            <a:ext cx="1382843" cy="68681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4272" y="4074286"/>
            <a:ext cx="1339286" cy="96875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824" y="4874563"/>
            <a:ext cx="798671" cy="891400"/>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2071" y="5046176"/>
            <a:ext cx="1401687" cy="686827"/>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4598" y="1969989"/>
            <a:ext cx="1174945" cy="676484"/>
          </a:xfrm>
          <a:prstGeom prst="rect">
            <a:avLst/>
          </a:prstGeom>
        </p:spPr>
      </p:pic>
      <p:sp>
        <p:nvSpPr>
          <p:cNvPr id="19" name="TextBox 18"/>
          <p:cNvSpPr txBox="1"/>
          <p:nvPr/>
        </p:nvSpPr>
        <p:spPr>
          <a:xfrm>
            <a:off x="4380955" y="5774855"/>
            <a:ext cx="2554708" cy="400110"/>
          </a:xfrm>
          <a:prstGeom prst="rect">
            <a:avLst/>
          </a:prstGeom>
          <a:noFill/>
        </p:spPr>
        <p:txBody>
          <a:bodyPr wrap="square" rtlCol="0">
            <a:spAutoFit/>
          </a:bodyPr>
          <a:lstStyle/>
          <a:p>
            <a:pPr algn="l"/>
            <a:r>
              <a:rPr lang="en-GB" sz="2000">
                <a:solidFill>
                  <a:schemeClr val="accent5">
                    <a:lumMod val="50000"/>
                  </a:schemeClr>
                </a:solidFill>
              </a:rPr>
              <a:t>faire une pizza</a:t>
            </a:r>
            <a:endParaRPr lang="en-GB" sz="2000" dirty="0">
              <a:solidFill>
                <a:schemeClr val="accent5">
                  <a:lumMod val="50000"/>
                </a:schemeClr>
              </a:solidFill>
            </a:endParaRPr>
          </a:p>
        </p:txBody>
      </p:sp>
      <p:sp>
        <p:nvSpPr>
          <p:cNvPr id="20" name="TextBox 19"/>
          <p:cNvSpPr txBox="1"/>
          <p:nvPr/>
        </p:nvSpPr>
        <p:spPr>
          <a:xfrm>
            <a:off x="440191" y="5774855"/>
            <a:ext cx="2554708" cy="400110"/>
          </a:xfrm>
          <a:prstGeom prst="rect">
            <a:avLst/>
          </a:prstGeom>
          <a:noFill/>
        </p:spPr>
        <p:txBody>
          <a:bodyPr wrap="square" rtlCol="0">
            <a:spAutoFit/>
          </a:bodyPr>
          <a:lstStyle/>
          <a:p>
            <a:pPr algn="l"/>
            <a:r>
              <a:rPr lang="en-GB" sz="2000">
                <a:solidFill>
                  <a:schemeClr val="accent5">
                    <a:lumMod val="50000"/>
                  </a:schemeClr>
                </a:solidFill>
              </a:rPr>
              <a:t>faire un café</a:t>
            </a:r>
            <a:endParaRPr lang="en-GB" sz="2000" dirty="0">
              <a:solidFill>
                <a:schemeClr val="accent5">
                  <a:lumMod val="50000"/>
                </a:schemeClr>
              </a:solidFill>
            </a:endParaRPr>
          </a:p>
        </p:txBody>
      </p:sp>
      <p:sp>
        <p:nvSpPr>
          <p:cNvPr id="21" name="TextBox 20"/>
          <p:cNvSpPr txBox="1"/>
          <p:nvPr/>
        </p:nvSpPr>
        <p:spPr>
          <a:xfrm>
            <a:off x="597177" y="2507567"/>
            <a:ext cx="2554708" cy="400110"/>
          </a:xfrm>
          <a:prstGeom prst="rect">
            <a:avLst/>
          </a:prstGeom>
          <a:noFill/>
        </p:spPr>
        <p:txBody>
          <a:bodyPr wrap="square" rtlCol="0">
            <a:spAutoFit/>
          </a:bodyPr>
          <a:lstStyle/>
          <a:p>
            <a:pPr algn="l"/>
            <a:r>
              <a:rPr lang="en-GB" sz="2000">
                <a:solidFill>
                  <a:schemeClr val="accent5">
                    <a:lumMod val="50000"/>
                  </a:schemeClr>
                </a:solidFill>
              </a:rPr>
              <a:t>faire mon lit</a:t>
            </a:r>
            <a:endParaRPr lang="en-GB" sz="2000" dirty="0">
              <a:solidFill>
                <a:schemeClr val="accent5">
                  <a:lumMod val="50000"/>
                </a:schemeClr>
              </a:solidFill>
            </a:endParaRPr>
          </a:p>
        </p:txBody>
      </p:sp>
      <p:sp>
        <p:nvSpPr>
          <p:cNvPr id="22" name="TextBox 21"/>
          <p:cNvSpPr txBox="1"/>
          <p:nvPr/>
        </p:nvSpPr>
        <p:spPr>
          <a:xfrm>
            <a:off x="2127878" y="4327647"/>
            <a:ext cx="2884563" cy="400110"/>
          </a:xfrm>
          <a:prstGeom prst="rect">
            <a:avLst/>
          </a:prstGeom>
          <a:noFill/>
        </p:spPr>
        <p:txBody>
          <a:bodyPr wrap="square" rtlCol="0">
            <a:spAutoFit/>
          </a:bodyPr>
          <a:lstStyle/>
          <a:p>
            <a:pPr algn="l"/>
            <a:r>
              <a:rPr lang="en-GB" sz="2000">
                <a:solidFill>
                  <a:schemeClr val="accent5">
                    <a:lumMod val="50000"/>
                  </a:schemeClr>
                </a:solidFill>
              </a:rPr>
              <a:t>dire au revoir</a:t>
            </a:r>
            <a:endParaRPr lang="en-GB" sz="2000" dirty="0">
              <a:solidFill>
                <a:schemeClr val="accent5">
                  <a:lumMod val="50000"/>
                </a:schemeClr>
              </a:solidFill>
            </a:endParaRPr>
          </a:p>
        </p:txBody>
      </p:sp>
      <p:sp>
        <p:nvSpPr>
          <p:cNvPr id="23" name="TextBox 22"/>
          <p:cNvSpPr txBox="1"/>
          <p:nvPr/>
        </p:nvSpPr>
        <p:spPr>
          <a:xfrm>
            <a:off x="7200018" y="1827571"/>
            <a:ext cx="2554708" cy="400110"/>
          </a:xfrm>
          <a:prstGeom prst="rect">
            <a:avLst/>
          </a:prstGeom>
          <a:noFill/>
        </p:spPr>
        <p:txBody>
          <a:bodyPr wrap="square" rtlCol="0">
            <a:spAutoFit/>
          </a:bodyPr>
          <a:lstStyle/>
          <a:p>
            <a:pPr algn="l"/>
            <a:r>
              <a:rPr lang="en-GB" sz="2000">
                <a:solidFill>
                  <a:schemeClr val="accent5">
                    <a:lumMod val="50000"/>
                  </a:schemeClr>
                </a:solidFill>
              </a:rPr>
              <a:t>dire bonjour</a:t>
            </a:r>
            <a:endParaRPr lang="en-GB" sz="2000" dirty="0">
              <a:solidFill>
                <a:schemeClr val="accent5">
                  <a:lumMod val="50000"/>
                </a:schemeClr>
              </a:solidFill>
            </a:endParaRPr>
          </a:p>
        </p:txBody>
      </p:sp>
      <p:sp>
        <p:nvSpPr>
          <p:cNvPr id="24" name="TextBox 23"/>
          <p:cNvSpPr txBox="1"/>
          <p:nvPr/>
        </p:nvSpPr>
        <p:spPr>
          <a:xfrm>
            <a:off x="5613381" y="3867904"/>
            <a:ext cx="2713374" cy="707886"/>
          </a:xfrm>
          <a:prstGeom prst="rect">
            <a:avLst/>
          </a:prstGeom>
          <a:noFill/>
        </p:spPr>
        <p:txBody>
          <a:bodyPr wrap="square" rtlCol="0">
            <a:spAutoFit/>
          </a:bodyPr>
          <a:lstStyle/>
          <a:p>
            <a:pPr algn="ctr"/>
            <a:r>
              <a:rPr lang="en-GB" sz="2000">
                <a:solidFill>
                  <a:schemeClr val="accent5">
                    <a:lumMod val="50000"/>
                  </a:schemeClr>
                </a:solidFill>
              </a:rPr>
              <a:t>faire le ménage</a:t>
            </a:r>
          </a:p>
          <a:p>
            <a:pPr algn="ctr"/>
            <a:r>
              <a:rPr lang="en-GB" sz="2000">
                <a:solidFill>
                  <a:schemeClr val="accent5">
                    <a:lumMod val="50000"/>
                  </a:schemeClr>
                </a:solidFill>
              </a:rPr>
              <a:t>dans l’appartement</a:t>
            </a:r>
            <a:endParaRPr lang="en-GB" sz="2000" dirty="0">
              <a:solidFill>
                <a:schemeClr val="accent5">
                  <a:lumMod val="50000"/>
                </a:schemeClr>
              </a:solidFill>
            </a:endParaRPr>
          </a:p>
        </p:txBody>
      </p:sp>
      <p:sp>
        <p:nvSpPr>
          <p:cNvPr id="25" name="TextBox 24"/>
          <p:cNvSpPr txBox="1"/>
          <p:nvPr/>
        </p:nvSpPr>
        <p:spPr>
          <a:xfrm>
            <a:off x="8945516" y="2672708"/>
            <a:ext cx="2554708" cy="707886"/>
          </a:xfrm>
          <a:prstGeom prst="rect">
            <a:avLst/>
          </a:prstGeom>
          <a:noFill/>
        </p:spPr>
        <p:txBody>
          <a:bodyPr wrap="square" rtlCol="0">
            <a:spAutoFit/>
          </a:bodyPr>
          <a:lstStyle/>
          <a:p>
            <a:pPr algn="ctr"/>
            <a:r>
              <a:rPr lang="en-GB" sz="2000">
                <a:solidFill>
                  <a:schemeClr val="accent5">
                    <a:lumMod val="50000"/>
                  </a:schemeClr>
                </a:solidFill>
              </a:rPr>
              <a:t>faire les courses </a:t>
            </a:r>
          </a:p>
          <a:p>
            <a:pPr algn="ctr"/>
            <a:r>
              <a:rPr lang="en-GB" sz="2000">
                <a:solidFill>
                  <a:schemeClr val="accent5">
                    <a:lumMod val="50000"/>
                  </a:schemeClr>
                </a:solidFill>
              </a:rPr>
              <a:t>au marché</a:t>
            </a:r>
            <a:endParaRPr lang="en-GB" sz="2000" dirty="0">
              <a:solidFill>
                <a:schemeClr val="accent5">
                  <a:lumMod val="50000"/>
                </a:schemeClr>
              </a:solidFill>
            </a:endParaRPr>
          </a:p>
        </p:txBody>
      </p:sp>
      <p:sp>
        <p:nvSpPr>
          <p:cNvPr id="26" name="TextBox 25"/>
          <p:cNvSpPr txBox="1"/>
          <p:nvPr/>
        </p:nvSpPr>
        <p:spPr>
          <a:xfrm>
            <a:off x="3117024" y="2626343"/>
            <a:ext cx="3271651" cy="400110"/>
          </a:xfrm>
          <a:prstGeom prst="rect">
            <a:avLst/>
          </a:prstGeom>
          <a:noFill/>
        </p:spPr>
        <p:txBody>
          <a:bodyPr wrap="square" rtlCol="0">
            <a:spAutoFit/>
          </a:bodyPr>
          <a:lstStyle/>
          <a:p>
            <a:pPr algn="l"/>
            <a:r>
              <a:rPr lang="en-GB" sz="2000">
                <a:solidFill>
                  <a:schemeClr val="accent5">
                    <a:lumMod val="50000"/>
                  </a:schemeClr>
                </a:solidFill>
              </a:rPr>
              <a:t>faire mon petit déjeuner</a:t>
            </a:r>
            <a:endParaRPr lang="en-GB" sz="2000" dirty="0">
              <a:solidFill>
                <a:schemeClr val="accent5">
                  <a:lumMod val="50000"/>
                </a:schemeClr>
              </a:solidFill>
            </a:endParaRPr>
          </a:p>
        </p:txBody>
      </p:sp>
      <p:sp>
        <p:nvSpPr>
          <p:cNvPr id="27" name="TextBox 26"/>
          <p:cNvSpPr txBox="1"/>
          <p:nvPr/>
        </p:nvSpPr>
        <p:spPr>
          <a:xfrm>
            <a:off x="9592611" y="5032508"/>
            <a:ext cx="2554708" cy="400110"/>
          </a:xfrm>
          <a:prstGeom prst="rect">
            <a:avLst/>
          </a:prstGeom>
          <a:noFill/>
        </p:spPr>
        <p:txBody>
          <a:bodyPr wrap="square" rtlCol="0">
            <a:spAutoFit/>
          </a:bodyPr>
          <a:lstStyle/>
          <a:p>
            <a:pPr algn="l"/>
            <a:r>
              <a:rPr lang="en-GB" sz="2000">
                <a:solidFill>
                  <a:schemeClr val="accent5">
                    <a:lumMod val="50000"/>
                  </a:schemeClr>
                </a:solidFill>
              </a:rPr>
              <a:t>faire la cuisine</a:t>
            </a:r>
            <a:endParaRPr lang="en-GB" sz="2000" dirty="0">
              <a:solidFill>
                <a:schemeClr val="accent5">
                  <a:lumMod val="50000"/>
                </a:schemeClr>
              </a:solidFill>
            </a:endParaRPr>
          </a:p>
        </p:txBody>
      </p:sp>
      <p:sp>
        <p:nvSpPr>
          <p:cNvPr id="28" name="TextBox 27"/>
          <p:cNvSpPr txBox="1"/>
          <p:nvPr/>
        </p:nvSpPr>
        <p:spPr>
          <a:xfrm>
            <a:off x="7416811" y="5881657"/>
            <a:ext cx="2554708" cy="400110"/>
          </a:xfrm>
          <a:prstGeom prst="rect">
            <a:avLst/>
          </a:prstGeom>
          <a:noFill/>
        </p:spPr>
        <p:txBody>
          <a:bodyPr wrap="square" rtlCol="0">
            <a:spAutoFit/>
          </a:bodyPr>
          <a:lstStyle/>
          <a:p>
            <a:pPr algn="l"/>
            <a:r>
              <a:rPr lang="en-GB" sz="2000">
                <a:solidFill>
                  <a:schemeClr val="accent5">
                    <a:lumMod val="50000"/>
                  </a:schemeClr>
                </a:solidFill>
              </a:rPr>
              <a:t>faire mes devoirs</a:t>
            </a:r>
            <a:endParaRPr lang="en-GB" sz="2000" dirty="0">
              <a:solidFill>
                <a:schemeClr val="accent5">
                  <a:lumMod val="50000"/>
                </a:schemeClr>
              </a:solidFill>
            </a:endParaRPr>
          </a:p>
        </p:txBody>
      </p:sp>
      <p:sp>
        <p:nvSpPr>
          <p:cNvPr id="31" name="Oval Callout 30"/>
          <p:cNvSpPr/>
          <p:nvPr/>
        </p:nvSpPr>
        <p:spPr>
          <a:xfrm>
            <a:off x="2202458" y="3654464"/>
            <a:ext cx="1680774" cy="612648"/>
          </a:xfrm>
          <a:prstGeom prst="wedgeEllipseCallout">
            <a:avLst>
              <a:gd name="adj1" fmla="val -63690"/>
              <a:gd name="adj2" fmla="val 50870"/>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115076"/>
                </a:solidFill>
              </a:rPr>
              <a:t>Au revoir !</a:t>
            </a:r>
          </a:p>
        </p:txBody>
      </p:sp>
      <p:sp>
        <p:nvSpPr>
          <p:cNvPr id="32" name="Oval Callout 31"/>
          <p:cNvSpPr/>
          <p:nvPr/>
        </p:nvSpPr>
        <p:spPr>
          <a:xfrm>
            <a:off x="7266220" y="1139025"/>
            <a:ext cx="1680774" cy="612648"/>
          </a:xfrm>
          <a:prstGeom prst="wedgeEllipseCallout">
            <a:avLst>
              <a:gd name="adj1" fmla="val -63690"/>
              <a:gd name="adj2" fmla="val 50870"/>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115076"/>
                </a:solidFill>
              </a:rPr>
              <a:t>Bonjour !</a:t>
            </a:r>
          </a:p>
        </p:txBody>
      </p:sp>
      <p:sp>
        <p:nvSpPr>
          <p:cNvPr id="33" name="TextBox 32"/>
          <p:cNvSpPr txBox="1"/>
          <p:nvPr/>
        </p:nvSpPr>
        <p:spPr>
          <a:xfrm>
            <a:off x="1033881" y="1318816"/>
            <a:ext cx="1009699" cy="400110"/>
          </a:xfrm>
          <a:prstGeom prst="rect">
            <a:avLst/>
          </a:prstGeom>
          <a:noFill/>
        </p:spPr>
        <p:txBody>
          <a:bodyPr wrap="square" rtlCol="0">
            <a:spAutoFit/>
          </a:bodyPr>
          <a:lstStyle/>
          <a:p>
            <a:pPr algn="l"/>
            <a:r>
              <a:rPr lang="en-GB" sz="2000" b="1">
                <a:solidFill>
                  <a:srgbClr val="EE6000"/>
                </a:solidFill>
              </a:rPr>
              <a:t>1 hier</a:t>
            </a:r>
            <a:endParaRPr lang="en-GB" sz="2000" b="1" dirty="0">
              <a:solidFill>
                <a:srgbClr val="EE6000"/>
              </a:solidFill>
            </a:endParaRPr>
          </a:p>
        </p:txBody>
      </p:sp>
      <p:sp>
        <p:nvSpPr>
          <p:cNvPr id="34" name="TextBox 33"/>
          <p:cNvSpPr txBox="1"/>
          <p:nvPr/>
        </p:nvSpPr>
        <p:spPr>
          <a:xfrm>
            <a:off x="365517" y="4810641"/>
            <a:ext cx="2275905" cy="400110"/>
          </a:xfrm>
          <a:prstGeom prst="rect">
            <a:avLst/>
          </a:prstGeom>
          <a:noFill/>
        </p:spPr>
        <p:txBody>
          <a:bodyPr wrap="square" rtlCol="0">
            <a:spAutoFit/>
          </a:bodyPr>
          <a:lstStyle/>
          <a:p>
            <a:pPr algn="l"/>
            <a:r>
              <a:rPr lang="en-GB" sz="2000" b="1">
                <a:solidFill>
                  <a:srgbClr val="EE6000"/>
                </a:solidFill>
              </a:rPr>
              <a:t>2 maintenant</a:t>
            </a:r>
            <a:endParaRPr lang="en-GB" sz="2000" b="1" dirty="0">
              <a:solidFill>
                <a:srgbClr val="EE6000"/>
              </a:solidFill>
            </a:endParaRPr>
          </a:p>
        </p:txBody>
      </p:sp>
      <p:sp>
        <p:nvSpPr>
          <p:cNvPr id="35" name="TextBox 34"/>
          <p:cNvSpPr txBox="1"/>
          <p:nvPr/>
        </p:nvSpPr>
        <p:spPr>
          <a:xfrm>
            <a:off x="7626496" y="738915"/>
            <a:ext cx="1009699" cy="400110"/>
          </a:xfrm>
          <a:prstGeom prst="rect">
            <a:avLst/>
          </a:prstGeom>
          <a:noFill/>
        </p:spPr>
        <p:txBody>
          <a:bodyPr wrap="square" rtlCol="0">
            <a:spAutoFit/>
          </a:bodyPr>
          <a:lstStyle/>
          <a:p>
            <a:pPr algn="l"/>
            <a:r>
              <a:rPr lang="en-GB" sz="2000" b="1">
                <a:solidFill>
                  <a:srgbClr val="EE6000"/>
                </a:solidFill>
              </a:rPr>
              <a:t>3 hier</a:t>
            </a:r>
            <a:endParaRPr lang="en-GB" sz="2000" b="1" dirty="0">
              <a:solidFill>
                <a:srgbClr val="EE6000"/>
              </a:solidFill>
            </a:endParaRPr>
          </a:p>
        </p:txBody>
      </p:sp>
      <p:sp>
        <p:nvSpPr>
          <p:cNvPr id="36" name="TextBox 35"/>
          <p:cNvSpPr txBox="1"/>
          <p:nvPr/>
        </p:nvSpPr>
        <p:spPr>
          <a:xfrm>
            <a:off x="9620260" y="3681890"/>
            <a:ext cx="2135320" cy="400110"/>
          </a:xfrm>
          <a:prstGeom prst="rect">
            <a:avLst/>
          </a:prstGeom>
          <a:noFill/>
        </p:spPr>
        <p:txBody>
          <a:bodyPr wrap="square" rtlCol="0">
            <a:spAutoFit/>
          </a:bodyPr>
          <a:lstStyle/>
          <a:p>
            <a:pPr algn="l"/>
            <a:r>
              <a:rPr lang="en-GB" sz="2000" b="1">
                <a:solidFill>
                  <a:srgbClr val="EE6000"/>
                </a:solidFill>
              </a:rPr>
              <a:t>4 maintenant</a:t>
            </a:r>
            <a:endParaRPr lang="en-GB" sz="2000" b="1" dirty="0">
              <a:solidFill>
                <a:srgbClr val="EE6000"/>
              </a:solidFill>
            </a:endParaRPr>
          </a:p>
        </p:txBody>
      </p:sp>
      <p:sp>
        <p:nvSpPr>
          <p:cNvPr id="37" name="TextBox 36"/>
          <p:cNvSpPr txBox="1"/>
          <p:nvPr/>
        </p:nvSpPr>
        <p:spPr>
          <a:xfrm>
            <a:off x="4852927" y="4569144"/>
            <a:ext cx="1009699" cy="400110"/>
          </a:xfrm>
          <a:prstGeom prst="rect">
            <a:avLst/>
          </a:prstGeom>
          <a:noFill/>
        </p:spPr>
        <p:txBody>
          <a:bodyPr wrap="square" rtlCol="0">
            <a:spAutoFit/>
          </a:bodyPr>
          <a:lstStyle/>
          <a:p>
            <a:pPr algn="l"/>
            <a:r>
              <a:rPr lang="en-GB" sz="2000" b="1">
                <a:solidFill>
                  <a:srgbClr val="EE6000"/>
                </a:solidFill>
              </a:rPr>
              <a:t>5 hier</a:t>
            </a:r>
            <a:endParaRPr lang="en-GB" sz="2000" b="1" dirty="0">
              <a:solidFill>
                <a:srgbClr val="EE6000"/>
              </a:solidFill>
            </a:endParaRPr>
          </a:p>
        </p:txBody>
      </p:sp>
      <p:sp>
        <p:nvSpPr>
          <p:cNvPr id="41" name="TextBox 40"/>
          <p:cNvSpPr txBox="1"/>
          <p:nvPr/>
        </p:nvSpPr>
        <p:spPr>
          <a:xfrm>
            <a:off x="3799791" y="1502739"/>
            <a:ext cx="2019297" cy="400110"/>
          </a:xfrm>
          <a:prstGeom prst="rect">
            <a:avLst/>
          </a:prstGeom>
          <a:noFill/>
        </p:spPr>
        <p:txBody>
          <a:bodyPr wrap="square" rtlCol="0">
            <a:spAutoFit/>
          </a:bodyPr>
          <a:lstStyle/>
          <a:p>
            <a:pPr algn="l"/>
            <a:r>
              <a:rPr lang="en-GB" sz="2000" b="1">
                <a:solidFill>
                  <a:srgbClr val="115076"/>
                </a:solidFill>
              </a:rPr>
              <a:t>1 maintenant</a:t>
            </a:r>
            <a:endParaRPr lang="en-GB" sz="2000" b="1" dirty="0">
              <a:solidFill>
                <a:srgbClr val="115076"/>
              </a:solidFill>
            </a:endParaRPr>
          </a:p>
        </p:txBody>
      </p:sp>
      <p:sp>
        <p:nvSpPr>
          <p:cNvPr id="42" name="TextBox 41"/>
          <p:cNvSpPr txBox="1"/>
          <p:nvPr/>
        </p:nvSpPr>
        <p:spPr>
          <a:xfrm>
            <a:off x="8043072" y="4493872"/>
            <a:ext cx="2275905" cy="400110"/>
          </a:xfrm>
          <a:prstGeom prst="rect">
            <a:avLst/>
          </a:prstGeom>
          <a:noFill/>
        </p:spPr>
        <p:txBody>
          <a:bodyPr wrap="square" rtlCol="0">
            <a:spAutoFit/>
          </a:bodyPr>
          <a:lstStyle/>
          <a:p>
            <a:pPr algn="l"/>
            <a:r>
              <a:rPr lang="en-GB" sz="2000" b="1">
                <a:solidFill>
                  <a:srgbClr val="115076"/>
                </a:solidFill>
              </a:rPr>
              <a:t>2 hier</a:t>
            </a:r>
            <a:endParaRPr lang="en-GB" sz="2000" b="1" dirty="0">
              <a:solidFill>
                <a:srgbClr val="115076"/>
              </a:solidFill>
            </a:endParaRPr>
          </a:p>
        </p:txBody>
      </p:sp>
      <p:sp>
        <p:nvSpPr>
          <p:cNvPr id="43" name="TextBox 42"/>
          <p:cNvSpPr txBox="1"/>
          <p:nvPr/>
        </p:nvSpPr>
        <p:spPr>
          <a:xfrm>
            <a:off x="7039346" y="3136765"/>
            <a:ext cx="1868513" cy="400110"/>
          </a:xfrm>
          <a:prstGeom prst="rect">
            <a:avLst/>
          </a:prstGeom>
          <a:noFill/>
        </p:spPr>
        <p:txBody>
          <a:bodyPr wrap="square" rtlCol="0">
            <a:spAutoFit/>
          </a:bodyPr>
          <a:lstStyle/>
          <a:p>
            <a:pPr algn="l"/>
            <a:r>
              <a:rPr lang="en-GB" sz="2000" b="1">
                <a:solidFill>
                  <a:srgbClr val="115076"/>
                </a:solidFill>
              </a:rPr>
              <a:t>3 maintenant</a:t>
            </a:r>
            <a:endParaRPr lang="en-GB" sz="2000" b="1" dirty="0">
              <a:solidFill>
                <a:srgbClr val="115076"/>
              </a:solidFill>
            </a:endParaRPr>
          </a:p>
        </p:txBody>
      </p:sp>
      <p:sp>
        <p:nvSpPr>
          <p:cNvPr id="44" name="TextBox 43"/>
          <p:cNvSpPr txBox="1"/>
          <p:nvPr/>
        </p:nvSpPr>
        <p:spPr>
          <a:xfrm>
            <a:off x="9689756" y="1365005"/>
            <a:ext cx="2135320" cy="400110"/>
          </a:xfrm>
          <a:prstGeom prst="rect">
            <a:avLst/>
          </a:prstGeom>
          <a:noFill/>
        </p:spPr>
        <p:txBody>
          <a:bodyPr wrap="square" rtlCol="0">
            <a:spAutoFit/>
          </a:bodyPr>
          <a:lstStyle/>
          <a:p>
            <a:pPr algn="l"/>
            <a:r>
              <a:rPr lang="en-GB" sz="2000" b="1">
                <a:solidFill>
                  <a:srgbClr val="115076"/>
                </a:solidFill>
              </a:rPr>
              <a:t>4 hier</a:t>
            </a:r>
            <a:endParaRPr lang="en-GB" sz="2000" b="1" dirty="0">
              <a:solidFill>
                <a:srgbClr val="115076"/>
              </a:solidFill>
            </a:endParaRPr>
          </a:p>
        </p:txBody>
      </p:sp>
      <p:sp>
        <p:nvSpPr>
          <p:cNvPr id="45" name="TextBox 44"/>
          <p:cNvSpPr txBox="1"/>
          <p:nvPr/>
        </p:nvSpPr>
        <p:spPr>
          <a:xfrm>
            <a:off x="2140350" y="3246424"/>
            <a:ext cx="1804990" cy="400110"/>
          </a:xfrm>
          <a:prstGeom prst="rect">
            <a:avLst/>
          </a:prstGeom>
          <a:noFill/>
        </p:spPr>
        <p:txBody>
          <a:bodyPr wrap="square" rtlCol="0">
            <a:spAutoFit/>
          </a:bodyPr>
          <a:lstStyle/>
          <a:p>
            <a:pPr algn="l"/>
            <a:r>
              <a:rPr lang="en-GB" sz="2000" b="1">
                <a:solidFill>
                  <a:srgbClr val="115076"/>
                </a:solidFill>
              </a:rPr>
              <a:t>5 maintenant</a:t>
            </a:r>
            <a:endParaRPr lang="en-GB" sz="2000" b="1" dirty="0">
              <a:solidFill>
                <a:srgbClr val="115076"/>
              </a:solidFill>
            </a:endParaRPr>
          </a:p>
        </p:txBody>
      </p:sp>
      <p:pic>
        <p:nvPicPr>
          <p:cNvPr id="46"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63369" y="4852842"/>
            <a:ext cx="759036" cy="1073494"/>
          </a:xfrm>
          <a:prstGeom prst="rect">
            <a:avLst/>
          </a:prstGeom>
        </p:spPr>
      </p:pic>
    </p:spTree>
    <p:extLst>
      <p:ext uri="{BB962C8B-B14F-4D97-AF65-F5344CB8AC3E}">
        <p14:creationId xmlns:p14="http://schemas.microsoft.com/office/powerpoint/2010/main" val="308289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P spid="35" grpId="0"/>
      <p:bldP spid="35" grpId="1"/>
      <p:bldP spid="36" grpId="0"/>
      <p:bldP spid="36" grpId="1"/>
      <p:bldP spid="37" grpId="0"/>
      <p:bldP spid="37" grpId="1"/>
      <p:bldP spid="41" grpId="0"/>
      <p:bldP spid="42" grpId="0"/>
      <p:bldP spid="43" grpId="0"/>
      <p:bldP spid="44"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52760" y="249870"/>
            <a:ext cx="12571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background rectangle">
            <a:extLst>
              <a:ext uri="{FF2B5EF4-FFF2-40B4-BE49-F238E27FC236}">
                <a16:creationId xmlns:a16="http://schemas.microsoft.com/office/drawing/2014/main" id="{AEC34D85-D39F-428D-A8BF-CA8A6B1544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A5E977A1-16C2-4B68-AFBB-E3F920EC2CD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Hier</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maintenant</a:t>
            </a:r>
            <a:r>
              <a:rPr lang="en-GB" sz="3600" b="1" dirty="0">
                <a:solidFill>
                  <a:schemeClr val="bg1"/>
                </a:solidFill>
              </a:rPr>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6909" y="2371928"/>
            <a:ext cx="453584" cy="155887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9756" y="1773408"/>
            <a:ext cx="958296" cy="91038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737" y="1773408"/>
            <a:ext cx="1382843" cy="68681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4272" y="4074286"/>
            <a:ext cx="1339286" cy="96875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824" y="4874563"/>
            <a:ext cx="798671" cy="891400"/>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2071" y="5046176"/>
            <a:ext cx="1401687" cy="686827"/>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4598" y="1969989"/>
            <a:ext cx="1174945" cy="676484"/>
          </a:xfrm>
          <a:prstGeom prst="rect">
            <a:avLst/>
          </a:prstGeom>
        </p:spPr>
      </p:pic>
      <p:sp>
        <p:nvSpPr>
          <p:cNvPr id="19" name="TextBox 18"/>
          <p:cNvSpPr txBox="1"/>
          <p:nvPr/>
        </p:nvSpPr>
        <p:spPr>
          <a:xfrm>
            <a:off x="4380955" y="5774855"/>
            <a:ext cx="2554708" cy="400110"/>
          </a:xfrm>
          <a:prstGeom prst="rect">
            <a:avLst/>
          </a:prstGeom>
          <a:noFill/>
        </p:spPr>
        <p:txBody>
          <a:bodyPr wrap="square" rtlCol="0">
            <a:spAutoFit/>
          </a:bodyPr>
          <a:lstStyle/>
          <a:p>
            <a:pPr algn="l"/>
            <a:r>
              <a:rPr lang="en-GB" sz="2000">
                <a:solidFill>
                  <a:schemeClr val="accent5">
                    <a:lumMod val="50000"/>
                  </a:schemeClr>
                </a:solidFill>
              </a:rPr>
              <a:t>faire une pizza</a:t>
            </a:r>
            <a:endParaRPr lang="en-GB" sz="2000" dirty="0">
              <a:solidFill>
                <a:schemeClr val="accent5">
                  <a:lumMod val="50000"/>
                </a:schemeClr>
              </a:solidFill>
            </a:endParaRPr>
          </a:p>
        </p:txBody>
      </p:sp>
      <p:sp>
        <p:nvSpPr>
          <p:cNvPr id="20" name="TextBox 19"/>
          <p:cNvSpPr txBox="1"/>
          <p:nvPr/>
        </p:nvSpPr>
        <p:spPr>
          <a:xfrm>
            <a:off x="440191" y="5774855"/>
            <a:ext cx="2554708" cy="400110"/>
          </a:xfrm>
          <a:prstGeom prst="rect">
            <a:avLst/>
          </a:prstGeom>
          <a:noFill/>
        </p:spPr>
        <p:txBody>
          <a:bodyPr wrap="square" rtlCol="0">
            <a:spAutoFit/>
          </a:bodyPr>
          <a:lstStyle/>
          <a:p>
            <a:pPr algn="l"/>
            <a:r>
              <a:rPr lang="en-GB" sz="2000">
                <a:solidFill>
                  <a:schemeClr val="accent5">
                    <a:lumMod val="50000"/>
                  </a:schemeClr>
                </a:solidFill>
              </a:rPr>
              <a:t>faire un café</a:t>
            </a:r>
            <a:endParaRPr lang="en-GB" sz="2000" dirty="0">
              <a:solidFill>
                <a:schemeClr val="accent5">
                  <a:lumMod val="50000"/>
                </a:schemeClr>
              </a:solidFill>
            </a:endParaRPr>
          </a:p>
        </p:txBody>
      </p:sp>
      <p:sp>
        <p:nvSpPr>
          <p:cNvPr id="21" name="TextBox 20"/>
          <p:cNvSpPr txBox="1"/>
          <p:nvPr/>
        </p:nvSpPr>
        <p:spPr>
          <a:xfrm>
            <a:off x="597177" y="2507567"/>
            <a:ext cx="2554708" cy="400110"/>
          </a:xfrm>
          <a:prstGeom prst="rect">
            <a:avLst/>
          </a:prstGeom>
          <a:noFill/>
        </p:spPr>
        <p:txBody>
          <a:bodyPr wrap="square" rtlCol="0">
            <a:spAutoFit/>
          </a:bodyPr>
          <a:lstStyle/>
          <a:p>
            <a:pPr algn="l"/>
            <a:r>
              <a:rPr lang="en-GB" sz="2000">
                <a:solidFill>
                  <a:schemeClr val="accent5">
                    <a:lumMod val="50000"/>
                  </a:schemeClr>
                </a:solidFill>
              </a:rPr>
              <a:t>faire mon lit</a:t>
            </a:r>
            <a:endParaRPr lang="en-GB" sz="2000" dirty="0">
              <a:solidFill>
                <a:schemeClr val="accent5">
                  <a:lumMod val="50000"/>
                </a:schemeClr>
              </a:solidFill>
            </a:endParaRPr>
          </a:p>
        </p:txBody>
      </p:sp>
      <p:sp>
        <p:nvSpPr>
          <p:cNvPr id="22" name="TextBox 21"/>
          <p:cNvSpPr txBox="1"/>
          <p:nvPr/>
        </p:nvSpPr>
        <p:spPr>
          <a:xfrm>
            <a:off x="2127878" y="4327647"/>
            <a:ext cx="2884563" cy="400110"/>
          </a:xfrm>
          <a:prstGeom prst="rect">
            <a:avLst/>
          </a:prstGeom>
          <a:noFill/>
        </p:spPr>
        <p:txBody>
          <a:bodyPr wrap="square" rtlCol="0">
            <a:spAutoFit/>
          </a:bodyPr>
          <a:lstStyle/>
          <a:p>
            <a:pPr algn="l"/>
            <a:r>
              <a:rPr lang="en-GB" sz="2000">
                <a:solidFill>
                  <a:schemeClr val="accent5">
                    <a:lumMod val="50000"/>
                  </a:schemeClr>
                </a:solidFill>
              </a:rPr>
              <a:t>dire au revoir</a:t>
            </a:r>
            <a:endParaRPr lang="en-GB" sz="2000" dirty="0">
              <a:solidFill>
                <a:schemeClr val="accent5">
                  <a:lumMod val="50000"/>
                </a:schemeClr>
              </a:solidFill>
            </a:endParaRPr>
          </a:p>
        </p:txBody>
      </p:sp>
      <p:sp>
        <p:nvSpPr>
          <p:cNvPr id="23" name="TextBox 22"/>
          <p:cNvSpPr txBox="1"/>
          <p:nvPr/>
        </p:nvSpPr>
        <p:spPr>
          <a:xfrm>
            <a:off x="7200018" y="1827571"/>
            <a:ext cx="2554708" cy="400110"/>
          </a:xfrm>
          <a:prstGeom prst="rect">
            <a:avLst/>
          </a:prstGeom>
          <a:noFill/>
        </p:spPr>
        <p:txBody>
          <a:bodyPr wrap="square" rtlCol="0">
            <a:spAutoFit/>
          </a:bodyPr>
          <a:lstStyle/>
          <a:p>
            <a:pPr algn="l"/>
            <a:r>
              <a:rPr lang="en-GB" sz="2000">
                <a:solidFill>
                  <a:schemeClr val="accent5">
                    <a:lumMod val="50000"/>
                  </a:schemeClr>
                </a:solidFill>
              </a:rPr>
              <a:t>dire bonjour</a:t>
            </a:r>
            <a:endParaRPr lang="en-GB" sz="2000" dirty="0">
              <a:solidFill>
                <a:schemeClr val="accent5">
                  <a:lumMod val="50000"/>
                </a:schemeClr>
              </a:solidFill>
            </a:endParaRPr>
          </a:p>
        </p:txBody>
      </p:sp>
      <p:sp>
        <p:nvSpPr>
          <p:cNvPr id="24" name="TextBox 23"/>
          <p:cNvSpPr txBox="1"/>
          <p:nvPr/>
        </p:nvSpPr>
        <p:spPr>
          <a:xfrm>
            <a:off x="5613381" y="3867904"/>
            <a:ext cx="2713374" cy="707886"/>
          </a:xfrm>
          <a:prstGeom prst="rect">
            <a:avLst/>
          </a:prstGeom>
          <a:noFill/>
        </p:spPr>
        <p:txBody>
          <a:bodyPr wrap="square" rtlCol="0">
            <a:spAutoFit/>
          </a:bodyPr>
          <a:lstStyle/>
          <a:p>
            <a:pPr algn="ctr"/>
            <a:r>
              <a:rPr lang="en-GB" sz="2000">
                <a:solidFill>
                  <a:schemeClr val="accent5">
                    <a:lumMod val="50000"/>
                  </a:schemeClr>
                </a:solidFill>
              </a:rPr>
              <a:t>faire le ménage</a:t>
            </a:r>
          </a:p>
          <a:p>
            <a:pPr algn="ctr"/>
            <a:r>
              <a:rPr lang="en-GB" sz="2000">
                <a:solidFill>
                  <a:schemeClr val="accent5">
                    <a:lumMod val="50000"/>
                  </a:schemeClr>
                </a:solidFill>
              </a:rPr>
              <a:t>dans l’appartement</a:t>
            </a:r>
            <a:endParaRPr lang="en-GB" sz="2000" dirty="0">
              <a:solidFill>
                <a:schemeClr val="accent5">
                  <a:lumMod val="50000"/>
                </a:schemeClr>
              </a:solidFill>
            </a:endParaRPr>
          </a:p>
        </p:txBody>
      </p:sp>
      <p:sp>
        <p:nvSpPr>
          <p:cNvPr id="25" name="TextBox 24"/>
          <p:cNvSpPr txBox="1"/>
          <p:nvPr/>
        </p:nvSpPr>
        <p:spPr>
          <a:xfrm>
            <a:off x="8945516" y="2672708"/>
            <a:ext cx="2554708" cy="707886"/>
          </a:xfrm>
          <a:prstGeom prst="rect">
            <a:avLst/>
          </a:prstGeom>
          <a:noFill/>
        </p:spPr>
        <p:txBody>
          <a:bodyPr wrap="square" rtlCol="0">
            <a:spAutoFit/>
          </a:bodyPr>
          <a:lstStyle/>
          <a:p>
            <a:pPr algn="ctr"/>
            <a:r>
              <a:rPr lang="en-GB" sz="2000">
                <a:solidFill>
                  <a:schemeClr val="accent5">
                    <a:lumMod val="50000"/>
                  </a:schemeClr>
                </a:solidFill>
              </a:rPr>
              <a:t>faire les courses </a:t>
            </a:r>
          </a:p>
          <a:p>
            <a:pPr algn="ctr"/>
            <a:r>
              <a:rPr lang="en-GB" sz="2000">
                <a:solidFill>
                  <a:schemeClr val="accent5">
                    <a:lumMod val="50000"/>
                  </a:schemeClr>
                </a:solidFill>
              </a:rPr>
              <a:t>au marché</a:t>
            </a:r>
            <a:endParaRPr lang="en-GB" sz="2000" dirty="0">
              <a:solidFill>
                <a:schemeClr val="accent5">
                  <a:lumMod val="50000"/>
                </a:schemeClr>
              </a:solidFill>
            </a:endParaRPr>
          </a:p>
        </p:txBody>
      </p:sp>
      <p:sp>
        <p:nvSpPr>
          <p:cNvPr id="26" name="TextBox 25"/>
          <p:cNvSpPr txBox="1"/>
          <p:nvPr/>
        </p:nvSpPr>
        <p:spPr>
          <a:xfrm>
            <a:off x="3117024" y="2626343"/>
            <a:ext cx="3271651" cy="400110"/>
          </a:xfrm>
          <a:prstGeom prst="rect">
            <a:avLst/>
          </a:prstGeom>
          <a:noFill/>
        </p:spPr>
        <p:txBody>
          <a:bodyPr wrap="square" rtlCol="0">
            <a:spAutoFit/>
          </a:bodyPr>
          <a:lstStyle/>
          <a:p>
            <a:pPr algn="l"/>
            <a:r>
              <a:rPr lang="en-GB" sz="2000">
                <a:solidFill>
                  <a:schemeClr val="accent5">
                    <a:lumMod val="50000"/>
                  </a:schemeClr>
                </a:solidFill>
              </a:rPr>
              <a:t>faire mon petit déjeuner</a:t>
            </a:r>
            <a:endParaRPr lang="en-GB" sz="2000" dirty="0">
              <a:solidFill>
                <a:schemeClr val="accent5">
                  <a:lumMod val="50000"/>
                </a:schemeClr>
              </a:solidFill>
            </a:endParaRPr>
          </a:p>
        </p:txBody>
      </p:sp>
      <p:sp>
        <p:nvSpPr>
          <p:cNvPr id="27" name="TextBox 26"/>
          <p:cNvSpPr txBox="1"/>
          <p:nvPr/>
        </p:nvSpPr>
        <p:spPr>
          <a:xfrm>
            <a:off x="9592611" y="5032508"/>
            <a:ext cx="2554708" cy="400110"/>
          </a:xfrm>
          <a:prstGeom prst="rect">
            <a:avLst/>
          </a:prstGeom>
          <a:noFill/>
        </p:spPr>
        <p:txBody>
          <a:bodyPr wrap="square" rtlCol="0">
            <a:spAutoFit/>
          </a:bodyPr>
          <a:lstStyle/>
          <a:p>
            <a:pPr algn="l"/>
            <a:r>
              <a:rPr lang="en-GB" sz="2000">
                <a:solidFill>
                  <a:schemeClr val="accent5">
                    <a:lumMod val="50000"/>
                  </a:schemeClr>
                </a:solidFill>
              </a:rPr>
              <a:t>faire la cuisine</a:t>
            </a:r>
            <a:endParaRPr lang="en-GB" sz="2000" dirty="0">
              <a:solidFill>
                <a:schemeClr val="accent5">
                  <a:lumMod val="50000"/>
                </a:schemeClr>
              </a:solidFill>
            </a:endParaRPr>
          </a:p>
        </p:txBody>
      </p:sp>
      <p:sp>
        <p:nvSpPr>
          <p:cNvPr id="28" name="TextBox 27"/>
          <p:cNvSpPr txBox="1"/>
          <p:nvPr/>
        </p:nvSpPr>
        <p:spPr>
          <a:xfrm>
            <a:off x="7416811" y="5881657"/>
            <a:ext cx="2554708" cy="400110"/>
          </a:xfrm>
          <a:prstGeom prst="rect">
            <a:avLst/>
          </a:prstGeom>
          <a:noFill/>
        </p:spPr>
        <p:txBody>
          <a:bodyPr wrap="square" rtlCol="0">
            <a:spAutoFit/>
          </a:bodyPr>
          <a:lstStyle/>
          <a:p>
            <a:pPr algn="l"/>
            <a:r>
              <a:rPr lang="en-GB" sz="2000">
                <a:solidFill>
                  <a:schemeClr val="accent5">
                    <a:lumMod val="50000"/>
                  </a:schemeClr>
                </a:solidFill>
              </a:rPr>
              <a:t>faire mes devoirs</a:t>
            </a:r>
            <a:endParaRPr lang="en-GB" sz="2000" dirty="0">
              <a:solidFill>
                <a:schemeClr val="accent5">
                  <a:lumMod val="50000"/>
                </a:schemeClr>
              </a:solidFill>
            </a:endParaRPr>
          </a:p>
        </p:txBody>
      </p:sp>
      <p:sp>
        <p:nvSpPr>
          <p:cNvPr id="31" name="Oval Callout 30"/>
          <p:cNvSpPr/>
          <p:nvPr/>
        </p:nvSpPr>
        <p:spPr>
          <a:xfrm>
            <a:off x="2202458" y="3654464"/>
            <a:ext cx="1680774" cy="612648"/>
          </a:xfrm>
          <a:prstGeom prst="wedgeEllipseCallout">
            <a:avLst>
              <a:gd name="adj1" fmla="val -63690"/>
              <a:gd name="adj2" fmla="val 50870"/>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115076"/>
                </a:solidFill>
              </a:rPr>
              <a:t>Au revoir !</a:t>
            </a:r>
          </a:p>
        </p:txBody>
      </p:sp>
      <p:sp>
        <p:nvSpPr>
          <p:cNvPr id="32" name="Oval Callout 31"/>
          <p:cNvSpPr/>
          <p:nvPr/>
        </p:nvSpPr>
        <p:spPr>
          <a:xfrm>
            <a:off x="7266220" y="1139025"/>
            <a:ext cx="1680774" cy="612648"/>
          </a:xfrm>
          <a:prstGeom prst="wedgeEllipseCallout">
            <a:avLst>
              <a:gd name="adj1" fmla="val -63690"/>
              <a:gd name="adj2" fmla="val 50870"/>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115076"/>
                </a:solidFill>
              </a:rPr>
              <a:t>Bonjour !</a:t>
            </a:r>
          </a:p>
        </p:txBody>
      </p:sp>
      <p:sp>
        <p:nvSpPr>
          <p:cNvPr id="33" name="TextBox 32"/>
          <p:cNvSpPr txBox="1"/>
          <p:nvPr/>
        </p:nvSpPr>
        <p:spPr>
          <a:xfrm>
            <a:off x="1033881" y="1318816"/>
            <a:ext cx="1009699" cy="400110"/>
          </a:xfrm>
          <a:prstGeom prst="rect">
            <a:avLst/>
          </a:prstGeom>
          <a:noFill/>
        </p:spPr>
        <p:txBody>
          <a:bodyPr wrap="square" rtlCol="0">
            <a:spAutoFit/>
          </a:bodyPr>
          <a:lstStyle/>
          <a:p>
            <a:pPr algn="l"/>
            <a:r>
              <a:rPr lang="en-GB" sz="2000" b="1">
                <a:solidFill>
                  <a:srgbClr val="EE6000"/>
                </a:solidFill>
              </a:rPr>
              <a:t>1 hier</a:t>
            </a:r>
            <a:endParaRPr lang="en-GB" sz="2000" b="1" dirty="0">
              <a:solidFill>
                <a:srgbClr val="EE6000"/>
              </a:solidFill>
            </a:endParaRPr>
          </a:p>
        </p:txBody>
      </p:sp>
      <p:sp>
        <p:nvSpPr>
          <p:cNvPr id="34" name="TextBox 33"/>
          <p:cNvSpPr txBox="1"/>
          <p:nvPr/>
        </p:nvSpPr>
        <p:spPr>
          <a:xfrm>
            <a:off x="365517" y="4810641"/>
            <a:ext cx="2275905" cy="400110"/>
          </a:xfrm>
          <a:prstGeom prst="rect">
            <a:avLst/>
          </a:prstGeom>
          <a:noFill/>
        </p:spPr>
        <p:txBody>
          <a:bodyPr wrap="square" rtlCol="0">
            <a:spAutoFit/>
          </a:bodyPr>
          <a:lstStyle/>
          <a:p>
            <a:pPr algn="l"/>
            <a:r>
              <a:rPr lang="en-GB" sz="2000" b="1">
                <a:solidFill>
                  <a:srgbClr val="EE6000"/>
                </a:solidFill>
              </a:rPr>
              <a:t>2 maintenant</a:t>
            </a:r>
            <a:endParaRPr lang="en-GB" sz="2000" b="1" dirty="0">
              <a:solidFill>
                <a:srgbClr val="EE6000"/>
              </a:solidFill>
            </a:endParaRPr>
          </a:p>
        </p:txBody>
      </p:sp>
      <p:sp>
        <p:nvSpPr>
          <p:cNvPr id="35" name="TextBox 34"/>
          <p:cNvSpPr txBox="1"/>
          <p:nvPr/>
        </p:nvSpPr>
        <p:spPr>
          <a:xfrm>
            <a:off x="7626496" y="738915"/>
            <a:ext cx="1009699" cy="400110"/>
          </a:xfrm>
          <a:prstGeom prst="rect">
            <a:avLst/>
          </a:prstGeom>
          <a:noFill/>
        </p:spPr>
        <p:txBody>
          <a:bodyPr wrap="square" rtlCol="0">
            <a:spAutoFit/>
          </a:bodyPr>
          <a:lstStyle/>
          <a:p>
            <a:pPr algn="l"/>
            <a:r>
              <a:rPr lang="en-GB" sz="2000" b="1">
                <a:solidFill>
                  <a:srgbClr val="EE6000"/>
                </a:solidFill>
              </a:rPr>
              <a:t>3 hier</a:t>
            </a:r>
            <a:endParaRPr lang="en-GB" sz="2000" b="1" dirty="0">
              <a:solidFill>
                <a:srgbClr val="EE6000"/>
              </a:solidFill>
            </a:endParaRPr>
          </a:p>
        </p:txBody>
      </p:sp>
      <p:sp>
        <p:nvSpPr>
          <p:cNvPr id="36" name="TextBox 35"/>
          <p:cNvSpPr txBox="1"/>
          <p:nvPr/>
        </p:nvSpPr>
        <p:spPr>
          <a:xfrm>
            <a:off x="9620260" y="3681890"/>
            <a:ext cx="2135320" cy="400110"/>
          </a:xfrm>
          <a:prstGeom prst="rect">
            <a:avLst/>
          </a:prstGeom>
          <a:noFill/>
        </p:spPr>
        <p:txBody>
          <a:bodyPr wrap="square" rtlCol="0">
            <a:spAutoFit/>
          </a:bodyPr>
          <a:lstStyle/>
          <a:p>
            <a:pPr algn="l"/>
            <a:r>
              <a:rPr lang="en-GB" sz="2000" b="1">
                <a:solidFill>
                  <a:srgbClr val="EE6000"/>
                </a:solidFill>
              </a:rPr>
              <a:t>4 maintenant</a:t>
            </a:r>
            <a:endParaRPr lang="en-GB" sz="2000" b="1" dirty="0">
              <a:solidFill>
                <a:srgbClr val="EE6000"/>
              </a:solidFill>
            </a:endParaRPr>
          </a:p>
        </p:txBody>
      </p:sp>
      <p:sp>
        <p:nvSpPr>
          <p:cNvPr id="37" name="TextBox 36"/>
          <p:cNvSpPr txBox="1"/>
          <p:nvPr/>
        </p:nvSpPr>
        <p:spPr>
          <a:xfrm>
            <a:off x="4852927" y="4569144"/>
            <a:ext cx="1009699" cy="400110"/>
          </a:xfrm>
          <a:prstGeom prst="rect">
            <a:avLst/>
          </a:prstGeom>
          <a:noFill/>
        </p:spPr>
        <p:txBody>
          <a:bodyPr wrap="square" rtlCol="0">
            <a:spAutoFit/>
          </a:bodyPr>
          <a:lstStyle/>
          <a:p>
            <a:pPr algn="l"/>
            <a:r>
              <a:rPr lang="en-GB" sz="2000" b="1">
                <a:solidFill>
                  <a:srgbClr val="EE6000"/>
                </a:solidFill>
              </a:rPr>
              <a:t>5 hier</a:t>
            </a:r>
            <a:endParaRPr lang="en-GB" sz="2000" b="1" dirty="0">
              <a:solidFill>
                <a:srgbClr val="EE6000"/>
              </a:solidFill>
            </a:endParaRPr>
          </a:p>
        </p:txBody>
      </p:sp>
      <p:sp>
        <p:nvSpPr>
          <p:cNvPr id="41" name="TextBox 40"/>
          <p:cNvSpPr txBox="1"/>
          <p:nvPr/>
        </p:nvSpPr>
        <p:spPr>
          <a:xfrm>
            <a:off x="3799791" y="1502739"/>
            <a:ext cx="2019297" cy="400110"/>
          </a:xfrm>
          <a:prstGeom prst="rect">
            <a:avLst/>
          </a:prstGeom>
          <a:noFill/>
        </p:spPr>
        <p:txBody>
          <a:bodyPr wrap="square" rtlCol="0">
            <a:spAutoFit/>
          </a:bodyPr>
          <a:lstStyle/>
          <a:p>
            <a:pPr algn="l"/>
            <a:r>
              <a:rPr lang="en-GB" sz="2000" b="1">
                <a:solidFill>
                  <a:srgbClr val="115076"/>
                </a:solidFill>
              </a:rPr>
              <a:t>1 maintenant</a:t>
            </a:r>
            <a:endParaRPr lang="en-GB" sz="2000" b="1" dirty="0">
              <a:solidFill>
                <a:srgbClr val="115076"/>
              </a:solidFill>
            </a:endParaRPr>
          </a:p>
        </p:txBody>
      </p:sp>
      <p:sp>
        <p:nvSpPr>
          <p:cNvPr id="42" name="TextBox 41"/>
          <p:cNvSpPr txBox="1"/>
          <p:nvPr/>
        </p:nvSpPr>
        <p:spPr>
          <a:xfrm>
            <a:off x="8043072" y="4493872"/>
            <a:ext cx="2275905" cy="400110"/>
          </a:xfrm>
          <a:prstGeom prst="rect">
            <a:avLst/>
          </a:prstGeom>
          <a:noFill/>
        </p:spPr>
        <p:txBody>
          <a:bodyPr wrap="square" rtlCol="0">
            <a:spAutoFit/>
          </a:bodyPr>
          <a:lstStyle/>
          <a:p>
            <a:pPr algn="l"/>
            <a:r>
              <a:rPr lang="en-GB" sz="2000" b="1">
                <a:solidFill>
                  <a:srgbClr val="115076"/>
                </a:solidFill>
              </a:rPr>
              <a:t>2 hier</a:t>
            </a:r>
            <a:endParaRPr lang="en-GB" sz="2000" b="1" dirty="0">
              <a:solidFill>
                <a:srgbClr val="115076"/>
              </a:solidFill>
            </a:endParaRPr>
          </a:p>
        </p:txBody>
      </p:sp>
      <p:sp>
        <p:nvSpPr>
          <p:cNvPr id="43" name="TextBox 42"/>
          <p:cNvSpPr txBox="1"/>
          <p:nvPr/>
        </p:nvSpPr>
        <p:spPr>
          <a:xfrm>
            <a:off x="7039346" y="3136765"/>
            <a:ext cx="1868513" cy="400110"/>
          </a:xfrm>
          <a:prstGeom prst="rect">
            <a:avLst/>
          </a:prstGeom>
          <a:noFill/>
        </p:spPr>
        <p:txBody>
          <a:bodyPr wrap="square" rtlCol="0">
            <a:spAutoFit/>
          </a:bodyPr>
          <a:lstStyle/>
          <a:p>
            <a:pPr algn="l"/>
            <a:r>
              <a:rPr lang="en-GB" sz="2000" b="1">
                <a:solidFill>
                  <a:srgbClr val="115076"/>
                </a:solidFill>
              </a:rPr>
              <a:t>3 maintenant</a:t>
            </a:r>
            <a:endParaRPr lang="en-GB" sz="2000" b="1" dirty="0">
              <a:solidFill>
                <a:srgbClr val="115076"/>
              </a:solidFill>
            </a:endParaRPr>
          </a:p>
        </p:txBody>
      </p:sp>
      <p:sp>
        <p:nvSpPr>
          <p:cNvPr id="44" name="TextBox 43"/>
          <p:cNvSpPr txBox="1"/>
          <p:nvPr/>
        </p:nvSpPr>
        <p:spPr>
          <a:xfrm>
            <a:off x="9689756" y="1365005"/>
            <a:ext cx="2135320" cy="400110"/>
          </a:xfrm>
          <a:prstGeom prst="rect">
            <a:avLst/>
          </a:prstGeom>
          <a:noFill/>
        </p:spPr>
        <p:txBody>
          <a:bodyPr wrap="square" rtlCol="0">
            <a:spAutoFit/>
          </a:bodyPr>
          <a:lstStyle/>
          <a:p>
            <a:pPr algn="l"/>
            <a:r>
              <a:rPr lang="en-GB" sz="2000" b="1">
                <a:solidFill>
                  <a:srgbClr val="115076"/>
                </a:solidFill>
              </a:rPr>
              <a:t>4 hier</a:t>
            </a:r>
            <a:endParaRPr lang="en-GB" sz="2000" b="1" dirty="0">
              <a:solidFill>
                <a:srgbClr val="115076"/>
              </a:solidFill>
            </a:endParaRPr>
          </a:p>
        </p:txBody>
      </p:sp>
      <p:sp>
        <p:nvSpPr>
          <p:cNvPr id="45" name="TextBox 44"/>
          <p:cNvSpPr txBox="1"/>
          <p:nvPr/>
        </p:nvSpPr>
        <p:spPr>
          <a:xfrm>
            <a:off x="2140350" y="3246424"/>
            <a:ext cx="1804990" cy="400110"/>
          </a:xfrm>
          <a:prstGeom prst="rect">
            <a:avLst/>
          </a:prstGeom>
          <a:noFill/>
        </p:spPr>
        <p:txBody>
          <a:bodyPr wrap="square" rtlCol="0">
            <a:spAutoFit/>
          </a:bodyPr>
          <a:lstStyle/>
          <a:p>
            <a:pPr algn="l"/>
            <a:r>
              <a:rPr lang="en-GB" sz="2000" b="1">
                <a:solidFill>
                  <a:srgbClr val="115076"/>
                </a:solidFill>
              </a:rPr>
              <a:t>5 maintenant</a:t>
            </a:r>
            <a:endParaRPr lang="en-GB" sz="2000" b="1" dirty="0">
              <a:solidFill>
                <a:srgbClr val="115076"/>
              </a:solidFill>
            </a:endParaRPr>
          </a:p>
        </p:txBody>
      </p:sp>
      <p:pic>
        <p:nvPicPr>
          <p:cNvPr id="46"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63369" y="4852842"/>
            <a:ext cx="759036" cy="1073494"/>
          </a:xfrm>
          <a:prstGeom prst="rect">
            <a:avLst/>
          </a:prstGeom>
        </p:spPr>
      </p:pic>
    </p:spTree>
    <p:extLst>
      <p:ext uri="{BB962C8B-B14F-4D97-AF65-F5344CB8AC3E}">
        <p14:creationId xmlns:p14="http://schemas.microsoft.com/office/powerpoint/2010/main" val="1598688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700" b="1" dirty="0">
                <a:solidFill>
                  <a:srgbClr val="1F4E79"/>
                </a:solidFill>
                <a:latin typeface="Century Gothic" panose="020B0502020202020204" pitchFamily="34" charset="0"/>
                <a:ea typeface="+mn-ea"/>
                <a:cs typeface="Calibri" panose="020F0502020204030204" pitchFamily="34" charset="0"/>
              </a:rPr>
              <a:t>-</a:t>
            </a:r>
            <a:r>
              <a:rPr lang="en-GB" sz="16700" b="1" dirty="0" err="1">
                <a:solidFill>
                  <a:srgbClr val="1F4E79"/>
                </a:solidFill>
                <a:latin typeface="Century Gothic" panose="020B0502020202020204" pitchFamily="34" charset="0"/>
                <a:ea typeface="+mn-ea"/>
                <a:cs typeface="Calibri" panose="020F0502020204030204" pitchFamily="34" charset="0"/>
              </a:rPr>
              <a:t>gn</a:t>
            </a:r>
            <a:r>
              <a:rPr lang="en-GB" sz="16700" b="1" dirty="0">
                <a:solidFill>
                  <a:srgbClr val="1F4E79"/>
                </a:solidFill>
                <a:latin typeface="Century Gothic" panose="020B0502020202020204" pitchFamily="34" charset="0"/>
                <a:ea typeface="+mn-ea"/>
                <a:cs typeface="Calibri" panose="020F0502020204030204" pitchFamily="34" charset="0"/>
              </a:rPr>
              <a:t>-</a:t>
            </a:r>
            <a:endParaRPr lang="en-US" sz="4000" dirty="0"/>
          </a:p>
        </p:txBody>
      </p:sp>
      <p:sp>
        <p:nvSpPr>
          <p:cNvPr id="4" name="TextBox 3"/>
          <p:cNvSpPr txBox="1"/>
          <p:nvPr/>
        </p:nvSpPr>
        <p:spPr>
          <a:xfrm>
            <a:off x="4339750" y="4410175"/>
            <a:ext cx="374012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li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gn</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3" name="Picture 2" descr="scissors cutting on a lin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831" y="1795740"/>
            <a:ext cx="5391963" cy="2614435"/>
          </a:xfrm>
          <a:prstGeom prst="rect">
            <a:avLst/>
          </a:prstGeom>
        </p:spPr>
      </p:pic>
    </p:spTree>
    <p:extLst>
      <p:ext uri="{BB962C8B-B14F-4D97-AF65-F5344CB8AC3E}">
        <p14:creationId xmlns:p14="http://schemas.microsoft.com/office/powerpoint/2010/main" val="343054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65. lign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65. li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52760" y="249870"/>
            <a:ext cx="125716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887136" y="1296000"/>
            <a:ext cx="117299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 Hier</a:t>
            </a:r>
            <a:r>
              <a:rPr kumimoji="0" lang="en-US"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j’ai fait mon lit.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a:solidFill>
                  <a:srgbClr val="4472C4">
                    <a:lumMod val="50000"/>
                  </a:srgbClr>
                </a:solidFill>
                <a:latin typeface="Century Gothic" panose="020F0302020204030204"/>
              </a:rPr>
              <a:t>2. Maintenant je fais un café.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Hier j’ai dit bonjour.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4. Maintenant je fais la cuisine.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5. Hier j’ai fait une pizza.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background rectangle">
            <a:extLst>
              <a:ext uri="{FF2B5EF4-FFF2-40B4-BE49-F238E27FC236}">
                <a16:creationId xmlns:a16="http://schemas.microsoft.com/office/drawing/2014/main" id="{AEC34D85-D39F-428D-A8BF-CA8A6B1544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A5E977A1-16C2-4B68-AFBB-E3F920EC2CD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sp>
        <p:nvSpPr>
          <p:cNvPr id="8" name="TextBox 7">
            <a:extLst>
              <a:ext uri="{FF2B5EF4-FFF2-40B4-BE49-F238E27FC236}">
                <a16:creationId xmlns:a16="http://schemas.microsoft.com/office/drawing/2014/main" id="{28084BE4-A4AF-364C-B8E5-ED6D583A6685}"/>
              </a:ext>
            </a:extLst>
          </p:cNvPr>
          <p:cNvSpPr txBox="1"/>
          <p:nvPr/>
        </p:nvSpPr>
        <p:spPr>
          <a:xfrm>
            <a:off x="887136" y="3716587"/>
            <a:ext cx="117299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 </a:t>
            </a:r>
            <a:r>
              <a:rPr kumimoji="0" lang="en-US"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Maintenant je fais mon petit déjeuner.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a:solidFill>
                  <a:srgbClr val="4472C4">
                    <a:lumMod val="50000"/>
                  </a:srgbClr>
                </a:solidFill>
                <a:latin typeface="Century Gothic" panose="020F0302020204030204"/>
              </a:rPr>
              <a:t>2. Hier j’ai fait mes devoirs.</a:t>
            </a:r>
          </a:p>
          <a:p>
            <a:pPr lvl="0">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a:t>
            </a:r>
            <a:r>
              <a:rPr lang="en-US" sz="2400">
                <a:solidFill>
                  <a:srgbClr val="4472C4">
                    <a:lumMod val="50000"/>
                  </a:srgbClr>
                </a:solidFill>
              </a:rPr>
              <a:t>Maintenant je fais le ménage dans </a:t>
            </a:r>
            <a:r>
              <a:rPr lang="en-US" sz="2400">
                <a:solidFill>
                  <a:srgbClr val="115076"/>
                </a:solidFill>
              </a:rPr>
              <a:t>l’</a:t>
            </a:r>
            <a:r>
              <a:rPr lang="fr-FR" sz="2400">
                <a:solidFill>
                  <a:srgbClr val="115076"/>
                </a:solidFill>
                <a:latin typeface="Century Gothic" panose="020B0502020202020204" pitchFamily="34" charset="0"/>
              </a:rPr>
              <a:t>appartement</a:t>
            </a:r>
            <a:r>
              <a:rPr lang="en-US" sz="2400">
                <a:solidFill>
                  <a:srgbClr val="115076"/>
                </a:solidFill>
              </a:rPr>
              <a:t>.</a:t>
            </a:r>
          </a:p>
          <a:p>
            <a:pPr lvl="0">
              <a:defRPr/>
            </a:pPr>
            <a:r>
              <a:rPr lang="en-US" sz="2400">
                <a:solidFill>
                  <a:srgbClr val="4472C4">
                    <a:lumMod val="50000"/>
                  </a:srgbClr>
                </a:solidFill>
                <a:latin typeface="Century Gothic" panose="020F0302020204030204"/>
              </a:rPr>
              <a:t>4. </a:t>
            </a:r>
            <a:r>
              <a:rPr lang="en-US" sz="2400">
                <a:solidFill>
                  <a:srgbClr val="4472C4">
                    <a:lumMod val="50000"/>
                  </a:srgbClr>
                </a:solidFill>
              </a:rPr>
              <a:t>Hier j’ai fait les courses au marché.</a:t>
            </a:r>
            <a:endParaRPr lang="en-US" sz="240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5. Maintenant je dis au revoir.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p:cNvSpPr txBox="1"/>
          <p:nvPr/>
        </p:nvSpPr>
        <p:spPr>
          <a:xfrm>
            <a:off x="390144" y="1280160"/>
            <a:ext cx="402336" cy="461665"/>
          </a:xfrm>
          <a:prstGeom prst="rect">
            <a:avLst/>
          </a:prstGeom>
          <a:noFill/>
        </p:spPr>
        <p:txBody>
          <a:bodyPr wrap="square" rtlCol="0">
            <a:spAutoFit/>
          </a:bodyPr>
          <a:lstStyle/>
          <a:p>
            <a:pPr algn="l"/>
            <a:r>
              <a:rPr lang="en-GB" sz="2400" b="1">
                <a:solidFill>
                  <a:srgbClr val="EE6000"/>
                </a:solidFill>
              </a:rPr>
              <a:t>B</a:t>
            </a:r>
            <a:endParaRPr lang="en-GB" sz="2400" b="1" dirty="0">
              <a:solidFill>
                <a:srgbClr val="EE6000"/>
              </a:solidFill>
            </a:endParaRPr>
          </a:p>
        </p:txBody>
      </p:sp>
      <p:sp>
        <p:nvSpPr>
          <p:cNvPr id="11" name="TextBox 10"/>
          <p:cNvSpPr txBox="1"/>
          <p:nvPr/>
        </p:nvSpPr>
        <p:spPr>
          <a:xfrm>
            <a:off x="457200" y="3712464"/>
            <a:ext cx="402336" cy="461665"/>
          </a:xfrm>
          <a:prstGeom prst="rect">
            <a:avLst/>
          </a:prstGeom>
          <a:noFill/>
        </p:spPr>
        <p:txBody>
          <a:bodyPr wrap="square" rtlCol="0">
            <a:spAutoFit/>
          </a:bodyPr>
          <a:lstStyle/>
          <a:p>
            <a:pPr algn="l"/>
            <a:r>
              <a:rPr lang="en-GB" sz="2400" b="1">
                <a:solidFill>
                  <a:srgbClr val="115076"/>
                </a:solidFill>
              </a:rPr>
              <a:t>A</a:t>
            </a:r>
            <a:endParaRPr lang="en-GB" sz="2400" b="1" dirty="0">
              <a:solidFill>
                <a:srgbClr val="115076"/>
              </a:solidFill>
            </a:endParaRPr>
          </a:p>
        </p:txBody>
      </p:sp>
    </p:spTree>
    <p:extLst>
      <p:ext uri="{BB962C8B-B14F-4D97-AF65-F5344CB8AC3E}">
        <p14:creationId xmlns:p14="http://schemas.microsoft.com/office/powerpoint/2010/main" val="54866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239">
            <a:extLst>
              <a:ext uri="{FF2B5EF4-FFF2-40B4-BE49-F238E27FC236}">
                <a16:creationId xmlns:a16="http://schemas.microsoft.com/office/drawing/2014/main" id="{83C5CD47-A664-42D0-8F5D-31D4B3885558}"/>
              </a:ext>
            </a:extLst>
          </p:cNvPr>
          <p:cNvGraphicFramePr>
            <a:graphicFrameLocks noGrp="1"/>
          </p:cNvGraphicFramePr>
          <p:nvPr>
            <p:extLst>
              <p:ext uri="{D42A27DB-BD31-4B8C-83A1-F6EECF244321}">
                <p14:modId xmlns:p14="http://schemas.microsoft.com/office/powerpoint/2010/main" val="968349485"/>
              </p:ext>
            </p:extLst>
          </p:nvPr>
        </p:nvGraphicFramePr>
        <p:xfrm>
          <a:off x="2127303" y="2135517"/>
          <a:ext cx="8280000" cy="3600727"/>
        </p:xfrm>
        <a:graphic>
          <a:graphicData uri="http://schemas.openxmlformats.org/drawingml/2006/table">
            <a:tbl>
              <a:tblPr/>
              <a:tblGrid>
                <a:gridCol w="108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gridCol w="1800000">
                  <a:extLst>
                    <a:ext uri="{9D8B030D-6E8A-4147-A177-3AD203B41FA5}">
                      <a16:colId xmlns:a16="http://schemas.microsoft.com/office/drawing/2014/main" val="20004"/>
                    </a:ext>
                  </a:extLst>
                </a:gridCol>
              </a:tblGrid>
              <a:tr h="7207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4</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0000">
                <a:tc>
                  <a:txBody>
                    <a:bodyPr/>
                    <a:lstStyle/>
                    <a:p>
                      <a:pPr algn="ctr"/>
                      <a:r>
                        <a:rPr lang="en-GB" sz="3200" b="1" dirty="0">
                          <a:solidFill>
                            <a:srgbClr val="115076"/>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0000">
                <a:tc>
                  <a:txBody>
                    <a:bodyPr/>
                    <a:lstStyle/>
                    <a:p>
                      <a:pPr algn="ctr"/>
                      <a:r>
                        <a:rPr lang="en-GB" sz="3200" b="1" dirty="0">
                          <a:solidFill>
                            <a:srgbClr val="115076"/>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20000">
                <a:tc>
                  <a:txBody>
                    <a:bodyPr/>
                    <a:lstStyle/>
                    <a:p>
                      <a:pPr algn="ctr"/>
                      <a:r>
                        <a:rPr lang="en-GB" sz="3200" b="1" dirty="0">
                          <a:solidFill>
                            <a:srgbClr val="115076"/>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0000">
                <a:tc>
                  <a:txBody>
                    <a:bodyPr/>
                    <a:lstStyle/>
                    <a:p>
                      <a:pPr algn="ctr"/>
                      <a:r>
                        <a:rPr lang="en-GB" sz="3200" b="1" dirty="0">
                          <a:solidFill>
                            <a:srgbClr val="115076"/>
                          </a:solidFill>
                          <a:latin typeface="+mj-lt"/>
                        </a:rPr>
                        <a:t>D</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21" name="Groupe 116">
            <a:extLst>
              <a:ext uri="{FF2B5EF4-FFF2-40B4-BE49-F238E27FC236}">
                <a16:creationId xmlns:a16="http://schemas.microsoft.com/office/drawing/2014/main" id="{35E3DAA2-8AE2-4C22-A5E1-B1AE44715D1D}"/>
              </a:ext>
            </a:extLst>
          </p:cNvPr>
          <p:cNvGrpSpPr>
            <a:grpSpLocks/>
          </p:cNvGrpSpPr>
          <p:nvPr/>
        </p:nvGrpSpPr>
        <p:grpSpPr bwMode="auto">
          <a:xfrm>
            <a:off x="9211621" y="3757861"/>
            <a:ext cx="576262" cy="504825"/>
            <a:chOff x="2123728" y="332656"/>
            <a:chExt cx="1326976" cy="1326976"/>
          </a:xfrm>
        </p:grpSpPr>
        <p:pic>
          <p:nvPicPr>
            <p:cNvPr id="22" name="Picture 11" descr="C:\Users\Winnie\AppData\Local\Microsoft\Windows\Temporary Internet Files\Content.IE5\RJE6RGHW\MC900439825[1].png">
              <a:extLst>
                <a:ext uri="{FF2B5EF4-FFF2-40B4-BE49-F238E27FC236}">
                  <a16:creationId xmlns:a16="http://schemas.microsoft.com/office/drawing/2014/main" id="{5DA281D3-9BDE-4B62-9337-481069EFB4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descr="C:\Users\Winnie\AppData\Local\Microsoft\Windows\Temporary Internet Files\Content.IE5\RJE6RGHW\MC900439825[1].png">
              <a:extLst>
                <a:ext uri="{FF2B5EF4-FFF2-40B4-BE49-F238E27FC236}">
                  <a16:creationId xmlns:a16="http://schemas.microsoft.com/office/drawing/2014/main" id="{DADC26C8-0074-4D01-8F6B-8157575F13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 descr="C:\Users\Winnie\AppData\Local\Microsoft\Windows\Temporary Internet Files\Content.IE5\0VQ72ZAA\MC900441703[1].png">
              <a:extLst>
                <a:ext uri="{FF2B5EF4-FFF2-40B4-BE49-F238E27FC236}">
                  <a16:creationId xmlns:a16="http://schemas.microsoft.com/office/drawing/2014/main" id="{6F6DCA91-D09D-4895-9536-D0BEB6A65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2" name="Picture 8" descr="C:\Users\Winnie\AppData\Local\Microsoft\Windows\Temporary Internet Files\Content.IE5\RJE6RGHW\MC900441703[1].png">
            <a:extLst>
              <a:ext uri="{FF2B5EF4-FFF2-40B4-BE49-F238E27FC236}">
                <a16:creationId xmlns:a16="http://schemas.microsoft.com/office/drawing/2014/main" id="{836A1618-189C-4421-AC20-626A2A1ECC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6537" y="3677497"/>
            <a:ext cx="5762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67" descr="119498563188281957tasto_8_architetto_franc_01">
            <a:extLst>
              <a:ext uri="{FF2B5EF4-FFF2-40B4-BE49-F238E27FC236}">
                <a16:creationId xmlns:a16="http://schemas.microsoft.com/office/drawing/2014/main" id="{1DEB7620-2781-4877-9A85-99DA5B1418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6347" y="2977152"/>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prendre">
            <a:extLst>
              <a:ext uri="{FF2B5EF4-FFF2-40B4-BE49-F238E27FC236}">
                <a16:creationId xmlns:a16="http://schemas.microsoft.com/office/drawing/2014/main" id="{586C6605-8A1F-4816-B610-5327FCD1B567}"/>
              </a:ext>
            </a:extLst>
          </p:cNvPr>
          <p:cNvSpPr/>
          <p:nvPr/>
        </p:nvSpPr>
        <p:spPr>
          <a:xfrm>
            <a:off x="8651362" y="2914123"/>
            <a:ext cx="1710000" cy="619897"/>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assez</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70" name="je prends">
            <a:extLst>
              <a:ext uri="{FF2B5EF4-FFF2-40B4-BE49-F238E27FC236}">
                <a16:creationId xmlns:a16="http://schemas.microsoft.com/office/drawing/2014/main" id="{3094A94E-51C8-4D73-8AE7-A6A9B09BFC4E}"/>
              </a:ext>
            </a:extLst>
          </p:cNvPr>
          <p:cNvSpPr/>
          <p:nvPr/>
        </p:nvSpPr>
        <p:spPr>
          <a:xfrm>
            <a:off x="8651362" y="3600000"/>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(il/elle) part</a:t>
            </a:r>
          </a:p>
        </p:txBody>
      </p:sp>
      <p:sp>
        <p:nvSpPr>
          <p:cNvPr id="65" name="je sors">
            <a:extLst>
              <a:ext uri="{FF2B5EF4-FFF2-40B4-BE49-F238E27FC236}">
                <a16:creationId xmlns:a16="http://schemas.microsoft.com/office/drawing/2014/main" id="{6B2E95A7-ED18-43C9-8B9E-4D9678F91745}"/>
              </a:ext>
            </a:extLst>
          </p:cNvPr>
          <p:cNvSpPr/>
          <p:nvPr/>
        </p:nvSpPr>
        <p:spPr>
          <a:xfrm>
            <a:off x="6858000" y="3601351"/>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(tu) pars</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grpSp>
        <p:nvGrpSpPr>
          <p:cNvPr id="13" name="Groupe 116">
            <a:extLst>
              <a:ext uri="{FF2B5EF4-FFF2-40B4-BE49-F238E27FC236}">
                <a16:creationId xmlns:a16="http://schemas.microsoft.com/office/drawing/2014/main" id="{2EF17BFE-9526-41FC-B8B5-256F1517B1C0}"/>
              </a:ext>
            </a:extLst>
          </p:cNvPr>
          <p:cNvGrpSpPr>
            <a:grpSpLocks/>
          </p:cNvGrpSpPr>
          <p:nvPr/>
        </p:nvGrpSpPr>
        <p:grpSpPr bwMode="auto">
          <a:xfrm>
            <a:off x="5581453" y="3713787"/>
            <a:ext cx="576262" cy="504825"/>
            <a:chOff x="2123728" y="332656"/>
            <a:chExt cx="1326976" cy="1326976"/>
          </a:xfrm>
        </p:grpSpPr>
        <p:pic>
          <p:nvPicPr>
            <p:cNvPr id="14" name="Picture 11" descr="C:\Users\Winnie\AppData\Local\Microsoft\Windows\Temporary Internet Files\Content.IE5\RJE6RGHW\MC900439825[1].png">
              <a:extLst>
                <a:ext uri="{FF2B5EF4-FFF2-40B4-BE49-F238E27FC236}">
                  <a16:creationId xmlns:a16="http://schemas.microsoft.com/office/drawing/2014/main" id="{7E5DDD24-8548-4E46-A122-647B1F9EE6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C:\Users\Winnie\AppData\Local\Microsoft\Windows\Temporary Internet Files\Content.IE5\RJE6RGHW\MC900439825[1].png">
              <a:extLst>
                <a:ext uri="{FF2B5EF4-FFF2-40B4-BE49-F238E27FC236}">
                  <a16:creationId xmlns:a16="http://schemas.microsoft.com/office/drawing/2014/main" id="{0663D002-13B3-442B-A61F-426FABF7C4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Users\Winnie\AppData\Local\Microsoft\Windows\Temporary Internet Files\Content.IE5\0VQ72ZAA\MC900441703[1].png">
              <a:extLst>
                <a:ext uri="{FF2B5EF4-FFF2-40B4-BE49-F238E27FC236}">
                  <a16:creationId xmlns:a16="http://schemas.microsoft.com/office/drawing/2014/main" id="{DE63B291-2CED-4750-9C16-B4E5FBD35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 name="je dis">
            <a:extLst>
              <a:ext uri="{FF2B5EF4-FFF2-40B4-BE49-F238E27FC236}">
                <a16:creationId xmlns:a16="http://schemas.microsoft.com/office/drawing/2014/main" id="{C39D7AC6-0DB5-4E95-B76A-0A8D4A43FCF7}"/>
              </a:ext>
            </a:extLst>
          </p:cNvPr>
          <p:cNvSpPr/>
          <p:nvPr/>
        </p:nvSpPr>
        <p:spPr>
          <a:xfrm>
            <a:off x="5039707" y="3600281"/>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partir</a:t>
            </a:r>
          </a:p>
        </p:txBody>
      </p:sp>
      <p:pic>
        <p:nvPicPr>
          <p:cNvPr id="11" name="Picture 27" descr="119498563188281957tasto_8_architetto_franc_01">
            <a:extLst>
              <a:ext uri="{FF2B5EF4-FFF2-40B4-BE49-F238E27FC236}">
                <a16:creationId xmlns:a16="http://schemas.microsoft.com/office/drawing/2014/main" id="{C4733A81-2196-4344-9F00-699E68599B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8877" y="3700026"/>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a:extLst>
              <a:ext uri="{FF2B5EF4-FFF2-40B4-BE49-F238E27FC236}">
                <a16:creationId xmlns:a16="http://schemas.microsoft.com/office/drawing/2014/main" id="{36367982-A8AA-4C9C-B77E-8F43EAF660DC}"/>
              </a:ext>
            </a:extLst>
          </p:cNvPr>
          <p:cNvSpPr/>
          <p:nvPr/>
        </p:nvSpPr>
        <p:spPr>
          <a:xfrm>
            <a:off x="3254393" y="3600950"/>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devenir</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pic>
        <p:nvPicPr>
          <p:cNvPr id="49" name="Picture 9" descr="C:\Users\Winnie\AppData\Local\Microsoft\Windows\Temporary Internet Files\Content.IE5\0VQ72ZAA\MC900439825[1].png">
            <a:extLst>
              <a:ext uri="{FF2B5EF4-FFF2-40B4-BE49-F238E27FC236}">
                <a16:creationId xmlns:a16="http://schemas.microsoft.com/office/drawing/2014/main" id="{CD27FB47-4A97-4380-BC06-35277DF4B1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4066" y="2911703"/>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sortir">
            <a:extLst>
              <a:ext uri="{FF2B5EF4-FFF2-40B4-BE49-F238E27FC236}">
                <a16:creationId xmlns:a16="http://schemas.microsoft.com/office/drawing/2014/main" id="{ADE8F8F8-DB69-4C93-874C-9C22F9B151B5}"/>
              </a:ext>
            </a:extLst>
          </p:cNvPr>
          <p:cNvSpPr/>
          <p:nvPr/>
        </p:nvSpPr>
        <p:spPr>
          <a:xfrm>
            <a:off x="6858000" y="2917015"/>
            <a:ext cx="1710000" cy="611482"/>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le/la secrétaire</a:t>
            </a:r>
          </a:p>
        </p:txBody>
      </p:sp>
      <p:pic>
        <p:nvPicPr>
          <p:cNvPr id="12" name="Picture 8" descr="C:\Users\Winnie\AppData\Local\Microsoft\Windows\Temporary Internet Files\Content.IE5\RJE6RGHW\MC900441703[1].png">
            <a:extLst>
              <a:ext uri="{FF2B5EF4-FFF2-40B4-BE49-F238E27FC236}">
                <a16:creationId xmlns:a16="http://schemas.microsoft.com/office/drawing/2014/main" id="{50011D45-6475-40C5-9F07-EC7CB25F1B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7797" y="2947880"/>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dire">
            <a:extLst>
              <a:ext uri="{FF2B5EF4-FFF2-40B4-BE49-F238E27FC236}">
                <a16:creationId xmlns:a16="http://schemas.microsoft.com/office/drawing/2014/main" id="{802E7112-7F28-4974-9477-47BEE1B05F68}"/>
              </a:ext>
            </a:extLst>
          </p:cNvPr>
          <p:cNvSpPr/>
          <p:nvPr/>
        </p:nvSpPr>
        <p:spPr>
          <a:xfrm>
            <a:off x="5041063" y="2914650"/>
            <a:ext cx="1710000" cy="614908"/>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a:solidFill>
                  <a:srgbClr val="115076"/>
                </a:solidFill>
                <a:latin typeface="Century Gothic" panose="020F0302020204030204"/>
                <a:cs typeface="Arial" charset="0"/>
              </a:rPr>
              <a:t>un emploi</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pic>
        <p:nvPicPr>
          <p:cNvPr id="9" name="Picture 6" descr="C:\Users\Winnie\AppData\Local\Microsoft\Windows\Temporary Internet Files\Content.IE5\83P2KKZX\MC900441717[1].png">
            <a:extLst>
              <a:ext uri="{FF2B5EF4-FFF2-40B4-BE49-F238E27FC236}">
                <a16:creationId xmlns:a16="http://schemas.microsoft.com/office/drawing/2014/main" id="{73463E55-18A9-4BB6-8BD8-E92E574537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8353" y="2917738"/>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venir">
            <a:extLst>
              <a:ext uri="{FF2B5EF4-FFF2-40B4-BE49-F238E27FC236}">
                <a16:creationId xmlns:a16="http://schemas.microsoft.com/office/drawing/2014/main" id="{741B5372-A1D7-4423-8510-53EB77A8E87D}"/>
              </a:ext>
            </a:extLst>
          </p:cNvPr>
          <p:cNvSpPr/>
          <p:nvPr/>
        </p:nvSpPr>
        <p:spPr>
          <a:xfrm>
            <a:off x="3255052" y="2911702"/>
            <a:ext cx="1710000" cy="618547"/>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le bureau</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6821" y="322915"/>
            <a:ext cx="5265384" cy="707849"/>
          </a:xfrm>
        </p:spPr>
        <p:txBody>
          <a:bodyPr>
            <a:normAutofit/>
          </a:bodyPr>
          <a:lstStyle/>
          <a:p>
            <a:r>
              <a:rPr lang="en-GB" sz="3600" b="1" dirty="0" err="1">
                <a:solidFill>
                  <a:schemeClr val="bg1"/>
                </a:solidFill>
              </a:rPr>
              <a:t>Trouve</a:t>
            </a:r>
            <a:r>
              <a:rPr lang="en-GB" sz="3600" b="1" dirty="0">
                <a:solidFill>
                  <a:schemeClr val="bg1"/>
                </a:solidFill>
              </a:rPr>
              <a:t> le </a:t>
            </a:r>
            <a:r>
              <a:rPr lang="en-GB" sz="3600" b="1" dirty="0" err="1">
                <a:solidFill>
                  <a:schemeClr val="bg1"/>
                </a:solidFill>
              </a:rPr>
              <a:t>trésor</a:t>
            </a:r>
            <a:r>
              <a:rPr lang="en-GB" sz="3600" b="1" dirty="0">
                <a:solidFill>
                  <a:schemeClr val="bg1"/>
                </a:solidFill>
              </a:rPr>
              <a:t> !</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 name="Picture 9" descr="C:\Users\Winnie\AppData\Local\Microsoft\Windows\Temporary Internet Files\Content.IE5\0VQ72ZAA\MC900439825[1].png">
            <a:extLst>
              <a:ext uri="{FF2B5EF4-FFF2-40B4-BE49-F238E27FC236}">
                <a16:creationId xmlns:a16="http://schemas.microsoft.com/office/drawing/2014/main" id="{7F1F85D4-EC28-421D-8511-FB4D6B8A17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0757" y="4406114"/>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e 116">
            <a:extLst>
              <a:ext uri="{FF2B5EF4-FFF2-40B4-BE49-F238E27FC236}">
                <a16:creationId xmlns:a16="http://schemas.microsoft.com/office/drawing/2014/main" id="{CB8746AE-3FDD-4158-AA5C-AB6A84C9163E}"/>
              </a:ext>
            </a:extLst>
          </p:cNvPr>
          <p:cNvGrpSpPr>
            <a:grpSpLocks/>
          </p:cNvGrpSpPr>
          <p:nvPr/>
        </p:nvGrpSpPr>
        <p:grpSpPr bwMode="auto">
          <a:xfrm>
            <a:off x="7455175" y="4433305"/>
            <a:ext cx="576262" cy="504825"/>
            <a:chOff x="2123728" y="332656"/>
            <a:chExt cx="1326976" cy="1326976"/>
          </a:xfrm>
        </p:grpSpPr>
        <p:pic>
          <p:nvPicPr>
            <p:cNvPr id="18" name="Picture 11" descr="C:\Users\Winnie\AppData\Local\Microsoft\Windows\Temporary Internet Files\Content.IE5\RJE6RGHW\MC900439825[1].png">
              <a:extLst>
                <a:ext uri="{FF2B5EF4-FFF2-40B4-BE49-F238E27FC236}">
                  <a16:creationId xmlns:a16="http://schemas.microsoft.com/office/drawing/2014/main" id="{4CBCF711-D7CB-4902-BFD6-4E272C60AE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Users\Winnie\AppData\Local\Microsoft\Windows\Temporary Internet Files\Content.IE5\RJE6RGHW\MC900439825[1].png">
              <a:extLst>
                <a:ext uri="{FF2B5EF4-FFF2-40B4-BE49-F238E27FC236}">
                  <a16:creationId xmlns:a16="http://schemas.microsoft.com/office/drawing/2014/main" id="{E9381BCA-BA5B-4371-A66F-688414694A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C:\Users\Winnie\AppData\Local\Microsoft\Windows\Temporary Internet Files\Content.IE5\0VQ72ZAA\MC900441703[1].png">
              <a:extLst>
                <a:ext uri="{FF2B5EF4-FFF2-40B4-BE49-F238E27FC236}">
                  <a16:creationId xmlns:a16="http://schemas.microsoft.com/office/drawing/2014/main" id="{C244D056-235A-48EF-833A-3D2BD38F7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6" descr="C:\Users\Winnie\AppData\Local\Microsoft\Windows\Temporary Internet Files\Content.IE5\83P2KKZX\MC900441717[1].png">
            <a:extLst>
              <a:ext uri="{FF2B5EF4-FFF2-40B4-BE49-F238E27FC236}">
                <a16:creationId xmlns:a16="http://schemas.microsoft.com/office/drawing/2014/main" id="{B19205A6-CABB-4E99-B60C-A2B0B3D79D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8353" y="5099488"/>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 descr="C:\Users\Winnie\AppData\Local\Microsoft\Windows\Temporary Internet Files\Content.IE5\83P2KKZX\MC900441717[1].png">
            <a:extLst>
              <a:ext uri="{FF2B5EF4-FFF2-40B4-BE49-F238E27FC236}">
                <a16:creationId xmlns:a16="http://schemas.microsoft.com/office/drawing/2014/main" id="{18BFEF05-9B99-48F8-A823-B72F4F8427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0022" y="5099487"/>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61" descr="119498563188281957tasto_8_architetto_franc_01">
            <a:extLst>
              <a:ext uri="{FF2B5EF4-FFF2-40B4-BE49-F238E27FC236}">
                <a16:creationId xmlns:a16="http://schemas.microsoft.com/office/drawing/2014/main" id="{28E1F308-7FD2-4FF3-9A4E-21EA4B6A99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7382" y="4433305"/>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C:\Users\Winnie\AppData\Local\Microsoft\Windows\Temporary Internet Files\Content.IE5\RJE6RGHW\MC900441703[1].png">
            <a:extLst>
              <a:ext uri="{FF2B5EF4-FFF2-40B4-BE49-F238E27FC236}">
                <a16:creationId xmlns:a16="http://schemas.microsoft.com/office/drawing/2014/main" id="{2930EA8B-19EC-4E50-ACF2-F43CA17CCC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1621" y="5162205"/>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9" descr="C:\Users\Winnie\AppData\Local\Microsoft\Windows\Temporary Internet Files\Content.IE5\0VQ72ZAA\MC900439825[1].png">
            <a:extLst>
              <a:ext uri="{FF2B5EF4-FFF2-40B4-BE49-F238E27FC236}">
                <a16:creationId xmlns:a16="http://schemas.microsoft.com/office/drawing/2014/main" id="{7F7477CE-D0C6-4685-ACA0-26523F66DD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6545" y="5099487"/>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Winnie\AppData\Local\Microsoft\Windows\Temporary Internet Files\Content.IE5\0VQ72ZAA\MC900439825[1].png">
            <a:extLst>
              <a:ext uri="{FF2B5EF4-FFF2-40B4-BE49-F238E27FC236}">
                <a16:creationId xmlns:a16="http://schemas.microsoft.com/office/drawing/2014/main" id="{078D4B6D-FB5E-4405-86F4-499088883D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69209" y="4399657"/>
            <a:ext cx="5762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u viens">
            <a:extLst>
              <a:ext uri="{FF2B5EF4-FFF2-40B4-BE49-F238E27FC236}">
                <a16:creationId xmlns:a16="http://schemas.microsoft.com/office/drawing/2014/main" id="{69C1B381-088A-4A32-90CC-C8E1073B30AB}"/>
              </a:ext>
            </a:extLst>
          </p:cNvPr>
          <p:cNvSpPr/>
          <p:nvPr/>
        </p:nvSpPr>
        <p:spPr>
          <a:xfrm>
            <a:off x="3259405" y="4323125"/>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revenir</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7" name="il vient">
            <a:extLst>
              <a:ext uri="{FF2B5EF4-FFF2-40B4-BE49-F238E27FC236}">
                <a16:creationId xmlns:a16="http://schemas.microsoft.com/office/drawing/2014/main" id="{379948EA-D66D-46F2-B294-B8757D9541F6}"/>
              </a:ext>
            </a:extLst>
          </p:cNvPr>
          <p:cNvSpPr/>
          <p:nvPr/>
        </p:nvSpPr>
        <p:spPr>
          <a:xfrm>
            <a:off x="3253888" y="5050325"/>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monsieur</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61" name="tu dis">
            <a:extLst>
              <a:ext uri="{FF2B5EF4-FFF2-40B4-BE49-F238E27FC236}">
                <a16:creationId xmlns:a16="http://schemas.microsoft.com/office/drawing/2014/main" id="{4AAA27AB-945C-426A-B0F7-609A415B59E6}"/>
              </a:ext>
            </a:extLst>
          </p:cNvPr>
          <p:cNvSpPr/>
          <p:nvPr/>
        </p:nvSpPr>
        <p:spPr>
          <a:xfrm>
            <a:off x="5044127" y="4338187"/>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un avenir</a:t>
            </a:r>
          </a:p>
        </p:txBody>
      </p:sp>
      <p:sp>
        <p:nvSpPr>
          <p:cNvPr id="62" name="elle dit">
            <a:extLst>
              <a:ext uri="{FF2B5EF4-FFF2-40B4-BE49-F238E27FC236}">
                <a16:creationId xmlns:a16="http://schemas.microsoft.com/office/drawing/2014/main" id="{591BB50D-3F02-41BA-B698-23F82B2216A5}"/>
              </a:ext>
            </a:extLst>
          </p:cNvPr>
          <p:cNvSpPr/>
          <p:nvPr/>
        </p:nvSpPr>
        <p:spPr>
          <a:xfrm>
            <a:off x="5037859" y="5047926"/>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encore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66" name="tu sors">
            <a:extLst>
              <a:ext uri="{FF2B5EF4-FFF2-40B4-BE49-F238E27FC236}">
                <a16:creationId xmlns:a16="http://schemas.microsoft.com/office/drawing/2014/main" id="{F2A32F7F-BBF1-4B5E-A7DE-0371CB3ACEE3}"/>
              </a:ext>
            </a:extLst>
          </p:cNvPr>
          <p:cNvSpPr/>
          <p:nvPr/>
        </p:nvSpPr>
        <p:spPr>
          <a:xfrm>
            <a:off x="6858000" y="4320934"/>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le match</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67" name="il sort">
            <a:extLst>
              <a:ext uri="{FF2B5EF4-FFF2-40B4-BE49-F238E27FC236}">
                <a16:creationId xmlns:a16="http://schemas.microsoft.com/office/drawing/2014/main" id="{E371F73A-19F4-4E60-AEDB-DAC5DE5AE1E2}"/>
              </a:ext>
            </a:extLst>
          </p:cNvPr>
          <p:cNvSpPr/>
          <p:nvPr/>
        </p:nvSpPr>
        <p:spPr>
          <a:xfrm>
            <a:off x="6858000" y="5047926"/>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en retard</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71" name="tu prends">
            <a:extLst>
              <a:ext uri="{FF2B5EF4-FFF2-40B4-BE49-F238E27FC236}">
                <a16:creationId xmlns:a16="http://schemas.microsoft.com/office/drawing/2014/main" id="{FE1C1165-3573-40D0-B23F-62942E8B8106}"/>
              </a:ext>
            </a:extLst>
          </p:cNvPr>
          <p:cNvSpPr/>
          <p:nvPr/>
        </p:nvSpPr>
        <p:spPr>
          <a:xfrm>
            <a:off x="8651362" y="4317678"/>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madame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72" name="elle prend">
            <a:extLst>
              <a:ext uri="{FF2B5EF4-FFF2-40B4-BE49-F238E27FC236}">
                <a16:creationId xmlns:a16="http://schemas.microsoft.com/office/drawing/2014/main" id="{920F9EA1-3E31-4721-A0BF-2475064BC792}"/>
              </a:ext>
            </a:extLst>
          </p:cNvPr>
          <p:cNvSpPr/>
          <p:nvPr/>
        </p:nvSpPr>
        <p:spPr>
          <a:xfrm>
            <a:off x="8652259" y="5044878"/>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tôt</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grpSp>
        <p:nvGrpSpPr>
          <p:cNvPr id="86" name="Groupe 112">
            <a:extLst>
              <a:ext uri="{FF2B5EF4-FFF2-40B4-BE49-F238E27FC236}">
                <a16:creationId xmlns:a16="http://schemas.microsoft.com/office/drawing/2014/main" id="{FC55E4EB-DE6F-4E59-A84C-D46C291229CF}"/>
              </a:ext>
            </a:extLst>
          </p:cNvPr>
          <p:cNvGrpSpPr>
            <a:grpSpLocks/>
          </p:cNvGrpSpPr>
          <p:nvPr/>
        </p:nvGrpSpPr>
        <p:grpSpPr bwMode="auto">
          <a:xfrm>
            <a:off x="8887771" y="999874"/>
            <a:ext cx="647700" cy="720725"/>
            <a:chOff x="2123728" y="332656"/>
            <a:chExt cx="1326976" cy="1326976"/>
          </a:xfrm>
        </p:grpSpPr>
        <p:pic>
          <p:nvPicPr>
            <p:cNvPr id="87" name="Picture 11" descr="C:\Users\Winnie\AppData\Local\Microsoft\Windows\Temporary Internet Files\Content.IE5\RJE6RGHW\MC900439825[1].png">
              <a:extLst>
                <a:ext uri="{FF2B5EF4-FFF2-40B4-BE49-F238E27FC236}">
                  <a16:creationId xmlns:a16="http://schemas.microsoft.com/office/drawing/2014/main" id="{174CF616-75A3-4702-BE62-906E2620AA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11" descr="C:\Users\Winnie\AppData\Local\Microsoft\Windows\Temporary Internet Files\Content.IE5\RJE6RGHW\MC900439825[1].png">
              <a:extLst>
                <a:ext uri="{FF2B5EF4-FFF2-40B4-BE49-F238E27FC236}">
                  <a16:creationId xmlns:a16="http://schemas.microsoft.com/office/drawing/2014/main" id="{0A54CFCA-7F6B-4E45-B4F8-33EE600949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12" descr="C:\Users\Winnie\AppData\Local\Microsoft\Windows\Temporary Internet Files\Content.IE5\0VQ72ZAA\MC900441703[1].png">
              <a:extLst>
                <a:ext uri="{FF2B5EF4-FFF2-40B4-BE49-F238E27FC236}">
                  <a16:creationId xmlns:a16="http://schemas.microsoft.com/office/drawing/2014/main" id="{8E97D957-F78C-495A-8270-D3040486D1F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0" name="Picture 9" descr="C:\Users\Winnie\AppData\Local\Microsoft\Windows\Temporary Internet Files\Content.IE5\0VQ72ZAA\MC900439825[1].png">
            <a:extLst>
              <a:ext uri="{FF2B5EF4-FFF2-40B4-BE49-F238E27FC236}">
                <a16:creationId xmlns:a16="http://schemas.microsoft.com/office/drawing/2014/main" id="{6C736603-EE1B-4166-8AC6-2FB1768B69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0907" y="1023972"/>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10" descr="C:\Users\Winnie\AppData\Local\Microsoft\Windows\Temporary Internet Files\Content.IE5\9M0I6R03\MC900441717[1].png">
            <a:extLst>
              <a:ext uri="{FF2B5EF4-FFF2-40B4-BE49-F238E27FC236}">
                <a16:creationId xmlns:a16="http://schemas.microsoft.com/office/drawing/2014/main" id="{E8A92B2A-2BFC-4AF2-8A30-C52906FAE9B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51155" y="101594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ZoneTexte 45">
            <a:extLst>
              <a:ext uri="{FF2B5EF4-FFF2-40B4-BE49-F238E27FC236}">
                <a16:creationId xmlns:a16="http://schemas.microsoft.com/office/drawing/2014/main" id="{14A26832-AC16-41BC-BB3D-525285865EBF}"/>
              </a:ext>
            </a:extLst>
          </p:cNvPr>
          <p:cNvSpPr txBox="1">
            <a:spLocks noChangeArrowheads="1"/>
          </p:cNvSpPr>
          <p:nvPr/>
        </p:nvSpPr>
        <p:spPr bwMode="auto">
          <a:xfrm>
            <a:off x="10998855" y="1163992"/>
            <a:ext cx="7291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+ 25</a:t>
            </a:r>
          </a:p>
        </p:txBody>
      </p:sp>
      <p:pic>
        <p:nvPicPr>
          <p:cNvPr id="93" name="Picture 12" descr="C:\Users\Winnie\AppData\Local\Microsoft\Windows\Temporary Internet Files\Content.IE5\0VQ72ZAA\MC900441703[1].png">
            <a:extLst>
              <a:ext uri="{FF2B5EF4-FFF2-40B4-BE49-F238E27FC236}">
                <a16:creationId xmlns:a16="http://schemas.microsoft.com/office/drawing/2014/main" id="{8039202F-43F8-40FC-B568-F68E7B0CA0A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31572" y="1093971"/>
            <a:ext cx="5746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ZoneTexte 49">
            <a:extLst>
              <a:ext uri="{FF2B5EF4-FFF2-40B4-BE49-F238E27FC236}">
                <a16:creationId xmlns:a16="http://schemas.microsoft.com/office/drawing/2014/main" id="{818E9866-1719-485C-A070-07AF58AD684E}"/>
              </a:ext>
            </a:extLst>
          </p:cNvPr>
          <p:cNvSpPr txBox="1">
            <a:spLocks noChangeArrowheads="1"/>
          </p:cNvSpPr>
          <p:nvPr/>
        </p:nvSpPr>
        <p:spPr bwMode="auto">
          <a:xfrm>
            <a:off x="6425838" y="1166973"/>
            <a:ext cx="6391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+5</a:t>
            </a:r>
          </a:p>
        </p:txBody>
      </p:sp>
      <p:sp>
        <p:nvSpPr>
          <p:cNvPr id="95" name="ZoneTexte 50">
            <a:extLst>
              <a:ext uri="{FF2B5EF4-FFF2-40B4-BE49-F238E27FC236}">
                <a16:creationId xmlns:a16="http://schemas.microsoft.com/office/drawing/2014/main" id="{5DCDFD7B-BCEA-4A77-99E7-DB31BA96E21D}"/>
              </a:ext>
            </a:extLst>
          </p:cNvPr>
          <p:cNvSpPr txBox="1">
            <a:spLocks noChangeArrowheads="1"/>
          </p:cNvSpPr>
          <p:nvPr/>
        </p:nvSpPr>
        <p:spPr bwMode="auto">
          <a:xfrm>
            <a:off x="7960390" y="1158634"/>
            <a:ext cx="653724" cy="39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+10</a:t>
            </a:r>
          </a:p>
        </p:txBody>
      </p:sp>
      <p:sp>
        <p:nvSpPr>
          <p:cNvPr id="96" name="ZoneTexte 103">
            <a:extLst>
              <a:ext uri="{FF2B5EF4-FFF2-40B4-BE49-F238E27FC236}">
                <a16:creationId xmlns:a16="http://schemas.microsoft.com/office/drawing/2014/main" id="{55FF4305-CEB3-43FA-A2B3-46EFD0C4A8FB}"/>
              </a:ext>
            </a:extLst>
          </p:cNvPr>
          <p:cNvSpPr txBox="1">
            <a:spLocks noChangeArrowheads="1"/>
          </p:cNvSpPr>
          <p:nvPr/>
        </p:nvSpPr>
        <p:spPr bwMode="auto">
          <a:xfrm>
            <a:off x="9433670" y="1160774"/>
            <a:ext cx="7234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 +15</a:t>
            </a:r>
          </a:p>
        </p:txBody>
      </p:sp>
      <p:pic>
        <p:nvPicPr>
          <p:cNvPr id="97" name="Picture 74" descr="119498563188281957tasto_8_architetto_franc_01">
            <a:extLst>
              <a:ext uri="{FF2B5EF4-FFF2-40B4-BE49-F238E27FC236}">
                <a16:creationId xmlns:a16="http://schemas.microsoft.com/office/drawing/2014/main" id="{3F2F5D6E-D451-456A-BFD0-1792E607A7F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75002" y="304281"/>
            <a:ext cx="6492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ZoneTexte 49">
            <a:extLst>
              <a:ext uri="{FF2B5EF4-FFF2-40B4-BE49-F238E27FC236}">
                <a16:creationId xmlns:a16="http://schemas.microsoft.com/office/drawing/2014/main" id="{9FE25CA3-626A-43F2-B4E7-63F75AAE3251}"/>
              </a:ext>
            </a:extLst>
          </p:cNvPr>
          <p:cNvSpPr txBox="1">
            <a:spLocks noChangeArrowheads="1"/>
          </p:cNvSpPr>
          <p:nvPr/>
        </p:nvSpPr>
        <p:spPr bwMode="auto">
          <a:xfrm>
            <a:off x="8886184" y="432209"/>
            <a:ext cx="6492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0</a:t>
            </a:r>
          </a:p>
        </p:txBody>
      </p:sp>
      <p:sp>
        <p:nvSpPr>
          <p:cNvPr id="120" name="I learn">
            <a:extLst>
              <a:ext uri="{FF2B5EF4-FFF2-40B4-BE49-F238E27FC236}">
                <a16:creationId xmlns:a16="http://schemas.microsoft.com/office/drawing/2014/main" id="{E837D245-A606-43AD-9CFA-1122270D4E05}"/>
              </a:ext>
            </a:extLst>
          </p:cNvPr>
          <p:cNvSpPr/>
          <p:nvPr/>
        </p:nvSpPr>
        <p:spPr>
          <a:xfrm>
            <a:off x="8654400" y="5047200"/>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early</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14" name="you say">
            <a:extLst>
              <a:ext uri="{FF2B5EF4-FFF2-40B4-BE49-F238E27FC236}">
                <a16:creationId xmlns:a16="http://schemas.microsoft.com/office/drawing/2014/main" id="{4BC30062-0FAE-4B0D-BCFA-D38EAC260978}"/>
              </a:ext>
            </a:extLst>
          </p:cNvPr>
          <p:cNvSpPr/>
          <p:nvPr/>
        </p:nvSpPr>
        <p:spPr>
          <a:xfrm>
            <a:off x="8654400" y="4320000"/>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Miss</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08" name="he tells">
            <a:extLst>
              <a:ext uri="{FF2B5EF4-FFF2-40B4-BE49-F238E27FC236}">
                <a16:creationId xmlns:a16="http://schemas.microsoft.com/office/drawing/2014/main" id="{9FFB6AC9-33B6-4708-AC83-2C8D9189044A}"/>
              </a:ext>
            </a:extLst>
          </p:cNvPr>
          <p:cNvSpPr/>
          <p:nvPr/>
        </p:nvSpPr>
        <p:spPr>
          <a:xfrm>
            <a:off x="8654400" y="3600000"/>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he</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she</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leaves</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02" name="to take">
            <a:extLst>
              <a:ext uri="{FF2B5EF4-FFF2-40B4-BE49-F238E27FC236}">
                <a16:creationId xmlns:a16="http://schemas.microsoft.com/office/drawing/2014/main" id="{A0909535-3D4C-4D0E-A693-BB4214BCF259}"/>
              </a:ext>
            </a:extLst>
          </p:cNvPr>
          <p:cNvSpPr/>
          <p:nvPr/>
        </p:nvSpPr>
        <p:spPr>
          <a:xfrm>
            <a:off x="8654400" y="2909072"/>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quite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19" name="I am saying">
            <a:extLst>
              <a:ext uri="{FF2B5EF4-FFF2-40B4-BE49-F238E27FC236}">
                <a16:creationId xmlns:a16="http://schemas.microsoft.com/office/drawing/2014/main" id="{79F5D5E4-0206-489D-8834-6F2CB4B5232A}"/>
              </a:ext>
            </a:extLst>
          </p:cNvPr>
          <p:cNvSpPr/>
          <p:nvPr/>
        </p:nvSpPr>
        <p:spPr>
          <a:xfrm>
            <a:off x="6858000" y="5047200"/>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late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13" name="he is learning">
            <a:extLst>
              <a:ext uri="{FF2B5EF4-FFF2-40B4-BE49-F238E27FC236}">
                <a16:creationId xmlns:a16="http://schemas.microsoft.com/office/drawing/2014/main" id="{52750465-87B4-41B8-93F4-9FC2F5336C5F}"/>
              </a:ext>
            </a:extLst>
          </p:cNvPr>
          <p:cNvSpPr/>
          <p:nvPr/>
        </p:nvSpPr>
        <p:spPr>
          <a:xfrm>
            <a:off x="6858000" y="4320000"/>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the match</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07" name="you learn">
            <a:extLst>
              <a:ext uri="{FF2B5EF4-FFF2-40B4-BE49-F238E27FC236}">
                <a16:creationId xmlns:a16="http://schemas.microsoft.com/office/drawing/2014/main" id="{ACD5E118-CEE8-4865-B1AE-63F4DF866E16}"/>
              </a:ext>
            </a:extLst>
          </p:cNvPr>
          <p:cNvSpPr/>
          <p:nvPr/>
        </p:nvSpPr>
        <p:spPr>
          <a:xfrm>
            <a:off x="6858000" y="3600000"/>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(you, sing.)</a:t>
            </a:r>
            <a:r>
              <a:rPr kumimoji="0" lang="fr-FR" sz="2000" b="1" i="0" u="none" strike="noStrike" kern="1200" cap="none" spc="0" normalizeH="0" noProof="0">
                <a:ln>
                  <a:noFill/>
                </a:ln>
                <a:solidFill>
                  <a:srgbClr val="115076"/>
                </a:solidFill>
                <a:effectLst/>
                <a:uLnTx/>
                <a:uFillTx/>
                <a:latin typeface="Century Gothic" panose="020F0302020204030204"/>
                <a:ea typeface="+mn-ea"/>
                <a:cs typeface="Arial" charset="0"/>
              </a:rPr>
              <a:t> </a:t>
            </a: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leave </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01" name="to go out">
            <a:extLst>
              <a:ext uri="{FF2B5EF4-FFF2-40B4-BE49-F238E27FC236}">
                <a16:creationId xmlns:a16="http://schemas.microsoft.com/office/drawing/2014/main" id="{1DB2D339-35D7-41CB-AE0D-551D1BDB4CBA}"/>
              </a:ext>
            </a:extLst>
          </p:cNvPr>
          <p:cNvSpPr/>
          <p:nvPr/>
        </p:nvSpPr>
        <p:spPr>
          <a:xfrm>
            <a:off x="6858000" y="2899558"/>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the secretary</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00" name="to say / tell">
            <a:extLst>
              <a:ext uri="{FF2B5EF4-FFF2-40B4-BE49-F238E27FC236}">
                <a16:creationId xmlns:a16="http://schemas.microsoft.com/office/drawing/2014/main" id="{F837CDEF-97E0-40E3-B4A3-A46D6467CA88}"/>
              </a:ext>
            </a:extLst>
          </p:cNvPr>
          <p:cNvSpPr/>
          <p:nvPr/>
        </p:nvSpPr>
        <p:spPr>
          <a:xfrm>
            <a:off x="5040000" y="2901600"/>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a job</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06" name="she is coming">
            <a:extLst>
              <a:ext uri="{FF2B5EF4-FFF2-40B4-BE49-F238E27FC236}">
                <a16:creationId xmlns:a16="http://schemas.microsoft.com/office/drawing/2014/main" id="{AB2FB879-767E-4695-B6BC-C8305750A6D9}"/>
              </a:ext>
            </a:extLst>
          </p:cNvPr>
          <p:cNvSpPr/>
          <p:nvPr/>
        </p:nvSpPr>
        <p:spPr>
          <a:xfrm>
            <a:off x="5038990" y="3599347"/>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to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leave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12" name="I am taking">
            <a:extLst>
              <a:ext uri="{FF2B5EF4-FFF2-40B4-BE49-F238E27FC236}">
                <a16:creationId xmlns:a16="http://schemas.microsoft.com/office/drawing/2014/main" id="{BBD809CB-C04F-4A67-8148-2649ADC3EC68}"/>
              </a:ext>
            </a:extLst>
          </p:cNvPr>
          <p:cNvSpPr/>
          <p:nvPr/>
        </p:nvSpPr>
        <p:spPr>
          <a:xfrm>
            <a:off x="5046312" y="4329265"/>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115076"/>
                </a:solidFill>
                <a:effectLst/>
                <a:uLnTx/>
                <a:uFillTx/>
                <a:latin typeface="Century Gothic" panose="020F0302020204030204"/>
                <a:ea typeface="+mn-ea"/>
                <a:cs typeface="Arial" charset="0"/>
              </a:rPr>
              <a:t>a future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18" name="you understand">
            <a:extLst>
              <a:ext uri="{FF2B5EF4-FFF2-40B4-BE49-F238E27FC236}">
                <a16:creationId xmlns:a16="http://schemas.microsoft.com/office/drawing/2014/main" id="{5D8142C8-1883-4106-A7FA-AD1C745DBAF1}"/>
              </a:ext>
            </a:extLst>
          </p:cNvPr>
          <p:cNvSpPr/>
          <p:nvPr/>
        </p:nvSpPr>
        <p:spPr>
          <a:xfrm>
            <a:off x="5040000" y="5047200"/>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a:solidFill>
                  <a:srgbClr val="115076"/>
                </a:solidFill>
                <a:latin typeface="Century Gothic" panose="020F0302020204030204"/>
                <a:cs typeface="Arial" charset="0"/>
              </a:rPr>
              <a:t>again</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99" name="to come">
            <a:extLst>
              <a:ext uri="{FF2B5EF4-FFF2-40B4-BE49-F238E27FC236}">
                <a16:creationId xmlns:a16="http://schemas.microsoft.com/office/drawing/2014/main" id="{24EE0542-4050-4922-BF13-ABA8AA3F16A4}"/>
              </a:ext>
            </a:extLst>
          </p:cNvPr>
          <p:cNvSpPr/>
          <p:nvPr/>
        </p:nvSpPr>
        <p:spPr>
          <a:xfrm>
            <a:off x="3254400" y="2901600"/>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the desk</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05" name="I understand">
            <a:extLst>
              <a:ext uri="{FF2B5EF4-FFF2-40B4-BE49-F238E27FC236}">
                <a16:creationId xmlns:a16="http://schemas.microsoft.com/office/drawing/2014/main" id="{C29C7EF1-5241-4D5B-9405-5E6BED414055}"/>
              </a:ext>
            </a:extLst>
          </p:cNvPr>
          <p:cNvSpPr/>
          <p:nvPr/>
        </p:nvSpPr>
        <p:spPr>
          <a:xfrm>
            <a:off x="3254400" y="3600000"/>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to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become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11" name="you go out">
            <a:extLst>
              <a:ext uri="{FF2B5EF4-FFF2-40B4-BE49-F238E27FC236}">
                <a16:creationId xmlns:a16="http://schemas.microsoft.com/office/drawing/2014/main" id="{D3237D90-DEFE-4197-9124-9CA5EA348658}"/>
              </a:ext>
            </a:extLst>
          </p:cNvPr>
          <p:cNvSpPr/>
          <p:nvPr/>
        </p:nvSpPr>
        <p:spPr>
          <a:xfrm>
            <a:off x="3254400" y="4320000"/>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to come back</a:t>
            </a:r>
          </a:p>
        </p:txBody>
      </p:sp>
      <p:sp>
        <p:nvSpPr>
          <p:cNvPr id="117" name="he goes out">
            <a:extLst>
              <a:ext uri="{FF2B5EF4-FFF2-40B4-BE49-F238E27FC236}">
                <a16:creationId xmlns:a16="http://schemas.microsoft.com/office/drawing/2014/main" id="{AF2849E4-9FCE-4FCD-8339-8F875638A725}"/>
              </a:ext>
            </a:extLst>
          </p:cNvPr>
          <p:cNvSpPr/>
          <p:nvPr/>
        </p:nvSpPr>
        <p:spPr>
          <a:xfrm>
            <a:off x="3254400" y="5047200"/>
            <a:ext cx="1710000" cy="630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Sir</a:t>
            </a:r>
          </a:p>
        </p:txBody>
      </p:sp>
    </p:spTree>
    <p:extLst>
      <p:ext uri="{BB962C8B-B14F-4D97-AF65-F5344CB8AC3E}">
        <p14:creationId xmlns:p14="http://schemas.microsoft.com/office/powerpoint/2010/main" val="3856794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5"/>
                                        </p:tgtEl>
                                      </p:cBhvr>
                                    </p:animEffect>
                                    <p:set>
                                      <p:cBhvr>
                                        <p:cTn id="7"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 restart="whenNotActive" fill="hold" evtFilter="cancelBubble" nodeType="interactiveSeq">
                <p:stCondLst>
                  <p:cond evt="onClick" delay="0">
                    <p:tgtEl>
                      <p:spTgt spid="5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9"/>
                                        </p:tgtEl>
                                      </p:cBhvr>
                                    </p:animEffect>
                                    <p:set>
                                      <p:cBhvr>
                                        <p:cTn id="1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 restart="whenNotActive" fill="hold" evtFilter="cancelBubble" nodeType="interactiveSeq">
                <p:stCondLst>
                  <p:cond evt="onClick" delay="0">
                    <p:tgtEl>
                      <p:spTgt spid="6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4"/>
                                        </p:tgtEl>
                                      </p:cBhvr>
                                    </p:animEffect>
                                    <p:set>
                                      <p:cBhvr>
                                        <p:cTn id="19"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0" restart="whenNotActive" fill="hold" evtFilter="cancelBubble" nodeType="interactiveSeq">
                <p:stCondLst>
                  <p:cond evt="onClick" delay="0">
                    <p:tgtEl>
                      <p:spTgt spid="6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9"/>
                                        </p:tgtEl>
                                      </p:cBhvr>
                                    </p:animEffect>
                                    <p:set>
                                      <p:cBhvr>
                                        <p:cTn id="2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4"/>
                                        </p:tgtEl>
                                      </p:cBhvr>
                                    </p:animEffect>
                                    <p:set>
                                      <p:cBhvr>
                                        <p:cTn id="3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2" restart="whenNotActive" fill="hold" evtFilter="cancelBubble" nodeType="interactiveSeq">
                <p:stCondLst>
                  <p:cond evt="onClick" delay="0">
                    <p:tgtEl>
                      <p:spTgt spid="6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0"/>
                                        </p:tgtEl>
                                      </p:cBhvr>
                                    </p:animEffect>
                                    <p:set>
                                      <p:cBhvr>
                                        <p:cTn id="37"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38" restart="whenNotActive" fill="hold" evtFilter="cancelBubble" nodeType="interactiveSeq">
                <p:stCondLst>
                  <p:cond evt="onClick" delay="0">
                    <p:tgtEl>
                      <p:spTgt spid="6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65"/>
                                        </p:tgtEl>
                                      </p:cBhvr>
                                    </p:animEffect>
                                    <p:set>
                                      <p:cBhvr>
                                        <p:cTn id="4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44" restart="whenNotActive" fill="hold" evtFilter="cancelBubble" nodeType="interactiveSeq">
                <p:stCondLst>
                  <p:cond evt="onClick" delay="0">
                    <p:tgtEl>
                      <p:spTgt spid="7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70"/>
                                        </p:tgtEl>
                                      </p:cBhvr>
                                    </p:animEffect>
                                    <p:set>
                                      <p:cBhvr>
                                        <p:cTn id="49"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0" restart="whenNotActive" fill="hold" evtFilter="cancelBubble" nodeType="interactiveSeq">
                <p:stCondLst>
                  <p:cond evt="onClick" delay="0">
                    <p:tgtEl>
                      <p:spTgt spid="5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56"/>
                                        </p:tgtEl>
                                      </p:cBhvr>
                                    </p:animEffect>
                                    <p:set>
                                      <p:cBhvr>
                                        <p:cTn id="5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6" restart="whenNotActive" fill="hold" evtFilter="cancelBubble" nodeType="interactiveSeq">
                <p:stCondLst>
                  <p:cond evt="onClick" delay="0">
                    <p:tgtEl>
                      <p:spTgt spid="6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1"/>
                                        </p:tgtEl>
                                      </p:cBhvr>
                                    </p:animEffect>
                                    <p:set>
                                      <p:cBhvr>
                                        <p:cTn id="61"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62" restart="whenNotActive" fill="hold" evtFilter="cancelBubble" nodeType="interactiveSeq">
                <p:stCondLst>
                  <p:cond evt="onClick" delay="0">
                    <p:tgtEl>
                      <p:spTgt spid="6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6"/>
                                        </p:tgtEl>
                                      </p:cBhvr>
                                    </p:animEffect>
                                    <p:set>
                                      <p:cBhvr>
                                        <p:cTn id="6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68" restart="whenNotActive" fill="hold" evtFilter="cancelBubble" nodeType="interactiveSeq">
                <p:stCondLst>
                  <p:cond evt="onClick" delay="0">
                    <p:tgtEl>
                      <p:spTgt spid="7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71"/>
                                        </p:tgtEl>
                                      </p:cBhvr>
                                    </p:animEffect>
                                    <p:set>
                                      <p:cBhvr>
                                        <p:cTn id="73"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74" restart="whenNotActive" fill="hold" evtFilter="cancelBubble" nodeType="interactiveSeq">
                <p:stCondLst>
                  <p:cond evt="onClick" delay="0">
                    <p:tgtEl>
                      <p:spTgt spid="5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57"/>
                                        </p:tgtEl>
                                      </p:cBhvr>
                                    </p:animEffect>
                                    <p:set>
                                      <p:cBhvr>
                                        <p:cTn id="7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0" restart="whenNotActive" fill="hold" evtFilter="cancelBubble" nodeType="interactiveSeq">
                <p:stCondLst>
                  <p:cond evt="onClick" delay="0">
                    <p:tgtEl>
                      <p:spTgt spid="6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2"/>
                                        </p:tgtEl>
                                      </p:cBhvr>
                                    </p:animEffect>
                                    <p:set>
                                      <p:cBhvr>
                                        <p:cTn id="8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86" restart="whenNotActive" fill="hold" evtFilter="cancelBubble" nodeType="interactiveSeq">
                <p:stCondLst>
                  <p:cond evt="onClick" delay="0">
                    <p:tgtEl>
                      <p:spTgt spid="67"/>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67"/>
                                        </p:tgtEl>
                                      </p:cBhvr>
                                    </p:animEffect>
                                    <p:set>
                                      <p:cBhvr>
                                        <p:cTn id="91"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92" restart="whenNotActive" fill="hold" evtFilter="cancelBubble" nodeType="interactiveSeq">
                <p:stCondLst>
                  <p:cond evt="onClick" delay="0">
                    <p:tgtEl>
                      <p:spTgt spid="72"/>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2"/>
                                        </p:tgtEl>
                                      </p:cBhvr>
                                    </p:animEffect>
                                    <p:set>
                                      <p:cBhvr>
                                        <p:cTn id="97"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8" restart="whenNotActive" fill="hold" evtFilter="cancelBubble" nodeType="interactiveSeq">
                <p:stCondLst>
                  <p:cond evt="onClick" delay="0">
                    <p:tgtEl>
                      <p:spTgt spid="9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99"/>
                                        </p:tgtEl>
                                      </p:cBhvr>
                                    </p:animEffect>
                                    <p:set>
                                      <p:cBhvr>
                                        <p:cTn id="103"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104" restart="whenNotActive" fill="hold" evtFilter="cancelBubble" nodeType="interactiveSeq">
                <p:stCondLst>
                  <p:cond evt="onClick" delay="0">
                    <p:tgtEl>
                      <p:spTgt spid="10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100"/>
                                        </p:tgtEl>
                                      </p:cBhvr>
                                    </p:animEffect>
                                    <p:set>
                                      <p:cBhvr>
                                        <p:cTn id="109"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10" restart="whenNotActive" fill="hold" evtFilter="cancelBubble" nodeType="interactiveSeq">
                <p:stCondLst>
                  <p:cond evt="onClick" delay="0">
                    <p:tgtEl>
                      <p:spTgt spid="101"/>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101"/>
                                        </p:tgtEl>
                                      </p:cBhvr>
                                    </p:animEffect>
                                    <p:set>
                                      <p:cBhvr>
                                        <p:cTn id="115"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16" restart="whenNotActive" fill="hold" evtFilter="cancelBubble" nodeType="interactiveSeq">
                <p:stCondLst>
                  <p:cond evt="onClick" delay="0">
                    <p:tgtEl>
                      <p:spTgt spid="102"/>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102"/>
                                        </p:tgtEl>
                                      </p:cBhvr>
                                    </p:animEffect>
                                    <p:set>
                                      <p:cBhvr>
                                        <p:cTn id="121"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22" restart="whenNotActive" fill="hold" evtFilter="cancelBubble" nodeType="interactiveSeq">
                <p:stCondLst>
                  <p:cond evt="onClick" delay="0">
                    <p:tgtEl>
                      <p:spTgt spid="105"/>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105"/>
                                        </p:tgtEl>
                                      </p:cBhvr>
                                    </p:animEffect>
                                    <p:set>
                                      <p:cBhvr>
                                        <p:cTn id="12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128" restart="whenNotActive" fill="hold" evtFilter="cancelBubble" nodeType="interactiveSeq">
                <p:stCondLst>
                  <p:cond evt="onClick" delay="0">
                    <p:tgtEl>
                      <p:spTgt spid="106"/>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06"/>
                                        </p:tgtEl>
                                      </p:cBhvr>
                                    </p:animEffect>
                                    <p:set>
                                      <p:cBhvr>
                                        <p:cTn id="133"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34" restart="whenNotActive" fill="hold" evtFilter="cancelBubble" nodeType="interactiveSeq">
                <p:stCondLst>
                  <p:cond evt="onClick" delay="0">
                    <p:tgtEl>
                      <p:spTgt spid="107"/>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107"/>
                                        </p:tgtEl>
                                      </p:cBhvr>
                                    </p:animEffect>
                                    <p:set>
                                      <p:cBhvr>
                                        <p:cTn id="139"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140" restart="whenNotActive" fill="hold" evtFilter="cancelBubble" nodeType="interactiveSeq">
                <p:stCondLst>
                  <p:cond evt="onClick" delay="0">
                    <p:tgtEl>
                      <p:spTgt spid="108"/>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108"/>
                                        </p:tgtEl>
                                      </p:cBhvr>
                                    </p:animEffect>
                                    <p:set>
                                      <p:cBhvr>
                                        <p:cTn id="145"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46" restart="whenNotActive" fill="hold" evtFilter="cancelBubble" nodeType="interactiveSeq">
                <p:stCondLst>
                  <p:cond evt="onClick" delay="0">
                    <p:tgtEl>
                      <p:spTgt spid="111"/>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111"/>
                                        </p:tgtEl>
                                      </p:cBhvr>
                                    </p:animEffect>
                                    <p:set>
                                      <p:cBhvr>
                                        <p:cTn id="151"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112"/>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112"/>
                                        </p:tgtEl>
                                      </p:cBhvr>
                                    </p:animEffect>
                                    <p:set>
                                      <p:cBhvr>
                                        <p:cTn id="157"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158" restart="whenNotActive" fill="hold" evtFilter="cancelBubble" nodeType="interactiveSeq">
                <p:stCondLst>
                  <p:cond evt="onClick" delay="0">
                    <p:tgtEl>
                      <p:spTgt spid="113"/>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113"/>
                                        </p:tgtEl>
                                      </p:cBhvr>
                                    </p:animEffect>
                                    <p:set>
                                      <p:cBhvr>
                                        <p:cTn id="163" dur="1" fill="hold">
                                          <p:stCondLst>
                                            <p:cond delay="499"/>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164" restart="whenNotActive" fill="hold" evtFilter="cancelBubble" nodeType="interactiveSeq">
                <p:stCondLst>
                  <p:cond evt="onClick" delay="0">
                    <p:tgtEl>
                      <p:spTgt spid="114"/>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114"/>
                                        </p:tgtEl>
                                      </p:cBhvr>
                                    </p:animEffect>
                                    <p:set>
                                      <p:cBhvr>
                                        <p:cTn id="169"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70" restart="whenNotActive" fill="hold" evtFilter="cancelBubble" nodeType="interactiveSeq">
                <p:stCondLst>
                  <p:cond evt="onClick" delay="0">
                    <p:tgtEl>
                      <p:spTgt spid="117"/>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117"/>
                                        </p:tgtEl>
                                      </p:cBhvr>
                                    </p:animEffect>
                                    <p:set>
                                      <p:cBhvr>
                                        <p:cTn id="175"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176" restart="whenNotActive" fill="hold" evtFilter="cancelBubble" nodeType="interactiveSeq">
                <p:stCondLst>
                  <p:cond evt="onClick" delay="0">
                    <p:tgtEl>
                      <p:spTgt spid="118"/>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118"/>
                                        </p:tgtEl>
                                      </p:cBhvr>
                                    </p:animEffect>
                                    <p:set>
                                      <p:cBhvr>
                                        <p:cTn id="181"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82" restart="whenNotActive" fill="hold" evtFilter="cancelBubble" nodeType="interactiveSeq">
                <p:stCondLst>
                  <p:cond evt="onClick" delay="0">
                    <p:tgtEl>
                      <p:spTgt spid="119"/>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119"/>
                                        </p:tgtEl>
                                      </p:cBhvr>
                                    </p:animEffect>
                                    <p:set>
                                      <p:cBhvr>
                                        <p:cTn id="187"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88" restart="whenNotActive" fill="hold" evtFilter="cancelBubble" nodeType="interactiveSeq">
                <p:stCondLst>
                  <p:cond evt="onClick" delay="0">
                    <p:tgtEl>
                      <p:spTgt spid="120"/>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120"/>
                                        </p:tgtEl>
                                      </p:cBhvr>
                                    </p:animEffect>
                                    <p:set>
                                      <p:cBhvr>
                                        <p:cTn id="193"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childTnLst>
        </p:cTn>
      </p:par>
    </p:tnLst>
    <p:bldLst>
      <p:bldP spid="69" grpId="0" animBg="1"/>
      <p:bldP spid="70" grpId="0" animBg="1"/>
      <p:bldP spid="65" grpId="0" animBg="1"/>
      <p:bldP spid="60" grpId="0" animBg="1"/>
      <p:bldP spid="54" grpId="0" animBg="1"/>
      <p:bldP spid="64" grpId="0" animBg="1"/>
      <p:bldP spid="59" grpId="0" animBg="1"/>
      <p:bldP spid="55" grpId="0" animBg="1"/>
      <p:bldP spid="56" grpId="0" animBg="1"/>
      <p:bldP spid="57" grpId="0" animBg="1"/>
      <p:bldP spid="61" grpId="0" animBg="1"/>
      <p:bldP spid="62" grpId="0" animBg="1"/>
      <p:bldP spid="66" grpId="0" animBg="1"/>
      <p:bldP spid="67" grpId="0" animBg="1"/>
      <p:bldP spid="71" grpId="0" animBg="1"/>
      <p:bldP spid="72" grpId="0" animBg="1"/>
      <p:bldP spid="120" grpId="0" animBg="1"/>
      <p:bldP spid="114" grpId="0" animBg="1"/>
      <p:bldP spid="108" grpId="0" animBg="1"/>
      <p:bldP spid="102" grpId="0" animBg="1"/>
      <p:bldP spid="119" grpId="0" animBg="1"/>
      <p:bldP spid="113" grpId="0" animBg="1"/>
      <p:bldP spid="107" grpId="0" animBg="1"/>
      <p:bldP spid="101" grpId="0" animBg="1"/>
      <p:bldP spid="100" grpId="0" animBg="1"/>
      <p:bldP spid="106" grpId="0" animBg="1"/>
      <p:bldP spid="112" grpId="0" animBg="1"/>
      <p:bldP spid="118" grpId="0" animBg="1"/>
      <p:bldP spid="99" grpId="0" animBg="1"/>
      <p:bldP spid="105" grpId="0" animBg="1"/>
      <p:bldP spid="111" grpId="0" animBg="1"/>
      <p:bldP spid="11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53338" y="1883962"/>
            <a:ext cx="7748076" cy="1062010"/>
          </a:xfrm>
        </p:spPr>
        <p:txBody>
          <a:bodyPr>
            <a:normAutofit fontScale="90000"/>
          </a:bodyPr>
          <a:lstStyle/>
          <a:p>
            <a:pPr algn="l"/>
            <a:r>
              <a:rPr lang="en-GB" sz="4000" b="1" dirty="0">
                <a:solidFill>
                  <a:prstClr val="white"/>
                </a:solidFill>
              </a:rPr>
              <a:t>Talking about what you are doing today vs what you did yesterday</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3337" y="2542938"/>
            <a:ext cx="6953579" cy="886062"/>
          </a:xfrm>
        </p:spPr>
        <p:txBody>
          <a:bodyPr>
            <a:noAutofit/>
          </a:bodyPr>
          <a:lstStyle/>
          <a:p>
            <a:pPr algn="l">
              <a:lnSpc>
                <a:spcPct val="100000"/>
              </a:lnSpc>
              <a:spcBef>
                <a:spcPts val="0"/>
              </a:spcBef>
            </a:pPr>
            <a:r>
              <a:rPr lang="en-GB" sz="2600" dirty="0">
                <a:solidFill>
                  <a:prstClr val="white"/>
                </a:solidFill>
              </a:rPr>
              <a:t>present vs perfect tense </a:t>
            </a:r>
            <a:br>
              <a:rPr lang="en-GB" sz="2600" dirty="0">
                <a:solidFill>
                  <a:prstClr val="white"/>
                </a:solidFill>
              </a:rPr>
            </a:br>
            <a:r>
              <a:rPr lang="en-GB" sz="2600" dirty="0">
                <a:solidFill>
                  <a:prstClr val="white"/>
                </a:solidFill>
              </a:rPr>
              <a:t>regular -ER verbs (taking </a:t>
            </a:r>
            <a:r>
              <a:rPr lang="en-GB" sz="2600" i="1" dirty="0" err="1">
                <a:solidFill>
                  <a:prstClr val="white"/>
                </a:solidFill>
              </a:rPr>
              <a:t>avoir</a:t>
            </a:r>
            <a:r>
              <a:rPr lang="en-GB" sz="2600" dirty="0">
                <a:solidFill>
                  <a:prstClr val="white"/>
                </a:solidFill>
              </a:rPr>
              <a:t>) (</a:t>
            </a:r>
            <a:r>
              <a:rPr lang="en-GB" sz="2600" i="1" dirty="0">
                <a:solidFill>
                  <a:prstClr val="white"/>
                </a:solidFill>
              </a:rPr>
              <a:t>je</a:t>
            </a:r>
            <a:r>
              <a:rPr lang="en-GB" sz="2600" dirty="0">
                <a:solidFill>
                  <a:prstClr val="white"/>
                </a:solidFill>
              </a:rPr>
              <a:t>)</a:t>
            </a:r>
          </a:p>
          <a:p>
            <a:pPr algn="l">
              <a:lnSpc>
                <a:spcPct val="100000"/>
              </a:lnSpc>
              <a:spcBef>
                <a:spcPts val="0"/>
              </a:spcBef>
            </a:pPr>
            <a:r>
              <a:rPr lang="en-GB" sz="2600" dirty="0">
                <a:solidFill>
                  <a:prstClr val="white"/>
                </a:solidFill>
              </a:rPr>
              <a:t>SSC [-</a:t>
            </a:r>
            <a:r>
              <a:rPr lang="en-GB" sz="2600" dirty="0" err="1">
                <a:solidFill>
                  <a:prstClr val="white"/>
                </a:solidFill>
              </a:rPr>
              <a:t>gn</a:t>
            </a:r>
            <a:r>
              <a:rPr lang="en-GB" sz="2600" dirty="0">
                <a:solidFill>
                  <a:prstClr val="white"/>
                </a:solidFill>
              </a:rPr>
              <a:t>]</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1 - Lesson 16</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026769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7" name="TextBox 16">
            <a:hlinkClick r:id="" action="ppaction://noaction">
              <a:snd r:embed="rId4" name="signe.wav"/>
            </a:hlinkClick>
            <a:extLst>
              <a:ext uri="{FF2B5EF4-FFF2-40B4-BE49-F238E27FC236}">
                <a16:creationId xmlns:a16="http://schemas.microsoft.com/office/drawing/2014/main" id="{55F76293-F036-D943-9EC1-F5857D9662CB}"/>
              </a:ext>
            </a:extLst>
          </p:cNvPr>
          <p:cNvSpPr txBox="1"/>
          <p:nvPr/>
        </p:nvSpPr>
        <p:spPr>
          <a:xfrm>
            <a:off x="50404" y="1295999"/>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5" name="compagnie.wav"/>
            </a:hlinkClick>
            <a:extLst>
              <a:ext uri="{FF2B5EF4-FFF2-40B4-BE49-F238E27FC236}">
                <a16:creationId xmlns:a16="http://schemas.microsoft.com/office/drawing/2014/main" id="{2FDEC3CC-FE11-467C-9300-2FB839441742}"/>
              </a:ext>
            </a:extLst>
          </p:cNvPr>
          <p:cNvSpPr txBox="1"/>
          <p:nvPr/>
        </p:nvSpPr>
        <p:spPr>
          <a:xfrm>
            <a:off x="2701469" y="2386950"/>
            <a:ext cx="243742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p>
        </p:txBody>
      </p:sp>
      <p:sp>
        <p:nvSpPr>
          <p:cNvPr id="26" name="TextBox 25">
            <a:hlinkClick r:id="" action="ppaction://noaction">
              <a:snd r:embed="rId6" name="signal.wav"/>
            </a:hlinkClick>
            <a:extLst>
              <a:ext uri="{FF2B5EF4-FFF2-40B4-BE49-F238E27FC236}">
                <a16:creationId xmlns:a16="http://schemas.microsoft.com/office/drawing/2014/main" id="{C93D87CE-24ED-42C3-8C04-E694D5799B82}"/>
              </a:ext>
            </a:extLst>
          </p:cNvPr>
          <p:cNvSpPr txBox="1"/>
          <p:nvPr/>
        </p:nvSpPr>
        <p:spPr>
          <a:xfrm>
            <a:off x="293759" y="2586176"/>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p:txBody>
      </p:sp>
      <p:sp>
        <p:nvSpPr>
          <p:cNvPr id="30" name="TextBox 29">
            <a:hlinkClick r:id="" action="ppaction://noaction">
              <a:snd r:embed="rId7" name="temoignage.wav"/>
            </a:hlinkClick>
            <a:extLst>
              <a:ext uri="{FF2B5EF4-FFF2-40B4-BE49-F238E27FC236}">
                <a16:creationId xmlns:a16="http://schemas.microsoft.com/office/drawing/2014/main" id="{7ADA6636-34CD-426A-A79A-F9D077EAFB60}"/>
              </a:ext>
            </a:extLst>
          </p:cNvPr>
          <p:cNvSpPr txBox="1"/>
          <p:nvPr/>
        </p:nvSpPr>
        <p:spPr>
          <a:xfrm>
            <a:off x="6226269" y="2954621"/>
            <a:ext cx="30344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témoi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8" name="regne.wav"/>
            </a:hlinkClick>
            <a:extLst>
              <a:ext uri="{FF2B5EF4-FFF2-40B4-BE49-F238E27FC236}">
                <a16:creationId xmlns:a16="http://schemas.microsoft.com/office/drawing/2014/main" id="{8C9CAE61-7831-4A7D-83F7-24374E4D1EE6}"/>
              </a:ext>
            </a:extLst>
          </p:cNvPr>
          <p:cNvSpPr txBox="1"/>
          <p:nvPr/>
        </p:nvSpPr>
        <p:spPr>
          <a:xfrm>
            <a:off x="5193571" y="1629217"/>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rè</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9" name="detenir.wav"/>
            </a:hlinkClick>
            <a:extLst>
              <a:ext uri="{FF2B5EF4-FFF2-40B4-BE49-F238E27FC236}">
                <a16:creationId xmlns:a16="http://schemas.microsoft.com/office/drawing/2014/main" id="{11199788-5F83-4B3D-A76F-E8CC70F9DDDA}"/>
              </a:ext>
            </a:extLst>
          </p:cNvPr>
          <p:cNvSpPr txBox="1"/>
          <p:nvPr/>
        </p:nvSpPr>
        <p:spPr>
          <a:xfrm>
            <a:off x="7455443" y="4523175"/>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hlinkClick r:id="" action="ppaction://noaction">
              <a:snd r:embed="rId10" name="canada.wav"/>
            </a:hlinkClick>
            <a:extLst>
              <a:ext uri="{FF2B5EF4-FFF2-40B4-BE49-F238E27FC236}">
                <a16:creationId xmlns:a16="http://schemas.microsoft.com/office/drawing/2014/main" id="{9376A1E7-1EB3-409F-87EF-54AA828C17C7}"/>
              </a:ext>
            </a:extLst>
          </p:cNvPr>
          <p:cNvSpPr txBox="1"/>
          <p:nvPr/>
        </p:nvSpPr>
        <p:spPr>
          <a:xfrm>
            <a:off x="6268247" y="5635979"/>
            <a:ext cx="230336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ada</a:t>
            </a:r>
          </a:p>
        </p:txBody>
      </p:sp>
      <p:sp>
        <p:nvSpPr>
          <p:cNvPr id="46" name="TextBox 45">
            <a:hlinkClick r:id="" action="ppaction://noaction">
              <a:snd r:embed="rId11" name="ministre.wav"/>
            </a:hlinkClick>
            <a:extLst>
              <a:ext uri="{FF2B5EF4-FFF2-40B4-BE49-F238E27FC236}">
                <a16:creationId xmlns:a16="http://schemas.microsoft.com/office/drawing/2014/main" id="{14838C73-4F55-40B9-9F61-8FA6A5C97AF3}"/>
              </a:ext>
            </a:extLst>
          </p:cNvPr>
          <p:cNvSpPr txBox="1"/>
          <p:nvPr/>
        </p:nvSpPr>
        <p:spPr>
          <a:xfrm>
            <a:off x="2639032" y="140818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Svg Road Signs 1 Clip Art">
            <a:extLst>
              <a:ext uri="{FF2B5EF4-FFF2-40B4-BE49-F238E27FC236}">
                <a16:creationId xmlns:a16="http://schemas.microsoft.com/office/drawing/2014/main" id="{1C5E2EA1-3C1C-43BC-B131-19DDB74691D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13948" y="1242040"/>
            <a:ext cx="668238" cy="66823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1A0C3610-3DCE-4B72-8A66-D389D8DAFCFE}"/>
              </a:ext>
            </a:extLst>
          </p:cNvPr>
          <p:cNvSpPr txBox="1"/>
          <p:nvPr/>
        </p:nvSpPr>
        <p:spPr>
          <a:xfrm>
            <a:off x="5392406" y="2049748"/>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[reign]</a:t>
            </a:r>
          </a:p>
        </p:txBody>
      </p:sp>
      <p:pic>
        <p:nvPicPr>
          <p:cNvPr id="2060" name="Picture 12" descr="Handcuffs  Clip Art">
            <a:extLst>
              <a:ext uri="{FF2B5EF4-FFF2-40B4-BE49-F238E27FC236}">
                <a16:creationId xmlns:a16="http://schemas.microsoft.com/office/drawing/2014/main" id="{983090A2-8987-41A2-8E13-984F421AECC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30902" y="4229976"/>
            <a:ext cx="1190901" cy="877297"/>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D6560429-CCD0-4FD4-A630-FF24B735A0EA}"/>
              </a:ext>
            </a:extLst>
          </p:cNvPr>
          <p:cNvSpPr txBox="1"/>
          <p:nvPr/>
        </p:nvSpPr>
        <p:spPr>
          <a:xfrm>
            <a:off x="7330545" y="335919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[testimony]</a:t>
            </a:r>
          </a:p>
        </p:txBody>
      </p:sp>
      <p:sp>
        <p:nvSpPr>
          <p:cNvPr id="59" name="TextBox 58">
            <a:extLst>
              <a:ext uri="{FF2B5EF4-FFF2-40B4-BE49-F238E27FC236}">
                <a16:creationId xmlns:a16="http://schemas.microsoft.com/office/drawing/2014/main" id="{A3C125AC-A635-41D3-90A9-891E08BEF7A4}"/>
              </a:ext>
            </a:extLst>
          </p:cNvPr>
          <p:cNvSpPr txBox="1"/>
          <p:nvPr/>
        </p:nvSpPr>
        <p:spPr>
          <a:xfrm>
            <a:off x="3180766" y="275523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[company]</a:t>
            </a:r>
          </a:p>
        </p:txBody>
      </p:sp>
      <p:sp>
        <p:nvSpPr>
          <p:cNvPr id="16" name="TextBox 15">
            <a:hlinkClick r:id="" action="ppaction://noaction">
              <a:snd r:embed="rId14" name="chinois.wav"/>
            </a:hlinkClick>
            <a:extLst>
              <a:ext uri="{FF2B5EF4-FFF2-40B4-BE49-F238E27FC236}">
                <a16:creationId xmlns:a16="http://schemas.microsoft.com/office/drawing/2014/main" id="{94C4272B-0222-4B00-8601-E1002E2C35CC}"/>
              </a:ext>
            </a:extLst>
          </p:cNvPr>
          <p:cNvSpPr txBox="1"/>
          <p:nvPr/>
        </p:nvSpPr>
        <p:spPr>
          <a:xfrm>
            <a:off x="6363008" y="68896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ois</a:t>
            </a:r>
          </a:p>
        </p:txBody>
      </p:sp>
      <p:pic>
        <p:nvPicPr>
          <p:cNvPr id="18" name="Picture 2" descr="Paper Lanterns Clip Art">
            <a:extLst>
              <a:ext uri="{FF2B5EF4-FFF2-40B4-BE49-F238E27FC236}">
                <a16:creationId xmlns:a16="http://schemas.microsoft.com/office/drawing/2014/main" id="{52C54173-0BD6-472A-8971-40F26DFF7B0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25888" y="318904"/>
            <a:ext cx="1380320" cy="10038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nada Flag Flying Clip Art">
            <a:extLst>
              <a:ext uri="{FF2B5EF4-FFF2-40B4-BE49-F238E27FC236}">
                <a16:creationId xmlns:a16="http://schemas.microsoft.com/office/drawing/2014/main" id="{43F053D4-0B53-4545-8D61-F8FE948AD35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0254" y="5176493"/>
            <a:ext cx="932419" cy="7863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hlinkClick r:id="" action="ppaction://noaction">
              <a:snd r:embed="rId17" name="minime.wav"/>
            </a:hlinkClick>
            <a:extLst>
              <a:ext uri="{FF2B5EF4-FFF2-40B4-BE49-F238E27FC236}">
                <a16:creationId xmlns:a16="http://schemas.microsoft.com/office/drawing/2014/main" id="{31A962C2-DFB8-49FF-82D6-9A945F969A62}"/>
              </a:ext>
            </a:extLst>
          </p:cNvPr>
          <p:cNvSpPr txBox="1"/>
          <p:nvPr/>
        </p:nvSpPr>
        <p:spPr>
          <a:xfrm>
            <a:off x="1292977" y="3450662"/>
            <a:ext cx="242088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0B7FF4E4-9811-4F7A-AAF7-7800000E8DD7}"/>
              </a:ext>
            </a:extLst>
          </p:cNvPr>
          <p:cNvSpPr txBox="1"/>
          <p:nvPr/>
        </p:nvSpPr>
        <p:spPr>
          <a:xfrm>
            <a:off x="1775066" y="384868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[minimal]</a:t>
            </a:r>
          </a:p>
        </p:txBody>
      </p:sp>
      <p:sp>
        <p:nvSpPr>
          <p:cNvPr id="19" name="TextBox 18">
            <a:hlinkClick r:id="" action="ppaction://noaction">
              <a:snd r:embed="rId18" name="significatif.wav"/>
            </a:hlinkClick>
            <a:extLst>
              <a:ext uri="{FF2B5EF4-FFF2-40B4-BE49-F238E27FC236}">
                <a16:creationId xmlns:a16="http://schemas.microsoft.com/office/drawing/2014/main" id="{76E9CD17-82E4-42CB-8D40-EE5831347C1C}"/>
              </a:ext>
            </a:extLst>
          </p:cNvPr>
          <p:cNvSpPr txBox="1"/>
          <p:nvPr/>
        </p:nvSpPr>
        <p:spPr>
          <a:xfrm>
            <a:off x="7575607" y="1843422"/>
            <a:ext cx="24208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ificatif</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C929630-87AB-4778-B5B1-DAFC19B34339}"/>
              </a:ext>
            </a:extLst>
          </p:cNvPr>
          <p:cNvSpPr txBox="1"/>
          <p:nvPr/>
        </p:nvSpPr>
        <p:spPr>
          <a:xfrm>
            <a:off x="8082633" y="218606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[significant]</a:t>
            </a:r>
          </a:p>
        </p:txBody>
      </p:sp>
      <p:sp>
        <p:nvSpPr>
          <p:cNvPr id="2" name="TextBox 1">
            <a:hlinkClick r:id="" action="ppaction://noaction">
              <a:snd r:embed="rId19" name="genereux.wav"/>
            </a:hlinkClick>
            <a:extLst>
              <a:ext uri="{FF2B5EF4-FFF2-40B4-BE49-F238E27FC236}">
                <a16:creationId xmlns:a16="http://schemas.microsoft.com/office/drawing/2014/main" id="{F91C50D4-AC31-4F08-BBDC-D648EEA31B3F}"/>
              </a:ext>
            </a:extLst>
          </p:cNvPr>
          <p:cNvSpPr txBox="1"/>
          <p:nvPr/>
        </p:nvSpPr>
        <p:spPr>
          <a:xfrm>
            <a:off x="4262067" y="3500648"/>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20" name="dignitie.wav"/>
            </a:hlinkClick>
            <a:extLst>
              <a:ext uri="{FF2B5EF4-FFF2-40B4-BE49-F238E27FC236}">
                <a16:creationId xmlns:a16="http://schemas.microsoft.com/office/drawing/2014/main" id="{59470238-9473-4121-BE42-4D96F62C2541}"/>
              </a:ext>
            </a:extLst>
          </p:cNvPr>
          <p:cNvSpPr txBox="1"/>
          <p:nvPr/>
        </p:nvSpPr>
        <p:spPr>
          <a:xfrm>
            <a:off x="0" y="5575383"/>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ité</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hlinkClick r:id="" action="ppaction://noaction">
              <a:snd r:embed="rId21" name="ignorance.wav"/>
            </a:hlinkClick>
            <a:extLst>
              <a:ext uri="{FF2B5EF4-FFF2-40B4-BE49-F238E27FC236}">
                <a16:creationId xmlns:a16="http://schemas.microsoft.com/office/drawing/2014/main" id="{AD0983E6-DAD3-4668-B68A-2F2FEC6A5B1C}"/>
              </a:ext>
            </a:extLst>
          </p:cNvPr>
          <p:cNvSpPr txBox="1"/>
          <p:nvPr/>
        </p:nvSpPr>
        <p:spPr>
          <a:xfrm>
            <a:off x="3123093" y="5527632"/>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orance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22" name="signature.wav"/>
            </a:hlinkClick>
            <a:extLst>
              <a:ext uri="{FF2B5EF4-FFF2-40B4-BE49-F238E27FC236}">
                <a16:creationId xmlns:a16="http://schemas.microsoft.com/office/drawing/2014/main" id="{0C678A40-E179-4C51-84CA-787168B080DF}"/>
              </a:ext>
            </a:extLst>
          </p:cNvPr>
          <p:cNvSpPr txBox="1"/>
          <p:nvPr/>
        </p:nvSpPr>
        <p:spPr>
          <a:xfrm>
            <a:off x="3759128" y="4479417"/>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ature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hlinkClick r:id="" action="ppaction://noaction">
              <a:snd r:embed="rId23" name="raisonnable.wav"/>
            </a:hlinkClick>
            <a:extLst>
              <a:ext uri="{FF2B5EF4-FFF2-40B4-BE49-F238E27FC236}">
                <a16:creationId xmlns:a16="http://schemas.microsoft.com/office/drawing/2014/main" id="{2D5E707F-A127-4F66-84B2-9A409A9945CA}"/>
              </a:ext>
            </a:extLst>
          </p:cNvPr>
          <p:cNvSpPr txBox="1"/>
          <p:nvPr/>
        </p:nvSpPr>
        <p:spPr>
          <a:xfrm>
            <a:off x="421291" y="4575025"/>
            <a:ext cx="288476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raiso</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able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88724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70" name="TextBox 69">
            <a:hlinkClick r:id="" action="ppaction://noaction">
              <a:snd r:embed="rId4" name="signe.wav"/>
            </a:hlinkClick>
            <a:extLst>
              <a:ext uri="{FF2B5EF4-FFF2-40B4-BE49-F238E27FC236}">
                <a16:creationId xmlns:a16="http://schemas.microsoft.com/office/drawing/2014/main" id="{3DA42367-26B9-47D6-8E1E-3433C241315A}"/>
              </a:ext>
            </a:extLst>
          </p:cNvPr>
          <p:cNvSpPr txBox="1"/>
          <p:nvPr/>
        </p:nvSpPr>
        <p:spPr>
          <a:xfrm>
            <a:off x="50404" y="1295999"/>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hlinkClick r:id="" action="ppaction://noaction">
              <a:snd r:embed="rId5" name="compagnie.wav"/>
            </a:hlinkClick>
            <a:extLst>
              <a:ext uri="{FF2B5EF4-FFF2-40B4-BE49-F238E27FC236}">
                <a16:creationId xmlns:a16="http://schemas.microsoft.com/office/drawing/2014/main" id="{A4736FF2-B429-49D8-93B0-DBFE370F2C2C}"/>
              </a:ext>
            </a:extLst>
          </p:cNvPr>
          <p:cNvSpPr txBox="1"/>
          <p:nvPr/>
        </p:nvSpPr>
        <p:spPr>
          <a:xfrm>
            <a:off x="2701469" y="2386950"/>
            <a:ext cx="243742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p>
        </p:txBody>
      </p:sp>
      <p:sp>
        <p:nvSpPr>
          <p:cNvPr id="74" name="TextBox 73">
            <a:hlinkClick r:id="" action="ppaction://noaction">
              <a:snd r:embed="rId6" name="signal.wav"/>
            </a:hlinkClick>
            <a:extLst>
              <a:ext uri="{FF2B5EF4-FFF2-40B4-BE49-F238E27FC236}">
                <a16:creationId xmlns:a16="http://schemas.microsoft.com/office/drawing/2014/main" id="{98C0EFE7-71A2-49E7-B214-FEDF2319D9E3}"/>
              </a:ext>
            </a:extLst>
          </p:cNvPr>
          <p:cNvSpPr txBox="1"/>
          <p:nvPr/>
        </p:nvSpPr>
        <p:spPr>
          <a:xfrm>
            <a:off x="293759" y="2586176"/>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p:txBody>
      </p:sp>
      <p:sp>
        <p:nvSpPr>
          <p:cNvPr id="76" name="TextBox 75">
            <a:hlinkClick r:id="" action="ppaction://noaction">
              <a:snd r:embed="rId7" name="temoignage.wav"/>
            </a:hlinkClick>
            <a:extLst>
              <a:ext uri="{FF2B5EF4-FFF2-40B4-BE49-F238E27FC236}">
                <a16:creationId xmlns:a16="http://schemas.microsoft.com/office/drawing/2014/main" id="{64D160BA-032A-4A6C-9E37-554C8211F022}"/>
              </a:ext>
            </a:extLst>
          </p:cNvPr>
          <p:cNvSpPr txBox="1"/>
          <p:nvPr/>
        </p:nvSpPr>
        <p:spPr>
          <a:xfrm>
            <a:off x="6226269" y="2954621"/>
            <a:ext cx="30344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témoi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hlinkClick r:id="" action="ppaction://noaction">
              <a:snd r:embed="rId8" name="regne.wav"/>
            </a:hlinkClick>
            <a:extLst>
              <a:ext uri="{FF2B5EF4-FFF2-40B4-BE49-F238E27FC236}">
                <a16:creationId xmlns:a16="http://schemas.microsoft.com/office/drawing/2014/main" id="{00FD55CB-6623-47C3-AA75-4B9578DA233C}"/>
              </a:ext>
            </a:extLst>
          </p:cNvPr>
          <p:cNvSpPr txBox="1"/>
          <p:nvPr/>
        </p:nvSpPr>
        <p:spPr>
          <a:xfrm>
            <a:off x="5193571" y="1629217"/>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rè</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hlinkClick r:id="" action="ppaction://noaction">
              <a:snd r:embed="rId9" name="detenir.wav"/>
            </a:hlinkClick>
            <a:extLst>
              <a:ext uri="{FF2B5EF4-FFF2-40B4-BE49-F238E27FC236}">
                <a16:creationId xmlns:a16="http://schemas.microsoft.com/office/drawing/2014/main" id="{A45A67D3-5A14-406A-A507-B0C13C6AC63C}"/>
              </a:ext>
            </a:extLst>
          </p:cNvPr>
          <p:cNvSpPr txBox="1"/>
          <p:nvPr/>
        </p:nvSpPr>
        <p:spPr>
          <a:xfrm>
            <a:off x="7455443" y="4523175"/>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hlinkClick r:id="" action="ppaction://noaction">
              <a:snd r:embed="rId10" name="canada.wav"/>
            </a:hlinkClick>
            <a:extLst>
              <a:ext uri="{FF2B5EF4-FFF2-40B4-BE49-F238E27FC236}">
                <a16:creationId xmlns:a16="http://schemas.microsoft.com/office/drawing/2014/main" id="{A8D3E475-7B9E-4435-A153-5E35C644C5A1}"/>
              </a:ext>
            </a:extLst>
          </p:cNvPr>
          <p:cNvSpPr txBox="1"/>
          <p:nvPr/>
        </p:nvSpPr>
        <p:spPr>
          <a:xfrm>
            <a:off x="6268247" y="5635979"/>
            <a:ext cx="230336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ada</a:t>
            </a:r>
          </a:p>
        </p:txBody>
      </p:sp>
      <p:sp>
        <p:nvSpPr>
          <p:cNvPr id="84" name="TextBox 83">
            <a:hlinkClick r:id="" action="ppaction://noaction">
              <a:snd r:embed="rId11" name="ministre.wav"/>
            </a:hlinkClick>
            <a:extLst>
              <a:ext uri="{FF2B5EF4-FFF2-40B4-BE49-F238E27FC236}">
                <a16:creationId xmlns:a16="http://schemas.microsoft.com/office/drawing/2014/main" id="{7AF18BAF-22C5-4D29-BA3C-6141D57089C4}"/>
              </a:ext>
            </a:extLst>
          </p:cNvPr>
          <p:cNvSpPr txBox="1"/>
          <p:nvPr/>
        </p:nvSpPr>
        <p:spPr>
          <a:xfrm>
            <a:off x="2639032" y="140818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6" name="Picture 2" descr="Svg Road Signs 1 Clip Art">
            <a:extLst>
              <a:ext uri="{FF2B5EF4-FFF2-40B4-BE49-F238E27FC236}">
                <a16:creationId xmlns:a16="http://schemas.microsoft.com/office/drawing/2014/main" id="{8C77BFB5-B126-4FBE-9417-4D18F6C3232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13948" y="1242040"/>
            <a:ext cx="668238" cy="668238"/>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5934EE11-BD03-428A-B7C4-C555857B00E7}"/>
              </a:ext>
            </a:extLst>
          </p:cNvPr>
          <p:cNvSpPr txBox="1"/>
          <p:nvPr/>
        </p:nvSpPr>
        <p:spPr>
          <a:xfrm>
            <a:off x="5392406" y="2049748"/>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[reign]</a:t>
            </a:r>
          </a:p>
        </p:txBody>
      </p:sp>
      <p:pic>
        <p:nvPicPr>
          <p:cNvPr id="90" name="Picture 12" descr="Handcuffs  Clip Art">
            <a:extLst>
              <a:ext uri="{FF2B5EF4-FFF2-40B4-BE49-F238E27FC236}">
                <a16:creationId xmlns:a16="http://schemas.microsoft.com/office/drawing/2014/main" id="{BDC020F5-A63C-4788-AD13-E0DC41E8345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30902" y="4229976"/>
            <a:ext cx="1190901" cy="877297"/>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E7582F94-D0ED-4173-8A3F-56F1218A60C7}"/>
              </a:ext>
            </a:extLst>
          </p:cNvPr>
          <p:cNvSpPr txBox="1"/>
          <p:nvPr/>
        </p:nvSpPr>
        <p:spPr>
          <a:xfrm>
            <a:off x="7330545" y="335919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[testimony]</a:t>
            </a:r>
          </a:p>
        </p:txBody>
      </p:sp>
      <p:sp>
        <p:nvSpPr>
          <p:cNvPr id="94" name="TextBox 93">
            <a:extLst>
              <a:ext uri="{FF2B5EF4-FFF2-40B4-BE49-F238E27FC236}">
                <a16:creationId xmlns:a16="http://schemas.microsoft.com/office/drawing/2014/main" id="{75AF2897-4402-4B6F-B7CE-052F71558E3A}"/>
              </a:ext>
            </a:extLst>
          </p:cNvPr>
          <p:cNvSpPr txBox="1"/>
          <p:nvPr/>
        </p:nvSpPr>
        <p:spPr>
          <a:xfrm>
            <a:off x="3180766" y="275523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[company]</a:t>
            </a:r>
          </a:p>
        </p:txBody>
      </p:sp>
      <p:sp>
        <p:nvSpPr>
          <p:cNvPr id="96" name="TextBox 95">
            <a:hlinkClick r:id="" action="ppaction://noaction">
              <a:snd r:embed="rId14" name="chinois.wav"/>
            </a:hlinkClick>
            <a:extLst>
              <a:ext uri="{FF2B5EF4-FFF2-40B4-BE49-F238E27FC236}">
                <a16:creationId xmlns:a16="http://schemas.microsoft.com/office/drawing/2014/main" id="{36349A60-2E0C-477A-B638-EA24B62902E7}"/>
              </a:ext>
            </a:extLst>
          </p:cNvPr>
          <p:cNvSpPr txBox="1"/>
          <p:nvPr/>
        </p:nvSpPr>
        <p:spPr>
          <a:xfrm>
            <a:off x="6363008" y="68896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ois</a:t>
            </a:r>
          </a:p>
        </p:txBody>
      </p:sp>
      <p:pic>
        <p:nvPicPr>
          <p:cNvPr id="98" name="Picture 2" descr="Paper Lanterns Clip Art">
            <a:extLst>
              <a:ext uri="{FF2B5EF4-FFF2-40B4-BE49-F238E27FC236}">
                <a16:creationId xmlns:a16="http://schemas.microsoft.com/office/drawing/2014/main" id="{C82CAE1F-5CF2-4075-8802-2D9294C8532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25888" y="318904"/>
            <a:ext cx="1380320" cy="1003869"/>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Canada Flag Flying Clip Art">
            <a:extLst>
              <a:ext uri="{FF2B5EF4-FFF2-40B4-BE49-F238E27FC236}">
                <a16:creationId xmlns:a16="http://schemas.microsoft.com/office/drawing/2014/main" id="{610F5E48-534E-4FF1-985F-6168F1A0031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0254" y="5176493"/>
            <a:ext cx="932419" cy="786340"/>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hlinkClick r:id="" action="ppaction://noaction">
              <a:snd r:embed="rId17" name="minime.wav"/>
            </a:hlinkClick>
            <a:extLst>
              <a:ext uri="{FF2B5EF4-FFF2-40B4-BE49-F238E27FC236}">
                <a16:creationId xmlns:a16="http://schemas.microsoft.com/office/drawing/2014/main" id="{A0EA8982-AF1B-4400-8A0E-23717D291A5D}"/>
              </a:ext>
            </a:extLst>
          </p:cNvPr>
          <p:cNvSpPr txBox="1"/>
          <p:nvPr/>
        </p:nvSpPr>
        <p:spPr>
          <a:xfrm>
            <a:off x="1292977" y="3450662"/>
            <a:ext cx="242088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73B42763-D38F-43FA-AD61-016AF2CB8FCA}"/>
              </a:ext>
            </a:extLst>
          </p:cNvPr>
          <p:cNvSpPr txBox="1"/>
          <p:nvPr/>
        </p:nvSpPr>
        <p:spPr>
          <a:xfrm>
            <a:off x="1775066" y="384868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[minimal]</a:t>
            </a:r>
          </a:p>
        </p:txBody>
      </p:sp>
      <p:sp>
        <p:nvSpPr>
          <p:cNvPr id="106" name="TextBox 105">
            <a:hlinkClick r:id="" action="ppaction://noaction">
              <a:snd r:embed="rId18" name="significatif.wav"/>
            </a:hlinkClick>
            <a:extLst>
              <a:ext uri="{FF2B5EF4-FFF2-40B4-BE49-F238E27FC236}">
                <a16:creationId xmlns:a16="http://schemas.microsoft.com/office/drawing/2014/main" id="{980A0F3B-3491-4BFE-AD97-8B237CE727B4}"/>
              </a:ext>
            </a:extLst>
          </p:cNvPr>
          <p:cNvSpPr txBox="1"/>
          <p:nvPr/>
        </p:nvSpPr>
        <p:spPr>
          <a:xfrm>
            <a:off x="7575607" y="1843422"/>
            <a:ext cx="24208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ificatif</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8" name="TextBox 107">
            <a:extLst>
              <a:ext uri="{FF2B5EF4-FFF2-40B4-BE49-F238E27FC236}">
                <a16:creationId xmlns:a16="http://schemas.microsoft.com/office/drawing/2014/main" id="{8BC83D64-CEA8-4506-82DA-64C4C3CABCBE}"/>
              </a:ext>
            </a:extLst>
          </p:cNvPr>
          <p:cNvSpPr txBox="1"/>
          <p:nvPr/>
        </p:nvSpPr>
        <p:spPr>
          <a:xfrm>
            <a:off x="8082633" y="218606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[significant]</a:t>
            </a:r>
          </a:p>
        </p:txBody>
      </p:sp>
      <p:sp>
        <p:nvSpPr>
          <p:cNvPr id="110" name="TextBox 109">
            <a:hlinkClick r:id="" action="ppaction://noaction">
              <a:snd r:embed="rId19" name="genereux.wav"/>
            </a:hlinkClick>
            <a:extLst>
              <a:ext uri="{FF2B5EF4-FFF2-40B4-BE49-F238E27FC236}">
                <a16:creationId xmlns:a16="http://schemas.microsoft.com/office/drawing/2014/main" id="{4E71D2EC-F82B-4F15-A718-6420F0196653}"/>
              </a:ext>
            </a:extLst>
          </p:cNvPr>
          <p:cNvSpPr txBox="1"/>
          <p:nvPr/>
        </p:nvSpPr>
        <p:spPr>
          <a:xfrm>
            <a:off x="4262067" y="3500648"/>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2" name="TextBox 111">
            <a:hlinkClick r:id="" action="ppaction://noaction">
              <a:snd r:embed="rId20" name="dignitie.wav"/>
            </a:hlinkClick>
            <a:extLst>
              <a:ext uri="{FF2B5EF4-FFF2-40B4-BE49-F238E27FC236}">
                <a16:creationId xmlns:a16="http://schemas.microsoft.com/office/drawing/2014/main" id="{87D25758-B1E6-4496-BA38-D5A8D27473ED}"/>
              </a:ext>
            </a:extLst>
          </p:cNvPr>
          <p:cNvSpPr txBox="1"/>
          <p:nvPr/>
        </p:nvSpPr>
        <p:spPr>
          <a:xfrm>
            <a:off x="0" y="5575383"/>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ité</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4" name="TextBox 113">
            <a:hlinkClick r:id="" action="ppaction://noaction">
              <a:snd r:embed="rId21" name="ignorance.wav"/>
            </a:hlinkClick>
            <a:extLst>
              <a:ext uri="{FF2B5EF4-FFF2-40B4-BE49-F238E27FC236}">
                <a16:creationId xmlns:a16="http://schemas.microsoft.com/office/drawing/2014/main" id="{A06B5EA2-54CC-4EBD-AB1C-268AA2A5A9DA}"/>
              </a:ext>
            </a:extLst>
          </p:cNvPr>
          <p:cNvSpPr txBox="1"/>
          <p:nvPr/>
        </p:nvSpPr>
        <p:spPr>
          <a:xfrm>
            <a:off x="3123093" y="5527632"/>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orance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a:hlinkClick r:id="" action="ppaction://noaction">
              <a:snd r:embed="rId22" name="signature.wav"/>
            </a:hlinkClick>
            <a:extLst>
              <a:ext uri="{FF2B5EF4-FFF2-40B4-BE49-F238E27FC236}">
                <a16:creationId xmlns:a16="http://schemas.microsoft.com/office/drawing/2014/main" id="{970E7F00-7349-40F3-BF87-340D59651C73}"/>
              </a:ext>
            </a:extLst>
          </p:cNvPr>
          <p:cNvSpPr txBox="1"/>
          <p:nvPr/>
        </p:nvSpPr>
        <p:spPr>
          <a:xfrm>
            <a:off x="3759128" y="4479417"/>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ature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8" name="TextBox 117">
            <a:hlinkClick r:id="" action="ppaction://noaction">
              <a:snd r:embed="rId23" name="raisonnable.wav"/>
            </a:hlinkClick>
            <a:extLst>
              <a:ext uri="{FF2B5EF4-FFF2-40B4-BE49-F238E27FC236}">
                <a16:creationId xmlns:a16="http://schemas.microsoft.com/office/drawing/2014/main" id="{D6838489-0A0E-4214-8154-1A495C3B263F}"/>
              </a:ext>
            </a:extLst>
          </p:cNvPr>
          <p:cNvSpPr txBox="1"/>
          <p:nvPr/>
        </p:nvSpPr>
        <p:spPr>
          <a:xfrm>
            <a:off x="421291" y="4575025"/>
            <a:ext cx="288476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raiso</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able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58763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6"/>
                                        </p:tgtEl>
                                      </p:cBhvr>
                                    </p:animEffect>
                                    <p:set>
                                      <p:cBhvr>
                                        <p:cTn id="7" dur="1" fill="hold">
                                          <p:stCondLst>
                                            <p:cond delay="44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72" name="TextBox 71">
            <a:hlinkClick r:id="" action="ppaction://noaction">
              <a:snd r:embed="rId4" name="signe.wav"/>
            </a:hlinkClick>
            <a:extLst>
              <a:ext uri="{FF2B5EF4-FFF2-40B4-BE49-F238E27FC236}">
                <a16:creationId xmlns:a16="http://schemas.microsoft.com/office/drawing/2014/main" id="{AF564CC5-AA89-4237-9D30-E90D77B63428}"/>
              </a:ext>
            </a:extLst>
          </p:cNvPr>
          <p:cNvSpPr txBox="1"/>
          <p:nvPr/>
        </p:nvSpPr>
        <p:spPr>
          <a:xfrm>
            <a:off x="50404" y="1295999"/>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hlinkClick r:id="" action="ppaction://noaction">
              <a:snd r:embed="rId5" name="compagnie.wav"/>
            </a:hlinkClick>
            <a:extLst>
              <a:ext uri="{FF2B5EF4-FFF2-40B4-BE49-F238E27FC236}">
                <a16:creationId xmlns:a16="http://schemas.microsoft.com/office/drawing/2014/main" id="{3A78862A-8A4F-4480-8441-191C53D38F8F}"/>
              </a:ext>
            </a:extLst>
          </p:cNvPr>
          <p:cNvSpPr txBox="1"/>
          <p:nvPr/>
        </p:nvSpPr>
        <p:spPr>
          <a:xfrm>
            <a:off x="2701469" y="2386950"/>
            <a:ext cx="243742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p>
        </p:txBody>
      </p:sp>
      <p:sp>
        <p:nvSpPr>
          <p:cNvPr id="76" name="TextBox 75">
            <a:hlinkClick r:id="" action="ppaction://noaction">
              <a:snd r:embed="rId6" name="signal.wav"/>
            </a:hlinkClick>
            <a:extLst>
              <a:ext uri="{FF2B5EF4-FFF2-40B4-BE49-F238E27FC236}">
                <a16:creationId xmlns:a16="http://schemas.microsoft.com/office/drawing/2014/main" id="{A13D8A15-12BB-4F70-961C-AC9229F49C84}"/>
              </a:ext>
            </a:extLst>
          </p:cNvPr>
          <p:cNvSpPr txBox="1"/>
          <p:nvPr/>
        </p:nvSpPr>
        <p:spPr>
          <a:xfrm>
            <a:off x="293759" y="2586176"/>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p:txBody>
      </p:sp>
      <p:sp>
        <p:nvSpPr>
          <p:cNvPr id="78" name="TextBox 77">
            <a:hlinkClick r:id="" action="ppaction://noaction">
              <a:snd r:embed="rId7" name="temoignage.wav"/>
            </a:hlinkClick>
            <a:extLst>
              <a:ext uri="{FF2B5EF4-FFF2-40B4-BE49-F238E27FC236}">
                <a16:creationId xmlns:a16="http://schemas.microsoft.com/office/drawing/2014/main" id="{77A819F2-5078-4AD7-8E4A-8388E6E69037}"/>
              </a:ext>
            </a:extLst>
          </p:cNvPr>
          <p:cNvSpPr txBox="1"/>
          <p:nvPr/>
        </p:nvSpPr>
        <p:spPr>
          <a:xfrm>
            <a:off x="6226269" y="2954621"/>
            <a:ext cx="30344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témoi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hlinkClick r:id="" action="ppaction://noaction">
              <a:snd r:embed="rId8" name="regne.wav"/>
            </a:hlinkClick>
            <a:extLst>
              <a:ext uri="{FF2B5EF4-FFF2-40B4-BE49-F238E27FC236}">
                <a16:creationId xmlns:a16="http://schemas.microsoft.com/office/drawing/2014/main" id="{C552DF89-5C52-430E-82B5-DEDD84C754F3}"/>
              </a:ext>
            </a:extLst>
          </p:cNvPr>
          <p:cNvSpPr txBox="1"/>
          <p:nvPr/>
        </p:nvSpPr>
        <p:spPr>
          <a:xfrm>
            <a:off x="5193571" y="1629217"/>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rè</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hlinkClick r:id="" action="ppaction://noaction">
              <a:snd r:embed="rId9" name="detenir.wav"/>
            </a:hlinkClick>
            <a:extLst>
              <a:ext uri="{FF2B5EF4-FFF2-40B4-BE49-F238E27FC236}">
                <a16:creationId xmlns:a16="http://schemas.microsoft.com/office/drawing/2014/main" id="{E3ED4DB8-7A51-46EA-9AC1-313D41605E2E}"/>
              </a:ext>
            </a:extLst>
          </p:cNvPr>
          <p:cNvSpPr txBox="1"/>
          <p:nvPr/>
        </p:nvSpPr>
        <p:spPr>
          <a:xfrm>
            <a:off x="7455443" y="4523175"/>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a:hlinkClick r:id="" action="ppaction://noaction">
              <a:snd r:embed="rId10" name="canada.wav"/>
            </a:hlinkClick>
            <a:extLst>
              <a:ext uri="{FF2B5EF4-FFF2-40B4-BE49-F238E27FC236}">
                <a16:creationId xmlns:a16="http://schemas.microsoft.com/office/drawing/2014/main" id="{10E2DB5A-F1D7-46D6-9DA6-1E0879F804F5}"/>
              </a:ext>
            </a:extLst>
          </p:cNvPr>
          <p:cNvSpPr txBox="1"/>
          <p:nvPr/>
        </p:nvSpPr>
        <p:spPr>
          <a:xfrm>
            <a:off x="6268247" y="5635979"/>
            <a:ext cx="230336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ada</a:t>
            </a:r>
          </a:p>
        </p:txBody>
      </p:sp>
      <p:sp>
        <p:nvSpPr>
          <p:cNvPr id="86" name="TextBox 85">
            <a:hlinkClick r:id="" action="ppaction://noaction">
              <a:snd r:embed="rId11" name="ministre.wav"/>
            </a:hlinkClick>
            <a:extLst>
              <a:ext uri="{FF2B5EF4-FFF2-40B4-BE49-F238E27FC236}">
                <a16:creationId xmlns:a16="http://schemas.microsoft.com/office/drawing/2014/main" id="{C7C3F116-83EA-4A5D-8DAB-23E4FE434875}"/>
              </a:ext>
            </a:extLst>
          </p:cNvPr>
          <p:cNvSpPr txBox="1"/>
          <p:nvPr/>
        </p:nvSpPr>
        <p:spPr>
          <a:xfrm>
            <a:off x="2639032" y="140818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8" name="Picture 2" descr="Svg Road Signs 1 Clip Art">
            <a:extLst>
              <a:ext uri="{FF2B5EF4-FFF2-40B4-BE49-F238E27FC236}">
                <a16:creationId xmlns:a16="http://schemas.microsoft.com/office/drawing/2014/main" id="{8EE8D987-E054-4EA6-8A25-33E99859167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13948" y="1242040"/>
            <a:ext cx="668238" cy="668238"/>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5B6EBA12-FD3C-41F0-8C8B-6C850F7D8189}"/>
              </a:ext>
            </a:extLst>
          </p:cNvPr>
          <p:cNvSpPr txBox="1"/>
          <p:nvPr/>
        </p:nvSpPr>
        <p:spPr>
          <a:xfrm>
            <a:off x="5392406" y="2049748"/>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[reign]</a:t>
            </a:r>
          </a:p>
        </p:txBody>
      </p:sp>
      <p:pic>
        <p:nvPicPr>
          <p:cNvPr id="92" name="Picture 12" descr="Handcuffs  Clip Art">
            <a:extLst>
              <a:ext uri="{FF2B5EF4-FFF2-40B4-BE49-F238E27FC236}">
                <a16:creationId xmlns:a16="http://schemas.microsoft.com/office/drawing/2014/main" id="{C09BA431-4697-4E98-AF7E-811E16AA17D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30902" y="4229976"/>
            <a:ext cx="1190901" cy="877297"/>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87422B52-4426-4934-992A-FF344459EA4B}"/>
              </a:ext>
            </a:extLst>
          </p:cNvPr>
          <p:cNvSpPr txBox="1"/>
          <p:nvPr/>
        </p:nvSpPr>
        <p:spPr>
          <a:xfrm>
            <a:off x="7330545" y="335919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[testimony]</a:t>
            </a:r>
          </a:p>
        </p:txBody>
      </p:sp>
      <p:sp>
        <p:nvSpPr>
          <p:cNvPr id="96" name="TextBox 95">
            <a:extLst>
              <a:ext uri="{FF2B5EF4-FFF2-40B4-BE49-F238E27FC236}">
                <a16:creationId xmlns:a16="http://schemas.microsoft.com/office/drawing/2014/main" id="{22BA9694-C056-4B5A-84AF-605F22945571}"/>
              </a:ext>
            </a:extLst>
          </p:cNvPr>
          <p:cNvSpPr txBox="1"/>
          <p:nvPr/>
        </p:nvSpPr>
        <p:spPr>
          <a:xfrm>
            <a:off x="3180766" y="275523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[company]</a:t>
            </a:r>
          </a:p>
        </p:txBody>
      </p:sp>
      <p:sp>
        <p:nvSpPr>
          <p:cNvPr id="98" name="TextBox 97">
            <a:hlinkClick r:id="" action="ppaction://noaction">
              <a:snd r:embed="rId14" name="chinois.wav"/>
            </a:hlinkClick>
            <a:extLst>
              <a:ext uri="{FF2B5EF4-FFF2-40B4-BE49-F238E27FC236}">
                <a16:creationId xmlns:a16="http://schemas.microsoft.com/office/drawing/2014/main" id="{A7CAF664-90C2-4EF9-9863-45FDDFE5A6C8}"/>
              </a:ext>
            </a:extLst>
          </p:cNvPr>
          <p:cNvSpPr txBox="1"/>
          <p:nvPr/>
        </p:nvSpPr>
        <p:spPr>
          <a:xfrm>
            <a:off x="6363008" y="68896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ois</a:t>
            </a:r>
          </a:p>
        </p:txBody>
      </p:sp>
      <p:pic>
        <p:nvPicPr>
          <p:cNvPr id="100" name="Picture 2" descr="Paper Lanterns Clip Art">
            <a:extLst>
              <a:ext uri="{FF2B5EF4-FFF2-40B4-BE49-F238E27FC236}">
                <a16:creationId xmlns:a16="http://schemas.microsoft.com/office/drawing/2014/main" id="{1F3757E3-FBEF-4B75-97E3-3BE1486C228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25888" y="318904"/>
            <a:ext cx="1380320" cy="100386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Canada Flag Flying Clip Art">
            <a:extLst>
              <a:ext uri="{FF2B5EF4-FFF2-40B4-BE49-F238E27FC236}">
                <a16:creationId xmlns:a16="http://schemas.microsoft.com/office/drawing/2014/main" id="{231AD366-DF77-4A74-8D2F-EB25E60FDEE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0254" y="5176493"/>
            <a:ext cx="932419" cy="786340"/>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hlinkClick r:id="" action="ppaction://noaction">
              <a:snd r:embed="rId17" name="minime.wav"/>
            </a:hlinkClick>
            <a:extLst>
              <a:ext uri="{FF2B5EF4-FFF2-40B4-BE49-F238E27FC236}">
                <a16:creationId xmlns:a16="http://schemas.microsoft.com/office/drawing/2014/main" id="{6FFC6FEF-7575-46FE-9037-022DCCA79A44}"/>
              </a:ext>
            </a:extLst>
          </p:cNvPr>
          <p:cNvSpPr txBox="1"/>
          <p:nvPr/>
        </p:nvSpPr>
        <p:spPr>
          <a:xfrm>
            <a:off x="1292977" y="3450662"/>
            <a:ext cx="242088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B2573C95-F2DF-46F4-9257-A1E864F2488C}"/>
              </a:ext>
            </a:extLst>
          </p:cNvPr>
          <p:cNvSpPr txBox="1"/>
          <p:nvPr/>
        </p:nvSpPr>
        <p:spPr>
          <a:xfrm>
            <a:off x="1775066" y="384868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[minimal]</a:t>
            </a:r>
          </a:p>
        </p:txBody>
      </p:sp>
      <p:sp>
        <p:nvSpPr>
          <p:cNvPr id="108" name="TextBox 107">
            <a:hlinkClick r:id="" action="ppaction://noaction">
              <a:snd r:embed="rId18" name="significatif.wav"/>
            </a:hlinkClick>
            <a:extLst>
              <a:ext uri="{FF2B5EF4-FFF2-40B4-BE49-F238E27FC236}">
                <a16:creationId xmlns:a16="http://schemas.microsoft.com/office/drawing/2014/main" id="{66C10EA7-86CC-420E-A0C1-940316478DCA}"/>
              </a:ext>
            </a:extLst>
          </p:cNvPr>
          <p:cNvSpPr txBox="1"/>
          <p:nvPr/>
        </p:nvSpPr>
        <p:spPr>
          <a:xfrm>
            <a:off x="7575607" y="1843422"/>
            <a:ext cx="24208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ificatif</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CFDDF086-2878-437E-9D45-8092F80A0769}"/>
              </a:ext>
            </a:extLst>
          </p:cNvPr>
          <p:cNvSpPr txBox="1"/>
          <p:nvPr/>
        </p:nvSpPr>
        <p:spPr>
          <a:xfrm>
            <a:off x="8082633" y="218606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[significant]</a:t>
            </a:r>
          </a:p>
        </p:txBody>
      </p:sp>
      <p:sp>
        <p:nvSpPr>
          <p:cNvPr id="112" name="TextBox 111">
            <a:hlinkClick r:id="" action="ppaction://noaction">
              <a:snd r:embed="rId19" name="genereux.wav"/>
            </a:hlinkClick>
            <a:extLst>
              <a:ext uri="{FF2B5EF4-FFF2-40B4-BE49-F238E27FC236}">
                <a16:creationId xmlns:a16="http://schemas.microsoft.com/office/drawing/2014/main" id="{F660BE82-BFFD-4D03-900F-46D14ABD638B}"/>
              </a:ext>
            </a:extLst>
          </p:cNvPr>
          <p:cNvSpPr txBox="1"/>
          <p:nvPr/>
        </p:nvSpPr>
        <p:spPr>
          <a:xfrm>
            <a:off x="4262067" y="3500648"/>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4" name="TextBox 113">
            <a:hlinkClick r:id="" action="ppaction://noaction">
              <a:snd r:embed="rId20" name="dignitie.wav"/>
            </a:hlinkClick>
            <a:extLst>
              <a:ext uri="{FF2B5EF4-FFF2-40B4-BE49-F238E27FC236}">
                <a16:creationId xmlns:a16="http://schemas.microsoft.com/office/drawing/2014/main" id="{BA67E132-0DA1-405D-8826-5667E3EE8693}"/>
              </a:ext>
            </a:extLst>
          </p:cNvPr>
          <p:cNvSpPr txBox="1"/>
          <p:nvPr/>
        </p:nvSpPr>
        <p:spPr>
          <a:xfrm>
            <a:off x="0" y="5575383"/>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ité</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a:hlinkClick r:id="" action="ppaction://noaction">
              <a:snd r:embed="rId21" name="ignorance.wav"/>
            </a:hlinkClick>
            <a:extLst>
              <a:ext uri="{FF2B5EF4-FFF2-40B4-BE49-F238E27FC236}">
                <a16:creationId xmlns:a16="http://schemas.microsoft.com/office/drawing/2014/main" id="{DCAC7F60-1FCE-4D04-980B-02F5D37335A3}"/>
              </a:ext>
            </a:extLst>
          </p:cNvPr>
          <p:cNvSpPr txBox="1"/>
          <p:nvPr/>
        </p:nvSpPr>
        <p:spPr>
          <a:xfrm>
            <a:off x="3123093" y="5527632"/>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orance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8" name="TextBox 117">
            <a:hlinkClick r:id="" action="ppaction://noaction">
              <a:snd r:embed="rId22" name="signature.wav"/>
            </a:hlinkClick>
            <a:extLst>
              <a:ext uri="{FF2B5EF4-FFF2-40B4-BE49-F238E27FC236}">
                <a16:creationId xmlns:a16="http://schemas.microsoft.com/office/drawing/2014/main" id="{D965543A-717E-48CB-B43C-EE85DC54CF6F}"/>
              </a:ext>
            </a:extLst>
          </p:cNvPr>
          <p:cNvSpPr txBox="1"/>
          <p:nvPr/>
        </p:nvSpPr>
        <p:spPr>
          <a:xfrm>
            <a:off x="3759128" y="4479417"/>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ature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TextBox 119">
            <a:hlinkClick r:id="" action="ppaction://noaction">
              <a:snd r:embed="rId23" name="raisonnable.wav"/>
            </a:hlinkClick>
            <a:extLst>
              <a:ext uri="{FF2B5EF4-FFF2-40B4-BE49-F238E27FC236}">
                <a16:creationId xmlns:a16="http://schemas.microsoft.com/office/drawing/2014/main" id="{188EEE80-F199-4EB4-8E50-EB26EB8FE8C3}"/>
              </a:ext>
            </a:extLst>
          </p:cNvPr>
          <p:cNvSpPr txBox="1"/>
          <p:nvPr/>
        </p:nvSpPr>
        <p:spPr>
          <a:xfrm>
            <a:off x="421291" y="4575025"/>
            <a:ext cx="288476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raiso</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able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20690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9000"/>
                                        <p:tgtEl>
                                          <p:spTgt spid="6"/>
                                        </p:tgtEl>
                                      </p:cBhvr>
                                    </p:animEffect>
                                    <p:set>
                                      <p:cBhvr>
                                        <p:cTn id="7" dur="1" fill="hold">
                                          <p:stCondLst>
                                            <p:cond delay="2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675111" y="5134634"/>
            <a:ext cx="111980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avocat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directrice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factrice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ambitieuse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avocate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directeur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travailleuse</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prudente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facteur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ambitieux</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prudent	</a:t>
            </a:r>
          </a:p>
        </p:txBody>
      </p:sp>
      <p:graphicFrame>
        <p:nvGraphicFramePr>
          <p:cNvPr id="44" name="Table 6">
            <a:extLst>
              <a:ext uri="{FF2B5EF4-FFF2-40B4-BE49-F238E27FC236}">
                <a16:creationId xmlns:a16="http://schemas.microsoft.com/office/drawing/2014/main" id="{5652DB45-0D2F-47D5-BE3D-FCC467F8F469}"/>
              </a:ext>
            </a:extLst>
          </p:cNvPr>
          <p:cNvGraphicFramePr>
            <a:graphicFrameLocks noGrp="1"/>
          </p:cNvGraphicFramePr>
          <p:nvPr>
            <p:extLst>
              <p:ext uri="{D42A27DB-BD31-4B8C-83A1-F6EECF244321}">
                <p14:modId xmlns:p14="http://schemas.microsoft.com/office/powerpoint/2010/main" val="1360485486"/>
              </p:ext>
            </p:extLst>
          </p:nvPr>
        </p:nvGraphicFramePr>
        <p:xfrm>
          <a:off x="2220415" y="1301253"/>
          <a:ext cx="7606173" cy="3696120"/>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1375031">
                  <a:extLst>
                    <a:ext uri="{9D8B030D-6E8A-4147-A177-3AD203B41FA5}">
                      <a16:colId xmlns:a16="http://schemas.microsoft.com/office/drawing/2014/main" val="1600817978"/>
                    </a:ext>
                  </a:extLst>
                </a:gridCol>
                <a:gridCol w="2637692">
                  <a:extLst>
                    <a:ext uri="{9D8B030D-6E8A-4147-A177-3AD203B41FA5}">
                      <a16:colId xmlns:a16="http://schemas.microsoft.com/office/drawing/2014/main" val="4128092149"/>
                    </a:ext>
                  </a:extLst>
                </a:gridCol>
                <a:gridCol w="2757573">
                  <a:extLst>
                    <a:ext uri="{9D8B030D-6E8A-4147-A177-3AD203B41FA5}">
                      <a16:colId xmlns:a16="http://schemas.microsoft.com/office/drawing/2014/main" val="2609792770"/>
                    </a:ext>
                  </a:extLst>
                </a:gridCol>
              </a:tblGrid>
              <a:tr h="389764">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t>masculin</a:t>
                      </a:r>
                      <a:endParaRPr lang="en-GB" sz="2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t>féminin</a:t>
                      </a:r>
                      <a:endParaRPr lang="en-GB" sz="2400" b="1" dirty="0"/>
                    </a:p>
                  </a:txBody>
                  <a:tcPr anchor="ctr"/>
                </a:tc>
                <a:extLst>
                  <a:ext uri="{0D108BD9-81ED-4DB2-BD59-A6C34878D82A}">
                    <a16:rowId xmlns:a16="http://schemas.microsoft.com/office/drawing/2014/main" val="1153431983"/>
                  </a:ext>
                </a:extLst>
              </a:tr>
              <a:tr h="1619460">
                <a:tc gridSpan="2">
                  <a:txBody>
                    <a:bodyPr/>
                    <a:lstStyle/>
                    <a:p>
                      <a:pPr algn="ctr"/>
                      <a:r>
                        <a:rPr lang="en-GB" sz="2400" b="1">
                          <a:solidFill>
                            <a:schemeClr val="bg1"/>
                          </a:solidFill>
                        </a:rPr>
                        <a:t>nom</a:t>
                      </a:r>
                      <a:endParaRPr lang="en-GB" sz="2400" b="1" dirty="0">
                        <a:solidFill>
                          <a:schemeClr val="bg1"/>
                        </a:solidFill>
                      </a:endParaRPr>
                    </a:p>
                  </a:txBody>
                  <a:tcPr anchor="ctr">
                    <a:solidFill>
                      <a:schemeClr val="accent2"/>
                    </a:solidFill>
                  </a:tcPr>
                </a:tc>
                <a:tc hMerge="1">
                  <a:txBody>
                    <a:bodyPr/>
                    <a:lstStyle/>
                    <a:p>
                      <a:endParaRPr lang="en-GB" sz="2000" dirty="0">
                        <a:solidFill>
                          <a:schemeClr val="accent1">
                            <a:lumMod val="50000"/>
                          </a:schemeClr>
                        </a:solidFill>
                      </a:endParaRPr>
                    </a:p>
                  </a:txBody>
                  <a:tcPr anchor="ctr"/>
                </a:tc>
                <a:tc>
                  <a:txBody>
                    <a:bodyPr/>
                    <a:lstStyle/>
                    <a:p>
                      <a:endParaRPr lang="en-GB"/>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1619460">
                <a:tc gridSpan="2">
                  <a:txBody>
                    <a:bodyPr/>
                    <a:lstStyle/>
                    <a:p>
                      <a:pPr algn="ctr"/>
                      <a:r>
                        <a:rPr lang="en-GB" sz="2400" b="1">
                          <a:solidFill>
                            <a:schemeClr val="bg1"/>
                          </a:solidFill>
                        </a:rPr>
                        <a:t>adjectif</a:t>
                      </a:r>
                      <a:endParaRPr lang="en-GB" sz="2400" b="1" dirty="0">
                        <a:solidFill>
                          <a:schemeClr val="bg1"/>
                        </a:solidFill>
                      </a:endParaRPr>
                    </a:p>
                  </a:txBody>
                  <a:tcPr anchor="ctr">
                    <a:solidFill>
                      <a:schemeClr val="accent2"/>
                    </a:solidFill>
                  </a:tcPr>
                </a:tc>
                <a:tc hMerge="1">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bl>
          </a:graphicData>
        </a:graphic>
      </p:graphicFrame>
    </p:spTree>
    <p:extLst>
      <p:ext uri="{BB962C8B-B14F-4D97-AF65-F5344CB8AC3E}">
        <p14:creationId xmlns:p14="http://schemas.microsoft.com/office/powerpoint/2010/main" val="1308598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21569" cy="707849"/>
          </a:xfrm>
        </p:spPr>
        <p:txBody>
          <a:bodyPr>
            <a:normAutofit/>
          </a:bodyPr>
          <a:lstStyle/>
          <a:p>
            <a:r>
              <a:rPr lang="en-GB" sz="3600" b="1">
                <a:solidFill>
                  <a:schemeClr val="bg1"/>
                </a:solidFill>
              </a:rPr>
              <a:t>Vocabulaire - réponses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675111" y="5134634"/>
            <a:ext cx="111980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avocat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directrice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travailleur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factrice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ambitieuse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avocate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directeur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travailleuse</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prudente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facteur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ambitieux</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prudent	</a:t>
            </a:r>
          </a:p>
        </p:txBody>
      </p:sp>
      <p:graphicFrame>
        <p:nvGraphicFramePr>
          <p:cNvPr id="44" name="Table 6">
            <a:extLst>
              <a:ext uri="{FF2B5EF4-FFF2-40B4-BE49-F238E27FC236}">
                <a16:creationId xmlns:a16="http://schemas.microsoft.com/office/drawing/2014/main" id="{5652DB45-0D2F-47D5-BE3D-FCC467F8F469}"/>
              </a:ext>
            </a:extLst>
          </p:cNvPr>
          <p:cNvGraphicFramePr>
            <a:graphicFrameLocks noGrp="1"/>
          </p:cNvGraphicFramePr>
          <p:nvPr>
            <p:extLst>
              <p:ext uri="{D42A27DB-BD31-4B8C-83A1-F6EECF244321}">
                <p14:modId xmlns:p14="http://schemas.microsoft.com/office/powerpoint/2010/main" val="1621797632"/>
              </p:ext>
            </p:extLst>
          </p:nvPr>
        </p:nvGraphicFramePr>
        <p:xfrm>
          <a:off x="2220415" y="1301253"/>
          <a:ext cx="7606173" cy="3696120"/>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1375031">
                  <a:extLst>
                    <a:ext uri="{9D8B030D-6E8A-4147-A177-3AD203B41FA5}">
                      <a16:colId xmlns:a16="http://schemas.microsoft.com/office/drawing/2014/main" val="1600817978"/>
                    </a:ext>
                  </a:extLst>
                </a:gridCol>
                <a:gridCol w="2637692">
                  <a:extLst>
                    <a:ext uri="{9D8B030D-6E8A-4147-A177-3AD203B41FA5}">
                      <a16:colId xmlns:a16="http://schemas.microsoft.com/office/drawing/2014/main" val="4128092149"/>
                    </a:ext>
                  </a:extLst>
                </a:gridCol>
                <a:gridCol w="2757573">
                  <a:extLst>
                    <a:ext uri="{9D8B030D-6E8A-4147-A177-3AD203B41FA5}">
                      <a16:colId xmlns:a16="http://schemas.microsoft.com/office/drawing/2014/main" val="2609792770"/>
                    </a:ext>
                  </a:extLst>
                </a:gridCol>
              </a:tblGrid>
              <a:tr h="389764">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t>masculin</a:t>
                      </a:r>
                      <a:endParaRPr lang="en-GB" sz="2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t>féminin</a:t>
                      </a:r>
                      <a:endParaRPr lang="en-GB" sz="2400" b="1" dirty="0"/>
                    </a:p>
                  </a:txBody>
                  <a:tcPr anchor="ctr"/>
                </a:tc>
                <a:extLst>
                  <a:ext uri="{0D108BD9-81ED-4DB2-BD59-A6C34878D82A}">
                    <a16:rowId xmlns:a16="http://schemas.microsoft.com/office/drawing/2014/main" val="1153431983"/>
                  </a:ext>
                </a:extLst>
              </a:tr>
              <a:tr h="1619460">
                <a:tc gridSpan="2">
                  <a:txBody>
                    <a:bodyPr/>
                    <a:lstStyle/>
                    <a:p>
                      <a:pPr algn="ctr"/>
                      <a:r>
                        <a:rPr lang="en-GB" sz="2400" b="1">
                          <a:solidFill>
                            <a:schemeClr val="bg1"/>
                          </a:solidFill>
                        </a:rPr>
                        <a:t>nom</a:t>
                      </a:r>
                      <a:endParaRPr lang="en-GB" sz="2400" b="1" dirty="0">
                        <a:solidFill>
                          <a:schemeClr val="bg1"/>
                        </a:solidFill>
                      </a:endParaRPr>
                    </a:p>
                  </a:txBody>
                  <a:tcPr anchor="ctr">
                    <a:solidFill>
                      <a:schemeClr val="accent2"/>
                    </a:solidFill>
                  </a:tcPr>
                </a:tc>
                <a:tc hMerge="1">
                  <a:txBody>
                    <a:bodyPr/>
                    <a:lstStyle/>
                    <a:p>
                      <a:endParaRPr lang="en-GB" sz="2000" dirty="0">
                        <a:solidFill>
                          <a:schemeClr val="accent1">
                            <a:lumMod val="50000"/>
                          </a:schemeClr>
                        </a:solidFill>
                      </a:endParaRPr>
                    </a:p>
                  </a:txBody>
                  <a:tcPr anchor="ctr"/>
                </a:tc>
                <a:tc>
                  <a:txBody>
                    <a:bodyPr/>
                    <a:lstStyle/>
                    <a:p>
                      <a:pPr algn="ctr"/>
                      <a:r>
                        <a:rPr lang="en-GB" sz="2400" b="1" dirty="0">
                          <a:solidFill>
                            <a:srgbClr val="115076"/>
                          </a:solidFill>
                        </a:rPr>
                        <a:t>avocat</a:t>
                      </a:r>
                    </a:p>
                    <a:p>
                      <a:pPr algn="ctr"/>
                      <a:r>
                        <a:rPr lang="en-GB" sz="2400" b="1" dirty="0" err="1">
                          <a:solidFill>
                            <a:srgbClr val="115076"/>
                          </a:solidFill>
                        </a:rPr>
                        <a:t>directeur</a:t>
                      </a:r>
                      <a:endParaRPr lang="en-GB" sz="2400" b="1" dirty="0">
                        <a:solidFill>
                          <a:srgbClr val="115076"/>
                        </a:solidFill>
                      </a:endParaRPr>
                    </a:p>
                    <a:p>
                      <a:pPr algn="ctr"/>
                      <a:r>
                        <a:rPr lang="en-GB" sz="2400" b="1" dirty="0" err="1">
                          <a:solidFill>
                            <a:srgbClr val="115076"/>
                          </a:solidFill>
                        </a:rPr>
                        <a:t>facteur</a:t>
                      </a:r>
                      <a:endParaRPr lang="en-GB" sz="2400" b="1" dirty="0">
                        <a:solidFill>
                          <a:srgbClr val="115076"/>
                        </a:solidFill>
                      </a:endParaRPr>
                    </a:p>
                  </a:txBody>
                  <a:tcPr anchor="ctr"/>
                </a:tc>
                <a:tc>
                  <a:txBody>
                    <a:bodyPr/>
                    <a:lstStyle/>
                    <a:p>
                      <a:pPr algn="ctr"/>
                      <a:r>
                        <a:rPr lang="en-GB" sz="2400" b="1" dirty="0" err="1">
                          <a:solidFill>
                            <a:srgbClr val="115076"/>
                          </a:solidFill>
                        </a:rPr>
                        <a:t>directrice</a:t>
                      </a:r>
                      <a:endParaRPr lang="en-GB" sz="2400" b="1" dirty="0">
                        <a:solidFill>
                          <a:srgbClr val="115076"/>
                        </a:solidFill>
                      </a:endParaRPr>
                    </a:p>
                    <a:p>
                      <a:pPr algn="ctr"/>
                      <a:r>
                        <a:rPr lang="en-GB" sz="2400" b="1" dirty="0" err="1">
                          <a:solidFill>
                            <a:srgbClr val="115076"/>
                          </a:solidFill>
                        </a:rPr>
                        <a:t>factrice</a:t>
                      </a:r>
                      <a:endParaRPr lang="en-GB" sz="2400" b="1" dirty="0">
                        <a:solidFill>
                          <a:srgbClr val="115076"/>
                        </a:solidFill>
                      </a:endParaRPr>
                    </a:p>
                    <a:p>
                      <a:pPr algn="ctr"/>
                      <a:r>
                        <a:rPr lang="en-GB" sz="2400" b="1" dirty="0" err="1">
                          <a:solidFill>
                            <a:srgbClr val="115076"/>
                          </a:solidFill>
                        </a:rPr>
                        <a:t>avocate</a:t>
                      </a:r>
                      <a:endParaRPr lang="en-GB" sz="2400" b="1" dirty="0">
                        <a:solidFill>
                          <a:srgbClr val="115076"/>
                        </a:solidFill>
                      </a:endParaRPr>
                    </a:p>
                  </a:txBody>
                  <a:tcPr anchor="ctr"/>
                </a:tc>
                <a:extLst>
                  <a:ext uri="{0D108BD9-81ED-4DB2-BD59-A6C34878D82A}">
                    <a16:rowId xmlns:a16="http://schemas.microsoft.com/office/drawing/2014/main" val="1171492714"/>
                  </a:ext>
                </a:extLst>
              </a:tr>
              <a:tr h="1619460">
                <a:tc gridSpan="2">
                  <a:txBody>
                    <a:bodyPr/>
                    <a:lstStyle/>
                    <a:p>
                      <a:pPr algn="ctr"/>
                      <a:r>
                        <a:rPr lang="en-GB" sz="2400" b="1">
                          <a:solidFill>
                            <a:schemeClr val="bg1"/>
                          </a:solidFill>
                        </a:rPr>
                        <a:t>adjectif</a:t>
                      </a:r>
                      <a:endParaRPr lang="en-GB" sz="2400" b="1" dirty="0">
                        <a:solidFill>
                          <a:schemeClr val="bg1"/>
                        </a:solidFill>
                      </a:endParaRPr>
                    </a:p>
                  </a:txBody>
                  <a:tcPr anchor="ctr">
                    <a:solidFill>
                      <a:schemeClr val="accent2"/>
                    </a:solidFill>
                  </a:tcPr>
                </a:tc>
                <a:tc hMerge="1">
                  <a:txBody>
                    <a:bodyPr/>
                    <a:lstStyle/>
                    <a:p>
                      <a:endParaRPr lang="en-GB" sz="2000" dirty="0">
                        <a:solidFill>
                          <a:schemeClr val="accent1">
                            <a:lumMod val="50000"/>
                          </a:schemeClr>
                        </a:solidFill>
                      </a:endParaRPr>
                    </a:p>
                  </a:txBody>
                  <a:tcPr anchor="ctr"/>
                </a:tc>
                <a:tc>
                  <a:txBody>
                    <a:bodyPr/>
                    <a:lstStyle/>
                    <a:p>
                      <a:pPr algn="ctr"/>
                      <a:r>
                        <a:rPr lang="en-GB" sz="2400" b="1">
                          <a:solidFill>
                            <a:srgbClr val="115076"/>
                          </a:solidFill>
                        </a:rPr>
                        <a:t>travailleur</a:t>
                      </a:r>
                    </a:p>
                    <a:p>
                      <a:pPr algn="ctr"/>
                      <a:r>
                        <a:rPr lang="en-GB" sz="2400" b="1">
                          <a:solidFill>
                            <a:srgbClr val="115076"/>
                          </a:solidFill>
                        </a:rPr>
                        <a:t>ambitieux</a:t>
                      </a:r>
                    </a:p>
                    <a:p>
                      <a:pPr algn="ctr"/>
                      <a:r>
                        <a:rPr lang="en-GB" sz="2400" b="1">
                          <a:solidFill>
                            <a:srgbClr val="115076"/>
                          </a:solidFill>
                        </a:rPr>
                        <a:t>prudent</a:t>
                      </a:r>
                      <a:endParaRPr lang="en-GB" sz="2400" b="1" dirty="0">
                        <a:solidFill>
                          <a:srgbClr val="115076"/>
                        </a:solidFill>
                      </a:endParaRPr>
                    </a:p>
                  </a:txBody>
                  <a:tcPr anchor="ctr"/>
                </a:tc>
                <a:tc>
                  <a:txBody>
                    <a:bodyPr/>
                    <a:lstStyle/>
                    <a:p>
                      <a:pPr algn="ctr"/>
                      <a:r>
                        <a:rPr lang="en-GB" sz="2400" b="1" dirty="0" err="1">
                          <a:solidFill>
                            <a:srgbClr val="115076"/>
                          </a:solidFill>
                        </a:rPr>
                        <a:t>ambitieuse</a:t>
                      </a:r>
                      <a:endParaRPr lang="en-GB" sz="2400" b="1" dirty="0">
                        <a:solidFill>
                          <a:srgbClr val="115076"/>
                        </a:solidFill>
                      </a:endParaRPr>
                    </a:p>
                    <a:p>
                      <a:pPr algn="ctr"/>
                      <a:r>
                        <a:rPr lang="en-GB" sz="2400" b="1" dirty="0" err="1">
                          <a:solidFill>
                            <a:srgbClr val="115076"/>
                          </a:solidFill>
                        </a:rPr>
                        <a:t>travailleuse</a:t>
                      </a:r>
                      <a:endParaRPr lang="en-GB" sz="2400" b="1" dirty="0">
                        <a:solidFill>
                          <a:srgbClr val="115076"/>
                        </a:solidFill>
                      </a:endParaRPr>
                    </a:p>
                    <a:p>
                      <a:pPr algn="ctr"/>
                      <a:r>
                        <a:rPr lang="en-GB" sz="2400" b="1" dirty="0" err="1">
                          <a:solidFill>
                            <a:srgbClr val="115076"/>
                          </a:solidFill>
                        </a:rPr>
                        <a:t>prudente</a:t>
                      </a:r>
                      <a:endParaRPr lang="en-GB" sz="2400" b="1" dirty="0">
                        <a:solidFill>
                          <a:srgbClr val="115076"/>
                        </a:solidFill>
                      </a:endParaRPr>
                    </a:p>
                  </a:txBody>
                  <a:tcPr anchor="ctr"/>
                </a:tc>
                <a:extLst>
                  <a:ext uri="{0D108BD9-81ED-4DB2-BD59-A6C34878D82A}">
                    <a16:rowId xmlns:a16="http://schemas.microsoft.com/office/drawing/2014/main" val="1972389626"/>
                  </a:ext>
                </a:extLst>
              </a:tr>
            </a:tbl>
          </a:graphicData>
        </a:graphic>
      </p:graphicFrame>
    </p:spTree>
    <p:extLst>
      <p:ext uri="{BB962C8B-B14F-4D97-AF65-F5344CB8AC3E}">
        <p14:creationId xmlns:p14="http://schemas.microsoft.com/office/powerpoint/2010/main" val="2876530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send | sending]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55"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[sends | is </a:t>
            </a:r>
            <a:r>
              <a:rPr lang="en-GB" sz="2600" kern="0" dirty="0">
                <a:solidFill>
                  <a:srgbClr val="1E4E79"/>
                </a:solidFill>
                <a:latin typeface="Century Gothic"/>
                <a:ea typeface="Century Gothic"/>
                <a:cs typeface="Century Gothic"/>
                <a:sym typeface="Century Gothic"/>
              </a:rPr>
              <a:t>sending</a:t>
            </a: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envoyons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 | are sending]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envoyer</a:t>
            </a:r>
            <a:endParaRPr sz="8000" dirty="0"/>
          </a:p>
        </p:txBody>
      </p:sp>
      <p:sp>
        <p:nvSpPr>
          <p:cNvPr id="54"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envoi</a:t>
            </a:r>
            <a:r>
              <a:rPr kumimoji="0" lang="en-GB" sz="8000" b="1"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e</a:t>
            </a:r>
            <a:endParaRPr kumimoji="0" lang="en-GB" sz="80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12" name="Speech Bubble: Rectangle with Corners Rounded 11">
            <a:extLst>
              <a:ext uri="{FF2B5EF4-FFF2-40B4-BE49-F238E27FC236}">
                <a16:creationId xmlns:a16="http://schemas.microsoft.com/office/drawing/2014/main" id="{506ECEA9-179C-42EB-91D3-844E21577571}"/>
              </a:ext>
            </a:extLst>
          </p:cNvPr>
          <p:cNvSpPr/>
          <p:nvPr/>
        </p:nvSpPr>
        <p:spPr>
          <a:xfrm>
            <a:off x="418214" y="1911843"/>
            <a:ext cx="2908082" cy="2540185"/>
          </a:xfrm>
          <a:prstGeom prst="wedgeRoundRectCallout">
            <a:avLst>
              <a:gd name="adj1" fmla="val 59502"/>
              <a:gd name="adj2" fmla="val 2180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is added</a:t>
            </a:r>
            <a:r>
              <a:rPr kumimoji="0" lang="en-GB" sz="2600" b="0"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to</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the stem in the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il</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elle</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/on</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form</a:t>
            </a:r>
          </a:p>
        </p:txBody>
      </p:sp>
      <p:pic>
        <p:nvPicPr>
          <p:cNvPr id="13" name="Google Shape;56;p11">
            <a:extLst>
              <a:ext uri="{FF2B5EF4-FFF2-40B4-BE49-F238E27FC236}">
                <a16:creationId xmlns:a16="http://schemas.microsoft.com/office/drawing/2014/main" id="{AEE65091-A378-4468-9803-0808EC95D524}"/>
              </a:ext>
            </a:extLst>
          </p:cNvPr>
          <p:cNvPicPr preferRelativeResize="0"/>
          <p:nvPr/>
        </p:nvPicPr>
        <p:blipFill>
          <a:blip r:embed="rId6" cstate="print">
            <a:extLst>
              <a:ext uri="{28A0092B-C50C-407E-A947-70E740481C1C}">
                <a14:useLocalDpi xmlns:a14="http://schemas.microsoft.com/office/drawing/2010/main" val="0"/>
              </a:ext>
            </a:extLst>
          </a:blip>
          <a:srcRect/>
          <a:stretch/>
        </p:blipFill>
        <p:spPr>
          <a:xfrm>
            <a:off x="9483047" y="366033"/>
            <a:ext cx="2596894" cy="1298447"/>
          </a:xfrm>
          <a:prstGeom prst="rect">
            <a:avLst/>
          </a:prstGeom>
          <a:noFill/>
          <a:ln>
            <a:noFill/>
          </a:ln>
        </p:spPr>
      </p:pic>
    </p:spTree>
    <p:extLst>
      <p:ext uri="{BB962C8B-B14F-4D97-AF65-F5344CB8AC3E}">
        <p14:creationId xmlns:p14="http://schemas.microsoft.com/office/powerpoint/2010/main" val="20977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envoy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envoi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envoyons2.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33"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[sends | is sending]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envoyons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65;p12" descr="question mark action button">
            <a:hlinkClick r:id="" action="ppaction://noaction">
              <a:snd r:embed="rId4" name="envoie.wav"/>
            </a:hlinkClick>
            <a:extLst>
              <a:ext uri="{FF2B5EF4-FFF2-40B4-BE49-F238E27FC236}">
                <a16:creationId xmlns:a16="http://schemas.microsoft.com/office/drawing/2014/main" id="{5736ECBD-5493-4504-B11E-7124DEBF53AB}"/>
              </a:ext>
            </a:extLst>
          </p:cNvPr>
          <p:cNvSpPr/>
          <p:nvPr/>
        </p:nvSpPr>
        <p:spPr>
          <a:xfrm>
            <a:off x="1392522" y="360055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32"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send | sending]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 | are sending]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envoyer</a:t>
            </a:r>
            <a:endParaRPr sz="8000" dirty="0"/>
          </a:p>
        </p:txBody>
      </p:sp>
      <p:sp>
        <p:nvSpPr>
          <p:cNvPr id="37"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envoi</a:t>
            </a:r>
            <a:r>
              <a:rPr kumimoji="0" lang="en-GB" sz="8000" b="1"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e</a:t>
            </a:r>
            <a:endParaRPr kumimoji="0" lang="en-GB" sz="80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12" name="Google Shape;62;p12" descr="question mark action button">
            <a:hlinkClick r:id="" action="ppaction://noaction">
              <a:snd r:embed="rId3" name="envoyer.wav"/>
            </a:hlinkClick>
            <a:extLst>
              <a:ext uri="{FF2B5EF4-FFF2-40B4-BE49-F238E27FC236}">
                <a16:creationId xmlns:a16="http://schemas.microsoft.com/office/drawing/2014/main" id="{4DDB81A2-6217-4D63-AAA5-E47BBC145AD9}"/>
              </a:ext>
            </a:extLst>
          </p:cNvPr>
          <p:cNvSpPr/>
          <p:nvPr/>
        </p:nvSpPr>
        <p:spPr>
          <a:xfrm>
            <a:off x="1392522" y="15422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3" name="Google Shape;65;p12" descr="question mark action button">
            <a:hlinkClick r:id="" action="ppaction://noaction">
              <a:snd r:embed="rId6" name="envoyons.wav"/>
            </a:hlinkClick>
            <a:extLst>
              <a:ext uri="{FF2B5EF4-FFF2-40B4-BE49-F238E27FC236}">
                <a16:creationId xmlns:a16="http://schemas.microsoft.com/office/drawing/2014/main" id="{C5EE84AF-132C-481A-A6D1-CB224CEA3194}"/>
              </a:ext>
            </a:extLst>
          </p:cNvPr>
          <p:cNvSpPr/>
          <p:nvPr/>
        </p:nvSpPr>
        <p:spPr>
          <a:xfrm>
            <a:off x="1392522" y="56589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3565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envoy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envoi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envoyons2.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700" b="1" dirty="0">
                <a:solidFill>
                  <a:srgbClr val="1F4E79"/>
                </a:solidFill>
                <a:latin typeface="Century Gothic" panose="020B0502020202020204" pitchFamily="34" charset="0"/>
                <a:ea typeface="+mn-ea"/>
                <a:cs typeface="Calibri" panose="020F0502020204030204" pitchFamily="34" charset="0"/>
              </a:rPr>
              <a:t>-</a:t>
            </a:r>
            <a:r>
              <a:rPr lang="en-GB" sz="16700" b="1" dirty="0" err="1">
                <a:solidFill>
                  <a:srgbClr val="1F4E79"/>
                </a:solidFill>
                <a:latin typeface="Century Gothic" panose="020B0502020202020204" pitchFamily="34" charset="0"/>
                <a:ea typeface="+mn-ea"/>
                <a:cs typeface="Calibri" panose="020F0502020204030204" pitchFamily="34" charset="0"/>
              </a:rPr>
              <a:t>gn</a:t>
            </a:r>
            <a:r>
              <a:rPr lang="en-GB" sz="16700" b="1" dirty="0">
                <a:solidFill>
                  <a:srgbClr val="1F4E79"/>
                </a:solidFill>
                <a:latin typeface="Century Gothic" panose="020B0502020202020204" pitchFamily="34" charset="0"/>
                <a:ea typeface="+mn-ea"/>
                <a:cs typeface="Calibri" panose="020F0502020204030204" pitchFamily="34" charset="0"/>
              </a:rPr>
              <a:t>-</a:t>
            </a:r>
            <a:endParaRPr lang="en-US" sz="4000" dirty="0"/>
          </a:p>
        </p:txBody>
      </p:sp>
      <p:sp>
        <p:nvSpPr>
          <p:cNvPr id="4" name="TextBox 3"/>
          <p:cNvSpPr txBox="1"/>
          <p:nvPr/>
        </p:nvSpPr>
        <p:spPr>
          <a:xfrm>
            <a:off x="4338000" y="2507234"/>
            <a:ext cx="374012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li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gn</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56771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65. li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envoi</a:t>
            </a:r>
            <a:r>
              <a:rPr lang="en-GB" sz="11500" b="1" dirty="0" err="1">
                <a:solidFill>
                  <a:srgbClr val="EE6000"/>
                </a:solidFill>
              </a:rPr>
              <a:t>e</a:t>
            </a:r>
            <a:endParaRPr sz="11500" dirty="0">
              <a:solidFill>
                <a:srgbClr val="EE6000"/>
              </a:solidFill>
            </a:endParaRPr>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[sends | is sending]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427373" y="4039200"/>
            <a:ext cx="933725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envoie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lettre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sends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sending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letter.]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3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envoi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il envoi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envoyons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 | are sending]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envoyons</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lettre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lang="en-GB" sz="3200" b="1" kern="0" dirty="0">
                <a:solidFill>
                  <a:srgbClr val="ED7D31"/>
                </a:solidFill>
                <a:latin typeface="Century Gothic"/>
                <a:ea typeface="Century Gothic"/>
                <a:cs typeface="Century Gothic"/>
                <a:sym typeface="Century Gothic"/>
              </a:rPr>
              <a:t>send</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sending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letter.]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8747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envoyons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 envoyo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envoyer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doit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envoyer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lettre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has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to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send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letter.]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27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envoy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il doit envoy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envoi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envoi</a:t>
            </a:r>
            <a:r>
              <a:rPr lang="en-GB" sz="11500" b="1" dirty="0" err="1">
                <a:solidFill>
                  <a:srgbClr val="EE6000"/>
                </a:solidFill>
              </a:rPr>
              <a:t>e</a:t>
            </a:r>
            <a:endParaRPr sz="11500" dirty="0">
              <a:solidFill>
                <a:srgbClr val="EE6000"/>
              </a:solidFill>
            </a:endParaRPr>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[sends | is sending]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il envoi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lettre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027165" y="4006248"/>
            <a:ext cx="2962986"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envoie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sends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sending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letter.]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744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envoi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il envoi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5" name="envoyons.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envoyons</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[send | are sending]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nous envoyon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1" y="4069009"/>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lettre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252863" y="4056190"/>
            <a:ext cx="4036206"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envoyons</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send</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sending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letter.]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8088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envoyons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nous envoyon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send | sending]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envoy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envoyer</a:t>
            </a:r>
            <a:endParaRPr sz="11500" dirty="0"/>
          </a:p>
        </p:txBody>
      </p:sp>
      <p:sp>
        <p:nvSpPr>
          <p:cNvPr id="106" name="Google Shape;106;p16" descr="question mark action button">
            <a:hlinkClick r:id="" action="ppaction://noaction">
              <a:snd r:embed="rId4" name="il doit envoyer.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doit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lettre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3711948" y="3960340"/>
            <a:ext cx="3221996"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envoyer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has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to send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letter.]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79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envoy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il doit envoy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5" cy="707849"/>
          </a:xfrm>
        </p:spPr>
        <p:txBody>
          <a:bodyPr>
            <a:noAutofit/>
          </a:bodyPr>
          <a:lstStyle/>
          <a:p>
            <a:r>
              <a:rPr lang="en-GB" sz="2400" b="1" dirty="0">
                <a:solidFill>
                  <a:schemeClr val="bg1"/>
                </a:solidFill>
              </a:rPr>
              <a:t>Regular –ER verbs in the perfect tense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163992"/>
            <a:ext cx="11729921" cy="517064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rPr>
              <a:t>As you know, verbs </a:t>
            </a:r>
            <a:r>
              <a:rPr lang="en-GB" sz="2200" dirty="0">
                <a:solidFill>
                  <a:srgbClr val="4472C4">
                    <a:lumMod val="50000"/>
                  </a:srgbClr>
                </a:solidFill>
                <a:latin typeface="Century Gothic" panose="020F0302020204030204"/>
              </a:rPr>
              <a:t>change to show that we are talking about the </a:t>
            </a:r>
            <a:r>
              <a:rPr lang="en-GB" sz="2200" b="1" dirty="0">
                <a:solidFill>
                  <a:srgbClr val="4472C4">
                    <a:lumMod val="50000"/>
                  </a:srgbClr>
                </a:solidFill>
                <a:latin typeface="Century Gothic" panose="020F0302020204030204"/>
              </a:rPr>
              <a:t>past. </a:t>
            </a:r>
            <a:r>
              <a:rPr lang="en-GB" sz="2200" dirty="0">
                <a:solidFill>
                  <a:srgbClr val="4472C4">
                    <a:lumMod val="50000"/>
                  </a:srgbClr>
                </a:solidFill>
                <a:latin typeface="Century Gothic" panose="020F0302020204030204"/>
              </a:rPr>
              <a:t>To make the perfect tense, we do two things:</a:t>
            </a:r>
            <a:endParaRPr lang="en-GB" sz="2200" b="1"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2200" b="1" dirty="0">
              <a:solidFill>
                <a:srgbClr val="4472C4">
                  <a:lumMod val="50000"/>
                </a:srgbClr>
              </a:solidFill>
              <a:latin typeface="Century Gothic" panose="020F0302020204030204"/>
            </a:endParaRPr>
          </a:p>
          <a:p>
            <a:pPr>
              <a:defRPr/>
            </a:pPr>
            <a:r>
              <a:rPr lang="en-GB" sz="2200" dirty="0">
                <a:solidFill>
                  <a:schemeClr val="accent5">
                    <a:lumMod val="50000"/>
                  </a:schemeClr>
                </a:solidFill>
              </a:rPr>
              <a:t>1. add the </a:t>
            </a:r>
            <a:r>
              <a:rPr lang="en-GB" sz="2200" b="1" dirty="0">
                <a:solidFill>
                  <a:schemeClr val="accent5">
                    <a:lumMod val="50000"/>
                  </a:schemeClr>
                </a:solidFill>
              </a:rPr>
              <a:t>present tense of </a:t>
            </a:r>
            <a:r>
              <a:rPr lang="en-GB" sz="2200" b="1" dirty="0" err="1">
                <a:solidFill>
                  <a:schemeClr val="accent5">
                    <a:lumMod val="50000"/>
                  </a:schemeClr>
                </a:solidFill>
              </a:rPr>
              <a:t>avoir</a:t>
            </a:r>
            <a:r>
              <a:rPr lang="en-GB" sz="2200" dirty="0">
                <a:solidFill>
                  <a:schemeClr val="accent5">
                    <a:lumMod val="50000"/>
                  </a:schemeClr>
                </a:solidFill>
              </a:rPr>
              <a:t> after the pronoun (</a:t>
            </a:r>
            <a:r>
              <a:rPr lang="en-GB" sz="2200" dirty="0" err="1">
                <a:solidFill>
                  <a:schemeClr val="accent5">
                    <a:lumMod val="50000"/>
                  </a:schemeClr>
                </a:solidFill>
              </a:rPr>
              <a:t>j’</a:t>
            </a:r>
            <a:r>
              <a:rPr lang="en-GB" sz="2200" b="1" dirty="0" err="1">
                <a:solidFill>
                  <a:schemeClr val="accent5">
                    <a:lumMod val="50000"/>
                  </a:schemeClr>
                </a:solidFill>
              </a:rPr>
              <a:t>ai</a:t>
            </a:r>
            <a:r>
              <a:rPr lang="en-GB" sz="2200" dirty="0">
                <a:solidFill>
                  <a:schemeClr val="accent5">
                    <a:lumMod val="50000"/>
                  </a:schemeClr>
                </a:solidFill>
              </a:rPr>
              <a:t>)</a:t>
            </a:r>
            <a:endParaRPr lang="en-GB" sz="2200" b="1"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2. add the </a:t>
            </a:r>
            <a:r>
              <a:rPr lang="en-GB" sz="2200" b="1" dirty="0">
                <a:solidFill>
                  <a:srgbClr val="4472C4">
                    <a:lumMod val="50000"/>
                  </a:srgbClr>
                </a:solidFill>
                <a:latin typeface="Century Gothic" panose="020F0302020204030204"/>
              </a:rPr>
              <a:t>past participle </a:t>
            </a:r>
            <a:r>
              <a:rPr lang="en-GB" sz="2200" dirty="0">
                <a:solidFill>
                  <a:srgbClr val="4472C4">
                    <a:lumMod val="50000"/>
                  </a:srgbClr>
                </a:solidFill>
                <a:latin typeface="Century Gothic" panose="020F0302020204030204"/>
              </a:rPr>
              <a:t>of the </a:t>
            </a:r>
            <a:r>
              <a:rPr lang="en-GB" sz="2200" b="1" dirty="0">
                <a:solidFill>
                  <a:srgbClr val="4472C4">
                    <a:lumMod val="50000"/>
                  </a:srgbClr>
                </a:solidFill>
                <a:latin typeface="Century Gothic" panose="020F0302020204030204"/>
              </a:rPr>
              <a:t>main verb</a:t>
            </a:r>
            <a:r>
              <a:rPr lang="en-GB" sz="2200" dirty="0">
                <a:solidFill>
                  <a:srgbClr val="4472C4">
                    <a:lumMod val="50000"/>
                  </a:srgbClr>
                </a:solidFill>
                <a:latin typeface="Century Gothic" panose="020F0302020204030204"/>
              </a:rPr>
              <a:t>:</a:t>
            </a:r>
          </a:p>
          <a:p>
            <a:pPr marL="0" marR="0" lvl="0" indent="0" defTabSz="914400" rtl="0" eaLnBrk="1" fontAlgn="auto" latinLnBrk="0" hangingPunct="1">
              <a:lnSpc>
                <a:spcPct val="100000"/>
              </a:lnSpc>
              <a:spcBef>
                <a:spcPts val="0"/>
              </a:spcBef>
              <a:spcAft>
                <a:spcPts val="0"/>
              </a:spcAft>
              <a:buClrTx/>
              <a:buSzTx/>
              <a:buFontTx/>
              <a:buNone/>
              <a:tabLst/>
              <a:defRPr/>
            </a:pPr>
            <a:endParaRPr lang="en-GB" sz="2200"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You already know the past participles of two irregular verbs:</a:t>
            </a:r>
            <a:endParaRPr kumimoji="0" lang="en-GB" sz="220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j’</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rPr>
              <a:t>ai</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fai</a:t>
            </a:r>
            <a:r>
              <a:rPr kumimoji="0" lang="en-US" sz="2200" b="1" i="0" u="none" strike="noStrike" kern="1200" cap="none" spc="0" normalizeH="0" baseline="0" noProof="0" dirty="0">
                <a:ln>
                  <a:noFill/>
                </a:ln>
                <a:solidFill>
                  <a:srgbClr val="EE6000"/>
                </a:solidFill>
                <a:effectLst/>
                <a:uLnTx/>
                <a:uFillTx/>
                <a:latin typeface="Century Gothic" panose="020F0302020204030204"/>
              </a:rPr>
              <a:t>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 I did/made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j’</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rPr>
              <a:t>ai</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rPr>
              <a:t>di</a:t>
            </a:r>
            <a:r>
              <a:rPr kumimoji="0" lang="en-US" sz="2200" b="1" i="0" u="none" strike="noStrike" kern="1200" cap="none" spc="0" normalizeH="0" baseline="0" noProof="0" dirty="0" err="1">
                <a:ln>
                  <a:noFill/>
                </a:ln>
                <a:solidFill>
                  <a:srgbClr val="EE6000"/>
                </a:solidFill>
                <a:effectLst/>
                <a:uLnTx/>
                <a:uFillTx/>
                <a:latin typeface="Century Gothic" panose="020F0302020204030204"/>
              </a:rPr>
              <a:t>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 I said</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200" noProof="0" dirty="0">
              <a:solidFill>
                <a:srgbClr val="4472C4">
                  <a:lumMod val="50000"/>
                </a:srgbClr>
              </a:solidFill>
              <a:latin typeface="Century Gothic" panose="020F0302020204030204"/>
            </a:endParaRPr>
          </a:p>
          <a:p>
            <a:pPr lvl="0">
              <a:defRPr/>
            </a:pPr>
            <a:r>
              <a:rPr lang="en-US" sz="2200" noProof="0" dirty="0">
                <a:solidFill>
                  <a:srgbClr val="4472C4">
                    <a:lumMod val="50000"/>
                  </a:srgbClr>
                </a:solidFill>
                <a:latin typeface="Century Gothic" panose="020F0302020204030204"/>
              </a:rPr>
              <a:t>Regula </a:t>
            </a:r>
            <a:r>
              <a:rPr lang="en-US" sz="2200" b="1" noProof="0" dirty="0">
                <a:solidFill>
                  <a:srgbClr val="4472C4">
                    <a:lumMod val="50000"/>
                  </a:srgbClr>
                </a:solidFill>
                <a:latin typeface="Century Gothic" panose="020F0302020204030204"/>
              </a:rPr>
              <a:t>-ER verbs </a:t>
            </a:r>
            <a:r>
              <a:rPr lang="en-US" sz="2200" noProof="0" dirty="0">
                <a:solidFill>
                  <a:srgbClr val="4472C4">
                    <a:lumMod val="50000"/>
                  </a:srgbClr>
                </a:solidFill>
                <a:latin typeface="Century Gothic" panose="020F0302020204030204"/>
              </a:rPr>
              <a:t>all make their past participles by </a:t>
            </a:r>
            <a:r>
              <a:rPr lang="en-US" sz="2200" b="1" noProof="0" dirty="0">
                <a:solidFill>
                  <a:srgbClr val="4472C4">
                    <a:lumMod val="50000"/>
                  </a:srgbClr>
                </a:solidFill>
                <a:latin typeface="Century Gothic" panose="020F0302020204030204"/>
              </a:rPr>
              <a:t>changing</a:t>
            </a:r>
            <a:r>
              <a:rPr lang="en-US" sz="2200" noProof="0" dirty="0">
                <a:solidFill>
                  <a:srgbClr val="4472C4">
                    <a:lumMod val="50000"/>
                  </a:srgbClr>
                </a:solidFill>
                <a:latin typeface="Century Gothic" panose="020F0302020204030204"/>
              </a:rPr>
              <a:t> the -</a:t>
            </a:r>
            <a:r>
              <a:rPr kumimoji="0" lang="en-US" sz="2200" b="1" i="0" u="none" strike="noStrike" kern="1200" cap="none" spc="0" normalizeH="0" dirty="0" err="1">
                <a:ln>
                  <a:noFill/>
                </a:ln>
                <a:solidFill>
                  <a:srgbClr val="4472C4">
                    <a:lumMod val="50000"/>
                  </a:srgbClr>
                </a:solidFill>
                <a:effectLst/>
                <a:uLnTx/>
                <a:uFillTx/>
                <a:latin typeface="Century Gothic" panose="020F0302020204030204"/>
              </a:rPr>
              <a:t>er</a:t>
            </a:r>
            <a:r>
              <a:rPr kumimoji="0" lang="en-US" sz="2200" b="1" i="0" u="none" strike="noStrike" kern="1200" cap="none" spc="0" normalizeH="0" dirty="0">
                <a:ln>
                  <a:noFill/>
                </a:ln>
                <a:solidFill>
                  <a:srgbClr val="4472C4">
                    <a:lumMod val="50000"/>
                  </a:srgbClr>
                </a:solidFill>
                <a:effectLst/>
                <a:uLnTx/>
                <a:uFillTx/>
                <a:latin typeface="Century Gothic" panose="020F0302020204030204"/>
              </a:rPr>
              <a:t> </a:t>
            </a:r>
            <a:r>
              <a:rPr kumimoji="0" lang="en-US" sz="2200" i="0" u="none" strike="noStrike" kern="1200" cap="none" spc="0" normalizeH="0" dirty="0">
                <a:ln>
                  <a:noFill/>
                </a:ln>
                <a:solidFill>
                  <a:srgbClr val="4472C4">
                    <a:lumMod val="50000"/>
                  </a:srgbClr>
                </a:solidFill>
                <a:effectLst/>
                <a:uLnTx/>
                <a:uFillTx/>
                <a:latin typeface="Century Gothic" panose="020F0302020204030204"/>
              </a:rPr>
              <a:t>ending</a:t>
            </a:r>
            <a:r>
              <a:rPr kumimoji="0" lang="en-US" sz="2200" b="1" i="0" u="none" strike="noStrike" kern="1200" cap="none" spc="0" normalizeH="0" dirty="0">
                <a:ln>
                  <a:noFill/>
                </a:ln>
                <a:solidFill>
                  <a:srgbClr val="4472C4">
                    <a:lumMod val="50000"/>
                  </a:srgbClr>
                </a:solidFill>
                <a:effectLst/>
                <a:uLnTx/>
                <a:uFillTx/>
                <a:latin typeface="Century Gothic" panose="020F0302020204030204"/>
              </a:rPr>
              <a:t> </a:t>
            </a:r>
            <a:r>
              <a:rPr lang="en-US" sz="2200" dirty="0">
                <a:solidFill>
                  <a:srgbClr val="4472C4">
                    <a:lumMod val="50000"/>
                  </a:srgbClr>
                </a:solidFill>
              </a:rPr>
              <a:t>to -</a:t>
            </a:r>
            <a:r>
              <a:rPr lang="en-US" sz="2200" b="1" dirty="0">
                <a:solidFill>
                  <a:srgbClr val="4472C4">
                    <a:lumMod val="50000"/>
                  </a:srgbClr>
                </a:solidFill>
              </a:rPr>
              <a:t>é:</a:t>
            </a:r>
            <a:endParaRPr kumimoji="0" lang="en-US" sz="2200" b="1" i="0" u="none" strike="noStrike" kern="1200" cap="none" spc="0" normalizeH="0" noProof="0" dirty="0">
              <a:ln>
                <a:noFill/>
              </a:ln>
              <a:solidFill>
                <a:srgbClr val="4472C4">
                  <a:lumMod val="50000"/>
                </a:srgb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noProof="0" dirty="0">
                <a:ln>
                  <a:noFill/>
                </a:ln>
                <a:solidFill>
                  <a:srgbClr val="4472C4">
                    <a:lumMod val="50000"/>
                  </a:srgbClr>
                </a:solidFill>
                <a:effectLst/>
                <a:uLnTx/>
                <a:uFillTx/>
                <a:latin typeface="Century Gothic" panose="020F0302020204030204"/>
              </a:rPr>
              <a:t>				Present		Perfect (past)</a:t>
            </a:r>
            <a:endParaRPr kumimoji="0" lang="en-US" sz="2200" b="0" u="none" strike="noStrike" kern="1200" cap="none" spc="0" normalizeH="0" noProof="0" dirty="0">
              <a:ln>
                <a:noFill/>
              </a:ln>
              <a:solidFill>
                <a:srgbClr val="4472C4">
                  <a:lumMod val="50000"/>
                </a:srgbClr>
              </a:solidFill>
              <a:effectLst/>
              <a:uLnTx/>
              <a:uFillTx/>
              <a:latin typeface="Century Gothic" panose="020F03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200" noProof="0" dirty="0">
                <a:solidFill>
                  <a:srgbClr val="4472C4">
                    <a:lumMod val="50000"/>
                  </a:srgbClr>
                </a:solidFill>
                <a:latin typeface="Century Gothic" panose="020F0302020204030204"/>
              </a:rPr>
              <a:t>				</a:t>
            </a:r>
            <a:r>
              <a:rPr lang="en-US" sz="2200" noProof="0" dirty="0" err="1">
                <a:solidFill>
                  <a:srgbClr val="4472C4">
                    <a:lumMod val="50000"/>
                  </a:srgbClr>
                </a:solidFill>
                <a:latin typeface="Century Gothic" panose="020F0302020204030204"/>
              </a:rPr>
              <a:t>j’apporte</a:t>
            </a:r>
            <a:r>
              <a:rPr lang="en-US" sz="2200" noProof="0" dirty="0">
                <a:solidFill>
                  <a:srgbClr val="4472C4">
                    <a:lumMod val="50000"/>
                  </a:srgbClr>
                </a:solidFill>
                <a:latin typeface="Century Gothic" panose="020F0302020204030204"/>
              </a:rPr>
              <a:t>	→	</a:t>
            </a:r>
            <a:r>
              <a:rPr lang="en-US" sz="2200" noProof="0" dirty="0" err="1">
                <a:solidFill>
                  <a:srgbClr val="4472C4">
                    <a:lumMod val="50000"/>
                  </a:srgbClr>
                </a:solidFill>
                <a:latin typeface="Century Gothic" panose="020F0302020204030204"/>
              </a:rPr>
              <a:t>j’</a:t>
            </a:r>
            <a:r>
              <a:rPr lang="en-US" sz="2200" b="1" noProof="0" dirty="0" err="1">
                <a:solidFill>
                  <a:srgbClr val="4472C4">
                    <a:lumMod val="50000"/>
                  </a:srgbClr>
                </a:solidFill>
                <a:latin typeface="Century Gothic" panose="020F0302020204030204"/>
              </a:rPr>
              <a:t>ai</a:t>
            </a:r>
            <a:r>
              <a:rPr lang="en-US" sz="2200" noProof="0" dirty="0">
                <a:solidFill>
                  <a:srgbClr val="4472C4">
                    <a:lumMod val="50000"/>
                  </a:srgbClr>
                </a:solidFill>
                <a:latin typeface="Century Gothic" panose="020F0302020204030204"/>
              </a:rPr>
              <a:t> </a:t>
            </a:r>
            <a:r>
              <a:rPr lang="en-US" sz="2200" noProof="0" dirty="0" err="1">
                <a:solidFill>
                  <a:srgbClr val="4472C4">
                    <a:lumMod val="50000"/>
                  </a:srgbClr>
                </a:solidFill>
                <a:latin typeface="Century Gothic" panose="020F0302020204030204"/>
              </a:rPr>
              <a:t>apport</a:t>
            </a:r>
            <a:r>
              <a:rPr lang="en-US" sz="2200" b="1" noProof="0" dirty="0" err="1">
                <a:solidFill>
                  <a:srgbClr val="4472C4">
                    <a:lumMod val="50000"/>
                  </a:srgbClr>
                </a:solidFill>
                <a:latin typeface="Century Gothic" panose="020F0302020204030204"/>
              </a:rPr>
              <a:t>é</a:t>
            </a:r>
            <a:r>
              <a:rPr lang="en-US" sz="2200" noProof="0" dirty="0">
                <a:solidFill>
                  <a:srgbClr val="4472C4">
                    <a:lumMod val="50000"/>
                  </a:srgbClr>
                </a:solidFill>
                <a:latin typeface="Century Gothic" panose="020F0302020204030204"/>
              </a:rPr>
              <a:t>	 </a:t>
            </a:r>
          </a:p>
          <a:p>
            <a:pPr>
              <a:defRPr/>
            </a:pPr>
            <a:r>
              <a:rPr kumimoji="0" lang="en-US" sz="2200" b="0" u="none" strike="noStrike" kern="1200" cap="none" spc="0" normalizeH="0" dirty="0">
                <a:ln>
                  <a:noFill/>
                </a:ln>
                <a:solidFill>
                  <a:srgbClr val="4472C4">
                    <a:lumMod val="50000"/>
                  </a:srgbClr>
                </a:solidFill>
                <a:effectLst/>
                <a:uLnTx/>
                <a:uFillTx/>
                <a:latin typeface="Century Gothic" panose="020F0302020204030204"/>
              </a:rPr>
              <a:t>				</a:t>
            </a:r>
            <a:r>
              <a:rPr lang="en-US" sz="2200" dirty="0">
                <a:solidFill>
                  <a:srgbClr val="4472C4">
                    <a:lumMod val="50000"/>
                  </a:srgbClr>
                </a:solidFill>
              </a:rPr>
              <a:t>(I’m bringing)		(I brought)</a:t>
            </a:r>
          </a:p>
        </p:txBody>
      </p:sp>
      <p:sp>
        <p:nvSpPr>
          <p:cNvPr id="3" name="Rounded Rectangular Callout 2"/>
          <p:cNvSpPr/>
          <p:nvPr/>
        </p:nvSpPr>
        <p:spPr>
          <a:xfrm>
            <a:off x="8963379" y="4950991"/>
            <a:ext cx="2837289" cy="1278907"/>
          </a:xfrm>
          <a:prstGeom prst="wedgeRoundRectCallout">
            <a:avLst>
              <a:gd name="adj1" fmla="val -60843"/>
              <a:gd name="adj2" fmla="val -2366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a:t>
            </a:r>
            <a:r>
              <a:rPr lang="en-GB" b="1" dirty="0"/>
              <a:t>–</a:t>
            </a:r>
            <a:r>
              <a:rPr lang="en-GB" b="1" dirty="0" err="1"/>
              <a:t>er</a:t>
            </a:r>
            <a:r>
              <a:rPr lang="en-GB" b="1" dirty="0"/>
              <a:t> </a:t>
            </a:r>
            <a:r>
              <a:rPr lang="en-GB" dirty="0"/>
              <a:t>on the infinitive is replaced by </a:t>
            </a:r>
            <a:r>
              <a:rPr lang="en-GB" b="1" dirty="0"/>
              <a:t>–é</a:t>
            </a:r>
          </a:p>
          <a:p>
            <a:pPr algn="ctr"/>
            <a:r>
              <a:rPr lang="en-GB" dirty="0"/>
              <a:t>(this sounds the same </a:t>
            </a:r>
          </a:p>
          <a:p>
            <a:pPr algn="ctr"/>
            <a:r>
              <a:rPr lang="en-GB" dirty="0"/>
              <a:t>as the infinitive!)</a:t>
            </a:r>
          </a:p>
        </p:txBody>
      </p:sp>
      <p:sp>
        <p:nvSpPr>
          <p:cNvPr id="11" name="Rounded Rectangular Callout 10"/>
          <p:cNvSpPr/>
          <p:nvPr/>
        </p:nvSpPr>
        <p:spPr>
          <a:xfrm>
            <a:off x="391332" y="4950992"/>
            <a:ext cx="2837289" cy="1278906"/>
          </a:xfrm>
          <a:prstGeom prst="wedgeRoundRectCallout">
            <a:avLst>
              <a:gd name="adj1" fmla="val 55623"/>
              <a:gd name="adj2" fmla="val 2045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use the past participle with </a:t>
            </a:r>
            <a:r>
              <a:rPr lang="en-GB" i="1" dirty="0" err="1"/>
              <a:t>j’</a:t>
            </a:r>
            <a:r>
              <a:rPr lang="en-GB" b="1" i="1" dirty="0" err="1"/>
              <a:t>ai</a:t>
            </a:r>
            <a:r>
              <a:rPr lang="en-GB" b="1" dirty="0"/>
              <a:t> </a:t>
            </a:r>
          </a:p>
          <a:p>
            <a:pPr algn="ctr"/>
            <a:r>
              <a:rPr lang="en-GB" dirty="0"/>
              <a:t>(‘I have’),</a:t>
            </a:r>
          </a:p>
          <a:p>
            <a:pPr algn="ctr"/>
            <a:r>
              <a:rPr lang="en-GB" dirty="0"/>
              <a:t>rather than </a:t>
            </a:r>
            <a:r>
              <a:rPr lang="en-GB" i="1" dirty="0"/>
              <a:t>je</a:t>
            </a:r>
            <a:r>
              <a:rPr lang="en-GB" dirty="0"/>
              <a:t> (‘I’).</a:t>
            </a:r>
          </a:p>
        </p:txBody>
      </p:sp>
      <p:sp>
        <p:nvSpPr>
          <p:cNvPr id="2" name="TextBox 1">
            <a:extLst>
              <a:ext uri="{FF2B5EF4-FFF2-40B4-BE49-F238E27FC236}">
                <a16:creationId xmlns:a16="http://schemas.microsoft.com/office/drawing/2014/main" id="{924829ED-94E3-4E41-8337-65E24D929989}"/>
              </a:ext>
            </a:extLst>
          </p:cNvPr>
          <p:cNvSpPr txBox="1"/>
          <p:nvPr/>
        </p:nvSpPr>
        <p:spPr>
          <a:xfrm>
            <a:off x="3295650" y="3875786"/>
            <a:ext cx="495301" cy="461665"/>
          </a:xfrm>
          <a:prstGeom prst="rect">
            <a:avLst/>
          </a:prstGeom>
          <a:solidFill>
            <a:schemeClr val="bg1"/>
          </a:solidFill>
        </p:spPr>
        <p:txBody>
          <a:bodyPr wrap="square" lIns="0" rIns="0" rtlCol="0">
            <a:spAutoFit/>
          </a:bodyPr>
          <a:lstStyle/>
          <a:p>
            <a:pPr algn="ctr"/>
            <a:r>
              <a:rPr lang="en-GB" sz="2400" dirty="0">
                <a:solidFill>
                  <a:schemeClr val="accent1">
                    <a:lumMod val="50000"/>
                  </a:schemeClr>
                </a:solidFill>
              </a:rPr>
              <a:t>___</a:t>
            </a:r>
          </a:p>
        </p:txBody>
      </p:sp>
      <p:sp>
        <p:nvSpPr>
          <p:cNvPr id="10" name="TextBox 9">
            <a:extLst>
              <a:ext uri="{FF2B5EF4-FFF2-40B4-BE49-F238E27FC236}">
                <a16:creationId xmlns:a16="http://schemas.microsoft.com/office/drawing/2014/main" id="{4335DD18-BBCA-44E0-B82F-096021146ACD}"/>
              </a:ext>
            </a:extLst>
          </p:cNvPr>
          <p:cNvSpPr txBox="1"/>
          <p:nvPr/>
        </p:nvSpPr>
        <p:spPr>
          <a:xfrm>
            <a:off x="7841661" y="3878072"/>
            <a:ext cx="495301" cy="461665"/>
          </a:xfrm>
          <a:prstGeom prst="rect">
            <a:avLst/>
          </a:prstGeom>
          <a:solidFill>
            <a:schemeClr val="bg1"/>
          </a:solidFill>
        </p:spPr>
        <p:txBody>
          <a:bodyPr wrap="square" lIns="0" rIns="0" rtlCol="0">
            <a:spAutoFit/>
          </a:bodyPr>
          <a:lstStyle/>
          <a:p>
            <a:pPr algn="ctr"/>
            <a:r>
              <a:rPr lang="en-GB" sz="2400" dirty="0">
                <a:solidFill>
                  <a:schemeClr val="accent1">
                    <a:lumMod val="50000"/>
                  </a:schemeClr>
                </a:solidFill>
              </a:rPr>
              <a:t>___</a:t>
            </a:r>
          </a:p>
        </p:txBody>
      </p:sp>
    </p:spTree>
    <p:extLst>
      <p:ext uri="{BB962C8B-B14F-4D97-AF65-F5344CB8AC3E}">
        <p14:creationId xmlns:p14="http://schemas.microsoft.com/office/powerpoint/2010/main" val="27884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2" grpId="0" animBg="1"/>
      <p:bldP spid="2" grpId="1" animBg="1"/>
      <p:bldP spid="10" grpId="0" animBg="1"/>
      <p:bldP spid="10"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200775" cy="707849"/>
          </a:xfrm>
        </p:spPr>
        <p:txBody>
          <a:bodyPr>
            <a:normAutofit/>
          </a:bodyPr>
          <a:lstStyle/>
          <a:p>
            <a:r>
              <a:rPr lang="fr-FR" sz="2800" b="1" dirty="0">
                <a:solidFill>
                  <a:schemeClr val="bg1"/>
                </a:solidFill>
              </a:rPr>
              <a:t>La semaine d’Amir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705574" y="1184126"/>
            <a:ext cx="5627034" cy="50081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passé</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excellente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semaine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regardé</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bon film au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cinéma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films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drôles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a:p>
            <a:pPr lvl="0">
              <a:lnSpc>
                <a:spcPct val="150000"/>
              </a:lnSpc>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apporte</a:t>
            </a:r>
            <a:r>
              <a:rPr lang="en-GB" sz="2400" dirty="0">
                <a:solidFill>
                  <a:srgbClr val="4472C4">
                    <a:lumMod val="50000"/>
                  </a:srgbClr>
                </a:solidFill>
              </a:rPr>
              <a:t> </a:t>
            </a:r>
            <a:r>
              <a:rPr lang="en-GB" sz="2400" dirty="0" err="1">
                <a:solidFill>
                  <a:srgbClr val="4472C4">
                    <a:lumMod val="50000"/>
                  </a:srgbClr>
                </a:solidFill>
              </a:rPr>
              <a:t>mes</a:t>
            </a:r>
            <a:r>
              <a:rPr lang="en-GB" sz="2400" dirty="0">
                <a:solidFill>
                  <a:srgbClr val="4472C4">
                    <a:lumMod val="50000"/>
                  </a:srgbClr>
                </a:solidFill>
              </a:rPr>
              <a:t> livres à </a:t>
            </a:r>
            <a:r>
              <a:rPr lang="en-GB" sz="2400" dirty="0" err="1">
                <a:solidFill>
                  <a:srgbClr val="4472C4">
                    <a:lumMod val="50000"/>
                  </a:srgbClr>
                </a:solidFill>
              </a:rPr>
              <a:t>l'école</a:t>
            </a:r>
            <a:r>
              <a:rPr lang="en-GB" sz="2400" dirty="0">
                <a:solidFill>
                  <a:srgbClr val="4472C4">
                    <a:lumMod val="50000"/>
                  </a:srgbClr>
                </a:solidFill>
              </a:rPr>
              <a:t>.</a:t>
            </a:r>
          </a:p>
          <a:p>
            <a:pPr lvl="0">
              <a:lnSpc>
                <a:spcPct val="150000"/>
              </a:lnSpc>
              <a:defRPr/>
            </a:pP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envoy</a:t>
            </a:r>
            <a:r>
              <a:rPr lang="en-GB" sz="2400" dirty="0">
                <a:solidFill>
                  <a:srgbClr val="4472C4">
                    <a:lumMod val="50000"/>
                  </a:srgbClr>
                </a:solidFill>
              </a:rPr>
              <a:t>é un message à Abdel.</a:t>
            </a:r>
            <a:endPar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joué</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au football avec des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amis</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Je    </a:t>
            </a:r>
            <a:r>
              <a:rPr lang="en-GB" sz="2400" dirty="0" err="1">
                <a:solidFill>
                  <a:srgbClr val="4472C4">
                    <a:lumMod val="50000"/>
                  </a:srgbClr>
                </a:solidFill>
                <a:latin typeface="Century Gothic" panose="020F0302020204030204"/>
              </a:rPr>
              <a:t>gagne</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parfois</a:t>
            </a:r>
            <a:r>
              <a:rPr lang="en-GB"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Je    </a:t>
            </a:r>
            <a:r>
              <a:rPr lang="en-GB" sz="2400" dirty="0" err="1">
                <a:solidFill>
                  <a:srgbClr val="4472C4">
                    <a:lumMod val="50000"/>
                  </a:srgbClr>
                </a:solidFill>
                <a:latin typeface="Century Gothic" panose="020F0302020204030204"/>
              </a:rPr>
              <a:t>travaille</a:t>
            </a:r>
            <a:r>
              <a:rPr lang="en-GB" sz="2400" dirty="0">
                <a:solidFill>
                  <a:srgbClr val="4472C4">
                    <a:lumMod val="50000"/>
                  </a:srgbClr>
                </a:solidFill>
                <a:latin typeface="Century Gothic" panose="020F0302020204030204"/>
              </a:rPr>
              <a:t> bien à </a:t>
            </a:r>
            <a:r>
              <a:rPr lang="en-GB" sz="2400" dirty="0" err="1">
                <a:solidFill>
                  <a:srgbClr val="4472C4">
                    <a:lumMod val="50000"/>
                  </a:srgbClr>
                </a:solidFill>
                <a:latin typeface="Century Gothic" panose="020F0302020204030204"/>
              </a:rPr>
              <a:t>l’école</a:t>
            </a:r>
            <a:r>
              <a:rPr lang="en-GB"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écouté</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le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professeur</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classe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p>
        </p:txBody>
      </p:sp>
      <p:sp>
        <p:nvSpPr>
          <p:cNvPr id="9" name="Explosion: 8 Points 1">
            <a:extLst>
              <a:ext uri="{FF2B5EF4-FFF2-40B4-BE49-F238E27FC236}">
                <a16:creationId xmlns:a16="http://schemas.microsoft.com/office/drawing/2014/main" id="{391DFBA8-9EE5-4839-B5F7-238869149510}"/>
              </a:ext>
            </a:extLst>
          </p:cNvPr>
          <p:cNvSpPr/>
          <p:nvPr/>
        </p:nvSpPr>
        <p:spPr>
          <a:xfrm rot="17025202">
            <a:off x="846673" y="1022256"/>
            <a:ext cx="475880"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1">
            <a:extLst>
              <a:ext uri="{FF2B5EF4-FFF2-40B4-BE49-F238E27FC236}">
                <a16:creationId xmlns:a16="http://schemas.microsoft.com/office/drawing/2014/main" id="{391DFBA8-9EE5-4839-B5F7-238869149510}"/>
              </a:ext>
            </a:extLst>
          </p:cNvPr>
          <p:cNvSpPr/>
          <p:nvPr/>
        </p:nvSpPr>
        <p:spPr>
          <a:xfrm rot="17025202">
            <a:off x="843343" y="1615682"/>
            <a:ext cx="475880"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
            <a:extLst>
              <a:ext uri="{FF2B5EF4-FFF2-40B4-BE49-F238E27FC236}">
                <a16:creationId xmlns:a16="http://schemas.microsoft.com/office/drawing/2014/main" id="{391DFBA8-9EE5-4839-B5F7-238869149510}"/>
              </a:ext>
            </a:extLst>
          </p:cNvPr>
          <p:cNvSpPr/>
          <p:nvPr/>
        </p:nvSpPr>
        <p:spPr>
          <a:xfrm rot="17025202">
            <a:off x="823983" y="2092225"/>
            <a:ext cx="475880"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xplosion: 8 Points 1">
            <a:extLst>
              <a:ext uri="{FF2B5EF4-FFF2-40B4-BE49-F238E27FC236}">
                <a16:creationId xmlns:a16="http://schemas.microsoft.com/office/drawing/2014/main" id="{391DFBA8-9EE5-4839-B5F7-238869149510}"/>
              </a:ext>
            </a:extLst>
          </p:cNvPr>
          <p:cNvSpPr/>
          <p:nvPr/>
        </p:nvSpPr>
        <p:spPr>
          <a:xfrm rot="17025202">
            <a:off x="706203" y="2624296"/>
            <a:ext cx="572173"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xplosion: 8 Points 1">
            <a:extLst>
              <a:ext uri="{FF2B5EF4-FFF2-40B4-BE49-F238E27FC236}">
                <a16:creationId xmlns:a16="http://schemas.microsoft.com/office/drawing/2014/main" id="{391DFBA8-9EE5-4839-B5F7-238869149510}"/>
              </a:ext>
            </a:extLst>
          </p:cNvPr>
          <p:cNvSpPr/>
          <p:nvPr/>
        </p:nvSpPr>
        <p:spPr>
          <a:xfrm rot="17025202">
            <a:off x="787283" y="3172618"/>
            <a:ext cx="572173"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xplosion: 8 Points 1">
            <a:extLst>
              <a:ext uri="{FF2B5EF4-FFF2-40B4-BE49-F238E27FC236}">
                <a16:creationId xmlns:a16="http://schemas.microsoft.com/office/drawing/2014/main" id="{391DFBA8-9EE5-4839-B5F7-238869149510}"/>
              </a:ext>
            </a:extLst>
          </p:cNvPr>
          <p:cNvSpPr/>
          <p:nvPr/>
        </p:nvSpPr>
        <p:spPr>
          <a:xfrm rot="17025202">
            <a:off x="816800" y="3734862"/>
            <a:ext cx="475880"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xplosion: 8 Points 1">
            <a:extLst>
              <a:ext uri="{FF2B5EF4-FFF2-40B4-BE49-F238E27FC236}">
                <a16:creationId xmlns:a16="http://schemas.microsoft.com/office/drawing/2014/main" id="{391DFBA8-9EE5-4839-B5F7-238869149510}"/>
              </a:ext>
            </a:extLst>
          </p:cNvPr>
          <p:cNvSpPr/>
          <p:nvPr/>
        </p:nvSpPr>
        <p:spPr>
          <a:xfrm rot="17025202">
            <a:off x="755752" y="4283184"/>
            <a:ext cx="475880"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xplosion: 8 Points 1">
            <a:extLst>
              <a:ext uri="{FF2B5EF4-FFF2-40B4-BE49-F238E27FC236}">
                <a16:creationId xmlns:a16="http://schemas.microsoft.com/office/drawing/2014/main" id="{391DFBA8-9EE5-4839-B5F7-238869149510}"/>
              </a:ext>
            </a:extLst>
          </p:cNvPr>
          <p:cNvSpPr/>
          <p:nvPr/>
        </p:nvSpPr>
        <p:spPr>
          <a:xfrm rot="17025202">
            <a:off x="765796" y="4765153"/>
            <a:ext cx="475880"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xplosion: 8 Points 1">
            <a:extLst>
              <a:ext uri="{FF2B5EF4-FFF2-40B4-BE49-F238E27FC236}">
                <a16:creationId xmlns:a16="http://schemas.microsoft.com/office/drawing/2014/main" id="{391DFBA8-9EE5-4839-B5F7-238869149510}"/>
              </a:ext>
            </a:extLst>
          </p:cNvPr>
          <p:cNvSpPr/>
          <p:nvPr/>
        </p:nvSpPr>
        <p:spPr>
          <a:xfrm rot="17025202">
            <a:off x="872760" y="5384850"/>
            <a:ext cx="475880" cy="103111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6611357" y="1283402"/>
            <a:ext cx="3895106" cy="461665"/>
          </a:xfrm>
          <a:prstGeom prst="rect">
            <a:avLst/>
          </a:prstGeom>
          <a:noFill/>
        </p:spPr>
        <p:txBody>
          <a:bodyPr wrap="square" rtlCol="0">
            <a:spAutoFit/>
          </a:bodyPr>
          <a:lstStyle/>
          <a:p>
            <a:pPr algn="l"/>
            <a:r>
              <a:rPr lang="en-GB" sz="2400" b="1">
                <a:solidFill>
                  <a:schemeClr val="accent5">
                    <a:lumMod val="50000"/>
                  </a:schemeClr>
                </a:solidFill>
              </a:rPr>
              <a:t>dans le passé</a:t>
            </a:r>
            <a:endParaRPr lang="en-GB" sz="2400" dirty="0">
              <a:solidFill>
                <a:schemeClr val="accent5">
                  <a:lumMod val="50000"/>
                </a:schemeClr>
              </a:solidFill>
            </a:endParaRPr>
          </a:p>
        </p:txBody>
      </p:sp>
      <p:sp>
        <p:nvSpPr>
          <p:cNvPr id="20" name="TextBox 19"/>
          <p:cNvSpPr txBox="1"/>
          <p:nvPr/>
        </p:nvSpPr>
        <p:spPr>
          <a:xfrm>
            <a:off x="6614686" y="2360972"/>
            <a:ext cx="3895106" cy="461665"/>
          </a:xfrm>
          <a:prstGeom prst="rect">
            <a:avLst/>
          </a:prstGeom>
          <a:noFill/>
        </p:spPr>
        <p:txBody>
          <a:bodyPr wrap="square" rtlCol="0">
            <a:spAutoFit/>
          </a:bodyPr>
          <a:lstStyle/>
          <a:p>
            <a:pPr algn="l"/>
            <a:r>
              <a:rPr lang="en-GB" sz="2400" b="1">
                <a:solidFill>
                  <a:schemeClr val="accent5">
                    <a:lumMod val="50000"/>
                  </a:schemeClr>
                </a:solidFill>
              </a:rPr>
              <a:t>maintenant</a:t>
            </a:r>
            <a:r>
              <a:rPr lang="en-GB" sz="2400">
                <a:solidFill>
                  <a:schemeClr val="accent5">
                    <a:lumMod val="50000"/>
                  </a:schemeClr>
                </a:solidFill>
              </a:rPr>
              <a:t> </a:t>
            </a:r>
            <a:endParaRPr lang="en-GB" sz="2400" dirty="0">
              <a:solidFill>
                <a:schemeClr val="accent5">
                  <a:lumMod val="50000"/>
                </a:schemeClr>
              </a:solidFill>
            </a:endParaRPr>
          </a:p>
        </p:txBody>
      </p:sp>
      <p:sp>
        <p:nvSpPr>
          <p:cNvPr id="21" name="TextBox 20"/>
          <p:cNvSpPr txBox="1"/>
          <p:nvPr/>
        </p:nvSpPr>
        <p:spPr>
          <a:xfrm>
            <a:off x="6611357" y="1868675"/>
            <a:ext cx="3895106" cy="461665"/>
          </a:xfrm>
          <a:prstGeom prst="rect">
            <a:avLst/>
          </a:prstGeom>
          <a:noFill/>
        </p:spPr>
        <p:txBody>
          <a:bodyPr wrap="square" rtlCol="0">
            <a:spAutoFit/>
          </a:bodyPr>
          <a:lstStyle/>
          <a:p>
            <a:pPr algn="l"/>
            <a:r>
              <a:rPr lang="en-GB" sz="2400" b="1" dirty="0">
                <a:solidFill>
                  <a:schemeClr val="accent5">
                    <a:lumMod val="50000"/>
                  </a:schemeClr>
                </a:solidFill>
              </a:rPr>
              <a:t>dans le passé</a:t>
            </a:r>
            <a:endParaRPr lang="en-GB" sz="2400" dirty="0">
              <a:solidFill>
                <a:schemeClr val="accent5">
                  <a:lumMod val="50000"/>
                </a:schemeClr>
              </a:solidFill>
            </a:endParaRPr>
          </a:p>
        </p:txBody>
      </p:sp>
      <p:sp>
        <p:nvSpPr>
          <p:cNvPr id="22" name="TextBox 21"/>
          <p:cNvSpPr txBox="1"/>
          <p:nvPr/>
        </p:nvSpPr>
        <p:spPr>
          <a:xfrm>
            <a:off x="6640724" y="3427154"/>
            <a:ext cx="3895106" cy="461665"/>
          </a:xfrm>
          <a:prstGeom prst="rect">
            <a:avLst/>
          </a:prstGeom>
          <a:noFill/>
        </p:spPr>
        <p:txBody>
          <a:bodyPr wrap="square" rtlCol="0">
            <a:spAutoFit/>
          </a:bodyPr>
          <a:lstStyle/>
          <a:p>
            <a:pPr algn="l"/>
            <a:r>
              <a:rPr lang="en-GB" sz="2400" b="1" dirty="0">
                <a:solidFill>
                  <a:schemeClr val="accent5">
                    <a:lumMod val="50000"/>
                  </a:schemeClr>
                </a:solidFill>
              </a:rPr>
              <a:t>dans le passé</a:t>
            </a:r>
            <a:endParaRPr lang="en-GB" sz="2400" dirty="0">
              <a:solidFill>
                <a:schemeClr val="accent5">
                  <a:lumMod val="50000"/>
                </a:schemeClr>
              </a:solidFill>
            </a:endParaRPr>
          </a:p>
        </p:txBody>
      </p:sp>
      <p:sp>
        <p:nvSpPr>
          <p:cNvPr id="23" name="TextBox 22"/>
          <p:cNvSpPr txBox="1"/>
          <p:nvPr/>
        </p:nvSpPr>
        <p:spPr>
          <a:xfrm>
            <a:off x="6624740" y="4000923"/>
            <a:ext cx="3895106" cy="461665"/>
          </a:xfrm>
          <a:prstGeom prst="rect">
            <a:avLst/>
          </a:prstGeom>
          <a:noFill/>
        </p:spPr>
        <p:txBody>
          <a:bodyPr wrap="square" rtlCol="0">
            <a:spAutoFit/>
          </a:bodyPr>
          <a:lstStyle/>
          <a:p>
            <a:pPr algn="l"/>
            <a:r>
              <a:rPr lang="en-GB" sz="2400" b="1" dirty="0">
                <a:solidFill>
                  <a:schemeClr val="accent5">
                    <a:lumMod val="50000"/>
                  </a:schemeClr>
                </a:solidFill>
              </a:rPr>
              <a:t>dans le passé</a:t>
            </a:r>
            <a:endParaRPr lang="en-GB" sz="2400" dirty="0">
              <a:solidFill>
                <a:schemeClr val="accent5">
                  <a:lumMod val="50000"/>
                </a:schemeClr>
              </a:solidFill>
            </a:endParaRPr>
          </a:p>
        </p:txBody>
      </p:sp>
      <p:sp>
        <p:nvSpPr>
          <p:cNvPr id="24" name="TextBox 23"/>
          <p:cNvSpPr txBox="1"/>
          <p:nvPr/>
        </p:nvSpPr>
        <p:spPr>
          <a:xfrm>
            <a:off x="6611357" y="5670930"/>
            <a:ext cx="3895106" cy="461665"/>
          </a:xfrm>
          <a:prstGeom prst="rect">
            <a:avLst/>
          </a:prstGeom>
          <a:noFill/>
        </p:spPr>
        <p:txBody>
          <a:bodyPr wrap="square" rtlCol="0">
            <a:spAutoFit/>
          </a:bodyPr>
          <a:lstStyle/>
          <a:p>
            <a:pPr algn="l"/>
            <a:r>
              <a:rPr lang="en-GB" sz="2400" b="1">
                <a:solidFill>
                  <a:schemeClr val="accent5">
                    <a:lumMod val="50000"/>
                  </a:schemeClr>
                </a:solidFill>
              </a:rPr>
              <a:t>dans le passé</a:t>
            </a:r>
            <a:endParaRPr lang="en-GB" sz="2400" dirty="0">
              <a:solidFill>
                <a:schemeClr val="accent5">
                  <a:lumMod val="50000"/>
                </a:schemeClr>
              </a:solidFill>
            </a:endParaRPr>
          </a:p>
        </p:txBody>
      </p:sp>
      <p:sp>
        <p:nvSpPr>
          <p:cNvPr id="25" name="TextBox 24"/>
          <p:cNvSpPr txBox="1"/>
          <p:nvPr/>
        </p:nvSpPr>
        <p:spPr>
          <a:xfrm>
            <a:off x="6640724" y="2900351"/>
            <a:ext cx="3895106" cy="461665"/>
          </a:xfrm>
          <a:prstGeom prst="rect">
            <a:avLst/>
          </a:prstGeom>
          <a:noFill/>
        </p:spPr>
        <p:txBody>
          <a:bodyPr wrap="square" rtlCol="0">
            <a:spAutoFit/>
          </a:bodyPr>
          <a:lstStyle/>
          <a:p>
            <a:pPr algn="l"/>
            <a:r>
              <a:rPr lang="en-GB" sz="2400" b="1" dirty="0" err="1">
                <a:solidFill>
                  <a:schemeClr val="accent5">
                    <a:lumMod val="50000"/>
                  </a:schemeClr>
                </a:solidFill>
              </a:rPr>
              <a:t>maintenant</a:t>
            </a:r>
            <a:r>
              <a:rPr lang="en-GB" sz="2400" dirty="0">
                <a:solidFill>
                  <a:schemeClr val="accent5">
                    <a:lumMod val="50000"/>
                  </a:schemeClr>
                </a:solidFill>
              </a:rPr>
              <a:t> </a:t>
            </a:r>
          </a:p>
        </p:txBody>
      </p:sp>
      <p:sp>
        <p:nvSpPr>
          <p:cNvPr id="26" name="TextBox 25"/>
          <p:cNvSpPr txBox="1"/>
          <p:nvPr/>
        </p:nvSpPr>
        <p:spPr>
          <a:xfrm>
            <a:off x="6640724" y="4525551"/>
            <a:ext cx="3895106" cy="461665"/>
          </a:xfrm>
          <a:prstGeom prst="rect">
            <a:avLst/>
          </a:prstGeom>
          <a:noFill/>
        </p:spPr>
        <p:txBody>
          <a:bodyPr wrap="square" rtlCol="0">
            <a:spAutoFit/>
          </a:bodyPr>
          <a:lstStyle/>
          <a:p>
            <a:pPr algn="l"/>
            <a:r>
              <a:rPr lang="en-GB" sz="2400" b="1" dirty="0" err="1">
                <a:solidFill>
                  <a:schemeClr val="accent5">
                    <a:lumMod val="50000"/>
                  </a:schemeClr>
                </a:solidFill>
              </a:rPr>
              <a:t>maintenant</a:t>
            </a:r>
            <a:r>
              <a:rPr lang="en-GB" sz="2400" dirty="0">
                <a:solidFill>
                  <a:schemeClr val="accent5">
                    <a:lumMod val="50000"/>
                  </a:schemeClr>
                </a:solidFill>
              </a:rPr>
              <a:t> </a:t>
            </a:r>
          </a:p>
        </p:txBody>
      </p:sp>
      <p:sp>
        <p:nvSpPr>
          <p:cNvPr id="27" name="TextBox 26"/>
          <p:cNvSpPr txBox="1"/>
          <p:nvPr/>
        </p:nvSpPr>
        <p:spPr>
          <a:xfrm>
            <a:off x="6624740" y="5098240"/>
            <a:ext cx="3895106" cy="461665"/>
          </a:xfrm>
          <a:prstGeom prst="rect">
            <a:avLst/>
          </a:prstGeom>
          <a:noFill/>
        </p:spPr>
        <p:txBody>
          <a:bodyPr wrap="square" rtlCol="0">
            <a:spAutoFit/>
          </a:bodyPr>
          <a:lstStyle/>
          <a:p>
            <a:pPr algn="l"/>
            <a:r>
              <a:rPr lang="en-GB" sz="2400" b="1" dirty="0" err="1">
                <a:solidFill>
                  <a:schemeClr val="accent5">
                    <a:lumMod val="50000"/>
                  </a:schemeClr>
                </a:solidFill>
              </a:rPr>
              <a:t>maintenant</a:t>
            </a:r>
            <a:r>
              <a:rPr lang="en-GB" sz="2400" dirty="0">
                <a:solidFill>
                  <a:schemeClr val="accent5">
                    <a:lumMod val="50000"/>
                  </a:schemeClr>
                </a:solidFill>
              </a:rPr>
              <a:t> </a:t>
            </a:r>
          </a:p>
        </p:txBody>
      </p:sp>
      <p:sp>
        <p:nvSpPr>
          <p:cNvPr id="18" name="Speech Bubble: Rectangle with Corners Rounded 17">
            <a:extLst>
              <a:ext uri="{FF2B5EF4-FFF2-40B4-BE49-F238E27FC236}">
                <a16:creationId xmlns:a16="http://schemas.microsoft.com/office/drawing/2014/main" id="{C8C7A313-1FF3-4B55-A200-2C2D32DD7F99}"/>
              </a:ext>
            </a:extLst>
          </p:cNvPr>
          <p:cNvSpPr/>
          <p:nvPr/>
        </p:nvSpPr>
        <p:spPr>
          <a:xfrm>
            <a:off x="102743" y="1212716"/>
            <a:ext cx="9411128" cy="5003515"/>
          </a:xfrm>
          <a:prstGeom prst="wedgeRoundRectCallout">
            <a:avLst>
              <a:gd name="adj1" fmla="val 55696"/>
              <a:gd name="adj2" fmla="val -2312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picture containing doll, shirt&#10;&#10;Description automatically generated">
            <a:extLst>
              <a:ext uri="{FF2B5EF4-FFF2-40B4-BE49-F238E27FC236}">
                <a16:creationId xmlns:a16="http://schemas.microsoft.com/office/drawing/2014/main" id="{2DCF7CB0-40A7-40C1-A321-04D54C576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3600" y="1460601"/>
            <a:ext cx="1870784" cy="1870784"/>
          </a:xfrm>
          <a:prstGeom prst="rect">
            <a:avLst/>
          </a:prstGeom>
        </p:spPr>
      </p:pic>
    </p:spTree>
    <p:extLst>
      <p:ext uri="{BB962C8B-B14F-4D97-AF65-F5344CB8AC3E}">
        <p14:creationId xmlns:p14="http://schemas.microsoft.com/office/powerpoint/2010/main" val="316039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9" grpId="0"/>
      <p:bldP spid="20" grpId="0"/>
      <p:bldP spid="21" grpId="0"/>
      <p:bldP spid="22" grpId="0"/>
      <p:bldP spid="23" grpId="0"/>
      <p:bldP spid="24" grpId="0"/>
      <p:bldP spid="25" grpId="0"/>
      <p:bldP spid="26"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00700" cy="707849"/>
          </a:xfrm>
        </p:spPr>
        <p:txBody>
          <a:bodyPr>
            <a:noAutofit/>
          </a:bodyPr>
          <a:lstStyle/>
          <a:p>
            <a:r>
              <a:rPr lang="fr-FR" sz="2800" b="1" dirty="0">
                <a:solidFill>
                  <a:schemeClr val="bg1"/>
                </a:solidFill>
              </a:rPr>
              <a:t>La semaine d’Abdel</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492516" y="1204057"/>
            <a:ext cx="7611717" cy="58169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aimé</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l’école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aujourd’hui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J’aime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étudier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l’histoire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étudié</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aussi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a:p>
            <a:pPr>
              <a:lnSpc>
                <a:spcPct val="150000"/>
              </a:lnSpc>
              <a:defRPr/>
            </a:pPr>
            <a:r>
              <a:rPr lang="en-GB" sz="2400" dirty="0" err="1">
                <a:solidFill>
                  <a:srgbClr val="4472C4">
                    <a:lumMod val="50000"/>
                  </a:srgbClr>
                </a:solidFill>
              </a:rPr>
              <a:t>J’ai</a:t>
            </a:r>
            <a:r>
              <a:rPr lang="en-GB" sz="2400" dirty="0">
                <a:solidFill>
                  <a:srgbClr val="4472C4">
                    <a:lumMod val="50000"/>
                  </a:srgbClr>
                </a:solidFill>
              </a:rPr>
              <a:t>  </a:t>
            </a:r>
            <a:r>
              <a:rPr lang="en-GB" sz="2400" dirty="0" err="1">
                <a:solidFill>
                  <a:srgbClr val="4472C4">
                    <a:lumMod val="50000"/>
                  </a:srgbClr>
                </a:solidFill>
              </a:rPr>
              <a:t>apporté</a:t>
            </a:r>
            <a:r>
              <a:rPr lang="en-GB" sz="2400" dirty="0">
                <a:solidFill>
                  <a:srgbClr val="4472C4">
                    <a:lumMod val="50000"/>
                  </a:srgbClr>
                </a:solidFill>
              </a:rPr>
              <a:t>  </a:t>
            </a:r>
            <a:r>
              <a:rPr lang="fr-FR" sz="2400" dirty="0">
                <a:solidFill>
                  <a:srgbClr val="4472C4">
                    <a:lumMod val="50000"/>
                  </a:srgbClr>
                </a:solidFill>
              </a:rPr>
              <a:t>le déjeuner à mon père</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lnSpc>
                <a:spcPct val="150000"/>
              </a:lnSpc>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J’envoie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a:solidFill>
                  <a:srgbClr val="4472C4">
                    <a:lumMod val="50000"/>
                  </a:srgbClr>
                </a:solidFill>
                <a:latin typeface="Century Gothic" panose="020F0302020204030204"/>
              </a:rPr>
              <a:t>un email </a:t>
            </a:r>
            <a:r>
              <a:rPr lang="en-GB" sz="2400" dirty="0" err="1">
                <a:solidFill>
                  <a:srgbClr val="4472C4">
                    <a:lumMod val="50000"/>
                  </a:srgbClr>
                </a:solidFill>
                <a:latin typeface="Century Gothic" panose="020F0302020204030204"/>
              </a:rPr>
              <a:t>en</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anglais</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Je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parle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avec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mes</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amis</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p>
          <a:p>
            <a:pPr lvl="0">
              <a:lnSpc>
                <a:spcPct val="150000"/>
              </a:lnSpc>
              <a:defRPr/>
            </a:pPr>
            <a:r>
              <a:rPr lang="en-GB" sz="2400" dirty="0" err="1">
                <a:solidFill>
                  <a:srgbClr val="4472C4">
                    <a:lumMod val="50000"/>
                  </a:srgbClr>
                </a:solidFill>
                <a:latin typeface="Century Gothic" panose="020F0302020204030204"/>
              </a:rPr>
              <a:t>J’ai</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mangé</a:t>
            </a:r>
            <a:r>
              <a:rPr lang="en-GB" sz="2400" dirty="0">
                <a:solidFill>
                  <a:srgbClr val="4472C4">
                    <a:lumMod val="50000"/>
                  </a:srgbClr>
                </a:solidFill>
                <a:latin typeface="Century Gothic" panose="020F0302020204030204"/>
              </a:rPr>
              <a:t>    le déjeuner </a:t>
            </a:r>
            <a:r>
              <a:rPr lang="en-GB" sz="2400" dirty="0">
                <a:solidFill>
                  <a:srgbClr val="4472C4">
                    <a:lumMod val="50000"/>
                  </a:srgbClr>
                </a:solidFill>
              </a:rPr>
              <a:t>à </a:t>
            </a:r>
            <a:r>
              <a:rPr lang="en-GB" sz="2400" dirty="0" err="1">
                <a:solidFill>
                  <a:srgbClr val="4472C4">
                    <a:lumMod val="50000"/>
                  </a:srgbClr>
                </a:solidFill>
              </a:rPr>
              <a:t>l’école</a:t>
            </a:r>
            <a:r>
              <a:rPr lang="en-GB"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J’ai</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posé</a:t>
            </a:r>
            <a:r>
              <a:rPr lang="en-GB" sz="2400" dirty="0">
                <a:solidFill>
                  <a:srgbClr val="4472C4">
                    <a:lumMod val="50000"/>
                  </a:srgbClr>
                </a:solidFill>
                <a:latin typeface="Century Gothic" panose="020F0302020204030204"/>
              </a:rPr>
              <a:t>        des questions </a:t>
            </a:r>
            <a:r>
              <a:rPr lang="en-GB" sz="2400" dirty="0" err="1">
                <a:solidFill>
                  <a:srgbClr val="4472C4">
                    <a:lumMod val="50000"/>
                  </a:srgbClr>
                </a:solidFill>
                <a:latin typeface="Century Gothic" panose="020F0302020204030204"/>
              </a:rPr>
              <a:t>en</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classe</a:t>
            </a:r>
            <a:r>
              <a:rPr lang="en-GB"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J’écoute</a:t>
            </a:r>
            <a:r>
              <a:rPr lang="en-GB" sz="2400" dirty="0">
                <a:solidFill>
                  <a:srgbClr val="4472C4">
                    <a:lumMod val="50000"/>
                  </a:srgbClr>
                </a:solidFill>
                <a:latin typeface="Century Gothic" panose="020F0302020204030204"/>
              </a:rPr>
              <a:t> 	  bien les </a:t>
            </a:r>
            <a:r>
              <a:rPr lang="en-GB" sz="2400" dirty="0" err="1">
                <a:solidFill>
                  <a:srgbClr val="4472C4">
                    <a:lumMod val="50000"/>
                  </a:srgbClr>
                </a:solidFill>
                <a:latin typeface="Century Gothic" panose="020F0302020204030204"/>
              </a:rPr>
              <a:t>réponses</a:t>
            </a:r>
            <a:r>
              <a:rPr lang="en-GB" sz="2400" dirty="0">
                <a:solidFill>
                  <a:srgbClr val="4472C4">
                    <a:lumMod val="50000"/>
                  </a:srgbClr>
                </a:solidFill>
                <a:latin typeface="Century Gothic" panose="020F0302020204030204"/>
              </a:rPr>
              <a:t>.</a:t>
            </a:r>
            <a:endPar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Explosion: 8 Points 1">
            <a:extLst>
              <a:ext uri="{FF2B5EF4-FFF2-40B4-BE49-F238E27FC236}">
                <a16:creationId xmlns:a16="http://schemas.microsoft.com/office/drawing/2014/main" id="{391DFBA8-9EE5-4839-B5F7-238869149510}"/>
              </a:ext>
            </a:extLst>
          </p:cNvPr>
          <p:cNvSpPr/>
          <p:nvPr/>
        </p:nvSpPr>
        <p:spPr>
          <a:xfrm rot="17025202">
            <a:off x="1669048" y="1350557"/>
            <a:ext cx="475880" cy="43167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6676714" y="1438254"/>
            <a:ext cx="3895106" cy="461665"/>
          </a:xfrm>
          <a:prstGeom prst="rect">
            <a:avLst/>
          </a:prstGeom>
          <a:noFill/>
        </p:spPr>
        <p:txBody>
          <a:bodyPr wrap="square" rtlCol="0">
            <a:spAutoFit/>
          </a:bodyPr>
          <a:lstStyle/>
          <a:p>
            <a:pPr algn="l"/>
            <a:r>
              <a:rPr lang="en-GB" sz="2400" b="1" dirty="0">
                <a:solidFill>
                  <a:schemeClr val="accent5">
                    <a:lumMod val="50000"/>
                  </a:schemeClr>
                </a:solidFill>
              </a:rPr>
              <a:t>dans le passé</a:t>
            </a:r>
            <a:endParaRPr lang="en-GB" sz="2400" dirty="0">
              <a:solidFill>
                <a:schemeClr val="accent5">
                  <a:lumMod val="50000"/>
                </a:schemeClr>
              </a:solidFill>
            </a:endParaRPr>
          </a:p>
        </p:txBody>
      </p:sp>
      <p:sp>
        <p:nvSpPr>
          <p:cNvPr id="20" name="TextBox 19"/>
          <p:cNvSpPr txBox="1"/>
          <p:nvPr/>
        </p:nvSpPr>
        <p:spPr>
          <a:xfrm>
            <a:off x="6676714" y="1948041"/>
            <a:ext cx="3895106" cy="461665"/>
          </a:xfrm>
          <a:prstGeom prst="rect">
            <a:avLst/>
          </a:prstGeom>
          <a:noFill/>
        </p:spPr>
        <p:txBody>
          <a:bodyPr wrap="square" rtlCol="0">
            <a:spAutoFit/>
          </a:bodyPr>
          <a:lstStyle/>
          <a:p>
            <a:pPr algn="l"/>
            <a:r>
              <a:rPr lang="en-GB" sz="2400" b="1" dirty="0" err="1">
                <a:solidFill>
                  <a:schemeClr val="accent5">
                    <a:lumMod val="50000"/>
                  </a:schemeClr>
                </a:solidFill>
              </a:rPr>
              <a:t>maintenant</a:t>
            </a:r>
            <a:r>
              <a:rPr lang="en-GB" sz="2400" dirty="0">
                <a:solidFill>
                  <a:schemeClr val="accent5">
                    <a:lumMod val="50000"/>
                  </a:schemeClr>
                </a:solidFill>
              </a:rPr>
              <a:t> </a:t>
            </a:r>
          </a:p>
        </p:txBody>
      </p:sp>
      <p:sp>
        <p:nvSpPr>
          <p:cNvPr id="21" name="TextBox 20"/>
          <p:cNvSpPr txBox="1"/>
          <p:nvPr/>
        </p:nvSpPr>
        <p:spPr>
          <a:xfrm>
            <a:off x="6638630" y="2499127"/>
            <a:ext cx="3895106" cy="461665"/>
          </a:xfrm>
          <a:prstGeom prst="rect">
            <a:avLst/>
          </a:prstGeom>
          <a:noFill/>
        </p:spPr>
        <p:txBody>
          <a:bodyPr wrap="square" rtlCol="0">
            <a:spAutoFit/>
          </a:bodyPr>
          <a:lstStyle/>
          <a:p>
            <a:pPr algn="l"/>
            <a:r>
              <a:rPr lang="en-GB" sz="2400" b="1" dirty="0">
                <a:solidFill>
                  <a:schemeClr val="accent5">
                    <a:lumMod val="50000"/>
                  </a:schemeClr>
                </a:solidFill>
              </a:rPr>
              <a:t>dans le passé</a:t>
            </a:r>
            <a:endParaRPr lang="en-GB" sz="2400" dirty="0">
              <a:solidFill>
                <a:schemeClr val="accent5">
                  <a:lumMod val="50000"/>
                </a:schemeClr>
              </a:solidFill>
            </a:endParaRPr>
          </a:p>
        </p:txBody>
      </p:sp>
      <p:sp>
        <p:nvSpPr>
          <p:cNvPr id="22" name="TextBox 21"/>
          <p:cNvSpPr txBox="1"/>
          <p:nvPr/>
        </p:nvSpPr>
        <p:spPr>
          <a:xfrm>
            <a:off x="6723884" y="3585909"/>
            <a:ext cx="3895106" cy="461665"/>
          </a:xfrm>
          <a:prstGeom prst="rect">
            <a:avLst/>
          </a:prstGeom>
          <a:noFill/>
        </p:spPr>
        <p:txBody>
          <a:bodyPr wrap="square" rtlCol="0">
            <a:spAutoFit/>
          </a:bodyPr>
          <a:lstStyle/>
          <a:p>
            <a:pPr algn="l"/>
            <a:r>
              <a:rPr lang="en-GB" sz="2400" b="1" dirty="0" err="1">
                <a:solidFill>
                  <a:schemeClr val="accent5">
                    <a:lumMod val="50000"/>
                  </a:schemeClr>
                </a:solidFill>
              </a:rPr>
              <a:t>maintenant</a:t>
            </a:r>
            <a:endParaRPr lang="en-GB" sz="2400" b="1" dirty="0">
              <a:solidFill>
                <a:schemeClr val="accent5">
                  <a:lumMod val="50000"/>
                </a:schemeClr>
              </a:solidFill>
            </a:endParaRPr>
          </a:p>
        </p:txBody>
      </p:sp>
      <p:sp>
        <p:nvSpPr>
          <p:cNvPr id="23" name="TextBox 22"/>
          <p:cNvSpPr txBox="1"/>
          <p:nvPr/>
        </p:nvSpPr>
        <p:spPr>
          <a:xfrm>
            <a:off x="6676714" y="4675279"/>
            <a:ext cx="3895106" cy="461665"/>
          </a:xfrm>
          <a:prstGeom prst="rect">
            <a:avLst/>
          </a:prstGeom>
          <a:noFill/>
        </p:spPr>
        <p:txBody>
          <a:bodyPr wrap="square" rtlCol="0">
            <a:spAutoFit/>
          </a:bodyPr>
          <a:lstStyle/>
          <a:p>
            <a:pPr algn="l"/>
            <a:r>
              <a:rPr lang="en-GB" sz="2400" b="1" dirty="0">
                <a:solidFill>
                  <a:schemeClr val="accent5">
                    <a:lumMod val="50000"/>
                  </a:schemeClr>
                </a:solidFill>
              </a:rPr>
              <a:t>dans le passé</a:t>
            </a:r>
            <a:endParaRPr lang="en-GB" sz="2400" dirty="0">
              <a:solidFill>
                <a:schemeClr val="accent5">
                  <a:lumMod val="50000"/>
                </a:schemeClr>
              </a:solidFill>
            </a:endParaRPr>
          </a:p>
        </p:txBody>
      </p:sp>
      <p:sp>
        <p:nvSpPr>
          <p:cNvPr id="24" name="TextBox 23"/>
          <p:cNvSpPr txBox="1"/>
          <p:nvPr/>
        </p:nvSpPr>
        <p:spPr>
          <a:xfrm>
            <a:off x="6638630" y="5259633"/>
            <a:ext cx="3895106" cy="461665"/>
          </a:xfrm>
          <a:prstGeom prst="rect">
            <a:avLst/>
          </a:prstGeom>
          <a:noFill/>
        </p:spPr>
        <p:txBody>
          <a:bodyPr wrap="square" rtlCol="0">
            <a:spAutoFit/>
          </a:bodyPr>
          <a:lstStyle/>
          <a:p>
            <a:pPr algn="l"/>
            <a:r>
              <a:rPr lang="en-GB" sz="2400" b="1" dirty="0">
                <a:solidFill>
                  <a:schemeClr val="accent5">
                    <a:lumMod val="50000"/>
                  </a:schemeClr>
                </a:solidFill>
              </a:rPr>
              <a:t>dans le passé</a:t>
            </a:r>
            <a:endParaRPr lang="en-GB" sz="2400" dirty="0">
              <a:solidFill>
                <a:schemeClr val="accent5">
                  <a:lumMod val="50000"/>
                </a:schemeClr>
              </a:solidFill>
            </a:endParaRPr>
          </a:p>
        </p:txBody>
      </p:sp>
      <p:sp>
        <p:nvSpPr>
          <p:cNvPr id="25" name="TextBox 24"/>
          <p:cNvSpPr txBox="1"/>
          <p:nvPr/>
        </p:nvSpPr>
        <p:spPr>
          <a:xfrm>
            <a:off x="6723884" y="3091482"/>
            <a:ext cx="3895106" cy="461665"/>
          </a:xfrm>
          <a:prstGeom prst="rect">
            <a:avLst/>
          </a:prstGeom>
          <a:noFill/>
        </p:spPr>
        <p:txBody>
          <a:bodyPr wrap="square" rtlCol="0">
            <a:spAutoFit/>
          </a:bodyPr>
          <a:lstStyle/>
          <a:p>
            <a:r>
              <a:rPr lang="en-GB" sz="2400" b="1" dirty="0">
                <a:solidFill>
                  <a:schemeClr val="accent5">
                    <a:lumMod val="50000"/>
                  </a:schemeClr>
                </a:solidFill>
              </a:rPr>
              <a:t>dans le passé</a:t>
            </a:r>
            <a:endParaRPr lang="en-GB" sz="2400" dirty="0">
              <a:solidFill>
                <a:schemeClr val="accent5">
                  <a:lumMod val="50000"/>
                </a:schemeClr>
              </a:solidFill>
            </a:endParaRPr>
          </a:p>
        </p:txBody>
      </p:sp>
      <p:sp>
        <p:nvSpPr>
          <p:cNvPr id="26" name="TextBox 25"/>
          <p:cNvSpPr txBox="1"/>
          <p:nvPr/>
        </p:nvSpPr>
        <p:spPr>
          <a:xfrm>
            <a:off x="6676714" y="4143817"/>
            <a:ext cx="3895106" cy="461665"/>
          </a:xfrm>
          <a:prstGeom prst="rect">
            <a:avLst/>
          </a:prstGeom>
          <a:noFill/>
        </p:spPr>
        <p:txBody>
          <a:bodyPr wrap="square" rtlCol="0">
            <a:spAutoFit/>
          </a:bodyPr>
          <a:lstStyle/>
          <a:p>
            <a:pPr algn="l"/>
            <a:r>
              <a:rPr lang="en-GB" sz="2400" b="1" dirty="0" err="1">
                <a:solidFill>
                  <a:schemeClr val="accent5">
                    <a:lumMod val="50000"/>
                  </a:schemeClr>
                </a:solidFill>
              </a:rPr>
              <a:t>maintenant</a:t>
            </a:r>
            <a:r>
              <a:rPr lang="en-GB" sz="2400" dirty="0">
                <a:solidFill>
                  <a:schemeClr val="accent5">
                    <a:lumMod val="50000"/>
                  </a:schemeClr>
                </a:solidFill>
              </a:rPr>
              <a:t> </a:t>
            </a:r>
          </a:p>
        </p:txBody>
      </p:sp>
      <p:sp>
        <p:nvSpPr>
          <p:cNvPr id="27" name="TextBox 26"/>
          <p:cNvSpPr txBox="1"/>
          <p:nvPr/>
        </p:nvSpPr>
        <p:spPr>
          <a:xfrm>
            <a:off x="6660493" y="5843987"/>
            <a:ext cx="3895106" cy="461665"/>
          </a:xfrm>
          <a:prstGeom prst="rect">
            <a:avLst/>
          </a:prstGeom>
          <a:noFill/>
        </p:spPr>
        <p:txBody>
          <a:bodyPr wrap="square" rtlCol="0">
            <a:spAutoFit/>
          </a:bodyPr>
          <a:lstStyle/>
          <a:p>
            <a:pPr algn="l"/>
            <a:r>
              <a:rPr lang="en-GB" sz="2400" b="1" dirty="0" err="1">
                <a:solidFill>
                  <a:schemeClr val="accent5">
                    <a:lumMod val="50000"/>
                  </a:schemeClr>
                </a:solidFill>
              </a:rPr>
              <a:t>maintenant</a:t>
            </a:r>
            <a:r>
              <a:rPr lang="en-GB" sz="2400" dirty="0">
                <a:solidFill>
                  <a:schemeClr val="accent5">
                    <a:lumMod val="50000"/>
                  </a:schemeClr>
                </a:solidFill>
              </a:rPr>
              <a:t> </a:t>
            </a:r>
          </a:p>
        </p:txBody>
      </p:sp>
      <p:sp>
        <p:nvSpPr>
          <p:cNvPr id="28" name="Explosion: 8 Points 1">
            <a:extLst>
              <a:ext uri="{FF2B5EF4-FFF2-40B4-BE49-F238E27FC236}">
                <a16:creationId xmlns:a16="http://schemas.microsoft.com/office/drawing/2014/main" id="{391DFBA8-9EE5-4839-B5F7-238869149510}"/>
              </a:ext>
            </a:extLst>
          </p:cNvPr>
          <p:cNvSpPr/>
          <p:nvPr/>
        </p:nvSpPr>
        <p:spPr>
          <a:xfrm rot="17025202">
            <a:off x="1330482" y="1911439"/>
            <a:ext cx="475880" cy="43167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xplosion: 8 Points 1">
            <a:extLst>
              <a:ext uri="{FF2B5EF4-FFF2-40B4-BE49-F238E27FC236}">
                <a16:creationId xmlns:a16="http://schemas.microsoft.com/office/drawing/2014/main" id="{391DFBA8-9EE5-4839-B5F7-238869149510}"/>
              </a:ext>
            </a:extLst>
          </p:cNvPr>
          <p:cNvSpPr/>
          <p:nvPr/>
        </p:nvSpPr>
        <p:spPr>
          <a:xfrm rot="17025202">
            <a:off x="1789125" y="2418976"/>
            <a:ext cx="475880" cy="43167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xplosion: 8 Points 1">
            <a:extLst>
              <a:ext uri="{FF2B5EF4-FFF2-40B4-BE49-F238E27FC236}">
                <a16:creationId xmlns:a16="http://schemas.microsoft.com/office/drawing/2014/main" id="{391DFBA8-9EE5-4839-B5F7-238869149510}"/>
              </a:ext>
            </a:extLst>
          </p:cNvPr>
          <p:cNvSpPr/>
          <p:nvPr/>
        </p:nvSpPr>
        <p:spPr>
          <a:xfrm rot="17025202">
            <a:off x="2210830" y="2968423"/>
            <a:ext cx="475880" cy="43167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xplosion: 8 Points 1">
            <a:extLst>
              <a:ext uri="{FF2B5EF4-FFF2-40B4-BE49-F238E27FC236}">
                <a16:creationId xmlns:a16="http://schemas.microsoft.com/office/drawing/2014/main" id="{391DFBA8-9EE5-4839-B5F7-238869149510}"/>
              </a:ext>
            </a:extLst>
          </p:cNvPr>
          <p:cNvSpPr/>
          <p:nvPr/>
        </p:nvSpPr>
        <p:spPr>
          <a:xfrm rot="17025202">
            <a:off x="1500323" y="3522132"/>
            <a:ext cx="475880" cy="43167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xplosion: 8 Points 1">
            <a:extLst>
              <a:ext uri="{FF2B5EF4-FFF2-40B4-BE49-F238E27FC236}">
                <a16:creationId xmlns:a16="http://schemas.microsoft.com/office/drawing/2014/main" id="{391DFBA8-9EE5-4839-B5F7-238869149510}"/>
              </a:ext>
            </a:extLst>
          </p:cNvPr>
          <p:cNvSpPr/>
          <p:nvPr/>
        </p:nvSpPr>
        <p:spPr>
          <a:xfrm rot="17025202">
            <a:off x="1522908" y="4077415"/>
            <a:ext cx="475880" cy="43167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Explosion: 8 Points 1">
            <a:extLst>
              <a:ext uri="{FF2B5EF4-FFF2-40B4-BE49-F238E27FC236}">
                <a16:creationId xmlns:a16="http://schemas.microsoft.com/office/drawing/2014/main" id="{391DFBA8-9EE5-4839-B5F7-238869149510}"/>
              </a:ext>
            </a:extLst>
          </p:cNvPr>
          <p:cNvSpPr/>
          <p:nvPr/>
        </p:nvSpPr>
        <p:spPr>
          <a:xfrm rot="17025202">
            <a:off x="1958790" y="4630031"/>
            <a:ext cx="475880" cy="43167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xplosion: 8 Points 1">
            <a:extLst>
              <a:ext uri="{FF2B5EF4-FFF2-40B4-BE49-F238E27FC236}">
                <a16:creationId xmlns:a16="http://schemas.microsoft.com/office/drawing/2014/main" id="{391DFBA8-9EE5-4839-B5F7-238869149510}"/>
              </a:ext>
            </a:extLst>
          </p:cNvPr>
          <p:cNvSpPr/>
          <p:nvPr/>
        </p:nvSpPr>
        <p:spPr>
          <a:xfrm rot="17025202">
            <a:off x="1631204" y="5168324"/>
            <a:ext cx="475880" cy="43167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Explosion: 8 Points 1">
            <a:extLst>
              <a:ext uri="{FF2B5EF4-FFF2-40B4-BE49-F238E27FC236}">
                <a16:creationId xmlns:a16="http://schemas.microsoft.com/office/drawing/2014/main" id="{391DFBA8-9EE5-4839-B5F7-238869149510}"/>
              </a:ext>
            </a:extLst>
          </p:cNvPr>
          <p:cNvSpPr/>
          <p:nvPr/>
        </p:nvSpPr>
        <p:spPr>
          <a:xfrm rot="17025202">
            <a:off x="1664677" y="5729494"/>
            <a:ext cx="475880" cy="43167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peech Bubble: Rectangle with Corners Rounded 2">
            <a:extLst>
              <a:ext uri="{FF2B5EF4-FFF2-40B4-BE49-F238E27FC236}">
                <a16:creationId xmlns:a16="http://schemas.microsoft.com/office/drawing/2014/main" id="{30BB38BE-B013-4EE1-9FA8-7F0CA1DAEB15}"/>
              </a:ext>
            </a:extLst>
          </p:cNvPr>
          <p:cNvSpPr/>
          <p:nvPr/>
        </p:nvSpPr>
        <p:spPr>
          <a:xfrm>
            <a:off x="102743" y="1212716"/>
            <a:ext cx="9411128" cy="5003515"/>
          </a:xfrm>
          <a:prstGeom prst="wedgeRoundRectCallout">
            <a:avLst>
              <a:gd name="adj1" fmla="val 55696"/>
              <a:gd name="adj2" fmla="val -2312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doll, shirt&#10;&#10;Description automatically generated">
            <a:extLst>
              <a:ext uri="{FF2B5EF4-FFF2-40B4-BE49-F238E27FC236}">
                <a16:creationId xmlns:a16="http://schemas.microsoft.com/office/drawing/2014/main" id="{FB62714F-9E0E-4975-B507-678A018A0D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4752" y="4422079"/>
            <a:ext cx="1725168" cy="1725168"/>
          </a:xfrm>
          <a:prstGeom prst="rect">
            <a:avLst/>
          </a:prstGeom>
        </p:spPr>
      </p:pic>
    </p:spTree>
    <p:extLst>
      <p:ext uri="{BB962C8B-B14F-4D97-AF65-F5344CB8AC3E}">
        <p14:creationId xmlns:p14="http://schemas.microsoft.com/office/powerpoint/2010/main" val="32179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p:bldP spid="20" grpId="0"/>
      <p:bldP spid="21" grpId="0"/>
      <p:bldP spid="22" grpId="0"/>
      <p:bldP spid="23" grpId="0"/>
      <p:bldP spid="24" grpId="0"/>
      <p:bldP spid="25" grpId="0"/>
      <p:bldP spid="26" grpId="0"/>
      <p:bldP spid="27" grpId="0"/>
      <p:bldP spid="28" grpId="0" animBg="1"/>
      <p:bldP spid="29" grpId="0" animBg="1"/>
      <p:bldP spid="30" grpId="0" animBg="1"/>
      <p:bldP spid="31" grpId="0" animBg="1"/>
      <p:bldP spid="32" grpId="0" animBg="1"/>
      <p:bldP spid="33" grpId="0" animBg="1"/>
      <p:bldP spid="34" grpId="0" animBg="1"/>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J’aime</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j’ai</a:t>
            </a:r>
            <a:r>
              <a:rPr lang="en-GB" sz="3600" b="1" dirty="0">
                <a:solidFill>
                  <a:schemeClr val="bg1"/>
                </a:solidFill>
              </a:rPr>
              <a:t> fait ?</a:t>
            </a:r>
          </a:p>
        </p:txBody>
      </p:sp>
      <p:sp>
        <p:nvSpPr>
          <p:cNvPr id="7" name="Rounded Rectangle 46">
            <a:extLst>
              <a:ext uri="{FF2B5EF4-FFF2-40B4-BE49-F238E27FC236}">
                <a16:creationId xmlns:a16="http://schemas.microsoft.com/office/drawing/2014/main" id="{84FF42BD-92F4-486F-97E0-610ECA6600E0}"/>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shirt, sign&#10;&#10;Description automatically generated">
            <a:extLst>
              <a:ext uri="{FF2B5EF4-FFF2-40B4-BE49-F238E27FC236}">
                <a16:creationId xmlns:a16="http://schemas.microsoft.com/office/drawing/2014/main" id="{B05C43A4-14ED-4BA8-A8E0-0D33270B4E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598" y="1827549"/>
            <a:ext cx="2357657" cy="2357657"/>
          </a:xfrm>
          <a:prstGeom prst="rect">
            <a:avLst/>
          </a:prstGeom>
        </p:spPr>
      </p:pic>
      <p:sp>
        <p:nvSpPr>
          <p:cNvPr id="5" name="Speech Bubble: Rectangle with Corners Rounded 4">
            <a:extLst>
              <a:ext uri="{FF2B5EF4-FFF2-40B4-BE49-F238E27FC236}">
                <a16:creationId xmlns:a16="http://schemas.microsoft.com/office/drawing/2014/main" id="{11FED1C9-1FBB-4CCF-B380-7D393BA19E4D}"/>
              </a:ext>
            </a:extLst>
          </p:cNvPr>
          <p:cNvSpPr/>
          <p:nvPr/>
        </p:nvSpPr>
        <p:spPr>
          <a:xfrm>
            <a:off x="467443" y="4124596"/>
            <a:ext cx="3267665" cy="1857008"/>
          </a:xfrm>
          <a:prstGeom prst="wedgeRoundRectCallout">
            <a:avLst>
              <a:gd name="adj1" fmla="val -6085"/>
              <a:gd name="adj2" fmla="val -63004"/>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1">
                  <a:lumMod val="50000"/>
                </a:schemeClr>
              </a:solidFill>
            </a:endParaRPr>
          </a:p>
          <a:p>
            <a:pPr algn="ctr"/>
            <a:r>
              <a:rPr lang="en-GB" sz="2400" dirty="0" err="1">
                <a:solidFill>
                  <a:schemeClr val="accent1">
                    <a:lumMod val="50000"/>
                  </a:schemeClr>
                </a:solidFill>
              </a:rPr>
              <a:t>J’ai</a:t>
            </a:r>
            <a:r>
              <a:rPr lang="en-GB" sz="2400" dirty="0">
                <a:solidFill>
                  <a:schemeClr val="accent1">
                    <a:lumMod val="50000"/>
                  </a:schemeClr>
                </a:solidFill>
              </a:rPr>
              <a:t> fait quoi ?</a:t>
            </a:r>
          </a:p>
          <a:p>
            <a:pPr algn="ctr"/>
            <a:endParaRPr lang="en-GB" sz="2400" dirty="0">
              <a:solidFill>
                <a:schemeClr val="accent1">
                  <a:lumMod val="50000"/>
                </a:schemeClr>
              </a:solidFill>
            </a:endParaRPr>
          </a:p>
          <a:p>
            <a:pPr algn="ctr"/>
            <a:r>
              <a:rPr lang="en-GB" sz="2400" dirty="0" err="1">
                <a:solidFill>
                  <a:schemeClr val="accent1">
                    <a:lumMod val="50000"/>
                  </a:schemeClr>
                </a:solidFill>
              </a:rPr>
              <a:t>Qu’aime</a:t>
            </a:r>
            <a:r>
              <a:rPr lang="en-GB" sz="2400" dirty="0">
                <a:solidFill>
                  <a:schemeClr val="accent1">
                    <a:lumMod val="50000"/>
                  </a:schemeClr>
                </a:solidFill>
              </a:rPr>
              <a:t>-je faire ?</a:t>
            </a:r>
          </a:p>
          <a:p>
            <a:pPr algn="ctr"/>
            <a:endParaRPr lang="en-GB" sz="2400" dirty="0">
              <a:solidFill>
                <a:schemeClr val="accent1">
                  <a:lumMod val="50000"/>
                </a:schemeClr>
              </a:solidFill>
            </a:endParaRPr>
          </a:p>
        </p:txBody>
      </p:sp>
      <p:graphicFrame>
        <p:nvGraphicFramePr>
          <p:cNvPr id="39" name="Table 6">
            <a:extLst>
              <a:ext uri="{FF2B5EF4-FFF2-40B4-BE49-F238E27FC236}">
                <a16:creationId xmlns:a16="http://schemas.microsoft.com/office/drawing/2014/main" id="{89A05235-DAD6-4C78-A332-09FEBA1E9009}"/>
              </a:ext>
            </a:extLst>
          </p:cNvPr>
          <p:cNvGraphicFramePr>
            <a:graphicFrameLocks noGrp="1"/>
          </p:cNvGraphicFramePr>
          <p:nvPr>
            <p:extLst>
              <p:ext uri="{D42A27DB-BD31-4B8C-83A1-F6EECF244321}">
                <p14:modId xmlns:p14="http://schemas.microsoft.com/office/powerpoint/2010/main" val="125383519"/>
              </p:ext>
            </p:extLst>
          </p:nvPr>
        </p:nvGraphicFramePr>
        <p:xfrm>
          <a:off x="4225648" y="1304028"/>
          <a:ext cx="7606173" cy="4677576"/>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something </a:t>
                      </a:r>
                      <a:r>
                        <a:rPr kumimoji="0" lang="en-GB" sz="2000" b="1" i="0" u="none" strike="noStrike" kern="1200" cap="none" spc="0" normalizeH="0" baseline="0" noProof="0">
                          <a:ln>
                            <a:noFill/>
                          </a:ln>
                          <a:solidFill>
                            <a:prstClr val="white"/>
                          </a:solidFill>
                          <a:effectLst/>
                          <a:uLnTx/>
                          <a:uFillTx/>
                          <a:latin typeface="+mn-lt"/>
                          <a:ea typeface="+mn-ea"/>
                          <a:cs typeface="+mn-cs"/>
                        </a:rPr>
                        <a:t>he likes to do</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something he did in the past</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j’aime poser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j’ai travaillé</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j’ai écouté</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j’aime</a:t>
                      </a:r>
                      <a:r>
                        <a:rPr lang="en-GB" sz="2000" baseline="0">
                          <a:solidFill>
                            <a:schemeClr val="accent1">
                              <a:lumMod val="50000"/>
                            </a:schemeClr>
                          </a:solidFill>
                        </a:rPr>
                        <a:t> regarder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j’aime porter</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j’ai préparé</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j’ai trouvé</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j’aime passer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40" name="Action Button: Custom 16">
            <a:hlinkClick r:id="" action="ppaction://noaction" highlightClick="1">
              <a:snd r:embed="rId5" name="1.wav"/>
            </a:hlinkClick>
            <a:extLst>
              <a:ext uri="{FF2B5EF4-FFF2-40B4-BE49-F238E27FC236}">
                <a16:creationId xmlns:a16="http://schemas.microsoft.com/office/drawing/2014/main" id="{4A470568-748A-4956-8252-ECF0FE896496}"/>
              </a:ext>
            </a:extLst>
          </p:cNvPr>
          <p:cNvSpPr/>
          <p:nvPr/>
        </p:nvSpPr>
        <p:spPr>
          <a:xfrm>
            <a:off x="4446097" y="20521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1" name="Action Button: Custom 16">
            <a:hlinkClick r:id="" action="ppaction://noaction" highlightClick="1">
              <a:snd r:embed="rId6" name="2.wav"/>
            </a:hlinkClick>
            <a:extLst>
              <a:ext uri="{FF2B5EF4-FFF2-40B4-BE49-F238E27FC236}">
                <a16:creationId xmlns:a16="http://schemas.microsoft.com/office/drawing/2014/main" id="{21DA695B-F2EF-4113-9AE1-D47B9526AC08}"/>
              </a:ext>
            </a:extLst>
          </p:cNvPr>
          <p:cNvSpPr/>
          <p:nvPr/>
        </p:nvSpPr>
        <p:spPr>
          <a:xfrm>
            <a:off x="4446097" y="25247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snd r:embed="rId7" name="3.wav"/>
            </a:hlinkClick>
            <a:extLst>
              <a:ext uri="{FF2B5EF4-FFF2-40B4-BE49-F238E27FC236}">
                <a16:creationId xmlns:a16="http://schemas.microsoft.com/office/drawing/2014/main" id="{D5E3257F-4F8D-4409-AFF7-1B072BA5B5B3}"/>
              </a:ext>
            </a:extLst>
          </p:cNvPr>
          <p:cNvSpPr/>
          <p:nvPr/>
        </p:nvSpPr>
        <p:spPr>
          <a:xfrm>
            <a:off x="4444019" y="303548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3" name="Action Button: Custom 16">
            <a:hlinkClick r:id="" action="ppaction://noaction" highlightClick="1">
              <a:snd r:embed="rId8" name="4.wav"/>
            </a:hlinkClick>
            <a:extLst>
              <a:ext uri="{FF2B5EF4-FFF2-40B4-BE49-F238E27FC236}">
                <a16:creationId xmlns:a16="http://schemas.microsoft.com/office/drawing/2014/main" id="{0B08BC3C-38CE-437A-85D8-AE477D6561CB}"/>
              </a:ext>
            </a:extLst>
          </p:cNvPr>
          <p:cNvSpPr/>
          <p:nvPr/>
        </p:nvSpPr>
        <p:spPr>
          <a:xfrm>
            <a:off x="4444019" y="35176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4" name="Action Button: Custom 16">
            <a:hlinkClick r:id="" action="ppaction://noaction" highlightClick="1">
              <a:snd r:embed="rId9" name="5.wav"/>
            </a:hlinkClick>
            <a:extLst>
              <a:ext uri="{FF2B5EF4-FFF2-40B4-BE49-F238E27FC236}">
                <a16:creationId xmlns:a16="http://schemas.microsoft.com/office/drawing/2014/main" id="{87071C78-7C61-4D09-AFAE-8FB1AA49AE11}"/>
              </a:ext>
            </a:extLst>
          </p:cNvPr>
          <p:cNvSpPr/>
          <p:nvPr/>
        </p:nvSpPr>
        <p:spPr>
          <a:xfrm>
            <a:off x="4444019" y="40351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5" name="Action Button: Custom 16">
            <a:hlinkClick r:id="" action="ppaction://noaction" highlightClick="1">
              <a:snd r:embed="rId10" name="6.wav"/>
            </a:hlinkClick>
            <a:extLst>
              <a:ext uri="{FF2B5EF4-FFF2-40B4-BE49-F238E27FC236}">
                <a16:creationId xmlns:a16="http://schemas.microsoft.com/office/drawing/2014/main" id="{DE532A0C-49CD-4A52-A59B-4809CC92F868}"/>
              </a:ext>
            </a:extLst>
          </p:cNvPr>
          <p:cNvSpPr/>
          <p:nvPr/>
        </p:nvSpPr>
        <p:spPr>
          <a:xfrm>
            <a:off x="4448813" y="45211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6" name="Action Button: Custom 16">
            <a:hlinkClick r:id="" action="ppaction://noaction" highlightClick="1">
              <a:snd r:embed="rId11" name="7.wav"/>
            </a:hlinkClick>
            <a:extLst>
              <a:ext uri="{FF2B5EF4-FFF2-40B4-BE49-F238E27FC236}">
                <a16:creationId xmlns:a16="http://schemas.microsoft.com/office/drawing/2014/main" id="{6D02C79D-146C-4D60-9A4D-7BA409C1918C}"/>
              </a:ext>
            </a:extLst>
          </p:cNvPr>
          <p:cNvSpPr/>
          <p:nvPr/>
        </p:nvSpPr>
        <p:spPr>
          <a:xfrm>
            <a:off x="4454213" y="502747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7" name="Action Button: Custom 16">
            <a:hlinkClick r:id="" action="ppaction://noaction" highlightClick="1">
              <a:snd r:embed="rId12" name="8.wav"/>
            </a:hlinkClick>
            <a:extLst>
              <a:ext uri="{FF2B5EF4-FFF2-40B4-BE49-F238E27FC236}">
                <a16:creationId xmlns:a16="http://schemas.microsoft.com/office/drawing/2014/main" id="{3AA4EF4C-BB6A-443D-8455-682AD98F4B1E}"/>
              </a:ext>
            </a:extLst>
          </p:cNvPr>
          <p:cNvSpPr/>
          <p:nvPr/>
        </p:nvSpPr>
        <p:spPr>
          <a:xfrm>
            <a:off x="4444019" y="551461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8" name="TextBox 47" descr="text box hiding answer">
            <a:extLst>
              <a:ext uri="{FF2B5EF4-FFF2-40B4-BE49-F238E27FC236}">
                <a16:creationId xmlns:a16="http://schemas.microsoft.com/office/drawing/2014/main" id="{C265BF6F-C748-4449-BE0E-E52BBF0B3E49}"/>
              </a:ext>
            </a:extLst>
          </p:cNvPr>
          <p:cNvSpPr txBox="1"/>
          <p:nvPr/>
        </p:nvSpPr>
        <p:spPr>
          <a:xfrm>
            <a:off x="5125035" y="2156882"/>
            <a:ext cx="2155542"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9" name="Picture 48" descr="green checkmark">
            <a:extLst>
              <a:ext uri="{FF2B5EF4-FFF2-40B4-BE49-F238E27FC236}">
                <a16:creationId xmlns:a16="http://schemas.microsoft.com/office/drawing/2014/main" id="{1F6710B9-E56C-46E5-92DC-00AE68C2282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8010" y="2130316"/>
            <a:ext cx="282522" cy="294294"/>
          </a:xfrm>
          <a:prstGeom prst="rect">
            <a:avLst/>
          </a:prstGeom>
        </p:spPr>
      </p:pic>
      <p:sp>
        <p:nvSpPr>
          <p:cNvPr id="50" name="TextBox 49" descr="text box hiding answer">
            <a:extLst>
              <a:ext uri="{FF2B5EF4-FFF2-40B4-BE49-F238E27FC236}">
                <a16:creationId xmlns:a16="http://schemas.microsoft.com/office/drawing/2014/main" id="{2437E7BB-A13F-413E-8FE7-B8BA0AD448E6}"/>
              </a:ext>
            </a:extLst>
          </p:cNvPr>
          <p:cNvSpPr txBox="1"/>
          <p:nvPr/>
        </p:nvSpPr>
        <p:spPr>
          <a:xfrm>
            <a:off x="5102607" y="2650955"/>
            <a:ext cx="2132052" cy="28186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1" name="Picture 50" descr="green checkmark">
            <a:extLst>
              <a:ext uri="{FF2B5EF4-FFF2-40B4-BE49-F238E27FC236}">
                <a16:creationId xmlns:a16="http://schemas.microsoft.com/office/drawing/2014/main" id="{3483B0E6-3A27-4E63-9D88-86F5AB32D59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79993" y="2565173"/>
            <a:ext cx="282522" cy="294294"/>
          </a:xfrm>
          <a:prstGeom prst="rect">
            <a:avLst/>
          </a:prstGeom>
        </p:spPr>
      </p:pic>
      <p:pic>
        <p:nvPicPr>
          <p:cNvPr id="52" name="Picture 51" descr="green checkmark">
            <a:extLst>
              <a:ext uri="{FF2B5EF4-FFF2-40B4-BE49-F238E27FC236}">
                <a16:creationId xmlns:a16="http://schemas.microsoft.com/office/drawing/2014/main" id="{9626C6AB-6744-49F4-94CC-D9C33A0672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79993" y="3117175"/>
            <a:ext cx="282522" cy="294294"/>
          </a:xfrm>
          <a:prstGeom prst="rect">
            <a:avLst/>
          </a:prstGeom>
        </p:spPr>
      </p:pic>
      <p:pic>
        <p:nvPicPr>
          <p:cNvPr id="53" name="Picture 52" descr="green checkmark">
            <a:extLst>
              <a:ext uri="{FF2B5EF4-FFF2-40B4-BE49-F238E27FC236}">
                <a16:creationId xmlns:a16="http://schemas.microsoft.com/office/drawing/2014/main" id="{F80F0560-16CB-46D5-A11D-6E7E89EB72C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2324" y="3619354"/>
            <a:ext cx="282522" cy="294294"/>
          </a:xfrm>
          <a:prstGeom prst="rect">
            <a:avLst/>
          </a:prstGeom>
        </p:spPr>
      </p:pic>
      <p:pic>
        <p:nvPicPr>
          <p:cNvPr id="54" name="Picture 53" descr="green checkmark">
            <a:extLst>
              <a:ext uri="{FF2B5EF4-FFF2-40B4-BE49-F238E27FC236}">
                <a16:creationId xmlns:a16="http://schemas.microsoft.com/office/drawing/2014/main" id="{AF1273F3-E987-489F-A4C1-7CFAE38CF17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8010" y="4115820"/>
            <a:ext cx="282522" cy="294294"/>
          </a:xfrm>
          <a:prstGeom prst="rect">
            <a:avLst/>
          </a:prstGeom>
        </p:spPr>
      </p:pic>
      <p:pic>
        <p:nvPicPr>
          <p:cNvPr id="55" name="Picture 54" descr="green checkmark">
            <a:extLst>
              <a:ext uri="{FF2B5EF4-FFF2-40B4-BE49-F238E27FC236}">
                <a16:creationId xmlns:a16="http://schemas.microsoft.com/office/drawing/2014/main" id="{0C916711-EB2C-42E4-9ACF-F72C251A76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79993" y="4562916"/>
            <a:ext cx="282522" cy="294294"/>
          </a:xfrm>
          <a:prstGeom prst="rect">
            <a:avLst/>
          </a:prstGeom>
        </p:spPr>
      </p:pic>
      <p:pic>
        <p:nvPicPr>
          <p:cNvPr id="56" name="Picture 55" descr="green checkmark">
            <a:extLst>
              <a:ext uri="{FF2B5EF4-FFF2-40B4-BE49-F238E27FC236}">
                <a16:creationId xmlns:a16="http://schemas.microsoft.com/office/drawing/2014/main" id="{9E400EFD-5996-4B91-BCB0-556B036F22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79993" y="5078332"/>
            <a:ext cx="282522" cy="294294"/>
          </a:xfrm>
          <a:prstGeom prst="rect">
            <a:avLst/>
          </a:prstGeom>
        </p:spPr>
      </p:pic>
      <p:pic>
        <p:nvPicPr>
          <p:cNvPr id="57" name="Picture 56" descr="green checkmark">
            <a:extLst>
              <a:ext uri="{FF2B5EF4-FFF2-40B4-BE49-F238E27FC236}">
                <a16:creationId xmlns:a16="http://schemas.microsoft.com/office/drawing/2014/main" id="{09EB0181-247D-49DB-A448-11FEE69F5F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8010" y="5565471"/>
            <a:ext cx="282522" cy="294294"/>
          </a:xfrm>
          <a:prstGeom prst="rect">
            <a:avLst/>
          </a:prstGeom>
        </p:spPr>
      </p:pic>
      <p:sp>
        <p:nvSpPr>
          <p:cNvPr id="58" name="TextBox 57" descr="text box hiding answer">
            <a:extLst>
              <a:ext uri="{FF2B5EF4-FFF2-40B4-BE49-F238E27FC236}">
                <a16:creationId xmlns:a16="http://schemas.microsoft.com/office/drawing/2014/main" id="{35CA9E50-10E3-458E-A816-A854A7457442}"/>
              </a:ext>
            </a:extLst>
          </p:cNvPr>
          <p:cNvSpPr txBox="1"/>
          <p:nvPr/>
        </p:nvSpPr>
        <p:spPr>
          <a:xfrm>
            <a:off x="5118803" y="3100081"/>
            <a:ext cx="2287908" cy="302636"/>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descr="text box hiding answer">
            <a:extLst>
              <a:ext uri="{FF2B5EF4-FFF2-40B4-BE49-F238E27FC236}">
                <a16:creationId xmlns:a16="http://schemas.microsoft.com/office/drawing/2014/main" id="{EC8E4211-CB74-4C1D-BD47-0B156CB77420}"/>
              </a:ext>
            </a:extLst>
          </p:cNvPr>
          <p:cNvSpPr txBox="1"/>
          <p:nvPr/>
        </p:nvSpPr>
        <p:spPr>
          <a:xfrm>
            <a:off x="5102607" y="4135566"/>
            <a:ext cx="2155542"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0" name="TextBox 59" descr="text box hiding answer">
            <a:extLst>
              <a:ext uri="{FF2B5EF4-FFF2-40B4-BE49-F238E27FC236}">
                <a16:creationId xmlns:a16="http://schemas.microsoft.com/office/drawing/2014/main" id="{39EDC1B3-E661-4682-8E55-494A74E079A9}"/>
              </a:ext>
            </a:extLst>
          </p:cNvPr>
          <p:cNvSpPr txBox="1"/>
          <p:nvPr/>
        </p:nvSpPr>
        <p:spPr>
          <a:xfrm>
            <a:off x="5070370" y="5139961"/>
            <a:ext cx="2155542" cy="27454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1" name="TextBox 60" descr="text box hiding answer">
            <a:extLst>
              <a:ext uri="{FF2B5EF4-FFF2-40B4-BE49-F238E27FC236}">
                <a16:creationId xmlns:a16="http://schemas.microsoft.com/office/drawing/2014/main" id="{F0188A52-9B87-4283-8958-2A814B8AF64E}"/>
              </a:ext>
            </a:extLst>
          </p:cNvPr>
          <p:cNvSpPr txBox="1"/>
          <p:nvPr/>
        </p:nvSpPr>
        <p:spPr>
          <a:xfrm>
            <a:off x="5118803" y="3645037"/>
            <a:ext cx="2132052" cy="28186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2" name="TextBox 61" descr="text box hiding answer">
            <a:extLst>
              <a:ext uri="{FF2B5EF4-FFF2-40B4-BE49-F238E27FC236}">
                <a16:creationId xmlns:a16="http://schemas.microsoft.com/office/drawing/2014/main" id="{5F24C19B-4D3C-4010-8B8F-83E4A6CB00BD}"/>
              </a:ext>
            </a:extLst>
          </p:cNvPr>
          <p:cNvSpPr txBox="1"/>
          <p:nvPr/>
        </p:nvSpPr>
        <p:spPr>
          <a:xfrm>
            <a:off x="5136780" y="4638711"/>
            <a:ext cx="2132052" cy="28186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3" name="TextBox 62" descr="text box hiding answer">
            <a:extLst>
              <a:ext uri="{FF2B5EF4-FFF2-40B4-BE49-F238E27FC236}">
                <a16:creationId xmlns:a16="http://schemas.microsoft.com/office/drawing/2014/main" id="{046B48B8-0BA2-4A29-86FF-F7F67449081A}"/>
              </a:ext>
            </a:extLst>
          </p:cNvPr>
          <p:cNvSpPr txBox="1"/>
          <p:nvPr/>
        </p:nvSpPr>
        <p:spPr>
          <a:xfrm>
            <a:off x="5090523" y="5623792"/>
            <a:ext cx="2132052" cy="28186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065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P spid="58" grpId="0" animBg="1"/>
      <p:bldP spid="59" grpId="0" animBg="1"/>
      <p:bldP spid="60" grpId="0" animBg="1"/>
      <p:bldP spid="61" grpId="0" animBg="1"/>
      <p:bldP spid="62" grpId="0" animBg="1"/>
      <p:bldP spid="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700" b="1" dirty="0">
                <a:solidFill>
                  <a:srgbClr val="1F4E79"/>
                </a:solidFill>
                <a:latin typeface="Century Gothic" panose="020B0502020202020204" pitchFamily="34" charset="0"/>
                <a:ea typeface="+mn-ea"/>
                <a:cs typeface="Calibri" panose="020F0502020204030204" pitchFamily="34" charset="0"/>
              </a:rPr>
              <a:t>-</a:t>
            </a:r>
            <a:r>
              <a:rPr lang="en-GB" sz="16700" b="1" dirty="0" err="1">
                <a:solidFill>
                  <a:srgbClr val="1F4E79"/>
                </a:solidFill>
                <a:latin typeface="Century Gothic" panose="020B0502020202020204" pitchFamily="34" charset="0"/>
                <a:ea typeface="+mn-ea"/>
                <a:cs typeface="Calibri" panose="020F0502020204030204" pitchFamily="34" charset="0"/>
              </a:rPr>
              <a:t>gn</a:t>
            </a:r>
            <a:r>
              <a:rPr lang="en-GB" sz="16700" b="1" dirty="0">
                <a:solidFill>
                  <a:srgbClr val="1F4E79"/>
                </a:solidFill>
                <a:latin typeface="Century Gothic" panose="020B0502020202020204" pitchFamily="34" charset="0"/>
                <a:ea typeface="+mn-ea"/>
                <a:cs typeface="Calibri" panose="020F0502020204030204" pitchFamily="34" charset="0"/>
              </a:rPr>
              <a:t>-</a:t>
            </a:r>
            <a:endParaRPr lang="en-US" sz="4000" dirty="0"/>
          </a:p>
        </p:txBody>
      </p:sp>
      <p:sp>
        <p:nvSpPr>
          <p:cNvPr id="4" name="TextBox 3"/>
          <p:cNvSpPr txBox="1"/>
          <p:nvPr/>
        </p:nvSpPr>
        <p:spPr>
          <a:xfrm>
            <a:off x="4339750" y="4410175"/>
            <a:ext cx="374012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li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gn</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5" descr="scissors cutting on a l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831" y="1795740"/>
            <a:ext cx="5391963" cy="2614435"/>
          </a:xfrm>
          <a:prstGeom prst="rect">
            <a:avLst/>
          </a:prstGeom>
        </p:spPr>
      </p:pic>
    </p:spTree>
    <p:extLst>
      <p:ext uri="{BB962C8B-B14F-4D97-AF65-F5344CB8AC3E}">
        <p14:creationId xmlns:p14="http://schemas.microsoft.com/office/powerpoint/2010/main" val="218054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72897" cy="707849"/>
          </a:xfrm>
        </p:spPr>
        <p:txBody>
          <a:bodyPr>
            <a:noAutofit/>
          </a:bodyPr>
          <a:lstStyle/>
          <a:p>
            <a:r>
              <a:rPr lang="en-GB" sz="2800" b="1" dirty="0" err="1">
                <a:solidFill>
                  <a:schemeClr val="bg1"/>
                </a:solidFill>
              </a:rPr>
              <a:t>Maintenant</a:t>
            </a:r>
            <a:r>
              <a:rPr lang="en-GB" sz="2800" b="1" dirty="0">
                <a:solidFill>
                  <a:schemeClr val="bg1"/>
                </a:solidFill>
              </a:rPr>
              <a:t> </a:t>
            </a:r>
            <a:r>
              <a:rPr lang="en-GB" sz="2800" b="1" dirty="0" err="1">
                <a:solidFill>
                  <a:schemeClr val="bg1"/>
                </a:solidFill>
              </a:rPr>
              <a:t>ou</a:t>
            </a:r>
            <a:r>
              <a:rPr lang="en-GB" sz="2800" b="1" dirty="0">
                <a:solidFill>
                  <a:schemeClr val="bg1"/>
                </a:solidFill>
              </a:rPr>
              <a:t> dans le pass</a:t>
            </a:r>
            <a:r>
              <a:rPr lang="en-GB" sz="2800" b="1" dirty="0">
                <a:solidFill>
                  <a:prstClr val="white"/>
                </a:solidFill>
              </a:rPr>
              <a:t>é ?</a:t>
            </a:r>
            <a:endParaRPr lang="en-GB" sz="2800" b="1" dirty="0">
              <a:solidFill>
                <a:schemeClr val="bg1"/>
              </a:solidFill>
            </a:endParaRP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25689"/>
            <a:ext cx="11729921" cy="5007846"/>
          </a:xfrm>
          <a:prstGeom prst="rect">
            <a:avLst/>
          </a:prstGeom>
          <a:noFill/>
        </p:spPr>
        <p:txBody>
          <a:bodyPr wrap="square" rtlCol="0">
            <a:spAutoFit/>
          </a:bodyPr>
          <a:lstStyle/>
          <a:p>
            <a:pPr lvl="0">
              <a:lnSpc>
                <a:spcPct val="150000"/>
              </a:lnSpc>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a:ln>
                  <a:noFill/>
                </a:ln>
                <a:solidFill>
                  <a:srgbClr val="EE6000"/>
                </a:solidFill>
                <a:effectLst/>
                <a:uLnTx/>
                <a:uFillTx/>
                <a:latin typeface="Century Gothic" panose="020F0302020204030204"/>
                <a:ea typeface="+mn-ea"/>
                <a:cs typeface="+mn-cs"/>
              </a:rPr>
              <a:t>1: </a:t>
            </a:r>
            <a:r>
              <a:rPr kumimoji="0" lang="en-GB" sz="2400" b="1" i="0" u="none" strike="noStrike" kern="1200" cap="none" spc="0" normalizeH="0" noProof="0" dirty="0" err="1">
                <a:ln>
                  <a:noFill/>
                </a:ln>
                <a:solidFill>
                  <a:srgbClr val="EE6000"/>
                </a:solidFill>
                <a:effectLst/>
                <a:uLnTx/>
                <a:uFillTx/>
                <a:latin typeface="Century Gothic" panose="020F0302020204030204"/>
                <a:ea typeface="+mn-ea"/>
                <a:cs typeface="+mn-cs"/>
              </a:rPr>
              <a:t>travaille</a:t>
            </a:r>
            <a:r>
              <a:rPr kumimoji="0" lang="en-GB" sz="2400" b="0" i="0" u="none" strike="noStrike" kern="1200" cap="none" spc="0" normalizeH="0" noProof="0" dirty="0">
                <a:ln>
                  <a:noFill/>
                </a:ln>
                <a:solidFill>
                  <a:srgbClr val="EE6000"/>
                </a:solidFill>
                <a:effectLst/>
                <a:uLnTx/>
                <a:uFillTx/>
                <a:latin typeface="Century Gothic" panose="020F0302020204030204"/>
                <a:ea typeface="+mn-ea"/>
                <a:cs typeface="+mn-cs"/>
              </a:rPr>
              <a:t> </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[to work]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ville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GB" sz="2400" dirty="0">
                <a:solidFill>
                  <a:srgbClr val="4472C4">
                    <a:lumMod val="50000"/>
                  </a:srgbClr>
                </a:solidFill>
              </a:rPr>
              <a:t>à la </a:t>
            </a:r>
            <a:r>
              <a:rPr lang="en-GB" sz="2400" dirty="0" err="1">
                <a:solidFill>
                  <a:srgbClr val="4472C4">
                    <a:lumMod val="50000"/>
                  </a:srgbClr>
                </a:solidFill>
              </a:rPr>
              <a:t>banque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Aujourd’hui</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GB" sz="2400" dirty="0" err="1">
                <a:solidFill>
                  <a:srgbClr val="4472C4">
                    <a:lumMod val="50000"/>
                  </a:srgbClr>
                </a:solidFill>
                <a:latin typeface="Century Gothic" panose="020F0302020204030204"/>
              </a:rPr>
              <a:t>j’ai</a:t>
            </a:r>
            <a:r>
              <a:rPr lang="en-GB" sz="2400" dirty="0">
                <a:solidFill>
                  <a:srgbClr val="4472C4">
                    <a:lumMod val="50000"/>
                  </a:srgbClr>
                </a:solidFill>
                <a:latin typeface="Century Gothic" panose="020F0302020204030204"/>
              </a:rPr>
              <a:t> </a:t>
            </a:r>
            <a:r>
              <a:rPr lang="en-GB" sz="2400" dirty="0">
                <a:solidFill>
                  <a:srgbClr val="EE6000"/>
                </a:solidFill>
                <a:latin typeface="Century Gothic" panose="020F0302020204030204"/>
              </a:rPr>
              <a:t>2</a:t>
            </a:r>
            <a:r>
              <a:rPr kumimoji="0" lang="en-GB"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utilisé</a:t>
            </a:r>
            <a:r>
              <a:rPr kumimoji="0" lang="en-GB"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use]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l’ordinateur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bureau</a:t>
            </a:r>
            <a:r>
              <a:rPr lang="en-GB" sz="2400" dirty="0">
                <a:solidFill>
                  <a:srgbClr val="4472C4">
                    <a:lumMod val="50000"/>
                  </a:srgbClr>
                </a:solidFill>
                <a:latin typeface="Century Gothic" panose="020F0302020204030204"/>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J’ </a:t>
            </a:r>
            <a:r>
              <a:rPr lang="en-GB" sz="2400" dirty="0">
                <a:solidFill>
                  <a:srgbClr val="EE6000"/>
                </a:solidFill>
                <a:latin typeface="Century Gothic" panose="020F0302020204030204"/>
              </a:rPr>
              <a:t>3: </a:t>
            </a:r>
            <a:r>
              <a:rPr lang="en-GB" sz="2400" b="1" dirty="0" err="1">
                <a:solidFill>
                  <a:srgbClr val="EE6000"/>
                </a:solidFill>
                <a:latin typeface="Century Gothic" panose="020F0302020204030204"/>
              </a:rPr>
              <a:t>aime</a:t>
            </a:r>
            <a:r>
              <a:rPr lang="en-GB" sz="2400" dirty="0">
                <a:solidFill>
                  <a:srgbClr val="EE6000"/>
                </a:solidFill>
                <a:latin typeface="Century Gothic" panose="020F0302020204030204"/>
              </a:rPr>
              <a:t> </a:t>
            </a:r>
            <a:r>
              <a:rPr lang="en-GB" sz="2400" dirty="0">
                <a:solidFill>
                  <a:srgbClr val="4472C4">
                    <a:lumMod val="50000"/>
                  </a:srgbClr>
                </a:solidFill>
                <a:latin typeface="Century Gothic" panose="020F0302020204030204"/>
              </a:rPr>
              <a:t>[to like] </a:t>
            </a:r>
            <a:r>
              <a:rPr lang="en-GB" sz="2400" dirty="0" err="1">
                <a:solidFill>
                  <a:srgbClr val="4472C4">
                    <a:lumMod val="50000"/>
                  </a:srgbClr>
                </a:solidFill>
                <a:latin typeface="Century Gothic" panose="020F0302020204030204"/>
              </a:rPr>
              <a:t>travailler</a:t>
            </a:r>
            <a:r>
              <a:rPr lang="en-GB" sz="2400" dirty="0">
                <a:solidFill>
                  <a:srgbClr val="4472C4">
                    <a:lumMod val="50000"/>
                  </a:srgbClr>
                </a:solidFill>
                <a:latin typeface="Century Gothic" panose="020F0302020204030204"/>
              </a:rPr>
              <a:t> à </a:t>
            </a:r>
            <a:r>
              <a:rPr lang="en-GB" sz="2400" dirty="0" err="1">
                <a:solidFill>
                  <a:srgbClr val="4472C4">
                    <a:lumMod val="50000"/>
                  </a:srgbClr>
                </a:solidFill>
                <a:latin typeface="Century Gothic" panose="020F0302020204030204"/>
              </a:rPr>
              <a:t>l’ordinateur</a:t>
            </a:r>
            <a:r>
              <a:rPr lang="en-GB" sz="2400" dirty="0">
                <a:solidFill>
                  <a:srgbClr val="4472C4">
                    <a:lumMod val="50000"/>
                  </a:srgbClr>
                </a:solidFill>
                <a:latin typeface="Century Gothic" panose="020F0302020204030204"/>
              </a:rPr>
              <a:t>. </a:t>
            </a:r>
          </a:p>
          <a:p>
            <a:pPr lvl="0">
              <a:lnSpc>
                <a:spcPct val="150000"/>
              </a:lnSpc>
              <a:defRPr/>
            </a:pPr>
            <a:r>
              <a:rPr lang="en-GB" sz="2400" dirty="0" err="1">
                <a:solidFill>
                  <a:srgbClr val="4472C4">
                    <a:lumMod val="50000"/>
                  </a:srgbClr>
                </a:solidFill>
                <a:latin typeface="Century Gothic" panose="020F0302020204030204"/>
              </a:rPr>
              <a:t>Hier</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j’ai</a:t>
            </a:r>
            <a:r>
              <a:rPr lang="en-GB" sz="2400" dirty="0">
                <a:solidFill>
                  <a:srgbClr val="4472C4">
                    <a:lumMod val="50000"/>
                  </a:srgbClr>
                </a:solidFill>
                <a:latin typeface="Century Gothic" panose="020F0302020204030204"/>
              </a:rPr>
              <a:t> </a:t>
            </a:r>
            <a:r>
              <a:rPr lang="en-GB" sz="2400" dirty="0">
                <a:solidFill>
                  <a:srgbClr val="EE6000"/>
                </a:solidFill>
                <a:latin typeface="Century Gothic" panose="020F0302020204030204"/>
              </a:rPr>
              <a:t>4: </a:t>
            </a:r>
            <a:r>
              <a:rPr lang="en-GB" sz="2400" b="1" dirty="0" err="1">
                <a:solidFill>
                  <a:srgbClr val="EE6000"/>
                </a:solidFill>
                <a:latin typeface="Century Gothic" panose="020F0302020204030204"/>
              </a:rPr>
              <a:t>préparé</a:t>
            </a:r>
            <a:r>
              <a:rPr lang="en-GB" sz="2400" dirty="0">
                <a:solidFill>
                  <a:srgbClr val="EE6000"/>
                </a:solidFill>
                <a:latin typeface="Century Gothic" panose="020F0302020204030204"/>
              </a:rPr>
              <a:t> </a:t>
            </a:r>
            <a:r>
              <a:rPr lang="en-GB" sz="2400" dirty="0">
                <a:solidFill>
                  <a:srgbClr val="4472C4">
                    <a:lumMod val="50000"/>
                  </a:srgbClr>
                </a:solidFill>
                <a:latin typeface="Century Gothic" panose="020F0302020204030204"/>
              </a:rPr>
              <a:t>[to prepare] </a:t>
            </a:r>
            <a:r>
              <a:rPr lang="en-GB" sz="2400" dirty="0" err="1">
                <a:solidFill>
                  <a:srgbClr val="4472C4">
                    <a:lumMod val="50000"/>
                  </a:srgbClr>
                </a:solidFill>
                <a:latin typeface="Century Gothic" panose="020F0302020204030204"/>
              </a:rPr>
              <a:t>une</a:t>
            </a:r>
            <a:r>
              <a:rPr lang="en-GB" sz="2400" dirty="0">
                <a:solidFill>
                  <a:srgbClr val="4472C4">
                    <a:lumMod val="50000"/>
                  </a:srgbClr>
                </a:solidFill>
              </a:rPr>
              <a:t> </a:t>
            </a:r>
            <a:r>
              <a:rPr lang="en-GB" sz="2400" dirty="0" err="1">
                <a:solidFill>
                  <a:srgbClr val="4472C4">
                    <a:lumMod val="50000"/>
                  </a:srgbClr>
                </a:solidFill>
              </a:rPr>
              <a:t>présentation</a:t>
            </a:r>
            <a:r>
              <a:rPr lang="en-GB" sz="2400" dirty="0">
                <a:solidFill>
                  <a:srgbClr val="4472C4">
                    <a:lumMod val="50000"/>
                  </a:srgbClr>
                </a:solidFill>
              </a:rPr>
              <a:t>.</a:t>
            </a:r>
            <a:endParaRPr lang="en-GB"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J’ai</a:t>
            </a:r>
            <a:r>
              <a:rPr lang="en-GB" sz="2400" dirty="0">
                <a:solidFill>
                  <a:srgbClr val="4472C4">
                    <a:lumMod val="50000"/>
                  </a:srgbClr>
                </a:solidFill>
                <a:latin typeface="Century Gothic" panose="020F0302020204030204"/>
              </a:rPr>
              <a:t> </a:t>
            </a:r>
            <a:r>
              <a:rPr lang="en-GB" sz="2400" dirty="0">
                <a:solidFill>
                  <a:srgbClr val="EE6000"/>
                </a:solidFill>
                <a:latin typeface="Century Gothic" panose="020F0302020204030204"/>
              </a:rPr>
              <a:t>5: </a:t>
            </a:r>
            <a:r>
              <a:rPr lang="en-GB" sz="2400" b="1" dirty="0" err="1">
                <a:solidFill>
                  <a:srgbClr val="EE6000"/>
                </a:solidFill>
                <a:latin typeface="Century Gothic" panose="020F0302020204030204"/>
              </a:rPr>
              <a:t>mangé</a:t>
            </a:r>
            <a:r>
              <a:rPr lang="en-GB" sz="2400" b="1" dirty="0">
                <a:solidFill>
                  <a:srgbClr val="EE6000"/>
                </a:solidFill>
                <a:latin typeface="Century Gothic" panose="020F0302020204030204"/>
              </a:rPr>
              <a:t> </a:t>
            </a:r>
            <a:r>
              <a:rPr lang="en-GB" sz="2400" dirty="0">
                <a:solidFill>
                  <a:schemeClr val="accent5">
                    <a:lumMod val="50000"/>
                  </a:schemeClr>
                </a:solidFill>
                <a:latin typeface="Century Gothic" panose="020F0302020204030204"/>
              </a:rPr>
              <a:t>[to eat] </a:t>
            </a:r>
            <a:r>
              <a:rPr lang="en-GB" sz="2400" dirty="0">
                <a:solidFill>
                  <a:srgbClr val="4472C4">
                    <a:lumMod val="50000"/>
                  </a:srgbClr>
                </a:solidFill>
                <a:latin typeface="Century Gothic" panose="020F0302020204030204"/>
              </a:rPr>
              <a:t>mon déjeuner – </a:t>
            </a:r>
            <a:r>
              <a:rPr lang="en-GB" sz="2400" dirty="0" err="1">
                <a:solidFill>
                  <a:srgbClr val="4472C4">
                    <a:lumMod val="50000"/>
                  </a:srgbClr>
                </a:solidFill>
                <a:latin typeface="Century Gothic" panose="020F0302020204030204"/>
              </a:rPr>
              <a:t>une</a:t>
            </a:r>
            <a:r>
              <a:rPr lang="en-GB" sz="2400" dirty="0">
                <a:solidFill>
                  <a:srgbClr val="4472C4">
                    <a:lumMod val="50000"/>
                  </a:srgbClr>
                </a:solidFill>
                <a:latin typeface="Century Gothic" panose="020F0302020204030204"/>
              </a:rPr>
              <a:t> pizza.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EE6000"/>
                </a:solidFill>
                <a:effectLst/>
                <a:uLnTx/>
                <a:uFillTx/>
                <a:latin typeface="Century Gothic" panose="020F0302020204030204"/>
                <a:ea typeface="+mn-ea"/>
                <a:cs typeface="+mn-cs"/>
              </a:rPr>
              <a:t>6: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aimé</a:t>
            </a:r>
            <a:r>
              <a:rPr kumimoji="0" lang="en-GB"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like] la pizza</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p>
          <a:p>
            <a:pPr lvl="0">
              <a:lnSpc>
                <a:spcPct val="150000"/>
              </a:lnSpc>
              <a:defRPr/>
            </a:pPr>
            <a:r>
              <a:rPr lang="en-GB" sz="2400" noProof="0" dirty="0">
                <a:solidFill>
                  <a:srgbClr val="4472C4">
                    <a:lumMod val="50000"/>
                  </a:srgbClr>
                </a:solidFill>
                <a:latin typeface="Century Gothic" panose="020F0302020204030204"/>
              </a:rPr>
              <a:t>Je </a:t>
            </a:r>
            <a:r>
              <a:rPr lang="en-GB" sz="2400" noProof="0" dirty="0">
                <a:solidFill>
                  <a:srgbClr val="EE6000"/>
                </a:solidFill>
                <a:latin typeface="Century Gothic" panose="020F0302020204030204"/>
              </a:rPr>
              <a:t>7: </a:t>
            </a:r>
            <a:r>
              <a:rPr lang="en-GB" sz="2400" b="1" noProof="0" dirty="0" err="1">
                <a:solidFill>
                  <a:srgbClr val="EE6000"/>
                </a:solidFill>
                <a:latin typeface="Century Gothic" panose="020F0302020204030204"/>
              </a:rPr>
              <a:t>parle</a:t>
            </a:r>
            <a:r>
              <a:rPr lang="en-GB" sz="2400" noProof="0" dirty="0">
                <a:solidFill>
                  <a:schemeClr val="accent5">
                    <a:lumMod val="50000"/>
                  </a:schemeClr>
                </a:solidFill>
                <a:latin typeface="Century Gothic" panose="020F0302020204030204"/>
              </a:rPr>
              <a:t> [to speak] </a:t>
            </a:r>
            <a:r>
              <a:rPr lang="en-GB" sz="2400" dirty="0">
                <a:solidFill>
                  <a:srgbClr val="4472C4">
                    <a:lumMod val="50000"/>
                  </a:srgbClr>
                </a:solidFill>
              </a:rPr>
              <a:t>au telephone </a:t>
            </a:r>
            <a:r>
              <a:rPr lang="en-GB" sz="2400" dirty="0" err="1">
                <a:solidFill>
                  <a:srgbClr val="4472C4">
                    <a:lumMod val="50000"/>
                  </a:srgbClr>
                </a:solidFill>
              </a:rPr>
              <a:t>aussi</a:t>
            </a:r>
            <a:r>
              <a:rPr lang="en-GB" sz="2400" dirty="0">
                <a:solidFill>
                  <a:srgbClr val="4472C4">
                    <a:lumMod val="50000"/>
                  </a:srgbClr>
                </a:solidFill>
              </a:rPr>
              <a:t>.</a:t>
            </a:r>
            <a:endParaRPr lang="en-GB" sz="2400" noProof="0" dirty="0">
              <a:solidFill>
                <a:srgbClr val="4472C4">
                  <a:lumMod val="50000"/>
                </a:srgbClr>
              </a:solidFill>
              <a:latin typeface="Century Gothic" panose="020F0302020204030204"/>
            </a:endParaRPr>
          </a:p>
          <a:p>
            <a:pPr lvl="0">
              <a:lnSpc>
                <a:spcPct val="150000"/>
              </a:lnSpc>
              <a:defRPr/>
            </a:pPr>
            <a:r>
              <a:rPr lang="en-GB" sz="2400" dirty="0" err="1">
                <a:solidFill>
                  <a:srgbClr val="4472C4">
                    <a:lumMod val="50000"/>
                  </a:srgbClr>
                </a:solidFill>
              </a:rPr>
              <a:t>Aujourd’hui</a:t>
            </a:r>
            <a:r>
              <a:rPr lang="en-GB" sz="2400" dirty="0">
                <a:solidFill>
                  <a:srgbClr val="4472C4">
                    <a:lumMod val="50000"/>
                  </a:srgbClr>
                </a:solidFill>
              </a:rPr>
              <a:t> </a:t>
            </a:r>
            <a:r>
              <a:rPr lang="en-GB" sz="2400" dirty="0" err="1">
                <a:solidFill>
                  <a:srgbClr val="4472C4">
                    <a:lumMod val="50000"/>
                  </a:srgbClr>
                </a:solidFill>
                <a:latin typeface="Century Gothic" panose="020F0302020204030204"/>
              </a:rPr>
              <a:t>j</a:t>
            </a:r>
            <a:r>
              <a:rPr kumimoji="0" lang="en-GB" sz="2400" b="0" i="0" u="none" strike="noStrike" kern="1200" cap="none" spc="0" normalizeH="0" dirty="0" err="1">
                <a:ln>
                  <a:noFill/>
                </a:ln>
                <a:solidFill>
                  <a:srgbClr val="4472C4">
                    <a:lumMod val="50000"/>
                  </a:srgbClr>
                </a:solidFill>
                <a:effectLst/>
                <a:uLnTx/>
                <a:uFillTx/>
                <a:latin typeface="Century Gothic" panose="020F0302020204030204"/>
                <a:ea typeface="+mn-ea"/>
                <a:cs typeface="+mn-cs"/>
              </a:rPr>
              <a:t>’ai</a:t>
            </a:r>
            <a:r>
              <a:rPr kumimoji="0" lang="en-GB" sz="2400" b="0" i="0" u="none" strike="noStrike" kern="1200" cap="none" spc="0" normalizeH="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dirty="0">
                <a:ln>
                  <a:noFill/>
                </a:ln>
                <a:solidFill>
                  <a:srgbClr val="EE6000"/>
                </a:solidFill>
                <a:effectLst/>
                <a:uLnTx/>
                <a:uFillTx/>
                <a:latin typeface="Century Gothic" panose="020F0302020204030204"/>
                <a:ea typeface="+mn-ea"/>
                <a:cs typeface="+mn-cs"/>
              </a:rPr>
              <a:t>8: </a:t>
            </a:r>
            <a:r>
              <a:rPr kumimoji="0" lang="en-GB" sz="2400" b="1" i="0" u="none" strike="noStrike" kern="1200" cap="none" spc="0" normalizeH="0" dirty="0" err="1">
                <a:ln>
                  <a:noFill/>
                </a:ln>
                <a:solidFill>
                  <a:srgbClr val="EE6000"/>
                </a:solidFill>
                <a:effectLst/>
                <a:uLnTx/>
                <a:uFillTx/>
                <a:latin typeface="Century Gothic" panose="020F0302020204030204"/>
                <a:ea typeface="+mn-ea"/>
                <a:cs typeface="+mn-cs"/>
              </a:rPr>
              <a:t>apporté</a:t>
            </a:r>
            <a:r>
              <a:rPr kumimoji="0" lang="en-GB" sz="2400" b="0" i="0" u="none" strike="noStrike" kern="1200" cap="none" spc="0" normalizeH="0" dirty="0">
                <a:ln>
                  <a:noFill/>
                </a:ln>
                <a:solidFill>
                  <a:srgbClr val="EE6000"/>
                </a:solidFill>
                <a:effectLst/>
                <a:uLnTx/>
                <a:uFillTx/>
                <a:latin typeface="Century Gothic" panose="020F0302020204030204"/>
                <a:ea typeface="+mn-ea"/>
                <a:cs typeface="+mn-cs"/>
              </a:rPr>
              <a:t> </a:t>
            </a:r>
            <a:r>
              <a:rPr kumimoji="0" lang="en-GB" sz="2400" b="0" i="0" u="none" strike="noStrike" kern="1200" cap="none" spc="0" normalizeH="0" dirty="0">
                <a:ln>
                  <a:noFill/>
                </a:ln>
                <a:solidFill>
                  <a:srgbClr val="4472C4">
                    <a:lumMod val="50000"/>
                  </a:srgbClr>
                </a:solidFill>
                <a:effectLst/>
                <a:uLnTx/>
                <a:uFillTx/>
                <a:latin typeface="Century Gothic" panose="020F0302020204030204"/>
                <a:ea typeface="+mn-ea"/>
                <a:cs typeface="+mn-cs"/>
              </a:rPr>
              <a:t>[to bring] </a:t>
            </a:r>
            <a:r>
              <a:rPr lang="en-GB" sz="2400" dirty="0">
                <a:solidFill>
                  <a:srgbClr val="4472C4">
                    <a:lumMod val="50000"/>
                  </a:srgbClr>
                </a:solidFill>
              </a:rPr>
              <a:t>un café au </a:t>
            </a:r>
            <a:r>
              <a:rPr lang="en-GB" sz="2400" dirty="0" err="1">
                <a:solidFill>
                  <a:srgbClr val="4472C4">
                    <a:lumMod val="50000"/>
                  </a:srgbClr>
                </a:solidFill>
              </a:rPr>
              <a:t>directeur</a:t>
            </a:r>
            <a:r>
              <a:rPr lang="en-GB" sz="2400" dirty="0">
                <a:solidFill>
                  <a:srgbClr val="4472C4">
                    <a:lumMod val="50000"/>
                  </a:srgbClr>
                </a:solidFill>
              </a:rPr>
              <a:t>.</a:t>
            </a:r>
          </a:p>
          <a:p>
            <a:pPr lvl="0">
              <a:lnSpc>
                <a:spcPct val="150000"/>
              </a:lnSpc>
              <a:defRPr/>
            </a:pPr>
            <a:r>
              <a:rPr lang="en-GB" sz="2400" noProof="0" dirty="0">
                <a:solidFill>
                  <a:srgbClr val="4472C4">
                    <a:lumMod val="50000"/>
                  </a:srgbClr>
                </a:solidFill>
                <a:latin typeface="Century Gothic" panose="020F0302020204030204"/>
              </a:rPr>
              <a:t>J’ </a:t>
            </a:r>
            <a:r>
              <a:rPr lang="en-GB" sz="2400" noProof="0" dirty="0">
                <a:solidFill>
                  <a:srgbClr val="EE6000"/>
                </a:solidFill>
                <a:latin typeface="Century Gothic" panose="020F0302020204030204"/>
              </a:rPr>
              <a:t>9: </a:t>
            </a:r>
            <a:r>
              <a:rPr lang="en-GB" sz="2400" b="1" dirty="0" err="1">
                <a:solidFill>
                  <a:srgbClr val="EE6000"/>
                </a:solidFill>
                <a:latin typeface="Century Gothic" panose="020F0302020204030204"/>
              </a:rPr>
              <a:t>envo</a:t>
            </a:r>
            <a:r>
              <a:rPr lang="en-GB" sz="2400" b="1" noProof="0" dirty="0" err="1">
                <a:solidFill>
                  <a:srgbClr val="EE6000"/>
                </a:solidFill>
                <a:latin typeface="Century Gothic" panose="020F0302020204030204"/>
              </a:rPr>
              <a:t>ie</a:t>
            </a:r>
            <a:r>
              <a:rPr lang="en-GB" sz="2400" noProof="0" dirty="0">
                <a:solidFill>
                  <a:srgbClr val="4472C4">
                    <a:lumMod val="50000"/>
                  </a:srgbClr>
                </a:solidFill>
                <a:latin typeface="Century Gothic" panose="020F0302020204030204"/>
              </a:rPr>
              <a:t> [to send] </a:t>
            </a:r>
            <a:r>
              <a:rPr lang="en-GB" sz="2400" noProof="0" dirty="0" err="1">
                <a:solidFill>
                  <a:srgbClr val="4472C4">
                    <a:lumMod val="50000"/>
                  </a:srgbClr>
                </a:solidFill>
                <a:latin typeface="Century Gothic" panose="020F0302020204030204"/>
              </a:rPr>
              <a:t>souvent</a:t>
            </a:r>
            <a:r>
              <a:rPr lang="en-GB" sz="2400" noProof="0" dirty="0">
                <a:solidFill>
                  <a:srgbClr val="4472C4">
                    <a:lumMod val="50000"/>
                  </a:srgbClr>
                </a:solidFill>
                <a:latin typeface="Century Gothic" panose="020F0302020204030204"/>
              </a:rPr>
              <a:t> des emails.</a:t>
            </a:r>
            <a:endPar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908188" y="5735348"/>
            <a:ext cx="1134368" cy="461665"/>
          </a:xfrm>
          <a:prstGeom prst="rect">
            <a:avLst/>
          </a:prstGeom>
          <a:solidFill>
            <a:schemeClr val="bg1"/>
          </a:solidFill>
        </p:spPr>
        <p:txBody>
          <a:bodyPr wrap="square" rtlCol="0">
            <a:spAutoFit/>
          </a:bodyPr>
          <a:lstStyle/>
          <a:p>
            <a:r>
              <a:rPr lang="en-GB" sz="2400" dirty="0">
                <a:solidFill>
                  <a:srgbClr val="4472C4">
                    <a:lumMod val="50000"/>
                  </a:srgbClr>
                </a:solidFill>
              </a:rPr>
              <a:t>______</a:t>
            </a:r>
            <a:endParaRPr lang="en-GB" sz="2400" dirty="0">
              <a:solidFill>
                <a:schemeClr val="accent5">
                  <a:lumMod val="50000"/>
                </a:schemeClr>
              </a:solidFill>
            </a:endParaRPr>
          </a:p>
        </p:txBody>
      </p:sp>
      <p:sp>
        <p:nvSpPr>
          <p:cNvPr id="21" name="TextBox 20"/>
          <p:cNvSpPr txBox="1"/>
          <p:nvPr/>
        </p:nvSpPr>
        <p:spPr>
          <a:xfrm>
            <a:off x="2884323" y="5190914"/>
            <a:ext cx="1251742" cy="461665"/>
          </a:xfrm>
          <a:prstGeom prst="rect">
            <a:avLst/>
          </a:prstGeom>
          <a:solidFill>
            <a:schemeClr val="bg1"/>
          </a:solidFill>
        </p:spPr>
        <p:txBody>
          <a:bodyPr wrap="square" rtlCol="0">
            <a:spAutoFit/>
          </a:bodyPr>
          <a:lstStyle/>
          <a:p>
            <a:r>
              <a:rPr lang="en-GB" sz="2400" dirty="0">
                <a:solidFill>
                  <a:srgbClr val="4472C4">
                    <a:lumMod val="50000"/>
                  </a:srgbClr>
                </a:solidFill>
              </a:rPr>
              <a:t>______</a:t>
            </a:r>
            <a:endParaRPr lang="en-GB" sz="2400" dirty="0">
              <a:solidFill>
                <a:schemeClr val="accent5">
                  <a:lumMod val="50000"/>
                </a:schemeClr>
              </a:solidFill>
            </a:endParaRPr>
          </a:p>
        </p:txBody>
      </p:sp>
      <p:sp>
        <p:nvSpPr>
          <p:cNvPr id="22" name="TextBox 21"/>
          <p:cNvSpPr txBox="1"/>
          <p:nvPr/>
        </p:nvSpPr>
        <p:spPr>
          <a:xfrm>
            <a:off x="1024852" y="4680048"/>
            <a:ext cx="901040" cy="461665"/>
          </a:xfrm>
          <a:prstGeom prst="rect">
            <a:avLst/>
          </a:prstGeom>
          <a:solidFill>
            <a:schemeClr val="bg1"/>
          </a:solidFill>
        </p:spPr>
        <p:txBody>
          <a:bodyPr wrap="square" rtlCol="0">
            <a:spAutoFit/>
          </a:bodyPr>
          <a:lstStyle/>
          <a:p>
            <a:r>
              <a:rPr lang="en-GB" sz="2400" dirty="0">
                <a:solidFill>
                  <a:srgbClr val="4472C4">
                    <a:lumMod val="50000"/>
                  </a:srgbClr>
                </a:solidFill>
              </a:rPr>
              <a:t>____</a:t>
            </a:r>
            <a:endParaRPr lang="en-GB" sz="2400" dirty="0">
              <a:solidFill>
                <a:schemeClr val="accent5">
                  <a:lumMod val="50000"/>
                </a:schemeClr>
              </a:solidFill>
            </a:endParaRPr>
          </a:p>
        </p:txBody>
      </p:sp>
      <p:sp>
        <p:nvSpPr>
          <p:cNvPr id="23" name="TextBox 22"/>
          <p:cNvSpPr txBox="1"/>
          <p:nvPr/>
        </p:nvSpPr>
        <p:spPr>
          <a:xfrm>
            <a:off x="951511" y="1359052"/>
            <a:ext cx="1257299" cy="461665"/>
          </a:xfrm>
          <a:prstGeom prst="rect">
            <a:avLst/>
          </a:prstGeom>
          <a:solidFill>
            <a:schemeClr val="bg1"/>
          </a:solidFill>
        </p:spPr>
        <p:txBody>
          <a:bodyPr wrap="square" rtlCol="0">
            <a:spAutoFit/>
          </a:bodyPr>
          <a:lstStyle/>
          <a:p>
            <a:r>
              <a:rPr lang="en-GB" sz="2400">
                <a:solidFill>
                  <a:srgbClr val="4472C4">
                    <a:lumMod val="50000"/>
                  </a:srgbClr>
                </a:solidFill>
              </a:rPr>
              <a:t>______ </a:t>
            </a:r>
            <a:endParaRPr lang="en-GB" sz="2400" dirty="0">
              <a:solidFill>
                <a:schemeClr val="accent5">
                  <a:lumMod val="50000"/>
                </a:schemeClr>
              </a:solidFill>
            </a:endParaRPr>
          </a:p>
        </p:txBody>
      </p:sp>
      <p:sp>
        <p:nvSpPr>
          <p:cNvPr id="24" name="TextBox 23"/>
          <p:cNvSpPr txBox="1"/>
          <p:nvPr/>
        </p:nvSpPr>
        <p:spPr>
          <a:xfrm>
            <a:off x="2822314" y="1910666"/>
            <a:ext cx="954039" cy="461665"/>
          </a:xfrm>
          <a:prstGeom prst="rect">
            <a:avLst/>
          </a:prstGeom>
          <a:solidFill>
            <a:schemeClr val="bg1"/>
          </a:solidFill>
        </p:spPr>
        <p:txBody>
          <a:bodyPr wrap="square" rtlCol="0">
            <a:spAutoFit/>
          </a:bodyPr>
          <a:lstStyle/>
          <a:p>
            <a:r>
              <a:rPr lang="en-GB" sz="2400" dirty="0">
                <a:solidFill>
                  <a:srgbClr val="4472C4">
                    <a:lumMod val="50000"/>
                  </a:srgbClr>
                </a:solidFill>
              </a:rPr>
              <a:t>_____ </a:t>
            </a:r>
            <a:endParaRPr lang="en-GB" sz="2400" dirty="0">
              <a:solidFill>
                <a:schemeClr val="accent5">
                  <a:lumMod val="50000"/>
                </a:schemeClr>
              </a:solidFill>
            </a:endParaRPr>
          </a:p>
        </p:txBody>
      </p:sp>
      <p:sp>
        <p:nvSpPr>
          <p:cNvPr id="25" name="TextBox 24"/>
          <p:cNvSpPr txBox="1"/>
          <p:nvPr/>
        </p:nvSpPr>
        <p:spPr>
          <a:xfrm>
            <a:off x="864866" y="2438906"/>
            <a:ext cx="860026" cy="461665"/>
          </a:xfrm>
          <a:prstGeom prst="rect">
            <a:avLst/>
          </a:prstGeom>
          <a:solidFill>
            <a:schemeClr val="bg1"/>
          </a:solidFill>
        </p:spPr>
        <p:txBody>
          <a:bodyPr wrap="square" rtlCol="0">
            <a:spAutoFit/>
          </a:bodyPr>
          <a:lstStyle/>
          <a:p>
            <a:r>
              <a:rPr lang="en-GB" sz="2400">
                <a:solidFill>
                  <a:srgbClr val="4472C4">
                    <a:lumMod val="50000"/>
                  </a:srgbClr>
                </a:solidFill>
              </a:rPr>
              <a:t>____ </a:t>
            </a:r>
            <a:endParaRPr lang="en-GB" sz="2400" dirty="0">
              <a:solidFill>
                <a:schemeClr val="accent5">
                  <a:lumMod val="50000"/>
                </a:schemeClr>
              </a:solidFill>
            </a:endParaRPr>
          </a:p>
        </p:txBody>
      </p:sp>
      <p:sp>
        <p:nvSpPr>
          <p:cNvPr id="26" name="TextBox 25"/>
          <p:cNvSpPr txBox="1"/>
          <p:nvPr/>
        </p:nvSpPr>
        <p:spPr>
          <a:xfrm>
            <a:off x="1724891" y="2996652"/>
            <a:ext cx="1232065" cy="461665"/>
          </a:xfrm>
          <a:prstGeom prst="rect">
            <a:avLst/>
          </a:prstGeom>
          <a:solidFill>
            <a:schemeClr val="bg1"/>
          </a:solidFill>
        </p:spPr>
        <p:txBody>
          <a:bodyPr wrap="square" rtlCol="0">
            <a:spAutoFit/>
          </a:bodyPr>
          <a:lstStyle/>
          <a:p>
            <a:r>
              <a:rPr lang="en-GB" sz="2400">
                <a:solidFill>
                  <a:srgbClr val="4472C4">
                    <a:lumMod val="50000"/>
                  </a:srgbClr>
                </a:solidFill>
              </a:rPr>
              <a:t>______</a:t>
            </a:r>
            <a:endParaRPr lang="en-GB" sz="2400" dirty="0">
              <a:solidFill>
                <a:schemeClr val="accent5">
                  <a:lumMod val="50000"/>
                </a:schemeClr>
              </a:solidFill>
            </a:endParaRPr>
          </a:p>
        </p:txBody>
      </p:sp>
      <p:sp>
        <p:nvSpPr>
          <p:cNvPr id="27" name="TextBox 26"/>
          <p:cNvSpPr txBox="1"/>
          <p:nvPr/>
        </p:nvSpPr>
        <p:spPr>
          <a:xfrm>
            <a:off x="1172397" y="3541966"/>
            <a:ext cx="1143291" cy="461665"/>
          </a:xfrm>
          <a:prstGeom prst="rect">
            <a:avLst/>
          </a:prstGeom>
          <a:solidFill>
            <a:schemeClr val="bg1"/>
          </a:solidFill>
        </p:spPr>
        <p:txBody>
          <a:bodyPr wrap="square" rtlCol="0">
            <a:spAutoFit/>
          </a:bodyPr>
          <a:lstStyle/>
          <a:p>
            <a:r>
              <a:rPr lang="en-GB" sz="2400">
                <a:solidFill>
                  <a:srgbClr val="4472C4">
                    <a:lumMod val="50000"/>
                  </a:srgbClr>
                </a:solidFill>
              </a:rPr>
              <a:t>_____</a:t>
            </a:r>
            <a:endParaRPr lang="en-GB" sz="2400" dirty="0">
              <a:solidFill>
                <a:schemeClr val="accent5">
                  <a:lumMod val="50000"/>
                </a:schemeClr>
              </a:solidFill>
            </a:endParaRPr>
          </a:p>
        </p:txBody>
      </p:sp>
      <p:sp>
        <p:nvSpPr>
          <p:cNvPr id="28" name="TextBox 27"/>
          <p:cNvSpPr txBox="1"/>
          <p:nvPr/>
        </p:nvSpPr>
        <p:spPr>
          <a:xfrm>
            <a:off x="1124197" y="4114045"/>
            <a:ext cx="918359" cy="461665"/>
          </a:xfrm>
          <a:prstGeom prst="rect">
            <a:avLst/>
          </a:prstGeom>
          <a:solidFill>
            <a:schemeClr val="bg1"/>
          </a:solidFill>
        </p:spPr>
        <p:txBody>
          <a:bodyPr wrap="square" rtlCol="0">
            <a:spAutoFit/>
          </a:bodyPr>
          <a:lstStyle/>
          <a:p>
            <a:r>
              <a:rPr lang="en-GB" sz="2400" dirty="0">
                <a:solidFill>
                  <a:srgbClr val="4472C4">
                    <a:lumMod val="50000"/>
                  </a:srgbClr>
                </a:solidFill>
              </a:rPr>
              <a:t>____</a:t>
            </a:r>
            <a:endParaRPr lang="en-GB" sz="2400" dirty="0">
              <a:solidFill>
                <a:schemeClr val="accent5">
                  <a:lumMod val="50000"/>
                </a:schemeClr>
              </a:solidFill>
            </a:endParaRPr>
          </a:p>
        </p:txBody>
      </p:sp>
      <p:sp>
        <p:nvSpPr>
          <p:cNvPr id="2" name="Rounded Rectangle 46">
            <a:extLst>
              <a:ext uri="{FF2B5EF4-FFF2-40B4-BE49-F238E27FC236}">
                <a16:creationId xmlns:a16="http://schemas.microsoft.com/office/drawing/2014/main" id="{5CCCDEF7-9B01-4141-8A42-30244825470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1" name="Group 10">
            <a:extLst>
              <a:ext uri="{FF2B5EF4-FFF2-40B4-BE49-F238E27FC236}">
                <a16:creationId xmlns:a16="http://schemas.microsoft.com/office/drawing/2014/main" id="{C75597DA-1DD6-45A1-8132-FB6CAE3E87D1}"/>
              </a:ext>
            </a:extLst>
          </p:cNvPr>
          <p:cNvGrpSpPr/>
          <p:nvPr/>
        </p:nvGrpSpPr>
        <p:grpSpPr>
          <a:xfrm>
            <a:off x="8516124" y="1541729"/>
            <a:ext cx="3901969" cy="4263249"/>
            <a:chOff x="8618207" y="1004713"/>
            <a:chExt cx="3901969" cy="4263249"/>
          </a:xfrm>
        </p:grpSpPr>
        <p:pic>
          <p:nvPicPr>
            <p:cNvPr id="1026" name="Picture 2">
              <a:extLst>
                <a:ext uri="{FF2B5EF4-FFF2-40B4-BE49-F238E27FC236}">
                  <a16:creationId xmlns:a16="http://schemas.microsoft.com/office/drawing/2014/main" id="{967217AA-C3F5-425E-BBE7-E9D062F81E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8207" y="1004713"/>
              <a:ext cx="3459993" cy="27147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toy&#10;&#10;Description automatically generated">
              <a:extLst>
                <a:ext uri="{FF2B5EF4-FFF2-40B4-BE49-F238E27FC236}">
                  <a16:creationId xmlns:a16="http://schemas.microsoft.com/office/drawing/2014/main" id="{0B3C0829-5235-4A24-88CA-DB84154138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4280" y="2362066"/>
              <a:ext cx="2905896" cy="2905896"/>
            </a:xfrm>
            <a:prstGeom prst="rect">
              <a:avLst/>
            </a:prstGeom>
          </p:spPr>
        </p:pic>
      </p:grpSp>
      <p:sp>
        <p:nvSpPr>
          <p:cNvPr id="29" name="Rounded Rectangular Callout 1">
            <a:extLst>
              <a:ext uri="{FF2B5EF4-FFF2-40B4-BE49-F238E27FC236}">
                <a16:creationId xmlns:a16="http://schemas.microsoft.com/office/drawing/2014/main" id="{C7894CE0-3117-4CC7-AEC6-9C198712CFFF}"/>
              </a:ext>
            </a:extLst>
          </p:cNvPr>
          <p:cNvSpPr/>
          <p:nvPr/>
        </p:nvSpPr>
        <p:spPr>
          <a:xfrm>
            <a:off x="8307372" y="127579"/>
            <a:ext cx="3668745" cy="993772"/>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Le </a:t>
            </a:r>
            <a:r>
              <a:rPr lang="fr-FR" sz="2200" b="1" dirty="0"/>
              <a:t>Crédit Agricole est une</a:t>
            </a:r>
            <a:r>
              <a:rPr lang="fr-FR" sz="2200" dirty="0"/>
              <a:t> banque Française.</a:t>
            </a:r>
            <a:endParaRPr lang="en-GB" sz="2200" i="1" dirty="0"/>
          </a:p>
        </p:txBody>
      </p:sp>
    </p:spTree>
    <p:extLst>
      <p:ext uri="{BB962C8B-B14F-4D97-AF65-F5344CB8AC3E}">
        <p14:creationId xmlns:p14="http://schemas.microsoft.com/office/powerpoint/2010/main" val="130716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9733547" y="249870"/>
            <a:ext cx="217637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background rectangle">
            <a:extLst>
              <a:ext uri="{FF2B5EF4-FFF2-40B4-BE49-F238E27FC236}">
                <a16:creationId xmlns:a16="http://schemas.microsoft.com/office/drawing/2014/main" id="{AEC34D85-D39F-428D-A8BF-CA8A6B1544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A5E977A1-16C2-4B68-AFBB-E3F920EC2CD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à </a:t>
            </a:r>
            <a:r>
              <a:rPr lang="en-GB" sz="3600" b="1" dirty="0" err="1">
                <a:solidFill>
                  <a:schemeClr val="bg1"/>
                </a:solidFill>
              </a:rPr>
              <a:t>vous</a:t>
            </a:r>
            <a:r>
              <a:rPr lang="en-GB" sz="3600" b="1" dirty="0">
                <a:solidFill>
                  <a:schemeClr val="bg1"/>
                </a:solidFill>
              </a:rPr>
              <a:t>!</a:t>
            </a:r>
          </a:p>
        </p:txBody>
      </p:sp>
      <p:pic>
        <p:nvPicPr>
          <p:cNvPr id="2" name="Picture 1">
            <a:extLst>
              <a:ext uri="{FF2B5EF4-FFF2-40B4-BE49-F238E27FC236}">
                <a16:creationId xmlns:a16="http://schemas.microsoft.com/office/drawing/2014/main" id="{A9DB4F73-FE75-4171-9C33-A57A90DD7F1D}"/>
              </a:ext>
            </a:extLst>
          </p:cNvPr>
          <p:cNvPicPr>
            <a:picLocks noChangeAspect="1"/>
          </p:cNvPicPr>
          <p:nvPr/>
        </p:nvPicPr>
        <p:blipFill>
          <a:blip r:embed="rId4"/>
          <a:stretch>
            <a:fillRect/>
          </a:stretch>
        </p:blipFill>
        <p:spPr>
          <a:xfrm>
            <a:off x="357281" y="2538662"/>
            <a:ext cx="11477438" cy="3807165"/>
          </a:xfrm>
          <a:prstGeom prst="rect">
            <a:avLst/>
          </a:prstGeom>
        </p:spPr>
      </p:pic>
      <p:sp>
        <p:nvSpPr>
          <p:cNvPr id="3" name="TextBox 2">
            <a:extLst>
              <a:ext uri="{FF2B5EF4-FFF2-40B4-BE49-F238E27FC236}">
                <a16:creationId xmlns:a16="http://schemas.microsoft.com/office/drawing/2014/main" id="{C0B04D08-333E-4F99-ACDC-7D8F53878667}"/>
              </a:ext>
            </a:extLst>
          </p:cNvPr>
          <p:cNvSpPr txBox="1"/>
          <p:nvPr/>
        </p:nvSpPr>
        <p:spPr>
          <a:xfrm>
            <a:off x="577516" y="2672946"/>
            <a:ext cx="4993105" cy="3370153"/>
          </a:xfrm>
          <a:prstGeom prst="rect">
            <a:avLst/>
          </a:prstGeom>
          <a:noFill/>
        </p:spPr>
        <p:txBody>
          <a:bodyPr wrap="square" rtlCol="0">
            <a:spAutoFit/>
          </a:bodyPr>
          <a:lstStyle/>
          <a:p>
            <a:pPr marL="457200" indent="-457200" algn="l">
              <a:lnSpc>
                <a:spcPct val="150000"/>
              </a:lnSpc>
              <a:buAutoNum type="arabicPeriod"/>
            </a:pPr>
            <a:r>
              <a:rPr lang="en-GB" sz="2400" dirty="0" err="1">
                <a:solidFill>
                  <a:schemeClr val="accent5">
                    <a:lumMod val="50000"/>
                  </a:schemeClr>
                </a:solidFill>
                <a:latin typeface="Ink Free" panose="03080402000500000000" pitchFamily="66" charset="0"/>
              </a:rPr>
              <a:t>Aujourd’hui</a:t>
            </a:r>
            <a:r>
              <a:rPr lang="en-GB" sz="2400" dirty="0">
                <a:solidFill>
                  <a:schemeClr val="accent5">
                    <a:lumMod val="50000"/>
                  </a:schemeClr>
                </a:solidFill>
                <a:latin typeface="Ink Free" panose="03080402000500000000" pitchFamily="66" charset="0"/>
              </a:rPr>
              <a:t> je ….</a:t>
            </a:r>
          </a:p>
          <a:p>
            <a:pPr marL="457200" indent="-457200" algn="l">
              <a:lnSpc>
                <a:spcPct val="150000"/>
              </a:lnSpc>
              <a:buAutoNum type="arabicPeriod"/>
            </a:pPr>
            <a:r>
              <a:rPr lang="en-GB" sz="2400" dirty="0" err="1">
                <a:solidFill>
                  <a:schemeClr val="accent5">
                    <a:lumMod val="50000"/>
                  </a:schemeClr>
                </a:solidFill>
                <a:latin typeface="Ink Free" panose="03080402000500000000" pitchFamily="66" charset="0"/>
              </a:rPr>
              <a:t>Hier</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j’ai</a:t>
            </a:r>
            <a:r>
              <a:rPr lang="en-GB" sz="2400" dirty="0">
                <a:solidFill>
                  <a:schemeClr val="accent5">
                    <a:lumMod val="50000"/>
                  </a:schemeClr>
                </a:solidFill>
                <a:latin typeface="Ink Free" panose="03080402000500000000" pitchFamily="66" charset="0"/>
              </a:rPr>
              <a:t> …</a:t>
            </a:r>
          </a:p>
          <a:p>
            <a:pPr marL="457200" indent="-457200" algn="l">
              <a:lnSpc>
                <a:spcPct val="150000"/>
              </a:lnSpc>
              <a:buAutoNum type="arabicPeriod"/>
            </a:pPr>
            <a:r>
              <a:rPr lang="en-GB" sz="2400" dirty="0">
                <a:solidFill>
                  <a:schemeClr val="accent5">
                    <a:lumMod val="50000"/>
                  </a:schemeClr>
                </a:solidFill>
                <a:latin typeface="Ink Free" panose="03080402000500000000" pitchFamily="66" charset="0"/>
              </a:rPr>
              <a:t> </a:t>
            </a:r>
          </a:p>
          <a:p>
            <a:pPr marL="457200" indent="-457200" algn="l">
              <a:lnSpc>
                <a:spcPct val="150000"/>
              </a:lnSpc>
              <a:buAutoNum type="arabicPeriod"/>
            </a:pPr>
            <a:r>
              <a:rPr lang="en-GB" sz="2400" dirty="0">
                <a:solidFill>
                  <a:schemeClr val="accent5">
                    <a:lumMod val="50000"/>
                  </a:schemeClr>
                </a:solidFill>
                <a:latin typeface="Ink Free" panose="03080402000500000000" pitchFamily="66" charset="0"/>
              </a:rPr>
              <a:t> </a:t>
            </a:r>
          </a:p>
          <a:p>
            <a:pPr marL="457200" indent="-457200" algn="l">
              <a:lnSpc>
                <a:spcPct val="150000"/>
              </a:lnSpc>
              <a:buAutoNum type="arabicPeriod"/>
            </a:pPr>
            <a:r>
              <a:rPr lang="en-GB" sz="2400" dirty="0">
                <a:solidFill>
                  <a:schemeClr val="accent5">
                    <a:lumMod val="50000"/>
                  </a:schemeClr>
                </a:solidFill>
                <a:latin typeface="Ink Free" panose="03080402000500000000" pitchFamily="66" charset="0"/>
              </a:rPr>
              <a:t> </a:t>
            </a:r>
          </a:p>
          <a:p>
            <a:pPr marL="457200" indent="-457200" algn="l">
              <a:lnSpc>
                <a:spcPct val="150000"/>
              </a:lnSpc>
              <a:buAutoNum type="arabicPeriod"/>
            </a:pPr>
            <a:r>
              <a:rPr lang="en-GB" sz="2400" dirty="0">
                <a:solidFill>
                  <a:schemeClr val="accent5">
                    <a:lumMod val="50000"/>
                  </a:schemeClr>
                </a:solidFill>
                <a:latin typeface="Ink Free" panose="03080402000500000000" pitchFamily="66" charset="0"/>
              </a:rPr>
              <a:t> </a:t>
            </a:r>
          </a:p>
        </p:txBody>
      </p:sp>
      <p:sp>
        <p:nvSpPr>
          <p:cNvPr id="6" name="TextBox 5">
            <a:extLst>
              <a:ext uri="{FF2B5EF4-FFF2-40B4-BE49-F238E27FC236}">
                <a16:creationId xmlns:a16="http://schemas.microsoft.com/office/drawing/2014/main" id="{030DE8C5-810B-4E21-9E1F-D610B384F48D}"/>
              </a:ext>
            </a:extLst>
          </p:cNvPr>
          <p:cNvSpPr txBox="1"/>
          <p:nvPr/>
        </p:nvSpPr>
        <p:spPr>
          <a:xfrm>
            <a:off x="180000" y="1296000"/>
            <a:ext cx="11198087" cy="461665"/>
          </a:xfrm>
          <a:prstGeom prst="rect">
            <a:avLst/>
          </a:prstGeom>
          <a:noFill/>
        </p:spPr>
        <p:txBody>
          <a:bodyPr wrap="square" rtlCol="0">
            <a:spAutoFit/>
          </a:bodyPr>
          <a:lstStyle/>
          <a:p>
            <a:r>
              <a:rPr lang="en-US" sz="2400" dirty="0">
                <a:solidFill>
                  <a:schemeClr val="accent5">
                    <a:lumMod val="50000"/>
                  </a:schemeClr>
                </a:solidFill>
              </a:rPr>
              <a:t>What are you doing today? What did you do yesterday?</a:t>
            </a:r>
          </a:p>
        </p:txBody>
      </p:sp>
      <p:sp>
        <p:nvSpPr>
          <p:cNvPr id="13" name="TextBox 12">
            <a:extLst>
              <a:ext uri="{FF2B5EF4-FFF2-40B4-BE49-F238E27FC236}">
                <a16:creationId xmlns:a16="http://schemas.microsoft.com/office/drawing/2014/main" id="{568DC864-3EC6-4363-BEC1-84AEBA0AF2FB}"/>
              </a:ext>
            </a:extLst>
          </p:cNvPr>
          <p:cNvSpPr txBox="1"/>
          <p:nvPr/>
        </p:nvSpPr>
        <p:spPr>
          <a:xfrm>
            <a:off x="180000" y="1917331"/>
            <a:ext cx="11198087" cy="461665"/>
          </a:xfrm>
          <a:prstGeom prst="rect">
            <a:avLst/>
          </a:prstGeom>
          <a:noFill/>
        </p:spPr>
        <p:txBody>
          <a:bodyPr wrap="square" rtlCol="0">
            <a:spAutoFit/>
          </a:bodyPr>
          <a:lstStyle/>
          <a:p>
            <a:r>
              <a:rPr lang="en-US" sz="2400" dirty="0" err="1">
                <a:solidFill>
                  <a:schemeClr val="accent5">
                    <a:lumMod val="50000"/>
                  </a:schemeClr>
                </a:solidFill>
              </a:rPr>
              <a:t>Écris</a:t>
            </a:r>
            <a:r>
              <a:rPr lang="en-US" sz="2400" dirty="0">
                <a:solidFill>
                  <a:schemeClr val="accent5">
                    <a:lumMod val="50000"/>
                  </a:schemeClr>
                </a:solidFill>
              </a:rPr>
              <a:t> six phrases et </a:t>
            </a:r>
            <a:r>
              <a:rPr lang="en-US" sz="2400" dirty="0" err="1">
                <a:solidFill>
                  <a:schemeClr val="accent5">
                    <a:lumMod val="50000"/>
                  </a:schemeClr>
                </a:solidFill>
              </a:rPr>
              <a:t>parle</a:t>
            </a:r>
            <a:r>
              <a:rPr lang="en-US" sz="2400" dirty="0">
                <a:solidFill>
                  <a:schemeClr val="accent5">
                    <a:lumMod val="50000"/>
                  </a:schemeClr>
                </a:solidFill>
              </a:rPr>
              <a:t> avec un(e) </a:t>
            </a:r>
            <a:r>
              <a:rPr lang="en-US" sz="2400" dirty="0" err="1">
                <a:solidFill>
                  <a:schemeClr val="accent5">
                    <a:lumMod val="50000"/>
                  </a:schemeClr>
                </a:solidFill>
              </a:rPr>
              <a:t>partenaire</a:t>
            </a:r>
            <a:r>
              <a:rPr lang="en-US" sz="2400" dirty="0">
                <a:solidFill>
                  <a:schemeClr val="accent5">
                    <a:lumMod val="50000"/>
                  </a:schemeClr>
                </a:solidFill>
              </a:rPr>
              <a:t>.</a:t>
            </a:r>
          </a:p>
        </p:txBody>
      </p:sp>
    </p:spTree>
    <p:extLst>
      <p:ext uri="{BB962C8B-B14F-4D97-AF65-F5344CB8AC3E}">
        <p14:creationId xmlns:p14="http://schemas.microsoft.com/office/powerpoint/2010/main" val="2135082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Verbs (present): 1</a:t>
            </a:r>
            <a:r>
              <a:rPr lang="en-GB" sz="2000" baseline="30000" dirty="0">
                <a:solidFill>
                  <a:srgbClr val="002060"/>
                </a:solidFill>
                <a:latin typeface="Century Gothic" panose="020B0502020202020204" pitchFamily="34" charset="0"/>
                <a:cs typeface="Arial"/>
                <a:sym typeface="Arial"/>
                <a:hlinkClick r:id="rId3"/>
              </a:rPr>
              <a:t>st</a:t>
            </a:r>
            <a:r>
              <a:rPr lang="en-GB" sz="2000" dirty="0">
                <a:solidFill>
                  <a:srgbClr val="002060"/>
                </a:solidFill>
                <a:latin typeface="Century Gothic" panose="020B0502020202020204" pitchFamily="34" charset="0"/>
                <a:cs typeface="Arial"/>
                <a:sym typeface="Arial"/>
                <a:hlinkClick r:id="rId3"/>
              </a:rPr>
              <a:t> person singular/plural</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186334" y="2165648"/>
            <a:ext cx="7819331" cy="4174947"/>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E1A40A-C752-4CE3-8088-E86D7318B44E}"/>
              </a:ext>
            </a:extLst>
          </p:cNvPr>
          <p:cNvSpPr/>
          <p:nvPr/>
        </p:nvSpPr>
        <p:spPr>
          <a:xfrm>
            <a:off x="175148" y="5405657"/>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3"/>
              </a:rPr>
              <a:t>Y8 Term 1.1 Week 4 </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4"/>
              </a:rPr>
              <a:t>Y7 Term 3.2 Week 4</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5"/>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1.2, </a:t>
            </a:r>
            <a:r>
              <a:rPr kumimoji="0" lang="en-GB" sz="2800" b="1" i="0" u="none" strike="noStrike" kern="1200" cap="none" spc="0" normalizeH="0" baseline="0" noProof="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Week 2)</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10"/>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9">
            <a:hlinkClick r:id="rId3"/>
            <a:extLst>
              <a:ext uri="{FF2B5EF4-FFF2-40B4-BE49-F238E27FC236}">
                <a16:creationId xmlns:a16="http://schemas.microsoft.com/office/drawing/2014/main" id="{99D3DB3D-063A-44FB-9C93-A65627A6E32C}"/>
              </a:ext>
            </a:extLst>
          </p:cNvPr>
          <p:cNvSpPr txBox="1"/>
          <p:nvPr/>
        </p:nvSpPr>
        <p:spPr>
          <a:xfrm>
            <a:off x="175149" y="4503068"/>
            <a:ext cx="23950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0070C0"/>
                </a:solidFill>
                <a:effectLst/>
                <a:uLnTx/>
                <a:uFillTx/>
                <a:latin typeface="Century Gothic" panose="020B0502020202020204" pitchFamily="34" charset="0"/>
                <a:ea typeface="+mn-ea"/>
                <a:cs typeface="+mn-cs"/>
                <a:hlinkClick r:id="rId11"/>
              </a:rPr>
              <a:t>Quizlet link</a:t>
            </a:r>
            <a:endParaRPr kumimoji="0" lang="en-GB" sz="2400" b="0" i="0" u="sng"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pic>
        <p:nvPicPr>
          <p:cNvPr id="32" name="Picture 31">
            <a:extLst>
              <a:ext uri="{FF2B5EF4-FFF2-40B4-BE49-F238E27FC236}">
                <a16:creationId xmlns:a16="http://schemas.microsoft.com/office/drawing/2014/main" id="{0BB14E99-2455-45E9-90AD-A35F5A03DD87}"/>
              </a:ext>
            </a:extLst>
          </p:cNvPr>
          <p:cNvPicPr/>
          <p:nvPr/>
        </p:nvPicPr>
        <p:blipFill>
          <a:blip r:embed="rId12" cstate="print">
            <a:extLst>
              <a:ext uri="{28A0092B-C50C-407E-A947-70E740481C1C}">
                <a14:useLocalDpi xmlns:a14="http://schemas.microsoft.com/office/drawing/2010/main" val="0"/>
              </a:ext>
            </a:extLst>
          </a:blip>
          <a:stretch>
            <a:fillRect/>
          </a:stretch>
        </p:blipFill>
        <p:spPr bwMode="auto">
          <a:xfrm>
            <a:off x="3250524" y="2604364"/>
            <a:ext cx="1154279" cy="11542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rPr>
              <a:t>-</a:t>
            </a:r>
            <a:r>
              <a:rPr lang="en-GB" sz="13300" b="1" dirty="0" err="1">
                <a:solidFill>
                  <a:srgbClr val="115076"/>
                </a:solidFill>
              </a:rPr>
              <a:t>gn</a:t>
            </a:r>
            <a:r>
              <a:rPr lang="en-GB" sz="13300" b="1" dirty="0">
                <a:solidFill>
                  <a:srgbClr val="115076"/>
                </a:solidFill>
              </a:rPr>
              <a:t>-</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scissors cutting on a lin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8045" y="2392095"/>
            <a:ext cx="2635904" cy="1278088"/>
          </a:xfrm>
          <a:prstGeom prst="rect">
            <a:avLst/>
          </a:prstGeom>
        </p:spPr>
      </p:pic>
      <p:sp>
        <p:nvSpPr>
          <p:cNvPr id="5" name="TextBox 4"/>
          <p:cNvSpPr txBox="1"/>
          <p:nvPr/>
        </p:nvSpPr>
        <p:spPr>
          <a:xfrm>
            <a:off x="5105984" y="3594940"/>
            <a:ext cx="19800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1616" y="379826"/>
            <a:ext cx="294664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F5EBAE1E-7C8D-40A7-BAEA-CE4839BBDAE8}"/>
              </a:ext>
            </a:extLst>
          </p:cNvPr>
          <p:cNvSpPr/>
          <p:nvPr/>
        </p:nvSpPr>
        <p:spPr>
          <a:xfrm>
            <a:off x="1167438" y="1289794"/>
            <a:ext cx="185499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win]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2" name="Picture 11" descr="gold trophy">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9161" y="2063834"/>
            <a:ext cx="1491550" cy="1491550"/>
          </a:xfrm>
          <a:prstGeom prst="rect">
            <a:avLst/>
          </a:prstGeom>
        </p:spPr>
      </p:pic>
      <p:sp>
        <p:nvSpPr>
          <p:cNvPr id="15" name="TextBox 14"/>
          <p:cNvSpPr txBox="1"/>
          <p:nvPr/>
        </p:nvSpPr>
        <p:spPr>
          <a:xfrm>
            <a:off x="-1" y="3594940"/>
            <a:ext cx="44190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Spanish fla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7967" y="4702936"/>
            <a:ext cx="2273939" cy="1513591"/>
          </a:xfrm>
          <a:prstGeom prst="rect">
            <a:avLst/>
          </a:prstGeom>
        </p:spPr>
      </p:pic>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orer</a:t>
            </a:r>
          </a:p>
        </p:txBody>
      </p:sp>
      <p:sp>
        <p:nvSpPr>
          <p:cNvPr id="17" name="Rectangle 16">
            <a:extLst>
              <a:ext uri="{FF2B5EF4-FFF2-40B4-BE49-F238E27FC236}">
                <a16:creationId xmlns:a16="http://schemas.microsoft.com/office/drawing/2014/main" id="{6C70D5E9-D171-FB4C-B44F-3112BADFC250}"/>
              </a:ext>
            </a:extLst>
          </p:cNvPr>
          <p:cNvSpPr/>
          <p:nvPr/>
        </p:nvSpPr>
        <p:spPr>
          <a:xfrm>
            <a:off x="4512077" y="5611180"/>
            <a:ext cx="316785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not know]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621177" y="333660"/>
            <a:ext cx="47213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monta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12" descr="mountain">
            <a:extLst>
              <a:ext uri="{FF2B5EF4-FFF2-40B4-BE49-F238E27FC236}">
                <a16:creationId xmlns:a16="http://schemas.microsoft.com/office/drawing/2014/main" id="{02A378D0-9B85-1A4A-A33B-F4D36D033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51654" y="1451785"/>
            <a:ext cx="1896749" cy="1896749"/>
          </a:xfrm>
          <a:prstGeom prst="rect">
            <a:avLst/>
          </a:prstGeom>
        </p:spPr>
      </p:pic>
      <p:sp>
        <p:nvSpPr>
          <p:cNvPr id="10" name="Rectangle 9"/>
          <p:cNvSpPr/>
          <p:nvPr/>
        </p:nvSpPr>
        <p:spPr>
          <a:xfrm>
            <a:off x="7919437" y="3661710"/>
            <a:ext cx="429636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Allema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6" name="Picture 5" descr="German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1654" y="4518777"/>
            <a:ext cx="1722292" cy="1722292"/>
          </a:xfrm>
          <a:prstGeom prst="rect">
            <a:avLst/>
          </a:prstGeom>
        </p:spPr>
      </p:pic>
    </p:spTree>
    <p:extLst>
      <p:ext uri="{BB962C8B-B14F-4D97-AF65-F5344CB8AC3E}">
        <p14:creationId xmlns:p14="http://schemas.microsoft.com/office/powerpoint/2010/main" val="296356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4" name="65. lign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65. gagn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65. gagner.wav"/>
                                        </p:tgtEl>
                                      </p:cMediaNode>
                                    </p:audio>
                                  </p:sub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65. montagn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6" name="65. montagn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65. espagno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7" name="65. espagno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65. ignor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65. ignor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65. Allemagn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subTnLst>
                                    <p:audio>
                                      <p:cMediaNode>
                                        <p:cTn display="0" masterRel="sameClick">
                                          <p:stCondLst>
                                            <p:cond evt="begin" delay="0">
                                              <p:tn val="69"/>
                                            </p:cond>
                                          </p:stCondLst>
                                          <p:endCondLst>
                                            <p:cond evt="onStopAudio" delay="0">
                                              <p:tgtEl>
                                                <p:sldTgt/>
                                              </p:tgtEl>
                                            </p:cond>
                                          </p:endCondLst>
                                        </p:cTn>
                                        <p:tgtEl>
                                          <p:sndTgt r:embed="rId9" name="65. Allema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8" grpId="0"/>
      <p:bldP spid="15" grpId="0"/>
      <p:bldP spid="7" grpId="0"/>
      <p:bldP spid="17"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rPr>
              <a:t>-</a:t>
            </a:r>
            <a:r>
              <a:rPr lang="en-GB" sz="13300" b="1" dirty="0" err="1">
                <a:solidFill>
                  <a:srgbClr val="115076"/>
                </a:solidFill>
              </a:rPr>
              <a:t>gn</a:t>
            </a:r>
            <a:r>
              <a:rPr lang="en-GB" sz="13300" b="1" dirty="0">
                <a:solidFill>
                  <a:srgbClr val="115076"/>
                </a:solidFill>
              </a:rPr>
              <a:t>-</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scissors cutting on a line">
            <a:extLst>
              <a:ext uri="{FF2B5EF4-FFF2-40B4-BE49-F238E27FC236}">
                <a16:creationId xmlns:a16="http://schemas.microsoft.com/office/drawing/2014/main" id="{006807E0-15F1-B945-9DDA-B3E15EA7FE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8045" y="2392095"/>
            <a:ext cx="2635904" cy="1278088"/>
          </a:xfrm>
          <a:prstGeom prst="rect">
            <a:avLst/>
          </a:prstGeom>
        </p:spPr>
      </p:pic>
      <p:sp>
        <p:nvSpPr>
          <p:cNvPr id="11" name="TextBox 10">
            <a:extLst>
              <a:ext uri="{FF2B5EF4-FFF2-40B4-BE49-F238E27FC236}">
                <a16:creationId xmlns:a16="http://schemas.microsoft.com/office/drawing/2014/main" id="{EAAC02AE-B7C2-6A46-B269-172980CC8117}"/>
              </a:ext>
            </a:extLst>
          </p:cNvPr>
          <p:cNvSpPr txBox="1"/>
          <p:nvPr/>
        </p:nvSpPr>
        <p:spPr>
          <a:xfrm>
            <a:off x="5105984" y="3594940"/>
            <a:ext cx="19800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5833" y="378695"/>
            <a:ext cx="294664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 y="3594940"/>
            <a:ext cx="44190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orer</a:t>
            </a:r>
          </a:p>
        </p:txBody>
      </p:sp>
      <p:sp>
        <p:nvSpPr>
          <p:cNvPr id="8" name="TextBox 7"/>
          <p:cNvSpPr txBox="1"/>
          <p:nvPr/>
        </p:nvSpPr>
        <p:spPr>
          <a:xfrm>
            <a:off x="7621177" y="333660"/>
            <a:ext cx="47213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monta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29636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Allema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4109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65. lign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65. gagn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65. montagn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65. espagno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65. ignor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65. Allema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p:bldP spid="4" grpId="0"/>
      <p:bldP spid="15" grpId="0"/>
      <p:bldP spid="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rPr>
              <a:t>-</a:t>
            </a:r>
            <a:r>
              <a:rPr lang="en-GB" sz="13300" b="1" dirty="0" err="1">
                <a:solidFill>
                  <a:srgbClr val="115076"/>
                </a:solidFill>
              </a:rPr>
              <a:t>gn</a:t>
            </a:r>
            <a:r>
              <a:rPr lang="en-GB" sz="13300" b="1" dirty="0">
                <a:solidFill>
                  <a:srgbClr val="115076"/>
                </a:solidFill>
              </a:rPr>
              <a:t>-</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scissors cutting on a lin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8045" y="2392095"/>
            <a:ext cx="2635904" cy="1278088"/>
          </a:xfrm>
          <a:prstGeom prst="rect">
            <a:avLst/>
          </a:prstGeom>
        </p:spPr>
      </p:pic>
      <p:sp>
        <p:nvSpPr>
          <p:cNvPr id="5" name="TextBox 4"/>
          <p:cNvSpPr txBox="1"/>
          <p:nvPr/>
        </p:nvSpPr>
        <p:spPr>
          <a:xfrm>
            <a:off x="5105984" y="3594940"/>
            <a:ext cx="19800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1616" y="380305"/>
            <a:ext cx="294664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 y="3594940"/>
            <a:ext cx="44190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orer</a:t>
            </a:r>
          </a:p>
        </p:txBody>
      </p:sp>
      <p:sp>
        <p:nvSpPr>
          <p:cNvPr id="8" name="TextBox 7"/>
          <p:cNvSpPr txBox="1"/>
          <p:nvPr/>
        </p:nvSpPr>
        <p:spPr>
          <a:xfrm>
            <a:off x="7621177" y="333660"/>
            <a:ext cx="47213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monta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29636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Allema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3787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 name="Table 10">
            <a:extLst>
              <a:ext uri="{FF2B5EF4-FFF2-40B4-BE49-F238E27FC236}">
                <a16:creationId xmlns:a16="http://schemas.microsoft.com/office/drawing/2014/main" id="{15A28BC0-A0A7-461F-96B7-A2C0187B866C}"/>
              </a:ext>
            </a:extLst>
          </p:cNvPr>
          <p:cNvGraphicFramePr>
            <a:graphicFrameLocks noGrp="1"/>
          </p:cNvGraphicFramePr>
          <p:nvPr/>
        </p:nvGraphicFramePr>
        <p:xfrm>
          <a:off x="6600554" y="836272"/>
          <a:ext cx="5259600" cy="5386800"/>
        </p:xfrm>
        <a:graphic>
          <a:graphicData uri="http://schemas.openxmlformats.org/drawingml/2006/table">
            <a:tbl>
              <a:tblPr firstRow="1" bandRow="1">
                <a:tableStyleId>{5C22544A-7EE6-4342-B048-85BDC9FD1C3A}</a:tableStyleId>
              </a:tblPr>
              <a:tblGrid>
                <a:gridCol w="579600">
                  <a:extLst>
                    <a:ext uri="{9D8B030D-6E8A-4147-A177-3AD203B41FA5}">
                      <a16:colId xmlns:a16="http://schemas.microsoft.com/office/drawing/2014/main" val="4136166126"/>
                    </a:ext>
                  </a:extLst>
                </a:gridCol>
                <a:gridCol w="2700000">
                  <a:extLst>
                    <a:ext uri="{9D8B030D-6E8A-4147-A177-3AD203B41FA5}">
                      <a16:colId xmlns:a16="http://schemas.microsoft.com/office/drawing/2014/main" val="3995966573"/>
                    </a:ext>
                  </a:extLst>
                </a:gridCol>
                <a:gridCol w="990000">
                  <a:extLst>
                    <a:ext uri="{9D8B030D-6E8A-4147-A177-3AD203B41FA5}">
                      <a16:colId xmlns:a16="http://schemas.microsoft.com/office/drawing/2014/main" val="3887133759"/>
                    </a:ext>
                  </a:extLst>
                </a:gridCol>
                <a:gridCol w="990000">
                  <a:extLst>
                    <a:ext uri="{9D8B030D-6E8A-4147-A177-3AD203B41FA5}">
                      <a16:colId xmlns:a16="http://schemas.microsoft.com/office/drawing/2014/main" val="2836437378"/>
                    </a:ext>
                  </a:extLst>
                </a:gridCol>
              </a:tblGrid>
              <a:tr h="370840">
                <a:tc>
                  <a:txBody>
                    <a:bodyPr/>
                    <a:lstStyle/>
                    <a:p>
                      <a:pPr algn="ctr"/>
                      <a:endParaRPr lang="fr-FR" sz="32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err="1">
                          <a:solidFill>
                            <a:srgbClr val="115076"/>
                          </a:solidFill>
                        </a:rPr>
                        <a:t>What</a:t>
                      </a:r>
                      <a:r>
                        <a:rPr lang="fr-FR" sz="3200" dirty="0">
                          <a:solidFill>
                            <a:srgbClr val="115076"/>
                          </a:solidFill>
                        </a:rPr>
                        <a:t> do </a:t>
                      </a:r>
                      <a:r>
                        <a:rPr lang="fr-FR" sz="3200" dirty="0" err="1">
                          <a:solidFill>
                            <a:srgbClr val="115076"/>
                          </a:solidFill>
                        </a:rPr>
                        <a:t>you</a:t>
                      </a:r>
                      <a:r>
                        <a:rPr lang="fr-FR" sz="3200" dirty="0">
                          <a:solidFill>
                            <a:srgbClr val="115076"/>
                          </a:solidFill>
                        </a:rPr>
                        <a:t> </a:t>
                      </a:r>
                      <a:r>
                        <a:rPr lang="fr-FR" sz="3200" dirty="0" err="1">
                          <a:solidFill>
                            <a:srgbClr val="115076"/>
                          </a:solidFill>
                        </a:rPr>
                        <a:t>hear</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a:t>
                      </a:r>
                      <a:r>
                        <a:rPr lang="fr-FR" sz="3200" dirty="0" err="1">
                          <a:solidFill>
                            <a:srgbClr val="115076"/>
                          </a:solidFill>
                        </a:rPr>
                        <a:t>gn</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[n]/[</a:t>
                      </a:r>
                      <a:r>
                        <a:rPr lang="fr-FR" sz="3200" dirty="0" err="1">
                          <a:solidFill>
                            <a:srgbClr val="115076"/>
                          </a:solidFill>
                        </a:rPr>
                        <a:t>nn</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3414250"/>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poi</a:t>
                      </a:r>
                      <a:r>
                        <a:rPr lang="fr-FR" sz="3200" dirty="0">
                          <a:solidFill>
                            <a:srgbClr val="E86D19"/>
                          </a:solidFill>
                        </a:rPr>
                        <a:t>gn</a:t>
                      </a:r>
                      <a:r>
                        <a:rPr lang="fr-FR" sz="3200" dirty="0">
                          <a:solidFill>
                            <a:srgbClr val="115076"/>
                          </a:solidFill>
                        </a:rPr>
                        <a:t>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0352102"/>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800" dirty="0">
                          <a:solidFill>
                            <a:srgbClr val="115076"/>
                          </a:solidFill>
                        </a:rPr>
                        <a:t>accompa</a:t>
                      </a:r>
                      <a:r>
                        <a:rPr lang="fr-FR" sz="2800" dirty="0">
                          <a:solidFill>
                            <a:srgbClr val="E86D19"/>
                          </a:solidFill>
                        </a:rPr>
                        <a:t>gn</a:t>
                      </a:r>
                      <a:r>
                        <a:rPr lang="fr-FR" sz="2800" dirty="0">
                          <a:solidFill>
                            <a:srgbClr val="115076"/>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1763055"/>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i</a:t>
                      </a:r>
                      <a:r>
                        <a:rPr lang="fr-FR" sz="3200" dirty="0">
                          <a:solidFill>
                            <a:srgbClr val="E65D00"/>
                          </a:solidFill>
                        </a:rPr>
                        <a:t>nn</a:t>
                      </a:r>
                      <a:r>
                        <a:rPr lang="fr-FR" sz="3200" dirty="0">
                          <a:solidFill>
                            <a:srgbClr val="115076"/>
                          </a:solidFill>
                        </a:rPr>
                        <a:t>ocent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8807753"/>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aseline="0" dirty="0" err="1">
                          <a:solidFill>
                            <a:srgbClr val="115076"/>
                          </a:solidFill>
                        </a:rPr>
                        <a:t>éloi</a:t>
                      </a:r>
                      <a:r>
                        <a:rPr lang="en-GB" sz="3200" baseline="0" dirty="0" err="1">
                          <a:solidFill>
                            <a:srgbClr val="E86D19"/>
                          </a:solidFill>
                        </a:rPr>
                        <a:t>gn</a:t>
                      </a:r>
                      <a:r>
                        <a:rPr lang="en-GB" sz="3200" baseline="0" dirty="0" err="1">
                          <a:solidFill>
                            <a:srgbClr val="115076"/>
                          </a:solidFill>
                        </a:rPr>
                        <a:t>er</a:t>
                      </a: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1852128"/>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a</a:t>
                      </a:r>
                      <a:r>
                        <a:rPr lang="fr-FR" sz="3200" dirty="0">
                          <a:solidFill>
                            <a:srgbClr val="E65D00"/>
                          </a:solidFill>
                        </a:rPr>
                        <a:t>nn</a:t>
                      </a:r>
                      <a:r>
                        <a:rPr lang="fr-FR" sz="3200" dirty="0">
                          <a:solidFill>
                            <a:srgbClr val="115076"/>
                          </a:solidFill>
                        </a:rPr>
                        <a:t>iversaire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1846156"/>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bai</a:t>
                      </a:r>
                      <a:r>
                        <a:rPr lang="fr-FR" sz="3200" dirty="0">
                          <a:solidFill>
                            <a:srgbClr val="E65D00"/>
                          </a:solidFill>
                        </a:rPr>
                        <a:t>gn</a:t>
                      </a:r>
                      <a:r>
                        <a:rPr lang="fr-FR" sz="3200" dirty="0">
                          <a:solidFill>
                            <a:srgbClr val="115076"/>
                          </a:solidFill>
                        </a:rPr>
                        <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696153"/>
                  </a:ext>
                </a:extLst>
              </a:tr>
            </a:tbl>
          </a:graphicData>
        </a:graphic>
      </p:graphicFrame>
      <p:graphicFrame>
        <p:nvGraphicFramePr>
          <p:cNvPr id="6" name="Table 10">
            <a:extLst>
              <a:ext uri="{FF2B5EF4-FFF2-40B4-BE49-F238E27FC236}">
                <a16:creationId xmlns:a16="http://schemas.microsoft.com/office/drawing/2014/main" id="{720F6704-DB4E-40FB-B70B-7A56FF014435}"/>
              </a:ext>
            </a:extLst>
          </p:cNvPr>
          <p:cNvGraphicFramePr>
            <a:graphicFrameLocks noGrp="1"/>
          </p:cNvGraphicFramePr>
          <p:nvPr/>
        </p:nvGraphicFramePr>
        <p:xfrm>
          <a:off x="739214" y="1241352"/>
          <a:ext cx="5259584" cy="4666800"/>
        </p:xfrm>
        <a:graphic>
          <a:graphicData uri="http://schemas.openxmlformats.org/drawingml/2006/table">
            <a:tbl>
              <a:tblPr firstRow="1" bandRow="1">
                <a:tableStyleId>{5C22544A-7EE6-4342-B048-85BDC9FD1C3A}</a:tableStyleId>
              </a:tblPr>
              <a:tblGrid>
                <a:gridCol w="579600">
                  <a:extLst>
                    <a:ext uri="{9D8B030D-6E8A-4147-A177-3AD203B41FA5}">
                      <a16:colId xmlns:a16="http://schemas.microsoft.com/office/drawing/2014/main" val="4136166126"/>
                    </a:ext>
                  </a:extLst>
                </a:gridCol>
                <a:gridCol w="2699984">
                  <a:extLst>
                    <a:ext uri="{9D8B030D-6E8A-4147-A177-3AD203B41FA5}">
                      <a16:colId xmlns:a16="http://schemas.microsoft.com/office/drawing/2014/main" val="3995966573"/>
                    </a:ext>
                  </a:extLst>
                </a:gridCol>
                <a:gridCol w="990000">
                  <a:extLst>
                    <a:ext uri="{9D8B030D-6E8A-4147-A177-3AD203B41FA5}">
                      <a16:colId xmlns:a16="http://schemas.microsoft.com/office/drawing/2014/main" val="3887133759"/>
                    </a:ext>
                  </a:extLst>
                </a:gridCol>
                <a:gridCol w="990000">
                  <a:extLst>
                    <a:ext uri="{9D8B030D-6E8A-4147-A177-3AD203B41FA5}">
                      <a16:colId xmlns:a16="http://schemas.microsoft.com/office/drawing/2014/main" val="2836437378"/>
                    </a:ext>
                  </a:extLst>
                </a:gridCol>
              </a:tblGrid>
              <a:tr h="370840">
                <a:tc>
                  <a:txBody>
                    <a:bodyPr/>
                    <a:lstStyle/>
                    <a:p>
                      <a:pPr algn="ctr"/>
                      <a:endParaRPr lang="fr-FR" sz="32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err="1">
                          <a:solidFill>
                            <a:srgbClr val="115076"/>
                          </a:solidFill>
                        </a:rPr>
                        <a:t>What</a:t>
                      </a:r>
                      <a:r>
                        <a:rPr lang="fr-FR" sz="3200" dirty="0">
                          <a:solidFill>
                            <a:srgbClr val="115076"/>
                          </a:solidFill>
                        </a:rPr>
                        <a:t> do </a:t>
                      </a:r>
                      <a:r>
                        <a:rPr lang="fr-FR" sz="3200" dirty="0" err="1">
                          <a:solidFill>
                            <a:srgbClr val="115076"/>
                          </a:solidFill>
                        </a:rPr>
                        <a:t>you</a:t>
                      </a:r>
                      <a:r>
                        <a:rPr lang="fr-FR" sz="3200" dirty="0">
                          <a:solidFill>
                            <a:srgbClr val="115076"/>
                          </a:solidFill>
                        </a:rPr>
                        <a:t> </a:t>
                      </a:r>
                      <a:r>
                        <a:rPr lang="fr-FR" sz="3200" dirty="0" err="1">
                          <a:solidFill>
                            <a:srgbClr val="115076"/>
                          </a:solidFill>
                        </a:rPr>
                        <a:t>hear</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a:t>
                      </a:r>
                      <a:r>
                        <a:rPr lang="fr-FR" sz="3200" dirty="0" err="1">
                          <a:solidFill>
                            <a:srgbClr val="115076"/>
                          </a:solidFill>
                        </a:rPr>
                        <a:t>gn</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[n]/[</a:t>
                      </a:r>
                      <a:r>
                        <a:rPr lang="fr-FR" sz="3200" dirty="0" err="1">
                          <a:solidFill>
                            <a:srgbClr val="115076"/>
                          </a:solidFill>
                        </a:rPr>
                        <a:t>nn</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3414250"/>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15076"/>
                          </a:solidFill>
                        </a:rPr>
                        <a:t>m</a:t>
                      </a:r>
                      <a:r>
                        <a:rPr lang="fr-FR" sz="3000" dirty="0">
                          <a:solidFill>
                            <a:schemeClr val="accent1">
                              <a:lumMod val="50000"/>
                            </a:schemeClr>
                          </a:solidFill>
                        </a:rPr>
                        <a:t>e</a:t>
                      </a:r>
                      <a:r>
                        <a:rPr lang="fr-FR" sz="3000" dirty="0">
                          <a:solidFill>
                            <a:srgbClr val="E86D19"/>
                          </a:solidFill>
                        </a:rPr>
                        <a:t> n </a:t>
                      </a:r>
                      <a:r>
                        <a:rPr lang="fr-FR" sz="3000" dirty="0">
                          <a:solidFill>
                            <a:srgbClr val="115076"/>
                          </a:solidFill>
                        </a:rPr>
                        <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0609386"/>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err="1">
                          <a:solidFill>
                            <a:srgbClr val="115076"/>
                          </a:solidFill>
                        </a:rPr>
                        <a:t>dessi</a:t>
                      </a:r>
                      <a:r>
                        <a:rPr lang="fr-FR" sz="3000" dirty="0">
                          <a:solidFill>
                            <a:srgbClr val="115076"/>
                          </a:solidFill>
                        </a:rPr>
                        <a:t> </a:t>
                      </a:r>
                      <a:r>
                        <a:rPr lang="fr-FR" sz="3000" dirty="0">
                          <a:solidFill>
                            <a:srgbClr val="E86D19"/>
                          </a:solidFill>
                        </a:rPr>
                        <a:t>n</a:t>
                      </a:r>
                      <a:r>
                        <a:rPr lang="fr-FR" sz="3000" dirty="0">
                          <a:solidFill>
                            <a:srgbClr val="115076"/>
                          </a:solidFill>
                        </a:rPr>
                        <a:t> 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509320"/>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15076"/>
                          </a:solidFill>
                        </a:rPr>
                        <a:t>souli</a:t>
                      </a:r>
                      <a:r>
                        <a:rPr lang="fr-FR" sz="3000" dirty="0">
                          <a:solidFill>
                            <a:srgbClr val="E86D19"/>
                          </a:solidFill>
                        </a:rPr>
                        <a:t>gn</a:t>
                      </a:r>
                      <a:r>
                        <a:rPr lang="fr-FR" sz="3000" dirty="0">
                          <a:solidFill>
                            <a:srgbClr val="115076"/>
                          </a:solidFill>
                        </a:rPr>
                        <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9568969"/>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15076"/>
                          </a:solidFill>
                        </a:rPr>
                        <a:t>campa</a:t>
                      </a:r>
                      <a:r>
                        <a:rPr lang="fr-FR" sz="3000" dirty="0">
                          <a:solidFill>
                            <a:srgbClr val="E65D00"/>
                          </a:solidFill>
                        </a:rPr>
                        <a:t>gn</a:t>
                      </a:r>
                      <a:r>
                        <a:rPr lang="fr-FR" sz="3000" dirty="0">
                          <a:solidFill>
                            <a:srgbClr val="115076"/>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9407274"/>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err="1">
                          <a:solidFill>
                            <a:srgbClr val="115076"/>
                          </a:solidFill>
                        </a:rPr>
                        <a:t>gouver</a:t>
                      </a:r>
                      <a:r>
                        <a:rPr lang="fr-FR" sz="3000" dirty="0">
                          <a:solidFill>
                            <a:srgbClr val="115076"/>
                          </a:solidFill>
                        </a:rPr>
                        <a:t> </a:t>
                      </a:r>
                      <a:r>
                        <a:rPr lang="fr-FR" sz="3000" dirty="0">
                          <a:solidFill>
                            <a:srgbClr val="E65D00"/>
                          </a:solidFill>
                        </a:rPr>
                        <a:t>n </a:t>
                      </a:r>
                      <a:r>
                        <a:rPr lang="fr-FR" sz="3000" dirty="0">
                          <a:solidFill>
                            <a:srgbClr val="115076"/>
                          </a:solidFill>
                        </a:rPr>
                        <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6316039"/>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2" name="Rounded Rectangle 46">
            <a:extLst>
              <a:ext uri="{FF2B5EF4-FFF2-40B4-BE49-F238E27FC236}">
                <a16:creationId xmlns:a16="http://schemas.microsoft.com/office/drawing/2014/main" id="{93CFD157-1713-4CE0-912A-15BABED81EA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a:hlinkClick r:id="" action="ppaction://noaction">
              <a:snd r:embed="rId4" name="mener.wav"/>
            </a:hlinkClick>
            <a:extLst>
              <a:ext uri="{FF2B5EF4-FFF2-40B4-BE49-F238E27FC236}">
                <a16:creationId xmlns:a16="http://schemas.microsoft.com/office/drawing/2014/main" id="{E13DE93F-9DC7-4589-9AF8-40AEE8C42783}"/>
              </a:ext>
            </a:extLst>
          </p:cNvPr>
          <p:cNvSpPr/>
          <p:nvPr/>
        </p:nvSpPr>
        <p:spPr>
          <a:xfrm>
            <a:off x="805361" y="243186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1" name="Rectangle 20">
            <a:hlinkClick r:id="" action="ppaction://noaction">
              <a:snd r:embed="rId5" name="dessiner.wav"/>
            </a:hlinkClick>
            <a:extLst>
              <a:ext uri="{FF2B5EF4-FFF2-40B4-BE49-F238E27FC236}">
                <a16:creationId xmlns:a16="http://schemas.microsoft.com/office/drawing/2014/main" id="{1C9169A7-B886-4EF6-9BE3-995C6604A3E5}"/>
              </a:ext>
            </a:extLst>
          </p:cNvPr>
          <p:cNvSpPr/>
          <p:nvPr/>
        </p:nvSpPr>
        <p:spPr>
          <a:xfrm>
            <a:off x="803716" y="315125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3" name="Rectangle 22">
            <a:hlinkClick r:id="" action="ppaction://noaction">
              <a:snd r:embed="rId6" name="souligner.wav"/>
            </a:hlinkClick>
            <a:extLst>
              <a:ext uri="{FF2B5EF4-FFF2-40B4-BE49-F238E27FC236}">
                <a16:creationId xmlns:a16="http://schemas.microsoft.com/office/drawing/2014/main" id="{62BD00F4-B524-4D2B-BF78-271D19597713}"/>
              </a:ext>
            </a:extLst>
          </p:cNvPr>
          <p:cNvSpPr/>
          <p:nvPr/>
        </p:nvSpPr>
        <p:spPr>
          <a:xfrm>
            <a:off x="798071" y="387064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5" name="Rectangle 24">
            <a:hlinkClick r:id="" action="ppaction://noaction">
              <a:snd r:embed="rId7" name="campagnie.wav"/>
            </a:hlinkClick>
            <a:extLst>
              <a:ext uri="{FF2B5EF4-FFF2-40B4-BE49-F238E27FC236}">
                <a16:creationId xmlns:a16="http://schemas.microsoft.com/office/drawing/2014/main" id="{85D87B3E-241B-458D-908C-028E95F9CFB9}"/>
              </a:ext>
            </a:extLst>
          </p:cNvPr>
          <p:cNvSpPr/>
          <p:nvPr/>
        </p:nvSpPr>
        <p:spPr>
          <a:xfrm>
            <a:off x="809359" y="459003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7" name="Rectangle 26">
            <a:hlinkClick r:id="" action="ppaction://noaction">
              <a:snd r:embed="rId8" name="gouverner.wav"/>
            </a:hlinkClick>
            <a:extLst>
              <a:ext uri="{FF2B5EF4-FFF2-40B4-BE49-F238E27FC236}">
                <a16:creationId xmlns:a16="http://schemas.microsoft.com/office/drawing/2014/main" id="{6101327E-37A0-42E5-AC14-116B40B58B4C}"/>
              </a:ext>
            </a:extLst>
          </p:cNvPr>
          <p:cNvSpPr/>
          <p:nvPr/>
        </p:nvSpPr>
        <p:spPr>
          <a:xfrm>
            <a:off x="809359" y="530942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9" name="Rectangle 28">
            <a:hlinkClick r:id="" action="ppaction://noaction">
              <a:snd r:embed="rId9" name="poigne.wav"/>
            </a:hlinkClick>
            <a:extLst>
              <a:ext uri="{FF2B5EF4-FFF2-40B4-BE49-F238E27FC236}">
                <a16:creationId xmlns:a16="http://schemas.microsoft.com/office/drawing/2014/main" id="{2BA6BD77-EAE6-492C-9EFB-D0EF7E94BDB0}"/>
              </a:ext>
            </a:extLst>
          </p:cNvPr>
          <p:cNvSpPr/>
          <p:nvPr/>
        </p:nvSpPr>
        <p:spPr>
          <a:xfrm>
            <a:off x="6684909" y="201552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Rectangle 30">
            <a:hlinkClick r:id="" action="ppaction://noaction">
              <a:snd r:embed="rId10" name="accompagne.wav"/>
            </a:hlinkClick>
            <a:extLst>
              <a:ext uri="{FF2B5EF4-FFF2-40B4-BE49-F238E27FC236}">
                <a16:creationId xmlns:a16="http://schemas.microsoft.com/office/drawing/2014/main" id="{02CEE3A2-E53D-4C9D-8189-742ADF2B6417}"/>
              </a:ext>
            </a:extLst>
          </p:cNvPr>
          <p:cNvSpPr/>
          <p:nvPr/>
        </p:nvSpPr>
        <p:spPr>
          <a:xfrm>
            <a:off x="6684909" y="274012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3" name="Rectangle 32">
            <a:hlinkClick r:id="" action="ppaction://noaction">
              <a:snd r:embed="rId11" name="innocent.wav"/>
            </a:hlinkClick>
            <a:extLst>
              <a:ext uri="{FF2B5EF4-FFF2-40B4-BE49-F238E27FC236}">
                <a16:creationId xmlns:a16="http://schemas.microsoft.com/office/drawing/2014/main" id="{D3378A38-3570-4908-B8EA-47D1ACE3735D}"/>
              </a:ext>
            </a:extLst>
          </p:cNvPr>
          <p:cNvSpPr/>
          <p:nvPr/>
        </p:nvSpPr>
        <p:spPr>
          <a:xfrm>
            <a:off x="6684909" y="34647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5" name="Rectangle 34">
            <a:hlinkClick r:id="" action="ppaction://noaction">
              <a:snd r:embed="rId12" name="eloigner.wav"/>
            </a:hlinkClick>
            <a:extLst>
              <a:ext uri="{FF2B5EF4-FFF2-40B4-BE49-F238E27FC236}">
                <a16:creationId xmlns:a16="http://schemas.microsoft.com/office/drawing/2014/main" id="{E7EB954D-7DA9-47EB-AB6A-1EA94B5DE88B}"/>
              </a:ext>
            </a:extLst>
          </p:cNvPr>
          <p:cNvSpPr/>
          <p:nvPr/>
        </p:nvSpPr>
        <p:spPr>
          <a:xfrm>
            <a:off x="6684909" y="418933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37" name="Rectangle 36">
            <a:hlinkClick r:id="" action="ppaction://noaction">
              <a:snd r:embed="rId13" name="anniversaire.wav"/>
            </a:hlinkClick>
            <a:extLst>
              <a:ext uri="{FF2B5EF4-FFF2-40B4-BE49-F238E27FC236}">
                <a16:creationId xmlns:a16="http://schemas.microsoft.com/office/drawing/2014/main" id="{B9A44F3D-D5A5-4129-9056-41F099D7D79B}"/>
              </a:ext>
            </a:extLst>
          </p:cNvPr>
          <p:cNvSpPr/>
          <p:nvPr/>
        </p:nvSpPr>
        <p:spPr>
          <a:xfrm>
            <a:off x="6684909" y="491393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39" name="Rectangle 38">
            <a:hlinkClick r:id="" action="ppaction://noaction">
              <a:snd r:embed="rId14" name="baigner.wav"/>
            </a:hlinkClick>
            <a:extLst>
              <a:ext uri="{FF2B5EF4-FFF2-40B4-BE49-F238E27FC236}">
                <a16:creationId xmlns:a16="http://schemas.microsoft.com/office/drawing/2014/main" id="{F51CE0BC-EAB7-409C-A0D5-F4D0E92D49AC}"/>
              </a:ext>
            </a:extLst>
          </p:cNvPr>
          <p:cNvSpPr/>
          <p:nvPr/>
        </p:nvSpPr>
        <p:spPr>
          <a:xfrm>
            <a:off x="6684909" y="56385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40" name="Rectangle 39">
            <a:extLst>
              <a:ext uri="{FF2B5EF4-FFF2-40B4-BE49-F238E27FC236}">
                <a16:creationId xmlns:a16="http://schemas.microsoft.com/office/drawing/2014/main" id="{5D53609E-5BD1-4EA0-AA0F-8AC177EA6B3E}"/>
              </a:ext>
            </a:extLst>
          </p:cNvPr>
          <p:cNvSpPr/>
          <p:nvPr/>
        </p:nvSpPr>
        <p:spPr>
          <a:xfrm>
            <a:off x="2673319" y="2449721"/>
            <a:ext cx="216000" cy="323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2" name="Rectangle 41">
            <a:extLst>
              <a:ext uri="{FF2B5EF4-FFF2-40B4-BE49-F238E27FC236}">
                <a16:creationId xmlns:a16="http://schemas.microsoft.com/office/drawing/2014/main" id="{33D0D95A-2369-4303-A565-B29541A52C4B}"/>
              </a:ext>
            </a:extLst>
          </p:cNvPr>
          <p:cNvSpPr/>
          <p:nvPr/>
        </p:nvSpPr>
        <p:spPr>
          <a:xfrm>
            <a:off x="2705432" y="3153427"/>
            <a:ext cx="432000" cy="387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4" name="Rectangle 43">
            <a:extLst>
              <a:ext uri="{FF2B5EF4-FFF2-40B4-BE49-F238E27FC236}">
                <a16:creationId xmlns:a16="http://schemas.microsoft.com/office/drawing/2014/main" id="{FA2D70E1-D50F-4087-BFCF-BC1E36FAE063}"/>
              </a:ext>
            </a:extLst>
          </p:cNvPr>
          <p:cNvSpPr/>
          <p:nvPr/>
        </p:nvSpPr>
        <p:spPr>
          <a:xfrm>
            <a:off x="2643868" y="3908021"/>
            <a:ext cx="468000" cy="481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6" name="Rectangle 45">
            <a:extLst>
              <a:ext uri="{FF2B5EF4-FFF2-40B4-BE49-F238E27FC236}">
                <a16:creationId xmlns:a16="http://schemas.microsoft.com/office/drawing/2014/main" id="{A016DCF3-5939-40BE-B338-047693D86E09}"/>
              </a:ext>
            </a:extLst>
          </p:cNvPr>
          <p:cNvSpPr/>
          <p:nvPr/>
        </p:nvSpPr>
        <p:spPr>
          <a:xfrm>
            <a:off x="3001878" y="4590034"/>
            <a:ext cx="468000" cy="387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8" name="Rectangle 47">
            <a:extLst>
              <a:ext uri="{FF2B5EF4-FFF2-40B4-BE49-F238E27FC236}">
                <a16:creationId xmlns:a16="http://schemas.microsoft.com/office/drawing/2014/main" id="{C567511E-9279-46CC-A630-89B647D17F0E}"/>
              </a:ext>
            </a:extLst>
          </p:cNvPr>
          <p:cNvSpPr/>
          <p:nvPr/>
        </p:nvSpPr>
        <p:spPr>
          <a:xfrm>
            <a:off x="3015824" y="5328930"/>
            <a:ext cx="243216" cy="387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0" name="Rectangle 49">
            <a:extLst>
              <a:ext uri="{FF2B5EF4-FFF2-40B4-BE49-F238E27FC236}">
                <a16:creationId xmlns:a16="http://schemas.microsoft.com/office/drawing/2014/main" id="{326AF4C6-0A76-412B-8A91-8CE952715489}"/>
              </a:ext>
            </a:extLst>
          </p:cNvPr>
          <p:cNvSpPr/>
          <p:nvPr/>
        </p:nvSpPr>
        <p:spPr>
          <a:xfrm>
            <a:off x="8313628" y="2050796"/>
            <a:ext cx="500310" cy="504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2" name="Rectangle 51">
            <a:extLst>
              <a:ext uri="{FF2B5EF4-FFF2-40B4-BE49-F238E27FC236}">
                <a16:creationId xmlns:a16="http://schemas.microsoft.com/office/drawing/2014/main" id="{563DC007-98EB-4D0C-AB6D-016AD47C0F68}"/>
              </a:ext>
            </a:extLst>
          </p:cNvPr>
          <p:cNvSpPr/>
          <p:nvPr/>
        </p:nvSpPr>
        <p:spPr>
          <a:xfrm>
            <a:off x="9069138" y="2705215"/>
            <a:ext cx="432000" cy="439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4" name="Rectangle 53">
            <a:extLst>
              <a:ext uri="{FF2B5EF4-FFF2-40B4-BE49-F238E27FC236}">
                <a16:creationId xmlns:a16="http://schemas.microsoft.com/office/drawing/2014/main" id="{DA66FA34-384D-43BA-AB14-341842FBCD78}"/>
              </a:ext>
            </a:extLst>
          </p:cNvPr>
          <p:cNvSpPr/>
          <p:nvPr/>
        </p:nvSpPr>
        <p:spPr>
          <a:xfrm>
            <a:off x="7714147" y="3502553"/>
            <a:ext cx="506604" cy="489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6" name="Rectangle 55">
            <a:extLst>
              <a:ext uri="{FF2B5EF4-FFF2-40B4-BE49-F238E27FC236}">
                <a16:creationId xmlns:a16="http://schemas.microsoft.com/office/drawing/2014/main" id="{1685C275-104F-4DFC-ABCB-0C9675B61CF1}"/>
              </a:ext>
            </a:extLst>
          </p:cNvPr>
          <p:cNvSpPr/>
          <p:nvPr/>
        </p:nvSpPr>
        <p:spPr>
          <a:xfrm>
            <a:off x="8411019" y="4257523"/>
            <a:ext cx="506604" cy="439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8" name="Rectangle 57">
            <a:extLst>
              <a:ext uri="{FF2B5EF4-FFF2-40B4-BE49-F238E27FC236}">
                <a16:creationId xmlns:a16="http://schemas.microsoft.com/office/drawing/2014/main" id="{9F4B5CDE-B6F4-44BD-B1E6-69B41D8A5E44}"/>
              </a:ext>
            </a:extLst>
          </p:cNvPr>
          <p:cNvSpPr/>
          <p:nvPr/>
        </p:nvSpPr>
        <p:spPr>
          <a:xfrm>
            <a:off x="7624843" y="4868027"/>
            <a:ext cx="488801" cy="491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60" name="Rectangle 59">
            <a:extLst>
              <a:ext uri="{FF2B5EF4-FFF2-40B4-BE49-F238E27FC236}">
                <a16:creationId xmlns:a16="http://schemas.microsoft.com/office/drawing/2014/main" id="{9C97338D-B36F-4140-9DEA-8E09595CF0A0}"/>
              </a:ext>
            </a:extLst>
          </p:cNvPr>
          <p:cNvSpPr/>
          <p:nvPr/>
        </p:nvSpPr>
        <p:spPr>
          <a:xfrm>
            <a:off x="8384933" y="5566629"/>
            <a:ext cx="538080" cy="507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1" name="TextBox 40">
            <a:extLst>
              <a:ext uri="{FF2B5EF4-FFF2-40B4-BE49-F238E27FC236}">
                <a16:creationId xmlns:a16="http://schemas.microsoft.com/office/drawing/2014/main" id="{0AA5E89E-4826-4287-B464-CC72C24366DE}"/>
              </a:ext>
            </a:extLst>
          </p:cNvPr>
          <p:cNvSpPr txBox="1"/>
          <p:nvPr/>
        </p:nvSpPr>
        <p:spPr>
          <a:xfrm>
            <a:off x="2967889" y="2697361"/>
            <a:ext cx="1442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lead]</a:t>
            </a:r>
          </a:p>
        </p:txBody>
      </p:sp>
      <p:sp>
        <p:nvSpPr>
          <p:cNvPr id="64" name="TextBox 63">
            <a:extLst>
              <a:ext uri="{FF2B5EF4-FFF2-40B4-BE49-F238E27FC236}">
                <a16:creationId xmlns:a16="http://schemas.microsoft.com/office/drawing/2014/main" id="{9300F95D-6E9B-41D3-94EC-F052E4070B4B}"/>
              </a:ext>
            </a:extLst>
          </p:cNvPr>
          <p:cNvSpPr txBox="1"/>
          <p:nvPr/>
        </p:nvSpPr>
        <p:spPr>
          <a:xfrm>
            <a:off x="2484617" y="4861633"/>
            <a:ext cx="1734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countryside</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5" name="TextBox 64">
            <a:extLst>
              <a:ext uri="{FF2B5EF4-FFF2-40B4-BE49-F238E27FC236}">
                <a16:creationId xmlns:a16="http://schemas.microsoft.com/office/drawing/2014/main" id="{C8300FE5-4F69-40CD-9439-56483A1ABAC4}"/>
              </a:ext>
            </a:extLst>
          </p:cNvPr>
          <p:cNvSpPr txBox="1"/>
          <p:nvPr/>
        </p:nvSpPr>
        <p:spPr>
          <a:xfrm>
            <a:off x="3057910" y="5570938"/>
            <a:ext cx="13236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rule</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6" name="TextBox 65">
            <a:extLst>
              <a:ext uri="{FF2B5EF4-FFF2-40B4-BE49-F238E27FC236}">
                <a16:creationId xmlns:a16="http://schemas.microsoft.com/office/drawing/2014/main" id="{8495DF0C-706E-42D7-8981-6162DF6C97E5}"/>
              </a:ext>
            </a:extLst>
          </p:cNvPr>
          <p:cNvSpPr txBox="1"/>
          <p:nvPr/>
        </p:nvSpPr>
        <p:spPr>
          <a:xfrm>
            <a:off x="7907166" y="3018148"/>
            <a:ext cx="20447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accompany</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7" name="TextBox 66">
            <a:extLst>
              <a:ext uri="{FF2B5EF4-FFF2-40B4-BE49-F238E27FC236}">
                <a16:creationId xmlns:a16="http://schemas.microsoft.com/office/drawing/2014/main" id="{3A55085D-EB6B-4983-B1CA-D16D97470CAE}"/>
              </a:ext>
            </a:extLst>
          </p:cNvPr>
          <p:cNvSpPr txBox="1"/>
          <p:nvPr/>
        </p:nvSpPr>
        <p:spPr>
          <a:xfrm>
            <a:off x="8433162" y="5894396"/>
            <a:ext cx="16844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bathe</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2" name="TextBox 61">
            <a:extLst>
              <a:ext uri="{FF2B5EF4-FFF2-40B4-BE49-F238E27FC236}">
                <a16:creationId xmlns:a16="http://schemas.microsoft.com/office/drawing/2014/main" id="{8816AE93-0A29-42BF-A6A8-477FF910A2BF}"/>
              </a:ext>
            </a:extLst>
          </p:cNvPr>
          <p:cNvSpPr txBox="1"/>
          <p:nvPr/>
        </p:nvSpPr>
        <p:spPr>
          <a:xfrm>
            <a:off x="8658922" y="5153233"/>
            <a:ext cx="16844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birthday</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68" name="Picture 67" descr="green checkmark">
            <a:extLst>
              <a:ext uri="{FF2B5EF4-FFF2-40B4-BE49-F238E27FC236}">
                <a16:creationId xmlns:a16="http://schemas.microsoft.com/office/drawing/2014/main" id="{17818CA6-E1C7-45E6-B13E-F027EDDE8E3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75576" y="2447521"/>
            <a:ext cx="500310" cy="521157"/>
          </a:xfrm>
          <a:prstGeom prst="rect">
            <a:avLst/>
          </a:prstGeom>
        </p:spPr>
      </p:pic>
      <p:pic>
        <p:nvPicPr>
          <p:cNvPr id="69" name="Picture 68" descr="green checkmark">
            <a:extLst>
              <a:ext uri="{FF2B5EF4-FFF2-40B4-BE49-F238E27FC236}">
                <a16:creationId xmlns:a16="http://schemas.microsoft.com/office/drawing/2014/main" id="{C5570AE3-E17B-4E65-9332-335CFBCF7C8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72144" y="3134871"/>
            <a:ext cx="500310" cy="521157"/>
          </a:xfrm>
          <a:prstGeom prst="rect">
            <a:avLst/>
          </a:prstGeom>
        </p:spPr>
      </p:pic>
      <p:pic>
        <p:nvPicPr>
          <p:cNvPr id="70" name="Picture 69" descr="green checkmark">
            <a:extLst>
              <a:ext uri="{FF2B5EF4-FFF2-40B4-BE49-F238E27FC236}">
                <a16:creationId xmlns:a16="http://schemas.microsoft.com/office/drawing/2014/main" id="{6F0486A5-C0DE-4FA7-AC2F-1D4C7DC3A9B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86845" y="3836136"/>
            <a:ext cx="500310" cy="521157"/>
          </a:xfrm>
          <a:prstGeom prst="rect">
            <a:avLst/>
          </a:prstGeom>
        </p:spPr>
      </p:pic>
      <p:pic>
        <p:nvPicPr>
          <p:cNvPr id="71" name="Picture 70" descr="green checkmark">
            <a:extLst>
              <a:ext uri="{FF2B5EF4-FFF2-40B4-BE49-F238E27FC236}">
                <a16:creationId xmlns:a16="http://schemas.microsoft.com/office/drawing/2014/main" id="{375DE8DD-00FA-49F1-BE67-569074D292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86845" y="4565103"/>
            <a:ext cx="500310" cy="521157"/>
          </a:xfrm>
          <a:prstGeom prst="rect">
            <a:avLst/>
          </a:prstGeom>
        </p:spPr>
      </p:pic>
      <p:pic>
        <p:nvPicPr>
          <p:cNvPr id="72" name="Picture 71" descr="green checkmark">
            <a:extLst>
              <a:ext uri="{FF2B5EF4-FFF2-40B4-BE49-F238E27FC236}">
                <a16:creationId xmlns:a16="http://schemas.microsoft.com/office/drawing/2014/main" id="{3B9370A4-6773-48C4-8718-CB5E600C1ED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70616" y="5299237"/>
            <a:ext cx="500310" cy="521157"/>
          </a:xfrm>
          <a:prstGeom prst="rect">
            <a:avLst/>
          </a:prstGeom>
        </p:spPr>
      </p:pic>
      <p:pic>
        <p:nvPicPr>
          <p:cNvPr id="73" name="Picture 72" descr="green checkmark">
            <a:extLst>
              <a:ext uri="{FF2B5EF4-FFF2-40B4-BE49-F238E27FC236}">
                <a16:creationId xmlns:a16="http://schemas.microsoft.com/office/drawing/2014/main" id="{C3660BAF-777B-48E9-B638-C48952124E6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73604" y="1979281"/>
            <a:ext cx="500310" cy="521157"/>
          </a:xfrm>
          <a:prstGeom prst="rect">
            <a:avLst/>
          </a:prstGeom>
        </p:spPr>
      </p:pic>
      <p:pic>
        <p:nvPicPr>
          <p:cNvPr id="74" name="Picture 73" descr="green checkmark">
            <a:extLst>
              <a:ext uri="{FF2B5EF4-FFF2-40B4-BE49-F238E27FC236}">
                <a16:creationId xmlns:a16="http://schemas.microsoft.com/office/drawing/2014/main" id="{E4D5CD11-9039-46C0-8336-53A2A4CA2B4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73604" y="2708099"/>
            <a:ext cx="500310" cy="521157"/>
          </a:xfrm>
          <a:prstGeom prst="rect">
            <a:avLst/>
          </a:prstGeom>
        </p:spPr>
      </p:pic>
      <p:pic>
        <p:nvPicPr>
          <p:cNvPr id="75" name="Picture 74" descr="green checkmark">
            <a:extLst>
              <a:ext uri="{FF2B5EF4-FFF2-40B4-BE49-F238E27FC236}">
                <a16:creationId xmlns:a16="http://schemas.microsoft.com/office/drawing/2014/main" id="{B5701E7C-AFE0-4FD2-BD24-957A6EDCEF4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38129" y="3451279"/>
            <a:ext cx="500310" cy="521157"/>
          </a:xfrm>
          <a:prstGeom prst="rect">
            <a:avLst/>
          </a:prstGeom>
        </p:spPr>
      </p:pic>
      <p:pic>
        <p:nvPicPr>
          <p:cNvPr id="76" name="Picture 75" descr="green checkmark">
            <a:extLst>
              <a:ext uri="{FF2B5EF4-FFF2-40B4-BE49-F238E27FC236}">
                <a16:creationId xmlns:a16="http://schemas.microsoft.com/office/drawing/2014/main" id="{9D3D7206-3333-497A-B36E-8FBF3C22805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73604" y="4148835"/>
            <a:ext cx="500310" cy="521157"/>
          </a:xfrm>
          <a:prstGeom prst="rect">
            <a:avLst/>
          </a:prstGeom>
        </p:spPr>
      </p:pic>
      <p:pic>
        <p:nvPicPr>
          <p:cNvPr id="77" name="Picture 76" descr="green checkmark">
            <a:extLst>
              <a:ext uri="{FF2B5EF4-FFF2-40B4-BE49-F238E27FC236}">
                <a16:creationId xmlns:a16="http://schemas.microsoft.com/office/drawing/2014/main" id="{D3A0E8C0-BDCF-487E-95B9-1D9DBC18DB9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32486" y="4853103"/>
            <a:ext cx="500310" cy="521157"/>
          </a:xfrm>
          <a:prstGeom prst="rect">
            <a:avLst/>
          </a:prstGeom>
        </p:spPr>
      </p:pic>
      <p:pic>
        <p:nvPicPr>
          <p:cNvPr id="78" name="Picture 77" descr="green checkmark">
            <a:extLst>
              <a:ext uri="{FF2B5EF4-FFF2-40B4-BE49-F238E27FC236}">
                <a16:creationId xmlns:a16="http://schemas.microsoft.com/office/drawing/2014/main" id="{5E8B26E1-8CE6-4193-83C9-DFB06B4E3FB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70477" y="5578049"/>
            <a:ext cx="500310" cy="521157"/>
          </a:xfrm>
          <a:prstGeom prst="rect">
            <a:avLst/>
          </a:prstGeom>
        </p:spPr>
      </p:pic>
      <p:pic>
        <p:nvPicPr>
          <p:cNvPr id="3" name="Picture 8" descr="Pencil 3 Clip Art">
            <a:extLst>
              <a:ext uri="{FF2B5EF4-FFF2-40B4-BE49-F238E27FC236}">
                <a16:creationId xmlns:a16="http://schemas.microsoft.com/office/drawing/2014/main" id="{2EE526C7-3B3C-43B7-B124-86C7E4D30D6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4367680">
            <a:off x="1599326" y="3053129"/>
            <a:ext cx="231278" cy="352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Dragon Head Clip Art">
            <a:extLst>
              <a:ext uri="{FF2B5EF4-FFF2-40B4-BE49-F238E27FC236}">
                <a16:creationId xmlns:a16="http://schemas.microsoft.com/office/drawing/2014/main" id="{8A020BCD-32F3-4C4E-B4B9-0A62FF7B963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91734">
            <a:off x="1379839" y="3376419"/>
            <a:ext cx="435311" cy="30181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7D89F8A1-3D75-46E6-B036-2AC81AC249C1}"/>
              </a:ext>
            </a:extLst>
          </p:cNvPr>
          <p:cNvSpPr txBox="1"/>
          <p:nvPr/>
        </p:nvSpPr>
        <p:spPr>
          <a:xfrm>
            <a:off x="2448833" y="4152328"/>
            <a:ext cx="1748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underline</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1026" name="Picture 2" descr="Door, Handle, Household">
            <a:extLst>
              <a:ext uri="{FF2B5EF4-FFF2-40B4-BE49-F238E27FC236}">
                <a16:creationId xmlns:a16="http://schemas.microsoft.com/office/drawing/2014/main" id="{04F26FD7-A73A-4707-B7A9-51170E37B87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09936" y="1942917"/>
            <a:ext cx="341720" cy="66858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28645F8E-97DE-40EC-8A43-DB75A7DAEE10}"/>
              </a:ext>
            </a:extLst>
          </p:cNvPr>
          <p:cNvSpPr txBox="1"/>
          <p:nvPr/>
        </p:nvSpPr>
        <p:spPr>
          <a:xfrm>
            <a:off x="8167760" y="4483771"/>
            <a:ext cx="20447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take</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away</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2" name="Picture 2" descr="Bathtub Clip Art">
            <a:extLst>
              <a:ext uri="{FF2B5EF4-FFF2-40B4-BE49-F238E27FC236}">
                <a16:creationId xmlns:a16="http://schemas.microsoft.com/office/drawing/2014/main" id="{91FE3B82-05E9-4372-BFF4-C56486DEC3C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7365272" y="5943001"/>
            <a:ext cx="622916" cy="38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42"/>
                                        </p:tgtEl>
                                      </p:cBhvr>
                                    </p:animEffect>
                                    <p:set>
                                      <p:cBhvr>
                                        <p:cTn id="14" dur="1" fill="hold">
                                          <p:stCondLst>
                                            <p:cond delay="499"/>
                                          </p:stCondLst>
                                        </p:cTn>
                                        <p:tgtEl>
                                          <p:spTgt spid="4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4"/>
                                        </p:tgtEl>
                                      </p:cBhvr>
                                    </p:animEffect>
                                    <p:set>
                                      <p:cBhvr>
                                        <p:cTn id="21" dur="1" fill="hold">
                                          <p:stCondLst>
                                            <p:cond delay="499"/>
                                          </p:stCondLst>
                                        </p:cTn>
                                        <p:tgtEl>
                                          <p:spTgt spid="4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6"/>
                                        </p:tgtEl>
                                      </p:cBhvr>
                                    </p:animEffect>
                                    <p:set>
                                      <p:cBhvr>
                                        <p:cTn id="28" dur="1" fill="hold">
                                          <p:stCondLst>
                                            <p:cond delay="499"/>
                                          </p:stCondLst>
                                        </p:cTn>
                                        <p:tgtEl>
                                          <p:spTgt spid="4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48"/>
                                        </p:tgtEl>
                                      </p:cBhvr>
                                    </p:animEffect>
                                    <p:set>
                                      <p:cBhvr>
                                        <p:cTn id="37" dur="1" fill="hold">
                                          <p:stCondLst>
                                            <p:cond delay="499"/>
                                          </p:stCondLst>
                                        </p:cTn>
                                        <p:tgtEl>
                                          <p:spTgt spid="4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0"/>
                                        </p:tgtEl>
                                      </p:cBhvr>
                                    </p:animEffect>
                                    <p:set>
                                      <p:cBhvr>
                                        <p:cTn id="42" dur="1" fill="hold">
                                          <p:stCondLst>
                                            <p:cond delay="499"/>
                                          </p:stCondLst>
                                        </p:cTn>
                                        <p:tgtEl>
                                          <p:spTgt spid="5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2"/>
                                        </p:tgtEl>
                                      </p:cBhvr>
                                    </p:animEffect>
                                    <p:set>
                                      <p:cBhvr>
                                        <p:cTn id="49" dur="1" fill="hold">
                                          <p:stCondLst>
                                            <p:cond delay="499"/>
                                          </p:stCondLst>
                                        </p:cTn>
                                        <p:tgtEl>
                                          <p:spTgt spid="52"/>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6"/>
                                        </p:tgtEl>
                                      </p:cBhvr>
                                    </p:animEffect>
                                    <p:set>
                                      <p:cBhvr>
                                        <p:cTn id="63" dur="1" fill="hold">
                                          <p:stCondLst>
                                            <p:cond delay="499"/>
                                          </p:stCondLst>
                                        </p:cTn>
                                        <p:tgtEl>
                                          <p:spTgt spid="56"/>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7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8"/>
                                        </p:tgtEl>
                                      </p:cBhvr>
                                    </p:animEffect>
                                    <p:set>
                                      <p:cBhvr>
                                        <p:cTn id="70" dur="1" fill="hold">
                                          <p:stCondLst>
                                            <p:cond delay="499"/>
                                          </p:stCondLst>
                                        </p:cTn>
                                        <p:tgtEl>
                                          <p:spTgt spid="58"/>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60"/>
                                        </p:tgtEl>
                                      </p:cBhvr>
                                    </p:animEffect>
                                    <p:set>
                                      <p:cBhvr>
                                        <p:cTn id="77" dur="1" fill="hold">
                                          <p:stCondLst>
                                            <p:cond delay="499"/>
                                          </p:stCondLst>
                                        </p:cTn>
                                        <p:tgtEl>
                                          <p:spTgt spid="60"/>
                                        </p:tgtEl>
                                        <p:attrNameLst>
                                          <p:attrName>style.visibility</p:attrName>
                                        </p:attrNameLst>
                                      </p:cBhvr>
                                      <p:to>
                                        <p:strVal val="hidden"/>
                                      </p:to>
                                    </p:set>
                                  </p:childTnLst>
                                </p:cTn>
                              </p:par>
                              <p:par>
                                <p:cTn id="78" presetID="1" presetClass="entr" presetSubtype="0" fill="hold" nodeType="withEffect">
                                  <p:stCondLst>
                                    <p:cond delay="0"/>
                                  </p:stCondLst>
                                  <p:childTnLst>
                                    <p:set>
                                      <p:cBhvr>
                                        <p:cTn id="79"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4" grpId="0" animBg="1"/>
      <p:bldP spid="46" grpId="0" animBg="1"/>
      <p:bldP spid="48" grpId="0" animBg="1"/>
      <p:bldP spid="50" grpId="0" animBg="1"/>
      <p:bldP spid="52" grpId="0" animBg="1"/>
      <p:bldP spid="54" grpId="0" animBg="1"/>
      <p:bldP spid="56" grpId="0" animBg="1"/>
      <p:bldP spid="58" grpId="0" animBg="1"/>
      <p:bldP spid="6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5971814B-F1E3-4CBD-B868-00459A57EA60}"/>
              </a:ext>
            </a:extLst>
          </p:cNvPr>
          <p:cNvGraphicFramePr>
            <a:graphicFrameLocks noGrp="1"/>
          </p:cNvGraphicFramePr>
          <p:nvPr>
            <p:extLst>
              <p:ext uri="{D42A27DB-BD31-4B8C-83A1-F6EECF244321}">
                <p14:modId xmlns:p14="http://schemas.microsoft.com/office/powerpoint/2010/main" val="1240404806"/>
              </p:ext>
            </p:extLst>
          </p:nvPr>
        </p:nvGraphicFramePr>
        <p:xfrm>
          <a:off x="5951237" y="933857"/>
          <a:ext cx="5958683" cy="5144000"/>
        </p:xfrm>
        <a:graphic>
          <a:graphicData uri="http://schemas.openxmlformats.org/drawingml/2006/table">
            <a:tbl>
              <a:tblPr firstRow="1" firstCol="1" bandRow="1">
                <a:tableStyleId>{5940675A-B579-460E-94D1-54222C63F5DA}</a:tableStyleId>
              </a:tblPr>
              <a:tblGrid>
                <a:gridCol w="510796">
                  <a:extLst>
                    <a:ext uri="{9D8B030D-6E8A-4147-A177-3AD203B41FA5}">
                      <a16:colId xmlns:a16="http://schemas.microsoft.com/office/drawing/2014/main" val="20000"/>
                    </a:ext>
                  </a:extLst>
                </a:gridCol>
                <a:gridCol w="2457567">
                  <a:extLst>
                    <a:ext uri="{9D8B030D-6E8A-4147-A177-3AD203B41FA5}">
                      <a16:colId xmlns:a16="http://schemas.microsoft.com/office/drawing/2014/main" val="20001"/>
                    </a:ext>
                  </a:extLst>
                </a:gridCol>
                <a:gridCol w="2990320">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apporter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bring</a:t>
                      </a: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said (pp)</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envoyer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send</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fait</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made (pp)</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utiliser</a:t>
                      </a:r>
                    </a:p>
                  </a:txBody>
                  <a:tcPr marL="68580" marR="68580" marT="0" marB="0" anchor="ctr"/>
                </a:tc>
                <a:tc>
                  <a:txBody>
                    <a:bodyPr/>
                    <a:lstStyle/>
                    <a:p>
                      <a:pPr algn="ctr">
                        <a:lnSpc>
                          <a:spcPct val="107000"/>
                        </a:lnSpc>
                        <a:spcAft>
                          <a:spcPts val="0"/>
                        </a:spcAft>
                      </a:pPr>
                      <a:r>
                        <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use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maintenant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now</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8666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hier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yesterday</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appartement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appartment, flat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9</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banque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bank</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le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marché</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market</a:t>
                      </a:r>
                    </a:p>
                  </a:txBody>
                  <a:tcPr marL="68580" marR="68580" marT="0" marB="0" anchor="ctr"/>
                </a:tc>
                <a:extLst>
                  <a:ext uri="{0D108BD9-81ED-4DB2-BD59-A6C34878D82A}">
                    <a16:rowId xmlns:a16="http://schemas.microsoft.com/office/drawing/2014/main" val="239095432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le passé</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past</a:t>
                      </a:r>
                    </a:p>
                  </a:txBody>
                  <a:tcPr marL="68580" marR="68580" marT="0" marB="0" anchor="ctr"/>
                </a:tc>
                <a:extLst>
                  <a:ext uri="{0D108BD9-81ED-4DB2-BD59-A6C34878D82A}">
                    <a16:rowId xmlns:a16="http://schemas.microsoft.com/office/drawing/2014/main" val="4165115364"/>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10438228" y="249869"/>
            <a:ext cx="147169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4586751"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2"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4584385"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3"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5294812"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4"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5511603"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35"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5270124"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6"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5270124"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7"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5486915"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8"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4323487"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3" name="TextBox 2"/>
          <p:cNvSpPr txBox="1"/>
          <p:nvPr/>
        </p:nvSpPr>
        <p:spPr>
          <a:xfrm>
            <a:off x="6599959" y="1428198"/>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48" name="TextBox 47"/>
          <p:cNvSpPr txBox="1"/>
          <p:nvPr/>
        </p:nvSpPr>
        <p:spPr>
          <a:xfrm>
            <a:off x="6765057" y="3967617"/>
            <a:ext cx="1985903" cy="360000"/>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49" name="TextBox 48"/>
          <p:cNvSpPr txBox="1"/>
          <p:nvPr/>
        </p:nvSpPr>
        <p:spPr>
          <a:xfrm>
            <a:off x="6661295" y="4391534"/>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0" name="TextBox 49"/>
          <p:cNvSpPr txBox="1"/>
          <p:nvPr/>
        </p:nvSpPr>
        <p:spPr>
          <a:xfrm>
            <a:off x="6577378" y="4826155"/>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1" name="TextBox 50"/>
          <p:cNvSpPr txBox="1"/>
          <p:nvPr/>
        </p:nvSpPr>
        <p:spPr>
          <a:xfrm>
            <a:off x="6560445" y="5260192"/>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2" name="TextBox 51"/>
          <p:cNvSpPr txBox="1"/>
          <p:nvPr/>
        </p:nvSpPr>
        <p:spPr>
          <a:xfrm>
            <a:off x="6566089" y="5694813"/>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grpSp>
        <p:nvGrpSpPr>
          <p:cNvPr id="6" name="Group 5"/>
          <p:cNvGrpSpPr/>
          <p:nvPr/>
        </p:nvGrpSpPr>
        <p:grpSpPr>
          <a:xfrm>
            <a:off x="9142792" y="1419705"/>
            <a:ext cx="2545645" cy="4589885"/>
            <a:chOff x="8822265" y="1216275"/>
            <a:chExt cx="2545645" cy="4589885"/>
          </a:xfrm>
        </p:grpSpPr>
        <p:sp>
          <p:nvSpPr>
            <p:cNvPr id="54" name="TextBox 53"/>
            <p:cNvSpPr txBox="1"/>
            <p:nvPr/>
          </p:nvSpPr>
          <p:spPr>
            <a:xfrm>
              <a:off x="8822265" y="1665040"/>
              <a:ext cx="2455543"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5" name="TextBox 54"/>
            <p:cNvSpPr txBox="1"/>
            <p:nvPr/>
          </p:nvSpPr>
          <p:spPr>
            <a:xfrm>
              <a:off x="9014181" y="2077082"/>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6" name="TextBox 55"/>
            <p:cNvSpPr txBox="1"/>
            <p:nvPr/>
          </p:nvSpPr>
          <p:spPr>
            <a:xfrm>
              <a:off x="9014179" y="1216275"/>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7" name="TextBox 56"/>
            <p:cNvSpPr txBox="1"/>
            <p:nvPr/>
          </p:nvSpPr>
          <p:spPr>
            <a:xfrm>
              <a:off x="9014179" y="2506058"/>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8" name="TextBox 57"/>
            <p:cNvSpPr txBox="1"/>
            <p:nvPr/>
          </p:nvSpPr>
          <p:spPr>
            <a:xfrm>
              <a:off x="9087562" y="2940683"/>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59" name="TextBox 58"/>
            <p:cNvSpPr txBox="1"/>
            <p:nvPr/>
          </p:nvSpPr>
          <p:spPr>
            <a:xfrm>
              <a:off x="9081917" y="3792997"/>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0" name="TextBox 59"/>
            <p:cNvSpPr txBox="1"/>
            <p:nvPr/>
          </p:nvSpPr>
          <p:spPr>
            <a:xfrm>
              <a:off x="9079087" y="3378246"/>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1" name="TextBox 60"/>
            <p:cNvSpPr txBox="1"/>
            <p:nvPr/>
          </p:nvSpPr>
          <p:spPr>
            <a:xfrm>
              <a:off x="8822265" y="4210686"/>
              <a:ext cx="2545645" cy="342521"/>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2" name="TextBox 61"/>
            <p:cNvSpPr txBox="1"/>
            <p:nvPr/>
          </p:nvSpPr>
          <p:spPr>
            <a:xfrm>
              <a:off x="8985956" y="4622730"/>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3" name="TextBox 62"/>
            <p:cNvSpPr txBox="1"/>
            <p:nvPr/>
          </p:nvSpPr>
          <p:spPr>
            <a:xfrm>
              <a:off x="9115778" y="5019802"/>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4" name="TextBox 63"/>
            <p:cNvSpPr txBox="1"/>
            <p:nvPr/>
          </p:nvSpPr>
          <p:spPr>
            <a:xfrm>
              <a:off x="8963378" y="5467607"/>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grpSp>
      <p:sp>
        <p:nvSpPr>
          <p:cNvPr id="66" name="TextBox 65"/>
          <p:cNvSpPr txBox="1"/>
          <p:nvPr/>
        </p:nvSpPr>
        <p:spPr>
          <a:xfrm>
            <a:off x="6577378" y="1845886"/>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8" name="TextBox 67"/>
          <p:cNvSpPr txBox="1"/>
          <p:nvPr/>
        </p:nvSpPr>
        <p:spPr>
          <a:xfrm>
            <a:off x="6566091" y="2286156"/>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69" name="TextBox 68"/>
          <p:cNvSpPr txBox="1"/>
          <p:nvPr/>
        </p:nvSpPr>
        <p:spPr>
          <a:xfrm>
            <a:off x="6571733" y="2709490"/>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70" name="TextBox 69"/>
          <p:cNvSpPr txBox="1"/>
          <p:nvPr/>
        </p:nvSpPr>
        <p:spPr>
          <a:xfrm>
            <a:off x="6588668" y="3144113"/>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71" name="TextBox 70"/>
          <p:cNvSpPr txBox="1"/>
          <p:nvPr/>
        </p:nvSpPr>
        <p:spPr>
          <a:xfrm>
            <a:off x="6571737" y="3578731"/>
            <a:ext cx="2111022" cy="338553"/>
          </a:xfrm>
          <a:prstGeom prst="rect">
            <a:avLst/>
          </a:prstGeom>
          <a:solidFill>
            <a:schemeClr val="bg1"/>
          </a:solidFill>
        </p:spPr>
        <p:txBody>
          <a:bodyPr wrap="square" rtlCol="0">
            <a:spAutoFit/>
          </a:bodyPr>
          <a:lstStyle/>
          <a:p>
            <a:pPr algn="l"/>
            <a:endParaRPr lang="en-GB" sz="2400" dirty="0">
              <a:solidFill>
                <a:schemeClr val="accent5">
                  <a:lumMod val="50000"/>
                </a:schemeClr>
              </a:solidFill>
            </a:endParaRPr>
          </a:p>
        </p:txBody>
      </p:sp>
      <p:sp>
        <p:nvSpPr>
          <p:cNvPr id="9" name="Rounded Rectangular Callout 1">
            <a:extLst>
              <a:ext uri="{FF2B5EF4-FFF2-40B4-BE49-F238E27FC236}">
                <a16:creationId xmlns:a16="http://schemas.microsoft.com/office/drawing/2014/main" id="{9B5B5DA4-B622-4A21-ABFF-992F085017C1}"/>
              </a:ext>
            </a:extLst>
          </p:cNvPr>
          <p:cNvSpPr/>
          <p:nvPr/>
        </p:nvSpPr>
        <p:spPr>
          <a:xfrm>
            <a:off x="298080" y="2617433"/>
            <a:ext cx="3907322" cy="1790689"/>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With </a:t>
            </a:r>
            <a:r>
              <a:rPr lang="en-GB" i="1" dirty="0" err="1"/>
              <a:t>envo</a:t>
            </a:r>
            <a:r>
              <a:rPr lang="en-GB" b="1" i="1" dirty="0" err="1"/>
              <a:t>y</a:t>
            </a:r>
            <a:r>
              <a:rPr lang="en-GB" i="1" dirty="0" err="1"/>
              <a:t>er</a:t>
            </a:r>
            <a:r>
              <a:rPr lang="en-GB" i="1" dirty="0"/>
              <a:t>, </a:t>
            </a:r>
            <a:r>
              <a:rPr lang="en-GB" dirty="0"/>
              <a:t>the </a:t>
            </a:r>
            <a:r>
              <a:rPr lang="en-GB" b="1" dirty="0"/>
              <a:t>y </a:t>
            </a:r>
            <a:r>
              <a:rPr lang="en-GB" dirty="0"/>
              <a:t>changes to an </a:t>
            </a:r>
            <a:r>
              <a:rPr lang="en-GB" b="1" dirty="0" err="1"/>
              <a:t>i</a:t>
            </a:r>
            <a:r>
              <a:rPr lang="en-GB" dirty="0"/>
              <a:t> in the present tense forms (apart from </a:t>
            </a:r>
            <a:r>
              <a:rPr lang="en-GB" i="1" dirty="0"/>
              <a:t>nous</a:t>
            </a:r>
            <a:r>
              <a:rPr lang="en-GB" dirty="0"/>
              <a:t> and </a:t>
            </a:r>
            <a:r>
              <a:rPr lang="en-GB" i="1" dirty="0" err="1"/>
              <a:t>vous</a:t>
            </a:r>
            <a:r>
              <a:rPr lang="en-GB" dirty="0"/>
              <a:t>):</a:t>
            </a:r>
          </a:p>
          <a:p>
            <a:pPr algn="ctr"/>
            <a:r>
              <a:rPr lang="en-GB" i="1" dirty="0" err="1"/>
              <a:t>j’envo</a:t>
            </a:r>
            <a:r>
              <a:rPr lang="en-GB" b="1" i="1" dirty="0" err="1"/>
              <a:t>i</a:t>
            </a:r>
            <a:r>
              <a:rPr lang="en-GB" i="1" dirty="0" err="1"/>
              <a:t>e</a:t>
            </a:r>
            <a:endParaRPr lang="en-GB" i="1" dirty="0"/>
          </a:p>
          <a:p>
            <a:pPr algn="ctr"/>
            <a:r>
              <a:rPr lang="en-GB" i="1" dirty="0" err="1"/>
              <a:t>tu</a:t>
            </a:r>
            <a:r>
              <a:rPr lang="en-GB" i="1" dirty="0"/>
              <a:t> </a:t>
            </a:r>
            <a:r>
              <a:rPr lang="en-GB" i="1" dirty="0" err="1"/>
              <a:t>envo</a:t>
            </a:r>
            <a:r>
              <a:rPr lang="en-GB" b="1" i="1" dirty="0" err="1"/>
              <a:t>i</a:t>
            </a:r>
            <a:r>
              <a:rPr lang="en-GB" i="1" dirty="0" err="1"/>
              <a:t>es</a:t>
            </a:r>
            <a:endParaRPr lang="en-GB" i="1" dirty="0"/>
          </a:p>
        </p:txBody>
      </p:sp>
    </p:spTree>
    <p:extLst>
      <p:ext uri="{BB962C8B-B14F-4D97-AF65-F5344CB8AC3E}">
        <p14:creationId xmlns:p14="http://schemas.microsoft.com/office/powerpoint/2010/main" val="349148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6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7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7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48"/>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4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5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5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hold" nodeType="afterEffect">
                                  <p:stCondLst>
                                    <p:cond delay="0"/>
                                  </p:stCondLst>
                                  <p:childTnLst>
                                    <p:animEffect transition="out" filter="slide(fromBottom)">
                                      <p:cBhvr>
                                        <p:cTn id="67" dur="59000"/>
                                        <p:tgtEl>
                                          <p:spTgt spid="32"/>
                                        </p:tgtEl>
                                      </p:cBhvr>
                                    </p:animEffect>
                                    <p:set>
                                      <p:cBhvr>
                                        <p:cTn id="68" dur="1" fill="hold">
                                          <p:stCondLst>
                                            <p:cond delay="58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 grpId="0" animBg="1"/>
      <p:bldP spid="3"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66" grpId="0" animBg="1"/>
      <p:bldP spid="66" grpId="1" animBg="1"/>
      <p:bldP spid="68" grpId="0" animBg="1"/>
      <p:bldP spid="68" grpId="1" animBg="1"/>
      <p:bldP spid="69" grpId="0" animBg="1"/>
      <p:bldP spid="69" grpId="1" animBg="1"/>
      <p:bldP spid="70" grpId="0" animBg="1"/>
      <p:bldP spid="70" grpId="1" animBg="1"/>
      <p:bldP spid="71" grpId="0" animBg="1"/>
      <p:bldP spid="71" grpId="1" animBg="1"/>
      <p:bldP spid="9"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4" id="{90508F04-5F3A-476F-A16B-5A5439F2E83E}" vid="{9925339A-7251-4675-B9D4-EC52DC06C4E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4132</TotalTime>
  <Words>6610</Words>
  <Application>Microsoft Macintosh PowerPoint</Application>
  <PresentationFormat>Widescreen</PresentationFormat>
  <Paragraphs>958</Paragraphs>
  <Slides>43</Slides>
  <Notes>43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43</vt:i4>
      </vt:variant>
    </vt:vector>
  </HeadingPairs>
  <TitlesOfParts>
    <vt:vector size="54" baseType="lpstr">
      <vt:lpstr>Arial</vt:lpstr>
      <vt:lpstr>Arial</vt:lpstr>
      <vt:lpstr>Calibri</vt:lpstr>
      <vt:lpstr>Century Gothic</vt:lpstr>
      <vt:lpstr>Ink Free</vt:lpstr>
      <vt:lpstr>Tw Cen MT</vt:lpstr>
      <vt:lpstr>1_Office Theme</vt:lpstr>
      <vt:lpstr>NCELP Theme</vt:lpstr>
      <vt:lpstr>2_Office Theme</vt:lpstr>
      <vt:lpstr>5_Office Theme</vt:lpstr>
      <vt:lpstr>3_Office Theme</vt:lpstr>
      <vt:lpstr>Talking about what you are doing today vs what you did yesterday </vt:lpstr>
      <vt:lpstr>-gn-</vt:lpstr>
      <vt:lpstr>-gn-</vt:lpstr>
      <vt:lpstr>-gn-</vt:lpstr>
      <vt:lpstr>-gn-</vt:lpstr>
      <vt:lpstr>-gn-</vt:lpstr>
      <vt:lpstr>-gn-</vt:lpstr>
      <vt:lpstr>Phonétique  </vt:lpstr>
      <vt:lpstr>Vocabulaire</vt:lpstr>
      <vt:lpstr>Le passé composé</vt:lpstr>
      <vt:lpstr>Au présent</vt:lpstr>
      <vt:lpstr>Au passé</vt:lpstr>
      <vt:lpstr>Au présent</vt:lpstr>
      <vt:lpstr>Au passé</vt:lpstr>
      <vt:lpstr>Ma routine - Aurélie</vt:lpstr>
      <vt:lpstr>Ma routine - Léa</vt:lpstr>
      <vt:lpstr>Hier ou en ce moment ?</vt:lpstr>
      <vt:lpstr>Hier ou maintenant?</vt:lpstr>
      <vt:lpstr>Hier ou maintenant?</vt:lpstr>
      <vt:lpstr>Grammaire</vt:lpstr>
      <vt:lpstr>Trouve le trésor !</vt:lpstr>
      <vt:lpstr>Talking about what you are doing today vs what you did yesterday </vt:lpstr>
      <vt:lpstr>Phonétique  </vt:lpstr>
      <vt:lpstr>Phonétique  </vt:lpstr>
      <vt:lpstr>Phonétique  </vt:lpstr>
      <vt:lpstr>Vocabulaire</vt:lpstr>
      <vt:lpstr>Vocabulaire - réponses</vt:lpstr>
      <vt:lpstr>envoyer</vt:lpstr>
      <vt:lpstr>envoyer</vt:lpstr>
      <vt:lpstr>envoie</vt:lpstr>
      <vt:lpstr>envoyons</vt:lpstr>
      <vt:lpstr>envoyer</vt:lpstr>
      <vt:lpstr>envoie</vt:lpstr>
      <vt:lpstr>envoyons</vt:lpstr>
      <vt:lpstr>envoyer</vt:lpstr>
      <vt:lpstr>Regular –ER verbs in the perfect tense</vt:lpstr>
      <vt:lpstr>La semaine d’Amir</vt:lpstr>
      <vt:lpstr>La semaine d’Abdel</vt:lpstr>
      <vt:lpstr>J’aime ou j’ai fait ?</vt:lpstr>
      <vt:lpstr>Maintenant ou dans le passé ?</vt:lpstr>
      <vt:lpstr>C’est à vous!</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Amber Dudley</cp:lastModifiedBy>
  <cp:revision>776</cp:revision>
  <dcterms:created xsi:type="dcterms:W3CDTF">2020-06-12T14:19:03Z</dcterms:created>
  <dcterms:modified xsi:type="dcterms:W3CDTF">2021-07-09T12:54:47Z</dcterms:modified>
</cp:coreProperties>
</file>